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6" r:id="rId4"/>
    <p:sldId id="278" r:id="rId5"/>
    <p:sldId id="275" r:id="rId6"/>
    <p:sldId id="274" r:id="rId7"/>
    <p:sldId id="257" r:id="rId8"/>
    <p:sldId id="280" r:id="rId9"/>
    <p:sldId id="258" r:id="rId10"/>
    <p:sldId id="281" r:id="rId11"/>
    <p:sldId id="259" r:id="rId12"/>
    <p:sldId id="260" r:id="rId13"/>
    <p:sldId id="261" r:id="rId14"/>
    <p:sldId id="264" r:id="rId15"/>
    <p:sldId id="262" r:id="rId16"/>
    <p:sldId id="265" r:id="rId17"/>
    <p:sldId id="266" r:id="rId18"/>
    <p:sldId id="279" r:id="rId19"/>
    <p:sldId id="267" r:id="rId20"/>
    <p:sldId id="273" r:id="rId21"/>
    <p:sldId id="268" r:id="rId22"/>
    <p:sldId id="282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7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2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8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7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4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2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8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2C90-625B-469E-9E25-0BC216962E39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86C5-C747-49FC-8ADB-CB539A368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模板页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8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电子束受样品磁场影响（受洛伦兹力）而偏折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4473511"/>
            <a:ext cx="3605369" cy="1534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18" y="1683998"/>
            <a:ext cx="3158742" cy="8591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847271"/>
            <a:ext cx="3340777" cy="13221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72325" y="2457451"/>
            <a:ext cx="1314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9658350" y="1928813"/>
            <a:ext cx="180975" cy="1395412"/>
          </a:xfrm>
          <a:prstGeom prst="triangl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715250" y="1457325"/>
            <a:ext cx="9525" cy="108585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9810750" y="1457325"/>
            <a:ext cx="9525" cy="108585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705726" y="2577794"/>
            <a:ext cx="323849" cy="135017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9839325" y="2577794"/>
            <a:ext cx="323849" cy="135017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029575" y="2489894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081475" y="25412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0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电子束受样品磁场影响（受洛伦兹力）而偏折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光学类比：磁场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光楔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sym typeface="Wingdings" panose="05000000000000000000" pitchFamily="2" charset="2"/>
              </a:rPr>
              <a:t>光楔顶角正比于磁场水平分量的大小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sym typeface="Wingdings" panose="05000000000000000000" pitchFamily="2" charset="2"/>
              </a:rPr>
              <a:t>光楔的棱平行于磁场水平分量的方向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*只能探测与电子束方向垂直的磁场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51" y="3332293"/>
            <a:ext cx="3799893" cy="16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8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成像模式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磁畴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相位物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两种基本模式：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菲涅尔</a:t>
            </a:r>
            <a:r>
              <a:rPr lang="zh-CN" altLang="zh-CN" dirty="0"/>
              <a:t>（</a:t>
            </a:r>
            <a:r>
              <a:rPr lang="en-US" altLang="zh-CN" dirty="0" err="1"/>
              <a:t>fresnel</a:t>
            </a:r>
            <a:r>
              <a:rPr lang="zh-CN" altLang="zh-CN" dirty="0"/>
              <a:t>）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傅科</a:t>
            </a:r>
            <a:r>
              <a:rPr lang="zh-CN" altLang="zh-CN" dirty="0"/>
              <a:t>（</a:t>
            </a:r>
            <a:r>
              <a:rPr lang="en-US" altLang="zh-CN" dirty="0" err="1"/>
              <a:t>foucault</a:t>
            </a:r>
            <a:r>
              <a:rPr lang="zh-CN" altLang="zh-CN" dirty="0"/>
              <a:t>）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52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菲涅尔模式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4519863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离焦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畴壁成像为交替的黑白条纹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√实时成像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但分辨率没有傅科模式高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无法判断磁化方向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37" y="128336"/>
            <a:ext cx="6799385" cy="6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1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傅科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4519863" cy="510430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磁畴成像为交替的黑白条纹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√判断磁化方向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√实时成像？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加场下实时成像有困难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操作更复杂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63" y="79519"/>
            <a:ext cx="3512291" cy="66425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54" y="96252"/>
            <a:ext cx="3240062" cy="6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6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两种基本模式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*</a:t>
            </a:r>
            <a:r>
              <a:rPr lang="zh-CN" altLang="en-US" dirty="0" smtClean="0"/>
              <a:t>必要时，可以通过求解强度传递方程（</a:t>
            </a:r>
            <a:r>
              <a:rPr lang="en-US" altLang="zh-CN" dirty="0"/>
              <a:t>transport of intensity equation</a:t>
            </a:r>
            <a:r>
              <a:rPr lang="zh-CN" altLang="en-US" dirty="0" smtClean="0"/>
              <a:t>）恢复相位信息，也即求出磁场分布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224" y="2505055"/>
            <a:ext cx="4059530" cy="40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其他模式：相干傅科显微术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zh-CN" dirty="0" smtClean="0"/>
              <a:t>Coherent </a:t>
            </a:r>
            <a:r>
              <a:rPr lang="zh-CN" altLang="zh-CN" dirty="0"/>
              <a:t>Foucault </a:t>
            </a:r>
            <a:r>
              <a:rPr lang="zh-CN" altLang="zh-CN" dirty="0" smtClean="0"/>
              <a:t>Microscopy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光学类比：相衬显微镜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将傅科模式中的光圈换成中央开孔的非晶片。电子经过此非晶片会附加</a:t>
            </a:r>
            <a:r>
              <a:rPr lang="en-US" altLang="zh-CN" dirty="0" smtClean="0"/>
              <a:t>180°</a:t>
            </a:r>
            <a:r>
              <a:rPr lang="zh-CN" altLang="en-US" dirty="0" smtClean="0"/>
              <a:t>相位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√可以提供定量的信息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49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其他模式：相干傅科显微术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/>
        </p:blipFill>
        <p:spPr>
          <a:xfrm>
            <a:off x="3725779" y="943959"/>
            <a:ext cx="8466221" cy="591404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3669632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每两根条纹间都有相同的磁通（</a:t>
            </a:r>
            <a:r>
              <a:rPr lang="en-US" altLang="zh-CN" dirty="0" smtClean="0"/>
              <a:t>h/e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不能用于过薄的样品：因条纹过于稀疏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14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其他模式：相干傅科显微术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3669632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每两根条纹间都有相同的磁通（</a:t>
            </a:r>
            <a:r>
              <a:rPr lang="en-US" altLang="zh-CN" dirty="0" smtClean="0"/>
              <a:t>h/e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12777" y="2866293"/>
            <a:ext cx="4299438" cy="772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3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  <a:scene3d>
            <a:camera prst="perspectiveLeft">
              <a:rot lat="1181010" lon="1537655" rev="21516984"/>
            </a:camera>
            <a:lightRig rig="soft" dir="t"/>
          </a:scene3d>
          <a:sp3d extrusionH="76200" contourW="12700">
            <a:bevelT w="0" h="3873500"/>
            <a:bevelB w="0"/>
            <a:extrusionClr>
              <a:schemeClr val="accent1"/>
            </a:extrusionClr>
            <a:contourClr>
              <a:schemeClr val="accent1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781800" y="1933575"/>
            <a:ext cx="1638300" cy="7810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786745" y="2066925"/>
            <a:ext cx="1471555" cy="8420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781800" y="2742102"/>
            <a:ext cx="0" cy="686898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7786745" y="2908973"/>
            <a:ext cx="0" cy="729578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953345" y="2190750"/>
            <a:ext cx="1209830" cy="92355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953345" y="3114310"/>
            <a:ext cx="0" cy="75284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249576" y="3248025"/>
            <a:ext cx="1084674" cy="6191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294385" y="3409951"/>
            <a:ext cx="1020940" cy="6103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9" y="2815923"/>
            <a:ext cx="3799893" cy="1617777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>
            <a:off x="8420100" y="365125"/>
            <a:ext cx="0" cy="21228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4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其他模式：低角电子衍射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5993423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Low-Angle Electron Diffraction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使用电镜的</a:t>
            </a:r>
            <a:r>
              <a:rPr lang="en-US" altLang="zh-CN" dirty="0" smtClean="0"/>
              <a:t>reverse diffraction</a:t>
            </a:r>
            <a:r>
              <a:rPr lang="zh-CN" altLang="en-US" dirty="0" smtClean="0"/>
              <a:t>模式以提供足够的放大率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*</a:t>
            </a:r>
            <a:r>
              <a:rPr lang="zh-CN" altLang="en-US" dirty="0" smtClean="0"/>
              <a:t>监测整个照明区</a:t>
            </a:r>
            <a:r>
              <a:rPr lang="zh-CN" altLang="en-US" dirty="0"/>
              <a:t>总</a:t>
            </a:r>
            <a:r>
              <a:rPr lang="zh-CN" altLang="en-US" dirty="0" smtClean="0"/>
              <a:t>的状况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39" y="0"/>
            <a:ext cx="3512291" cy="66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洛伦兹电镜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GYC</a:t>
            </a:r>
          </a:p>
          <a:p>
            <a:r>
              <a:rPr lang="en-US" altLang="zh-CN" dirty="0" smtClean="0"/>
              <a:t>20200214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6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其他模式：低角电子衍射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Low-Angle Electron Diffraction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使用电镜的</a:t>
            </a:r>
            <a:r>
              <a:rPr lang="en-US" altLang="zh-CN" dirty="0" smtClean="0"/>
              <a:t>reverse diffraction</a:t>
            </a:r>
            <a:r>
              <a:rPr lang="zh-CN" altLang="en-US" dirty="0" smtClean="0"/>
              <a:t>模式以提供足够的放大率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监测整个照明区的状况，而非局部的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9742"/>
            <a:ext cx="10246895" cy="57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39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应用：</a:t>
            </a:r>
            <a:r>
              <a:rPr lang="en-US" altLang="zh-CN" dirty="0" smtClean="0"/>
              <a:t>In-situ Magnetizing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√控制温度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通过在支架上放置加热器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制冷器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√施加磁场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在支架上安装线圈以提供平面内的磁场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*这可能使成像消失，因此为实时成像磁场不能变化太快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the </a:t>
            </a:r>
            <a:r>
              <a:rPr lang="zh-CN" altLang="zh-CN" sz="2000" dirty="0"/>
              <a:t>field range over which “real-time” magnetization reversal</a:t>
            </a:r>
            <a:r>
              <a:rPr lang="en-US" altLang="zh-CN" sz="2000" dirty="0"/>
              <a:t> </a:t>
            </a:r>
            <a:r>
              <a:rPr lang="zh-CN" altLang="zh-CN" sz="2000" dirty="0"/>
              <a:t>events can be followed </a:t>
            </a:r>
            <a:r>
              <a:rPr lang="zh-CN" altLang="zh-CN" sz="2000" dirty="0" smtClean="0"/>
              <a:t>is</a:t>
            </a:r>
            <a:r>
              <a:rPr lang="en-US" altLang="zh-CN" sz="2000" dirty="0"/>
              <a:t> </a:t>
            </a:r>
            <a:r>
              <a:rPr lang="zh-CN" altLang="zh-CN" sz="2000" dirty="0" smtClean="0"/>
              <a:t>relatively </a:t>
            </a:r>
            <a:r>
              <a:rPr lang="zh-CN" altLang="zh-CN" sz="2000" dirty="0"/>
              <a:t>limited (e.g., a few hundred Oe)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使用被关闭的原物镜提供垂直于平面的磁场，并且可以旋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转支架以获得一些平面内的磁场分量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√通入电流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在支架上安装相应线路连接电源与器件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03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应用：</a:t>
            </a:r>
            <a:r>
              <a:rPr lang="en-US" altLang="zh-CN" dirty="0" smtClean="0"/>
              <a:t>In-situ Magnetizing Experiments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957" y="2274332"/>
            <a:ext cx="3780362" cy="19394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3" y="1905000"/>
            <a:ext cx="7151351" cy="3562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65434" y="5735487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NiFe</a:t>
            </a:r>
            <a:r>
              <a:rPr lang="en-US" altLang="zh-CN" sz="2400" i="1" dirty="0"/>
              <a:t>/</a:t>
            </a:r>
            <a:r>
              <a:rPr lang="en-US" altLang="zh-CN" sz="2400" dirty="0"/>
              <a:t>Al2O3</a:t>
            </a:r>
            <a:r>
              <a:rPr lang="en-US" altLang="zh-CN" sz="2400" i="1" dirty="0"/>
              <a:t>/</a:t>
            </a:r>
            <a:r>
              <a:rPr lang="en-US" altLang="zh-CN" sz="2400" dirty="0" err="1"/>
              <a:t>NiFe</a:t>
            </a:r>
            <a:r>
              <a:rPr lang="en-US" altLang="zh-CN" sz="2400" i="1" dirty="0"/>
              <a:t>/</a:t>
            </a:r>
            <a:r>
              <a:rPr lang="en-US" altLang="zh-CN" sz="2400" dirty="0" err="1"/>
              <a:t>MnFe</a:t>
            </a:r>
            <a:r>
              <a:rPr lang="en-US" altLang="zh-CN" sz="2400" dirty="0"/>
              <a:t> STJ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411916" y="177093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60Oe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17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LTEM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强大的观察磁结构的工具</a:t>
            </a:r>
            <a:endParaRPr lang="en-US" altLang="zh-CN" dirty="0" smtClean="0"/>
          </a:p>
          <a:p>
            <a:r>
              <a:rPr lang="zh-CN" altLang="en-US" dirty="0" smtClean="0"/>
              <a:t>直接并实时地观察磁翻转过程</a:t>
            </a:r>
            <a:endParaRPr lang="en-US" altLang="zh-CN" dirty="0" smtClean="0"/>
          </a:p>
          <a:p>
            <a:r>
              <a:rPr lang="zh-CN" altLang="en-US" dirty="0" smtClean="0"/>
              <a:t>为理解磁现象提供更多的信息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084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3" y="984738"/>
            <a:ext cx="10515600" cy="4475935"/>
          </a:xfrm>
        </p:spPr>
      </p:pic>
    </p:spTree>
    <p:extLst>
      <p:ext uri="{BB962C8B-B14F-4D97-AF65-F5344CB8AC3E}">
        <p14:creationId xmlns:p14="http://schemas.microsoft.com/office/powerpoint/2010/main" val="253738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3" y="984738"/>
            <a:ext cx="10515600" cy="447593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9" y="1096781"/>
            <a:ext cx="11301439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1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291" y="1055077"/>
            <a:ext cx="6752493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参考了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Magnetic Microscopy of Nanostructures</a:t>
            </a:r>
          </a:p>
          <a:p>
            <a:pPr marL="0" indent="0">
              <a:buNone/>
            </a:pPr>
            <a:r>
              <a:rPr lang="zh-CN" altLang="en-US" dirty="0" smtClean="0"/>
              <a:t>第四章 </a:t>
            </a:r>
            <a:r>
              <a:rPr lang="en-US" altLang="zh-CN" dirty="0"/>
              <a:t>Lorentz Microscopy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04" y="180836"/>
            <a:ext cx="4366638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1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洛伦兹电镜的：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r>
              <a:rPr lang="zh-CN" altLang="en-US" dirty="0" smtClean="0"/>
              <a:t>成像模式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两种基本模式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其他模式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4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洛伦</a:t>
            </a:r>
            <a:r>
              <a:rPr lang="zh-CN" altLang="en-US" sz="4000" dirty="0" smtClean="0"/>
              <a:t>兹电镜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使用电镜研究磁性材料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√研究薄材料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受</a:t>
            </a:r>
            <a:r>
              <a:rPr lang="en-US" altLang="zh-CN" dirty="0" smtClean="0"/>
              <a:t>TEM</a:t>
            </a:r>
            <a:r>
              <a:rPr lang="zh-CN" altLang="en-US" dirty="0" smtClean="0"/>
              <a:t>限制，样品厚度至多</a:t>
            </a:r>
            <a:r>
              <a:rPr lang="en-US" altLang="zh-CN" dirty="0" smtClean="0"/>
              <a:t>100nm</a:t>
            </a:r>
            <a:r>
              <a:rPr lang="zh-CN" altLang="en-US" dirty="0" smtClean="0"/>
              <a:t>（量级）厚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√空间分辨率高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典型分辨率：磁结构成像</a:t>
            </a:r>
            <a:r>
              <a:rPr lang="en-US" altLang="zh-CN" dirty="0" smtClean="0"/>
              <a:t>=2~20nm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√成像过程快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可以进行实时（</a:t>
            </a:r>
            <a:r>
              <a:rPr lang="en-US" altLang="zh-CN" dirty="0" smtClean="0"/>
              <a:t>real time</a:t>
            </a:r>
            <a:r>
              <a:rPr lang="zh-CN" altLang="en-US" dirty="0" smtClean="0"/>
              <a:t>）成像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5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洛伦</a:t>
            </a:r>
            <a:r>
              <a:rPr lang="zh-CN" altLang="en-US" sz="4000" dirty="0" smtClean="0"/>
              <a:t>兹电镜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使用电镜研究磁性材料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52" y="257175"/>
            <a:ext cx="3451973" cy="63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4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洛伦兹电镜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使用电镜研究磁性材料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为</a:t>
            </a:r>
            <a:r>
              <a:rPr lang="zh-CN" altLang="en-US" dirty="0" smtClean="0"/>
              <a:t>避免物镜磁场对样品的影响，一般采取的方法有：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关闭物镜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使样品远离物镜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zh-CN" dirty="0"/>
              <a:t>改变物镜的极靴使得样品离开物镜磁场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zh-CN" dirty="0"/>
              <a:t>使用super mini-lenses替代物镜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66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PPT 演示文稿</Template>
  <TotalTime>528</TotalTime>
  <Words>437</Words>
  <Application>Microsoft Office PowerPoint</Application>
  <PresentationFormat>宽屏</PresentationFormat>
  <Paragraphs>105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Wingdings</vt:lpstr>
      <vt:lpstr>Office 主题​​</vt:lpstr>
      <vt:lpstr>模板页</vt:lpstr>
      <vt:lpstr>洛伦兹电镜</vt:lpstr>
      <vt:lpstr>PowerPoint 演示文稿</vt:lpstr>
      <vt:lpstr>PowerPoint 演示文稿</vt:lpstr>
      <vt:lpstr>参考文献</vt:lpstr>
      <vt:lpstr>目录</vt:lpstr>
      <vt:lpstr>洛伦兹电镜</vt:lpstr>
      <vt:lpstr>洛伦兹电镜</vt:lpstr>
      <vt:lpstr>洛伦兹电镜</vt:lpstr>
      <vt:lpstr>基本原理</vt:lpstr>
      <vt:lpstr>基本原理</vt:lpstr>
      <vt:lpstr>成像模式</vt:lpstr>
      <vt:lpstr>菲涅尔模式</vt:lpstr>
      <vt:lpstr>傅科模式</vt:lpstr>
      <vt:lpstr>两种基本模式</vt:lpstr>
      <vt:lpstr>其他模式：相干傅科显微术</vt:lpstr>
      <vt:lpstr>其他模式：相干傅科显微术</vt:lpstr>
      <vt:lpstr>其他模式：相干傅科显微术</vt:lpstr>
      <vt:lpstr>其他模式：低角电子衍射</vt:lpstr>
      <vt:lpstr>其他模式：低角电子衍射</vt:lpstr>
      <vt:lpstr>应用：In-situ Magnetizing Experiments</vt:lpstr>
      <vt:lpstr>应用：In-situ Magnetizing Experiments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宇辰</dc:creator>
  <cp:lastModifiedBy>高 宇辰</cp:lastModifiedBy>
  <cp:revision>41</cp:revision>
  <dcterms:created xsi:type="dcterms:W3CDTF">2020-02-12T04:05:26Z</dcterms:created>
  <dcterms:modified xsi:type="dcterms:W3CDTF">2020-02-13T12:52:25Z</dcterms:modified>
</cp:coreProperties>
</file>