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2" r:id="rId3"/>
    <p:sldId id="301" r:id="rId4"/>
    <p:sldId id="326" r:id="rId5"/>
    <p:sldId id="280" r:id="rId6"/>
    <p:sldId id="334" r:id="rId7"/>
    <p:sldId id="333" r:id="rId8"/>
    <p:sldId id="411" r:id="rId9"/>
    <p:sldId id="413" r:id="rId10"/>
    <p:sldId id="412" r:id="rId11"/>
    <p:sldId id="425" r:id="rId12"/>
    <p:sldId id="414" r:id="rId13"/>
    <p:sldId id="424" r:id="rId14"/>
    <p:sldId id="426" r:id="rId15"/>
    <p:sldId id="423" r:id="rId16"/>
    <p:sldId id="415" r:id="rId17"/>
    <p:sldId id="416" r:id="rId18"/>
    <p:sldId id="417" r:id="rId19"/>
    <p:sldId id="418" r:id="rId20"/>
    <p:sldId id="419" r:id="rId21"/>
    <p:sldId id="420" r:id="rId22"/>
    <p:sldId id="304" r:id="rId23"/>
    <p:sldId id="296" r:id="rId24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78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>
      <p:cViewPr varScale="1">
        <p:scale>
          <a:sx n="101" d="100"/>
          <a:sy n="101" d="100"/>
        </p:scale>
        <p:origin x="408" y="10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050" name="Picture 2" descr="D:\a\noip\标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369668"/>
            <a:ext cx="1350843" cy="120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a\noip\微信图片_20210828101621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725"/>
          <a:stretch/>
        </p:blipFill>
        <p:spPr bwMode="auto">
          <a:xfrm>
            <a:off x="8033682" y="121196"/>
            <a:ext cx="1092823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636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25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25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08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586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014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003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73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534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633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73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78AEF-9FF6-4E89-83B8-2966998727D3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2" descr="D:\a\noip\标2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369668"/>
            <a:ext cx="1350843" cy="120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D:\a\noip\微信图片_20210828101621.png"/>
          <p:cNvPicPr>
            <a:picLocks noChangeAspect="1" noChangeArrowheads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725"/>
          <a:stretch/>
        </p:blipFill>
        <p:spPr bwMode="auto">
          <a:xfrm>
            <a:off x="8033682" y="121196"/>
            <a:ext cx="1092823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66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A57862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A57862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A57862"/>
          </a:solidFill>
          <a:latin typeface="黑体" pitchFamily="49" charset="-122"/>
          <a:ea typeface="黑体" pitchFamily="49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A57862"/>
          </a:solidFill>
          <a:latin typeface="黑体" pitchFamily="49" charset="-122"/>
          <a:ea typeface="黑体" pitchFamily="49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A57862"/>
          </a:solidFill>
          <a:latin typeface="黑体" pitchFamily="49" charset="-122"/>
          <a:ea typeface="黑体" pitchFamily="49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A57862"/>
          </a:solidFill>
          <a:latin typeface="黑体" pitchFamily="49" charset="-122"/>
          <a:ea typeface="黑体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21236" y="2103009"/>
            <a:ext cx="5539196" cy="1225021"/>
          </a:xfrm>
        </p:spPr>
        <p:txBody>
          <a:bodyPr>
            <a:noAutofit/>
          </a:bodyPr>
          <a:lstStyle/>
          <a:p>
            <a:r>
              <a:rPr lang="zh-CN" altLang="en-US" sz="5500" dirty="0">
                <a:solidFill>
                  <a:srgbClr val="A57862"/>
                </a:solidFill>
                <a:latin typeface="黑体" pitchFamily="49" charset="-122"/>
                <a:ea typeface="黑体" pitchFamily="49" charset="-122"/>
              </a:rPr>
              <a:t>北辛中学</a:t>
            </a:r>
            <a:br>
              <a:rPr lang="en-US" altLang="zh-CN" sz="5500" dirty="0">
                <a:solidFill>
                  <a:srgbClr val="A57862"/>
                </a:solidFill>
                <a:latin typeface="黑体" pitchFamily="49" charset="-122"/>
                <a:ea typeface="黑体" pitchFamily="49" charset="-122"/>
              </a:rPr>
            </a:br>
            <a:r>
              <a:rPr lang="zh-CN" altLang="en-US" sz="5500" dirty="0">
                <a:solidFill>
                  <a:srgbClr val="A57862"/>
                </a:solidFill>
                <a:latin typeface="黑体" pitchFamily="49" charset="-122"/>
                <a:ea typeface="黑体" pitchFamily="49" charset="-122"/>
              </a:rPr>
              <a:t>九章编程社</a:t>
            </a:r>
          </a:p>
        </p:txBody>
      </p:sp>
      <p:pic>
        <p:nvPicPr>
          <p:cNvPr id="3" name="Picture 2" descr="D:\a\noip\标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61356"/>
            <a:ext cx="2808312" cy="251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2" y="4297660"/>
            <a:ext cx="19240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254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sym typeface="+mn-ea"/>
              </a:rPr>
              <a:t>1＋2＋3…＋100＝？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79480"/>
            <a:ext cx="8226900" cy="3569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750" dirty="0"/>
              <a:t>（（</a:t>
            </a:r>
            <a:r>
              <a:rPr lang="en-US" altLang="zh-CN" sz="3750" dirty="0"/>
              <a:t>1+100</a:t>
            </a:r>
            <a:r>
              <a:rPr lang="zh-CN" altLang="en-US" sz="3750" dirty="0"/>
              <a:t>）*</a:t>
            </a:r>
            <a:r>
              <a:rPr lang="en-US" altLang="zh-CN" sz="3750" dirty="0"/>
              <a:t>100</a:t>
            </a:r>
            <a:r>
              <a:rPr lang="zh-CN" altLang="en-US" sz="3750" dirty="0"/>
              <a:t>）</a:t>
            </a:r>
            <a:r>
              <a:rPr lang="en-US" altLang="zh-CN" sz="3750" dirty="0"/>
              <a:t>/2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87457A0-3E44-428C-9224-07D8A3587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141" y="2119758"/>
            <a:ext cx="4496350" cy="336637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sym typeface="+mn-ea"/>
              </a:rPr>
              <a:t>1＋2＋3…＋100＝？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395644F-1217-447C-B496-1E85C67CF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循环思路：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2169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2820"/>
            <a:ext cx="8229600" cy="952500"/>
          </a:xfrm>
        </p:spPr>
        <p:txBody>
          <a:bodyPr/>
          <a:lstStyle/>
          <a:p>
            <a:r>
              <a:rPr lang="zh-CN" altLang="en-US" dirty="0"/>
              <a:t>循环结构</a:t>
            </a:r>
          </a:p>
        </p:txBody>
      </p:sp>
      <p:pic>
        <p:nvPicPr>
          <p:cNvPr id="10" name="内容占位符 6" descr="1">
            <a:extLst>
              <a:ext uri="{FF2B5EF4-FFF2-40B4-BE49-F238E27FC236}">
                <a16:creationId xmlns:a16="http://schemas.microsoft.com/office/drawing/2014/main" id="{ADA9B2ED-0D64-48A2-8C6C-97DF88000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226" r="34550"/>
          <a:stretch/>
        </p:blipFill>
        <p:spPr>
          <a:xfrm>
            <a:off x="3214206" y="619475"/>
            <a:ext cx="709722" cy="4773163"/>
          </a:xfrm>
          <a:prstGeom prst="rect">
            <a:avLst/>
          </a:prstGeom>
        </p:spPr>
      </p:pic>
      <p:pic>
        <p:nvPicPr>
          <p:cNvPr id="11" name="内容占位符 6" descr="1">
            <a:extLst>
              <a:ext uri="{FF2B5EF4-FFF2-40B4-BE49-F238E27FC236}">
                <a16:creationId xmlns:a16="http://schemas.microsoft.com/office/drawing/2014/main" id="{876C6623-C40E-48F0-BA24-F61BC17F8B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362"/>
          <a:stretch/>
        </p:blipFill>
        <p:spPr>
          <a:xfrm>
            <a:off x="2278102" y="619475"/>
            <a:ext cx="946464" cy="4773163"/>
          </a:xfrm>
          <a:prstGeom prst="rect">
            <a:avLst/>
          </a:prstGeom>
        </p:spPr>
      </p:pic>
      <p:pic>
        <p:nvPicPr>
          <p:cNvPr id="12" name="内容占位符 6" descr="1">
            <a:extLst>
              <a:ext uri="{FF2B5EF4-FFF2-40B4-BE49-F238E27FC236}">
                <a16:creationId xmlns:a16="http://schemas.microsoft.com/office/drawing/2014/main" id="{329F0EC7-298A-4D02-B8ED-EB21C5908B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56"/>
          <a:stretch/>
        </p:blipFill>
        <p:spPr>
          <a:xfrm>
            <a:off x="3923928" y="625252"/>
            <a:ext cx="863604" cy="4773163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5BEA73AC-8211-4E95-AD58-3C8DF26D087B}"/>
              </a:ext>
            </a:extLst>
          </p:cNvPr>
          <p:cNvSpPr txBox="1">
            <a:spLocks/>
          </p:cNvSpPr>
          <p:nvPr/>
        </p:nvSpPr>
        <p:spPr>
          <a:xfrm>
            <a:off x="158835" y="1201316"/>
            <a:ext cx="274714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A57862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</a:lstStyle>
          <a:p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＋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＋</a:t>
            </a:r>
            <a:r>
              <a:rPr lang="en-US" altLang="zh-CN">
                <a:sym typeface="+mn-ea"/>
              </a:rPr>
              <a:t>3…</a:t>
            </a:r>
            <a:r>
              <a:rPr lang="zh-CN" altLang="en-US">
                <a:sym typeface="+mn-ea"/>
              </a:rPr>
              <a:t>＋</a:t>
            </a:r>
            <a:r>
              <a:rPr lang="en-US" altLang="zh-CN">
                <a:sym typeface="+mn-ea"/>
              </a:rPr>
              <a:t>100</a:t>
            </a:r>
            <a:r>
              <a:rPr lang="zh-CN" altLang="en-US">
                <a:sym typeface="+mn-ea"/>
              </a:rPr>
              <a:t>＝？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8412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2820"/>
            <a:ext cx="8229600" cy="952500"/>
          </a:xfrm>
        </p:spPr>
        <p:txBody>
          <a:bodyPr/>
          <a:lstStyle/>
          <a:p>
            <a:r>
              <a:rPr lang="zh-CN" altLang="en-US" dirty="0"/>
              <a:t>循环结构</a:t>
            </a:r>
          </a:p>
        </p:txBody>
      </p:sp>
      <p:pic>
        <p:nvPicPr>
          <p:cNvPr id="10" name="内容占位符 6" descr="1">
            <a:extLst>
              <a:ext uri="{FF2B5EF4-FFF2-40B4-BE49-F238E27FC236}">
                <a16:creationId xmlns:a16="http://schemas.microsoft.com/office/drawing/2014/main" id="{ADA9B2ED-0D64-48A2-8C6C-97DF88000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226" r="34550"/>
          <a:stretch/>
        </p:blipFill>
        <p:spPr>
          <a:xfrm>
            <a:off x="4067944" y="697260"/>
            <a:ext cx="709722" cy="4773163"/>
          </a:xfrm>
          <a:prstGeom prst="rect">
            <a:avLst/>
          </a:prstGeom>
        </p:spPr>
      </p:pic>
      <p:pic>
        <p:nvPicPr>
          <p:cNvPr id="11" name="内容占位符 6" descr="1">
            <a:extLst>
              <a:ext uri="{FF2B5EF4-FFF2-40B4-BE49-F238E27FC236}">
                <a16:creationId xmlns:a16="http://schemas.microsoft.com/office/drawing/2014/main" id="{876C6623-C40E-48F0-BA24-F61BC17F8B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362"/>
          <a:stretch/>
        </p:blipFill>
        <p:spPr>
          <a:xfrm>
            <a:off x="3131840" y="697260"/>
            <a:ext cx="946464" cy="4773163"/>
          </a:xfrm>
          <a:prstGeom prst="rect">
            <a:avLst/>
          </a:prstGeom>
        </p:spPr>
      </p:pic>
      <p:pic>
        <p:nvPicPr>
          <p:cNvPr id="12" name="内容占位符 6" descr="1">
            <a:extLst>
              <a:ext uri="{FF2B5EF4-FFF2-40B4-BE49-F238E27FC236}">
                <a16:creationId xmlns:a16="http://schemas.microsoft.com/office/drawing/2014/main" id="{329F0EC7-298A-4D02-B8ED-EB21C5908B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56"/>
          <a:stretch/>
        </p:blipFill>
        <p:spPr>
          <a:xfrm>
            <a:off x="4777666" y="703037"/>
            <a:ext cx="863604" cy="477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681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for </a:t>
            </a:r>
            <a:r>
              <a:rPr altLang="zh-CN"/>
              <a:t>语句</a:t>
            </a:r>
          </a:p>
        </p:txBody>
      </p:sp>
      <p:pic>
        <p:nvPicPr>
          <p:cNvPr id="5" name="图片 4" descr="4212c03dce8e5b6362d29bdbbc168e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930574" y="-270007"/>
            <a:ext cx="3771900" cy="6674644"/>
          </a:xfrm>
          <a:prstGeom prst="rect">
            <a:avLst/>
          </a:prstGeom>
        </p:spPr>
      </p:pic>
      <p:pic>
        <p:nvPicPr>
          <p:cNvPr id="7" name="内容占位符 6" descr="1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-10717" y="672348"/>
            <a:ext cx="2469356" cy="4687253"/>
          </a:xfrm>
          <a:prstGeom prst="rect">
            <a:avLst/>
          </a:prstGeom>
        </p:spPr>
      </p:pic>
      <p:cxnSp>
        <p:nvCxnSpPr>
          <p:cNvPr id="4" name="直接箭头连接符 3"/>
          <p:cNvCxnSpPr>
            <a:cxnSpLocks/>
          </p:cNvCxnSpPr>
          <p:nvPr/>
        </p:nvCxnSpPr>
        <p:spPr>
          <a:xfrm flipV="1">
            <a:off x="1532816" y="1921396"/>
            <a:ext cx="2247096" cy="153627"/>
          </a:xfrm>
          <a:prstGeom prst="straightConnector1">
            <a:avLst/>
          </a:prstGeom>
          <a:ln w="57150">
            <a:solidFill>
              <a:srgbClr val="FF0000">
                <a:alpha val="50000"/>
              </a:srgbClr>
            </a:solidFill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F188B04-F217-4E66-B733-6D15B4FFC0CF}"/>
              </a:ext>
            </a:extLst>
          </p:cNvPr>
          <p:cNvCxnSpPr>
            <a:cxnSpLocks/>
          </p:cNvCxnSpPr>
          <p:nvPr/>
        </p:nvCxnSpPr>
        <p:spPr>
          <a:xfrm flipV="1">
            <a:off x="1521406" y="2075023"/>
            <a:ext cx="4490754" cy="545463"/>
          </a:xfrm>
          <a:prstGeom prst="straightConnector1">
            <a:avLst/>
          </a:prstGeom>
          <a:ln w="57150">
            <a:solidFill>
              <a:srgbClr val="FF0000">
                <a:alpha val="50000"/>
              </a:srgbClr>
            </a:solidFill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BEBE67C-3F38-4F3C-A604-262E271FA0FC}"/>
              </a:ext>
            </a:extLst>
          </p:cNvPr>
          <p:cNvCxnSpPr>
            <a:cxnSpLocks/>
          </p:cNvCxnSpPr>
          <p:nvPr/>
        </p:nvCxnSpPr>
        <p:spPr>
          <a:xfrm flipV="1">
            <a:off x="1521406" y="2075022"/>
            <a:ext cx="5570874" cy="1984586"/>
          </a:xfrm>
          <a:prstGeom prst="straightConnector1">
            <a:avLst/>
          </a:prstGeom>
          <a:ln w="57150">
            <a:solidFill>
              <a:srgbClr val="FF0000">
                <a:alpha val="50000"/>
              </a:srgbClr>
            </a:solidFill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变量自增  自减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31232" y="1485901"/>
            <a:ext cx="8229600" cy="3394472"/>
          </a:xfrm>
        </p:spPr>
        <p:txBody>
          <a:bodyPr/>
          <a:lstStyle/>
          <a:p>
            <a:r>
              <a:rPr lang="zh-CN" altLang="en-US" dirty="0"/>
              <a:t>自增：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自减：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01" y="1993405"/>
            <a:ext cx="1575037" cy="84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625" y="3983614"/>
            <a:ext cx="1911485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13" y="1944383"/>
            <a:ext cx="2614751" cy="974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934593"/>
            <a:ext cx="2160240" cy="686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993404"/>
            <a:ext cx="1789516" cy="797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514" y="3885572"/>
            <a:ext cx="1696158" cy="784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838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962" y="390049"/>
            <a:ext cx="5498306" cy="5039201"/>
          </a:xfrm>
          <a:prstGeom prst="rect">
            <a:avLst/>
          </a:prstGeom>
        </p:spPr>
      </p:pic>
      <p:pic>
        <p:nvPicPr>
          <p:cNvPr id="7" name="内容占位符 6" descr="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3100" y="-155734"/>
            <a:ext cx="3289459" cy="6244114"/>
          </a:xfrm>
          <a:prstGeom prst="rect">
            <a:avLst/>
          </a:prstGeom>
        </p:spPr>
      </p:pic>
      <p:pic>
        <p:nvPicPr>
          <p:cNvPr id="5" name="内容占位符 3"/>
          <p:cNvPicPr>
            <a:picLocks noChangeAspect="1"/>
          </p:cNvPicPr>
          <p:nvPr/>
        </p:nvPicPr>
        <p:blipFill rotWithShape="1">
          <a:blip r:embed="rId3"/>
          <a:srcRect l="8810" t="27706" r="85907" b="63968"/>
          <a:stretch/>
        </p:blipFill>
        <p:spPr>
          <a:xfrm>
            <a:off x="1153759" y="3642136"/>
            <a:ext cx="290457" cy="419549"/>
          </a:xfrm>
          <a:prstGeom prst="rect">
            <a:avLst/>
          </a:prstGeom>
        </p:spPr>
      </p:pic>
      <p:pic>
        <p:nvPicPr>
          <p:cNvPr id="6" name="内容占位符 3"/>
          <p:cNvPicPr>
            <a:picLocks noChangeAspect="1"/>
          </p:cNvPicPr>
          <p:nvPr/>
        </p:nvPicPr>
        <p:blipFill rotWithShape="1">
          <a:blip r:embed="rId3"/>
          <a:srcRect l="9397" t="91247" r="87815"/>
          <a:stretch/>
        </p:blipFill>
        <p:spPr>
          <a:xfrm>
            <a:off x="3501616" y="3615242"/>
            <a:ext cx="153297" cy="44106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248" y="741998"/>
            <a:ext cx="8319135" cy="1347311"/>
          </a:xfrm>
        </p:spPr>
        <p:txBody>
          <a:bodyPr>
            <a:normAutofit fontScale="90000"/>
          </a:bodyPr>
          <a:lstStyle/>
          <a:p>
            <a:r>
              <a:rPr altLang="zh-CN"/>
              <a:t>用户任意输入一个整数</a:t>
            </a:r>
            <a:r>
              <a:rPr lang="en-US" altLang="zh-CN"/>
              <a:t>n</a:t>
            </a:r>
            <a:r>
              <a:rPr altLang="zh-CN"/>
              <a:t>计算</a:t>
            </a:r>
            <a:r>
              <a:rPr lang="en-US" altLang="zh-CN"/>
              <a:t>1+2+3++++n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490538" y="788194"/>
            <a:ext cx="8319135" cy="1347311"/>
          </a:xfrm>
          <a:prstGeom prst="rect">
            <a:avLst/>
          </a:prstGeom>
        </p:spPr>
        <p:txBody>
          <a:bodyPr vert="horz" lIns="67500" tIns="35100" rIns="67500" bIns="351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 sz="2700"/>
              <a:t>用户任意输入两个整数</a:t>
            </a:r>
            <a:r>
              <a:rPr lang="en-US" altLang="zh-CN" sz="2700"/>
              <a:t>m,n</a:t>
            </a:r>
            <a:r>
              <a:rPr altLang="zh-CN" sz="2700"/>
              <a:t>计算</a:t>
            </a:r>
            <a:r>
              <a:rPr lang="en-US" altLang="zh-CN" sz="2700"/>
              <a:t>m++++n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109" y="1644492"/>
            <a:ext cx="3564255" cy="395811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/>
              <a:t>计算</a:t>
            </a:r>
            <a:r>
              <a:rPr lang="en-US" altLang="zh-CN"/>
              <a:t>100</a:t>
            </a:r>
            <a:r>
              <a:t>以内的偶数的和。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014538" y="1870234"/>
            <a:ext cx="1905000" cy="18235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750"/>
              <a:t>n+=2</a:t>
            </a:r>
          </a:p>
          <a:p>
            <a:r>
              <a:rPr lang="zh-CN" altLang="en-US" sz="3750"/>
              <a:t>n=n+2</a:t>
            </a:r>
          </a:p>
          <a:p>
            <a:endParaRPr lang="zh-CN" altLang="en-US" sz="375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顺序结构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249B70F-FD58-4855-AEBB-E8C2A79FB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1181365"/>
            <a:ext cx="181927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855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输出</a:t>
            </a:r>
            <a:r>
              <a:rPr lang="en-US" altLang="zh-CN"/>
              <a:t>100</a:t>
            </a:r>
            <a:r>
              <a:t>以内的奇数。（以一个空格隔开）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输出水仙花数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750"/>
              <a:t>for(100----999)</a:t>
            </a:r>
          </a:p>
          <a:p>
            <a:pPr lvl="1"/>
            <a:r>
              <a:rPr lang="en-US" altLang="zh-CN" sz="3330"/>
              <a:t>if(153=1*1*1+5*5*5+3*3*3)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91F2C-64FC-4B15-9B31-9B06CCBBA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练习网址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28A6A9-8097-4D8F-8550-5C3BBD042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8984" y="1333500"/>
            <a:ext cx="6933456" cy="3771636"/>
          </a:xfrm>
        </p:spPr>
        <p:txBody>
          <a:bodyPr/>
          <a:lstStyle/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             noi.openjudge.cn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    www.luogu.com.cn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     </a:t>
            </a:r>
            <a:r>
              <a:rPr lang="en-US" altLang="zh-CN" dirty="0"/>
              <a:t>ybt.ssoier.cn:8088</a:t>
            </a:r>
            <a:r>
              <a:rPr lang="zh-CN" altLang="en-US" dirty="0"/>
              <a:t>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C02FD2-475A-467F-9D26-11DDB0CBC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911" y="3078089"/>
            <a:ext cx="1522969" cy="6480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0CF28F6-4843-405E-ACBC-196DF08AB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541" y="2035084"/>
            <a:ext cx="2175387" cy="571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DC6256C-76C1-480B-BF89-6D1D722E5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712" y="4081636"/>
            <a:ext cx="1594520" cy="72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80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21236" y="2103009"/>
            <a:ext cx="5539196" cy="1225021"/>
          </a:xfrm>
        </p:spPr>
        <p:txBody>
          <a:bodyPr>
            <a:noAutofit/>
          </a:bodyPr>
          <a:lstStyle/>
          <a:p>
            <a:r>
              <a:rPr lang="zh-CN" altLang="en-US" sz="5500" dirty="0">
                <a:solidFill>
                  <a:srgbClr val="A57862"/>
                </a:solidFill>
                <a:latin typeface="黑体" pitchFamily="49" charset="-122"/>
                <a:ea typeface="黑体" pitchFamily="49" charset="-122"/>
              </a:rPr>
              <a:t>北辛中学</a:t>
            </a:r>
            <a:br>
              <a:rPr lang="en-US" altLang="zh-CN" sz="5500" dirty="0">
                <a:solidFill>
                  <a:srgbClr val="A57862"/>
                </a:solidFill>
                <a:latin typeface="黑体" pitchFamily="49" charset="-122"/>
                <a:ea typeface="黑体" pitchFamily="49" charset="-122"/>
              </a:rPr>
            </a:br>
            <a:r>
              <a:rPr lang="zh-CN" altLang="en-US" sz="5500" dirty="0">
                <a:solidFill>
                  <a:srgbClr val="A57862"/>
                </a:solidFill>
                <a:latin typeface="黑体" pitchFamily="49" charset="-122"/>
                <a:ea typeface="黑体" pitchFamily="49" charset="-122"/>
              </a:rPr>
              <a:t>九章编程社</a:t>
            </a:r>
          </a:p>
        </p:txBody>
      </p:sp>
      <p:pic>
        <p:nvPicPr>
          <p:cNvPr id="3" name="Picture 2" descr="D:\a\noip\标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61356"/>
            <a:ext cx="2808312" cy="251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2" y="4297660"/>
            <a:ext cx="19240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741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分支结构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5004048" y="1489348"/>
            <a:ext cx="2638425" cy="3409950"/>
            <a:chOff x="1475656" y="1251645"/>
            <a:chExt cx="2638425" cy="340995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1251645"/>
              <a:ext cx="2638425" cy="3409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矩形 3"/>
            <p:cNvSpPr/>
            <p:nvPr/>
          </p:nvSpPr>
          <p:spPr>
            <a:xfrm>
              <a:off x="2843808" y="2643758"/>
              <a:ext cx="1270273" cy="1152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3485871" y="2643758"/>
              <a:ext cx="0" cy="1224136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08" y="1348978"/>
            <a:ext cx="2638425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032" y="1816274"/>
            <a:ext cx="1905000" cy="26193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1067" y="2546853"/>
            <a:ext cx="20288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554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71630A7-35D7-4273-9A6C-35C302711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201316"/>
            <a:ext cx="3812802" cy="4513684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732BE6CE-5436-41EA-BB11-9528B6B5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/>
          <a:p>
            <a:r>
              <a:rPr lang="zh-CN" altLang="en-US" dirty="0"/>
              <a:t>分支嵌套</a:t>
            </a:r>
          </a:p>
        </p:txBody>
      </p:sp>
    </p:spTree>
    <p:extLst>
      <p:ext uri="{BB962C8B-B14F-4D97-AF65-F5344CB8AC3E}">
        <p14:creationId xmlns:p14="http://schemas.microsoft.com/office/powerpoint/2010/main" val="19483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2820"/>
            <a:ext cx="8229600" cy="952500"/>
          </a:xfrm>
        </p:spPr>
        <p:txBody>
          <a:bodyPr/>
          <a:lstStyle/>
          <a:p>
            <a:r>
              <a:rPr lang="zh-CN" altLang="en-US" dirty="0"/>
              <a:t>循环结构</a:t>
            </a:r>
          </a:p>
        </p:txBody>
      </p:sp>
      <p:pic>
        <p:nvPicPr>
          <p:cNvPr id="10" name="内容占位符 6" descr="1">
            <a:extLst>
              <a:ext uri="{FF2B5EF4-FFF2-40B4-BE49-F238E27FC236}">
                <a16:creationId xmlns:a16="http://schemas.microsoft.com/office/drawing/2014/main" id="{ADA9B2ED-0D64-48A2-8C6C-97DF88000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226" r="34550"/>
          <a:stretch/>
        </p:blipFill>
        <p:spPr>
          <a:xfrm>
            <a:off x="4211960" y="892649"/>
            <a:ext cx="709722" cy="4773163"/>
          </a:xfrm>
          <a:prstGeom prst="rect">
            <a:avLst/>
          </a:prstGeom>
        </p:spPr>
      </p:pic>
      <p:sp>
        <p:nvSpPr>
          <p:cNvPr id="13" name="箭头: 下 12">
            <a:extLst>
              <a:ext uri="{FF2B5EF4-FFF2-40B4-BE49-F238E27FC236}">
                <a16:creationId xmlns:a16="http://schemas.microsoft.com/office/drawing/2014/main" id="{EEB4D995-12A3-493B-B87B-12EA56995F93}"/>
              </a:ext>
            </a:extLst>
          </p:cNvPr>
          <p:cNvSpPr/>
          <p:nvPr/>
        </p:nvSpPr>
        <p:spPr>
          <a:xfrm>
            <a:off x="4499992" y="4585692"/>
            <a:ext cx="144016" cy="23665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2820"/>
            <a:ext cx="8229600" cy="952500"/>
          </a:xfrm>
        </p:spPr>
        <p:txBody>
          <a:bodyPr/>
          <a:lstStyle/>
          <a:p>
            <a:r>
              <a:rPr lang="zh-CN" altLang="en-US" dirty="0"/>
              <a:t>循环结构</a:t>
            </a:r>
          </a:p>
        </p:txBody>
      </p:sp>
      <p:pic>
        <p:nvPicPr>
          <p:cNvPr id="10" name="内容占位符 6" descr="1">
            <a:extLst>
              <a:ext uri="{FF2B5EF4-FFF2-40B4-BE49-F238E27FC236}">
                <a16:creationId xmlns:a16="http://schemas.microsoft.com/office/drawing/2014/main" id="{ADA9B2ED-0D64-48A2-8C6C-97DF88000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226" r="34550"/>
          <a:stretch/>
        </p:blipFill>
        <p:spPr>
          <a:xfrm>
            <a:off x="4211960" y="892649"/>
            <a:ext cx="709722" cy="4773163"/>
          </a:xfrm>
          <a:prstGeom prst="rect">
            <a:avLst/>
          </a:prstGeom>
        </p:spPr>
      </p:pic>
      <p:pic>
        <p:nvPicPr>
          <p:cNvPr id="12" name="内容占位符 6" descr="1">
            <a:extLst>
              <a:ext uri="{FF2B5EF4-FFF2-40B4-BE49-F238E27FC236}">
                <a16:creationId xmlns:a16="http://schemas.microsoft.com/office/drawing/2014/main" id="{329F0EC7-298A-4D02-B8ED-EB21C5908B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56"/>
          <a:stretch/>
        </p:blipFill>
        <p:spPr>
          <a:xfrm>
            <a:off x="4921682" y="898426"/>
            <a:ext cx="863604" cy="4773163"/>
          </a:xfrm>
          <a:prstGeom prst="rect">
            <a:avLst/>
          </a:prstGeom>
        </p:spPr>
      </p:pic>
      <p:sp>
        <p:nvSpPr>
          <p:cNvPr id="6" name="箭头: 下 5">
            <a:extLst>
              <a:ext uri="{FF2B5EF4-FFF2-40B4-BE49-F238E27FC236}">
                <a16:creationId xmlns:a16="http://schemas.microsoft.com/office/drawing/2014/main" id="{9597A50E-60E9-47F4-88FE-2AADC5EC137C}"/>
              </a:ext>
            </a:extLst>
          </p:cNvPr>
          <p:cNvSpPr/>
          <p:nvPr/>
        </p:nvSpPr>
        <p:spPr>
          <a:xfrm>
            <a:off x="4499992" y="4585692"/>
            <a:ext cx="144016" cy="23665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8512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2820"/>
            <a:ext cx="8229600" cy="952500"/>
          </a:xfrm>
        </p:spPr>
        <p:txBody>
          <a:bodyPr/>
          <a:lstStyle/>
          <a:p>
            <a:r>
              <a:rPr lang="zh-CN" altLang="en-US" dirty="0"/>
              <a:t>循环结构</a:t>
            </a:r>
          </a:p>
        </p:txBody>
      </p:sp>
      <p:pic>
        <p:nvPicPr>
          <p:cNvPr id="10" name="内容占位符 6" descr="1">
            <a:extLst>
              <a:ext uri="{FF2B5EF4-FFF2-40B4-BE49-F238E27FC236}">
                <a16:creationId xmlns:a16="http://schemas.microsoft.com/office/drawing/2014/main" id="{ADA9B2ED-0D64-48A2-8C6C-97DF88000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226" r="34550"/>
          <a:stretch/>
        </p:blipFill>
        <p:spPr>
          <a:xfrm>
            <a:off x="4211960" y="892649"/>
            <a:ext cx="709722" cy="4773163"/>
          </a:xfrm>
          <a:prstGeom prst="rect">
            <a:avLst/>
          </a:prstGeom>
        </p:spPr>
      </p:pic>
      <p:pic>
        <p:nvPicPr>
          <p:cNvPr id="11" name="内容占位符 6" descr="1">
            <a:extLst>
              <a:ext uri="{FF2B5EF4-FFF2-40B4-BE49-F238E27FC236}">
                <a16:creationId xmlns:a16="http://schemas.microsoft.com/office/drawing/2014/main" id="{876C6623-C40E-48F0-BA24-F61BC17F8B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362"/>
          <a:stretch/>
        </p:blipFill>
        <p:spPr>
          <a:xfrm>
            <a:off x="3275856" y="892649"/>
            <a:ext cx="946464" cy="4773163"/>
          </a:xfrm>
          <a:prstGeom prst="rect">
            <a:avLst/>
          </a:prstGeom>
        </p:spPr>
      </p:pic>
      <p:pic>
        <p:nvPicPr>
          <p:cNvPr id="12" name="内容占位符 6" descr="1">
            <a:extLst>
              <a:ext uri="{FF2B5EF4-FFF2-40B4-BE49-F238E27FC236}">
                <a16:creationId xmlns:a16="http://schemas.microsoft.com/office/drawing/2014/main" id="{329F0EC7-298A-4D02-B8ED-EB21C5908B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56"/>
          <a:stretch/>
        </p:blipFill>
        <p:spPr>
          <a:xfrm>
            <a:off x="4921682" y="898426"/>
            <a:ext cx="863604" cy="477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83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750" dirty="0"/>
              <a:t>高斯最出名的故事就是他十岁时，小学老师出了一道算术难题：</a:t>
            </a:r>
            <a:endParaRPr lang="en-US" altLang="zh-CN" sz="3750" dirty="0"/>
          </a:p>
          <a:p>
            <a:pPr marL="0" indent="0">
              <a:buNone/>
            </a:pPr>
            <a:r>
              <a:rPr lang="zh-CN" altLang="en-US" sz="3750" dirty="0"/>
              <a:t>“计算1＋2＋3…＋100＝？”。</a:t>
            </a:r>
          </a:p>
          <a:p>
            <a:pPr marL="0" indent="0">
              <a:buNone/>
            </a:pPr>
            <a:endParaRPr lang="en-US" altLang="zh-CN" sz="3750" dirty="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6EFE9-A7F7-4031-A290-1099A1ACF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69E9C1-BD50-4341-82A3-B592FE099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D9F843-90F2-401B-9C6B-FF7C72A8F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841276"/>
            <a:ext cx="50101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9682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9590</TotalTime>
  <Words>190</Words>
  <Application>Microsoft Office PowerPoint</Application>
  <PresentationFormat>全屏显示(16:10)</PresentationFormat>
  <Paragraphs>39</Paragraphs>
  <Slides>23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黑体</vt:lpstr>
      <vt:lpstr>Arial</vt:lpstr>
      <vt:lpstr>Calibri</vt:lpstr>
      <vt:lpstr>Office 主题​​</vt:lpstr>
      <vt:lpstr>北辛中学 九章编程社</vt:lpstr>
      <vt:lpstr>顺序结构</vt:lpstr>
      <vt:lpstr>分支结构</vt:lpstr>
      <vt:lpstr>分支嵌套</vt:lpstr>
      <vt:lpstr>循环结构</vt:lpstr>
      <vt:lpstr>循环结构</vt:lpstr>
      <vt:lpstr>循环结构</vt:lpstr>
      <vt:lpstr>PowerPoint 演示文稿</vt:lpstr>
      <vt:lpstr>PowerPoint 演示文稿</vt:lpstr>
      <vt:lpstr>1＋2＋3…＋100＝？</vt:lpstr>
      <vt:lpstr>1＋2＋3…＋100＝？</vt:lpstr>
      <vt:lpstr>循环结构</vt:lpstr>
      <vt:lpstr>循环结构</vt:lpstr>
      <vt:lpstr>for 语句</vt:lpstr>
      <vt:lpstr>变量自增  自减</vt:lpstr>
      <vt:lpstr>PowerPoint 演示文稿</vt:lpstr>
      <vt:lpstr>用户任意输入一个整数n计算1+2+3++++n</vt:lpstr>
      <vt:lpstr>PowerPoint 演示文稿</vt:lpstr>
      <vt:lpstr>计算100以内的偶数的和。</vt:lpstr>
      <vt:lpstr>输出100以内的奇数。（以一个空格隔开）</vt:lpstr>
      <vt:lpstr>输出水仙花数</vt:lpstr>
      <vt:lpstr>练习网址</vt:lpstr>
      <vt:lpstr>北辛中学 九章编程社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北辛中学九章编程社</dc:title>
  <dc:creator>微软用户</dc:creator>
  <cp:lastModifiedBy>峰 张</cp:lastModifiedBy>
  <cp:revision>177</cp:revision>
  <dcterms:created xsi:type="dcterms:W3CDTF">2021-11-22T01:50:22Z</dcterms:created>
  <dcterms:modified xsi:type="dcterms:W3CDTF">2023-12-08T01:52:59Z</dcterms:modified>
</cp:coreProperties>
</file>