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3" r:id="rId3"/>
    <p:sldId id="411" r:id="rId4"/>
    <p:sldId id="413" r:id="rId5"/>
    <p:sldId id="412" r:id="rId6"/>
    <p:sldId id="425" r:id="rId7"/>
    <p:sldId id="414" r:id="rId8"/>
    <p:sldId id="424" r:id="rId9"/>
    <p:sldId id="41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26" r:id="rId21"/>
    <p:sldId id="423" r:id="rId22"/>
    <p:sldId id="415" r:id="rId23"/>
    <p:sldId id="417" r:id="rId24"/>
    <p:sldId id="418" r:id="rId25"/>
    <p:sldId id="419" r:id="rId26"/>
    <p:sldId id="420" r:id="rId27"/>
    <p:sldId id="304" r:id="rId28"/>
    <p:sldId id="296" r:id="rId2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>
      <p:cViewPr varScale="1">
        <p:scale>
          <a:sx n="101" d="100"/>
          <a:sy n="101" d="100"/>
        </p:scale>
        <p:origin x="1134" y="10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050" name="Picture 2" descr="D:\a\noip\标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3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254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8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58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14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53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633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3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78AEF-9FF6-4E89-83B8-296699872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50033-A4B2-4ED2-8393-BF1578E4E56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D:\a\noip\标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369668"/>
            <a:ext cx="1350843" cy="12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a\noip\微信图片_20210828101621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25"/>
          <a:stretch/>
        </p:blipFill>
        <p:spPr bwMode="auto">
          <a:xfrm>
            <a:off x="8033682" y="121196"/>
            <a:ext cx="1092823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A57862"/>
          </a:solidFill>
          <a:latin typeface="黑体" pitchFamily="49" charset="-122"/>
          <a:ea typeface="黑体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A57862"/>
          </a:solidFill>
          <a:latin typeface="黑体" pitchFamily="49" charset="-122"/>
          <a:ea typeface="黑体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54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F2429-D3EF-4ED8-84C1-189238EE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79129"/>
            <a:ext cx="8229600" cy="952500"/>
          </a:xfrm>
        </p:spPr>
        <p:txBody>
          <a:bodyPr/>
          <a:lstStyle/>
          <a:p>
            <a:r>
              <a:rPr lang="zh-CN" altLang="en-US" dirty="0"/>
              <a:t>循环计次数</a:t>
            </a:r>
          </a:p>
        </p:txBody>
      </p:sp>
    </p:spTree>
    <p:extLst>
      <p:ext uri="{BB962C8B-B14F-4D97-AF65-F5344CB8AC3E}">
        <p14:creationId xmlns:p14="http://schemas.microsoft.com/office/powerpoint/2010/main" val="80520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B1A8-0E25-49DD-8182-EA6CCFB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DD3-CD36-4CC1-B64B-19D2BC60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使用循环输出 </a:t>
            </a:r>
            <a:r>
              <a:rPr lang="en-US" altLang="zh-CN" dirty="0"/>
              <a:t>1 2 3 4 5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1737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B1A8-0E25-49DD-8182-EA6CCFB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DD3-CD36-4CC1-B64B-19D2BC60E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使用循环输出 </a:t>
            </a:r>
            <a:r>
              <a:rPr lang="en-US" altLang="zh-CN" dirty="0"/>
              <a:t>1 2 3 4 5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使用循环输出 </a:t>
            </a:r>
            <a:r>
              <a:rPr lang="en-US" altLang="zh-CN" dirty="0"/>
              <a:t>6 7 8 9 10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28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B1A8-0E25-49DD-8182-EA6CCFB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DD3-CD36-4CC1-B64B-19D2BC60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3500"/>
            <a:ext cx="8856984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使用循环输出 以</a:t>
            </a:r>
            <a:r>
              <a:rPr lang="en-US" altLang="zh-CN" dirty="0"/>
              <a:t>M</a:t>
            </a:r>
            <a:r>
              <a:rPr lang="zh-CN" altLang="en-US" dirty="0"/>
              <a:t>开始的连续</a:t>
            </a:r>
            <a:r>
              <a:rPr lang="en-US" altLang="zh-CN" dirty="0"/>
              <a:t>5</a:t>
            </a:r>
            <a:r>
              <a:rPr lang="zh-CN" altLang="en-US" dirty="0"/>
              <a:t>个数（</a:t>
            </a:r>
            <a:r>
              <a:rPr lang="en-US" altLang="zh-CN" dirty="0"/>
              <a:t>M</a:t>
            </a:r>
            <a:r>
              <a:rPr lang="zh-CN" altLang="en-US" dirty="0"/>
              <a:t>为用户输入）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使用循环输出 以</a:t>
            </a:r>
            <a:r>
              <a:rPr lang="en-US" altLang="zh-CN" dirty="0"/>
              <a:t>M</a:t>
            </a:r>
            <a:r>
              <a:rPr lang="zh-CN" altLang="en-US" dirty="0"/>
              <a:t>开始的连续</a:t>
            </a:r>
            <a:r>
              <a:rPr lang="en-US" altLang="zh-CN" dirty="0"/>
              <a:t>N</a:t>
            </a:r>
            <a:r>
              <a:rPr lang="zh-CN" altLang="en-US" dirty="0"/>
              <a:t>个数（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为用户输入）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927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DB1A8-0E25-49DD-8182-EA6CCFBF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打印数字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3BDD3-CD36-4CC1-B64B-19D2BC60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333500"/>
            <a:ext cx="8856984" cy="3771636"/>
          </a:xfrm>
        </p:spPr>
        <p:txBody>
          <a:bodyPr>
            <a:normAutofit/>
          </a:bodyPr>
          <a:lstStyle/>
          <a:p>
            <a:r>
              <a:rPr lang="zh-CN" altLang="en-US" dirty="0"/>
              <a:t>使用循环输出 以</a:t>
            </a:r>
            <a:r>
              <a:rPr lang="en-US" altLang="zh-CN" dirty="0"/>
              <a:t>M</a:t>
            </a:r>
            <a:r>
              <a:rPr lang="zh-CN" altLang="en-US" dirty="0"/>
              <a:t>开始的间隔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个数（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为用户输入）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使用循环输出 以</a:t>
            </a:r>
            <a:r>
              <a:rPr lang="en-US" altLang="zh-CN" dirty="0"/>
              <a:t>M</a:t>
            </a:r>
            <a:r>
              <a:rPr lang="zh-CN" altLang="en-US" dirty="0"/>
              <a:t>开始的间隔</a:t>
            </a:r>
            <a:r>
              <a:rPr lang="en-US" altLang="zh-CN" dirty="0"/>
              <a:t>Q</a:t>
            </a:r>
            <a:r>
              <a:rPr lang="zh-CN" altLang="en-US" dirty="0"/>
              <a:t>的</a:t>
            </a:r>
            <a:r>
              <a:rPr lang="en-US" altLang="zh-CN" dirty="0"/>
              <a:t>N</a:t>
            </a:r>
            <a:r>
              <a:rPr lang="zh-CN" altLang="en-US" dirty="0"/>
              <a:t>个数（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 N </a:t>
            </a:r>
            <a:r>
              <a:rPr lang="zh-CN" altLang="en-US" dirty="0"/>
              <a:t>、</a:t>
            </a:r>
            <a:r>
              <a:rPr lang="en-US" altLang="zh-CN" dirty="0"/>
              <a:t>Q</a:t>
            </a:r>
            <a:r>
              <a:rPr lang="zh-CN" altLang="en-US" dirty="0"/>
              <a:t>为用户输入）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737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1D6EF-C235-4B55-BFB0-31F8C740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跳格子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E9438B-69E3-44E2-8173-8686E3727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    跳格子游戏，在一条直线上，从标号为</a:t>
            </a:r>
            <a:r>
              <a:rPr lang="en-US" altLang="zh-CN" dirty="0"/>
              <a:t>M</a:t>
            </a:r>
            <a:r>
              <a:rPr lang="zh-CN" altLang="en-US" dirty="0"/>
              <a:t>的格子开始，每隔</a:t>
            </a:r>
            <a:r>
              <a:rPr lang="en-US" altLang="zh-CN" dirty="0"/>
              <a:t>3</a:t>
            </a:r>
            <a:r>
              <a:rPr lang="zh-CN" altLang="en-US" dirty="0"/>
              <a:t>个格落地一次，一直跳到超过第</a:t>
            </a:r>
            <a:r>
              <a:rPr lang="en-US" altLang="zh-CN" dirty="0"/>
              <a:t>N</a:t>
            </a:r>
            <a:r>
              <a:rPr lang="zh-CN" altLang="en-US" dirty="0"/>
              <a:t>个格为止，请问他在</a:t>
            </a:r>
            <a:r>
              <a:rPr lang="en-US" altLang="zh-CN" dirty="0"/>
              <a:t>[M,N]</a:t>
            </a:r>
            <a:r>
              <a:rPr lang="zh-CN" altLang="en-US" dirty="0"/>
              <a:t>的区间内有哪些格子落地了。</a:t>
            </a:r>
          </a:p>
        </p:txBody>
      </p:sp>
    </p:spTree>
    <p:extLst>
      <p:ext uri="{BB962C8B-B14F-4D97-AF65-F5344CB8AC3E}">
        <p14:creationId xmlns:p14="http://schemas.microsoft.com/office/powerpoint/2010/main" val="331690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15086-863F-43B1-84AF-3832232A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压岁钱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A773F-6056-422A-9BEB-61340A89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快过年了，小明估计有</a:t>
            </a:r>
            <a:r>
              <a:rPr lang="en-US" altLang="zh-CN" dirty="0"/>
              <a:t>N</a:t>
            </a:r>
            <a:r>
              <a:rPr lang="zh-CN" altLang="en-US" dirty="0"/>
              <a:t>个亲戚会给他压岁钱，依次输入每个亲戚给他的压岁钱，你帮他算一下，今天能赚多少钱。</a:t>
            </a:r>
          </a:p>
        </p:txBody>
      </p:sp>
    </p:spTree>
    <p:extLst>
      <p:ext uri="{BB962C8B-B14F-4D97-AF65-F5344CB8AC3E}">
        <p14:creationId xmlns:p14="http://schemas.microsoft.com/office/powerpoint/2010/main" val="195883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21E9-031B-4A44-AC00-2100EEAD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挑剔的小明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B41BB-8644-42F9-8D2F-EFD19EB7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现在有人送给小明</a:t>
            </a:r>
            <a:r>
              <a:rPr lang="en-US" altLang="zh-CN" dirty="0"/>
              <a:t>N</a:t>
            </a:r>
            <a:r>
              <a:rPr lang="zh-CN" altLang="en-US" dirty="0"/>
              <a:t>包糖，如果这包糖的个数是奇数，小明就会把这包糖送给小朋友，如果这包糖的个数是偶数，小明就会自己留着，请问最后小明送给小朋友多少块糖，自己留下多少糖。</a:t>
            </a:r>
          </a:p>
        </p:txBody>
      </p:sp>
    </p:spTree>
    <p:extLst>
      <p:ext uri="{BB962C8B-B14F-4D97-AF65-F5344CB8AC3E}">
        <p14:creationId xmlns:p14="http://schemas.microsoft.com/office/powerpoint/2010/main" val="1488661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E1612-F81C-4282-A600-61E2FD986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5C1A54-CD03-4747-9A69-1484D7C0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9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CED33-F67D-4BA1-A3B1-17CB7CFF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D589E-DDD9-477B-93DB-313F8CC77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3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211960" y="892649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3275856" y="892649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4921682" y="898426"/>
            <a:ext cx="863604" cy="47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98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 </a:t>
            </a:r>
            <a:r>
              <a:rPr altLang="zh-CN"/>
              <a:t>语句</a:t>
            </a:r>
          </a:p>
        </p:txBody>
      </p:sp>
      <p:pic>
        <p:nvPicPr>
          <p:cNvPr id="5" name="图片 4" descr="4212c03dce8e5b6362d29bdbbc168e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30574" y="-270007"/>
            <a:ext cx="3771900" cy="6674644"/>
          </a:xfrm>
          <a:prstGeom prst="rect">
            <a:avLst/>
          </a:prstGeom>
        </p:spPr>
      </p:pic>
      <p:pic>
        <p:nvPicPr>
          <p:cNvPr id="7" name="内容占位符 6" descr="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-10717" y="672348"/>
            <a:ext cx="2469356" cy="4687253"/>
          </a:xfrm>
          <a:prstGeom prst="rect">
            <a:avLst/>
          </a:prstGeom>
        </p:spPr>
      </p:pic>
      <p:cxnSp>
        <p:nvCxnSpPr>
          <p:cNvPr id="4" name="直接箭头连接符 3"/>
          <p:cNvCxnSpPr>
            <a:cxnSpLocks/>
          </p:cNvCxnSpPr>
          <p:nvPr/>
        </p:nvCxnSpPr>
        <p:spPr>
          <a:xfrm flipV="1">
            <a:off x="1532816" y="1921396"/>
            <a:ext cx="2247096" cy="153627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188B04-F217-4E66-B733-6D15B4FFC0CF}"/>
              </a:ext>
            </a:extLst>
          </p:cNvPr>
          <p:cNvCxnSpPr>
            <a:cxnSpLocks/>
          </p:cNvCxnSpPr>
          <p:nvPr/>
        </p:nvCxnSpPr>
        <p:spPr>
          <a:xfrm flipV="1">
            <a:off x="1521406" y="2075023"/>
            <a:ext cx="4490754" cy="545463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BEBE67C-3F38-4F3C-A604-262E271FA0FC}"/>
              </a:ext>
            </a:extLst>
          </p:cNvPr>
          <p:cNvCxnSpPr>
            <a:cxnSpLocks/>
          </p:cNvCxnSpPr>
          <p:nvPr/>
        </p:nvCxnSpPr>
        <p:spPr>
          <a:xfrm flipV="1">
            <a:off x="1521406" y="2075022"/>
            <a:ext cx="5570874" cy="1984586"/>
          </a:xfrm>
          <a:prstGeom prst="straightConnector1">
            <a:avLst/>
          </a:prstGeom>
          <a:ln w="57150">
            <a:solidFill>
              <a:srgbClr val="FF0000">
                <a:alpha val="50000"/>
              </a:srgbClr>
            </a:solidFill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变量自增  自减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31232" y="1485901"/>
            <a:ext cx="8229600" cy="3394472"/>
          </a:xfrm>
        </p:spPr>
        <p:txBody>
          <a:bodyPr/>
          <a:lstStyle/>
          <a:p>
            <a:r>
              <a:rPr lang="zh-CN" altLang="en-US" dirty="0"/>
              <a:t>自增：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自减：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01" y="1993405"/>
            <a:ext cx="1575037" cy="848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625" y="3983614"/>
            <a:ext cx="191148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13" y="1944383"/>
            <a:ext cx="2614751" cy="97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4593"/>
            <a:ext cx="2160240" cy="686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993404"/>
            <a:ext cx="1789516" cy="7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514" y="3885572"/>
            <a:ext cx="1696158" cy="7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838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962" y="390049"/>
            <a:ext cx="5498306" cy="5039201"/>
          </a:xfrm>
          <a:prstGeom prst="rect">
            <a:avLst/>
          </a:prstGeom>
        </p:spPr>
      </p:pic>
      <p:pic>
        <p:nvPicPr>
          <p:cNvPr id="7" name="内容占位符 6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-155734"/>
            <a:ext cx="3289459" cy="6244114"/>
          </a:xfrm>
          <a:prstGeom prst="rect">
            <a:avLst/>
          </a:prstGeom>
        </p:spPr>
      </p:pic>
      <p:pic>
        <p:nvPicPr>
          <p:cNvPr id="5" name="内容占位符 3"/>
          <p:cNvPicPr>
            <a:picLocks noChangeAspect="1"/>
          </p:cNvPicPr>
          <p:nvPr/>
        </p:nvPicPr>
        <p:blipFill rotWithShape="1">
          <a:blip r:embed="rId3"/>
          <a:srcRect l="8810" t="27706" r="85907" b="63968"/>
          <a:stretch/>
        </p:blipFill>
        <p:spPr>
          <a:xfrm>
            <a:off x="1153759" y="3642136"/>
            <a:ext cx="290457" cy="419549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 rotWithShape="1">
          <a:blip r:embed="rId3"/>
          <a:srcRect l="9397" t="91247" r="87815"/>
          <a:stretch/>
        </p:blipFill>
        <p:spPr>
          <a:xfrm>
            <a:off x="3501616" y="3615242"/>
            <a:ext cx="153297" cy="44106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90538" y="788194"/>
            <a:ext cx="8319135" cy="1347311"/>
          </a:xfrm>
          <a:prstGeom prst="rect">
            <a:avLst/>
          </a:prstGeom>
        </p:spPr>
        <p:txBody>
          <a:bodyPr vert="horz" lIns="67500" tIns="35100" rIns="67500" bIns="351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r>
              <a:rPr altLang="zh-CN" sz="2700"/>
              <a:t>用户任意输入两个整数</a:t>
            </a:r>
            <a:r>
              <a:rPr lang="en-US" altLang="zh-CN" sz="2700"/>
              <a:t>m,n</a:t>
            </a:r>
            <a:r>
              <a:rPr altLang="zh-CN" sz="2700"/>
              <a:t>计算</a:t>
            </a:r>
            <a:r>
              <a:rPr lang="en-US" altLang="zh-CN" sz="2700"/>
              <a:t>m++++n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09" y="1644492"/>
            <a:ext cx="3564255" cy="395811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CN"/>
              <a:t>计算</a:t>
            </a:r>
            <a:r>
              <a:rPr lang="en-US" altLang="zh-CN"/>
              <a:t>100</a:t>
            </a:r>
            <a:r>
              <a:t>以内的偶数的和。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14538" y="1870234"/>
            <a:ext cx="1905000" cy="182357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750"/>
              <a:t>n+=2</a:t>
            </a:r>
          </a:p>
          <a:p>
            <a:r>
              <a:rPr lang="zh-CN" altLang="en-US" sz="3750"/>
              <a:t>n=n+2</a:t>
            </a:r>
          </a:p>
          <a:p>
            <a:endParaRPr lang="zh-CN" altLang="en-US" sz="3750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输出</a:t>
            </a:r>
            <a:r>
              <a:rPr lang="en-US" altLang="zh-CN"/>
              <a:t>100</a:t>
            </a:r>
            <a:r>
              <a:t>以内的奇数。（以一个空格隔开）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输出水仙花数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750"/>
              <a:t>for(100----999)</a:t>
            </a:r>
          </a:p>
          <a:p>
            <a:pPr lvl="1"/>
            <a:r>
              <a:rPr lang="en-US" altLang="zh-CN" sz="3330"/>
              <a:t>if(153=1*1*1+5*5*5+3*3*3)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91F2C-64FC-4B15-9B31-9B06CCBB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练习网址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8A6A9-8097-4D8F-8550-5C3BBD042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984" y="1333500"/>
            <a:ext cx="6933456" cy="3771636"/>
          </a:xfrm>
        </p:spPr>
        <p:txBody>
          <a:bodyPr/>
          <a:lstStyle/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             noi.openjudge.cn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    www.luogu.com.cn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</a:t>
            </a:r>
            <a:r>
              <a:rPr lang="en-US" altLang="zh-CN" dirty="0"/>
              <a:t>ybt.ssoier.cn:8088</a:t>
            </a:r>
            <a:r>
              <a:rPr lang="zh-CN" altLang="en-US" dirty="0"/>
              <a:t>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C02FD2-475A-467F-9D26-11DDB0CB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11" y="3078089"/>
            <a:ext cx="1522969" cy="64807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CF28F6-4843-405E-ACBC-196DF08A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41" y="2035084"/>
            <a:ext cx="2175387" cy="571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C6256C-76C1-480B-BF89-6D1D722E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081636"/>
            <a:ext cx="1594520" cy="7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80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236" y="2103009"/>
            <a:ext cx="5539196" cy="1225021"/>
          </a:xfrm>
        </p:spPr>
        <p:txBody>
          <a:bodyPr>
            <a:noAutofit/>
          </a:bodyPr>
          <a:lstStyle/>
          <a:p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北辛中学</a:t>
            </a:r>
            <a:br>
              <a:rPr lang="en-US" altLang="zh-CN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5500" dirty="0">
                <a:solidFill>
                  <a:srgbClr val="A57862"/>
                </a:solidFill>
                <a:latin typeface="黑体" pitchFamily="49" charset="-122"/>
                <a:ea typeface="黑体" pitchFamily="49" charset="-122"/>
              </a:rPr>
              <a:t>九章编程社</a:t>
            </a:r>
          </a:p>
        </p:txBody>
      </p:sp>
      <p:pic>
        <p:nvPicPr>
          <p:cNvPr id="3" name="Picture 2" descr="D:\a\noip\标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61356"/>
            <a:ext cx="2808312" cy="25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2" y="4297660"/>
            <a:ext cx="19240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7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750" dirty="0"/>
              <a:t>高斯最出名的故事就是他十岁时，小学老师出了一道算术难题：</a:t>
            </a:r>
            <a:endParaRPr lang="en-US" altLang="zh-CN" sz="3750" dirty="0"/>
          </a:p>
          <a:p>
            <a:pPr marL="0" indent="0">
              <a:buNone/>
            </a:pPr>
            <a:r>
              <a:rPr lang="zh-CN" altLang="en-US" sz="3750" dirty="0"/>
              <a:t>“计算1＋2＋3…＋100＝？”。</a:t>
            </a:r>
          </a:p>
          <a:p>
            <a:pPr marL="0" indent="0">
              <a:buNone/>
            </a:pPr>
            <a:endParaRPr lang="en-US" altLang="zh-CN" sz="3750" dirty="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6EFE9-A7F7-4031-A290-1099A1AC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9E9C1-BD50-4341-82A3-B592FE099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9F843-90F2-401B-9C6B-FF7C72A8F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41276"/>
            <a:ext cx="5010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96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1＋2＋3…＋100＝？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79480"/>
            <a:ext cx="8226900" cy="3569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750" dirty="0"/>
              <a:t>（（</a:t>
            </a:r>
            <a:r>
              <a:rPr lang="en-US" altLang="zh-CN" sz="3750" dirty="0"/>
              <a:t>1+100</a:t>
            </a:r>
            <a:r>
              <a:rPr lang="zh-CN" altLang="en-US" sz="3750" dirty="0"/>
              <a:t>）*</a:t>
            </a:r>
            <a:r>
              <a:rPr lang="en-US" altLang="zh-CN" sz="3750" dirty="0"/>
              <a:t>100</a:t>
            </a:r>
            <a:r>
              <a:rPr lang="zh-CN" altLang="en-US" sz="3750" dirty="0"/>
              <a:t>）</a:t>
            </a:r>
            <a:r>
              <a:rPr lang="en-US" altLang="zh-CN" sz="3750" dirty="0"/>
              <a:t>/2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7457A0-3E44-428C-9224-07D8A3587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141" y="2119758"/>
            <a:ext cx="4496350" cy="336637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1＋2＋3…＋100＝？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95644F-1217-447C-B496-1E85C67CF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循环思路：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16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3214206" y="619475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2278102" y="619475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3923928" y="625252"/>
            <a:ext cx="863604" cy="4773163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5BEA73AC-8211-4E95-AD58-3C8DF26D087B}"/>
              </a:ext>
            </a:extLst>
          </p:cNvPr>
          <p:cNvSpPr txBox="1">
            <a:spLocks/>
          </p:cNvSpPr>
          <p:nvPr/>
        </p:nvSpPr>
        <p:spPr>
          <a:xfrm>
            <a:off x="158835" y="1201316"/>
            <a:ext cx="274714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3…</a:t>
            </a:r>
            <a:r>
              <a:rPr lang="zh-CN" altLang="en-US">
                <a:sym typeface="+mn-ea"/>
              </a:rPr>
              <a:t>＋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＝？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8412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2820"/>
            <a:ext cx="8229600" cy="952500"/>
          </a:xfrm>
        </p:spPr>
        <p:txBody>
          <a:bodyPr/>
          <a:lstStyle/>
          <a:p>
            <a:r>
              <a:rPr lang="zh-CN" altLang="en-US" dirty="0"/>
              <a:t>循环结构</a:t>
            </a:r>
          </a:p>
        </p:txBody>
      </p:sp>
      <p:pic>
        <p:nvPicPr>
          <p:cNvPr id="10" name="内容占位符 6" descr="1">
            <a:extLst>
              <a:ext uri="{FF2B5EF4-FFF2-40B4-BE49-F238E27FC236}">
                <a16:creationId xmlns:a16="http://schemas.microsoft.com/office/drawing/2014/main" id="{ADA9B2ED-0D64-48A2-8C6C-97DF88000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226" r="34550"/>
          <a:stretch/>
        </p:blipFill>
        <p:spPr>
          <a:xfrm>
            <a:off x="4067944" y="697260"/>
            <a:ext cx="709722" cy="4773163"/>
          </a:xfrm>
          <a:prstGeom prst="rect">
            <a:avLst/>
          </a:prstGeom>
        </p:spPr>
      </p:pic>
      <p:pic>
        <p:nvPicPr>
          <p:cNvPr id="11" name="内容占位符 6" descr="1">
            <a:extLst>
              <a:ext uri="{FF2B5EF4-FFF2-40B4-BE49-F238E27FC236}">
                <a16:creationId xmlns:a16="http://schemas.microsoft.com/office/drawing/2014/main" id="{876C6623-C40E-48F0-BA24-F61BC17F8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362"/>
          <a:stretch/>
        </p:blipFill>
        <p:spPr>
          <a:xfrm>
            <a:off x="3131840" y="697260"/>
            <a:ext cx="946464" cy="4773163"/>
          </a:xfrm>
          <a:prstGeom prst="rect">
            <a:avLst/>
          </a:prstGeom>
        </p:spPr>
      </p:pic>
      <p:pic>
        <p:nvPicPr>
          <p:cNvPr id="12" name="内容占位符 6" descr="1">
            <a:extLst>
              <a:ext uri="{FF2B5EF4-FFF2-40B4-BE49-F238E27FC236}">
                <a16:creationId xmlns:a16="http://schemas.microsoft.com/office/drawing/2014/main" id="{329F0EC7-298A-4D02-B8ED-EB21C5908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56"/>
          <a:stretch/>
        </p:blipFill>
        <p:spPr>
          <a:xfrm>
            <a:off x="4777666" y="703037"/>
            <a:ext cx="863604" cy="477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8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248" y="741998"/>
            <a:ext cx="8319135" cy="1347311"/>
          </a:xfrm>
        </p:spPr>
        <p:txBody>
          <a:bodyPr>
            <a:normAutofit fontScale="90000"/>
          </a:bodyPr>
          <a:lstStyle/>
          <a:p>
            <a:r>
              <a:rPr altLang="zh-CN" dirty="0"/>
              <a:t>用户任意输入一个整数</a:t>
            </a:r>
            <a:r>
              <a:rPr lang="en-US" altLang="zh-CN" dirty="0"/>
              <a:t>n</a:t>
            </a:r>
            <a:r>
              <a:rPr altLang="zh-CN" dirty="0"/>
              <a:t>计算</a:t>
            </a:r>
            <a:r>
              <a:rPr lang="en-US" altLang="zh-CN" dirty="0"/>
              <a:t>1+2+3++++n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7DC0E7E-2421-481A-AE27-000C7E06B1A3}"/>
              </a:ext>
            </a:extLst>
          </p:cNvPr>
          <p:cNvSpPr txBox="1">
            <a:spLocks/>
          </p:cNvSpPr>
          <p:nvPr/>
        </p:nvSpPr>
        <p:spPr>
          <a:xfrm>
            <a:off x="366707" y="2857500"/>
            <a:ext cx="8319135" cy="1347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A5786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r>
              <a:rPr lang="zh-CN" altLang="en-US" dirty="0"/>
              <a:t>累加求和：</a:t>
            </a:r>
            <a:r>
              <a:rPr lang="en-US" altLang="zh-CN" dirty="0"/>
              <a:t>sum=</a:t>
            </a:r>
            <a:r>
              <a:rPr lang="en-US" altLang="zh-CN" dirty="0" err="1"/>
              <a:t>sum+num</a:t>
            </a:r>
            <a:r>
              <a:rPr lang="en-US" altLang="zh-CN" dirty="0"/>
              <a:t>;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10937</TotalTime>
  <Words>460</Words>
  <Application>Microsoft Office PowerPoint</Application>
  <PresentationFormat>全屏显示(16:10)</PresentationFormat>
  <Paragraphs>60</Paragraphs>
  <Slides>28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黑体</vt:lpstr>
      <vt:lpstr>Arial</vt:lpstr>
      <vt:lpstr>Calibri</vt:lpstr>
      <vt:lpstr>Office 主题​​</vt:lpstr>
      <vt:lpstr>北辛中学 九章编程社</vt:lpstr>
      <vt:lpstr>循环结构</vt:lpstr>
      <vt:lpstr>PowerPoint 演示文稿</vt:lpstr>
      <vt:lpstr>PowerPoint 演示文稿</vt:lpstr>
      <vt:lpstr>1＋2＋3…＋100＝？</vt:lpstr>
      <vt:lpstr>1＋2＋3…＋100＝？</vt:lpstr>
      <vt:lpstr>循环结构</vt:lpstr>
      <vt:lpstr>循环结构</vt:lpstr>
      <vt:lpstr>用户任意输入一个整数n计算1+2+3++++n</vt:lpstr>
      <vt:lpstr>循环计次数</vt:lpstr>
      <vt:lpstr>打印数字</vt:lpstr>
      <vt:lpstr>打印数字</vt:lpstr>
      <vt:lpstr>打印数字</vt:lpstr>
      <vt:lpstr>打印数字</vt:lpstr>
      <vt:lpstr>跳格子</vt:lpstr>
      <vt:lpstr>压岁钱</vt:lpstr>
      <vt:lpstr>挑剔的小明</vt:lpstr>
      <vt:lpstr>PowerPoint 演示文稿</vt:lpstr>
      <vt:lpstr>PowerPoint 演示文稿</vt:lpstr>
      <vt:lpstr>for 语句</vt:lpstr>
      <vt:lpstr>变量自增  自减</vt:lpstr>
      <vt:lpstr>PowerPoint 演示文稿</vt:lpstr>
      <vt:lpstr>PowerPoint 演示文稿</vt:lpstr>
      <vt:lpstr>计算100以内的偶数的和。</vt:lpstr>
      <vt:lpstr>输出100以内的奇数。（以一个空格隔开）</vt:lpstr>
      <vt:lpstr>输出水仙花数</vt:lpstr>
      <vt:lpstr>练习网址</vt:lpstr>
      <vt:lpstr>北辛中学 九章编程社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北辛中学九章编程社</dc:title>
  <dc:creator>微软用户</dc:creator>
  <cp:lastModifiedBy>峰 张</cp:lastModifiedBy>
  <cp:revision>185</cp:revision>
  <dcterms:created xsi:type="dcterms:W3CDTF">2021-11-22T01:50:22Z</dcterms:created>
  <dcterms:modified xsi:type="dcterms:W3CDTF">2023-12-15T00:17:06Z</dcterms:modified>
</cp:coreProperties>
</file>