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88262b07ba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88262b07ba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88262b07b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88262b07b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TW">
                <a:solidFill>
                  <a:schemeClr val="dk1"/>
                </a:solidFill>
                <a:latin typeface="Times New Roman"/>
                <a:ea typeface="Times New Roman"/>
                <a:cs typeface="Times New Roman"/>
                <a:sym typeface="Times New Roman"/>
              </a:rPr>
              <a:t>現今社會中，自助結帳系統越來越普及，但在水果販售大都還是需要使用人工辨識、秤重，而對於消費者如果想得知水果資訊，也需花時間查詢或詢問服務人員。因此，我們在此專題中設計一個</a:t>
            </a:r>
            <a:r>
              <a:rPr lang="zh-TW">
                <a:solidFill>
                  <a:schemeClr val="dk1"/>
                </a:solidFill>
              </a:rPr>
              <a:t>CNN</a:t>
            </a:r>
            <a:r>
              <a:rPr lang="zh-TW">
                <a:solidFill>
                  <a:schemeClr val="dk1"/>
                </a:solidFill>
                <a:latin typeface="Times New Roman"/>
                <a:ea typeface="Times New Roman"/>
                <a:cs typeface="Times New Roman"/>
                <a:sym typeface="Times New Roman"/>
              </a:rPr>
              <a:t>加速器，建立一個可以辨別水果種類的系統，便於水果業者及消費者做使用。</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8262b07ba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8262b07ba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300">
                <a:solidFill>
                  <a:schemeClr val="dk1"/>
                </a:solidFill>
              </a:rPr>
              <a:t>要講的是資料及以及軟體的部分</a:t>
            </a:r>
            <a:endParaRPr sz="1300">
              <a:solidFill>
                <a:schemeClr val="dk1"/>
              </a:solidFill>
            </a:endParaRPr>
          </a:p>
          <a:p>
            <a:pPr indent="0" lvl="0" marL="0" rtl="0" algn="l">
              <a:lnSpc>
                <a:spcPct val="115000"/>
              </a:lnSpc>
              <a:spcBef>
                <a:spcPts val="1200"/>
              </a:spcBef>
              <a:spcAft>
                <a:spcPts val="0"/>
              </a:spcAft>
              <a:buNone/>
            </a:pPr>
            <a:r>
              <a:rPr lang="zh-TW" sz="1300">
                <a:solidFill>
                  <a:schemeClr val="dk1"/>
                </a:solidFill>
              </a:rPr>
              <a:t>首先資料即是從Kaggle上面的Fruit classificatioin取的</a:t>
            </a:r>
            <a:endParaRPr sz="1300">
              <a:solidFill>
                <a:schemeClr val="dk1"/>
              </a:solidFill>
            </a:endParaRPr>
          </a:p>
          <a:p>
            <a:pPr indent="0" lvl="0" marL="0" rtl="0" algn="l">
              <a:lnSpc>
                <a:spcPct val="115000"/>
              </a:lnSpc>
              <a:spcBef>
                <a:spcPts val="1200"/>
              </a:spcBef>
              <a:spcAft>
                <a:spcPts val="0"/>
              </a:spcAft>
              <a:buNone/>
            </a:pPr>
            <a:r>
              <a:rPr lang="zh-TW" sz="1300">
                <a:solidFill>
                  <a:schemeClr val="dk1"/>
                </a:solidFill>
              </a:rPr>
              <a:t>然後這些資料及總共有2萬多張100x100pixel的.jpg檔案，其中3/4作為training data，1/4作為testing data</a:t>
            </a:r>
            <a:endParaRPr sz="1300">
              <a:solidFill>
                <a:schemeClr val="dk1"/>
              </a:solidFill>
            </a:endParaRPr>
          </a:p>
          <a:p>
            <a:pPr indent="0" lvl="0" marL="0" rtl="0" algn="l">
              <a:lnSpc>
                <a:spcPct val="115000"/>
              </a:lnSpc>
              <a:spcBef>
                <a:spcPts val="1200"/>
              </a:spcBef>
              <a:spcAft>
                <a:spcPts val="0"/>
              </a:spcAft>
              <a:buNone/>
            </a:pPr>
            <a:r>
              <a:rPr lang="zh-TW" sz="1300">
                <a:solidFill>
                  <a:schemeClr val="dk1"/>
                </a:solidFill>
              </a:rPr>
              <a:t>而class的總數為33種不同的蔬果</a:t>
            </a:r>
            <a:endParaRPr sz="1300">
              <a:solidFill>
                <a:schemeClr val="dk1"/>
              </a:solidFill>
            </a:endParaRPr>
          </a:p>
          <a:p>
            <a:pPr indent="0" lvl="0" marL="0" rtl="0" algn="l">
              <a:lnSpc>
                <a:spcPct val="115000"/>
              </a:lnSpc>
              <a:spcBef>
                <a:spcPts val="1200"/>
              </a:spcBef>
              <a:spcAft>
                <a:spcPts val="0"/>
              </a:spcAft>
              <a:buNone/>
            </a:pPr>
            <a:r>
              <a:rPr lang="zh-TW" sz="1300">
                <a:solidFill>
                  <a:schemeClr val="dk1"/>
                </a:solidFill>
              </a:rPr>
              <a:t>—-------------------------------------------------------------------------------------------------------------------------------------------</a:t>
            </a:r>
            <a:endParaRPr sz="1300">
              <a:solidFill>
                <a:schemeClr val="dk1"/>
              </a:solidFill>
            </a:endParaRPr>
          </a:p>
          <a:p>
            <a:pPr indent="0" lvl="0" marL="0" rtl="0" algn="l">
              <a:lnSpc>
                <a:spcPct val="115000"/>
              </a:lnSpc>
              <a:spcBef>
                <a:spcPts val="1200"/>
              </a:spcBef>
              <a:spcAft>
                <a:spcPts val="0"/>
              </a:spcAft>
              <a:buNone/>
            </a:pPr>
            <a:r>
              <a:rPr lang="zh-TW" sz="1300">
                <a:solidFill>
                  <a:schemeClr val="dk1"/>
                </a:solidFill>
              </a:rPr>
              <a:t>至於訓練與測試model部分使用Pytorch 實作CNN，並且使用Clip-Q來做優化</a:t>
            </a:r>
            <a:endParaRPr sz="1300">
              <a:solidFill>
                <a:schemeClr val="dk1"/>
              </a:solidFill>
            </a:endParaRPr>
          </a:p>
          <a:p>
            <a:pPr indent="0" lvl="0" marL="0" rtl="0" algn="l">
              <a:lnSpc>
                <a:spcPct val="115000"/>
              </a:lnSpc>
              <a:spcBef>
                <a:spcPts val="1200"/>
              </a:spcBef>
              <a:spcAft>
                <a:spcPts val="0"/>
              </a:spcAft>
              <a:buNone/>
            </a:pPr>
            <a:r>
              <a:rPr lang="zh-TW" sz="1300">
                <a:solidFill>
                  <a:schemeClr val="dk1"/>
                </a:solidFill>
              </a:rPr>
              <a:t>clip-Q 可以概述為先剪枝後量化，總共分三個不走</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TW" sz="1300">
                <a:solidFill>
                  <a:schemeClr val="dk1"/>
                </a:solidFill>
              </a:rPr>
              <a:t>Clipping. 設置兩個截止點標量c−和c+，這兩個點用參數p來確定，位於c−和c+之間的參數置為0。(使正參數中(p×100)%的參數小於c+，同時使負參數中(p×100)%的參數大於c−。)</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TW" sz="1300">
                <a:solidFill>
                  <a:schemeClr val="dk1"/>
                </a:solidFill>
              </a:rPr>
              <a:t>Partitioning。第二步把未被剪掉的參數分到不同的量化區間。可以被可視化到一個一維數軸上。通過給定的權重位寬b，將數軸劃分為2b−1個區間，再加上從c−到c+的0區間。</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TW" sz="1300">
                <a:solidFill>
                  <a:schemeClr val="dk1"/>
                </a:solidFill>
              </a:rPr>
              <a:t>Quantizing.量化值是由量化區間中的值平均得來的，並在下次的前向傳播中賦值。和Clipping一樣，值只是暫時的量化，可能在後面的過程進行更改。</a:t>
            </a:r>
            <a:endParaRPr sz="1300">
              <a:solidFill>
                <a:schemeClr val="dk1"/>
              </a:solidFill>
            </a:endParaRPr>
          </a:p>
          <a:p>
            <a:pPr indent="0" lvl="0" marL="0" rtl="0" algn="l">
              <a:lnSpc>
                <a:spcPct val="115000"/>
              </a:lnSpc>
              <a:spcBef>
                <a:spcPts val="1200"/>
              </a:spcBef>
              <a:spcAft>
                <a:spcPts val="0"/>
              </a:spcAft>
              <a:buNone/>
            </a:pPr>
            <a:r>
              <a:rPr lang="zh-TW" sz="1300">
                <a:solidFill>
                  <a:schemeClr val="dk1"/>
                </a:solidFill>
              </a:rPr>
              <a:t>—-------------------------------------------------------------------------------------------------------------------------------------------------------------------------------------------------------------</a:t>
            </a:r>
            <a:endParaRPr sz="1300">
              <a:solidFill>
                <a:schemeClr val="dk1"/>
              </a:solidFill>
            </a:endParaRPr>
          </a:p>
          <a:p>
            <a:pPr indent="0" lvl="0" marL="0" rtl="0" algn="l">
              <a:lnSpc>
                <a:spcPct val="115000"/>
              </a:lnSpc>
              <a:spcBef>
                <a:spcPts val="1200"/>
              </a:spcBef>
              <a:spcAft>
                <a:spcPts val="0"/>
              </a:spcAft>
              <a:buNone/>
            </a:pPr>
            <a:r>
              <a:rPr lang="zh-TW" sz="1300">
                <a:solidFill>
                  <a:schemeClr val="dk1"/>
                </a:solidFill>
              </a:rPr>
              <a:t>傳統的CNN假設潛在變數(latent concepts)是線性可分得。然而，實際情況下，同種的數據也可能以一種非線性存在</a:t>
            </a:r>
            <a:endParaRPr sz="1300">
              <a:solidFill>
                <a:schemeClr val="dk1"/>
              </a:solidFill>
            </a:endParaRPr>
          </a:p>
          <a:p>
            <a:pPr indent="0" lvl="0" marL="0" rtl="0" algn="l">
              <a:lnSpc>
                <a:spcPct val="115000"/>
              </a:lnSpc>
              <a:spcBef>
                <a:spcPts val="1200"/>
              </a:spcBef>
              <a:spcAft>
                <a:spcPts val="0"/>
              </a:spcAft>
              <a:buNone/>
            </a:pPr>
            <a:r>
              <a:rPr lang="zh-TW" sz="1300">
                <a:solidFill>
                  <a:schemeClr val="dk1"/>
                </a:solidFill>
              </a:rPr>
              <a:t>雖然可以多加一些filter 滿足所有的潛在變數，但是使用過多的filters會對下一層增加額外的負擔，因為下一層需要考慮上一層所有變化的組合</a:t>
            </a:r>
            <a:endParaRPr sz="1300">
              <a:solidFill>
                <a:schemeClr val="dk1"/>
              </a:solidFill>
            </a:endParaRPr>
          </a:p>
          <a:p>
            <a:pPr indent="0" lvl="0" marL="0" rtl="0" algn="l">
              <a:lnSpc>
                <a:spcPct val="115000"/>
              </a:lnSpc>
              <a:spcBef>
                <a:spcPts val="1200"/>
              </a:spcBef>
              <a:spcAft>
                <a:spcPts val="0"/>
              </a:spcAft>
              <a:buNone/>
            </a:pPr>
            <a:r>
              <a:rPr lang="zh-TW" sz="1300">
                <a:solidFill>
                  <a:schemeClr val="dk1"/>
                </a:solidFill>
              </a:rPr>
              <a:t>另外CNN在前面幾層使用卷積層。在最後分類部分，將捲積層最後的輸出打平送入全連接層，再送到softmax中。</a:t>
            </a:r>
            <a:endParaRPr sz="1300">
              <a:solidFill>
                <a:schemeClr val="dk1"/>
              </a:solidFill>
            </a:endParaRPr>
          </a:p>
          <a:p>
            <a:pPr indent="0" lvl="0" marL="0" rtl="0" algn="l">
              <a:lnSpc>
                <a:spcPct val="115000"/>
              </a:lnSpc>
              <a:spcBef>
                <a:spcPts val="1200"/>
              </a:spcBef>
              <a:spcAft>
                <a:spcPts val="0"/>
              </a:spcAft>
              <a:buNone/>
            </a:pPr>
            <a:r>
              <a:rPr lang="zh-TW" sz="1300">
                <a:solidFill>
                  <a:schemeClr val="dk1"/>
                </a:solidFill>
              </a:rPr>
              <a:t>這種結構將捲積層當作特徵提取器，提取到的特徵以使用全連接層。然而，全連接層易於過擬合，阻礙了整個網絡的能力。</a:t>
            </a:r>
            <a:endParaRPr sz="13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zh-TW" sz="1300">
                <a:solidFill>
                  <a:schemeClr val="dk1"/>
                </a:solidFill>
              </a:rPr>
              <a:t>所以使用NIN架構來解決上述問題，詳細NIN架構由下一位同學與硬體規格一起來做解說</a:t>
            </a:r>
            <a:endParaRPr sz="13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8262b07ba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8262b07ba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88262b07ba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88262b07ba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我們的硬體架構如上，我們在HW3的架構下，增加了DMA與EPU</a:t>
            </a:r>
            <a:endParaRPr/>
          </a:p>
          <a:p>
            <a:pPr indent="0" lvl="0" marL="0" rtl="0" algn="l">
              <a:spcBef>
                <a:spcPts val="0"/>
              </a:spcBef>
              <a:spcAft>
                <a:spcPts val="0"/>
              </a:spcAft>
              <a:buNone/>
            </a:pPr>
            <a:r>
              <a:rPr lang="zh-TW"/>
              <a:t>講解功能:</a:t>
            </a:r>
            <a:endParaRPr/>
          </a:p>
          <a:p>
            <a:pPr indent="0" lvl="0" marL="0" rtl="0" algn="l">
              <a:spcBef>
                <a:spcPts val="0"/>
              </a:spcBef>
              <a:spcAft>
                <a:spcPts val="0"/>
              </a:spcAft>
              <a:buNone/>
            </a:pPr>
            <a:r>
              <a:rPr lang="zh-TW"/>
              <a:t>CPU 下指令</a:t>
            </a:r>
            <a:endParaRPr/>
          </a:p>
          <a:p>
            <a:pPr indent="0" lvl="0" marL="0" rtl="0" algn="l">
              <a:spcBef>
                <a:spcPts val="0"/>
              </a:spcBef>
              <a:spcAft>
                <a:spcPts val="0"/>
              </a:spcAft>
              <a:buNone/>
            </a:pPr>
            <a:r>
              <a:rPr lang="zh-TW"/>
              <a:t>DMA 班資料從SRAM到 EPU</a:t>
            </a:r>
            <a:endParaRPr/>
          </a:p>
          <a:p>
            <a:pPr indent="0" lvl="0" marL="0" rtl="0" algn="l">
              <a:spcBef>
                <a:spcPts val="0"/>
              </a:spcBef>
              <a:spcAft>
                <a:spcPts val="0"/>
              </a:spcAft>
              <a:buNone/>
            </a:pPr>
            <a:r>
              <a:rPr lang="zh-TW"/>
              <a:t>ROM Boost system 把DRAM的資料搬到SRAM</a:t>
            </a:r>
            <a:endParaRPr/>
          </a:p>
          <a:p>
            <a:pPr indent="0" lvl="0" marL="0" rtl="0" algn="l">
              <a:spcBef>
                <a:spcPts val="0"/>
              </a:spcBef>
              <a:spcAft>
                <a:spcPts val="0"/>
              </a:spcAft>
              <a:buNone/>
            </a:pPr>
            <a:r>
              <a:rPr lang="zh-TW"/>
              <a:t>EPU 進行神經網路的運算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8262b07ba_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8262b07ba_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NIN </a:t>
            </a:r>
            <a:r>
              <a:rPr lang="zh-TW"/>
              <a:t>架構有三種 1*1CON 3*3CON max，我們設一個1*1 跟4個3*3加速運算</a:t>
            </a:r>
            <a:endParaRPr/>
          </a:p>
          <a:p>
            <a:pPr indent="0" lvl="0" marL="0" rtl="0" algn="l">
              <a:spcBef>
                <a:spcPts val="0"/>
              </a:spcBef>
              <a:spcAft>
                <a:spcPts val="0"/>
              </a:spcAft>
              <a:buNone/>
            </a:pPr>
            <a:r>
              <a:rPr lang="zh-TW"/>
              <a:t>而EPU wrapper包有EPU Weight Bias Output INPut buffer</a:t>
            </a:r>
            <a:endParaRPr/>
          </a:p>
          <a:p>
            <a:pPr indent="0" lvl="0" marL="0" rtl="0" algn="l">
              <a:spcBef>
                <a:spcPts val="0"/>
              </a:spcBef>
              <a:spcAft>
                <a:spcPts val="0"/>
              </a:spcAft>
              <a:buNone/>
            </a:pPr>
            <a:r>
              <a:rPr lang="zh-TW"/>
              <a:t>INPUT跟OUTPUT buffer bias是32 bit </a:t>
            </a:r>
            <a:endParaRPr/>
          </a:p>
          <a:p>
            <a:pPr indent="0" lvl="0" marL="0" rtl="0" algn="l">
              <a:spcBef>
                <a:spcPts val="0"/>
              </a:spcBef>
              <a:spcAft>
                <a:spcPts val="0"/>
              </a:spcAft>
              <a:buNone/>
            </a:pPr>
            <a:r>
              <a:rPr lang="zh-TW"/>
              <a:t>weight 是18bit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8262b07ba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8262b07ba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88262b07ba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88262b07ba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驗證的部份我們分為兩個階段。</a:t>
            </a:r>
            <a:endParaRPr/>
          </a:p>
          <a:p>
            <a:pPr indent="0" lvl="0" marL="0" rtl="0" algn="l">
              <a:spcBef>
                <a:spcPts val="0"/>
              </a:spcBef>
              <a:spcAft>
                <a:spcPts val="0"/>
              </a:spcAft>
              <a:buNone/>
            </a:pPr>
            <a:r>
              <a:rPr lang="zh-TW"/>
              <a:t>我們先驗證EPU的正確性。</a:t>
            </a:r>
            <a:endParaRPr/>
          </a:p>
          <a:p>
            <a:pPr indent="0" lvl="0" marL="0" rtl="0" algn="l">
              <a:spcBef>
                <a:spcPts val="0"/>
              </a:spcBef>
              <a:spcAft>
                <a:spcPts val="0"/>
              </a:spcAft>
              <a:buNone/>
            </a:pPr>
            <a:r>
              <a:rPr lang="zh-TW"/>
              <a:t>透過獨立的testbench輸入input/ weight/ bias的資料給EPU的SRAM buffer。</a:t>
            </a:r>
            <a:endParaRPr/>
          </a:p>
          <a:p>
            <a:pPr indent="0" lvl="0" marL="0" rtl="0" algn="l">
              <a:spcBef>
                <a:spcPts val="0"/>
              </a:spcBef>
              <a:spcAft>
                <a:spcPts val="0"/>
              </a:spcAft>
              <a:buNone/>
            </a:pPr>
            <a:r>
              <a:rPr lang="zh-TW"/>
              <a:t>Testbench將start signal拉起開始驗證階段，EPU開始進行運算並將結果寫入output buffer。</a:t>
            </a:r>
            <a:endParaRPr/>
          </a:p>
          <a:p>
            <a:pPr indent="0" lvl="0" marL="0" rtl="0" algn="l">
              <a:spcBef>
                <a:spcPts val="0"/>
              </a:spcBef>
              <a:spcAft>
                <a:spcPts val="0"/>
              </a:spcAft>
              <a:buNone/>
            </a:pPr>
            <a:r>
              <a:rPr lang="zh-TW"/>
              <a:t>最後將finish signal拉起結束運算，並驗證output buffer的結果是否正確，來確認EPU是否正確運作。</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88262b07ba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88262b07ba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下一個階段，我們要驗證我們系統的正確性。</a:t>
            </a:r>
            <a:endParaRPr/>
          </a:p>
          <a:p>
            <a:pPr indent="0" lvl="0" marL="0" rtl="0" algn="l">
              <a:spcBef>
                <a:spcPts val="0"/>
              </a:spcBef>
              <a:spcAft>
                <a:spcPts val="0"/>
              </a:spcAft>
              <a:buNone/>
            </a:pPr>
            <a:r>
              <a:rPr lang="zh-TW"/>
              <a:t>我們設定所有的input/ weight/ bias資料皆在DRAM中。</a:t>
            </a:r>
            <a:endParaRPr/>
          </a:p>
          <a:p>
            <a:pPr indent="0" lvl="0" marL="0" rtl="0" algn="l">
              <a:spcBef>
                <a:spcPts val="0"/>
              </a:spcBef>
              <a:spcAft>
                <a:spcPts val="0"/>
              </a:spcAft>
              <a:buNone/>
            </a:pPr>
            <a:r>
              <a:rPr lang="zh-TW"/>
              <a:t>CPU運行booting program後利用DMA將DRAM的資料搬至EPU 的 buffer。</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接下來，CPU將控制訊號寫入EPU ctrl registers。</a:t>
            </a:r>
            <a:endParaRPr/>
          </a:p>
          <a:p>
            <a:pPr indent="0" lvl="0" marL="0" rtl="0" algn="l">
              <a:spcBef>
                <a:spcPts val="0"/>
              </a:spcBef>
              <a:spcAft>
                <a:spcPts val="0"/>
              </a:spcAft>
              <a:buNone/>
            </a:pPr>
            <a:r>
              <a:rPr lang="zh-TW"/>
              <a:t>EPU執行運算後將結果寫入output buffer，此時CPU正在WFI階段等待interrupt。</a:t>
            </a:r>
            <a:endParaRPr/>
          </a:p>
          <a:p>
            <a:pPr indent="0" lvl="0" marL="0" rtl="0" algn="l">
              <a:spcBef>
                <a:spcPts val="0"/>
              </a:spcBef>
              <a:spcAft>
                <a:spcPts val="0"/>
              </a:spcAft>
              <a:buNone/>
            </a:pPr>
            <a:r>
              <a:rPr lang="zh-TW"/>
              <a:t>EPU結束執行後送出interrupt 訊號，並且CPU執行ISR。</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CPU接著送出下一層的控制訊號，並觸發in-output buffer swap，將當前這一層的輸出轉為下一層的輸入。</a:t>
            </a:r>
            <a:endParaRPr/>
          </a:p>
          <a:p>
            <a:pPr indent="0" lvl="0" marL="0" rtl="0" algn="l">
              <a:spcBef>
                <a:spcPts val="0"/>
              </a:spcBef>
              <a:spcAft>
                <a:spcPts val="0"/>
              </a:spcAft>
              <a:buNone/>
            </a:pPr>
            <a:r>
              <a:rPr lang="zh-TW"/>
              <a:t>結束後，DMA將資料從EPU傳至DRAM。</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Testbench會驗證DRAM資料的正確性。</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sshikamaru/fruit-recognition"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7.png"/><Relationship Id="rId13" Type="http://schemas.openxmlformats.org/officeDocument/2006/relationships/image" Target="../media/image3.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9.png"/><Relationship Id="rId8" Type="http://schemas.openxmlformats.org/officeDocument/2006/relationships/image" Target="../media/image16.png"/></Relationships>
</file>

<file path=ppt/slides/_rels/slide6.xml.rels><?xml version="1.0" encoding="UTF-8" standalone="yes"?><Relationships xmlns="http://schemas.openxmlformats.org/package/2006/relationships"><Relationship Id="rId10"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20.png"/><Relationship Id="rId5" Type="http://schemas.openxmlformats.org/officeDocument/2006/relationships/image" Target="../media/image11.png"/><Relationship Id="rId6" Type="http://schemas.openxmlformats.org/officeDocument/2006/relationships/image" Target="../media/image18.png"/><Relationship Id="rId7" Type="http://schemas.openxmlformats.org/officeDocument/2006/relationships/image" Target="../media/image12.png"/><Relationship Id="rId8"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948200"/>
            <a:ext cx="9144000" cy="120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sz="4000"/>
              <a:t>A CNN accelerator for fruit recognition</a:t>
            </a:r>
            <a:endParaRPr sz="4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a:t>男童俱樂部</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Thanks for listening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Motivation &amp; Target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1200"/>
              </a:spcBef>
              <a:spcAft>
                <a:spcPts val="0"/>
              </a:spcAft>
              <a:buNone/>
            </a:pPr>
            <a:r>
              <a:rPr lang="zh-TW"/>
              <a:t>Nowadays, Self-checkout system is getting more and more popular. However, in the process of selling fruit and vegetables in the supermarket, it still requires staff to recognize and weigh. And if consumers do not know the name of a fruit or vegetable, they may spend time looking for or waiting for service staff to get the information. </a:t>
            </a:r>
            <a:endParaRPr/>
          </a:p>
          <a:p>
            <a:pPr indent="457200" lvl="0" marL="0" rtl="0" algn="l">
              <a:spcBef>
                <a:spcPts val="1200"/>
              </a:spcBef>
              <a:spcAft>
                <a:spcPts val="0"/>
              </a:spcAft>
              <a:buNone/>
            </a:pPr>
            <a:r>
              <a:rPr lang="zh-TW"/>
              <a:t>Therefore, we promote a solution based on an ASIC CNN accelerator that is capable of recognizing variety of different fruit and vegetable images automatically which will be helpful for fruit sellers and consumers.</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Dataset &amp; Software</a:t>
            </a:r>
            <a:endParaRPr/>
          </a:p>
        </p:txBody>
      </p:sp>
      <p:sp>
        <p:nvSpPr>
          <p:cNvPr id="67" name="Google Shape;67;p15"/>
          <p:cNvSpPr txBox="1"/>
          <p:nvPr>
            <p:ph idx="1" type="body"/>
          </p:nvPr>
        </p:nvSpPr>
        <p:spPr>
          <a:xfrm>
            <a:off x="230275" y="101772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zh-TW" sz="2200"/>
              <a:t>Dataset :</a:t>
            </a:r>
            <a:endParaRPr sz="2200"/>
          </a:p>
          <a:p>
            <a:pPr indent="-342900" lvl="1" marL="914400" rtl="0" algn="l">
              <a:spcBef>
                <a:spcPts val="0"/>
              </a:spcBef>
              <a:spcAft>
                <a:spcPts val="0"/>
              </a:spcAft>
              <a:buSzPts val="1800"/>
              <a:buChar char="○"/>
            </a:pPr>
            <a:r>
              <a:rPr lang="zh-TW" sz="1800"/>
              <a:t>Source : Fruit Classification (</a:t>
            </a:r>
            <a:r>
              <a:rPr lang="zh-TW" sz="1800" u="sng">
                <a:solidFill>
                  <a:schemeClr val="hlink"/>
                </a:solidFill>
                <a:hlinkClick r:id="rId3"/>
              </a:rPr>
              <a:t>kaggle</a:t>
            </a:r>
            <a:r>
              <a:rPr lang="zh-TW" sz="1800"/>
              <a:t>)</a:t>
            </a:r>
            <a:endParaRPr sz="1800"/>
          </a:p>
          <a:p>
            <a:pPr indent="-342900" lvl="1" marL="914400" rtl="0" algn="l">
              <a:spcBef>
                <a:spcPts val="0"/>
              </a:spcBef>
              <a:spcAft>
                <a:spcPts val="0"/>
              </a:spcAft>
              <a:buSzPts val="1800"/>
              <a:buChar char="○"/>
            </a:pPr>
            <a:r>
              <a:rPr lang="zh-TW" sz="1800"/>
              <a:t>Total number of images: 22495.</a:t>
            </a:r>
            <a:endParaRPr sz="1800"/>
          </a:p>
          <a:p>
            <a:pPr indent="-342900" lvl="1" marL="914400" rtl="0" algn="l">
              <a:spcBef>
                <a:spcPts val="0"/>
              </a:spcBef>
              <a:spcAft>
                <a:spcPts val="0"/>
              </a:spcAft>
              <a:buSzPts val="1800"/>
              <a:buChar char="○"/>
            </a:pPr>
            <a:r>
              <a:rPr lang="zh-TW" sz="1800"/>
              <a:t>Number of classes: 33 (fruits and vegetables).</a:t>
            </a:r>
            <a:endParaRPr sz="1800"/>
          </a:p>
          <a:p>
            <a:pPr indent="-342900" lvl="1" marL="914400" rtl="0" algn="l">
              <a:spcBef>
                <a:spcPts val="0"/>
              </a:spcBef>
              <a:spcAft>
                <a:spcPts val="0"/>
              </a:spcAft>
              <a:buSzPts val="1800"/>
              <a:buChar char="○"/>
            </a:pPr>
            <a:r>
              <a:rPr lang="zh-TW" sz="1800"/>
              <a:t>Image size: 100x100 pixels.</a:t>
            </a:r>
            <a:endParaRPr sz="1800"/>
          </a:p>
          <a:p>
            <a:pPr indent="-368300" lvl="0" marL="457200" rtl="0" algn="l">
              <a:spcBef>
                <a:spcPts val="0"/>
              </a:spcBef>
              <a:spcAft>
                <a:spcPts val="0"/>
              </a:spcAft>
              <a:buSzPts val="2200"/>
              <a:buChar char="●"/>
            </a:pPr>
            <a:r>
              <a:rPr lang="zh-TW" sz="2200"/>
              <a:t>Software :</a:t>
            </a:r>
            <a:endParaRPr sz="2200"/>
          </a:p>
          <a:p>
            <a:pPr indent="-342900" lvl="1" marL="914400" rtl="0" algn="l">
              <a:spcBef>
                <a:spcPts val="0"/>
              </a:spcBef>
              <a:spcAft>
                <a:spcPts val="0"/>
              </a:spcAft>
              <a:buSzPts val="1800"/>
              <a:buChar char="○"/>
            </a:pPr>
            <a:r>
              <a:rPr lang="zh-TW" sz="1800"/>
              <a:t>Pytorch for CNN</a:t>
            </a:r>
            <a:endParaRPr sz="1800"/>
          </a:p>
          <a:p>
            <a:pPr indent="-342900" lvl="1" marL="914400" rtl="0" algn="l">
              <a:spcBef>
                <a:spcPts val="0"/>
              </a:spcBef>
              <a:spcAft>
                <a:spcPts val="0"/>
              </a:spcAft>
              <a:buSzPts val="1800"/>
              <a:buChar char="○"/>
            </a:pPr>
            <a:r>
              <a:rPr lang="zh-TW" sz="1800"/>
              <a:t>Clip-Q</a:t>
            </a:r>
            <a:endParaRPr sz="1800"/>
          </a:p>
          <a:p>
            <a:pPr indent="-342900" lvl="1" marL="914400" rtl="0" algn="l">
              <a:spcBef>
                <a:spcPts val="0"/>
              </a:spcBef>
              <a:spcAft>
                <a:spcPts val="0"/>
              </a:spcAft>
              <a:buSzPts val="1800"/>
              <a:buChar char="○"/>
            </a:pPr>
            <a:r>
              <a:rPr lang="zh-TW" sz="1800"/>
              <a:t>Network In Network Structure</a:t>
            </a:r>
            <a:endParaRPr sz="1800"/>
          </a:p>
        </p:txBody>
      </p:sp>
      <p:pic>
        <p:nvPicPr>
          <p:cNvPr id="68" name="Google Shape;68;p15"/>
          <p:cNvPicPr preferRelativeResize="0"/>
          <p:nvPr/>
        </p:nvPicPr>
        <p:blipFill>
          <a:blip r:embed="rId4">
            <a:alphaModFix/>
          </a:blip>
          <a:stretch>
            <a:fillRect/>
          </a:stretch>
        </p:blipFill>
        <p:spPr>
          <a:xfrm>
            <a:off x="6045550" y="2921946"/>
            <a:ext cx="2705325" cy="2022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The relationship between Dataset &amp; Hardware Spec</a:t>
            </a:r>
            <a:endParaRPr/>
          </a:p>
        </p:txBody>
      </p:sp>
      <p:pic>
        <p:nvPicPr>
          <p:cNvPr id="74" name="Google Shape;74;p16"/>
          <p:cNvPicPr preferRelativeResize="0"/>
          <p:nvPr/>
        </p:nvPicPr>
        <p:blipFill>
          <a:blip r:embed="rId3">
            <a:alphaModFix/>
          </a:blip>
          <a:stretch>
            <a:fillRect/>
          </a:stretch>
        </p:blipFill>
        <p:spPr>
          <a:xfrm>
            <a:off x="4489275" y="1145550"/>
            <a:ext cx="3283650" cy="3820974"/>
          </a:xfrm>
          <a:prstGeom prst="rect">
            <a:avLst/>
          </a:prstGeom>
          <a:noFill/>
          <a:ln>
            <a:noFill/>
          </a:ln>
        </p:spPr>
      </p:pic>
      <p:sp>
        <p:nvSpPr>
          <p:cNvPr id="75" name="Google Shape;75;p16"/>
          <p:cNvSpPr txBox="1"/>
          <p:nvPr/>
        </p:nvSpPr>
        <p:spPr>
          <a:xfrm>
            <a:off x="656750" y="1409775"/>
            <a:ext cx="3747000" cy="223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ADADAD"/>
              </a:buClr>
              <a:buSzPts val="1900"/>
              <a:buAutoNum type="arabicPeriod"/>
            </a:pPr>
            <a:r>
              <a:rPr lang="zh-TW" sz="1900">
                <a:solidFill>
                  <a:srgbClr val="ADADAD"/>
                </a:solidFill>
              </a:rPr>
              <a:t>Input Buffer    : 15.4 MB</a:t>
            </a:r>
            <a:endParaRPr sz="1900">
              <a:solidFill>
                <a:srgbClr val="ADADAD"/>
              </a:solidFill>
            </a:endParaRPr>
          </a:p>
          <a:p>
            <a:pPr indent="0" lvl="0" marL="0" rtl="0" algn="l">
              <a:spcBef>
                <a:spcPts val="0"/>
              </a:spcBef>
              <a:spcAft>
                <a:spcPts val="0"/>
              </a:spcAft>
              <a:buNone/>
            </a:pPr>
            <a:r>
              <a:t/>
            </a:r>
            <a:endParaRPr sz="1900">
              <a:solidFill>
                <a:srgbClr val="ADADAD"/>
              </a:solidFill>
            </a:endParaRPr>
          </a:p>
          <a:p>
            <a:pPr indent="-349250" lvl="0" marL="457200" rtl="0" algn="l">
              <a:spcBef>
                <a:spcPts val="0"/>
              </a:spcBef>
              <a:spcAft>
                <a:spcPts val="0"/>
              </a:spcAft>
              <a:buClr>
                <a:srgbClr val="ADADAD"/>
              </a:buClr>
              <a:buSzPts val="1900"/>
              <a:buAutoNum type="arabicPeriod"/>
            </a:pPr>
            <a:r>
              <a:rPr lang="zh-TW" sz="1900">
                <a:solidFill>
                  <a:srgbClr val="ADADAD"/>
                </a:solidFill>
              </a:rPr>
              <a:t>Weight Buffer : 1.4 MB</a:t>
            </a:r>
            <a:endParaRPr sz="1900">
              <a:solidFill>
                <a:srgbClr val="ADADAD"/>
              </a:solidFill>
            </a:endParaRPr>
          </a:p>
          <a:p>
            <a:pPr indent="0" lvl="0" marL="0" rtl="0" algn="l">
              <a:spcBef>
                <a:spcPts val="0"/>
              </a:spcBef>
              <a:spcAft>
                <a:spcPts val="0"/>
              </a:spcAft>
              <a:buNone/>
            </a:pPr>
            <a:r>
              <a:t/>
            </a:r>
            <a:endParaRPr sz="1900">
              <a:solidFill>
                <a:srgbClr val="ADADAD"/>
              </a:solidFill>
            </a:endParaRPr>
          </a:p>
          <a:p>
            <a:pPr indent="-349250" lvl="0" marL="457200" rtl="0" algn="l">
              <a:spcBef>
                <a:spcPts val="0"/>
              </a:spcBef>
              <a:spcAft>
                <a:spcPts val="0"/>
              </a:spcAft>
              <a:buClr>
                <a:srgbClr val="ADADAD"/>
              </a:buClr>
              <a:buSzPts val="1900"/>
              <a:buAutoNum type="arabicPeriod"/>
            </a:pPr>
            <a:r>
              <a:rPr lang="zh-TW" sz="1900">
                <a:solidFill>
                  <a:srgbClr val="ADADAD"/>
                </a:solidFill>
              </a:rPr>
              <a:t>Bias Buffer     : 3.2 KB</a:t>
            </a:r>
            <a:endParaRPr sz="1900">
              <a:solidFill>
                <a:srgbClr val="ADADAD"/>
              </a:solidFill>
            </a:endParaRPr>
          </a:p>
          <a:p>
            <a:pPr indent="0" lvl="0" marL="0" rtl="0" algn="l">
              <a:spcBef>
                <a:spcPts val="0"/>
              </a:spcBef>
              <a:spcAft>
                <a:spcPts val="0"/>
              </a:spcAft>
              <a:buNone/>
            </a:pPr>
            <a:r>
              <a:t/>
            </a:r>
            <a:endParaRPr sz="1900">
              <a:solidFill>
                <a:srgbClr val="ADADAD"/>
              </a:solidFill>
            </a:endParaRPr>
          </a:p>
          <a:p>
            <a:pPr indent="-349250" lvl="0" marL="457200" rtl="0" algn="l">
              <a:spcBef>
                <a:spcPts val="0"/>
              </a:spcBef>
              <a:spcAft>
                <a:spcPts val="0"/>
              </a:spcAft>
              <a:buClr>
                <a:srgbClr val="ADADAD"/>
              </a:buClr>
              <a:buSzPts val="1900"/>
              <a:buAutoNum type="arabicPeriod"/>
            </a:pPr>
            <a:r>
              <a:rPr lang="zh-TW" sz="1900">
                <a:solidFill>
                  <a:srgbClr val="ADADAD"/>
                </a:solidFill>
              </a:rPr>
              <a:t>Output Buffer : 15.4 MB</a:t>
            </a:r>
            <a:endParaRPr sz="1900">
              <a:solidFill>
                <a:srgbClr val="ADADAD"/>
              </a:solidFill>
            </a:endParaRPr>
          </a:p>
        </p:txBody>
      </p:sp>
      <p:sp>
        <p:nvSpPr>
          <p:cNvPr id="76" name="Google Shape;76;p16"/>
          <p:cNvSpPr/>
          <p:nvPr/>
        </p:nvSpPr>
        <p:spPr>
          <a:xfrm>
            <a:off x="7858450" y="2674013"/>
            <a:ext cx="193500" cy="706500"/>
          </a:xfrm>
          <a:prstGeom prst="righ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 name="Google Shape;77;p16"/>
          <p:cNvSpPr txBox="1"/>
          <p:nvPr/>
        </p:nvSpPr>
        <p:spPr>
          <a:xfrm>
            <a:off x="8051950" y="2842625"/>
            <a:ext cx="94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rgbClr val="FF0000"/>
                </a:solidFill>
              </a:rPr>
              <a:t>MLP-Conv</a:t>
            </a:r>
            <a:endParaRPr sz="1200">
              <a:solidFill>
                <a:srgbClr val="FF0000"/>
              </a:solidFill>
            </a:endParaRPr>
          </a:p>
        </p:txBody>
      </p:sp>
      <p:sp>
        <p:nvSpPr>
          <p:cNvPr id="78" name="Google Shape;78;p16"/>
          <p:cNvSpPr/>
          <p:nvPr/>
        </p:nvSpPr>
        <p:spPr>
          <a:xfrm>
            <a:off x="7858450" y="1526375"/>
            <a:ext cx="193500" cy="706500"/>
          </a:xfrm>
          <a:prstGeom prst="righ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 name="Google Shape;79;p16"/>
          <p:cNvSpPr txBox="1"/>
          <p:nvPr/>
        </p:nvSpPr>
        <p:spPr>
          <a:xfrm>
            <a:off x="8051950" y="1694975"/>
            <a:ext cx="94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rgbClr val="FF0000"/>
                </a:solidFill>
              </a:rPr>
              <a:t>MLP-Conv</a:t>
            </a:r>
            <a:endParaRPr sz="1200">
              <a:solidFill>
                <a:srgbClr val="FF0000"/>
              </a:solidFill>
            </a:endParaRPr>
          </a:p>
        </p:txBody>
      </p:sp>
      <p:sp>
        <p:nvSpPr>
          <p:cNvPr id="80" name="Google Shape;80;p16"/>
          <p:cNvSpPr/>
          <p:nvPr/>
        </p:nvSpPr>
        <p:spPr>
          <a:xfrm>
            <a:off x="7858450" y="3879188"/>
            <a:ext cx="193500" cy="706500"/>
          </a:xfrm>
          <a:prstGeom prst="righ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 name="Google Shape;81;p16"/>
          <p:cNvSpPr txBox="1"/>
          <p:nvPr/>
        </p:nvSpPr>
        <p:spPr>
          <a:xfrm>
            <a:off x="8007550" y="4047800"/>
            <a:ext cx="94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rgbClr val="FF0000"/>
                </a:solidFill>
              </a:rPr>
              <a:t>MLP-Conv</a:t>
            </a:r>
            <a:endParaRPr sz="1200">
              <a:solidFill>
                <a:srgbClr val="FF0000"/>
              </a:solidFill>
            </a:endParaRPr>
          </a:p>
        </p:txBody>
      </p:sp>
      <p:sp>
        <p:nvSpPr>
          <p:cNvPr id="82" name="Google Shape;82;p16"/>
          <p:cNvSpPr txBox="1"/>
          <p:nvPr/>
        </p:nvSpPr>
        <p:spPr>
          <a:xfrm>
            <a:off x="8051950" y="1925075"/>
            <a:ext cx="1024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1"/>
                </a:solidFill>
              </a:rPr>
              <a:t>(</a:t>
            </a:r>
            <a:r>
              <a:rPr lang="zh-TW" sz="1000">
                <a:solidFill>
                  <a:schemeClr val="dk1"/>
                </a:solidFill>
              </a:rPr>
              <a:t>MultipleLayer</a:t>
            </a:r>
            <a:endParaRPr sz="1000">
              <a:solidFill>
                <a:schemeClr val="dk1"/>
              </a:solidFill>
            </a:endParaRPr>
          </a:p>
          <a:p>
            <a:pPr indent="0" lvl="0" marL="0" rtl="0" algn="l">
              <a:spcBef>
                <a:spcPts val="0"/>
              </a:spcBef>
              <a:spcAft>
                <a:spcPts val="0"/>
              </a:spcAft>
              <a:buNone/>
            </a:pPr>
            <a:r>
              <a:rPr lang="zh-TW" sz="1000">
                <a:solidFill>
                  <a:schemeClr val="dk1"/>
                </a:solidFill>
              </a:rPr>
              <a:t>Perceptron)</a:t>
            </a:r>
            <a:endParaRPr sz="1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p:nvPr/>
        </p:nvSpPr>
        <p:spPr>
          <a:xfrm>
            <a:off x="3439150" y="4070400"/>
            <a:ext cx="4929000" cy="927300"/>
          </a:xfrm>
          <a:prstGeom prst="roundRect">
            <a:avLst>
              <a:gd fmla="val 16667"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7"/>
          <p:cNvPicPr preferRelativeResize="0"/>
          <p:nvPr/>
        </p:nvPicPr>
        <p:blipFill>
          <a:blip r:embed="rId3">
            <a:alphaModFix/>
          </a:blip>
          <a:stretch>
            <a:fillRect/>
          </a:stretch>
        </p:blipFill>
        <p:spPr>
          <a:xfrm>
            <a:off x="5908225" y="2563638"/>
            <a:ext cx="2730775" cy="1181000"/>
          </a:xfrm>
          <a:prstGeom prst="rect">
            <a:avLst/>
          </a:prstGeom>
          <a:noFill/>
          <a:ln cap="flat" cmpd="sng" w="9525">
            <a:solidFill>
              <a:schemeClr val="lt1"/>
            </a:solidFill>
            <a:prstDash val="solid"/>
            <a:round/>
            <a:headEnd len="sm" w="sm" type="none"/>
            <a:tailEnd len="sm" w="sm" type="none"/>
          </a:ln>
        </p:spPr>
      </p:pic>
      <p:pic>
        <p:nvPicPr>
          <p:cNvPr id="89" name="Google Shape;89;p17"/>
          <p:cNvPicPr preferRelativeResize="0"/>
          <p:nvPr/>
        </p:nvPicPr>
        <p:blipFill>
          <a:blip r:embed="rId3">
            <a:alphaModFix/>
          </a:blip>
          <a:stretch>
            <a:fillRect/>
          </a:stretch>
        </p:blipFill>
        <p:spPr>
          <a:xfrm>
            <a:off x="422400" y="2571750"/>
            <a:ext cx="2886075" cy="2552700"/>
          </a:xfrm>
          <a:prstGeom prst="rect">
            <a:avLst/>
          </a:prstGeom>
          <a:noFill/>
          <a:ln cap="flat" cmpd="sng" w="9525">
            <a:solidFill>
              <a:schemeClr val="lt1"/>
            </a:solidFill>
            <a:prstDash val="solid"/>
            <a:round/>
            <a:headEnd len="sm" w="sm" type="none"/>
            <a:tailEnd len="sm" w="sm" type="none"/>
          </a:ln>
        </p:spPr>
      </p:pic>
      <p:sp>
        <p:nvSpPr>
          <p:cNvPr id="90" name="Google Shape;90;p17"/>
          <p:cNvSpPr txBox="1"/>
          <p:nvPr>
            <p:ph type="title"/>
          </p:nvPr>
        </p:nvSpPr>
        <p:spPr>
          <a:xfrm>
            <a:off x="2355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Hardware Architecture</a:t>
            </a:r>
            <a:endParaRPr/>
          </a:p>
        </p:txBody>
      </p:sp>
      <p:pic>
        <p:nvPicPr>
          <p:cNvPr id="91" name="Google Shape;91;p17"/>
          <p:cNvPicPr preferRelativeResize="0"/>
          <p:nvPr/>
        </p:nvPicPr>
        <p:blipFill>
          <a:blip r:embed="rId4">
            <a:alphaModFix/>
          </a:blip>
          <a:stretch>
            <a:fillRect/>
          </a:stretch>
        </p:blipFill>
        <p:spPr>
          <a:xfrm>
            <a:off x="685800" y="900026"/>
            <a:ext cx="7193498" cy="1136375"/>
          </a:xfrm>
          <a:prstGeom prst="rect">
            <a:avLst/>
          </a:prstGeom>
          <a:noFill/>
          <a:ln>
            <a:noFill/>
          </a:ln>
        </p:spPr>
      </p:pic>
      <p:pic>
        <p:nvPicPr>
          <p:cNvPr id="92" name="Google Shape;92;p17"/>
          <p:cNvPicPr preferRelativeResize="0"/>
          <p:nvPr/>
        </p:nvPicPr>
        <p:blipFill>
          <a:blip r:embed="rId5">
            <a:alphaModFix/>
          </a:blip>
          <a:stretch>
            <a:fillRect/>
          </a:stretch>
        </p:blipFill>
        <p:spPr>
          <a:xfrm>
            <a:off x="152400" y="2039719"/>
            <a:ext cx="8839200" cy="608937"/>
          </a:xfrm>
          <a:prstGeom prst="rect">
            <a:avLst/>
          </a:prstGeom>
          <a:noFill/>
          <a:ln>
            <a:noFill/>
          </a:ln>
        </p:spPr>
      </p:pic>
      <p:pic>
        <p:nvPicPr>
          <p:cNvPr id="93" name="Google Shape;93;p17"/>
          <p:cNvPicPr preferRelativeResize="0"/>
          <p:nvPr/>
        </p:nvPicPr>
        <p:blipFill>
          <a:blip r:embed="rId6">
            <a:alphaModFix/>
          </a:blip>
          <a:stretch>
            <a:fillRect/>
          </a:stretch>
        </p:blipFill>
        <p:spPr>
          <a:xfrm>
            <a:off x="6195725" y="4271875"/>
            <a:ext cx="2110067" cy="533400"/>
          </a:xfrm>
          <a:prstGeom prst="rect">
            <a:avLst/>
          </a:prstGeom>
          <a:noFill/>
          <a:ln>
            <a:noFill/>
          </a:ln>
        </p:spPr>
      </p:pic>
      <p:pic>
        <p:nvPicPr>
          <p:cNvPr id="94" name="Google Shape;94;p17"/>
          <p:cNvPicPr preferRelativeResize="0"/>
          <p:nvPr/>
        </p:nvPicPr>
        <p:blipFill>
          <a:blip r:embed="rId7">
            <a:alphaModFix/>
          </a:blip>
          <a:stretch>
            <a:fillRect/>
          </a:stretch>
        </p:blipFill>
        <p:spPr>
          <a:xfrm>
            <a:off x="662225" y="3513556"/>
            <a:ext cx="2181850" cy="1484011"/>
          </a:xfrm>
          <a:prstGeom prst="rect">
            <a:avLst/>
          </a:prstGeom>
          <a:noFill/>
          <a:ln>
            <a:noFill/>
          </a:ln>
        </p:spPr>
      </p:pic>
      <p:pic>
        <p:nvPicPr>
          <p:cNvPr id="95" name="Google Shape;95;p17"/>
          <p:cNvPicPr preferRelativeResize="0"/>
          <p:nvPr/>
        </p:nvPicPr>
        <p:blipFill>
          <a:blip r:embed="rId8">
            <a:alphaModFix/>
          </a:blip>
          <a:stretch>
            <a:fillRect/>
          </a:stretch>
        </p:blipFill>
        <p:spPr>
          <a:xfrm>
            <a:off x="598625" y="2605050"/>
            <a:ext cx="2533650" cy="981075"/>
          </a:xfrm>
          <a:prstGeom prst="rect">
            <a:avLst/>
          </a:prstGeom>
          <a:noFill/>
          <a:ln>
            <a:noFill/>
          </a:ln>
        </p:spPr>
      </p:pic>
      <p:pic>
        <p:nvPicPr>
          <p:cNvPr id="96" name="Google Shape;96;p17"/>
          <p:cNvPicPr preferRelativeResize="0"/>
          <p:nvPr/>
        </p:nvPicPr>
        <p:blipFill>
          <a:blip r:embed="rId9">
            <a:alphaModFix/>
          </a:blip>
          <a:stretch>
            <a:fillRect/>
          </a:stretch>
        </p:blipFill>
        <p:spPr>
          <a:xfrm>
            <a:off x="6153025" y="2648656"/>
            <a:ext cx="2254166" cy="863119"/>
          </a:xfrm>
          <a:prstGeom prst="rect">
            <a:avLst/>
          </a:prstGeom>
          <a:noFill/>
          <a:ln>
            <a:noFill/>
          </a:ln>
        </p:spPr>
      </p:pic>
      <p:pic>
        <p:nvPicPr>
          <p:cNvPr id="97" name="Google Shape;97;p17"/>
          <p:cNvPicPr preferRelativeResize="0"/>
          <p:nvPr/>
        </p:nvPicPr>
        <p:blipFill rotWithShape="1">
          <a:blip r:embed="rId10">
            <a:alphaModFix/>
          </a:blip>
          <a:srcRect b="0" l="84437" r="0" t="0"/>
          <a:stretch/>
        </p:blipFill>
        <p:spPr>
          <a:xfrm>
            <a:off x="6668325" y="3552200"/>
            <a:ext cx="780100" cy="608925"/>
          </a:xfrm>
          <a:prstGeom prst="rect">
            <a:avLst/>
          </a:prstGeom>
          <a:noFill/>
          <a:ln>
            <a:noFill/>
          </a:ln>
        </p:spPr>
      </p:pic>
      <p:pic>
        <p:nvPicPr>
          <p:cNvPr id="98" name="Google Shape;98;p17"/>
          <p:cNvPicPr preferRelativeResize="0"/>
          <p:nvPr/>
        </p:nvPicPr>
        <p:blipFill>
          <a:blip r:embed="rId11">
            <a:alphaModFix/>
          </a:blip>
          <a:stretch>
            <a:fillRect/>
          </a:stretch>
        </p:blipFill>
        <p:spPr>
          <a:xfrm>
            <a:off x="3460875" y="2801056"/>
            <a:ext cx="2294950" cy="866981"/>
          </a:xfrm>
          <a:prstGeom prst="rect">
            <a:avLst/>
          </a:prstGeom>
          <a:noFill/>
          <a:ln>
            <a:noFill/>
          </a:ln>
        </p:spPr>
      </p:pic>
      <p:pic>
        <p:nvPicPr>
          <p:cNvPr id="99" name="Google Shape;99;p17"/>
          <p:cNvPicPr preferRelativeResize="0"/>
          <p:nvPr/>
        </p:nvPicPr>
        <p:blipFill>
          <a:blip r:embed="rId12">
            <a:alphaModFix/>
          </a:blip>
          <a:stretch>
            <a:fillRect/>
          </a:stretch>
        </p:blipFill>
        <p:spPr>
          <a:xfrm>
            <a:off x="3460875" y="2754038"/>
            <a:ext cx="2362200" cy="981075"/>
          </a:xfrm>
          <a:prstGeom prst="rect">
            <a:avLst/>
          </a:prstGeom>
          <a:noFill/>
          <a:ln>
            <a:noFill/>
          </a:ln>
        </p:spPr>
      </p:pic>
      <p:pic>
        <p:nvPicPr>
          <p:cNvPr id="100" name="Google Shape;100;p17"/>
          <p:cNvPicPr preferRelativeResize="0"/>
          <p:nvPr/>
        </p:nvPicPr>
        <p:blipFill>
          <a:blip r:embed="rId13">
            <a:alphaModFix/>
          </a:blip>
          <a:stretch>
            <a:fillRect/>
          </a:stretch>
        </p:blipFill>
        <p:spPr>
          <a:xfrm>
            <a:off x="3515813" y="4227213"/>
            <a:ext cx="2472575" cy="622723"/>
          </a:xfrm>
          <a:prstGeom prst="rect">
            <a:avLst/>
          </a:prstGeom>
          <a:noFill/>
          <a:ln>
            <a:noFill/>
          </a:ln>
        </p:spPr>
      </p:pic>
      <p:pic>
        <p:nvPicPr>
          <p:cNvPr id="101" name="Google Shape;101;p17"/>
          <p:cNvPicPr preferRelativeResize="0"/>
          <p:nvPr/>
        </p:nvPicPr>
        <p:blipFill rotWithShape="1">
          <a:blip r:embed="rId10">
            <a:alphaModFix/>
          </a:blip>
          <a:srcRect b="0" l="84437" r="0" t="0"/>
          <a:stretch/>
        </p:blipFill>
        <p:spPr>
          <a:xfrm>
            <a:off x="3925125" y="3552200"/>
            <a:ext cx="780100" cy="60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8"/>
          <p:cNvPicPr preferRelativeResize="0"/>
          <p:nvPr/>
        </p:nvPicPr>
        <p:blipFill>
          <a:blip r:embed="rId3">
            <a:alphaModFix/>
          </a:blip>
          <a:stretch>
            <a:fillRect/>
          </a:stretch>
        </p:blipFill>
        <p:spPr>
          <a:xfrm>
            <a:off x="4429849" y="657550"/>
            <a:ext cx="4573800" cy="4335626"/>
          </a:xfrm>
          <a:prstGeom prst="rect">
            <a:avLst/>
          </a:prstGeom>
          <a:noFill/>
          <a:ln>
            <a:noFill/>
          </a:ln>
        </p:spPr>
      </p:pic>
      <p:sp>
        <p:nvSpPr>
          <p:cNvPr id="107" name="Google Shape;107;p18"/>
          <p:cNvSpPr txBox="1"/>
          <p:nvPr>
            <p:ph type="title"/>
          </p:nvPr>
        </p:nvSpPr>
        <p:spPr>
          <a:xfrm>
            <a:off x="2355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Hardware Architecture</a:t>
            </a:r>
            <a:endParaRPr/>
          </a:p>
        </p:txBody>
      </p:sp>
      <p:pic>
        <p:nvPicPr>
          <p:cNvPr id="108" name="Google Shape;108;p18"/>
          <p:cNvPicPr preferRelativeResize="0"/>
          <p:nvPr/>
        </p:nvPicPr>
        <p:blipFill>
          <a:blip r:embed="rId4">
            <a:alphaModFix/>
          </a:blip>
          <a:stretch>
            <a:fillRect/>
          </a:stretch>
        </p:blipFill>
        <p:spPr>
          <a:xfrm>
            <a:off x="4038600" y="560525"/>
            <a:ext cx="5581650" cy="647700"/>
          </a:xfrm>
          <a:prstGeom prst="rect">
            <a:avLst/>
          </a:prstGeom>
          <a:noFill/>
          <a:ln>
            <a:noFill/>
          </a:ln>
        </p:spPr>
      </p:pic>
      <p:pic>
        <p:nvPicPr>
          <p:cNvPr id="109" name="Google Shape;109;p18"/>
          <p:cNvPicPr preferRelativeResize="0"/>
          <p:nvPr/>
        </p:nvPicPr>
        <p:blipFill>
          <a:blip r:embed="rId5">
            <a:alphaModFix/>
          </a:blip>
          <a:stretch>
            <a:fillRect/>
          </a:stretch>
        </p:blipFill>
        <p:spPr>
          <a:xfrm>
            <a:off x="4545325" y="1055825"/>
            <a:ext cx="4320575" cy="3392000"/>
          </a:xfrm>
          <a:prstGeom prst="rect">
            <a:avLst/>
          </a:prstGeom>
          <a:noFill/>
          <a:ln>
            <a:noFill/>
          </a:ln>
        </p:spPr>
      </p:pic>
      <p:pic>
        <p:nvPicPr>
          <p:cNvPr id="110" name="Google Shape;110;p18"/>
          <p:cNvPicPr preferRelativeResize="0"/>
          <p:nvPr/>
        </p:nvPicPr>
        <p:blipFill>
          <a:blip r:embed="rId6">
            <a:alphaModFix/>
          </a:blip>
          <a:stretch>
            <a:fillRect/>
          </a:stretch>
        </p:blipFill>
        <p:spPr>
          <a:xfrm>
            <a:off x="4467025" y="4299000"/>
            <a:ext cx="4455226" cy="647700"/>
          </a:xfrm>
          <a:prstGeom prst="rect">
            <a:avLst/>
          </a:prstGeom>
          <a:noFill/>
          <a:ln>
            <a:noFill/>
          </a:ln>
        </p:spPr>
      </p:pic>
      <p:pic>
        <p:nvPicPr>
          <p:cNvPr id="111" name="Google Shape;111;p18"/>
          <p:cNvPicPr preferRelativeResize="0"/>
          <p:nvPr/>
        </p:nvPicPr>
        <p:blipFill>
          <a:blip r:embed="rId7">
            <a:alphaModFix/>
          </a:blip>
          <a:stretch>
            <a:fillRect/>
          </a:stretch>
        </p:blipFill>
        <p:spPr>
          <a:xfrm>
            <a:off x="655650" y="837925"/>
            <a:ext cx="2879141" cy="4049575"/>
          </a:xfrm>
          <a:prstGeom prst="rect">
            <a:avLst/>
          </a:prstGeom>
          <a:noFill/>
          <a:ln>
            <a:noFill/>
          </a:ln>
        </p:spPr>
      </p:pic>
      <p:pic>
        <p:nvPicPr>
          <p:cNvPr id="112" name="Google Shape;112;p18"/>
          <p:cNvPicPr preferRelativeResize="0"/>
          <p:nvPr/>
        </p:nvPicPr>
        <p:blipFill>
          <a:blip r:embed="rId8">
            <a:alphaModFix/>
          </a:blip>
          <a:stretch>
            <a:fillRect/>
          </a:stretch>
        </p:blipFill>
        <p:spPr>
          <a:xfrm>
            <a:off x="-692962" y="761725"/>
            <a:ext cx="5591175" cy="647700"/>
          </a:xfrm>
          <a:prstGeom prst="rect">
            <a:avLst/>
          </a:prstGeom>
          <a:noFill/>
          <a:ln>
            <a:noFill/>
          </a:ln>
        </p:spPr>
      </p:pic>
      <p:pic>
        <p:nvPicPr>
          <p:cNvPr id="113" name="Google Shape;113;p18"/>
          <p:cNvPicPr preferRelativeResize="0"/>
          <p:nvPr/>
        </p:nvPicPr>
        <p:blipFill>
          <a:blip r:embed="rId9">
            <a:alphaModFix/>
          </a:blip>
          <a:stretch>
            <a:fillRect/>
          </a:stretch>
        </p:blipFill>
        <p:spPr>
          <a:xfrm>
            <a:off x="1563188" y="1286025"/>
            <a:ext cx="1064078" cy="647700"/>
          </a:xfrm>
          <a:prstGeom prst="rect">
            <a:avLst/>
          </a:prstGeom>
          <a:noFill/>
          <a:ln>
            <a:noFill/>
          </a:ln>
        </p:spPr>
      </p:pic>
      <p:pic>
        <p:nvPicPr>
          <p:cNvPr id="114" name="Google Shape;114;p18"/>
          <p:cNvPicPr preferRelativeResize="0"/>
          <p:nvPr/>
        </p:nvPicPr>
        <p:blipFill>
          <a:blip r:embed="rId10">
            <a:alphaModFix/>
          </a:blip>
          <a:stretch>
            <a:fillRect/>
          </a:stretch>
        </p:blipFill>
        <p:spPr>
          <a:xfrm>
            <a:off x="925112" y="1933725"/>
            <a:ext cx="2507450" cy="250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Dataflow Procedure</a:t>
            </a:r>
            <a:endParaRPr/>
          </a:p>
        </p:txBody>
      </p:sp>
      <p:sp>
        <p:nvSpPr>
          <p:cNvPr id="120" name="Google Shape;120;p19"/>
          <p:cNvSpPr txBox="1"/>
          <p:nvPr>
            <p:ph idx="1" type="body"/>
          </p:nvPr>
        </p:nvSpPr>
        <p:spPr>
          <a:xfrm>
            <a:off x="267300" y="952650"/>
            <a:ext cx="88323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TW" sz="1191"/>
              <a:t>(1) Top module scope:</a:t>
            </a:r>
            <a:endParaRPr sz="1191"/>
          </a:p>
          <a:p>
            <a:pPr indent="-304281" lvl="0" marL="457200" rtl="0" algn="l">
              <a:spcBef>
                <a:spcPts val="1200"/>
              </a:spcBef>
              <a:spcAft>
                <a:spcPts val="0"/>
              </a:spcAft>
              <a:buSzPts val="1192"/>
              <a:buAutoNum type="arabicPeriod"/>
            </a:pPr>
            <a:r>
              <a:rPr lang="zh-TW" sz="1191"/>
              <a:t>DMA access the data in dram through AXI bus.</a:t>
            </a:r>
            <a:endParaRPr sz="1191"/>
          </a:p>
          <a:p>
            <a:pPr indent="-304281" lvl="0" marL="457200" rtl="0" algn="l">
              <a:spcBef>
                <a:spcPts val="0"/>
              </a:spcBef>
              <a:spcAft>
                <a:spcPts val="0"/>
              </a:spcAft>
              <a:buSzPts val="1192"/>
              <a:buAutoNum type="arabicPeriod"/>
            </a:pPr>
            <a:r>
              <a:rPr lang="zh-TW" sz="1191"/>
              <a:t>DMA sends the data to the Embedded Process Unit through AXI bus.</a:t>
            </a:r>
            <a:endParaRPr sz="1191"/>
          </a:p>
          <a:p>
            <a:pPr indent="0" lvl="0" marL="0" rtl="0" algn="l">
              <a:spcBef>
                <a:spcPts val="1200"/>
              </a:spcBef>
              <a:spcAft>
                <a:spcPts val="0"/>
              </a:spcAft>
              <a:buNone/>
            </a:pPr>
            <a:r>
              <a:rPr lang="zh-TW" sz="1191"/>
              <a:t>(2) EPU module scope:</a:t>
            </a:r>
            <a:endParaRPr sz="1191"/>
          </a:p>
          <a:p>
            <a:pPr indent="-304281" lvl="0" marL="457200" rtl="0" algn="l">
              <a:spcBef>
                <a:spcPts val="1200"/>
              </a:spcBef>
              <a:spcAft>
                <a:spcPts val="0"/>
              </a:spcAft>
              <a:buSzPts val="1192"/>
              <a:buAutoNum type="arabicPeriod"/>
            </a:pPr>
            <a:r>
              <a:rPr lang="zh-TW" sz="1191"/>
              <a:t>AXI bus sends the data to the weight buffer, the bias buffer, the parameter buffer and the input-output buffer according to the buffer selection(via address from the AXI bus).</a:t>
            </a:r>
            <a:endParaRPr sz="1191"/>
          </a:p>
          <a:p>
            <a:pPr indent="-304281" lvl="0" marL="457200" rtl="0" algn="l">
              <a:spcBef>
                <a:spcPts val="0"/>
              </a:spcBef>
              <a:spcAft>
                <a:spcPts val="0"/>
              </a:spcAft>
              <a:buSzPts val="1192"/>
              <a:buAutoNum type="arabicPeriod"/>
            </a:pPr>
            <a:r>
              <a:rPr lang="zh-TW" sz="1191"/>
              <a:t>The buffers then sends the data to the unit which does the convolution and accumulation.</a:t>
            </a:r>
            <a:endParaRPr sz="1191"/>
          </a:p>
          <a:p>
            <a:pPr indent="0" lvl="0" marL="0" rtl="0" algn="l">
              <a:spcBef>
                <a:spcPts val="1200"/>
              </a:spcBef>
              <a:spcAft>
                <a:spcPts val="0"/>
              </a:spcAft>
              <a:buNone/>
            </a:pPr>
            <a:r>
              <a:rPr lang="zh-TW" sz="1191"/>
              <a:t>(3) Convolution and Accumulation module scope:</a:t>
            </a:r>
            <a:endParaRPr sz="1191"/>
          </a:p>
          <a:p>
            <a:pPr indent="-304281" lvl="0" marL="457200" rtl="0" algn="l">
              <a:spcBef>
                <a:spcPts val="1200"/>
              </a:spcBef>
              <a:spcAft>
                <a:spcPts val="0"/>
              </a:spcAft>
              <a:buSzPts val="1192"/>
              <a:buAutoNum type="arabicPeriod"/>
            </a:pPr>
            <a:r>
              <a:rPr lang="zh-TW" sz="1191"/>
              <a:t>The conv_and_acc module sends the input, weight, bias and parameter to the conv3x3, conv1x1 respectively.</a:t>
            </a:r>
            <a:endParaRPr sz="1191"/>
          </a:p>
          <a:p>
            <a:pPr indent="-304281" lvl="0" marL="457200" rtl="0" algn="l">
              <a:spcBef>
                <a:spcPts val="0"/>
              </a:spcBef>
              <a:spcAft>
                <a:spcPts val="0"/>
              </a:spcAft>
              <a:buSzPts val="1192"/>
              <a:buAutoNum type="arabicPeriod"/>
            </a:pPr>
            <a:r>
              <a:rPr lang="zh-TW" sz="1191"/>
              <a:t>After the conv3x3 and conv1x1 module computed their results, the send their results to the switch for arbitration.(different layers use different module).</a:t>
            </a:r>
            <a:endParaRPr sz="1191"/>
          </a:p>
          <a:p>
            <a:pPr indent="-304281" lvl="0" marL="457200" rtl="0" algn="l">
              <a:spcBef>
                <a:spcPts val="0"/>
              </a:spcBef>
              <a:spcAft>
                <a:spcPts val="0"/>
              </a:spcAft>
              <a:buSzPts val="1192"/>
              <a:buAutoNum type="arabicPeriod"/>
            </a:pPr>
            <a:r>
              <a:rPr lang="zh-TW" sz="1191"/>
              <a:t>The max pooling unit receive the data from the switch and send its result to conv_and_acc module-&gt;EPU module-&gt;AXI bus.</a:t>
            </a:r>
            <a:endParaRPr sz="1191"/>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Verification</a:t>
            </a:r>
            <a:endParaRPr/>
          </a:p>
        </p:txBody>
      </p:sp>
      <p:sp>
        <p:nvSpPr>
          <p:cNvPr id="126" name="Google Shape;12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Stand-alone testbench for EPU</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zh-TW"/>
              <a:t>TB loads input/weight/bias data into RTL-simulated SRAM buffers.</a:t>
            </a:r>
            <a:endParaRPr/>
          </a:p>
          <a:p>
            <a:pPr indent="457200" lvl="0" marL="0" rtl="0" algn="l">
              <a:spcBef>
                <a:spcPts val="0"/>
              </a:spcBef>
              <a:spcAft>
                <a:spcPts val="0"/>
              </a:spcAft>
              <a:buNone/>
            </a:pPr>
            <a:r>
              <a:rPr lang="zh-TW"/>
              <a:t>TB pulls </a:t>
            </a:r>
            <a:r>
              <a:rPr lang="zh-TW" u="sng"/>
              <a:t>start</a:t>
            </a:r>
            <a:r>
              <a:rPr lang="zh-TW"/>
              <a:t> signal to high.</a:t>
            </a:r>
            <a:endParaRPr/>
          </a:p>
          <a:p>
            <a:pPr indent="457200" lvl="0" marL="0" rtl="0" algn="l">
              <a:spcBef>
                <a:spcPts val="0"/>
              </a:spcBef>
              <a:spcAft>
                <a:spcPts val="0"/>
              </a:spcAft>
              <a:buNone/>
            </a:pPr>
            <a:r>
              <a:rPr lang="zh-TW"/>
              <a:t>EPU starts computation and writes results to output buffer.</a:t>
            </a:r>
            <a:endParaRPr/>
          </a:p>
          <a:p>
            <a:pPr indent="457200" lvl="0" marL="0" rtl="0" algn="l">
              <a:spcBef>
                <a:spcPts val="0"/>
              </a:spcBef>
              <a:spcAft>
                <a:spcPts val="0"/>
              </a:spcAft>
              <a:buNone/>
            </a:pPr>
            <a:r>
              <a:rPr lang="zh-TW"/>
              <a:t>EPU pulls </a:t>
            </a:r>
            <a:r>
              <a:rPr lang="zh-TW" u="sng"/>
              <a:t>finish</a:t>
            </a:r>
            <a:r>
              <a:rPr lang="zh-TW"/>
              <a:t> signal to high.</a:t>
            </a:r>
            <a:endParaRPr/>
          </a:p>
          <a:p>
            <a:pPr indent="457200" lvl="0" marL="0" rtl="0" algn="l">
              <a:spcBef>
                <a:spcPts val="0"/>
              </a:spcBef>
              <a:spcAft>
                <a:spcPts val="0"/>
              </a:spcAft>
              <a:buNone/>
            </a:pPr>
            <a:r>
              <a:rPr lang="zh-TW"/>
              <a:t>TB verify the content of output buffer.</a:t>
            </a:r>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Full sys verification</a:t>
            </a:r>
            <a:endParaRPr/>
          </a:p>
        </p:txBody>
      </p:sp>
      <p:sp>
        <p:nvSpPr>
          <p:cNvPr id="132" name="Google Shape;132;p21"/>
          <p:cNvSpPr txBox="1"/>
          <p:nvPr>
            <p:ph idx="1" type="body"/>
          </p:nvPr>
        </p:nvSpPr>
        <p:spPr>
          <a:xfrm>
            <a:off x="311700" y="1152600"/>
            <a:ext cx="91440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Assume ALL input/weight/bias data in DRAM.</a:t>
            </a:r>
            <a:endParaRPr/>
          </a:p>
          <a:p>
            <a:pPr indent="0" lvl="0" marL="0" rtl="0" algn="l">
              <a:spcBef>
                <a:spcPts val="0"/>
              </a:spcBef>
              <a:spcAft>
                <a:spcPts val="0"/>
              </a:spcAft>
              <a:buNone/>
            </a:pPr>
            <a:r>
              <a:rPr lang="zh-TW"/>
              <a:t>CPU runs booting program with DMA.</a:t>
            </a:r>
            <a:endParaRPr/>
          </a:p>
          <a:p>
            <a:pPr indent="0" lvl="0" marL="0" rtl="0" algn="l">
              <a:spcBef>
                <a:spcPts val="0"/>
              </a:spcBef>
              <a:spcAft>
                <a:spcPts val="0"/>
              </a:spcAft>
              <a:buNone/>
            </a:pPr>
            <a:r>
              <a:rPr lang="zh-TW"/>
              <a:t>Use DMA to move data from DRAM to EPU’s buffer.</a:t>
            </a:r>
            <a:endParaRPr/>
          </a:p>
          <a:p>
            <a:pPr indent="0" lvl="0" marL="0" rtl="0" algn="l">
              <a:spcBef>
                <a:spcPts val="0"/>
              </a:spcBef>
              <a:spcAft>
                <a:spcPts val="0"/>
              </a:spcAft>
              <a:buNone/>
            </a:pPr>
            <a:r>
              <a:rPr lang="zh-TW"/>
              <a:t>CPU writes to EPU ctrl registers.</a:t>
            </a:r>
            <a:endParaRPr/>
          </a:p>
          <a:p>
            <a:pPr indent="0" lvl="0" marL="0" rtl="0" algn="l">
              <a:spcBef>
                <a:spcPts val="0"/>
              </a:spcBef>
              <a:spcAft>
                <a:spcPts val="0"/>
              </a:spcAft>
              <a:buNone/>
            </a:pPr>
            <a:r>
              <a:rPr lang="zh-TW"/>
              <a:t>EPU writes to output buffer as CPU stuck at WFI(Wait for interrupt).</a:t>
            </a:r>
            <a:endParaRPr/>
          </a:p>
          <a:p>
            <a:pPr indent="0" lvl="0" marL="0" rtl="0" algn="l">
              <a:spcBef>
                <a:spcPts val="0"/>
              </a:spcBef>
              <a:spcAft>
                <a:spcPts val="0"/>
              </a:spcAft>
              <a:buNone/>
            </a:pPr>
            <a:r>
              <a:rPr lang="zh-TW"/>
              <a:t>EPU finishes and send interrupt. CPU continues with ISR(Interrupt service routine).</a:t>
            </a:r>
            <a:endParaRPr/>
          </a:p>
          <a:p>
            <a:pPr indent="0" lvl="0" marL="0" rtl="0" algn="l">
              <a:spcBef>
                <a:spcPts val="0"/>
              </a:spcBef>
              <a:spcAft>
                <a:spcPts val="0"/>
              </a:spcAft>
              <a:buNone/>
            </a:pPr>
            <a:r>
              <a:rPr lang="zh-TW"/>
              <a:t>CPU writes ctrl signals for next layer.</a:t>
            </a:r>
            <a:endParaRPr/>
          </a:p>
          <a:p>
            <a:pPr indent="457200" lvl="0" marL="0" rtl="0" algn="l">
              <a:spcBef>
                <a:spcPts val="0"/>
              </a:spcBef>
              <a:spcAft>
                <a:spcPts val="0"/>
              </a:spcAft>
              <a:buNone/>
            </a:pPr>
            <a:r>
              <a:rPr lang="zh-TW"/>
              <a:t>Trigger </a:t>
            </a:r>
            <a:r>
              <a:rPr b="1" lang="zh-TW"/>
              <a:t>“In-Output buffer swap”</a:t>
            </a:r>
            <a:endParaRPr b="1"/>
          </a:p>
          <a:p>
            <a:pPr indent="457200" lvl="0" marL="0" rtl="0" algn="l">
              <a:spcBef>
                <a:spcPts val="0"/>
              </a:spcBef>
              <a:spcAft>
                <a:spcPts val="0"/>
              </a:spcAft>
              <a:buNone/>
            </a:pPr>
            <a:r>
              <a:rPr lang="zh-TW"/>
              <a:t>Output of this layer is the input of next layer</a:t>
            </a:r>
            <a:endParaRPr/>
          </a:p>
          <a:p>
            <a:pPr indent="0" lvl="0" marL="0" rtl="0" algn="l">
              <a:spcBef>
                <a:spcPts val="0"/>
              </a:spcBef>
              <a:spcAft>
                <a:spcPts val="0"/>
              </a:spcAft>
              <a:buNone/>
            </a:pPr>
            <a:r>
              <a:rPr lang="zh-TW"/>
              <a:t>If done, DMA move data from EPU to DRAM.</a:t>
            </a:r>
            <a:endParaRPr/>
          </a:p>
          <a:p>
            <a:pPr indent="0" lvl="0" marL="0" rtl="0" algn="l">
              <a:spcBef>
                <a:spcPts val="0"/>
              </a:spcBef>
              <a:spcAft>
                <a:spcPts val="0"/>
              </a:spcAft>
              <a:buNone/>
            </a:pPr>
            <a:r>
              <a:rPr lang="zh-TW"/>
              <a:t>TB verify the content of DRAM.</a:t>
            </a:r>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