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2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3C6B0-FA1E-470D-A9C8-79357C5D273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7E4C3-7742-4F9F-A92E-3DA94A2D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90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YVVishnu77/AICTE--Internship/tree/main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icte--internship.streamlit.app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274527" y="3429000"/>
            <a:ext cx="574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E-Waste Generation Classification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17800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AF9A9B-E46E-58C6-B416-F68E6FF32140}"/>
              </a:ext>
            </a:extLst>
          </p:cNvPr>
          <p:cNvSpPr txBox="1"/>
          <p:nvPr/>
        </p:nvSpPr>
        <p:spPr>
          <a:xfrm>
            <a:off x="149087" y="1616105"/>
            <a:ext cx="111177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High Accuracy Achieved</a:t>
            </a:r>
          </a:p>
          <a:p>
            <a:r>
              <a:rPr lang="en-IN" sz="2000" b="1" dirty="0"/>
              <a:t>     </a:t>
            </a:r>
            <a:r>
              <a:rPr lang="en-US" sz="1870" dirty="0"/>
              <a:t>Delivered ~</a:t>
            </a:r>
            <a:r>
              <a:rPr lang="en-US" sz="1870" b="1" u="sng" dirty="0"/>
              <a:t>97%</a:t>
            </a:r>
            <a:r>
              <a:rPr lang="en-US" sz="1870" dirty="0"/>
              <a:t> test accuracy, proving deep learning is effective for e-waste sorting.</a:t>
            </a:r>
            <a:endParaRPr lang="en-IN" sz="187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Practical Automation</a:t>
            </a:r>
          </a:p>
          <a:p>
            <a:r>
              <a:rPr lang="en-IN" sz="2000" b="1" dirty="0"/>
              <a:t>     </a:t>
            </a:r>
            <a:r>
              <a:rPr lang="en-US" sz="1870" dirty="0"/>
              <a:t>Replaces tedious manual work with fast, consistent machine predictions.</a:t>
            </a:r>
            <a:endParaRPr lang="en-IN" sz="187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Supports Sustainable Recycling</a:t>
            </a:r>
          </a:p>
          <a:p>
            <a:r>
              <a:rPr lang="en-IN" sz="2000" b="1" dirty="0"/>
              <a:t>     </a:t>
            </a:r>
            <a:r>
              <a:rPr lang="en-US" sz="1870" dirty="0"/>
              <a:t>Enables better recovery of reusable materials and reduces hazardous waste.</a:t>
            </a:r>
            <a:endParaRPr lang="en-IN" sz="187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Flexible for Industry Use</a:t>
            </a:r>
          </a:p>
          <a:p>
            <a:r>
              <a:rPr lang="en-IN" sz="2000" b="1" dirty="0"/>
              <a:t>     </a:t>
            </a:r>
            <a:r>
              <a:rPr lang="en-US" sz="1870" dirty="0"/>
              <a:t>Can be integrated into recycling plants or mobile apps for on-site sorting.</a:t>
            </a:r>
            <a:endParaRPr lang="en-IN" sz="187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Ready for Expansion</a:t>
            </a:r>
          </a:p>
          <a:p>
            <a:r>
              <a:rPr lang="en-IN" sz="2000" b="1" dirty="0"/>
              <a:t>     </a:t>
            </a:r>
            <a:r>
              <a:rPr lang="en-US" sz="1870" dirty="0"/>
              <a:t>Future scope includes larger datasets, cloud deployment, and real-time edge AI solutions.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6FF0B-2C63-9745-EB41-19EB1B78D64E}"/>
              </a:ext>
            </a:extLst>
          </p:cNvPr>
          <p:cNvSpPr txBox="1"/>
          <p:nvPr/>
        </p:nvSpPr>
        <p:spPr>
          <a:xfrm>
            <a:off x="149087" y="4786204"/>
            <a:ext cx="11414728" cy="187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Here is the </a:t>
            </a:r>
            <a:r>
              <a:rPr lang="en-US" sz="2000" b="1" u="sng" dirty="0" err="1"/>
              <a:t>github</a:t>
            </a:r>
            <a:r>
              <a:rPr lang="en-US" sz="2000" b="1" u="sng" dirty="0"/>
              <a:t> link to the project </a:t>
            </a:r>
            <a:r>
              <a:rPr lang="en-IN" sz="2000" b="1" u="sng" dirty="0"/>
              <a:t>👉  </a:t>
            </a:r>
            <a:r>
              <a:rPr lang="en-IN" sz="2000" b="1" u="sng" dirty="0">
                <a:hlinkClick r:id="rId2"/>
              </a:rPr>
              <a:t>https://github.com/GYVVishnu77/AICTE--Internship/tree/main</a:t>
            </a:r>
            <a:r>
              <a:rPr lang="en-IN" sz="2000" b="1" u="sng" dirty="0"/>
              <a:t>.</a:t>
            </a:r>
          </a:p>
          <a:p>
            <a:endParaRPr lang="en-IN" sz="2000" b="1" u="sng" dirty="0"/>
          </a:p>
          <a:p>
            <a:r>
              <a:rPr lang="en-IN" dirty="0"/>
              <a:t>The front end for the model has been made by using </a:t>
            </a:r>
            <a:r>
              <a:rPr lang="en-IN" dirty="0" err="1"/>
              <a:t>streamlit</a:t>
            </a:r>
            <a:r>
              <a:rPr lang="en-IN" dirty="0"/>
              <a:t>, hence you can also access app.py file in my </a:t>
            </a:r>
            <a:r>
              <a:rPr lang="en-IN" dirty="0" err="1"/>
              <a:t>github</a:t>
            </a:r>
            <a:r>
              <a:rPr lang="en-IN" dirty="0"/>
              <a:t>. The model (.</a:t>
            </a:r>
            <a:r>
              <a:rPr lang="en-IN" dirty="0" err="1"/>
              <a:t>keras</a:t>
            </a:r>
            <a:r>
              <a:rPr lang="en-IN" dirty="0"/>
              <a:t>) size is too big, due to which it is not possible to upload it on </a:t>
            </a:r>
            <a:r>
              <a:rPr lang="en-IN" dirty="0" err="1"/>
              <a:t>github</a:t>
            </a:r>
            <a:r>
              <a:rPr lang="en-IN" dirty="0"/>
              <a:t>. I created front end by linking it to my google drive where is saved the model.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E9A09B-CAB2-11F4-EFFA-C85ADCFF6D4A}"/>
              </a:ext>
            </a:extLst>
          </p:cNvPr>
          <p:cNvSpPr txBox="1"/>
          <p:nvPr/>
        </p:nvSpPr>
        <p:spPr>
          <a:xfrm>
            <a:off x="1061225" y="2613392"/>
            <a:ext cx="10069550" cy="1631216"/>
          </a:xfrm>
          <a:prstGeom prst="rect">
            <a:avLst/>
          </a:prstGeom>
          <a:solidFill>
            <a:srgbClr val="0000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AngsanaUPC" panose="020B0502040204020203" pitchFamily="18" charset="-34"/>
                <a:cs typeface="AngsanaUPC" panose="020B0502040204020203" pitchFamily="18" charset="-34"/>
              </a:rPr>
              <a:t>Thank You</a:t>
            </a:r>
            <a:endParaRPr lang="en-IN" sz="10000" dirty="0">
              <a:solidFill>
                <a:schemeClr val="bg1"/>
              </a:solidFill>
              <a:latin typeface="AngsanaUPC" panose="020B0502040204020203" pitchFamily="18" charset="-34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3336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F3D8B-5C3C-5ED0-6FE0-A235D78D04C2}"/>
              </a:ext>
            </a:extLst>
          </p:cNvPr>
          <p:cNvSpPr txBox="1"/>
          <p:nvPr/>
        </p:nvSpPr>
        <p:spPr>
          <a:xfrm>
            <a:off x="199809" y="1667289"/>
            <a:ext cx="71458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the problem of E-Waste management.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Apply deep learning for image classification.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transfer learning with </a:t>
            </a:r>
            <a:r>
              <a:rPr lang="en-US" sz="2000" b="1" u="sng" dirty="0"/>
              <a:t>EfficientNetV2B2.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 data pipelines with </a:t>
            </a:r>
            <a:r>
              <a:rPr lang="en-US" sz="2000" b="1" dirty="0"/>
              <a:t>TensorFlow </a:t>
            </a:r>
            <a:r>
              <a:rPr lang="en-US" sz="2000" dirty="0"/>
              <a:t>and Google </a:t>
            </a:r>
            <a:r>
              <a:rPr lang="en-US" sz="2000" dirty="0" err="1"/>
              <a:t>Colab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Deploy a simple web interface using </a:t>
            </a:r>
            <a:r>
              <a:rPr lang="en-US" sz="2000" b="1" u="sng" dirty="0" err="1"/>
              <a:t>Streamlit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Evaluate model performance with confusion matrix and metrics.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52869-6151-089D-05B7-6AC34EEF8382}"/>
              </a:ext>
            </a:extLst>
          </p:cNvPr>
          <p:cNvSpPr txBox="1"/>
          <p:nvPr/>
        </p:nvSpPr>
        <p:spPr>
          <a:xfrm>
            <a:off x="135834" y="1635352"/>
            <a:ext cx="8863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Python 3</a:t>
            </a:r>
          </a:p>
          <a:p>
            <a:endParaRPr lang="en-I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TensorFlow &amp; </a:t>
            </a:r>
            <a:r>
              <a:rPr lang="en-IN" sz="2200" dirty="0" err="1"/>
              <a:t>Keras</a:t>
            </a:r>
            <a:endParaRPr lang="en-IN" sz="2200" dirty="0"/>
          </a:p>
          <a:p>
            <a:endParaRPr lang="en-I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Google </a:t>
            </a:r>
            <a:r>
              <a:rPr lang="en-IN" sz="2200" dirty="0" err="1"/>
              <a:t>Colab</a:t>
            </a:r>
            <a:r>
              <a:rPr lang="en-IN" sz="2200" dirty="0"/>
              <a:t> for training</a:t>
            </a:r>
          </a:p>
          <a:p>
            <a:endParaRPr lang="en-I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NumPy, Matplotlib, Seaborn for analysis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Scikit-learn for evaluation metrics</a:t>
            </a:r>
          </a:p>
          <a:p>
            <a:endParaRPr lang="en-I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Streamlit</a:t>
            </a:r>
            <a:r>
              <a:rPr lang="en-US" sz="2200" dirty="0"/>
              <a:t> for deploying the model as an interactive web app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F767E-8F3E-132F-FA06-3CCA2A8F973A}"/>
              </a:ext>
            </a:extLst>
          </p:cNvPr>
          <p:cNvSpPr txBox="1"/>
          <p:nvPr/>
        </p:nvSpPr>
        <p:spPr>
          <a:xfrm>
            <a:off x="264639" y="1414766"/>
            <a:ext cx="99833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Data Collection:</a:t>
            </a:r>
            <a:r>
              <a:rPr lang="en-IN" sz="2000" dirty="0"/>
              <a:t> Kaggle E-Waste dataset, 10 classes.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Preprocessing:</a:t>
            </a:r>
            <a:r>
              <a:rPr lang="en-IN" sz="2000" dirty="0"/>
              <a:t> Resize to 260×260, normalize, augment.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Model:</a:t>
            </a:r>
            <a:r>
              <a:rPr lang="en-IN" sz="2000" dirty="0"/>
              <a:t> Use EfficientNetV2B2 with ImageNet weights, freeze first 100 layers.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Training:</a:t>
            </a:r>
            <a:r>
              <a:rPr lang="en-IN" sz="2000" dirty="0"/>
              <a:t> Use </a:t>
            </a:r>
            <a:r>
              <a:rPr lang="en-IN" sz="2000" dirty="0" err="1"/>
              <a:t>EarlyStopping</a:t>
            </a:r>
            <a:r>
              <a:rPr lang="en-IN" sz="2000" dirty="0"/>
              <a:t>, learning rate tuning.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Evaluation:</a:t>
            </a:r>
            <a:r>
              <a:rPr lang="en-IN" sz="2000" dirty="0"/>
              <a:t> Confusion matrix, classification report.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Deployment:</a:t>
            </a:r>
            <a:r>
              <a:rPr lang="en-IN" sz="2000" dirty="0"/>
              <a:t> </a:t>
            </a:r>
            <a:r>
              <a:rPr lang="en-IN" sz="2000" dirty="0" err="1"/>
              <a:t>Streamlit</a:t>
            </a:r>
            <a:r>
              <a:rPr lang="en-IN" sz="2000" dirty="0"/>
              <a:t> interface for user testing.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0E4EB-DC2B-724E-4880-91ED11EEA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3429000"/>
            <a:ext cx="7983064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E91C6-0E5C-C006-BBD4-A473845ABBF6}"/>
              </a:ext>
            </a:extLst>
          </p:cNvPr>
          <p:cNvSpPr txBox="1"/>
          <p:nvPr/>
        </p:nvSpPr>
        <p:spPr>
          <a:xfrm>
            <a:off x="255104" y="1795346"/>
            <a:ext cx="105615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Electronic waste is growing faster than ever, posing serious risks to our environment and human health.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E-waste includes a wide variety of items — from old phones to circuit boards — that must be sorted correctly to recycle properly.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Sorting and classifying e-waste by hand is slow, tiring, labor tedious and often inaccurate.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Poor categorization means many reusable materials are lost, and harmful substances end up polluting landfills.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There’s an urgent need for an intelligent system that can automatically identify and sort e-waste to make recycling smarter and safer.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6B5520-5AD9-681E-14A4-BF3919565240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Challenges 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5F2C9-0877-722D-0A27-ECD6D9E94FDC}"/>
              </a:ext>
            </a:extLst>
          </p:cNvPr>
          <p:cNvSpPr txBox="1"/>
          <p:nvPr/>
        </p:nvSpPr>
        <p:spPr>
          <a:xfrm>
            <a:off x="255104" y="1962615"/>
            <a:ext cx="90896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b="1" dirty="0"/>
              <a:t>Limited Data Volume</a:t>
            </a:r>
          </a:p>
          <a:p>
            <a:r>
              <a:rPr lang="en-IN" sz="2200" b="1" dirty="0"/>
              <a:t>     </a:t>
            </a:r>
            <a:r>
              <a:rPr lang="en-US" sz="1870" dirty="0"/>
              <a:t>Overcame small dataset constraints using transfer learning and augmentation.</a:t>
            </a:r>
            <a:endParaRPr lang="en-IN" sz="187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b="1" dirty="0"/>
              <a:t>Fine-Tuning Deep Models</a:t>
            </a:r>
          </a:p>
          <a:p>
            <a:r>
              <a:rPr lang="en-IN" sz="2200" b="1" dirty="0"/>
              <a:t>     </a:t>
            </a:r>
            <a:r>
              <a:rPr lang="en-US" sz="1870" dirty="0"/>
              <a:t>Balanced frozen layers and learning rates for optimal accuracy.</a:t>
            </a:r>
            <a:endParaRPr lang="en-IN" sz="187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b="1" dirty="0"/>
              <a:t>Label Confusion Issues</a:t>
            </a:r>
          </a:p>
          <a:p>
            <a:r>
              <a:rPr lang="en-IN" sz="2200" b="1" dirty="0"/>
              <a:t>     </a:t>
            </a:r>
            <a:r>
              <a:rPr lang="en-US" sz="1870" dirty="0"/>
              <a:t>Learned to handle tricky lookalike classes like PCBs and keyboards.</a:t>
            </a:r>
            <a:endParaRPr lang="en-IN" sz="187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b="1" dirty="0"/>
              <a:t>Performance vs. Compute</a:t>
            </a:r>
          </a:p>
          <a:p>
            <a:r>
              <a:rPr lang="en-IN" sz="2200" b="1" dirty="0"/>
              <a:t>     </a:t>
            </a:r>
            <a:r>
              <a:rPr lang="en-US" sz="1870" dirty="0"/>
              <a:t>Managed training time and resources effectively in Google </a:t>
            </a:r>
            <a:r>
              <a:rPr lang="en-US" sz="1870" dirty="0" err="1"/>
              <a:t>Colab</a:t>
            </a:r>
            <a:r>
              <a:rPr lang="en-US" sz="1870" dirty="0"/>
              <a:t>.</a:t>
            </a:r>
            <a:endParaRPr lang="en-IN" sz="187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200" b="1" dirty="0"/>
              <a:t>Key Takeaway</a:t>
            </a:r>
          </a:p>
          <a:p>
            <a:r>
              <a:rPr lang="en-IN" sz="2200" b="1" dirty="0"/>
              <a:t>     </a:t>
            </a:r>
            <a:r>
              <a:rPr lang="en-US" sz="1870" dirty="0"/>
              <a:t>Deep learning for e-waste is feasible, scalable, and ready for real-world pilots.</a:t>
            </a:r>
            <a:endParaRPr lang="en-IN" sz="1870" b="1" dirty="0"/>
          </a:p>
        </p:txBody>
      </p:sp>
    </p:spTree>
    <p:extLst>
      <p:ext uri="{BB962C8B-B14F-4D97-AF65-F5344CB8AC3E}">
        <p14:creationId xmlns:p14="http://schemas.microsoft.com/office/powerpoint/2010/main" val="260713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EB9FD9-DEFB-624A-E20C-61701DD3C6ED}"/>
              </a:ext>
            </a:extLst>
          </p:cNvPr>
          <p:cNvSpPr txBox="1"/>
          <p:nvPr/>
        </p:nvSpPr>
        <p:spPr>
          <a:xfrm>
            <a:off x="379141" y="1806498"/>
            <a:ext cx="11140069" cy="3724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b="1" dirty="0"/>
              <a:t>AI-Powered Sorting</a:t>
            </a:r>
          </a:p>
          <a:p>
            <a:r>
              <a:rPr lang="en-IN" dirty="0"/>
              <a:t>       </a:t>
            </a:r>
            <a:r>
              <a:rPr lang="en-US" dirty="0"/>
              <a:t>Uses advanced deep learning to recognize and classify diverse e-waste items  automatically.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Transfer Learning Backbone</a:t>
            </a:r>
          </a:p>
          <a:p>
            <a:r>
              <a:rPr lang="en-IN" sz="2000" b="1" dirty="0"/>
              <a:t>      </a:t>
            </a:r>
            <a:r>
              <a:rPr lang="en-US" sz="1870" dirty="0"/>
              <a:t>Leverages </a:t>
            </a:r>
            <a:r>
              <a:rPr lang="en-US" sz="1870" b="1" u="sng" dirty="0"/>
              <a:t>EfficientNetV2B2</a:t>
            </a:r>
            <a:r>
              <a:rPr lang="en-US" sz="1870" dirty="0"/>
              <a:t> — a state-of-the-art model pretrained on millions of images — for higher accuracy even with limited data.</a:t>
            </a:r>
            <a:endParaRPr lang="en-IN" sz="187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Seamless Data Pipeline</a:t>
            </a:r>
          </a:p>
          <a:p>
            <a:r>
              <a:rPr lang="en-IN" sz="2000" b="1" dirty="0"/>
              <a:t>     </a:t>
            </a:r>
            <a:r>
              <a:rPr lang="en-US" sz="1870" dirty="0"/>
              <a:t>End-to-end pipeline built with </a:t>
            </a:r>
            <a:r>
              <a:rPr lang="en-US" sz="1870" b="1" dirty="0"/>
              <a:t>TensorFlow</a:t>
            </a:r>
            <a:r>
              <a:rPr lang="en-US" sz="1870" dirty="0"/>
              <a:t> and Google </a:t>
            </a:r>
            <a:r>
              <a:rPr lang="en-US" sz="1870" dirty="0" err="1"/>
              <a:t>Colab</a:t>
            </a:r>
            <a:r>
              <a:rPr lang="en-US" sz="1870" dirty="0"/>
              <a:t> — easy to train, test, and update.</a:t>
            </a:r>
            <a:endParaRPr lang="en-IN" sz="187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Instant Results with Web Interface</a:t>
            </a:r>
          </a:p>
          <a:p>
            <a:r>
              <a:rPr lang="en-US" sz="2000" b="1" dirty="0"/>
              <a:t>     </a:t>
            </a:r>
            <a:r>
              <a:rPr lang="en-US" sz="1870" dirty="0"/>
              <a:t>A user-friendly </a:t>
            </a:r>
            <a:r>
              <a:rPr lang="en-US" sz="1870" b="1" dirty="0" err="1"/>
              <a:t>Streamlit</a:t>
            </a:r>
            <a:r>
              <a:rPr lang="en-US" sz="1870" dirty="0"/>
              <a:t> app lets anyone upload an image and get instant, reliable predictions.</a:t>
            </a:r>
            <a:endParaRPr lang="en-US" sz="187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Scalable &amp; Adaptable</a:t>
            </a:r>
          </a:p>
          <a:p>
            <a:r>
              <a:rPr lang="en-IN" sz="2000" b="1" dirty="0"/>
              <a:t>     </a:t>
            </a:r>
            <a:r>
              <a:rPr lang="en-US" sz="1870" dirty="0"/>
              <a:t>Designed to adapt to more categories and </a:t>
            </a:r>
            <a:r>
              <a:rPr lang="en-US" sz="1870" b="1" u="sng" dirty="0"/>
              <a:t>real-world scenarios</a:t>
            </a:r>
            <a:r>
              <a:rPr lang="en-US" sz="1870" dirty="0"/>
              <a:t>, supporting smarter recycling centers and IoT integration.</a:t>
            </a:r>
            <a:endParaRPr lang="en-IN" sz="1870" b="1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E3253-9AAD-5E9C-C749-3D15F028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65" y="1454522"/>
            <a:ext cx="4286635" cy="5269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AC877B-F8E8-845B-B589-1E387159A3BD}"/>
              </a:ext>
            </a:extLst>
          </p:cNvPr>
          <p:cNvSpPr txBox="1"/>
          <p:nvPr/>
        </p:nvSpPr>
        <p:spPr>
          <a:xfrm>
            <a:off x="6357730" y="1976065"/>
            <a:ext cx="5417958" cy="4119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image, we observe that the uploaded image is PCB, and the model predicts it to be </a:t>
            </a:r>
            <a:r>
              <a:rPr lang="en-US" sz="1900" b="1" u="sng" dirty="0"/>
              <a:t>PCB</a:t>
            </a:r>
            <a:r>
              <a:rPr lang="en-US" dirty="0"/>
              <a:t>, along with the level of confidence in its answer. It gives us an idea that there are very small chances for the uploaded image to be some other E-Waste. In some cases, the confidence can be less which increases the probability that the image might be belonging to other classes.</a:t>
            </a:r>
          </a:p>
          <a:p>
            <a:endParaRPr lang="en-US" dirty="0"/>
          </a:p>
          <a:p>
            <a:r>
              <a:rPr lang="en-US" dirty="0"/>
              <a:t>To access the app, click here 👉 </a:t>
            </a:r>
            <a:r>
              <a:rPr lang="en-US" dirty="0">
                <a:hlinkClick r:id="rId3"/>
              </a:rPr>
              <a:t>https://aicte--internship.streamlit.app/</a:t>
            </a:r>
            <a:r>
              <a:rPr lang="en-US" dirty="0"/>
              <a:t> 👈. Test the model with multiple images and observe its accuracy and confidence.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976B76-BD9A-4477-B0C0-EB554E072117}"/>
              </a:ext>
            </a:extLst>
          </p:cNvPr>
          <p:cNvSpPr txBox="1"/>
          <p:nvPr/>
        </p:nvSpPr>
        <p:spPr>
          <a:xfrm>
            <a:off x="149087" y="988151"/>
            <a:ext cx="3062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Environmental Impact: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74415-0D63-738C-0A5B-5EA8199820CF}"/>
              </a:ext>
            </a:extLst>
          </p:cNvPr>
          <p:cNvSpPr txBox="1"/>
          <p:nvPr/>
        </p:nvSpPr>
        <p:spPr>
          <a:xfrm>
            <a:off x="149087" y="1706137"/>
            <a:ext cx="8608742" cy="4688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Reduces Landfill Waste</a:t>
            </a:r>
          </a:p>
          <a:p>
            <a:r>
              <a:rPr lang="en-IN" sz="2000" b="1" dirty="0"/>
              <a:t>     </a:t>
            </a:r>
            <a:r>
              <a:rPr lang="en-US" sz="1870" dirty="0"/>
              <a:t>Automated sorting helps divert more electronics from landfills, lowering toxic waste.</a:t>
            </a:r>
            <a:endParaRPr lang="en-IN" sz="187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Boosts Material Recovery</a:t>
            </a:r>
          </a:p>
          <a:p>
            <a:r>
              <a:rPr lang="en-IN" sz="2000" b="1" dirty="0"/>
              <a:t>     </a:t>
            </a:r>
            <a:r>
              <a:rPr lang="en-US" sz="1870" dirty="0"/>
              <a:t>Better classification means more precious metals and reusable parts get reclaimed.</a:t>
            </a:r>
            <a:endParaRPr lang="en-IN" sz="187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Promotes Responsible Recycling</a:t>
            </a:r>
          </a:p>
          <a:p>
            <a:r>
              <a:rPr lang="en-IN" sz="2000" b="1" dirty="0"/>
              <a:t>     </a:t>
            </a:r>
            <a:r>
              <a:rPr lang="en-US" sz="1870" dirty="0"/>
              <a:t>Encourages communities to recycle old devices with confidence in proper handling.</a:t>
            </a:r>
            <a:endParaRPr lang="en-IN" sz="187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Supports Circular Economy</a:t>
            </a:r>
          </a:p>
          <a:p>
            <a:r>
              <a:rPr lang="en-IN" sz="2000" b="1" dirty="0"/>
              <a:t>     </a:t>
            </a:r>
            <a:r>
              <a:rPr lang="en-US" sz="1870" dirty="0"/>
              <a:t>Extends the lifecycle of valuable components, saving energy and raw resources.</a:t>
            </a:r>
            <a:endParaRPr lang="en-IN" sz="187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Drives Positive Awareness</a:t>
            </a:r>
          </a:p>
          <a:p>
            <a:r>
              <a:rPr lang="en-IN" sz="2000" b="1" dirty="0"/>
              <a:t>     </a:t>
            </a:r>
            <a:r>
              <a:rPr lang="en-US" sz="1870" dirty="0"/>
              <a:t>Demonstrates how AI can directly support sustainability and environmental stewardship.</a:t>
            </a:r>
            <a:endParaRPr lang="en-IN" sz="1870" b="1" dirty="0"/>
          </a:p>
        </p:txBody>
      </p:sp>
    </p:spTree>
    <p:extLst>
      <p:ext uri="{BB962C8B-B14F-4D97-AF65-F5344CB8AC3E}">
        <p14:creationId xmlns:p14="http://schemas.microsoft.com/office/powerpoint/2010/main" val="4131076467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281</TotalTime>
  <Words>819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AngsanaUPC</vt:lpstr>
      <vt:lpstr>Aptos</vt:lpstr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Yaagna Valka Vishnu Gamini</cp:lastModifiedBy>
  <cp:revision>8</cp:revision>
  <dcterms:created xsi:type="dcterms:W3CDTF">2024-12-31T09:40:01Z</dcterms:created>
  <dcterms:modified xsi:type="dcterms:W3CDTF">2025-07-03T13:08:37Z</dcterms:modified>
</cp:coreProperties>
</file>