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4"/>
  </p:sldMasterIdLst>
  <p:sldIdLst>
    <p:sldId id="256" r:id="rId5"/>
    <p:sldId id="257" r:id="rId6"/>
    <p:sldId id="258" r:id="rId7"/>
    <p:sldId id="259"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7C1879-69A4-435F-A930-3D79CBB76AB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3F95C2E-47E0-4AAF-B731-51F6303C861C}">
      <dgm:prSet/>
      <dgm:spPr/>
      <dgm:t>
        <a:bodyPr/>
        <a:lstStyle/>
        <a:p>
          <a:pPr>
            <a:lnSpc>
              <a:spcPct val="100000"/>
            </a:lnSpc>
          </a:pPr>
          <a:r>
            <a:rPr lang="en-US" dirty="0">
              <a:solidFill>
                <a:schemeClr val="bg1"/>
              </a:solidFill>
            </a:rPr>
            <a:t>The file that was provided is clear and contains no duplicate data; any missing values are null.</a:t>
          </a:r>
        </a:p>
      </dgm:t>
    </dgm:pt>
    <dgm:pt modelId="{ADA8FAC7-42D0-4EAC-94B2-B97CB9FA6AD3}" type="parTrans" cxnId="{95C03C67-7CDF-4A26-80DF-78C6A4E3A87A}">
      <dgm:prSet/>
      <dgm:spPr/>
      <dgm:t>
        <a:bodyPr/>
        <a:lstStyle/>
        <a:p>
          <a:endParaRPr lang="en-US"/>
        </a:p>
      </dgm:t>
    </dgm:pt>
    <dgm:pt modelId="{A3555F5C-2939-4E3C-B2E3-DDD177144806}" type="sibTrans" cxnId="{95C03C67-7CDF-4A26-80DF-78C6A4E3A87A}">
      <dgm:prSet/>
      <dgm:spPr/>
      <dgm:t>
        <a:bodyPr/>
        <a:lstStyle/>
        <a:p>
          <a:endParaRPr lang="en-US"/>
        </a:p>
      </dgm:t>
    </dgm:pt>
    <dgm:pt modelId="{8BBB3F67-EB52-47D1-90C9-3B1582C19B76}">
      <dgm:prSet/>
      <dgm:spPr/>
      <dgm:t>
        <a:bodyPr/>
        <a:lstStyle/>
        <a:p>
          <a:pPr>
            <a:lnSpc>
              <a:spcPct val="100000"/>
            </a:lnSpc>
          </a:pPr>
          <a:r>
            <a:rPr lang="en-US" dirty="0">
              <a:solidFill>
                <a:schemeClr val="bg1"/>
              </a:solidFill>
            </a:rPr>
            <a:t>The numbers paint a clear picture of the fuel source and mine as well.</a:t>
          </a:r>
        </a:p>
      </dgm:t>
    </dgm:pt>
    <dgm:pt modelId="{14EAA448-CBC3-46B1-896B-F448C8A9C090}" type="parTrans" cxnId="{B038F4F0-2E87-493E-BFED-A3CC41D69A3B}">
      <dgm:prSet/>
      <dgm:spPr/>
      <dgm:t>
        <a:bodyPr/>
        <a:lstStyle/>
        <a:p>
          <a:endParaRPr lang="en-US"/>
        </a:p>
      </dgm:t>
    </dgm:pt>
    <dgm:pt modelId="{ECB40DA2-EE87-4364-8915-AF68C9B88C3B}" type="sibTrans" cxnId="{B038F4F0-2E87-493E-BFED-A3CC41D69A3B}">
      <dgm:prSet/>
      <dgm:spPr/>
      <dgm:t>
        <a:bodyPr/>
        <a:lstStyle/>
        <a:p>
          <a:endParaRPr lang="en-US"/>
        </a:p>
      </dgm:t>
    </dgm:pt>
    <dgm:pt modelId="{A01568E8-2F09-48D1-B49C-1159A867C6D4}">
      <dgm:prSet/>
      <dgm:spPr/>
      <dgm:t>
        <a:bodyPr/>
        <a:lstStyle/>
        <a:p>
          <a:pPr>
            <a:lnSpc>
              <a:spcPct val="100000"/>
            </a:lnSpc>
          </a:pPr>
          <a:r>
            <a:rPr lang="en-US" dirty="0">
              <a:solidFill>
                <a:schemeClr val="bg1"/>
              </a:solidFill>
            </a:rPr>
            <a:t>It is easier to grasp the data in random smaller versions, thus we will now separate the data into samples.</a:t>
          </a:r>
        </a:p>
      </dgm:t>
    </dgm:pt>
    <dgm:pt modelId="{6809A2CB-F90D-4432-9ADB-45FD1C2CC8DF}" type="parTrans" cxnId="{1A9479D4-DFB5-46D9-AD36-A6146A42A04F}">
      <dgm:prSet/>
      <dgm:spPr/>
      <dgm:t>
        <a:bodyPr/>
        <a:lstStyle/>
        <a:p>
          <a:endParaRPr lang="en-US"/>
        </a:p>
      </dgm:t>
    </dgm:pt>
    <dgm:pt modelId="{5E9D5BAF-9BFF-46C7-B168-6691B265DCA1}" type="sibTrans" cxnId="{1A9479D4-DFB5-46D9-AD36-A6146A42A04F}">
      <dgm:prSet/>
      <dgm:spPr/>
      <dgm:t>
        <a:bodyPr/>
        <a:lstStyle/>
        <a:p>
          <a:endParaRPr lang="en-US"/>
        </a:p>
      </dgm:t>
    </dgm:pt>
    <dgm:pt modelId="{711DEC3E-3005-4512-8F7F-1AF99F6D56C8}" type="pres">
      <dgm:prSet presAssocID="{327C1879-69A4-435F-A930-3D79CBB76ABF}" presName="root" presStyleCnt="0">
        <dgm:presLayoutVars>
          <dgm:dir/>
          <dgm:resizeHandles val="exact"/>
        </dgm:presLayoutVars>
      </dgm:prSet>
      <dgm:spPr/>
    </dgm:pt>
    <dgm:pt modelId="{4895A099-55A3-4667-8FC3-649605DA83F5}" type="pres">
      <dgm:prSet presAssocID="{13F95C2E-47E0-4AAF-B731-51F6303C861C}" presName="compNode" presStyleCnt="0"/>
      <dgm:spPr/>
    </dgm:pt>
    <dgm:pt modelId="{6F005AF4-270A-4BFD-9055-A67A6E818D28}" type="pres">
      <dgm:prSet presAssocID="{13F95C2E-47E0-4AAF-B731-51F6303C861C}" presName="bgRect" presStyleLbl="bgShp" presStyleIdx="0" presStyleCnt="3"/>
      <dgm:spPr/>
    </dgm:pt>
    <dgm:pt modelId="{2CCD8F8A-E97B-4AFA-BBF1-3B9E2B06690E}" type="pres">
      <dgm:prSet presAssocID="{13F95C2E-47E0-4AAF-B731-51F6303C861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sconnected"/>
        </a:ext>
      </dgm:extLst>
    </dgm:pt>
    <dgm:pt modelId="{AF462C2D-52BF-4438-AD32-31295CC5EED0}" type="pres">
      <dgm:prSet presAssocID="{13F95C2E-47E0-4AAF-B731-51F6303C861C}" presName="spaceRect" presStyleCnt="0"/>
      <dgm:spPr/>
    </dgm:pt>
    <dgm:pt modelId="{6417AAAB-1608-4F0C-A113-F1A64080794F}" type="pres">
      <dgm:prSet presAssocID="{13F95C2E-47E0-4AAF-B731-51F6303C861C}" presName="parTx" presStyleLbl="revTx" presStyleIdx="0" presStyleCnt="3">
        <dgm:presLayoutVars>
          <dgm:chMax val="0"/>
          <dgm:chPref val="0"/>
        </dgm:presLayoutVars>
      </dgm:prSet>
      <dgm:spPr/>
    </dgm:pt>
    <dgm:pt modelId="{288C55FC-DF53-4683-9614-AA0E206E2F09}" type="pres">
      <dgm:prSet presAssocID="{A3555F5C-2939-4E3C-B2E3-DDD177144806}" presName="sibTrans" presStyleCnt="0"/>
      <dgm:spPr/>
    </dgm:pt>
    <dgm:pt modelId="{02F678B4-7286-4749-BCBC-BE147B655CEF}" type="pres">
      <dgm:prSet presAssocID="{8BBB3F67-EB52-47D1-90C9-3B1582C19B76}" presName="compNode" presStyleCnt="0"/>
      <dgm:spPr/>
    </dgm:pt>
    <dgm:pt modelId="{3FB51135-FF99-4ECB-A896-F94F5B59F7DE}" type="pres">
      <dgm:prSet presAssocID="{8BBB3F67-EB52-47D1-90C9-3B1582C19B76}" presName="bgRect" presStyleLbl="bgShp" presStyleIdx="1" presStyleCnt="3"/>
      <dgm:spPr/>
    </dgm:pt>
    <dgm:pt modelId="{D4126E13-0068-405F-8616-6874999089C7}" type="pres">
      <dgm:prSet presAssocID="{8BBB3F67-EB52-47D1-90C9-3B1582C19B7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Image"/>
        </a:ext>
      </dgm:extLst>
    </dgm:pt>
    <dgm:pt modelId="{861132CA-5620-49BF-99E4-9145D0925B44}" type="pres">
      <dgm:prSet presAssocID="{8BBB3F67-EB52-47D1-90C9-3B1582C19B76}" presName="spaceRect" presStyleCnt="0"/>
      <dgm:spPr/>
    </dgm:pt>
    <dgm:pt modelId="{80A3A544-DDAC-448D-9E05-8D1B1C35E9D3}" type="pres">
      <dgm:prSet presAssocID="{8BBB3F67-EB52-47D1-90C9-3B1582C19B76}" presName="parTx" presStyleLbl="revTx" presStyleIdx="1" presStyleCnt="3">
        <dgm:presLayoutVars>
          <dgm:chMax val="0"/>
          <dgm:chPref val="0"/>
        </dgm:presLayoutVars>
      </dgm:prSet>
      <dgm:spPr/>
    </dgm:pt>
    <dgm:pt modelId="{7D399F3E-B0E9-4234-BAAA-66941A9DFC1E}" type="pres">
      <dgm:prSet presAssocID="{ECB40DA2-EE87-4364-8915-AF68C9B88C3B}" presName="sibTrans" presStyleCnt="0"/>
      <dgm:spPr/>
    </dgm:pt>
    <dgm:pt modelId="{AC23A1DB-442F-4F28-A0F3-E4EAFFA9ECF8}" type="pres">
      <dgm:prSet presAssocID="{A01568E8-2F09-48D1-B49C-1159A867C6D4}" presName="compNode" presStyleCnt="0"/>
      <dgm:spPr/>
    </dgm:pt>
    <dgm:pt modelId="{F2E413E0-D306-4AA1-A636-462C9B91F9C9}" type="pres">
      <dgm:prSet presAssocID="{A01568E8-2F09-48D1-B49C-1159A867C6D4}" presName="bgRect" presStyleLbl="bgShp" presStyleIdx="2" presStyleCnt="3"/>
      <dgm:spPr/>
    </dgm:pt>
    <dgm:pt modelId="{8C483F5E-B7AF-4057-B8C9-50F7452A6F94}" type="pres">
      <dgm:prSet presAssocID="{A01568E8-2F09-48D1-B49C-1159A867C6D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DA954050-74B0-4385-95C9-59D02E9C4655}" type="pres">
      <dgm:prSet presAssocID="{A01568E8-2F09-48D1-B49C-1159A867C6D4}" presName="spaceRect" presStyleCnt="0"/>
      <dgm:spPr/>
    </dgm:pt>
    <dgm:pt modelId="{3691FA66-74E8-446D-9ECD-A22EF48B380A}" type="pres">
      <dgm:prSet presAssocID="{A01568E8-2F09-48D1-B49C-1159A867C6D4}" presName="parTx" presStyleLbl="revTx" presStyleIdx="2" presStyleCnt="3">
        <dgm:presLayoutVars>
          <dgm:chMax val="0"/>
          <dgm:chPref val="0"/>
        </dgm:presLayoutVars>
      </dgm:prSet>
      <dgm:spPr/>
    </dgm:pt>
  </dgm:ptLst>
  <dgm:cxnLst>
    <dgm:cxn modelId="{95C03C67-7CDF-4A26-80DF-78C6A4E3A87A}" srcId="{327C1879-69A4-435F-A930-3D79CBB76ABF}" destId="{13F95C2E-47E0-4AAF-B731-51F6303C861C}" srcOrd="0" destOrd="0" parTransId="{ADA8FAC7-42D0-4EAC-94B2-B97CB9FA6AD3}" sibTransId="{A3555F5C-2939-4E3C-B2E3-DDD177144806}"/>
    <dgm:cxn modelId="{DE8B9179-1839-43A3-8AE4-DE4AA726DFE9}" type="presOf" srcId="{8BBB3F67-EB52-47D1-90C9-3B1582C19B76}" destId="{80A3A544-DDAC-448D-9E05-8D1B1C35E9D3}" srcOrd="0" destOrd="0" presId="urn:microsoft.com/office/officeart/2018/2/layout/IconVerticalSolidList"/>
    <dgm:cxn modelId="{DE7F62A1-0C4E-49F5-AF91-C0030F1D624D}" type="presOf" srcId="{A01568E8-2F09-48D1-B49C-1159A867C6D4}" destId="{3691FA66-74E8-446D-9ECD-A22EF48B380A}" srcOrd="0" destOrd="0" presId="urn:microsoft.com/office/officeart/2018/2/layout/IconVerticalSolidList"/>
    <dgm:cxn modelId="{1A9479D4-DFB5-46D9-AD36-A6146A42A04F}" srcId="{327C1879-69A4-435F-A930-3D79CBB76ABF}" destId="{A01568E8-2F09-48D1-B49C-1159A867C6D4}" srcOrd="2" destOrd="0" parTransId="{6809A2CB-F90D-4432-9ADB-45FD1C2CC8DF}" sibTransId="{5E9D5BAF-9BFF-46C7-B168-6691B265DCA1}"/>
    <dgm:cxn modelId="{F741DAD7-25D0-437F-84E9-DC19DFEF9DFD}" type="presOf" srcId="{13F95C2E-47E0-4AAF-B731-51F6303C861C}" destId="{6417AAAB-1608-4F0C-A113-F1A64080794F}" srcOrd="0" destOrd="0" presId="urn:microsoft.com/office/officeart/2018/2/layout/IconVerticalSolidList"/>
    <dgm:cxn modelId="{E18299E3-868A-40B1-9319-093A5A21BA3E}" type="presOf" srcId="{327C1879-69A4-435F-A930-3D79CBB76ABF}" destId="{711DEC3E-3005-4512-8F7F-1AF99F6D56C8}" srcOrd="0" destOrd="0" presId="urn:microsoft.com/office/officeart/2018/2/layout/IconVerticalSolidList"/>
    <dgm:cxn modelId="{B038F4F0-2E87-493E-BFED-A3CC41D69A3B}" srcId="{327C1879-69A4-435F-A930-3D79CBB76ABF}" destId="{8BBB3F67-EB52-47D1-90C9-3B1582C19B76}" srcOrd="1" destOrd="0" parTransId="{14EAA448-CBC3-46B1-896B-F448C8A9C090}" sibTransId="{ECB40DA2-EE87-4364-8915-AF68C9B88C3B}"/>
    <dgm:cxn modelId="{69B0761A-C593-4DF0-ADA2-19EC666AC343}" type="presParOf" srcId="{711DEC3E-3005-4512-8F7F-1AF99F6D56C8}" destId="{4895A099-55A3-4667-8FC3-649605DA83F5}" srcOrd="0" destOrd="0" presId="urn:microsoft.com/office/officeart/2018/2/layout/IconVerticalSolidList"/>
    <dgm:cxn modelId="{1923F040-6DC7-4667-AA2A-B9521728D7C6}" type="presParOf" srcId="{4895A099-55A3-4667-8FC3-649605DA83F5}" destId="{6F005AF4-270A-4BFD-9055-A67A6E818D28}" srcOrd="0" destOrd="0" presId="urn:microsoft.com/office/officeart/2018/2/layout/IconVerticalSolidList"/>
    <dgm:cxn modelId="{27FD68AB-C0E3-42CB-8890-9EF0F2A31319}" type="presParOf" srcId="{4895A099-55A3-4667-8FC3-649605DA83F5}" destId="{2CCD8F8A-E97B-4AFA-BBF1-3B9E2B06690E}" srcOrd="1" destOrd="0" presId="urn:microsoft.com/office/officeart/2018/2/layout/IconVerticalSolidList"/>
    <dgm:cxn modelId="{F84A1D88-34B0-491E-982F-35F6A081EA9C}" type="presParOf" srcId="{4895A099-55A3-4667-8FC3-649605DA83F5}" destId="{AF462C2D-52BF-4438-AD32-31295CC5EED0}" srcOrd="2" destOrd="0" presId="urn:microsoft.com/office/officeart/2018/2/layout/IconVerticalSolidList"/>
    <dgm:cxn modelId="{B8B78E2D-9A85-4954-A19A-AA21D343C7B4}" type="presParOf" srcId="{4895A099-55A3-4667-8FC3-649605DA83F5}" destId="{6417AAAB-1608-4F0C-A113-F1A64080794F}" srcOrd="3" destOrd="0" presId="urn:microsoft.com/office/officeart/2018/2/layout/IconVerticalSolidList"/>
    <dgm:cxn modelId="{616E7B89-9AFF-4172-BA42-20B076C7EAEF}" type="presParOf" srcId="{711DEC3E-3005-4512-8F7F-1AF99F6D56C8}" destId="{288C55FC-DF53-4683-9614-AA0E206E2F09}" srcOrd="1" destOrd="0" presId="urn:microsoft.com/office/officeart/2018/2/layout/IconVerticalSolidList"/>
    <dgm:cxn modelId="{402E9075-DC4C-48BC-A87F-96725742A27D}" type="presParOf" srcId="{711DEC3E-3005-4512-8F7F-1AF99F6D56C8}" destId="{02F678B4-7286-4749-BCBC-BE147B655CEF}" srcOrd="2" destOrd="0" presId="urn:microsoft.com/office/officeart/2018/2/layout/IconVerticalSolidList"/>
    <dgm:cxn modelId="{32DD28EA-0C1B-4892-821A-52D11C4B6E0A}" type="presParOf" srcId="{02F678B4-7286-4749-BCBC-BE147B655CEF}" destId="{3FB51135-FF99-4ECB-A896-F94F5B59F7DE}" srcOrd="0" destOrd="0" presId="urn:microsoft.com/office/officeart/2018/2/layout/IconVerticalSolidList"/>
    <dgm:cxn modelId="{1AFA46B4-B86E-46F2-9F26-47BC454A7481}" type="presParOf" srcId="{02F678B4-7286-4749-BCBC-BE147B655CEF}" destId="{D4126E13-0068-405F-8616-6874999089C7}" srcOrd="1" destOrd="0" presId="urn:microsoft.com/office/officeart/2018/2/layout/IconVerticalSolidList"/>
    <dgm:cxn modelId="{999FFBA0-89FA-40CB-A1EE-35BDF4EE309B}" type="presParOf" srcId="{02F678B4-7286-4749-BCBC-BE147B655CEF}" destId="{861132CA-5620-49BF-99E4-9145D0925B44}" srcOrd="2" destOrd="0" presId="urn:microsoft.com/office/officeart/2018/2/layout/IconVerticalSolidList"/>
    <dgm:cxn modelId="{3FE02A8B-3635-488A-94D5-D5B66DDDF224}" type="presParOf" srcId="{02F678B4-7286-4749-BCBC-BE147B655CEF}" destId="{80A3A544-DDAC-448D-9E05-8D1B1C35E9D3}" srcOrd="3" destOrd="0" presId="urn:microsoft.com/office/officeart/2018/2/layout/IconVerticalSolidList"/>
    <dgm:cxn modelId="{45953ED2-0720-4F5C-9835-ED8B416726BD}" type="presParOf" srcId="{711DEC3E-3005-4512-8F7F-1AF99F6D56C8}" destId="{7D399F3E-B0E9-4234-BAAA-66941A9DFC1E}" srcOrd="3" destOrd="0" presId="urn:microsoft.com/office/officeart/2018/2/layout/IconVerticalSolidList"/>
    <dgm:cxn modelId="{6F2EBA09-3A7A-4D43-A71B-AFEB858AE51F}" type="presParOf" srcId="{711DEC3E-3005-4512-8F7F-1AF99F6D56C8}" destId="{AC23A1DB-442F-4F28-A0F3-E4EAFFA9ECF8}" srcOrd="4" destOrd="0" presId="urn:microsoft.com/office/officeart/2018/2/layout/IconVerticalSolidList"/>
    <dgm:cxn modelId="{A2B4EE14-4717-41EC-BDB8-3B75B0D835F6}" type="presParOf" srcId="{AC23A1DB-442F-4F28-A0F3-E4EAFFA9ECF8}" destId="{F2E413E0-D306-4AA1-A636-462C9B91F9C9}" srcOrd="0" destOrd="0" presId="urn:microsoft.com/office/officeart/2018/2/layout/IconVerticalSolidList"/>
    <dgm:cxn modelId="{9FF4C0AE-3933-45B0-A980-C31DBB567756}" type="presParOf" srcId="{AC23A1DB-442F-4F28-A0F3-E4EAFFA9ECF8}" destId="{8C483F5E-B7AF-4057-B8C9-50F7452A6F94}" srcOrd="1" destOrd="0" presId="urn:microsoft.com/office/officeart/2018/2/layout/IconVerticalSolidList"/>
    <dgm:cxn modelId="{B35CFA40-521B-45DF-A4EB-9675C2E58BAC}" type="presParOf" srcId="{AC23A1DB-442F-4F28-A0F3-E4EAFFA9ECF8}" destId="{DA954050-74B0-4385-95C9-59D02E9C4655}" srcOrd="2" destOrd="0" presId="urn:microsoft.com/office/officeart/2018/2/layout/IconVerticalSolidList"/>
    <dgm:cxn modelId="{4AFDAA99-8B57-4369-BA5C-FFAB46BC7FDA}" type="presParOf" srcId="{AC23A1DB-442F-4F28-A0F3-E4EAFFA9ECF8}" destId="{3691FA66-74E8-446D-9ECD-A22EF48B380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005AF4-270A-4BFD-9055-A67A6E818D28}">
      <dsp:nvSpPr>
        <dsp:cNvPr id="0" name=""/>
        <dsp:cNvSpPr/>
      </dsp:nvSpPr>
      <dsp:spPr>
        <a:xfrm>
          <a:off x="0" y="465"/>
          <a:ext cx="9238434" cy="108830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CD8F8A-E97B-4AFA-BBF1-3B9E2B06690E}">
      <dsp:nvSpPr>
        <dsp:cNvPr id="0" name=""/>
        <dsp:cNvSpPr/>
      </dsp:nvSpPr>
      <dsp:spPr>
        <a:xfrm>
          <a:off x="329212" y="245333"/>
          <a:ext cx="598568" cy="5985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17AAAB-1608-4F0C-A113-F1A64080794F}">
      <dsp:nvSpPr>
        <dsp:cNvPr id="0" name=""/>
        <dsp:cNvSpPr/>
      </dsp:nvSpPr>
      <dsp:spPr>
        <a:xfrm>
          <a:off x="1256993" y="465"/>
          <a:ext cx="7981440" cy="10883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79" tIns="115179" rIns="115179" bIns="115179" numCol="1" spcCol="1270" anchor="ctr" anchorCtr="0">
          <a:noAutofit/>
        </a:bodyPr>
        <a:lstStyle/>
        <a:p>
          <a:pPr marL="0" lvl="0" indent="0" algn="l" defTabSz="1111250">
            <a:lnSpc>
              <a:spcPct val="100000"/>
            </a:lnSpc>
            <a:spcBef>
              <a:spcPct val="0"/>
            </a:spcBef>
            <a:spcAft>
              <a:spcPct val="35000"/>
            </a:spcAft>
            <a:buNone/>
          </a:pPr>
          <a:r>
            <a:rPr lang="en-US" sz="2500" kern="1200" dirty="0">
              <a:solidFill>
                <a:schemeClr val="bg1"/>
              </a:solidFill>
            </a:rPr>
            <a:t>The file that was provided is clear and contains no duplicate data; any missing values are null.</a:t>
          </a:r>
        </a:p>
      </dsp:txBody>
      <dsp:txXfrm>
        <a:off x="1256993" y="465"/>
        <a:ext cx="7981440" cy="1088305"/>
      </dsp:txXfrm>
    </dsp:sp>
    <dsp:sp modelId="{3FB51135-FF99-4ECB-A896-F94F5B59F7DE}">
      <dsp:nvSpPr>
        <dsp:cNvPr id="0" name=""/>
        <dsp:cNvSpPr/>
      </dsp:nvSpPr>
      <dsp:spPr>
        <a:xfrm>
          <a:off x="0" y="1360847"/>
          <a:ext cx="9238434" cy="108830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126E13-0068-405F-8616-6874999089C7}">
      <dsp:nvSpPr>
        <dsp:cNvPr id="0" name=""/>
        <dsp:cNvSpPr/>
      </dsp:nvSpPr>
      <dsp:spPr>
        <a:xfrm>
          <a:off x="329212" y="1605715"/>
          <a:ext cx="598568" cy="5985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A3A544-DDAC-448D-9E05-8D1B1C35E9D3}">
      <dsp:nvSpPr>
        <dsp:cNvPr id="0" name=""/>
        <dsp:cNvSpPr/>
      </dsp:nvSpPr>
      <dsp:spPr>
        <a:xfrm>
          <a:off x="1256993" y="1360847"/>
          <a:ext cx="7981440" cy="10883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79" tIns="115179" rIns="115179" bIns="115179" numCol="1" spcCol="1270" anchor="ctr" anchorCtr="0">
          <a:noAutofit/>
        </a:bodyPr>
        <a:lstStyle/>
        <a:p>
          <a:pPr marL="0" lvl="0" indent="0" algn="l" defTabSz="1111250">
            <a:lnSpc>
              <a:spcPct val="100000"/>
            </a:lnSpc>
            <a:spcBef>
              <a:spcPct val="0"/>
            </a:spcBef>
            <a:spcAft>
              <a:spcPct val="35000"/>
            </a:spcAft>
            <a:buNone/>
          </a:pPr>
          <a:r>
            <a:rPr lang="en-US" sz="2500" kern="1200" dirty="0">
              <a:solidFill>
                <a:schemeClr val="bg1"/>
              </a:solidFill>
            </a:rPr>
            <a:t>The numbers paint a clear picture of the fuel source and mine as well.</a:t>
          </a:r>
        </a:p>
      </dsp:txBody>
      <dsp:txXfrm>
        <a:off x="1256993" y="1360847"/>
        <a:ext cx="7981440" cy="1088305"/>
      </dsp:txXfrm>
    </dsp:sp>
    <dsp:sp modelId="{F2E413E0-D306-4AA1-A636-462C9B91F9C9}">
      <dsp:nvSpPr>
        <dsp:cNvPr id="0" name=""/>
        <dsp:cNvSpPr/>
      </dsp:nvSpPr>
      <dsp:spPr>
        <a:xfrm>
          <a:off x="0" y="2721229"/>
          <a:ext cx="9238434" cy="108830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483F5E-B7AF-4057-B8C9-50F7452A6F94}">
      <dsp:nvSpPr>
        <dsp:cNvPr id="0" name=""/>
        <dsp:cNvSpPr/>
      </dsp:nvSpPr>
      <dsp:spPr>
        <a:xfrm>
          <a:off x="329212" y="2966098"/>
          <a:ext cx="598568" cy="5985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91FA66-74E8-446D-9ECD-A22EF48B380A}">
      <dsp:nvSpPr>
        <dsp:cNvPr id="0" name=""/>
        <dsp:cNvSpPr/>
      </dsp:nvSpPr>
      <dsp:spPr>
        <a:xfrm>
          <a:off x="1256993" y="2721229"/>
          <a:ext cx="7981440" cy="10883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79" tIns="115179" rIns="115179" bIns="115179" numCol="1" spcCol="1270" anchor="ctr" anchorCtr="0">
          <a:noAutofit/>
        </a:bodyPr>
        <a:lstStyle/>
        <a:p>
          <a:pPr marL="0" lvl="0" indent="0" algn="l" defTabSz="1111250">
            <a:lnSpc>
              <a:spcPct val="100000"/>
            </a:lnSpc>
            <a:spcBef>
              <a:spcPct val="0"/>
            </a:spcBef>
            <a:spcAft>
              <a:spcPct val="35000"/>
            </a:spcAft>
            <a:buNone/>
          </a:pPr>
          <a:r>
            <a:rPr lang="en-US" sz="2500" kern="1200" dirty="0">
              <a:solidFill>
                <a:schemeClr val="bg1"/>
              </a:solidFill>
            </a:rPr>
            <a:t>It is easier to grasp the data in random smaller versions, thus we will now separate the data into samples.</a:t>
          </a:r>
        </a:p>
      </dsp:txBody>
      <dsp:txXfrm>
        <a:off x="1256993" y="2721229"/>
        <a:ext cx="7981440" cy="108830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5/7/2023</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0298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5/7/2023</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309892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5/7/2023</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268723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5/7/2023</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344170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5/7/2023</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972247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5/7/2023</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013345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5/7/2023</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734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5/7/2023</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284892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5/7/2023</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954784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5/7/2023</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562219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5/7/2023</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661341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5/7/2023</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264034485"/>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ublicdomainpictures.net/en/view-image.php?image=370747&amp;picture=growth-analysis-201101"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en/question-mark-question-response-1019983/"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E906F54D-04EF-4345-A564-7A7B57B6CE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9CA0D60-3F31-46D6-B0FD-3A17A52C9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Rectangle 44">
            <a:extLst>
              <a:ext uri="{FF2B5EF4-FFF2-40B4-BE49-F238E27FC236}">
                <a16:creationId xmlns:a16="http://schemas.microsoft.com/office/drawing/2014/main" id="{4A63FA5D-402E-473D-AF05-018BE28B2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3"/>
            <a:ext cx="10667999" cy="53339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344B0E-E708-7A85-F684-384759B4E48B}"/>
              </a:ext>
            </a:extLst>
          </p:cNvPr>
          <p:cNvSpPr>
            <a:spLocks noGrp="1"/>
          </p:cNvSpPr>
          <p:nvPr>
            <p:ph type="ctrTitle"/>
          </p:nvPr>
        </p:nvSpPr>
        <p:spPr>
          <a:xfrm>
            <a:off x="1524000" y="1524000"/>
            <a:ext cx="4572000" cy="2581369"/>
          </a:xfrm>
        </p:spPr>
        <p:txBody>
          <a:bodyPr anchor="t">
            <a:normAutofit/>
          </a:bodyPr>
          <a:lstStyle/>
          <a:p>
            <a:pPr>
              <a:lnSpc>
                <a:spcPct val="110000"/>
              </a:lnSpc>
            </a:pPr>
            <a:r>
              <a:rPr lang="en-US" i="0" dirty="0">
                <a:effectLst/>
                <a:latin typeface="Söhne"/>
              </a:rPr>
              <a:t>"Fuel Consumption Trends in the US: A Data Analysis"</a:t>
            </a:r>
            <a:br>
              <a:rPr lang="en-US" b="0" i="0" dirty="0">
                <a:effectLst/>
                <a:latin typeface="Söhne"/>
              </a:rPr>
            </a:br>
            <a:endParaRPr lang="en-IN" dirty="0"/>
          </a:p>
        </p:txBody>
      </p:sp>
      <p:sp>
        <p:nvSpPr>
          <p:cNvPr id="3" name="Subtitle 2">
            <a:extLst>
              <a:ext uri="{FF2B5EF4-FFF2-40B4-BE49-F238E27FC236}">
                <a16:creationId xmlns:a16="http://schemas.microsoft.com/office/drawing/2014/main" id="{68A52045-D0C1-6A15-D0D5-57E85D28EE38}"/>
              </a:ext>
            </a:extLst>
          </p:cNvPr>
          <p:cNvSpPr>
            <a:spLocks noGrp="1"/>
          </p:cNvSpPr>
          <p:nvPr>
            <p:ph type="subTitle" idx="1"/>
          </p:nvPr>
        </p:nvSpPr>
        <p:spPr>
          <a:xfrm>
            <a:off x="1524000" y="4706033"/>
            <a:ext cx="4572000" cy="789300"/>
          </a:xfrm>
        </p:spPr>
        <p:txBody>
          <a:bodyPr>
            <a:noAutofit/>
          </a:bodyPr>
          <a:lstStyle/>
          <a:p>
            <a:pPr>
              <a:lnSpc>
                <a:spcPct val="120000"/>
              </a:lnSpc>
            </a:pPr>
            <a:r>
              <a:rPr lang="en-IN" dirty="0"/>
              <a:t>Fundamentals of machine learning </a:t>
            </a:r>
          </a:p>
          <a:p>
            <a:pPr>
              <a:lnSpc>
                <a:spcPct val="120000"/>
              </a:lnSpc>
            </a:pPr>
            <a:r>
              <a:rPr lang="en-IN" dirty="0"/>
              <a:t>Final project</a:t>
            </a:r>
          </a:p>
          <a:p>
            <a:pPr>
              <a:lnSpc>
                <a:spcPct val="120000"/>
              </a:lnSpc>
            </a:pPr>
            <a:r>
              <a:rPr lang="en-IN" dirty="0"/>
              <a:t>Gayathri Yenigalla</a:t>
            </a:r>
          </a:p>
        </p:txBody>
      </p:sp>
      <p:pic>
        <p:nvPicPr>
          <p:cNvPr id="5" name="Picture 4" descr="A magnifying glass over a graph&#10;&#10;Description automatically generated with medium confidence">
            <a:extLst>
              <a:ext uri="{FF2B5EF4-FFF2-40B4-BE49-F238E27FC236}">
                <a16:creationId xmlns:a16="http://schemas.microsoft.com/office/drawing/2014/main" id="{1BF0D9B4-1210-BC89-BF31-3C65B73054BA}"/>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7958" r="5292"/>
          <a:stretch/>
        </p:blipFill>
        <p:spPr>
          <a:xfrm>
            <a:off x="6581776" y="1264436"/>
            <a:ext cx="4329128" cy="4329128"/>
          </a:xfrm>
          <a:custGeom>
            <a:avLst/>
            <a:gdLst/>
            <a:ahLst/>
            <a:cxnLst/>
            <a:rect l="l" t="t" r="r" b="b"/>
            <a:pathLst>
              <a:path w="3486866" h="3486866">
                <a:moveTo>
                  <a:pt x="1743433" y="0"/>
                </a:moveTo>
                <a:cubicBezTo>
                  <a:pt x="2706304" y="0"/>
                  <a:pt x="3486866" y="780562"/>
                  <a:pt x="3486866" y="1743433"/>
                </a:cubicBezTo>
                <a:cubicBezTo>
                  <a:pt x="3486866" y="2706304"/>
                  <a:pt x="2706304" y="3486866"/>
                  <a:pt x="1743433" y="3486866"/>
                </a:cubicBezTo>
                <a:cubicBezTo>
                  <a:pt x="780562" y="3486866"/>
                  <a:pt x="0" y="2706304"/>
                  <a:pt x="0" y="1743433"/>
                </a:cubicBezTo>
                <a:cubicBezTo>
                  <a:pt x="0" y="780562"/>
                  <a:pt x="780562" y="0"/>
                  <a:pt x="1743433" y="0"/>
                </a:cubicBezTo>
                <a:close/>
              </a:path>
            </a:pathLst>
          </a:custGeom>
        </p:spPr>
      </p:pic>
      <p:cxnSp>
        <p:nvCxnSpPr>
          <p:cNvPr id="47" name="Straight Connector 46">
            <a:extLst>
              <a:ext uri="{FF2B5EF4-FFF2-40B4-BE49-F238E27FC236}">
                <a16:creationId xmlns:a16="http://schemas.microsoft.com/office/drawing/2014/main" id="{B20D3D82-8B25-4DD9-9924-4CEAD450CD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1206" y="4572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856186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B40BF7-0164-B525-171F-40E50B43B29F}"/>
              </a:ext>
            </a:extLst>
          </p:cNvPr>
          <p:cNvSpPr>
            <a:spLocks noGrp="1"/>
          </p:cNvSpPr>
          <p:nvPr>
            <p:ph type="title"/>
          </p:nvPr>
        </p:nvSpPr>
        <p:spPr>
          <a:xfrm>
            <a:off x="1104897" y="569510"/>
            <a:ext cx="4991103" cy="1141004"/>
          </a:xfrm>
        </p:spPr>
        <p:txBody>
          <a:bodyPr>
            <a:normAutofit/>
          </a:bodyPr>
          <a:lstStyle/>
          <a:p>
            <a:r>
              <a:rPr lang="en-IN" sz="3600" dirty="0" err="1"/>
              <a:t>ProbleM</a:t>
            </a:r>
            <a:endParaRPr lang="en-IN" sz="3600" dirty="0"/>
          </a:p>
        </p:txBody>
      </p:sp>
      <p:sp>
        <p:nvSpPr>
          <p:cNvPr id="27" name="Content Placeholder 2">
            <a:extLst>
              <a:ext uri="{FF2B5EF4-FFF2-40B4-BE49-F238E27FC236}">
                <a16:creationId xmlns:a16="http://schemas.microsoft.com/office/drawing/2014/main" id="{F2406566-82E4-8696-D0D7-7E64751C9C51}"/>
              </a:ext>
            </a:extLst>
          </p:cNvPr>
          <p:cNvSpPr>
            <a:spLocks noGrp="1"/>
          </p:cNvSpPr>
          <p:nvPr>
            <p:ph idx="1"/>
          </p:nvPr>
        </p:nvSpPr>
        <p:spPr>
          <a:xfrm>
            <a:off x="1104897" y="1903006"/>
            <a:ext cx="4991103" cy="4192994"/>
          </a:xfrm>
        </p:spPr>
        <p:txBody>
          <a:bodyPr>
            <a:noAutofit/>
          </a:bodyPr>
          <a:lstStyle/>
          <a:p>
            <a:pPr>
              <a:lnSpc>
                <a:spcPct val="120000"/>
              </a:lnSpc>
            </a:pPr>
            <a:r>
              <a:rPr lang="en-US" dirty="0"/>
              <a:t>In order to do our study, we will take information from Schedule 2, Part A of the EIA-923 form. The fuel generation and importation in the US are covered by this dataset.</a:t>
            </a:r>
          </a:p>
          <a:p>
            <a:pPr>
              <a:lnSpc>
                <a:spcPct val="120000"/>
              </a:lnSpc>
            </a:pPr>
            <a:r>
              <a:rPr lang="en-US" dirty="0"/>
              <a:t>Based on our observations, we can say that a sizable share of petroleum is imported into the country and that fuel prices are frequently out of line with market rates. This is a major worry given the significance of economic stability in the US.</a:t>
            </a:r>
          </a:p>
          <a:p>
            <a:pPr>
              <a:lnSpc>
                <a:spcPct val="120000"/>
              </a:lnSpc>
            </a:pPr>
            <a:r>
              <a:rPr lang="en-US" dirty="0"/>
              <a:t>I'll be focusing more on the categorical data than the numerical variables for this presentation.</a:t>
            </a:r>
            <a:endParaRPr lang="en-IN" dirty="0"/>
          </a:p>
        </p:txBody>
      </p:sp>
      <p:pic>
        <p:nvPicPr>
          <p:cNvPr id="5" name="Picture 4" descr="A cartoon character leaning on a question mark&#10;&#10;Description automatically generated with low confidence">
            <a:extLst>
              <a:ext uri="{FF2B5EF4-FFF2-40B4-BE49-F238E27FC236}">
                <a16:creationId xmlns:a16="http://schemas.microsoft.com/office/drawing/2014/main" id="{6E7A0E36-8F07-043C-1F34-5B9CD6021D3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858001" y="1140012"/>
            <a:ext cx="4577976" cy="4577976"/>
          </a:xfrm>
          <a:prstGeom prst="rect">
            <a:avLst/>
          </a:prstGeom>
        </p:spPr>
      </p:pic>
    </p:spTree>
    <p:extLst>
      <p:ext uri="{BB962C8B-B14F-4D97-AF65-F5344CB8AC3E}">
        <p14:creationId xmlns:p14="http://schemas.microsoft.com/office/powerpoint/2010/main" val="33949441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4119B-6EAD-7980-287D-15ADEE1829A3}"/>
              </a:ext>
            </a:extLst>
          </p:cNvPr>
          <p:cNvSpPr>
            <a:spLocks noGrp="1"/>
          </p:cNvSpPr>
          <p:nvPr>
            <p:ph type="title"/>
          </p:nvPr>
        </p:nvSpPr>
        <p:spPr/>
        <p:txBody>
          <a:bodyPr/>
          <a:lstStyle/>
          <a:p>
            <a:r>
              <a:rPr lang="en-IN" sz="3600" b="0" i="0" dirty="0">
                <a:effectLst/>
                <a:latin typeface="Söhne"/>
              </a:rPr>
              <a:t>Informational overview</a:t>
            </a:r>
            <a:br>
              <a:rPr lang="en-IN" b="0" i="0" dirty="0">
                <a:solidFill>
                  <a:srgbClr val="374151"/>
                </a:solidFill>
                <a:effectLst/>
                <a:latin typeface="Söhne"/>
              </a:rPr>
            </a:br>
            <a:endParaRPr lang="en-IN" dirty="0"/>
          </a:p>
        </p:txBody>
      </p:sp>
      <p:graphicFrame>
        <p:nvGraphicFramePr>
          <p:cNvPr id="8" name="Content Placeholder 2">
            <a:extLst>
              <a:ext uri="{FF2B5EF4-FFF2-40B4-BE49-F238E27FC236}">
                <a16:creationId xmlns:a16="http://schemas.microsoft.com/office/drawing/2014/main" id="{6B82B53C-AD6F-98D2-8F54-AD3D9D2AE791}"/>
              </a:ext>
            </a:extLst>
          </p:cNvPr>
          <p:cNvGraphicFramePr>
            <a:graphicFrameLocks noGrp="1"/>
          </p:cNvGraphicFramePr>
          <p:nvPr>
            <p:ph idx="1"/>
            <p:extLst>
              <p:ext uri="{D42A27DB-BD31-4B8C-83A1-F6EECF244321}">
                <p14:modId xmlns:p14="http://schemas.microsoft.com/office/powerpoint/2010/main" val="847332822"/>
              </p:ext>
            </p:extLst>
          </p:nvPr>
        </p:nvGraphicFramePr>
        <p:xfrm>
          <a:off x="1429566" y="2286000"/>
          <a:ext cx="9238434"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3569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8E9D7B4-B303-418D-82A2-7990FD75E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screenshot, black and white&#10;&#10;Description automatically generated">
            <a:extLst>
              <a:ext uri="{FF2B5EF4-FFF2-40B4-BE49-F238E27FC236}">
                <a16:creationId xmlns:a16="http://schemas.microsoft.com/office/drawing/2014/main" id="{FBB052BD-1205-25A1-A4CC-FDF496E2913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331" r="-4" b="3520"/>
          <a:stretch/>
        </p:blipFill>
        <p:spPr>
          <a:xfrm>
            <a:off x="20" y="10"/>
            <a:ext cx="7975580" cy="6840562"/>
          </a:xfrm>
          <a:prstGeom prst="rect">
            <a:avLst/>
          </a:prstGeom>
        </p:spPr>
      </p:pic>
      <p:sp>
        <p:nvSpPr>
          <p:cNvPr id="6" name="TextBox 5">
            <a:extLst>
              <a:ext uri="{FF2B5EF4-FFF2-40B4-BE49-F238E27FC236}">
                <a16:creationId xmlns:a16="http://schemas.microsoft.com/office/drawing/2014/main" id="{D28687CE-871D-53C5-EEDA-BDEFB38078B5}"/>
              </a:ext>
            </a:extLst>
          </p:cNvPr>
          <p:cNvSpPr txBox="1"/>
          <p:nvPr/>
        </p:nvSpPr>
        <p:spPr>
          <a:xfrm>
            <a:off x="8640197" y="363915"/>
            <a:ext cx="1616148" cy="584775"/>
          </a:xfrm>
          <a:prstGeom prst="rect">
            <a:avLst/>
          </a:prstGeom>
          <a:noFill/>
        </p:spPr>
        <p:txBody>
          <a:bodyPr wrap="none" rtlCol="0">
            <a:spAutoFit/>
          </a:bodyPr>
          <a:lstStyle/>
          <a:p>
            <a:r>
              <a:rPr lang="en-IN" sz="3200" dirty="0"/>
              <a:t>Analysis</a:t>
            </a:r>
          </a:p>
        </p:txBody>
      </p:sp>
      <p:sp>
        <p:nvSpPr>
          <p:cNvPr id="8" name="TextBox 7">
            <a:extLst>
              <a:ext uri="{FF2B5EF4-FFF2-40B4-BE49-F238E27FC236}">
                <a16:creationId xmlns:a16="http://schemas.microsoft.com/office/drawing/2014/main" id="{43241254-C237-D78B-6661-69D9187AC347}"/>
              </a:ext>
            </a:extLst>
          </p:cNvPr>
          <p:cNvSpPr txBox="1"/>
          <p:nvPr/>
        </p:nvSpPr>
        <p:spPr>
          <a:xfrm>
            <a:off x="8250629" y="950655"/>
            <a:ext cx="3352800" cy="5909310"/>
          </a:xfrm>
          <a:prstGeom prst="rect">
            <a:avLst/>
          </a:prstGeom>
          <a:noFill/>
        </p:spPr>
        <p:txBody>
          <a:bodyPr wrap="square" rtlCol="0">
            <a:spAutoFit/>
          </a:bodyPr>
          <a:lstStyle/>
          <a:p>
            <a:pPr marL="285750" indent="-285750">
              <a:buFont typeface="Arial" panose="020B0604020202020204" pitchFamily="34" charset="0"/>
              <a:buChar char="•"/>
            </a:pPr>
            <a:r>
              <a:rPr lang="en-US" dirty="0"/>
              <a:t>I noticed the following scattering in the numerical data with the provided fuel import and usage ratio.</a:t>
            </a:r>
          </a:p>
          <a:p>
            <a:endParaRPr lang="en-US" dirty="0"/>
          </a:p>
          <a:p>
            <a:pPr marL="285750" indent="-285750">
              <a:buFont typeface="Arial" panose="020B0604020202020204" pitchFamily="34" charset="0"/>
              <a:buChar char="•"/>
            </a:pPr>
            <a:r>
              <a:rPr lang="en-US" dirty="0"/>
              <a:t>A significant important observation in the cluster formation in my observation has been the data's ash content.</a:t>
            </a:r>
          </a:p>
          <a:p>
            <a:endParaRPr lang="en-US" dirty="0"/>
          </a:p>
          <a:p>
            <a:pPr marL="285750" indent="-285750">
              <a:buFont typeface="Arial" panose="020B0604020202020204" pitchFamily="34" charset="0"/>
              <a:buChar char="•"/>
            </a:pPr>
            <a:r>
              <a:rPr lang="en-US" dirty="0"/>
              <a:t>I used the z-score method to normalize the data and identify clusters, but because categorical analysis is more heavily weighted, I believe a theory-based approach is more appropriate for analyzing the impact of fuel imports and exports on the environment.</a:t>
            </a:r>
          </a:p>
        </p:txBody>
      </p:sp>
    </p:spTree>
    <p:extLst>
      <p:ext uri="{BB962C8B-B14F-4D97-AF65-F5344CB8AC3E}">
        <p14:creationId xmlns:p14="http://schemas.microsoft.com/office/powerpoint/2010/main" val="2196484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6">
            <a:extLst>
              <a:ext uri="{FF2B5EF4-FFF2-40B4-BE49-F238E27FC236}">
                <a16:creationId xmlns:a16="http://schemas.microsoft.com/office/drawing/2014/main" id="{E7218290-08E7-4AB8-8549-F625B01F0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FA4FAB-75F1-6FC1-AA87-40132D05AEBA}"/>
              </a:ext>
            </a:extLst>
          </p:cNvPr>
          <p:cNvSpPr>
            <a:spLocks noGrp="1"/>
          </p:cNvSpPr>
          <p:nvPr>
            <p:ph type="title"/>
          </p:nvPr>
        </p:nvSpPr>
        <p:spPr>
          <a:xfrm>
            <a:off x="1104897" y="191499"/>
            <a:ext cx="5333365" cy="1141004"/>
          </a:xfrm>
        </p:spPr>
        <p:txBody>
          <a:bodyPr>
            <a:normAutofit/>
          </a:bodyPr>
          <a:lstStyle/>
          <a:p>
            <a:r>
              <a:rPr lang="en-IN" dirty="0"/>
              <a:t>Discussion</a:t>
            </a:r>
          </a:p>
        </p:txBody>
      </p:sp>
      <p:sp>
        <p:nvSpPr>
          <p:cNvPr id="9" name="Content Placeholder 8">
            <a:extLst>
              <a:ext uri="{FF2B5EF4-FFF2-40B4-BE49-F238E27FC236}">
                <a16:creationId xmlns:a16="http://schemas.microsoft.com/office/drawing/2014/main" id="{12475E29-F0F2-0BEE-FB04-028D20E293C4}"/>
              </a:ext>
            </a:extLst>
          </p:cNvPr>
          <p:cNvSpPr>
            <a:spLocks noGrp="1"/>
          </p:cNvSpPr>
          <p:nvPr>
            <p:ph idx="1"/>
          </p:nvPr>
        </p:nvSpPr>
        <p:spPr>
          <a:xfrm>
            <a:off x="1104897" y="1524002"/>
            <a:ext cx="4991103" cy="5232398"/>
          </a:xfrm>
        </p:spPr>
        <p:txBody>
          <a:bodyPr>
            <a:normAutofit/>
          </a:bodyPr>
          <a:lstStyle/>
          <a:p>
            <a:pPr>
              <a:lnSpc>
                <a:spcPct val="120000"/>
              </a:lnSpc>
            </a:pPr>
            <a:r>
              <a:rPr lang="en-US" dirty="0"/>
              <a:t>As the ash content in fuel per million BTU represents the incombustible component left over after a sample of furnace oil has been completely burned, I have analyzed the data using this measurement.</a:t>
            </a:r>
          </a:p>
          <a:p>
            <a:pPr>
              <a:lnSpc>
                <a:spcPct val="120000"/>
              </a:lnSpc>
            </a:pPr>
            <a:r>
              <a:rPr lang="en-US" dirty="0"/>
              <a:t>Less volatile stuff is present in the specified amount of fuel when the ash concentration is high.</a:t>
            </a:r>
          </a:p>
          <a:p>
            <a:pPr>
              <a:lnSpc>
                <a:spcPct val="120000"/>
              </a:lnSpc>
            </a:pPr>
            <a:r>
              <a:rPr lang="en-US" dirty="0"/>
              <a:t>It is crucial to determine the amount of fuel that is combustible that was produced.</a:t>
            </a:r>
          </a:p>
          <a:p>
            <a:pPr>
              <a:lnSpc>
                <a:spcPct val="120000"/>
              </a:lnSpc>
            </a:pPr>
            <a:r>
              <a:rPr lang="en-US" dirty="0"/>
              <a:t>We can observe that the data is divided into three groups based on their distance and the amount of ash they contain.</a:t>
            </a:r>
          </a:p>
        </p:txBody>
      </p:sp>
      <p:sp>
        <p:nvSpPr>
          <p:cNvPr id="19" name="Oval 18">
            <a:extLst>
              <a:ext uri="{FF2B5EF4-FFF2-40B4-BE49-F238E27FC236}">
                <a16:creationId xmlns:a16="http://schemas.microsoft.com/office/drawing/2014/main" id="{CE9A9457-874F-4EEB-BF07-9CEA561C11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9965" y="1114197"/>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28911E3-1FDA-9183-C180-4E5F044887B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29120" y="1930400"/>
            <a:ext cx="3952240" cy="3037840"/>
          </a:xfrm>
          <a:prstGeom prst="rect">
            <a:avLst/>
          </a:prstGeom>
        </p:spPr>
      </p:pic>
    </p:spTree>
    <p:extLst>
      <p:ext uri="{BB962C8B-B14F-4D97-AF65-F5344CB8AC3E}">
        <p14:creationId xmlns:p14="http://schemas.microsoft.com/office/powerpoint/2010/main" val="512695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65911B-1E2F-489E-97EF-A15A9299E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119D4F1-CE65-4D74-A168-F27C15F1B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CC096915-3996-B77F-DB7F-28E2D5B0B23C}"/>
              </a:ext>
            </a:extLst>
          </p:cNvPr>
          <p:cNvPicPr>
            <a:picLocks noChangeAspect="1"/>
          </p:cNvPicPr>
          <p:nvPr/>
        </p:nvPicPr>
        <p:blipFill rotWithShape="1">
          <a:blip r:embed="rId2">
            <a:alphaModFix amt="50000"/>
          </a:blip>
          <a:srcRect l="44796" r="538"/>
          <a:stretch/>
        </p:blipFill>
        <p:spPr>
          <a:xfrm>
            <a:off x="20" y="10"/>
            <a:ext cx="6095979" cy="6857990"/>
          </a:xfrm>
          <a:prstGeom prst="rect">
            <a:avLst/>
          </a:prstGeom>
        </p:spPr>
      </p:pic>
      <p:sp>
        <p:nvSpPr>
          <p:cNvPr id="2" name="Title 1">
            <a:extLst>
              <a:ext uri="{FF2B5EF4-FFF2-40B4-BE49-F238E27FC236}">
                <a16:creationId xmlns:a16="http://schemas.microsoft.com/office/drawing/2014/main" id="{5B0C6BDC-866D-5983-B700-EA5CFFA720FA}"/>
              </a:ext>
            </a:extLst>
          </p:cNvPr>
          <p:cNvSpPr>
            <a:spLocks noGrp="1"/>
          </p:cNvSpPr>
          <p:nvPr>
            <p:ph type="title"/>
          </p:nvPr>
        </p:nvSpPr>
        <p:spPr>
          <a:xfrm>
            <a:off x="1028700" y="1025718"/>
            <a:ext cx="4057650" cy="4770783"/>
          </a:xfrm>
        </p:spPr>
        <p:txBody>
          <a:bodyPr anchor="ctr">
            <a:normAutofit/>
          </a:bodyPr>
          <a:lstStyle/>
          <a:p>
            <a:pPr algn="ctr"/>
            <a:r>
              <a:rPr lang="en-IN" sz="3600" dirty="0">
                <a:solidFill>
                  <a:srgbClr val="FFFFFF"/>
                </a:solidFill>
              </a:rPr>
              <a:t>CONCLUSION</a:t>
            </a:r>
          </a:p>
        </p:txBody>
      </p:sp>
      <p:sp>
        <p:nvSpPr>
          <p:cNvPr id="3" name="Content Placeholder 2">
            <a:extLst>
              <a:ext uri="{FF2B5EF4-FFF2-40B4-BE49-F238E27FC236}">
                <a16:creationId xmlns:a16="http://schemas.microsoft.com/office/drawing/2014/main" id="{8A4D3575-9D65-9BE7-CB5D-0BE1DA90E0EF}"/>
              </a:ext>
            </a:extLst>
          </p:cNvPr>
          <p:cNvSpPr>
            <a:spLocks noGrp="1"/>
          </p:cNvSpPr>
          <p:nvPr>
            <p:ph idx="1"/>
          </p:nvPr>
        </p:nvSpPr>
        <p:spPr>
          <a:xfrm>
            <a:off x="7179972" y="762000"/>
            <a:ext cx="3825025" cy="5334000"/>
          </a:xfrm>
        </p:spPr>
        <p:txBody>
          <a:bodyPr anchor="ctr">
            <a:normAutofit/>
          </a:bodyPr>
          <a:lstStyle/>
          <a:p>
            <a:pPr marL="0" indent="0">
              <a:buNone/>
            </a:pPr>
            <a:r>
              <a:rPr lang="en-US" dirty="0"/>
              <a:t>To sum up, even if renewable energy sources are crucial to our future, it is crucial to understand that they still rely on fossil fuels to produce necessary minerals. Therefore, cutting down on energy use is essential to minimizing the expenses and negative effects of fuel use on the environment. Energy conservation and efficiency can help us move toward a more just and sustainable energy future.</a:t>
            </a:r>
            <a:endParaRPr lang="en-IN" dirty="0"/>
          </a:p>
        </p:txBody>
      </p:sp>
    </p:spTree>
    <p:extLst>
      <p:ext uri="{BB962C8B-B14F-4D97-AF65-F5344CB8AC3E}">
        <p14:creationId xmlns:p14="http://schemas.microsoft.com/office/powerpoint/2010/main" val="500513710"/>
      </p:ext>
    </p:extLst>
  </p:cSld>
  <p:clrMapOvr>
    <a:masterClrMapping/>
  </p:clrMapOvr>
</p:sld>
</file>

<file path=ppt/theme/theme1.xml><?xml version="1.0" encoding="utf-8"?>
<a:theme xmlns:a="http://schemas.openxmlformats.org/drawingml/2006/main" name="PortalVTI">
  <a:themeElements>
    <a:clrScheme name="Earth">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7AED3CD91F5524E96C5DC5950D801FB" ma:contentTypeVersion="2" ma:contentTypeDescription="Create a new document." ma:contentTypeScope="" ma:versionID="52c81b7c0921a8815606f67ea5f08a9c">
  <xsd:schema xmlns:xsd="http://www.w3.org/2001/XMLSchema" xmlns:xs="http://www.w3.org/2001/XMLSchema" xmlns:p="http://schemas.microsoft.com/office/2006/metadata/properties" xmlns:ns3="de10a9d1-af37-4fdd-84b9-b5f006795076" targetNamespace="http://schemas.microsoft.com/office/2006/metadata/properties" ma:root="true" ma:fieldsID="d04e69252a82f2c3c7fc62762473d5e8" ns3:_="">
    <xsd:import namespace="de10a9d1-af37-4fdd-84b9-b5f006795076"/>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10a9d1-af37-4fdd-84b9-b5f00679507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7689A9D-81C7-4FA7-9963-38C6E7B000F3}">
  <ds:schemaRefs>
    <ds:schemaRef ds:uri="http://schemas.microsoft.com/sharepoint/v3/contenttype/forms"/>
  </ds:schemaRefs>
</ds:datastoreItem>
</file>

<file path=customXml/itemProps2.xml><?xml version="1.0" encoding="utf-8"?>
<ds:datastoreItem xmlns:ds="http://schemas.openxmlformats.org/officeDocument/2006/customXml" ds:itemID="{3BF13DE1-989C-4174-B40A-980F8ECD55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10a9d1-af37-4fdd-84b9-b5f00679507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7F0C4EF-D86B-40E7-B3DE-CCF02ECC78C4}">
  <ds:schemaRefs>
    <ds:schemaRef ds:uri="http://schemas.microsoft.com/office/2006/documentManagement/types"/>
    <ds:schemaRef ds:uri="http://purl.org/dc/elements/1.1/"/>
    <ds:schemaRef ds:uri="de10a9d1-af37-4fdd-84b9-b5f006795076"/>
    <ds:schemaRef ds:uri="http://schemas.microsoft.com/office/2006/metadata/properties"/>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1335</TotalTime>
  <Words>426</Words>
  <Application>Microsoft Office PowerPoint</Application>
  <PresentationFormat>Widescreen</PresentationFormat>
  <Paragraphs>25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PortalVTI</vt:lpstr>
      <vt:lpstr>"Fuel Consumption Trends in the US: A Data Analysis" </vt:lpstr>
      <vt:lpstr>ProbleM</vt:lpstr>
      <vt:lpstr>Informational overview </vt:lpstr>
      <vt:lpstr>PowerPoint Presentation</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"Fuel Consumption Trends in the US: A Data Analysis" </dc:title>
  <dc:creator>Yenigalla, Gayathri</dc:creator>
  <cp:lastModifiedBy>Gayathri Yenigalla</cp:lastModifiedBy>
  <cp:revision>2</cp:revision>
  <dcterms:created xsi:type="dcterms:W3CDTF">2023-05-07T03:37:25Z</dcterms:created>
  <dcterms:modified xsi:type="dcterms:W3CDTF">2023-05-08T02:06:42Z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0x01010027AED3CD91F5524E96C5DC5950D801FB</vt:lpwstr>
  </property>
</Properties>
</file>