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1" r:id="rId4"/>
    <p:sldId id="267" r:id="rId5"/>
    <p:sldId id="262" r:id="rId6"/>
    <p:sldId id="263" r:id="rId7"/>
    <p:sldId id="265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3595B-B6C4-40F0-832F-6D01B34E9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28978C-CA0F-4FAB-BDAA-3B31C944D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FB8403-FC20-4382-ACDE-F2E50F1E7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0E2C-9DDC-4362-968A-AE4D649AEF4A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436FBB-1D3C-4430-9256-B8C88F079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5F40FA-70FE-4430-AA5D-F1369644D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D117-3F76-4E44-A491-8A7B6CE494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08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85506F-21A0-4EC3-9AEC-8B3B1F906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DE9CCA-C229-4F2F-B29A-76E074D82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8A2D40-CE31-4538-A40B-A7620AC81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0E2C-9DDC-4362-968A-AE4D649AEF4A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CB907C-A59D-48CA-8E57-80D38BC8D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79EE5A-1F63-453D-81FD-12CB6E95A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D117-3F76-4E44-A491-8A7B6CE494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9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C1A0C21-6BFD-4A1B-A354-4A0DD0A6CA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08EF744-07DA-4BC6-B997-AC2EA487B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CD06F9-3FAD-4BC0-977A-1DCAD270E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0E2C-9DDC-4362-968A-AE4D649AEF4A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9B27E8-FC8C-4707-BAFF-F26E30F7B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EC00FE-BBAF-4BFC-B2E0-AF94EB499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D117-3F76-4E44-A491-8A7B6CE494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01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524E85-B4F9-4F4E-920C-5E5F3F052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44E22A-901C-4353-8425-CF8346C45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ECDA05-C227-47A8-A69D-7721D8549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0E2C-9DDC-4362-968A-AE4D649AEF4A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2F0285-304A-4FEF-8789-9F9600B45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D8932D-C3B5-492D-B068-46EAEB147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D117-3F76-4E44-A491-8A7B6CE494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A8265D-3B88-40D7-9B68-288217703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4F35CD-DF53-4013-B99E-3939CF249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ADD90F-600D-4FCB-8B52-B82F94760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0E2C-9DDC-4362-968A-AE4D649AEF4A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3A9630-FA91-4F7D-819A-67BA6798A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C8789B-AEB5-433A-8853-894B16E0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D117-3F76-4E44-A491-8A7B6CE494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77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94407B-D75F-4DF7-8749-D2FAE27EC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FF4BC0-19A3-485A-977B-104A0D914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DDF2070-D61A-40DD-836F-7AEA964ED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16C6E4-E1EF-4CEE-8585-DC3AFF85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0E2C-9DDC-4362-968A-AE4D649AEF4A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1D1444-67A7-41E9-BE8B-EF0D599DD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0D428C-D185-4D90-A030-718153FAD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D117-3F76-4E44-A491-8A7B6CE494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2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1D1BD-EFEB-4F00-90F0-D960DF1F5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0BD498-B9AB-4374-A87E-EFF93333A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AB2C693-1631-49C5-8B30-850914D94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4E41C4B-C3DD-4784-A2B8-E3C53B2F4D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7ED3A1D-A84A-49AA-B4BE-DDB7D367B3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F624B1E-1F92-4118-8162-5553E3E62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0E2C-9DDC-4362-968A-AE4D649AEF4A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9AB13FA-0657-47ED-94AE-BE3FAD67D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B56DA08-B00A-4723-9E80-A65861789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D117-3F76-4E44-A491-8A7B6CE494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96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4DEF04-C7B5-40DE-88CE-81E2D529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E16D106-0BE8-4BF0-A787-59D332C24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0E2C-9DDC-4362-968A-AE4D649AEF4A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65A67E9-460C-46D4-A43D-490BFB740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4727362-0DE7-402A-BF0E-CA9D53F12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D117-3F76-4E44-A491-8A7B6CE494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131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EFC8818-A46A-43DD-9385-E2D45BCFE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0E2C-9DDC-4362-968A-AE4D649AEF4A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CFE3CC-5577-4BD0-8C1A-F99126263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435E0B-80E0-4002-A9B6-4635256A7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D117-3F76-4E44-A491-8A7B6CE494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2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F6A17-1539-4E8D-A44C-259E8D69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9E8672-1F65-476D-BA6B-D872913CA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44EFDD4-A0B2-48A0-B92E-06A630E8A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CC9A8E-18DD-4F41-9D73-DBE7A9F86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0E2C-9DDC-4362-968A-AE4D649AEF4A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C4DE23-F2C2-4595-832F-659E51395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E13548-2974-4085-8E9B-6559A6D2D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D117-3F76-4E44-A491-8A7B6CE494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74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F2E3D2-53E9-4CB7-ABF7-72C655F54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B236FD8-C06F-4CD4-A0D9-204080B1FF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B70CCB7-D0AD-4924-939C-D02896D76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CE5A74-2E18-4425-921C-B07C522FB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0E2C-9DDC-4362-968A-AE4D649AEF4A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541B3B-5378-45D6-9FDC-83DC7D70C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9C5074-CFA1-46CA-9FF2-3402C5F60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D117-3F76-4E44-A491-8A7B6CE494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78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2C2190B-BB78-4C92-A91F-BB213FEE7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591CA8-F8BB-475E-A896-3C0C9031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8FB939-46D2-424E-AD81-2015A80FF6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F0E2C-9DDC-4362-968A-AE4D649AEF4A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3A2E42-1DE1-4E36-A123-4FF77B476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081C0E-FF50-485A-BE46-6692081A6F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FD117-3F76-4E44-A491-8A7B6CE494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12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universal.com.mx/nacion/regresan-clases-mas-de-32-millones-de-estudiant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085CC7A8-F7C2-4BFB-A7AD-185867177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54" y="81948"/>
            <a:ext cx="10905066" cy="5452533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21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60B1A5-D855-4087-8F28-A8065A9765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A5B896-8A76-42B2-9525-23EB85EB5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s-MX" sz="2800" dirty="0"/>
              <a:t>Mi historia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0C358E-A446-4F80-893E-CBEDFE794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82181"/>
          </a:xfrm>
        </p:spPr>
        <p:txBody>
          <a:bodyPr anchor="t">
            <a:normAutofit/>
          </a:bodyPr>
          <a:lstStyle/>
          <a:p>
            <a:r>
              <a:rPr lang="es-MX" sz="1700" dirty="0"/>
              <a:t>Mis papás trabajan 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C61F03FB-F4D1-4ACC-A913-EFEBA76AC0DB}"/>
              </a:ext>
            </a:extLst>
          </p:cNvPr>
          <p:cNvSpPr txBox="1">
            <a:spLocks/>
          </p:cNvSpPr>
          <p:nvPr/>
        </p:nvSpPr>
        <p:spPr>
          <a:xfrm>
            <a:off x="359283" y="3256187"/>
            <a:ext cx="3273150" cy="6006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700" dirty="0"/>
              <a:t>Hermano menor en primero de primaria</a:t>
            </a:r>
          </a:p>
          <a:p>
            <a:endParaRPr lang="es-MX" sz="1700" dirty="0"/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7A9F0F8E-57C8-467C-8CB7-9A9FC117B765}"/>
              </a:ext>
            </a:extLst>
          </p:cNvPr>
          <p:cNvSpPr txBox="1">
            <a:spLocks/>
          </p:cNvSpPr>
          <p:nvPr/>
        </p:nvSpPr>
        <p:spPr>
          <a:xfrm>
            <a:off x="359283" y="3981783"/>
            <a:ext cx="3438906" cy="3821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700" dirty="0"/>
              <a:t>Problema en comunicación</a:t>
            </a:r>
          </a:p>
        </p:txBody>
      </p:sp>
    </p:spTree>
    <p:extLst>
      <p:ext uri="{BB962C8B-B14F-4D97-AF65-F5344CB8AC3E}">
        <p14:creationId xmlns:p14="http://schemas.microsoft.com/office/powerpoint/2010/main" val="318828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1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1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5A97C9-A96C-4325-9447-EC540D4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0AF2B48-EBB2-407F-A816-3C46A3A9294C}"/>
              </a:ext>
            </a:extLst>
          </p:cNvPr>
          <p:cNvSpPr txBox="1"/>
          <p:nvPr/>
        </p:nvSpPr>
        <p:spPr>
          <a:xfrm>
            <a:off x="1045028" y="3017522"/>
            <a:ext cx="9941319" cy="3124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32.5 </a:t>
            </a:r>
            <a:r>
              <a:rPr lang="en-US" sz="2000" b="1" dirty="0" err="1"/>
              <a:t>millones</a:t>
            </a:r>
            <a:r>
              <a:rPr lang="en-US" sz="2000" b="1" dirty="0"/>
              <a:t> de </a:t>
            </a:r>
            <a:r>
              <a:rPr lang="en-US" sz="2000" b="1" dirty="0" err="1"/>
              <a:t>estudiantes</a:t>
            </a:r>
            <a:r>
              <a:rPr lang="en-US" sz="2000" b="1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línea</a:t>
            </a: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>
                <a:effectLst/>
              </a:rPr>
              <a:t>600,000 </a:t>
            </a:r>
            <a:r>
              <a:rPr lang="en-US" sz="2000" dirty="0" err="1">
                <a:effectLst/>
              </a:rPr>
              <a:t>docentes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imparten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en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primaria</a:t>
            </a:r>
            <a:r>
              <a:rPr lang="en-US" sz="2000" dirty="0">
                <a:effectLst/>
              </a:rPr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El </a:t>
            </a:r>
            <a:r>
              <a:rPr lang="en-US" sz="2000" b="1" dirty="0"/>
              <a:t>84.3%( 1,009,727) </a:t>
            </a:r>
            <a:r>
              <a:rPr lang="en-US" sz="2000" dirty="0"/>
              <a:t> son </a:t>
            </a:r>
            <a:r>
              <a:rPr lang="en-US" sz="2000" dirty="0" err="1"/>
              <a:t>mayores</a:t>
            </a:r>
            <a:r>
              <a:rPr lang="en-US" sz="2000" dirty="0"/>
              <a:t> del 30 </a:t>
            </a:r>
            <a:r>
              <a:rPr lang="en-US" sz="2000" dirty="0" err="1"/>
              <a:t>años</a:t>
            </a:r>
            <a:r>
              <a:rPr lang="en-US" sz="2000" dirty="0"/>
              <a:t> 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El medio de </a:t>
            </a:r>
            <a:r>
              <a:rPr lang="en-US" sz="2000" dirty="0" err="1"/>
              <a:t>comunicación</a:t>
            </a:r>
            <a:r>
              <a:rPr lang="en-US" sz="2000" dirty="0"/>
              <a:t> </a:t>
            </a:r>
            <a:r>
              <a:rPr lang="en-US" sz="2000" dirty="0" err="1"/>
              <a:t>más</a:t>
            </a:r>
            <a:r>
              <a:rPr lang="en-US" sz="2000" dirty="0"/>
              <a:t> </a:t>
            </a:r>
            <a:r>
              <a:rPr lang="en-US" sz="2000" dirty="0" err="1"/>
              <a:t>usado</a:t>
            </a:r>
            <a:r>
              <a:rPr lang="en-US" sz="2000" dirty="0"/>
              <a:t> es </a:t>
            </a:r>
            <a:r>
              <a:rPr lang="en-US" sz="2000" b="1" dirty="0" err="1"/>
              <a:t>Whatsapp</a:t>
            </a:r>
            <a:r>
              <a:rPr lang="en-US" sz="2000" dirty="0"/>
              <a:t>  </a:t>
            </a:r>
            <a:endParaRPr lang="en-US" sz="20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9CB991AB-695F-4258-AE0A-B50A6CBD1B12}"/>
              </a:ext>
            </a:extLst>
          </p:cNvPr>
          <p:cNvSpPr txBox="1"/>
          <p:nvPr/>
        </p:nvSpPr>
        <p:spPr>
          <a:xfrm>
            <a:off x="5404125" y="6048102"/>
            <a:ext cx="73907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Fuente: </a:t>
            </a:r>
            <a:r>
              <a:rPr lang="en-US" sz="1100" dirty="0">
                <a:hlinkClick r:id="rId2"/>
              </a:rPr>
              <a:t>https://www.eluniversal.com.mx/nacion/regresan-clases-mas-de-32-millones-de-estudiantes</a:t>
            </a:r>
            <a:endParaRPr lang="en-US" sz="1100" dirty="0"/>
          </a:p>
          <a:p>
            <a:r>
              <a:rPr lang="en-US" sz="1100" dirty="0"/>
              <a:t>https://www.inegi.org.mx/contenidos/saladeprensa/aproposito/2020/EAP_Maestro2020.pdf</a:t>
            </a:r>
          </a:p>
        </p:txBody>
      </p:sp>
    </p:spTree>
    <p:extLst>
      <p:ext uri="{BB962C8B-B14F-4D97-AF65-F5344CB8AC3E}">
        <p14:creationId xmlns:p14="http://schemas.microsoft.com/office/powerpoint/2010/main" val="17504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3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5BB147-BC1B-4E65-A5F2-DE54E6739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5600"/>
              <a:t>Ocasiona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F51173-896F-41B7-8274-B91F13273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s-ES" sz="2400" dirty="0">
                <a:latin typeface="Whitney"/>
              </a:rPr>
              <a:t>Seguimiento de tarea tedioso</a:t>
            </a:r>
          </a:p>
          <a:p>
            <a:r>
              <a:rPr lang="es-ES" sz="2400" dirty="0">
                <a:latin typeface="Whitney"/>
              </a:rPr>
              <a:t>Mensajes fuera del objetivo del grupo</a:t>
            </a:r>
          </a:p>
          <a:p>
            <a:r>
              <a:rPr lang="es-ES" sz="2400" dirty="0">
                <a:latin typeface="Whitney"/>
              </a:rPr>
              <a:t>Pérdida de mensajes</a:t>
            </a:r>
          </a:p>
          <a:p>
            <a:r>
              <a:rPr lang="es-ES" sz="2400" dirty="0">
                <a:latin typeface="Whitney"/>
              </a:rPr>
              <a:t>Los padres no manejan la misma </a:t>
            </a:r>
            <a:r>
              <a:rPr lang="es-ES" sz="2400" dirty="0" err="1">
                <a:latin typeface="Whitney"/>
              </a:rPr>
              <a:t>informaci</a:t>
            </a:r>
            <a:r>
              <a:rPr lang="es-MX" sz="2400" dirty="0" err="1">
                <a:latin typeface="Whitney"/>
              </a:rPr>
              <a:t>ón</a:t>
            </a:r>
            <a:endParaRPr lang="es-ES" sz="2400" dirty="0">
              <a:latin typeface="Whitney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037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DB20E-35CA-4621-AFF8-270B7C118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Solución	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AD0D34-C31E-48B8-8FF7-733CB395D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368282" cy="1739696"/>
          </a:xfrm>
        </p:spPr>
        <p:txBody>
          <a:bodyPr>
            <a:normAutofit fontScale="92500"/>
          </a:bodyPr>
          <a:lstStyle/>
          <a:p>
            <a:r>
              <a:rPr lang="es-ES" dirty="0">
                <a:latin typeface="Whitney"/>
              </a:rPr>
              <a:t>U</a:t>
            </a:r>
            <a:r>
              <a:rPr lang="es-ES" b="0" i="0" dirty="0">
                <a:effectLst/>
                <a:latin typeface="Whitney"/>
              </a:rPr>
              <a:t>na aplicación simple para la gestión de información entre profesores y padres que funciona del siguiente modo</a:t>
            </a:r>
            <a:endParaRPr lang="en-U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6D6F814-EB33-4FB9-B21F-126FB0CF1A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23"/>
          <a:stretch/>
        </p:blipFill>
        <p:spPr>
          <a:xfrm>
            <a:off x="5584073" y="171847"/>
            <a:ext cx="3140050" cy="651430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77842CB-0F3F-4E24-A419-FC63F5AF1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4672" y="171847"/>
            <a:ext cx="3228689" cy="651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179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>
            <a:extLst>
              <a:ext uri="{FF2B5EF4-FFF2-40B4-BE49-F238E27FC236}">
                <a16:creationId xmlns:a16="http://schemas.microsoft.com/office/drawing/2014/main" id="{D4DA933F-D1C1-40C2-88F0-4FE56339C9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9" r="37468"/>
          <a:stretch/>
        </p:blipFill>
        <p:spPr bwMode="auto">
          <a:xfrm>
            <a:off x="6355442" y="10"/>
            <a:ext cx="5836558" cy="5130404"/>
          </a:xfrm>
          <a:custGeom>
            <a:avLst/>
            <a:gdLst/>
            <a:ahLst/>
            <a:cxnLst/>
            <a:rect l="l" t="t" r="r" b="b"/>
            <a:pathLst>
              <a:path w="5836558" h="5130414">
                <a:moveTo>
                  <a:pt x="2376055" y="0"/>
                </a:moveTo>
                <a:lnTo>
                  <a:pt x="5836558" y="0"/>
                </a:lnTo>
                <a:lnTo>
                  <a:pt x="5836558" y="5130414"/>
                </a:lnTo>
                <a:lnTo>
                  <a:pt x="0" y="513041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9D2AD2F8-BF5C-4B6E-B2F5-9CB1B8934C28}"/>
              </a:ext>
            </a:extLst>
          </p:cNvPr>
          <p:cNvSpPr txBox="1">
            <a:spLocks/>
          </p:cNvSpPr>
          <p:nvPr/>
        </p:nvSpPr>
        <p:spPr>
          <a:xfrm>
            <a:off x="841248" y="3194857"/>
            <a:ext cx="5808448" cy="911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/>
              <a:t>97,553 escuelas primarias</a:t>
            </a:r>
          </a:p>
          <a:p>
            <a:pPr marL="0" indent="0">
              <a:buNone/>
            </a:pPr>
            <a:endParaRPr lang="en-US" sz="200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77EE21-F634-4BC6-A902-4493A461B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797442"/>
            <a:ext cx="6270964" cy="23904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/>
              <a:t>Mercado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5EB73228-F09B-409F-9EC1-7E853C4F5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1840" y="5292509"/>
            <a:ext cx="6610160" cy="1565491"/>
          </a:xfrm>
          <a:custGeom>
            <a:avLst/>
            <a:gdLst>
              <a:gd name="connsiteX0" fmla="*/ 1186806 w 6610160"/>
              <a:gd name="connsiteY0" fmla="*/ 0 h 1565491"/>
              <a:gd name="connsiteX1" fmla="*/ 1692132 w 6610160"/>
              <a:gd name="connsiteY1" fmla="*/ 0 h 1565491"/>
              <a:gd name="connsiteX2" fmla="*/ 6104834 w 6610160"/>
              <a:gd name="connsiteY2" fmla="*/ 0 h 1565491"/>
              <a:gd name="connsiteX3" fmla="*/ 6610160 w 6610160"/>
              <a:gd name="connsiteY3" fmla="*/ 0 h 1565491"/>
              <a:gd name="connsiteX4" fmla="*/ 6610160 w 6610160"/>
              <a:gd name="connsiteY4" fmla="*/ 1565491 h 1565491"/>
              <a:gd name="connsiteX5" fmla="*/ 0 w 6610160"/>
              <a:gd name="connsiteY5" fmla="*/ 1565491 h 1565491"/>
              <a:gd name="connsiteX6" fmla="*/ 724290 w 6610160"/>
              <a:gd name="connsiteY6" fmla="*/ 1591 h 1565491"/>
              <a:gd name="connsiteX7" fmla="*/ 1186070 w 6610160"/>
              <a:gd name="connsiteY7" fmla="*/ 1591 h 156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0160" h="1565491">
                <a:moveTo>
                  <a:pt x="1186806" y="0"/>
                </a:moveTo>
                <a:lnTo>
                  <a:pt x="1692132" y="0"/>
                </a:lnTo>
                <a:lnTo>
                  <a:pt x="6104834" y="0"/>
                </a:lnTo>
                <a:lnTo>
                  <a:pt x="6610160" y="0"/>
                </a:lnTo>
                <a:lnTo>
                  <a:pt x="6610160" y="1565491"/>
                </a:lnTo>
                <a:lnTo>
                  <a:pt x="0" y="1565491"/>
                </a:lnTo>
                <a:lnTo>
                  <a:pt x="724290" y="1591"/>
                </a:lnTo>
                <a:lnTo>
                  <a:pt x="1186070" y="1591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150A4AE-7BE7-480D-BD8C-3951E64799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510"/>
            <a:ext cx="6144370" cy="1565491"/>
          </a:xfrm>
          <a:custGeom>
            <a:avLst/>
            <a:gdLst>
              <a:gd name="connsiteX0" fmla="*/ 0 w 6144370"/>
              <a:gd name="connsiteY0" fmla="*/ 0 h 1565491"/>
              <a:gd name="connsiteX1" fmla="*/ 6144370 w 6144370"/>
              <a:gd name="connsiteY1" fmla="*/ 0 h 1565491"/>
              <a:gd name="connsiteX2" fmla="*/ 5419344 w 6144370"/>
              <a:gd name="connsiteY2" fmla="*/ 1565491 h 1565491"/>
              <a:gd name="connsiteX3" fmla="*/ 0 w 6144370"/>
              <a:gd name="connsiteY3" fmla="*/ 1565491 h 156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4370" h="1565491">
                <a:moveTo>
                  <a:pt x="0" y="0"/>
                </a:moveTo>
                <a:lnTo>
                  <a:pt x="6144370" y="0"/>
                </a:lnTo>
                <a:lnTo>
                  <a:pt x="5419344" y="1565491"/>
                </a:lnTo>
                <a:lnTo>
                  <a:pt x="0" y="156549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3D9F2B6-ECAB-4797-A8D9-5F7321C37365}"/>
              </a:ext>
            </a:extLst>
          </p:cNvPr>
          <p:cNvSpPr txBox="1"/>
          <p:nvPr/>
        </p:nvSpPr>
        <p:spPr>
          <a:xfrm>
            <a:off x="311974" y="6460669"/>
            <a:ext cx="4957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Fuente: https://historico.mejoredu.gob.mx/audiencia/escuelas/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920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BAD5E-8184-4327-9AB0-3E08B4BE4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s-MX" sz="4800" dirty="0"/>
              <a:t>¿Qué buscamos?</a:t>
            </a:r>
            <a:endParaRPr lang="en-US" sz="4800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F50E60A8-29FB-4C8F-BAAE-DCD460344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31" y="2699976"/>
            <a:ext cx="9941319" cy="3124658"/>
          </a:xfrm>
        </p:spPr>
        <p:txBody>
          <a:bodyPr anchor="ctr">
            <a:normAutofit/>
          </a:bodyPr>
          <a:lstStyle/>
          <a:p>
            <a:r>
              <a:rPr lang="es-ES" sz="2400" b="0" i="0" dirty="0">
                <a:effectLst/>
                <a:latin typeface="Whitney"/>
              </a:rPr>
              <a:t>Lograr una sostenibilidad patrocinada</a:t>
            </a:r>
          </a:p>
          <a:p>
            <a:r>
              <a:rPr lang="es-ES" sz="2400" b="0" i="0" dirty="0">
                <a:effectLst/>
                <a:latin typeface="Whitney"/>
              </a:rPr>
              <a:t>Apoyo del gobierno</a:t>
            </a:r>
            <a:endParaRPr lang="es-ES" sz="2400" dirty="0">
              <a:latin typeface="Whitney"/>
            </a:endParaRPr>
          </a:p>
          <a:p>
            <a:r>
              <a:rPr lang="es-ES" sz="2400">
                <a:latin typeface="Whitney"/>
              </a:rPr>
              <a:t>O</a:t>
            </a:r>
            <a:r>
              <a:rPr lang="es-ES" sz="2400" b="0" i="0">
                <a:effectLst/>
                <a:latin typeface="Whitney"/>
              </a:rPr>
              <a:t>rganizaciones sociales responsables</a:t>
            </a:r>
            <a:endParaRPr lang="es-ES" sz="2400" b="0" i="0" dirty="0">
              <a:effectLst/>
              <a:latin typeface="Whitney"/>
            </a:endParaRPr>
          </a:p>
          <a:p>
            <a:r>
              <a:rPr lang="es-ES" sz="2400" b="0" i="0" dirty="0">
                <a:effectLst/>
                <a:latin typeface="Whitney"/>
              </a:rPr>
              <a:t>Inversionistas</a:t>
            </a:r>
          </a:p>
          <a:p>
            <a:r>
              <a:rPr lang="es-ES" sz="2400" dirty="0">
                <a:latin typeface="Whitney"/>
              </a:rPr>
              <a:t>Para </a:t>
            </a:r>
            <a:r>
              <a:rPr lang="es-ES" sz="2400" b="0" i="0" dirty="0">
                <a:effectLst/>
                <a:latin typeface="Whitney"/>
              </a:rPr>
              <a:t>impulsar el proyecto de manera gratuita</a:t>
            </a:r>
          </a:p>
          <a:p>
            <a:endParaRPr lang="en-US" sz="24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25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5BF84C-BAE2-424F-886D-1E414BC2E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Costo de infraestructura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6B10BE-8A20-42E4-8FA9-C6625F782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538" y="4531734"/>
            <a:ext cx="9367204" cy="141102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400" b="0" i="0" dirty="0">
                <a:effectLst/>
              </a:rPr>
              <a:t>Con el </a:t>
            </a:r>
            <a:r>
              <a:rPr lang="en-US" sz="2400" b="0" i="0" dirty="0" err="1">
                <a:effectLst/>
              </a:rPr>
              <a:t>apoyo</a:t>
            </a:r>
            <a:r>
              <a:rPr lang="en-US" sz="2400" b="0" i="0" dirty="0">
                <a:effectLst/>
              </a:rPr>
              <a:t> de $ 500mxn* se </a:t>
            </a:r>
            <a:r>
              <a:rPr lang="en-US" sz="2400" b="0" i="0" dirty="0" err="1">
                <a:effectLst/>
              </a:rPr>
              <a:t>podría</a:t>
            </a:r>
            <a:r>
              <a:rPr lang="en-US" sz="2400" b="0" i="0" dirty="0">
                <a:effectLst/>
              </a:rPr>
              <a:t> </a:t>
            </a:r>
            <a:r>
              <a:rPr lang="en-US" sz="2400" b="0" i="0" dirty="0" err="1">
                <a:effectLst/>
              </a:rPr>
              <a:t>implementar</a:t>
            </a:r>
            <a:r>
              <a:rPr lang="en-US" sz="2400" b="0" i="0" dirty="0">
                <a:effectLst/>
              </a:rPr>
              <a:t> </a:t>
            </a:r>
            <a:r>
              <a:rPr lang="en-US" sz="2400" b="0" i="0" dirty="0" err="1">
                <a:effectLst/>
              </a:rPr>
              <a:t>en</a:t>
            </a:r>
            <a:r>
              <a:rPr lang="en-US" sz="2400" b="0" i="0" dirty="0">
                <a:effectLst/>
              </a:rPr>
              <a:t> una </a:t>
            </a:r>
            <a:r>
              <a:rPr lang="en-US" sz="2400" b="0" i="0" dirty="0" err="1">
                <a:effectLst/>
              </a:rPr>
              <a:t>escuela</a:t>
            </a:r>
            <a:r>
              <a:rPr lang="en-US" sz="2400" b="0" i="0" dirty="0">
                <a:effectLst/>
              </a:rPr>
              <a:t> por </a:t>
            </a:r>
            <a:r>
              <a:rPr lang="en-US" sz="2400" b="0" i="0" dirty="0" err="1">
                <a:effectLst/>
              </a:rPr>
              <a:t>mes</a:t>
            </a:r>
            <a:r>
              <a:rPr lang="en-US" sz="2400" b="0" i="0" dirty="0">
                <a:effectLst/>
              </a:rPr>
              <a:t>.</a:t>
            </a:r>
          </a:p>
          <a:p>
            <a:r>
              <a:rPr lang="en-US" sz="2400" b="0" i="0" dirty="0">
                <a:effectLst/>
              </a:rPr>
              <a:t>Se debe </a:t>
            </a:r>
            <a:r>
              <a:rPr lang="en-US" sz="2400" b="0" i="0" dirty="0" err="1">
                <a:effectLst/>
              </a:rPr>
              <a:t>contar</a:t>
            </a:r>
            <a:r>
              <a:rPr lang="en-US" sz="2400" b="0" i="0" dirty="0">
                <a:effectLst/>
              </a:rPr>
              <a:t> con </a:t>
            </a:r>
            <a:r>
              <a:rPr lang="en-US" sz="2400" b="0" i="0" dirty="0" err="1">
                <a:effectLst/>
              </a:rPr>
              <a:t>alianzas</a:t>
            </a:r>
            <a:r>
              <a:rPr lang="en-US" sz="2400" b="0" i="0" dirty="0">
                <a:effectLst/>
              </a:rPr>
              <a:t> de </a:t>
            </a:r>
            <a:r>
              <a:rPr lang="en-US" sz="2400" b="0" i="0" dirty="0" err="1">
                <a:effectLst/>
              </a:rPr>
              <a:t>entidades</a:t>
            </a:r>
            <a:r>
              <a:rPr lang="en-US" sz="2400" b="0" i="0" dirty="0">
                <a:effectLst/>
              </a:rPr>
              <a:t> para </a:t>
            </a:r>
            <a:r>
              <a:rPr lang="en-US" sz="2400" b="0" i="0" dirty="0" err="1">
                <a:effectLst/>
              </a:rPr>
              <a:t>gestionar</a:t>
            </a:r>
            <a:r>
              <a:rPr lang="en-US" sz="2400" b="0" i="0" dirty="0">
                <a:effectLst/>
              </a:rPr>
              <a:t> el </a:t>
            </a:r>
            <a:r>
              <a:rPr lang="en-US" sz="2400" b="0" i="0" dirty="0" err="1">
                <a:effectLst/>
              </a:rPr>
              <a:t>apoyo</a:t>
            </a:r>
            <a:r>
              <a:rPr lang="en-US" sz="2400" b="0" i="0" dirty="0">
                <a:effectLst/>
              </a:rPr>
              <a:t>, y </a:t>
            </a:r>
            <a:r>
              <a:rPr lang="en-US" sz="2400" b="0" i="0" dirty="0" err="1">
                <a:effectLst/>
              </a:rPr>
              <a:t>optimizar</a:t>
            </a:r>
            <a:r>
              <a:rPr lang="en-US" sz="2400" b="0" i="0" dirty="0">
                <a:effectLst/>
              </a:rPr>
              <a:t> la </a:t>
            </a:r>
            <a:r>
              <a:rPr lang="en-US" sz="2400" b="0" i="0" dirty="0" err="1">
                <a:effectLst/>
              </a:rPr>
              <a:t>aplicación</a:t>
            </a:r>
            <a:r>
              <a:rPr lang="en-US" sz="2400" b="0" i="0" dirty="0">
                <a:effectLst/>
              </a:rPr>
              <a:t> y </a:t>
            </a:r>
            <a:r>
              <a:rPr lang="en-US" sz="2400" b="0" i="0" dirty="0" err="1">
                <a:effectLst/>
              </a:rPr>
              <a:t>pagar</a:t>
            </a:r>
            <a:r>
              <a:rPr lang="en-US" sz="2400" b="0" i="0" dirty="0">
                <a:effectLst/>
              </a:rPr>
              <a:t> los </a:t>
            </a:r>
            <a:r>
              <a:rPr lang="en-US" sz="2400" b="0" i="0" dirty="0" err="1">
                <a:effectLst/>
              </a:rPr>
              <a:t>recursos</a:t>
            </a:r>
            <a:r>
              <a:rPr lang="en-US" sz="2400" b="0" i="0" dirty="0">
                <a:effectLst/>
              </a:rPr>
              <a:t> </a:t>
            </a:r>
            <a:r>
              <a:rPr lang="en-US" sz="2400" b="0" i="0" dirty="0" err="1">
                <a:effectLst/>
              </a:rPr>
              <a:t>necesarios</a:t>
            </a:r>
            <a:endParaRPr lang="en-US" sz="2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A470A21-16EC-4AB8-94D7-7B5501B5F571}"/>
              </a:ext>
            </a:extLst>
          </p:cNvPr>
          <p:cNvSpPr txBox="1"/>
          <p:nvPr/>
        </p:nvSpPr>
        <p:spPr>
          <a:xfrm>
            <a:off x="1083538" y="6306473"/>
            <a:ext cx="6250940" cy="601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* Droplet de $400/</a:t>
            </a:r>
            <a:r>
              <a:rPr lang="en-US" sz="2000" b="0" i="0" dirty="0" err="1">
                <a:effectLst/>
              </a:rPr>
              <a:t>mes</a:t>
            </a:r>
            <a:r>
              <a:rPr lang="en-US" sz="2000" b="0" i="0" dirty="0">
                <a:effectLst/>
              </a:rPr>
              <a:t> + </a:t>
            </a:r>
            <a:r>
              <a:rPr lang="en-US" sz="2000" b="0" i="0" dirty="0" err="1">
                <a:effectLst/>
              </a:rPr>
              <a:t>otros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gastos</a:t>
            </a:r>
            <a:r>
              <a:rPr lang="en-US" sz="2000" b="0" i="0" dirty="0">
                <a:effectLst/>
              </a:rPr>
              <a:t> $100/</a:t>
            </a:r>
            <a:r>
              <a:rPr lang="en-US" sz="2000" b="0" i="0" dirty="0" err="1">
                <a:effectLst/>
              </a:rPr>
              <a:t>mes</a:t>
            </a:r>
            <a:endParaRPr lang="en-US" sz="20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D220251-6FD1-46CA-B076-AE1A34D9CDE2}"/>
              </a:ext>
            </a:extLst>
          </p:cNvPr>
          <p:cNvSpPr txBox="1"/>
          <p:nvPr/>
        </p:nvSpPr>
        <p:spPr>
          <a:xfrm>
            <a:off x="1847525" y="1920240"/>
            <a:ext cx="848771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3200" dirty="0"/>
              <a:t>1 tarea diaria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3200" dirty="0"/>
              <a:t>9 imágenes al día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11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228</Words>
  <Application>Microsoft Office PowerPoint</Application>
  <PresentationFormat>Panorámica</PresentationFormat>
  <Paragraphs>37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Whitney</vt:lpstr>
      <vt:lpstr>Tema de Office</vt:lpstr>
      <vt:lpstr>Presentación de PowerPoint</vt:lpstr>
      <vt:lpstr>Mi historia</vt:lpstr>
      <vt:lpstr>Problema</vt:lpstr>
      <vt:lpstr>Ocasiona</vt:lpstr>
      <vt:lpstr>Solución </vt:lpstr>
      <vt:lpstr>Mercado</vt:lpstr>
      <vt:lpstr>¿Qué buscamos?</vt:lpstr>
      <vt:lpstr>Costo de infraestructura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 Velazquez</dc:creator>
  <cp:lastModifiedBy>Antonio Velazquez</cp:lastModifiedBy>
  <cp:revision>6</cp:revision>
  <dcterms:created xsi:type="dcterms:W3CDTF">2020-08-30T18:07:42Z</dcterms:created>
  <dcterms:modified xsi:type="dcterms:W3CDTF">2020-08-30T20:32:22Z</dcterms:modified>
</cp:coreProperties>
</file>