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7"/>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 id="270" r:id="rId14"/>
    <p:sldId id="271" r:id="rId15"/>
    <p:sldId id="272" r:id="rId16"/>
  </p:sldIdLst>
  <p:sldSz cx="12192000" cy="6858000"/>
  <p:notesSz cx="12192000" cy="6858000"/>
  <p:defaultTex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p:cViewPr varScale="1">
        <p:scale>
          <a:sx n="91" d="100"/>
          <a:sy n="91" d="100"/>
        </p:scale>
        <p:origin x="365" y="72"/>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90"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91"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11-09-2024</a:t>
            </a:fld>
            <a:endParaRPr lang="en-IN"/>
          </a:p>
        </p:txBody>
      </p:sp>
      <p:sp>
        <p:nvSpPr>
          <p:cNvPr id="1048792"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93"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94"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95"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Slide Image Placeholder 1"/>
          <p:cNvSpPr>
            <a:spLocks noGrp="1" noRot="1" noChangeAspect="1"/>
          </p:cNvSpPr>
          <p:nvPr>
            <p:ph type="sldImg"/>
          </p:nvPr>
        </p:nvSpPr>
        <p:spPr/>
      </p:sp>
      <p:sp>
        <p:nvSpPr>
          <p:cNvPr id="1048602" name="Notes Placeholder 2"/>
          <p:cNvSpPr>
            <a:spLocks noGrp="1"/>
          </p:cNvSpPr>
          <p:nvPr>
            <p:ph type="body" idx="1"/>
          </p:nvPr>
        </p:nvSpPr>
        <p:spPr/>
        <p:txBody>
          <a:bodyPr/>
          <a:lstStyle/>
          <a:p>
            <a:endParaRPr lang="en-IN" dirty="0"/>
          </a:p>
        </p:txBody>
      </p:sp>
      <p:sp>
        <p:nvSpPr>
          <p:cNvPr id="1048603"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6" name="Group 15"/>
          <p:cNvGrpSpPr/>
          <p:nvPr/>
        </p:nvGrpSpPr>
        <p:grpSpPr>
          <a:xfrm>
            <a:off x="0" y="-8467"/>
            <a:ext cx="12192000" cy="6866467"/>
            <a:chOff x="0" y="-8467"/>
            <a:chExt cx="12192000" cy="6866467"/>
          </a:xfrm>
        </p:grpSpPr>
        <p:sp>
          <p:nvSpPr>
            <p:cNvPr id="1048704"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3145730" name="Straight Connector 18"/>
            <p:cNvCxnSpPr>
              <a:cxnSpLocks/>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9"/>
            <p:cNvCxnSpPr>
              <a:cxnSpLocks/>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705"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70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707"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70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70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71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711"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71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104871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4871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1048715" name="Footer Placeholder 4"/>
          <p:cNvSpPr>
            <a:spLocks noGrp="1"/>
          </p:cNvSpPr>
          <p:nvPr>
            <p:ph type="ftr" sz="quarter" idx="11"/>
          </p:nvPr>
        </p:nvSpPr>
        <p:spPr/>
        <p:txBody>
          <a:bodyPr/>
          <a:lstStyle/>
          <a:p>
            <a:endParaRPr lang="en-US"/>
          </a:p>
        </p:txBody>
      </p:sp>
      <p:sp>
        <p:nvSpPr>
          <p:cNvPr id="104871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104876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104876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104876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1048765" name="Footer Placeholder 4"/>
          <p:cNvSpPr>
            <a:spLocks noGrp="1"/>
          </p:cNvSpPr>
          <p:nvPr>
            <p:ph type="ftr" sz="quarter" idx="11"/>
          </p:nvPr>
        </p:nvSpPr>
        <p:spPr/>
        <p:txBody>
          <a:bodyPr/>
          <a:lstStyle/>
          <a:p>
            <a:endParaRPr lang="en-US"/>
          </a:p>
        </p:txBody>
      </p:sp>
      <p:sp>
        <p:nvSpPr>
          <p:cNvPr id="104876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048725"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1048726"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Edit Master text styles</a:t>
            </a:r>
          </a:p>
        </p:txBody>
      </p:sp>
      <p:sp>
        <p:nvSpPr>
          <p:cNvPr id="1048727"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1048728"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1048729" name="Footer Placeholder 4"/>
          <p:cNvSpPr>
            <a:spLocks noGrp="1"/>
          </p:cNvSpPr>
          <p:nvPr>
            <p:ph type="ftr" sz="quarter" idx="11"/>
          </p:nvPr>
        </p:nvSpPr>
        <p:spPr/>
        <p:txBody>
          <a:bodyPr/>
          <a:lstStyle/>
          <a:p>
            <a:endParaRPr lang="en-US"/>
          </a:p>
        </p:txBody>
      </p:sp>
      <p:sp>
        <p:nvSpPr>
          <p:cNvPr id="1048730"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1048731"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1048732"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1048757"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1048758"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1048759"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1048760" name="Footer Placeholder 4"/>
          <p:cNvSpPr>
            <a:spLocks noGrp="1"/>
          </p:cNvSpPr>
          <p:nvPr>
            <p:ph type="ftr" sz="quarter" idx="11"/>
          </p:nvPr>
        </p:nvSpPr>
        <p:spPr/>
        <p:txBody>
          <a:bodyPr/>
          <a:lstStyle/>
          <a:p>
            <a:endParaRPr lang="en-US"/>
          </a:p>
        </p:txBody>
      </p:sp>
      <p:sp>
        <p:nvSpPr>
          <p:cNvPr id="1048761"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048717"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1048718"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Edit Master text styles</a:t>
            </a:r>
          </a:p>
        </p:txBody>
      </p:sp>
      <p:sp>
        <p:nvSpPr>
          <p:cNvPr id="1048719"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1048720"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1048721" name="Footer Placeholder 4"/>
          <p:cNvSpPr>
            <a:spLocks noGrp="1"/>
          </p:cNvSpPr>
          <p:nvPr>
            <p:ph type="ftr" sz="quarter" idx="11"/>
          </p:nvPr>
        </p:nvSpPr>
        <p:spPr/>
        <p:txBody>
          <a:bodyPr/>
          <a:lstStyle/>
          <a:p>
            <a:endParaRPr lang="en-US"/>
          </a:p>
        </p:txBody>
      </p:sp>
      <p:sp>
        <p:nvSpPr>
          <p:cNvPr id="1048722"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1048723"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1048724"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1048773"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1048774"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Edit Master text styles</a:t>
            </a:r>
          </a:p>
        </p:txBody>
      </p:sp>
      <p:sp>
        <p:nvSpPr>
          <p:cNvPr id="1048775"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1048776"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1048777" name="Footer Placeholder 4"/>
          <p:cNvSpPr>
            <a:spLocks noGrp="1"/>
          </p:cNvSpPr>
          <p:nvPr>
            <p:ph type="ftr" sz="quarter" idx="11"/>
          </p:nvPr>
        </p:nvSpPr>
        <p:spPr/>
        <p:txBody>
          <a:bodyPr/>
          <a:lstStyle/>
          <a:p>
            <a:endParaRPr lang="en-US"/>
          </a:p>
        </p:txBody>
      </p:sp>
      <p:sp>
        <p:nvSpPr>
          <p:cNvPr id="1048778"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39" name="Title 1"/>
          <p:cNvSpPr>
            <a:spLocks noGrp="1"/>
          </p:cNvSpPr>
          <p:nvPr>
            <p:ph type="title"/>
          </p:nvPr>
        </p:nvSpPr>
        <p:spPr/>
        <p:txBody>
          <a:bodyPr/>
          <a:lstStyle/>
          <a:p>
            <a:r>
              <a:rPr lang="en-US"/>
              <a:t>Click to edit Master title style</a:t>
            </a:r>
            <a:endParaRPr lang="en-US" dirty="0"/>
          </a:p>
        </p:txBody>
      </p:sp>
      <p:sp>
        <p:nvSpPr>
          <p:cNvPr id="1048740"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41"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1048742" name="Footer Placeholder 4"/>
          <p:cNvSpPr>
            <a:spLocks noGrp="1"/>
          </p:cNvSpPr>
          <p:nvPr>
            <p:ph type="ftr" sz="quarter" idx="11"/>
          </p:nvPr>
        </p:nvSpPr>
        <p:spPr/>
        <p:txBody>
          <a:bodyPr/>
          <a:lstStyle/>
          <a:p>
            <a:endParaRPr lang="en-US"/>
          </a:p>
        </p:txBody>
      </p:sp>
      <p:sp>
        <p:nvSpPr>
          <p:cNvPr id="1048743"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85"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1048786"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87"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1048788" name="Footer Placeholder 4"/>
          <p:cNvSpPr>
            <a:spLocks noGrp="1"/>
          </p:cNvSpPr>
          <p:nvPr>
            <p:ph type="ftr" sz="quarter" idx="11"/>
          </p:nvPr>
        </p:nvSpPr>
        <p:spPr/>
        <p:txBody>
          <a:bodyPr/>
          <a:lstStyle/>
          <a:p>
            <a:endParaRPr lang="en-US"/>
          </a:p>
        </p:txBody>
      </p:sp>
      <p:sp>
        <p:nvSpPr>
          <p:cNvPr id="1048789"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1048589"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0"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1"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2"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593"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88" name="Title 1"/>
          <p:cNvSpPr>
            <a:spLocks noGrp="1"/>
          </p:cNvSpPr>
          <p:nvPr>
            <p:ph type="title"/>
          </p:nvPr>
        </p:nvSpPr>
        <p:spPr/>
        <p:txBody>
          <a:bodyPr/>
          <a:lstStyle/>
          <a:p>
            <a:r>
              <a:rPr lang="en-US"/>
              <a:t>Click to edit Master title style</a:t>
            </a:r>
            <a:endParaRPr lang="en-US" dirty="0"/>
          </a:p>
        </p:txBody>
      </p:sp>
      <p:sp>
        <p:nvSpPr>
          <p:cNvPr id="1048689"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90"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1048691" name="Footer Placeholder 4"/>
          <p:cNvSpPr>
            <a:spLocks noGrp="1"/>
          </p:cNvSpPr>
          <p:nvPr>
            <p:ph type="ftr" sz="quarter" idx="11"/>
          </p:nvPr>
        </p:nvSpPr>
        <p:spPr/>
        <p:txBody>
          <a:bodyPr/>
          <a:lstStyle/>
          <a:p>
            <a:endParaRPr lang="en-US"/>
          </a:p>
        </p:txBody>
      </p:sp>
      <p:sp>
        <p:nvSpPr>
          <p:cNvPr id="1048692"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744"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1048745"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1048746"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1048747" name="Footer Placeholder 4"/>
          <p:cNvSpPr>
            <a:spLocks noGrp="1"/>
          </p:cNvSpPr>
          <p:nvPr>
            <p:ph type="ftr" sz="quarter" idx="11"/>
          </p:nvPr>
        </p:nvSpPr>
        <p:spPr/>
        <p:txBody>
          <a:bodyPr/>
          <a:lstStyle/>
          <a:p>
            <a:endParaRPr lang="en-US"/>
          </a:p>
        </p:txBody>
      </p:sp>
      <p:sp>
        <p:nvSpPr>
          <p:cNvPr id="1048748"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67" name="Title 1"/>
          <p:cNvSpPr>
            <a:spLocks noGrp="1"/>
          </p:cNvSpPr>
          <p:nvPr>
            <p:ph type="title"/>
          </p:nvPr>
        </p:nvSpPr>
        <p:spPr/>
        <p:txBody>
          <a:bodyPr/>
          <a:lstStyle/>
          <a:p>
            <a:r>
              <a:rPr lang="en-US"/>
              <a:t>Click to edit Master title style</a:t>
            </a:r>
            <a:endParaRPr lang="en-US" dirty="0"/>
          </a:p>
        </p:txBody>
      </p:sp>
      <p:sp>
        <p:nvSpPr>
          <p:cNvPr id="1048768"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69"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70" name="Date Placeholder 4"/>
          <p:cNvSpPr>
            <a:spLocks noGrp="1"/>
          </p:cNvSpPr>
          <p:nvPr>
            <p:ph type="dt" sz="half" idx="10"/>
          </p:nvPr>
        </p:nvSpPr>
        <p:spPr/>
        <p:txBody>
          <a:bodyPr/>
          <a:lstStyle/>
          <a:p>
            <a:fld id="{1D8BD707-D9CF-40AE-B4C6-C98DA3205C09}" type="datetimeFigureOut">
              <a:rPr lang="en-US" smtClean="0"/>
              <a:t>9/11/2024</a:t>
            </a:fld>
            <a:endParaRPr lang="en-US"/>
          </a:p>
        </p:txBody>
      </p:sp>
      <p:sp>
        <p:nvSpPr>
          <p:cNvPr id="1048771" name="Footer Placeholder 5"/>
          <p:cNvSpPr>
            <a:spLocks noGrp="1"/>
          </p:cNvSpPr>
          <p:nvPr>
            <p:ph type="ftr" sz="quarter" idx="11"/>
          </p:nvPr>
        </p:nvSpPr>
        <p:spPr/>
        <p:txBody>
          <a:bodyPr/>
          <a:lstStyle/>
          <a:p>
            <a:endParaRPr lang="en-US"/>
          </a:p>
        </p:txBody>
      </p:sp>
      <p:sp>
        <p:nvSpPr>
          <p:cNvPr id="1048772"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49" name="Title 1"/>
          <p:cNvSpPr>
            <a:spLocks noGrp="1"/>
          </p:cNvSpPr>
          <p:nvPr>
            <p:ph type="title"/>
          </p:nvPr>
        </p:nvSpPr>
        <p:spPr/>
        <p:txBody>
          <a:bodyPr/>
          <a:lstStyle/>
          <a:p>
            <a:r>
              <a:rPr lang="en-US"/>
              <a:t>Click to edit Master title style</a:t>
            </a:r>
            <a:endParaRPr lang="en-US" dirty="0"/>
          </a:p>
        </p:txBody>
      </p:sp>
      <p:sp>
        <p:nvSpPr>
          <p:cNvPr id="1048750"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48751"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52"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48753"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54" name="Date Placeholder 6"/>
          <p:cNvSpPr>
            <a:spLocks noGrp="1"/>
          </p:cNvSpPr>
          <p:nvPr>
            <p:ph type="dt" sz="half" idx="10"/>
          </p:nvPr>
        </p:nvSpPr>
        <p:spPr/>
        <p:txBody>
          <a:bodyPr/>
          <a:lstStyle/>
          <a:p>
            <a:fld id="{1D8BD707-D9CF-40AE-B4C6-C98DA3205C09}" type="datetimeFigureOut">
              <a:rPr lang="en-US" smtClean="0"/>
              <a:t>9/11/2024</a:t>
            </a:fld>
            <a:endParaRPr lang="en-US"/>
          </a:p>
        </p:txBody>
      </p:sp>
      <p:sp>
        <p:nvSpPr>
          <p:cNvPr id="1048755" name="Footer Placeholder 7"/>
          <p:cNvSpPr>
            <a:spLocks noGrp="1"/>
          </p:cNvSpPr>
          <p:nvPr>
            <p:ph type="ftr" sz="quarter" idx="11"/>
          </p:nvPr>
        </p:nvSpPr>
        <p:spPr/>
        <p:txBody>
          <a:bodyPr/>
          <a:lstStyle/>
          <a:p>
            <a:endParaRPr lang="en-US"/>
          </a:p>
        </p:txBody>
      </p:sp>
      <p:sp>
        <p:nvSpPr>
          <p:cNvPr id="1048756"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04"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1048605" name="Date Placeholder 2"/>
          <p:cNvSpPr>
            <a:spLocks noGrp="1"/>
          </p:cNvSpPr>
          <p:nvPr>
            <p:ph type="dt" sz="half" idx="10"/>
          </p:nvPr>
        </p:nvSpPr>
        <p:spPr/>
        <p:txBody>
          <a:bodyPr/>
          <a:lstStyle/>
          <a:p>
            <a:fld id="{1D8BD707-D9CF-40AE-B4C6-C98DA3205C09}" type="datetimeFigureOut">
              <a:rPr lang="en-US" smtClean="0"/>
              <a:t>9/11/2024</a:t>
            </a:fld>
            <a:endParaRPr lang="en-US"/>
          </a:p>
        </p:txBody>
      </p:sp>
      <p:sp>
        <p:nvSpPr>
          <p:cNvPr id="1048606" name="Footer Placeholder 3"/>
          <p:cNvSpPr>
            <a:spLocks noGrp="1"/>
          </p:cNvSpPr>
          <p:nvPr>
            <p:ph type="ftr" sz="quarter" idx="11"/>
          </p:nvPr>
        </p:nvSpPr>
        <p:spPr/>
        <p:txBody>
          <a:bodyPr/>
          <a:lstStyle/>
          <a:p>
            <a:endParaRPr lang="en-US"/>
          </a:p>
        </p:txBody>
      </p:sp>
      <p:sp>
        <p:nvSpPr>
          <p:cNvPr id="1048607"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54" name="Date Placeholder 1"/>
          <p:cNvSpPr>
            <a:spLocks noGrp="1"/>
          </p:cNvSpPr>
          <p:nvPr>
            <p:ph type="dt" sz="half" idx="10"/>
          </p:nvPr>
        </p:nvSpPr>
        <p:spPr/>
        <p:txBody>
          <a:bodyPr/>
          <a:lstStyle/>
          <a:p>
            <a:fld id="{1D8BD707-D9CF-40AE-B4C6-C98DA3205C09}" type="datetimeFigureOut">
              <a:rPr lang="en-US" smtClean="0"/>
              <a:t>9/11/2024</a:t>
            </a:fld>
            <a:endParaRPr lang="en-US"/>
          </a:p>
        </p:txBody>
      </p:sp>
      <p:sp>
        <p:nvSpPr>
          <p:cNvPr id="1048655" name="Footer Placeholder 2"/>
          <p:cNvSpPr>
            <a:spLocks noGrp="1"/>
          </p:cNvSpPr>
          <p:nvPr>
            <p:ph type="ftr" sz="quarter" idx="11"/>
          </p:nvPr>
        </p:nvSpPr>
        <p:spPr/>
        <p:txBody>
          <a:bodyPr/>
          <a:lstStyle/>
          <a:p>
            <a:endParaRPr lang="en-US"/>
          </a:p>
        </p:txBody>
      </p:sp>
      <p:sp>
        <p:nvSpPr>
          <p:cNvPr id="1048656"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79"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1048780"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81"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1048782" name="Date Placeholder 4"/>
          <p:cNvSpPr>
            <a:spLocks noGrp="1"/>
          </p:cNvSpPr>
          <p:nvPr>
            <p:ph type="dt" sz="half" idx="10"/>
          </p:nvPr>
        </p:nvSpPr>
        <p:spPr/>
        <p:txBody>
          <a:bodyPr/>
          <a:lstStyle/>
          <a:p>
            <a:fld id="{1D8BD707-D9CF-40AE-B4C6-C98DA3205C09}" type="datetimeFigureOut">
              <a:rPr lang="en-US" smtClean="0"/>
              <a:t>9/11/2024</a:t>
            </a:fld>
            <a:endParaRPr lang="en-US"/>
          </a:p>
        </p:txBody>
      </p:sp>
      <p:sp>
        <p:nvSpPr>
          <p:cNvPr id="1048783" name="Footer Placeholder 5"/>
          <p:cNvSpPr>
            <a:spLocks noGrp="1"/>
          </p:cNvSpPr>
          <p:nvPr>
            <p:ph type="ftr" sz="quarter" idx="11"/>
          </p:nvPr>
        </p:nvSpPr>
        <p:spPr/>
        <p:txBody>
          <a:bodyPr/>
          <a:lstStyle/>
          <a:p>
            <a:endParaRPr lang="en-US"/>
          </a:p>
        </p:txBody>
      </p:sp>
      <p:sp>
        <p:nvSpPr>
          <p:cNvPr id="1048784"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733"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1048734"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735"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48736" name="Footer Placeholder 5"/>
          <p:cNvSpPr>
            <a:spLocks noGrp="1"/>
          </p:cNvSpPr>
          <p:nvPr>
            <p:ph type="ftr" sz="quarter" idx="11"/>
          </p:nvPr>
        </p:nvSpPr>
        <p:spPr/>
        <p:txBody>
          <a:bodyPr/>
          <a:lstStyle/>
          <a:p>
            <a:endParaRPr lang="en-US"/>
          </a:p>
        </p:txBody>
      </p:sp>
      <p:sp>
        <p:nvSpPr>
          <p:cNvPr id="104873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1048738" name="Date Placeholder 4"/>
          <p:cNvSpPr>
            <a:spLocks noGrp="1"/>
          </p:cNvSpPr>
          <p:nvPr>
            <p:ph type="dt" sz="half" idx="10"/>
          </p:nvPr>
        </p:nvSpPr>
        <p:spPr/>
        <p:txBody>
          <a:bodyPr/>
          <a:lstStyle/>
          <a:p>
            <a:fld id="{1D8BD707-D9CF-40AE-B4C6-C98DA3205C09}" type="datetimeFigureOut">
              <a:rPr lang="en-US" smtClean="0"/>
              <a:t>9/11/2024</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3" name="Group 43"/>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1048585"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86"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9/11/2024</a:t>
            </a:fld>
            <a:endParaRPr lang="en-US"/>
          </a:p>
        </p:txBody>
      </p:sp>
      <p:sp>
        <p:nvSpPr>
          <p:cNvPr id="1048587"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1048588"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55"/>
              </a:spcBef>
            </a:pPr>
            <a:fld id="{81D60167-4931-47E6-BA6A-407CBD079E47}" type="slidenum">
              <a:rPr lang="en-US" spc="10" smtClean="0"/>
              <a:t>‹#›</a:t>
            </a:fld>
            <a:endParaRPr lang="en-US"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7.xml" /></Relationships>
</file>

<file path=ppt/slides/_rels/slide10.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6.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6.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6.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object 2"/>
          <p:cNvGrpSpPr/>
          <p:nvPr/>
        </p:nvGrpSpPr>
        <p:grpSpPr>
          <a:xfrm>
            <a:off x="876299" y="990600"/>
            <a:ext cx="1743075" cy="1333500"/>
            <a:chOff x="742950" y="1104900"/>
            <a:chExt cx="1743075" cy="1333500"/>
          </a:xfrm>
        </p:grpSpPr>
        <p:sp>
          <p:nvSpPr>
            <p:cNvPr id="1048594"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5"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6"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7"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598"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048599" name="object 11"/>
          <p:cNvSpPr txBox="1">
            <a:spLocks noGrp="1"/>
          </p:cNvSpPr>
          <p:nvPr>
            <p:ph type="sldNum" sz="quarter" idx="7"/>
          </p:nvPr>
        </p:nvSpPr>
        <p:spPr>
          <a:xfrm>
            <a:off x="8590663" y="6144232"/>
            <a:ext cx="683339" cy="159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0" name="TextBox 13"/>
          <p:cNvSpPr txBox="1"/>
          <p:nvPr/>
        </p:nvSpPr>
        <p:spPr>
          <a:xfrm>
            <a:off x="1295400" y="2572665"/>
            <a:ext cx="8610600" cy="230832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STUDENT NAME : </a:t>
            </a:r>
            <a:r>
              <a:rPr lang="en-US" sz="2400" dirty="0" err="1">
                <a:latin typeface="Times New Roman" panose="02020603050405020304" pitchFamily="18" charset="0"/>
                <a:cs typeface="Times New Roman" panose="02020603050405020304" pitchFamily="18" charset="0"/>
              </a:rPr>
              <a:t>G.Yuvashree</a:t>
            </a:r>
            <a:endParaRPr lang="zh-CN" altLang="en-US" dirty="0"/>
          </a:p>
          <a:p>
            <a:r>
              <a:rPr lang="en-US" sz="2400" dirty="0">
                <a:latin typeface="Times New Roman" panose="02020603050405020304" pitchFamily="18" charset="0"/>
                <a:cs typeface="Times New Roman" panose="02020603050405020304" pitchFamily="18" charset="0"/>
              </a:rPr>
              <a:t>REGISTER NO: 312219946</a:t>
            </a:r>
            <a:endParaRPr lang="zh-CN" altLang="en-US" dirty="0"/>
          </a:p>
          <a:p>
            <a:r>
              <a:rPr lang="en-US" sz="2400" dirty="0">
                <a:latin typeface="Times New Roman" panose="02020603050405020304" pitchFamily="18" charset="0"/>
                <a:cs typeface="Times New Roman" panose="02020603050405020304" pitchFamily="18" charset="0"/>
              </a:rPr>
              <a:t>DEPARTMENT: COMMERCE</a:t>
            </a:r>
          </a:p>
          <a:p>
            <a:r>
              <a:rPr lang="en-US" sz="2400" dirty="0">
                <a:latin typeface="Times New Roman" panose="02020603050405020304" pitchFamily="18" charset="0"/>
                <a:cs typeface="Times New Roman" panose="02020603050405020304" pitchFamily="18" charset="0"/>
              </a:rPr>
              <a:t>COLLEGE : PERI COLLEGE OF ARTS AND SCIENCE </a:t>
            </a:r>
            <a:endParaRPr lang="zh-CN" altLang="en-US" dirty="0"/>
          </a:p>
          <a:p>
            <a:r>
              <a:rPr lang="en-US" sz="2400" dirty="0">
                <a:latin typeface="Times New Roman" panose="02020603050405020304" pitchFamily="18" charset="0"/>
                <a:cs typeface="Times New Roman" panose="02020603050405020304" pitchFamily="18" charset="0"/>
              </a:rPr>
              <a:t>NM ID:  3BE4478220F2BB08D1F403A64CAC4ADC.
</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5"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76"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7"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8"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66675" y="3381373"/>
            <a:ext cx="2466975" cy="3419475"/>
          </a:xfrm>
          <a:prstGeom prst="rect">
            <a:avLst/>
          </a:prstGeom>
        </p:spPr>
      </p:pic>
      <p:sp>
        <p:nvSpPr>
          <p:cNvPr id="1048679" name="object 7"/>
          <p:cNvSpPr txBox="1">
            <a:spLocks noGrp="1"/>
          </p:cNvSpPr>
          <p:nvPr>
            <p:ph type="title"/>
          </p:nvPr>
        </p:nvSpPr>
        <p:spPr>
          <a:xfrm>
            <a:off x="739775" y="654938"/>
            <a:ext cx="8480425" cy="60071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80" name="object 8"/>
          <p:cNvSpPr txBox="1"/>
          <p:nvPr/>
        </p:nvSpPr>
        <p:spPr>
          <a:xfrm>
            <a:off x="11277218" y="6473337"/>
            <a:ext cx="228600" cy="159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81" name="TextBox 8"/>
          <p:cNvSpPr txBox="1"/>
          <p:nvPr/>
        </p:nvSpPr>
        <p:spPr>
          <a:xfrm>
            <a:off x="2133600" y="2159873"/>
            <a:ext cx="8534018" cy="127254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Performance level</a:t>
            </a:r>
          </a:p>
          <a:p>
            <a:r>
              <a:rPr lang="en-US" sz="2800" b="1" dirty="0">
                <a:latin typeface="Times New Roman" panose="02020603050405020304" pitchFamily="18" charset="0"/>
                <a:cs typeface="Times New Roman" panose="02020603050405020304" pitchFamily="18" charset="0"/>
              </a:rPr>
              <a:t>IFS (Z8-5”VERY HIGH”28-4,”HIGH”,28&gt;3,”MED”,TRUE,”LOW”)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2"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83" name="object 9"/>
          <p:cNvSpPr txBox="1"/>
          <p:nvPr/>
        </p:nvSpPr>
        <p:spPr>
          <a:xfrm>
            <a:off x="11277218" y="6473337"/>
            <a:ext cx="228600" cy="159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048684" name="object 8"/>
          <p:cNvSpPr txBox="1"/>
          <p:nvPr/>
        </p:nvSpPr>
        <p:spPr>
          <a:xfrm>
            <a:off x="739774" y="291147"/>
            <a:ext cx="4137025" cy="67373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imes New Roman" panose="02020603050405020304" pitchFamily="18" charset="0"/>
                <a:cs typeface="Times New Roman" panose="02020603050405020304" pitchFamily="18" charset="0"/>
              </a:rPr>
              <a:t>M</a:t>
            </a:r>
            <a:r>
              <a:rPr sz="4800" b="1" dirty="0">
                <a:latin typeface="Times New Roman" panose="02020603050405020304" pitchFamily="18" charset="0"/>
                <a:cs typeface="Times New Roman" panose="02020603050405020304" pitchFamily="18" charset="0"/>
              </a:rPr>
              <a:t>O</a:t>
            </a:r>
            <a:r>
              <a:rPr sz="4800" b="1" spc="-15" dirty="0">
                <a:latin typeface="Times New Roman" panose="02020603050405020304" pitchFamily="18" charset="0"/>
                <a:cs typeface="Times New Roman" panose="02020603050405020304" pitchFamily="18" charset="0"/>
              </a:rPr>
              <a:t>D</a:t>
            </a:r>
            <a:r>
              <a:rPr sz="4800" b="1" spc="-35" dirty="0">
                <a:latin typeface="Times New Roman" panose="02020603050405020304" pitchFamily="18" charset="0"/>
                <a:cs typeface="Times New Roman" panose="02020603050405020304" pitchFamily="18" charset="0"/>
              </a:rPr>
              <a:t>E</a:t>
            </a:r>
            <a:r>
              <a:rPr sz="4800" b="1" spc="-30" dirty="0">
                <a:latin typeface="Times New Roman" panose="02020603050405020304" pitchFamily="18" charset="0"/>
                <a:cs typeface="Times New Roman" panose="02020603050405020304" pitchFamily="18" charset="0"/>
              </a:rPr>
              <a:t>LL</a:t>
            </a:r>
            <a:r>
              <a:rPr sz="4800" b="1" spc="-5" dirty="0">
                <a:latin typeface="Times New Roman" panose="02020603050405020304" pitchFamily="18" charset="0"/>
                <a:cs typeface="Times New Roman" panose="02020603050405020304" pitchFamily="18" charset="0"/>
              </a:rPr>
              <a:t>I</a:t>
            </a:r>
            <a:r>
              <a:rPr sz="4800" b="1" spc="30" dirty="0">
                <a:latin typeface="Times New Roman" panose="02020603050405020304" pitchFamily="18" charset="0"/>
                <a:cs typeface="Times New Roman" panose="02020603050405020304" pitchFamily="18" charset="0"/>
              </a:rPr>
              <a:t>N</a:t>
            </a:r>
            <a:r>
              <a:rPr sz="4800" b="1" spc="5" dirty="0">
                <a:latin typeface="Times New Roman" panose="02020603050405020304" pitchFamily="18" charset="0"/>
                <a:cs typeface="Times New Roman" panose="02020603050405020304" pitchFamily="18" charset="0"/>
              </a:rPr>
              <a:t>G</a:t>
            </a:r>
            <a:endParaRPr sz="4800" dirty="0">
              <a:latin typeface="Times New Roman" panose="02020603050405020304" pitchFamily="18" charset="0"/>
              <a:cs typeface="Times New Roman" panose="02020603050405020304" pitchFamily="18" charset="0"/>
            </a:endParaRPr>
          </a:p>
        </p:txBody>
      </p:sp>
      <p:sp>
        <p:nvSpPr>
          <p:cNvPr id="1048685"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6" name="TextBox 1"/>
          <p:cNvSpPr txBox="1"/>
          <p:nvPr/>
        </p:nvSpPr>
        <p:spPr>
          <a:xfrm>
            <a:off x="304800" y="1219200"/>
            <a:ext cx="10668000" cy="240284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Use PivotTables for Advanced Analysis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PivotTables can dynamically summarize and analyze your data:</a:t>
            </a:r>
          </a:p>
          <a:p>
            <a:r>
              <a:rPr lang="en-US" b="1" dirty="0">
                <a:latin typeface="Times New Roman" panose="02020603050405020304" pitchFamily="18" charset="0"/>
                <a:cs typeface="Times New Roman" panose="02020603050405020304" pitchFamily="18" charset="0"/>
              </a:rPr>
              <a:t>     Select Your Data Range</a:t>
            </a:r>
            <a:r>
              <a:rPr lang="en-US"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     Go to Insert</a:t>
            </a:r>
            <a:r>
              <a:rPr lang="en-US" dirty="0">
                <a:latin typeface="Times New Roman" panose="02020603050405020304" pitchFamily="18" charset="0"/>
                <a:cs typeface="Times New Roman" panose="02020603050405020304" pitchFamily="18" charset="0"/>
              </a:rPr>
              <a:t> &gt; </a:t>
            </a:r>
            <a:r>
              <a:rPr lang="en-US" b="1" dirty="0">
                <a:latin typeface="Times New Roman" panose="02020603050405020304" pitchFamily="18" charset="0"/>
                <a:cs typeface="Times New Roman" panose="02020603050405020304" pitchFamily="18" charset="0"/>
              </a:rPr>
              <a:t>PivotTable</a:t>
            </a:r>
            <a:r>
              <a:rPr lang="en-US"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     Configure PivotTable</a:t>
            </a:r>
            <a:r>
              <a:rPr lang="en-US"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     Rows</a:t>
            </a:r>
            <a:r>
              <a:rPr lang="en-US" dirty="0">
                <a:latin typeface="Times New Roman" panose="02020603050405020304" pitchFamily="18" charset="0"/>
                <a:cs typeface="Times New Roman" panose="02020603050405020304" pitchFamily="18" charset="0"/>
              </a:rPr>
              <a:t>: Project Name or Department.</a:t>
            </a:r>
          </a:p>
          <a:p>
            <a:r>
              <a:rPr lang="en-US" b="1" dirty="0">
                <a:latin typeface="Times New Roman" panose="02020603050405020304" pitchFamily="18" charset="0"/>
                <a:cs typeface="Times New Roman" panose="02020603050405020304" pitchFamily="18" charset="0"/>
              </a:rPr>
              <a:t>     Columns</a:t>
            </a:r>
            <a:r>
              <a:rPr lang="en-US" dirty="0">
                <a:latin typeface="Times New Roman" panose="02020603050405020304" pitchFamily="18" charset="0"/>
                <a:cs typeface="Times New Roman" panose="02020603050405020304" pitchFamily="18" charset="0"/>
              </a:rPr>
              <a:t>: Performance Metrics.</a:t>
            </a:r>
          </a:p>
          <a:p>
            <a:r>
              <a:rPr lang="en-US" b="1" dirty="0">
                <a:latin typeface="Times New Roman" panose="02020603050405020304" pitchFamily="18" charset="0"/>
                <a:cs typeface="Times New Roman" panose="02020603050405020304" pitchFamily="18" charset="0"/>
              </a:rPr>
              <a:t>     Values</a:t>
            </a:r>
            <a:r>
              <a:rPr lang="en-US" dirty="0">
                <a:latin typeface="Times New Roman" panose="02020603050405020304" pitchFamily="18" charset="0"/>
                <a:cs typeface="Times New Roman" panose="02020603050405020304" pitchFamily="18" charset="0"/>
              </a:rPr>
              <a:t>: Average or Count of Performance Metrics.</a:t>
            </a:r>
          </a:p>
          <a:p>
            <a:r>
              <a:rPr lang="en-US" dirty="0">
                <a:latin typeface="Times New Roman" panose="02020603050405020304" pitchFamily="18" charset="0"/>
                <a:cs typeface="Times New Roman" panose="02020603050405020304" pitchFamily="18" charset="0"/>
              </a:rPr>
              <a:t>  </a:t>
            </a:r>
          </a:p>
        </p:txBody>
      </p:sp>
      <p:sp>
        <p:nvSpPr>
          <p:cNvPr id="1048687" name="TextBox 2"/>
          <p:cNvSpPr txBox="1"/>
          <p:nvPr/>
        </p:nvSpPr>
        <p:spPr>
          <a:xfrm>
            <a:off x="304800" y="3835301"/>
            <a:ext cx="8305800" cy="1386841"/>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Incorporate Conditional Formatting</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Highlight key performance metrics:</a:t>
            </a:r>
          </a:p>
          <a:p>
            <a:r>
              <a:rPr lang="en-US" b="1" dirty="0">
                <a:latin typeface="Times New Roman" panose="02020603050405020304" pitchFamily="18" charset="0"/>
                <a:cs typeface="Times New Roman" panose="02020603050405020304" pitchFamily="18" charset="0"/>
              </a:rPr>
              <a:t>     Select Cells</a:t>
            </a:r>
            <a:r>
              <a:rPr lang="en-US" dirty="0">
                <a:latin typeface="Times New Roman" panose="02020603050405020304" pitchFamily="18" charset="0"/>
                <a:cs typeface="Times New Roman" panose="02020603050405020304" pitchFamily="18" charset="0"/>
              </a:rPr>
              <a:t>: Highlight the range of performance data.</a:t>
            </a:r>
          </a:p>
          <a:p>
            <a:r>
              <a:rPr lang="en-US" b="1" dirty="0">
                <a:latin typeface="Times New Roman" panose="02020603050405020304" pitchFamily="18" charset="0"/>
                <a:cs typeface="Times New Roman" panose="02020603050405020304" pitchFamily="18" charset="0"/>
              </a:rPr>
              <a:t>     Conditional Formatting</a:t>
            </a:r>
            <a:r>
              <a:rPr lang="en-US" dirty="0">
                <a:latin typeface="Times New Roman" panose="02020603050405020304" pitchFamily="18" charset="0"/>
                <a:cs typeface="Times New Roman" panose="02020603050405020304" pitchFamily="18" charset="0"/>
              </a:rPr>
              <a:t>: Go to </a:t>
            </a:r>
            <a:r>
              <a:rPr lang="en-US" b="1" dirty="0">
                <a:latin typeface="Times New Roman" panose="02020603050405020304" pitchFamily="18" charset="0"/>
                <a:cs typeface="Times New Roman" panose="02020603050405020304" pitchFamily="18" charset="0"/>
              </a:rPr>
              <a:t>Home</a:t>
            </a:r>
            <a:r>
              <a:rPr lang="en-US" dirty="0">
                <a:latin typeface="Times New Roman" panose="02020603050405020304" pitchFamily="18" charset="0"/>
                <a:cs typeface="Times New Roman" panose="02020603050405020304" pitchFamily="18" charset="0"/>
              </a:rPr>
              <a:t> &gt; </a:t>
            </a:r>
            <a:r>
              <a:rPr lang="en-US" b="1" dirty="0">
                <a:latin typeface="Times New Roman" panose="02020603050405020304" pitchFamily="18" charset="0"/>
                <a:cs typeface="Times New Roman" panose="02020603050405020304" pitchFamily="18" charset="0"/>
              </a:rPr>
              <a:t>Conditional Formatting</a:t>
            </a:r>
            <a:r>
              <a:rPr lang="en-US" dirty="0">
                <a:latin typeface="Times New Roman" panose="02020603050405020304" pitchFamily="18" charset="0"/>
                <a:cs typeface="Times New Roman" panose="02020603050405020304" pitchFamily="18" charset="0"/>
              </a:rPr>
              <a:t> &gt; </a:t>
            </a:r>
            <a:r>
              <a:rPr lang="en-US" b="1" dirty="0">
                <a:latin typeface="Times New Roman" panose="02020603050405020304" pitchFamily="18" charset="0"/>
                <a:cs typeface="Times New Roman" panose="02020603050405020304" pitchFamily="18" charset="0"/>
              </a:rPr>
              <a:t>Color            </a:t>
            </a:r>
          </a:p>
          <a:p>
            <a:r>
              <a:rPr lang="en-US" b="1" dirty="0">
                <a:latin typeface="Times New Roman" panose="02020603050405020304" pitchFamily="18" charset="0"/>
                <a:cs typeface="Times New Roman" panose="02020603050405020304" pitchFamily="18" charset="0"/>
              </a:rPr>
              <a:t>     Scales</a:t>
            </a:r>
            <a:r>
              <a:rPr lang="en-US" dirty="0">
                <a:latin typeface="Times New Roman" panose="02020603050405020304" pitchFamily="18" charset="0"/>
                <a:cs typeface="Times New Roman" panose="02020603050405020304" pitchFamily="18" charset="0"/>
              </a:rPr>
              <a:t> or </a:t>
            </a:r>
            <a:r>
              <a:rPr lang="en-US" b="1" dirty="0">
                <a:latin typeface="Times New Roman" panose="02020603050405020304" pitchFamily="18" charset="0"/>
                <a:cs typeface="Times New Roman" panose="02020603050405020304" pitchFamily="18" charset="0"/>
              </a:rPr>
              <a:t>Data Bars</a:t>
            </a:r>
            <a:r>
              <a:rPr lang="en-US" dirty="0">
                <a:latin typeface="Times New Roman" panose="02020603050405020304" pitchFamily="18" charset="0"/>
                <a:cs typeface="Times New Roman" panose="02020603050405020304" pitchFamily="18" charset="0"/>
              </a:rPr>
              <a:t> to apply formatting based on performance values.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3"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MODELLING</a:t>
            </a:r>
          </a:p>
        </p:txBody>
      </p:sp>
      <p:sp>
        <p:nvSpPr>
          <p:cNvPr id="1048694" name="Text Placeholder 2"/>
          <p:cNvSpPr>
            <a:spLocks noGrp="1"/>
          </p:cNvSpPr>
          <p:nvPr>
            <p:ph idx="1"/>
          </p:nvPr>
        </p:nvSpPr>
        <p:spPr>
          <a:xfrm>
            <a:off x="609600" y="1295400"/>
            <a:ext cx="8229600" cy="4800600"/>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Performance by Project</a:t>
            </a:r>
          </a:p>
          <a:p>
            <a:pPr marL="0" indent="0">
              <a:buNone/>
            </a:pPr>
            <a:r>
              <a:rPr lang="en-US" b="1" dirty="0">
                <a:latin typeface="Times New Roman" panose="02020603050405020304" pitchFamily="18" charset="0"/>
                <a:cs typeface="Times New Roman" panose="02020603050405020304" pitchFamily="18" charset="0"/>
              </a:rPr>
              <a:t>Select Data</a:t>
            </a:r>
            <a:r>
              <a:rPr lang="en-US" dirty="0">
                <a:latin typeface="Times New Roman" panose="02020603050405020304" pitchFamily="18" charset="0"/>
                <a:cs typeface="Times New Roman" panose="02020603050405020304" pitchFamily="18" charset="0"/>
              </a:rPr>
              <a:t>: Highlight the summary table by project.</a:t>
            </a:r>
          </a:p>
          <a:p>
            <a:pPr marL="0" indent="0">
              <a:buNone/>
            </a:pPr>
            <a:r>
              <a:rPr lang="en-US" b="1" dirty="0">
                <a:latin typeface="Times New Roman" panose="02020603050405020304" pitchFamily="18" charset="0"/>
                <a:cs typeface="Times New Roman" panose="02020603050405020304" pitchFamily="18" charset="0"/>
              </a:rPr>
              <a:t>Insert Chart</a:t>
            </a:r>
            <a:r>
              <a:rPr lang="en-US" dirty="0">
                <a:latin typeface="Times New Roman" panose="02020603050405020304" pitchFamily="18" charset="0"/>
                <a:cs typeface="Times New Roman" panose="02020603050405020304" pitchFamily="18" charset="0"/>
              </a:rPr>
              <a:t>: Go to </a:t>
            </a:r>
            <a:r>
              <a:rPr lang="en-US" b="1" dirty="0">
                <a:latin typeface="Times New Roman" panose="02020603050405020304" pitchFamily="18" charset="0"/>
                <a:cs typeface="Times New Roman" panose="02020603050405020304" pitchFamily="18" charset="0"/>
              </a:rPr>
              <a:t>Insert</a:t>
            </a:r>
            <a:r>
              <a:rPr lang="en-US" dirty="0">
                <a:latin typeface="Times New Roman" panose="02020603050405020304" pitchFamily="18" charset="0"/>
                <a:cs typeface="Times New Roman" panose="02020603050405020304" pitchFamily="18" charset="0"/>
              </a:rPr>
              <a:t> &gt; </a:t>
            </a:r>
            <a:r>
              <a:rPr lang="en-US" b="1" dirty="0">
                <a:latin typeface="Times New Roman" panose="02020603050405020304" pitchFamily="18" charset="0"/>
                <a:cs typeface="Times New Roman" panose="02020603050405020304" pitchFamily="18" charset="0"/>
              </a:rPr>
              <a:t>Column or Bar Chart</a:t>
            </a:r>
            <a:r>
              <a:rPr lang="en-US" dirty="0">
                <a:latin typeface="Times New Roman" panose="02020603050405020304" pitchFamily="18" charset="0"/>
                <a:cs typeface="Times New Roman" panose="02020603050405020304" pitchFamily="18" charset="0"/>
              </a:rPr>
              <a:t> to create a visual comparison of metrics across projects.</a:t>
            </a:r>
          </a:p>
          <a:p>
            <a:pPr marL="0" lvl="0" indent="0" defTabSz="914400" eaLnBrk="0" fontAlgn="base" hangingPunct="0">
              <a:spcBef>
                <a:spcPct val="0"/>
              </a:spcBef>
              <a:spcAft>
                <a:spcPct val="0"/>
              </a:spcAft>
              <a:buClrTx/>
              <a:buSzTx/>
              <a:buFontTx/>
              <a:buChar char="•"/>
            </a:pPr>
            <a:r>
              <a:rPr lang="en-US" altLang="en-US" sz="2000" b="1" dirty="0">
                <a:solidFill>
                  <a:schemeClr val="tx1"/>
                </a:solidFill>
                <a:latin typeface="Times New Roman" panose="02020603050405020304" pitchFamily="18" charset="0"/>
                <a:cs typeface="Times New Roman" panose="02020603050405020304" pitchFamily="18" charset="0"/>
              </a:rPr>
              <a:t>Conditional Formatting</a:t>
            </a:r>
            <a:r>
              <a:rPr lang="en-US" altLang="en-US" dirty="0">
                <a:solidFill>
                  <a:schemeClr val="tx1"/>
                </a:solidFill>
                <a:latin typeface="Times New Roman" panose="02020603050405020304" pitchFamily="18" charset="0"/>
                <a:cs typeface="Times New Roman" panose="02020603050405020304" pitchFamily="18" charset="0"/>
              </a:rPr>
              <a:t>: Apply conditional formatting to highlight key performance metrics and trends, making it easier to spot areas that need attention.</a:t>
            </a:r>
          </a:p>
          <a:p>
            <a:pPr marL="0" lvl="0" indent="0" defTabSz="914400" eaLnBrk="0" fontAlgn="base" hangingPunct="0">
              <a:spcBef>
                <a:spcPct val="0"/>
              </a:spcBef>
              <a:spcAft>
                <a:spcPct val="0"/>
              </a:spcAft>
              <a:buClrTx/>
              <a:buSzTx/>
              <a:buFontTx/>
              <a:buChar char="•"/>
            </a:pPr>
            <a:endParaRPr lang="en-US" altLang="en-US" b="1"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FontTx/>
              <a:buChar char="•"/>
            </a:pPr>
            <a:r>
              <a:rPr lang="en-US" altLang="en-US" sz="2000" b="1" dirty="0">
                <a:solidFill>
                  <a:schemeClr val="tx1"/>
                </a:solidFill>
                <a:latin typeface="Times New Roman" panose="02020603050405020304" pitchFamily="18" charset="0"/>
                <a:cs typeface="Times New Roman" panose="02020603050405020304" pitchFamily="18" charset="0"/>
              </a:rPr>
              <a:t>Interactive Elements</a:t>
            </a:r>
            <a:r>
              <a:rPr lang="en-US" altLang="en-US" dirty="0">
                <a:solidFill>
                  <a:schemeClr val="tx1"/>
                </a:solidFill>
                <a:latin typeface="Times New Roman" panose="02020603050405020304" pitchFamily="18" charset="0"/>
                <a:cs typeface="Times New Roman" panose="02020603050405020304" pitchFamily="18" charset="0"/>
              </a:rPr>
              <a:t>: Incorporate slicers and other interactive elements to make your analysis more dynamic and user-friendly. This enables viewers to filter data based on different criteria and get customized insights.</a:t>
            </a:r>
          </a:p>
          <a:p>
            <a:pPr marL="0" lvl="0" indent="0" defTabSz="914400" eaLnBrk="0" fontAlgn="base" hangingPunct="0">
              <a:spcBef>
                <a:spcPct val="0"/>
              </a:spcBef>
              <a:spcAft>
                <a:spcPct val="0"/>
              </a:spcAft>
              <a:buClrTx/>
              <a:buSzTx/>
              <a:buFontTx/>
              <a:buChar char="•"/>
            </a:pPr>
            <a:endParaRPr lang="en-US" altLang="en-US" b="1"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FontTx/>
              <a:buChar char="•"/>
            </a:pPr>
            <a:r>
              <a:rPr lang="en-US" altLang="en-US" sz="2000" b="1" dirty="0">
                <a:solidFill>
                  <a:schemeClr val="tx1"/>
                </a:solidFill>
                <a:latin typeface="Times New Roman" panose="02020603050405020304" pitchFamily="18" charset="0"/>
                <a:cs typeface="Times New Roman" panose="02020603050405020304" pitchFamily="18" charset="0"/>
              </a:rPr>
              <a:t>Dashboard Creation</a:t>
            </a:r>
            <a:r>
              <a:rPr lang="en-US" altLang="en-US" dirty="0">
                <a:solidFill>
                  <a:schemeClr val="tx1"/>
                </a:solidFill>
                <a:latin typeface="Times New Roman" panose="02020603050405020304" pitchFamily="18" charset="0"/>
                <a:cs typeface="Times New Roman" panose="02020603050405020304" pitchFamily="18" charset="0"/>
              </a:rPr>
              <a:t>: Compile your data, summaries, and visualizations into a cohesive dashboard. This dashboard should provide a comprehensive view of employee performance, helping stakeholders make informed decisions.</a:t>
            </a:r>
          </a:p>
          <a:p>
            <a:pPr marL="0" lvl="0" indent="0" defTabSz="914400" eaLnBrk="0" fontAlgn="base" hangingPunct="0">
              <a:spcBef>
                <a:spcPct val="0"/>
              </a:spcBef>
              <a:spcAft>
                <a:spcPct val="0"/>
              </a:spcAft>
              <a:buClrTx/>
              <a:buSzTx/>
              <a:buFontTx/>
              <a:buChar char="•"/>
            </a:pPr>
            <a:endParaRPr lang="en-US" altLang="en-US" b="1"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FontTx/>
              <a:buChar char="•"/>
            </a:pPr>
            <a:r>
              <a:rPr lang="en-US" altLang="en-US" sz="2000" b="1" dirty="0">
                <a:solidFill>
                  <a:schemeClr val="tx1"/>
                </a:solidFill>
                <a:latin typeface="Times New Roman" panose="02020603050405020304" pitchFamily="18" charset="0"/>
                <a:cs typeface="Times New Roman" panose="02020603050405020304" pitchFamily="18" charset="0"/>
              </a:rPr>
              <a:t>PivotTables</a:t>
            </a:r>
            <a:r>
              <a:rPr lang="en-US" altLang="en-US" dirty="0">
                <a:solidFill>
                  <a:schemeClr val="tx1"/>
                </a:solidFill>
                <a:latin typeface="Times New Roman" panose="02020603050405020304" pitchFamily="18" charset="0"/>
                <a:cs typeface="Times New Roman" panose="02020603050405020304" pitchFamily="18" charset="0"/>
              </a:rPr>
              <a:t>: Leverage PivotTabl</a:t>
            </a:r>
            <a:r>
              <a:rPr lang="en-US" altLang="en-US" dirty="0">
                <a:solidFill>
                  <a:schemeClr val="tx1"/>
                </a:solidFill>
                <a:latin typeface="Arial" panose="020B0604020202020204" pitchFamily="34" charset="0"/>
              </a:rPr>
              <a:t>es for dynamic analysis, allowing you to easily slice and dice the data to reveal deeper insights and trends.</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96"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9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8" name="object 6"/>
          <p:cNvPicPr>
            <a:picLocks/>
          </p:cNvPicPr>
          <p:nvPr/>
        </p:nvPicPr>
        <p:blipFill>
          <a:blip r:embed="rId2" cstate="print"/>
          <a:stretch>
            <a:fillRect/>
          </a:stretch>
        </p:blipFill>
        <p:spPr>
          <a:xfrm>
            <a:off x="1666875" y="6467475"/>
            <a:ext cx="76200" cy="177800"/>
          </a:xfrm>
          <a:prstGeom prst="rect">
            <a:avLst/>
          </a:prstGeom>
        </p:spPr>
      </p:pic>
      <p:sp>
        <p:nvSpPr>
          <p:cNvPr id="1048698" name="object 7"/>
          <p:cNvSpPr txBox="1">
            <a:spLocks noGrp="1"/>
          </p:cNvSpPr>
          <p:nvPr>
            <p:ph type="title"/>
          </p:nvPr>
        </p:nvSpPr>
        <p:spPr>
          <a:xfrm>
            <a:off x="755332" y="385444"/>
            <a:ext cx="2437130" cy="508636"/>
          </a:xfrm>
          <a:prstGeom prst="rect">
            <a:avLst/>
          </a:prstGeom>
        </p:spPr>
        <p:txBody>
          <a:bodyPr vert="horz" wrap="square" lIns="0" tIns="13335" rIns="0" bIns="0" rtlCol="0">
            <a:spAutoFit/>
          </a:bodyPr>
          <a:lstStyle/>
          <a:p>
            <a:pPr marL="12700">
              <a:lnSpc>
                <a:spcPct val="100000"/>
              </a:lnSpc>
              <a:spcBef>
                <a:spcPts val="105"/>
              </a:spcBef>
            </a:pPr>
            <a:r>
              <a:rPr b="1" dirty="0">
                <a:latin typeface="Times New Roman" panose="02020603050405020304" pitchFamily="18" charset="0"/>
                <a:cs typeface="Times New Roman" panose="02020603050405020304" pitchFamily="18" charset="0"/>
              </a:rPr>
              <a:t>R</a:t>
            </a:r>
            <a:r>
              <a:rPr b="1" spc="-40" dirty="0">
                <a:latin typeface="Times New Roman" panose="02020603050405020304" pitchFamily="18" charset="0"/>
                <a:cs typeface="Times New Roman" panose="02020603050405020304" pitchFamily="18" charset="0"/>
              </a:rPr>
              <a:t>E</a:t>
            </a:r>
            <a:r>
              <a:rPr b="1" spc="15" dirty="0">
                <a:latin typeface="Times New Roman" panose="02020603050405020304" pitchFamily="18" charset="0"/>
                <a:cs typeface="Times New Roman" panose="02020603050405020304" pitchFamily="18" charset="0"/>
              </a:rPr>
              <a:t>S</a:t>
            </a:r>
            <a:r>
              <a:rPr b="1" spc="-30" dirty="0">
                <a:latin typeface="Times New Roman" panose="02020603050405020304" pitchFamily="18" charset="0"/>
                <a:cs typeface="Times New Roman" panose="02020603050405020304" pitchFamily="18" charset="0"/>
              </a:rPr>
              <a:t>U</a:t>
            </a:r>
            <a:r>
              <a:rPr b="1" spc="-405" dirty="0">
                <a:latin typeface="Times New Roman" panose="02020603050405020304" pitchFamily="18" charset="0"/>
                <a:cs typeface="Times New Roman" panose="02020603050405020304" pitchFamily="18" charset="0"/>
              </a:rPr>
              <a:t>L</a:t>
            </a:r>
            <a:r>
              <a:rPr b="1" dirty="0">
                <a:latin typeface="Times New Roman" panose="02020603050405020304" pitchFamily="18" charset="0"/>
                <a:cs typeface="Times New Roman" panose="02020603050405020304" pitchFamily="18" charset="0"/>
              </a:rPr>
              <a:t>TS</a:t>
            </a:r>
          </a:p>
        </p:txBody>
      </p:sp>
      <p:sp>
        <p:nvSpPr>
          <p:cNvPr id="1048699" name="object 9"/>
          <p:cNvSpPr txBox="1"/>
          <p:nvPr/>
        </p:nvSpPr>
        <p:spPr>
          <a:xfrm>
            <a:off x="11277218" y="6473337"/>
            <a:ext cx="228600" cy="159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2097169" name="Picture 2097168"/>
          <p:cNvPicPr>
            <a:picLocks/>
          </p:cNvPicPr>
          <p:nvPr/>
        </p:nvPicPr>
        <p:blipFill>
          <a:blip r:embed="rId3"/>
          <a:stretch>
            <a:fillRect/>
          </a:stretch>
        </p:blipFill>
        <p:spPr>
          <a:xfrm>
            <a:off x="673496" y="1114938"/>
            <a:ext cx="10050628" cy="495623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0"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1048701" name="TextBox 3"/>
          <p:cNvSpPr txBox="1"/>
          <p:nvPr/>
        </p:nvSpPr>
        <p:spPr>
          <a:xfrm>
            <a:off x="609600" y="1676400"/>
            <a:ext cx="9525000" cy="372364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In summary, creating an effective employee performance analysis model in Excel involves several key steps to ensure you can track, analyze, and visualize data efficiently:</a:t>
            </a:r>
          </a:p>
          <a:p>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Data Organization</a:t>
            </a:r>
            <a:r>
              <a:rPr lang="en-US" dirty="0">
                <a:latin typeface="Times New Roman" panose="02020603050405020304" pitchFamily="18" charset="0"/>
                <a:cs typeface="Times New Roman" panose="02020603050405020304" pitchFamily="18" charset="0"/>
              </a:rPr>
              <a:t>: Start by structuring your data in a well-organized table, including essential fields such as Employee ID, Name, Gender, Department, Project ID, Performance Metrics, and Ratings.</a:t>
            </a:r>
          </a:p>
          <a:p>
            <a:pPr marL="285750"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Summary Tables</a:t>
            </a:r>
            <a:r>
              <a:rPr lang="en-US" sz="20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Develop summary tables to aggregate data by projects and departments. This helps in understanding overall performance trends and making comparisons.</a:t>
            </a:r>
          </a:p>
          <a:p>
            <a:pPr marL="285750"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Visualization</a:t>
            </a:r>
            <a:r>
              <a:rPr lang="en-US" dirty="0">
                <a:latin typeface="Times New Roman" panose="02020603050405020304" pitchFamily="18" charset="0"/>
                <a:cs typeface="Times New Roman" panose="02020603050405020304" pitchFamily="18" charset="0"/>
              </a:rPr>
              <a:t>: Utilize charts and graphs to visually represent performance data. Bar charts, pie charts, and line graphs can provide clear insights into how employees are performing across different projects and departments.</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2" name="Title 1"/>
          <p:cNvSpPr>
            <a:spLocks noGrp="1"/>
          </p:cNvSpPr>
          <p:nvPr>
            <p:ph type="title"/>
          </p:nvPr>
        </p:nvSpPr>
        <p:spPr/>
        <p:txBody>
          <a:bodyPr/>
          <a:lstStyle/>
          <a:p>
            <a:r>
              <a:rPr lang="en-US" b="1" dirty="0"/>
              <a:t>Conclusion</a:t>
            </a:r>
          </a:p>
        </p:txBody>
      </p:sp>
      <p:sp>
        <p:nvSpPr>
          <p:cNvPr id="1048703" name="Rectangle 4"/>
          <p:cNvSpPr>
            <a:spLocks noChangeArrowheads="1"/>
          </p:cNvSpPr>
          <p:nvPr/>
        </p:nvSpPr>
        <p:spPr bwMode="auto">
          <a:xfrm>
            <a:off x="304801" y="1681480"/>
            <a:ext cx="9525000" cy="349504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Conditional Formatting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Apply conditional formatting to highlight key performance metrics and trends, making it easier to spot areas that need attention.</a:t>
            </a: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Interactive Elements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Incorporate slicers and other interactive elements to make your analysis more dynamic and user-friendly. This enables viewers to filter data based on different criteria and get customized insights.</a:t>
            </a: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Dashboard Creation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Compile your data, summaries, and visualizations into a cohesive dashboard. This dashboard should provide a comprehensive view of employee performance, helping stakeholders make informed decisions.</a:t>
            </a: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PivotTables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Leverage PivotTabl</a:t>
            </a:r>
            <a:r>
              <a:rPr kumimoji="0" lang="en-US" altLang="en-US" sz="1800" b="0" i="0" u="none" strike="noStrike" cap="none" normalizeH="0" baseline="0" dirty="0">
                <a:ln>
                  <a:noFill/>
                </a:ln>
                <a:solidFill>
                  <a:schemeClr val="tx1"/>
                </a:solidFill>
                <a:effectLst/>
                <a:latin typeface="Arial" panose="020B0604020202020204" pitchFamily="34" charset="0"/>
              </a:rPr>
              <a:t>es for dynamic analysis, allowing you to easily slice and dice the data to reveal deeper insights and trends.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43" name="object 3"/>
          <p:cNvGrpSpPr/>
          <p:nvPr/>
        </p:nvGrpSpPr>
        <p:grpSpPr>
          <a:xfrm>
            <a:off x="7443849" y="0"/>
            <a:ext cx="4752975" cy="6863080"/>
            <a:chOff x="7443849" y="0"/>
            <a:chExt cx="4752975" cy="6863080"/>
          </a:xfrm>
        </p:grpSpPr>
        <p:sp>
          <p:nvSpPr>
            <p:cNvPr id="1048609"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0"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1"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2"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3"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4"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5"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6"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7"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18"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19"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0"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1"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2" name="object 17"/>
          <p:cNvSpPr txBox="1">
            <a:spLocks noGrp="1"/>
          </p:cNvSpPr>
          <p:nvPr>
            <p:ph type="title"/>
          </p:nvPr>
        </p:nvSpPr>
        <p:spPr>
          <a:xfrm>
            <a:off x="739775" y="829627"/>
            <a:ext cx="4756151" cy="600710"/>
          </a:xfrm>
          <a:prstGeom prst="rect">
            <a:avLst/>
          </a:prstGeom>
        </p:spPr>
        <p:txBody>
          <a:bodyPr vert="horz" wrap="square" lIns="0" tIns="16510" rIns="0" bIns="0" rtlCol="0">
            <a:spAutoFit/>
          </a:bodyPr>
          <a:lstStyle/>
          <a:p>
            <a:pPr marL="12700">
              <a:lnSpc>
                <a:spcPct val="100000"/>
              </a:lnSpc>
              <a:spcBef>
                <a:spcPts val="130"/>
              </a:spcBef>
            </a:pPr>
            <a:r>
              <a:rPr sz="4250" spc="5" dirty="0">
                <a:latin typeface="Times New Roman" panose="02020603050405020304" pitchFamily="18" charset="0"/>
                <a:cs typeface="Times New Roman" panose="02020603050405020304" pitchFamily="18" charset="0"/>
              </a:rPr>
              <a:t>PROJEC</a:t>
            </a:r>
            <a:r>
              <a:rPr lang="en-US" sz="4250" spc="5" dirty="0">
                <a:latin typeface="Times New Roman" panose="02020603050405020304" pitchFamily="18" charset="0"/>
                <a:cs typeface="Times New Roman" panose="02020603050405020304" pitchFamily="18" charset="0"/>
              </a:rPr>
              <a:t>T </a:t>
            </a:r>
            <a:r>
              <a:rPr sz="4250" spc="25" dirty="0">
                <a:latin typeface="Times New Roman" panose="02020603050405020304" pitchFamily="18" charset="0"/>
                <a:cs typeface="Times New Roman" panose="02020603050405020304" pitchFamily="18" charset="0"/>
              </a:rPr>
              <a:t>TITLE</a:t>
            </a:r>
            <a:endParaRPr sz="4250" dirty="0">
              <a:latin typeface="Times New Roman" panose="02020603050405020304" pitchFamily="18" charset="0"/>
              <a:cs typeface="Times New Roman" panose="02020603050405020304" pitchFamily="18" charset="0"/>
            </a:endParaRPr>
          </a:p>
        </p:txBody>
      </p:sp>
      <p:sp>
        <p:nvSpPr>
          <p:cNvPr id="1048623" name="object 22"/>
          <p:cNvSpPr txBox="1">
            <a:spLocks noGrp="1"/>
          </p:cNvSpPr>
          <p:nvPr>
            <p:ph type="sldNum" sz="quarter" idx="12"/>
          </p:nvPr>
        </p:nvSpPr>
        <p:spPr>
          <a:xfrm>
            <a:off x="8590663" y="6156932"/>
            <a:ext cx="683339" cy="1339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44"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4" name="TextBox 22"/>
          <p:cNvSpPr txBox="1"/>
          <p:nvPr/>
        </p:nvSpPr>
        <p:spPr>
          <a:xfrm>
            <a:off x="1217522" y="2123271"/>
            <a:ext cx="8593228" cy="13106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5" name="object 2"/>
          <p:cNvSpPr/>
          <p:nvPr/>
        </p:nvSpPr>
        <p:spPr>
          <a:xfrm>
            <a:off x="-76200" y="28579"/>
            <a:ext cx="1097125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46" name="object 3"/>
          <p:cNvGrpSpPr/>
          <p:nvPr/>
        </p:nvGrpSpPr>
        <p:grpSpPr>
          <a:xfrm>
            <a:off x="7443849" y="0"/>
            <a:ext cx="4752975" cy="6863080"/>
            <a:chOff x="7443849" y="0"/>
            <a:chExt cx="4752975" cy="6863080"/>
          </a:xfrm>
        </p:grpSpPr>
        <p:sp>
          <p:nvSpPr>
            <p:cNvPr id="1048626"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7"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28"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29"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0"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1"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2"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3"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4"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5"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6"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7"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38"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47"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39" name="object 21"/>
          <p:cNvSpPr txBox="1">
            <a:spLocks noGrp="1"/>
          </p:cNvSpPr>
          <p:nvPr>
            <p:ph type="title"/>
          </p:nvPr>
        </p:nvSpPr>
        <p:spPr>
          <a:xfrm>
            <a:off x="739774" y="445388"/>
            <a:ext cx="3009899" cy="508635"/>
          </a:xfrm>
          <a:prstGeom prst="rect">
            <a:avLst/>
          </a:prstGeom>
        </p:spPr>
        <p:txBody>
          <a:bodyPr vert="horz" wrap="square" lIns="0" tIns="13335" rIns="0" bIns="0" rtlCol="0">
            <a:spAutoFit/>
          </a:bodyPr>
          <a:lstStyle/>
          <a:p>
            <a:pPr marL="12700">
              <a:lnSpc>
                <a:spcPct val="100000"/>
              </a:lnSpc>
              <a:spcBef>
                <a:spcPts val="105"/>
              </a:spcBef>
            </a:pPr>
            <a:r>
              <a:rPr spc="25" dirty="0">
                <a:latin typeface="Times New Roman" panose="02020603050405020304" pitchFamily="18" charset="0"/>
                <a:cs typeface="Times New Roman" panose="02020603050405020304" pitchFamily="18" charset="0"/>
              </a:rPr>
              <a:t>A</a:t>
            </a:r>
            <a:r>
              <a:rPr spc="-5" dirty="0">
                <a:latin typeface="Times New Roman" panose="02020603050405020304" pitchFamily="18" charset="0"/>
                <a:cs typeface="Times New Roman" panose="02020603050405020304" pitchFamily="18" charset="0"/>
              </a:rPr>
              <a:t>G</a:t>
            </a:r>
            <a:r>
              <a:rPr spc="-35" dirty="0">
                <a:latin typeface="Times New Roman" panose="02020603050405020304" pitchFamily="18" charset="0"/>
                <a:cs typeface="Times New Roman" panose="02020603050405020304" pitchFamily="18" charset="0"/>
              </a:rPr>
              <a:t>E</a:t>
            </a:r>
            <a:r>
              <a:rPr spc="15" dirty="0">
                <a:latin typeface="Times New Roman" panose="02020603050405020304" pitchFamily="18" charset="0"/>
                <a:cs typeface="Times New Roman" panose="02020603050405020304" pitchFamily="18" charset="0"/>
              </a:rPr>
              <a:t>N</a:t>
            </a:r>
            <a:r>
              <a:rPr dirty="0">
                <a:latin typeface="Times New Roman" panose="02020603050405020304" pitchFamily="18" charset="0"/>
                <a:cs typeface="Times New Roman" panose="02020603050405020304" pitchFamily="18" charset="0"/>
              </a:rPr>
              <a:t>DA</a:t>
            </a:r>
          </a:p>
        </p:txBody>
      </p:sp>
      <p:sp>
        <p:nvSpPr>
          <p:cNvPr id="1048640" name="object 22"/>
          <p:cNvSpPr txBox="1">
            <a:spLocks noGrp="1"/>
          </p:cNvSpPr>
          <p:nvPr>
            <p:ph type="sldNum" sz="quarter" idx="12"/>
          </p:nvPr>
        </p:nvSpPr>
        <p:spPr>
          <a:xfrm>
            <a:off x="8590663" y="6156932"/>
            <a:ext cx="683339" cy="1339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1" name="TextBox 22"/>
          <p:cNvSpPr txBox="1"/>
          <p:nvPr/>
        </p:nvSpPr>
        <p:spPr>
          <a:xfrm>
            <a:off x="2509807" y="1041533"/>
            <a:ext cx="5029200" cy="4028441"/>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object 2"/>
          <p:cNvGrpSpPr/>
          <p:nvPr/>
        </p:nvGrpSpPr>
        <p:grpSpPr>
          <a:xfrm>
            <a:off x="7991475" y="2933700"/>
            <a:ext cx="2762250" cy="3257550"/>
            <a:chOff x="7991475" y="2933700"/>
            <a:chExt cx="2762250" cy="3257550"/>
          </a:xfrm>
        </p:grpSpPr>
        <p:sp>
          <p:nvSpPr>
            <p:cNvPr id="104864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3"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4"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5" name="object 7"/>
          <p:cNvSpPr txBox="1">
            <a:spLocks noGrp="1"/>
          </p:cNvSpPr>
          <p:nvPr>
            <p:ph type="title"/>
          </p:nvPr>
        </p:nvSpPr>
        <p:spPr>
          <a:xfrm>
            <a:off x="834072" y="575055"/>
            <a:ext cx="7157403" cy="6007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latin typeface="Times New Roman" panose="02020603050405020304" pitchFamily="18" charset="0"/>
                <a:cs typeface="Times New Roman" panose="02020603050405020304" pitchFamily="18" charset="0"/>
              </a:rPr>
              <a:t>P</a:t>
            </a:r>
            <a:r>
              <a:rPr sz="4250" spc="15" dirty="0">
                <a:latin typeface="Times New Roman" panose="02020603050405020304" pitchFamily="18" charset="0"/>
                <a:cs typeface="Times New Roman" panose="02020603050405020304" pitchFamily="18" charset="0"/>
              </a:rPr>
              <a:t>ROB</a:t>
            </a:r>
            <a:r>
              <a:rPr sz="4250" spc="55" dirty="0">
                <a:latin typeface="Times New Roman" panose="02020603050405020304" pitchFamily="18" charset="0"/>
                <a:cs typeface="Times New Roman" panose="02020603050405020304" pitchFamily="18" charset="0"/>
              </a:rPr>
              <a:t>L</a:t>
            </a:r>
            <a:r>
              <a:rPr sz="4250" spc="-20" dirty="0">
                <a:latin typeface="Times New Roman" panose="02020603050405020304" pitchFamily="18" charset="0"/>
                <a:cs typeface="Times New Roman" panose="02020603050405020304" pitchFamily="18" charset="0"/>
              </a:rPr>
              <a:t>E</a:t>
            </a:r>
            <a:r>
              <a:rPr sz="4250" spc="20" dirty="0">
                <a:latin typeface="Times New Roman" panose="02020603050405020304" pitchFamily="18" charset="0"/>
                <a:cs typeface="Times New Roman" panose="02020603050405020304" pitchFamily="18" charset="0"/>
              </a:rPr>
              <a:t>M</a:t>
            </a:r>
            <a:r>
              <a:rPr lang="en-US" sz="4250" spc="20" dirty="0">
                <a:latin typeface="Times New Roman" panose="02020603050405020304" pitchFamily="18" charset="0"/>
                <a:cs typeface="Times New Roman" panose="02020603050405020304" pitchFamily="18" charset="0"/>
              </a:rPr>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48646" name="object 10"/>
          <p:cNvSpPr txBox="1">
            <a:spLocks noGrp="1"/>
          </p:cNvSpPr>
          <p:nvPr>
            <p:ph type="sldNum" sz="quarter" idx="12"/>
          </p:nvPr>
        </p:nvSpPr>
        <p:spPr>
          <a:xfrm>
            <a:off x="8590663" y="6156932"/>
            <a:ext cx="683339" cy="1339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7" name="TextBox 8"/>
          <p:cNvSpPr txBox="1"/>
          <p:nvPr/>
        </p:nvSpPr>
        <p:spPr>
          <a:xfrm>
            <a:off x="689170" y="2190750"/>
            <a:ext cx="7458075" cy="174244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Analyzing employee performance using Excel helps organizations make data-driven decisions to enhance productivity, address skill gaps, and recognize achievements, ultimately leading to improved overall performance and employee satisfaction.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object 2"/>
          <p:cNvGrpSpPr/>
          <p:nvPr/>
        </p:nvGrpSpPr>
        <p:grpSpPr>
          <a:xfrm>
            <a:off x="8658225" y="2647950"/>
            <a:ext cx="3533775" cy="3810000"/>
            <a:chOff x="8658225" y="2647950"/>
            <a:chExt cx="3533775" cy="3810000"/>
          </a:xfrm>
        </p:grpSpPr>
        <p:sp>
          <p:nvSpPr>
            <p:cNvPr id="1048648"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9"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0"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1" name="object 7"/>
          <p:cNvSpPr txBox="1">
            <a:spLocks noGrp="1"/>
          </p:cNvSpPr>
          <p:nvPr>
            <p:ph type="title"/>
          </p:nvPr>
        </p:nvSpPr>
        <p:spPr>
          <a:xfrm>
            <a:off x="739775" y="829627"/>
            <a:ext cx="5263515" cy="6007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latin typeface="Times New Roman" panose="02020603050405020304" pitchFamily="18" charset="0"/>
                <a:cs typeface="Times New Roman" panose="02020603050405020304" pitchFamily="18" charset="0"/>
              </a:rPr>
              <a:t>PROJECT</a:t>
            </a:r>
            <a:r>
              <a:rPr sz="4250" spc="5" dirty="0"/>
              <a:t>	</a:t>
            </a:r>
            <a:r>
              <a:rPr sz="4250" spc="-20" dirty="0"/>
              <a:t>OVERVIEW</a:t>
            </a:r>
            <a:endParaRPr sz="4250" dirty="0"/>
          </a:p>
        </p:txBody>
      </p:sp>
      <p:sp>
        <p:nvSpPr>
          <p:cNvPr id="1048652" name="object 10"/>
          <p:cNvSpPr txBox="1">
            <a:spLocks noGrp="1"/>
          </p:cNvSpPr>
          <p:nvPr>
            <p:ph type="sldNum" sz="quarter" idx="12"/>
          </p:nvPr>
        </p:nvSpPr>
        <p:spPr>
          <a:xfrm>
            <a:off x="8590663" y="6156932"/>
            <a:ext cx="683339" cy="1339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3" name="TextBox 10"/>
          <p:cNvSpPr txBox="1"/>
          <p:nvPr/>
        </p:nvSpPr>
        <p:spPr>
          <a:xfrm>
            <a:off x="737430" y="2117796"/>
            <a:ext cx="7924800" cy="3393440"/>
          </a:xfrm>
          <a:prstGeom prst="rect">
            <a:avLst/>
          </a:prstGeom>
          <a:noFill/>
        </p:spPr>
        <p:txBody>
          <a:bodyPr wrap="square" rtlCol="0">
            <a:spAutoFit/>
          </a:bodyPr>
          <a:lstStyle/>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project aims to use Excel for a comprehensive analysis of employee performance within an organization. </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By leveraging Excel's data manipulation and analytical capabilities, we will evaluate employee performance against key performance indicators (KPIs), identify trends, and generate insights to support management decisions. </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analysis will help in pinpointing strengths, areas for improvement, and overall effectiveness of employees, facilitating more informed and strategic human resource management</a:t>
            </a:r>
            <a:r>
              <a:rPr lang="en-US" sz="2400" dirty="0"/>
              <a: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object 2"/>
          <p:cNvGrpSpPr/>
          <p:nvPr/>
        </p:nvGrpSpPr>
        <p:grpSpPr>
          <a:xfrm>
            <a:off x="8458200" y="2667000"/>
            <a:ext cx="3533775" cy="3810000"/>
            <a:chOff x="8658225" y="2647950"/>
            <a:chExt cx="3533775" cy="3810000"/>
          </a:xfrm>
        </p:grpSpPr>
        <p:sp>
          <p:nvSpPr>
            <p:cNvPr id="1048657"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8"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2"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9" name="Rectangle 21"/>
          <p:cNvSpPr/>
          <p:nvPr/>
        </p:nvSpPr>
        <p:spPr>
          <a:xfrm>
            <a:off x="1088906" y="824041"/>
            <a:ext cx="4930140" cy="675640"/>
          </a:xfrm>
          <a:prstGeom prst="rect">
            <a:avLst/>
          </a:prstGeom>
        </p:spPr>
        <p:txBody>
          <a:bodyPr wrap="none">
            <a:spAutoFit/>
          </a:bodyPr>
          <a:lstStyle/>
          <a:p>
            <a:r>
              <a:rPr lang="en-US" sz="4250" b="1" spc="5" dirty="0">
                <a:latin typeface="Times New Roman" panose="02020603050405020304" pitchFamily="18" charset="0"/>
                <a:cs typeface="Times New Roman" panose="02020603050405020304" pitchFamily="18" charset="0"/>
              </a:rPr>
              <a:t>PROJECT</a:t>
            </a:r>
            <a:r>
              <a:rPr lang="en-US" sz="4250" spc="5" dirty="0">
                <a:latin typeface="Trebuchet MS" panose="020B0603020202020204" pitchFamily="34" charset="0"/>
              </a:rPr>
              <a:t> </a:t>
            </a:r>
            <a:r>
              <a:rPr lang="en-US" sz="4250" b="1" spc="-20" dirty="0">
                <a:latin typeface="Trebuchet MS" panose="020B0603020202020204" pitchFamily="34" charset="0"/>
              </a:rPr>
              <a:t>OVERVIEW</a:t>
            </a:r>
            <a:endParaRPr lang="en-US" sz="4250" b="1" dirty="0">
              <a:latin typeface="Trebuchet MS" panose="020B0603020202020204" pitchFamily="34" charset="0"/>
            </a:endParaRPr>
          </a:p>
        </p:txBody>
      </p:sp>
      <p:sp>
        <p:nvSpPr>
          <p:cNvPr id="1048660" name="Rectangle 4"/>
          <p:cNvSpPr>
            <a:spLocks noChangeArrowheads="1"/>
          </p:cNvSpPr>
          <p:nvPr/>
        </p:nvSpPr>
        <p:spPr bwMode="auto">
          <a:xfrm>
            <a:off x="557212" y="2227702"/>
            <a:ext cx="8824913" cy="265684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project involves creating an Excel-based performance analysis system to assess and enhance employee effectiveness. Using Excel, we will collect and analyze performance data, identify patterns, and generate reports that highlight both individual and team performance. The goal is to provide actionable insights that can lead to better decision-making, targeted training, and improved organizational outcomes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1"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2"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3"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4" name="object 5"/>
          <p:cNvSpPr txBox="1">
            <a:spLocks noGrp="1"/>
          </p:cNvSpPr>
          <p:nvPr>
            <p:ph type="title"/>
          </p:nvPr>
        </p:nvSpPr>
        <p:spPr>
          <a:xfrm>
            <a:off x="699452" y="891793"/>
            <a:ext cx="5014595" cy="461011"/>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1048665" name="object 8"/>
          <p:cNvSpPr txBox="1">
            <a:spLocks noGrp="1"/>
          </p:cNvSpPr>
          <p:nvPr>
            <p:ph type="sldNum" sz="quarter" idx="12"/>
          </p:nvPr>
        </p:nvSpPr>
        <p:spPr>
          <a:xfrm>
            <a:off x="8590663" y="6156932"/>
            <a:ext cx="683339" cy="1339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2097163" name="object 6"/>
          <p:cNvPicPr>
            <a:picLocks/>
          </p:cNvPicPr>
          <p:nvPr/>
        </p:nvPicPr>
        <p:blipFill>
          <a:blip r:embed="rId2" cstate="print"/>
          <a:stretch>
            <a:fillRect/>
          </a:stretch>
        </p:blipFill>
        <p:spPr>
          <a:xfrm>
            <a:off x="723900" y="6172200"/>
            <a:ext cx="2181225" cy="485775"/>
          </a:xfrm>
          <a:prstGeom prst="rect">
            <a:avLst/>
          </a:prstGeom>
        </p:spPr>
      </p:pic>
      <p:sp>
        <p:nvSpPr>
          <p:cNvPr id="1048666" name="TextBox 6"/>
          <p:cNvSpPr txBox="1"/>
          <p:nvPr/>
        </p:nvSpPr>
        <p:spPr>
          <a:xfrm>
            <a:off x="838200" y="2114550"/>
            <a:ext cx="6324600" cy="1666241"/>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Employee</a:t>
            </a:r>
          </a:p>
          <a:p>
            <a:pPr marL="285750" indent="-285750">
              <a:buFont typeface="Arial" panose="020B0604020202020204" pitchFamily="34" charset="0"/>
              <a:buChar char="•"/>
            </a:pPr>
            <a:r>
              <a:rPr lang="en-US" sz="2400" dirty="0">
                <a:latin typeface="Trebuchet MS" panose="020B0603020202020204" pitchFamily="34" charset="0"/>
              </a:rPr>
              <a:t>Employer</a:t>
            </a:r>
          </a:p>
          <a:p>
            <a:pPr marL="285750" indent="-285750">
              <a:buFont typeface="Arial" panose="020B0604020202020204" pitchFamily="34" charset="0"/>
              <a:buChar char="•"/>
            </a:pPr>
            <a:r>
              <a:rPr lang="en-US" sz="2400" dirty="0">
                <a:latin typeface="Trebuchet MS" panose="020B0603020202020204" pitchFamily="34" charset="0"/>
              </a:rPr>
              <a:t>Organization</a:t>
            </a:r>
          </a:p>
          <a:p>
            <a:pPr marL="285750" indent="-285750">
              <a:buFont typeface="Arial" panose="020B0604020202020204" pitchFamily="34" charset="0"/>
              <a:buChar char="•"/>
            </a:pPr>
            <a:r>
              <a:rPr lang="en-US" sz="2400" dirty="0">
                <a:latin typeface="Trebuchet MS" panose="020B0603020202020204" pitchFamily="34" charset="0"/>
              </a:rPr>
              <a:t>Firm</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4" name="object 2"/>
          <p:cNvPicPr>
            <a:picLocks/>
          </p:cNvPicPr>
          <p:nvPr/>
        </p:nvPicPr>
        <p:blipFill>
          <a:blip r:embed="rId2" cstate="print"/>
          <a:stretch>
            <a:fillRect/>
          </a:stretch>
        </p:blipFill>
        <p:spPr>
          <a:xfrm>
            <a:off x="0" y="1476375"/>
            <a:ext cx="2695574" cy="3248025"/>
          </a:xfrm>
          <a:prstGeom prst="rect">
            <a:avLst/>
          </a:prstGeom>
        </p:spPr>
      </p:pic>
      <p:sp>
        <p:nvSpPr>
          <p:cNvPr id="1048667"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8"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9"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70" name="object 6"/>
          <p:cNvSpPr txBox="1">
            <a:spLocks noGrp="1"/>
          </p:cNvSpPr>
          <p:nvPr>
            <p:ph type="title"/>
          </p:nvPr>
        </p:nvSpPr>
        <p:spPr>
          <a:xfrm>
            <a:off x="558165" y="857885"/>
            <a:ext cx="9763125" cy="508636"/>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latin typeface="Times New Roman" panose="02020603050405020304" pitchFamily="18" charset="0"/>
                <a:cs typeface="Times New Roman" panose="02020603050405020304" pitchFamily="18" charset="0"/>
              </a:rPr>
              <a:t>S</a:t>
            </a:r>
            <a:r>
              <a:rPr sz="3600" spc="10" dirty="0">
                <a:latin typeface="Times New Roman" panose="02020603050405020304" pitchFamily="18" charset="0"/>
                <a:cs typeface="Times New Roman" panose="02020603050405020304" pitchFamily="18" charset="0"/>
              </a:rPr>
              <a:t>O</a:t>
            </a:r>
            <a:r>
              <a:rPr sz="3600" spc="25" dirty="0">
                <a:latin typeface="Times New Roman" panose="02020603050405020304" pitchFamily="18" charset="0"/>
                <a:cs typeface="Times New Roman" panose="02020603050405020304" pitchFamily="18" charset="0"/>
              </a:rPr>
              <a:t>LU</a:t>
            </a:r>
            <a:r>
              <a:rPr sz="3600" spc="-35" dirty="0">
                <a:latin typeface="Times New Roman" panose="02020603050405020304" pitchFamily="18" charset="0"/>
                <a:cs typeface="Times New Roman" panose="02020603050405020304" pitchFamily="18" charset="0"/>
              </a:rPr>
              <a:t>T</a:t>
            </a:r>
            <a:r>
              <a:rPr sz="3600" spc="-30" dirty="0">
                <a:latin typeface="Times New Roman" panose="02020603050405020304" pitchFamily="18" charset="0"/>
                <a:cs typeface="Times New Roman" panose="02020603050405020304" pitchFamily="18" charset="0"/>
              </a:rPr>
              <a:t>I</a:t>
            </a:r>
            <a:r>
              <a:rPr sz="3600" spc="10" dirty="0">
                <a:latin typeface="Times New Roman" panose="02020603050405020304" pitchFamily="18" charset="0"/>
                <a:cs typeface="Times New Roman" panose="02020603050405020304" pitchFamily="18" charset="0"/>
              </a:rPr>
              <a:t>O</a:t>
            </a:r>
            <a:r>
              <a:rPr sz="3600" dirty="0">
                <a:latin typeface="Times New Roman" panose="02020603050405020304" pitchFamily="18" charset="0"/>
                <a:cs typeface="Times New Roman" panose="02020603050405020304" pitchFamily="18" charset="0"/>
              </a:rPr>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048671" name="object 9"/>
          <p:cNvSpPr txBox="1">
            <a:spLocks noGrp="1"/>
          </p:cNvSpPr>
          <p:nvPr>
            <p:ph type="sldNum" sz="quarter" idx="12"/>
          </p:nvPr>
        </p:nvSpPr>
        <p:spPr>
          <a:xfrm>
            <a:off x="8590663" y="6156932"/>
            <a:ext cx="683339" cy="1339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pic>
        <p:nvPicPr>
          <p:cNvPr id="2097165" name="object 7"/>
          <p:cNvPicPr>
            <a:picLocks/>
          </p:cNvPicPr>
          <p:nvPr/>
        </p:nvPicPr>
        <p:blipFill>
          <a:blip r:embed="rId3" cstate="print"/>
          <a:stretch>
            <a:fillRect/>
          </a:stretch>
        </p:blipFill>
        <p:spPr>
          <a:xfrm>
            <a:off x="676275" y="6467475"/>
            <a:ext cx="2143125" cy="200025"/>
          </a:xfrm>
          <a:prstGeom prst="rect">
            <a:avLst/>
          </a:prstGeom>
        </p:spPr>
      </p:pic>
      <p:sp>
        <p:nvSpPr>
          <p:cNvPr id="1048672" name="TextBox 7"/>
          <p:cNvSpPr txBox="1"/>
          <p:nvPr/>
        </p:nvSpPr>
        <p:spPr>
          <a:xfrm>
            <a:off x="3029643" y="2084724"/>
            <a:ext cx="7332863" cy="3571240"/>
          </a:xfrm>
          <a:prstGeom prst="rect">
            <a:avLst/>
          </a:prstGeom>
          <a:noFill/>
        </p:spPr>
        <p:txBody>
          <a:bodyPr wrap="square" rtlCol="0">
            <a:spAutoFit/>
          </a:bodyPr>
          <a:lstStyle/>
          <a:p>
            <a:pPr marL="285750"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Filtering</a:t>
            </a:r>
            <a:r>
              <a:rPr lang="en-US" sz="2000" dirty="0">
                <a:latin typeface="Times New Roman" panose="02020603050405020304" pitchFamily="18" charset="0"/>
                <a:cs typeface="Times New Roman" panose="02020603050405020304" pitchFamily="18" charset="0"/>
              </a:rPr>
              <a:t> in Excel allows you to selectively display and analyze specific subsets of data based on criteria, enabling focused insights and streamlined data management.</a:t>
            </a:r>
          </a:p>
          <a:p>
            <a:pPr marL="285750" indent="-285750">
              <a:buFont typeface="Arial" panose="020B0604020202020204" pitchFamily="34" charset="0"/>
              <a:buChar char="•"/>
            </a:pPr>
            <a:r>
              <a:rPr lang="en-US" altLang="en-US" sz="2400" b="1" dirty="0">
                <a:latin typeface="Times New Roman" panose="02020603050405020304" pitchFamily="18" charset="0"/>
                <a:cs typeface="Times New Roman" panose="02020603050405020304" pitchFamily="18" charset="0"/>
              </a:rPr>
              <a:t>Groups</a:t>
            </a:r>
            <a:r>
              <a:rPr lang="en-US" altLang="en-US" sz="2000" dirty="0">
                <a:latin typeface="Times New Roman" panose="02020603050405020304" pitchFamily="18" charset="0"/>
                <a:cs typeface="Times New Roman" panose="02020603050405020304" pitchFamily="18" charset="0"/>
              </a:rPr>
              <a:t> in Excel help organize and manage data by allowing users to collapse or expand sections of related rows or columns, facilitating better data navigation and analysis.</a:t>
            </a:r>
          </a:p>
          <a:p>
            <a:pPr marL="285750" indent="-285750">
              <a:buFont typeface="Arial" panose="020B0604020202020204" pitchFamily="34" charset="0"/>
              <a:buChar char="•"/>
            </a:pPr>
            <a:endParaRPr lang="en-US" alt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A </a:t>
            </a:r>
            <a:r>
              <a:rPr lang="en-US" altLang="en-US" sz="2400" b="1" dirty="0">
                <a:latin typeface="Times New Roman" panose="02020603050405020304" pitchFamily="18" charset="0"/>
                <a:cs typeface="Times New Roman" panose="02020603050405020304" pitchFamily="18" charset="0"/>
              </a:rPr>
              <a:t>Pivot Table </a:t>
            </a:r>
            <a:r>
              <a:rPr lang="en-US" altLang="en-US" sz="2000" dirty="0">
                <a:latin typeface="Times New Roman" panose="02020603050405020304" pitchFamily="18" charset="0"/>
                <a:cs typeface="Times New Roman" panose="02020603050405020304" pitchFamily="18" charset="0"/>
              </a:rPr>
              <a:t>in Excel is a powerful tool that summarizes, analyzes, and presents large datasets by organizing data into rows, columns, and values for dynamic and interactive reporting</a:t>
            </a:r>
            <a:r>
              <a:rPr lang="en-US" altLang="en-US" sz="2000" dirty="0"/>
              <a:t>.</a:t>
            </a:r>
          </a:p>
          <a:p>
            <a:pPr marL="285750" indent="-285750">
              <a:buFont typeface="Arial" panose="020B0604020202020204" pitchFamily="34" charset="0"/>
              <a:buChar char="•"/>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3" name="Title 1"/>
          <p:cNvSpPr>
            <a:spLocks noGrp="1"/>
          </p:cNvSpPr>
          <p:nvPr>
            <p:ph type="title"/>
          </p:nvPr>
        </p:nvSpPr>
        <p:spPr>
          <a:xfrm>
            <a:off x="829994" y="385444"/>
            <a:ext cx="10606673" cy="758190"/>
          </a:xfrm>
        </p:spPr>
        <p:txBody>
          <a:bodyPr/>
          <a:lstStyle/>
          <a:p>
            <a:r>
              <a:rPr lang="en-IN" dirty="0">
                <a:latin typeface="Times New Roman" panose="02020603050405020304" pitchFamily="18" charset="0"/>
                <a:cs typeface="Times New Roman" panose="02020603050405020304" pitchFamily="18" charset="0"/>
              </a:rPr>
              <a:t>Dataset</a:t>
            </a:r>
            <a:r>
              <a:rPr lang="en-IN" dirty="0"/>
              <a:t> Description</a:t>
            </a:r>
          </a:p>
        </p:txBody>
      </p:sp>
      <p:sp>
        <p:nvSpPr>
          <p:cNvPr id="1048674" name="TextBox 2"/>
          <p:cNvSpPr txBox="1"/>
          <p:nvPr/>
        </p:nvSpPr>
        <p:spPr>
          <a:xfrm>
            <a:off x="533400" y="1295400"/>
            <a:ext cx="10210800" cy="3825240"/>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There is 5 features in employee dataset.</a:t>
            </a:r>
          </a:p>
          <a:p>
            <a:endParaRPr lang="en-US" sz="24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u="sng" dirty="0">
                <a:latin typeface="Times New Roman" panose="02020603050405020304" pitchFamily="18" charset="0"/>
                <a:cs typeface="Times New Roman" panose="02020603050405020304" pitchFamily="18" charset="0"/>
              </a:rPr>
              <a:t>Business unit </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Business Unit</a:t>
            </a:r>
            <a:r>
              <a:rPr lang="en-US" sz="2000" dirty="0">
                <a:latin typeface="Times New Roman" panose="02020603050405020304" pitchFamily="18" charset="0"/>
                <a:cs typeface="Times New Roman" panose="02020603050405020304" pitchFamily="18" charset="0"/>
              </a:rPr>
              <a:t>," "Revenue," "Expenses," "Profit," and "Market Share" to clearly present and compare metrics for each unit.</a:t>
            </a:r>
          </a:p>
          <a:p>
            <a:pPr marL="285750" indent="-285750">
              <a:buFont typeface="Arial" panose="020B0604020202020204" pitchFamily="34" charset="0"/>
              <a:buChar char="•"/>
            </a:pPr>
            <a:endParaRPr lang="en-US" sz="2000" b="1" u="sng"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u="sng" dirty="0">
                <a:latin typeface="Times New Roman" panose="02020603050405020304" pitchFamily="18" charset="0"/>
                <a:cs typeface="Times New Roman" panose="02020603050405020304" pitchFamily="18" charset="0"/>
              </a:rPr>
              <a:t>Performance score </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Conditional Formatting</a:t>
            </a:r>
            <a:r>
              <a:rPr lang="en-US" sz="2000" dirty="0">
                <a:latin typeface="Times New Roman" panose="02020603050405020304" pitchFamily="18" charset="0"/>
                <a:cs typeface="Times New Roman" panose="02020603050405020304" pitchFamily="18" charset="0"/>
              </a:rPr>
              <a:t> Apply conditional formatting to highlight high or low performance scores for better visualization.</a:t>
            </a:r>
          </a:p>
          <a:p>
            <a:pPr marL="285750" indent="-285750">
              <a:buFont typeface="Arial" panose="020B0604020202020204" pitchFamily="34" charset="0"/>
              <a:buChar char="•"/>
            </a:pPr>
            <a:endParaRPr lang="en-US" sz="2000" b="1" u="sng"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u="sng" dirty="0">
                <a:latin typeface="Times New Roman" panose="02020603050405020304" pitchFamily="18" charset="0"/>
                <a:cs typeface="Times New Roman" panose="02020603050405020304" pitchFamily="18" charset="0"/>
              </a:rPr>
              <a:t>Current employee rating </a:t>
            </a:r>
            <a:r>
              <a:rPr 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Number Format</a:t>
            </a:r>
            <a:r>
              <a:rPr lang="en-US" altLang="en-US" sz="2000" dirty="0">
                <a:latin typeface="Times New Roman" panose="02020603050405020304" pitchFamily="18" charset="0"/>
                <a:cs typeface="Times New Roman" panose="02020603050405020304" pitchFamily="18" charset="0"/>
              </a:rPr>
              <a:t> Ensure that the Rating column is formatted to show numbers or a rating scale if applicable. </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a:t>
            </a:r>
            <a:r>
              <a:rPr lang="en-US" sz="2000" b="1" u="sng" dirty="0">
                <a:latin typeface="Times New Roman" panose="02020603050405020304" pitchFamily="18" charset="0"/>
                <a:cs typeface="Times New Roman" panose="02020603050405020304" pitchFamily="18" charset="0"/>
              </a:rPr>
              <a:t>performance level gender </a:t>
            </a:r>
            <a:r>
              <a:rPr lang="en-US" sz="2000" dirty="0">
                <a:latin typeface="Times New Roman" panose="02020603050405020304" pitchFamily="18" charset="0"/>
                <a:cs typeface="Times New Roman" panose="02020603050405020304" pitchFamily="18" charset="0"/>
              </a:rPr>
              <a:t>:Create a summary table to analyze </a:t>
            </a:r>
            <a:r>
              <a:rPr lang="en-US" sz="2000" b="1" dirty="0">
                <a:latin typeface="Times New Roman" panose="02020603050405020304" pitchFamily="18" charset="0"/>
                <a:cs typeface="Times New Roman" panose="02020603050405020304" pitchFamily="18" charset="0"/>
              </a:rPr>
              <a:t>performance levels by gender</a:t>
            </a:r>
            <a:r>
              <a:rPr lang="en-US" sz="2000" dirty="0">
                <a:latin typeface="Times New Roman" panose="02020603050405020304" pitchFamily="18" charset="0"/>
                <a:cs typeface="Times New Roman" panose="02020603050405020304" pitchFamily="18" charset="0"/>
              </a:rPr>
              <a:t>. This table will help you visualize the data more </a:t>
            </a:r>
            <a:r>
              <a:rPr lang="en-US" sz="2000" dirty="0"/>
              <a:t>effectively.</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15</Slides>
  <Notes>1</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Facet</vt:lpstr>
      <vt:lpstr>Employee Data Analysis using Excel  </vt:lpstr>
      <vt:lpstr>PROJECT TITLE</vt:lpstr>
      <vt:lpstr>AGENDA</vt:lpstr>
      <vt:lpstr>PROBLEM STATEMENT</vt:lpstr>
      <vt:lpstr>PROJECT OVERVIEW</vt:lpstr>
      <vt:lpstr>PowerPoint Presentation</vt:lpstr>
      <vt:lpstr>WHO ARE THE END USERS?</vt:lpstr>
      <vt:lpstr>OUR SOLUTION AND ITS VALUE PROPOSITION</vt:lpstr>
      <vt:lpstr>Dataset Description</vt:lpstr>
      <vt:lpstr>THE "WOW" IN OUR SOLUTION</vt:lpstr>
      <vt:lpstr>PowerPoint Presentation</vt:lpstr>
      <vt:lpstr>MODELLING</vt:lpstr>
      <vt:lpstr>RESULTS</vt:lpstr>
      <vt:lpstr>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dc:creator>lokeshwari S</dc:creator>
  <cp:lastModifiedBy>Sudhar Viji</cp:lastModifiedBy>
  <cp:revision>4</cp:revision>
  <dcterms:created xsi:type="dcterms:W3CDTF">2024-09-05T01:28:36Z</dcterms:created>
  <dcterms:modified xsi:type="dcterms:W3CDTF">2024-09-11T08:43:36Z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85fb66324f524d68b2ae3a19c1ca243e</vt:lpwstr>
  </property>
</Properties>
</file>