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2"/>
  </p:notesMasterIdLst>
  <p:sldIdLst>
    <p:sldId id="256" r:id="rId2"/>
    <p:sldId id="284" r:id="rId3"/>
    <p:sldId id="283" r:id="rId4"/>
    <p:sldId id="257" r:id="rId5"/>
    <p:sldId id="259" r:id="rId6"/>
    <p:sldId id="285" r:id="rId7"/>
    <p:sldId id="286" r:id="rId8"/>
    <p:sldId id="287" r:id="rId9"/>
    <p:sldId id="290" r:id="rId10"/>
    <p:sldId id="291" r:id="rId11"/>
    <p:sldId id="260" r:id="rId12"/>
    <p:sldId id="261" r:id="rId13"/>
    <p:sldId id="262" r:id="rId14"/>
    <p:sldId id="293" r:id="rId15"/>
    <p:sldId id="294" r:id="rId16"/>
    <p:sldId id="270" r:id="rId17"/>
    <p:sldId id="269" r:id="rId18"/>
    <p:sldId id="298" r:id="rId19"/>
    <p:sldId id="271" r:id="rId20"/>
    <p:sldId id="296" r:id="rId21"/>
    <p:sldId id="272" r:id="rId22"/>
    <p:sldId id="297" r:id="rId23"/>
    <p:sldId id="273" r:id="rId24"/>
    <p:sldId id="274" r:id="rId25"/>
    <p:sldId id="275" r:id="rId26"/>
    <p:sldId id="276" r:id="rId27"/>
    <p:sldId id="277" r:id="rId28"/>
    <p:sldId id="278" r:id="rId29"/>
    <p:sldId id="281" r:id="rId30"/>
    <p:sldId id="299" r:id="rId31"/>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55" autoAdjust="0"/>
  </p:normalViewPr>
  <p:slideViewPr>
    <p:cSldViewPr>
      <p:cViewPr varScale="1">
        <p:scale>
          <a:sx n="75" d="100"/>
          <a:sy n="75" d="100"/>
        </p:scale>
        <p:origin x="-288" y="-84"/>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B5B8F8F5-A797-4A83-AA17-174CB013BC23}" type="datetime1">
              <a:rPr lang="zh-CN" altLang="en-US"/>
              <a:pPr/>
              <a:t>16/10/15</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43F43DD4-2F70-42B9-9FA5-34466DC293C9}" type="slidenum">
              <a:rPr lang="zh-CN" altLang="en-US"/>
              <a:pPr/>
              <a:t>‹#›</a:t>
            </a:fld>
            <a:endParaRPr lang="zh-CN" altLang="en-US" sz="1200"/>
          </a:p>
        </p:txBody>
      </p:sp>
    </p:spTree>
    <p:extLst>
      <p:ext uri="{BB962C8B-B14F-4D97-AF65-F5344CB8AC3E}">
        <p14:creationId xmlns:p14="http://schemas.microsoft.com/office/powerpoint/2010/main" val="132124684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8195"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16444</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14339"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a:t>通过DOS命令行的演示，发现原来操作计算机就如同和计算机说话一样。</a:t>
            </a:r>
            <a:endParaRPr lang="en-US" altLang="zh-CN"/>
          </a:p>
          <a:p>
            <a:pPr lvl="1" eaLnBrk="1" hangingPunct="1"/>
            <a:r>
              <a:rPr lang="zh-CN" altLang="en-US"/>
              <a:t>我们告诉它做什么，它就可以做什么。前提是，我们和它说的内容它必须识别才可以。这就是计算机语言。</a:t>
            </a:r>
            <a:endParaRPr lang="en-US" altLang="zh-CN"/>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16387"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1991</a:t>
            </a:r>
            <a:r>
              <a:rPr lang="zh-CN" altLang="en-US"/>
              <a:t>年，</a:t>
            </a:r>
            <a:r>
              <a:rPr lang="en-US" altLang="zh-CN"/>
              <a:t>Sun</a:t>
            </a:r>
            <a:r>
              <a:rPr lang="zh-CN" altLang="en-US"/>
              <a:t>公司准备设计一个新的编程工具，这个项目由</a:t>
            </a:r>
            <a:r>
              <a:rPr lang="en-US" altLang="zh-CN"/>
              <a:t>Patrick Naughton</a:t>
            </a:r>
            <a:r>
              <a:rPr lang="zh-CN" altLang="en-US"/>
              <a:t>、</a:t>
            </a:r>
            <a:r>
              <a:rPr lang="en-US" altLang="zh-CN"/>
              <a:t>Mike Sridan</a:t>
            </a:r>
            <a:r>
              <a:rPr lang="zh-CN" altLang="en-US"/>
              <a:t>以及后来对</a:t>
            </a:r>
            <a:r>
              <a:rPr lang="en-US" altLang="zh-CN"/>
              <a:t>Java</a:t>
            </a:r>
            <a:r>
              <a:rPr lang="zh-CN" altLang="en-US"/>
              <a:t>的发明产生决定作用的人物：加拿大人</a:t>
            </a:r>
            <a:r>
              <a:rPr lang="en-US" altLang="zh-CN"/>
              <a:t>James Gosling</a:t>
            </a:r>
            <a:r>
              <a:rPr lang="zh-CN" altLang="en-US"/>
              <a:t>，这个前</a:t>
            </a:r>
            <a:r>
              <a:rPr lang="en-US" altLang="zh-CN"/>
              <a:t>IBM</a:t>
            </a:r>
            <a:r>
              <a:rPr lang="zh-CN" altLang="en-US"/>
              <a:t>工程师。这个小组在</a:t>
            </a:r>
            <a:r>
              <a:rPr lang="en-US" altLang="zh-CN"/>
              <a:t>1991</a:t>
            </a:r>
            <a:r>
              <a:rPr lang="zh-CN" altLang="en-US"/>
              <a:t>年开始运作，这是一个小项目，而且是一种“闭门造车”式的开发。后来，</a:t>
            </a:r>
            <a:r>
              <a:rPr lang="en-US" altLang="zh-CN"/>
              <a:t>Sun</a:t>
            </a:r>
            <a:r>
              <a:rPr lang="zh-CN" altLang="en-US"/>
              <a:t>公司在此基础上组建了由</a:t>
            </a:r>
            <a:r>
              <a:rPr lang="en-US" altLang="zh-CN"/>
              <a:t>13</a:t>
            </a:r>
            <a:r>
              <a:rPr lang="zh-CN" altLang="en-US"/>
              <a:t>位成员构成的“绿色小组”，期望实现计算机领域的下一轮攻击波，至少是引发数控消费电子设备和计算机方面的巨潮。</a:t>
            </a:r>
          </a:p>
          <a:p>
            <a:pPr eaLnBrk="1" hangingPunct="1">
              <a:spcBef>
                <a:spcPct val="0"/>
              </a:spcBef>
            </a:pPr>
            <a:endParaRPr lang="zh-CN" altLang="en-US"/>
          </a:p>
          <a:p>
            <a:pPr algn="just" eaLnBrk="1" hangingPunct="1">
              <a:spcBef>
                <a:spcPct val="0"/>
              </a:spcBef>
            </a:pPr>
            <a:r>
              <a:rPr lang="en-US" altLang="zh-CN"/>
              <a:t>1992</a:t>
            </a:r>
            <a:r>
              <a:rPr lang="zh-CN" altLang="en-US"/>
              <a:t>年夏天，一个演示产品终于浮出水面</a:t>
            </a:r>
            <a:r>
              <a:rPr lang="en-US" altLang="zh-CN"/>
              <a:t>—</a:t>
            </a:r>
            <a:r>
              <a:rPr lang="zh-CN" altLang="en-US"/>
              <a:t>一个手持家庭娱乐设备遥控器，它有一个触摸屏，以动画作为交互方式。日后大名鼎鼎的</a:t>
            </a:r>
            <a:r>
              <a:rPr lang="en-US" altLang="zh-CN"/>
              <a:t>Java</a:t>
            </a:r>
            <a:r>
              <a:rPr lang="zh-CN" altLang="en-US"/>
              <a:t>吉祥物</a:t>
            </a:r>
            <a:r>
              <a:rPr lang="en-US" altLang="zh-CN"/>
              <a:t>Duke</a:t>
            </a:r>
            <a:r>
              <a:rPr lang="zh-CN" altLang="en-US"/>
              <a:t>在这个展示品中首次出现，它向人们挥手致意并翻着筋斗。设备命名为*</a:t>
            </a:r>
            <a:r>
              <a:rPr lang="en-US" altLang="zh-CN"/>
              <a:t>7</a:t>
            </a:r>
            <a:r>
              <a:rPr lang="zh-CN" altLang="en-US"/>
              <a:t>（</a:t>
            </a:r>
            <a:r>
              <a:rPr lang="en-US" altLang="zh-CN"/>
              <a:t>Star 7</a:t>
            </a:r>
            <a:r>
              <a:rPr lang="zh-CN" altLang="en-US"/>
              <a:t>），源于绿色小组的办公电话系统拥有的一个功能</a:t>
            </a:r>
            <a:r>
              <a:rPr lang="en-US" altLang="zh-CN"/>
              <a:t>——</a:t>
            </a:r>
            <a:r>
              <a:rPr lang="zh-CN" altLang="en-US"/>
              <a:t>可以从任何外设来应答你的电话。</a:t>
            </a:r>
            <a:r>
              <a:rPr lang="en-US" altLang="zh-CN"/>
              <a:t>Duke</a:t>
            </a:r>
            <a:r>
              <a:rPr lang="zh-CN" altLang="en-US"/>
              <a:t>实际上是*</a:t>
            </a:r>
            <a:r>
              <a:rPr lang="en-US" altLang="zh-CN"/>
              <a:t>7</a:t>
            </a:r>
            <a:r>
              <a:rPr lang="zh-CN" altLang="en-US"/>
              <a:t>的一个代表</a:t>
            </a:r>
            <a:r>
              <a:rPr lang="en-US" altLang="zh-CN"/>
              <a:t>——</a:t>
            </a:r>
            <a:r>
              <a:rPr lang="zh-CN" altLang="en-US"/>
              <a:t>一个可以为用户做事情的软体。</a:t>
            </a:r>
          </a:p>
          <a:p>
            <a:pPr eaLnBrk="1" hangingPunct="1">
              <a:spcBef>
                <a:spcPct val="0"/>
              </a:spcBef>
            </a:pPr>
            <a:endParaRPr lang="zh-CN" altLang="en-US"/>
          </a:p>
          <a:p>
            <a:pPr algn="just" eaLnBrk="1" hangingPunct="1">
              <a:spcBef>
                <a:spcPct val="0"/>
              </a:spcBef>
            </a:pPr>
            <a:r>
              <a:rPr lang="zh-CN" altLang="en-US"/>
              <a:t>*</a:t>
            </a:r>
            <a:r>
              <a:rPr lang="en-US" altLang="zh-CN"/>
              <a:t>7</a:t>
            </a:r>
            <a:r>
              <a:rPr lang="zh-CN" altLang="en-US"/>
              <a:t>之所以能够控制很多娱乐平台及设备，原因在于它运行在一种全新且独立于处理器的计算机语言上。该语言是由</a:t>
            </a:r>
            <a:r>
              <a:rPr lang="en-US" altLang="zh-CN"/>
              <a:t>James Gosling</a:t>
            </a:r>
            <a:r>
              <a:rPr lang="zh-CN" altLang="en-US"/>
              <a:t>为* </a:t>
            </a:r>
            <a:r>
              <a:rPr lang="en-US" altLang="zh-CN"/>
              <a:t>7</a:t>
            </a:r>
            <a:r>
              <a:rPr lang="zh-CN" altLang="en-US"/>
              <a:t>特别创建的。并起名为“</a:t>
            </a:r>
            <a:r>
              <a:rPr lang="en-US" altLang="zh-CN"/>
              <a:t>Oak”——</a:t>
            </a:r>
            <a:r>
              <a:rPr lang="zh-CN" altLang="en-US"/>
              <a:t>源自一棵伫立在</a:t>
            </a:r>
            <a:r>
              <a:rPr lang="en-US" altLang="zh-CN"/>
              <a:t>Gosling</a:t>
            </a:r>
            <a:r>
              <a:rPr lang="zh-CN" altLang="en-US"/>
              <a:t>窗外的橡树。</a:t>
            </a:r>
          </a:p>
          <a:p>
            <a:pPr eaLnBrk="1" hangingPunct="1">
              <a:spcBef>
                <a:spcPct val="0"/>
              </a:spcBef>
            </a:pPr>
            <a:endParaRPr lang="zh-CN" altLang="en-US"/>
          </a:p>
          <a:p>
            <a:pPr eaLnBrk="1" hangingPunct="1">
              <a:spcBef>
                <a:spcPct val="0"/>
              </a:spcBef>
            </a:pPr>
            <a:r>
              <a:rPr lang="zh-CN" altLang="en-US"/>
              <a:t>随着项目开始介入有线电视产业，它获得了新的动力。绿色小组也因此由幕后走到前台，并形成了一个渐为人知的“</a:t>
            </a:r>
            <a:r>
              <a:rPr lang="en-US" altLang="zh-CN"/>
              <a:t>FirstPerson”</a:t>
            </a:r>
            <a:r>
              <a:rPr lang="zh-CN" altLang="en-US"/>
              <a:t>。</a:t>
            </a:r>
            <a:r>
              <a:rPr lang="en-US" altLang="zh-CN"/>
              <a:t>FirstPerson</a:t>
            </a:r>
            <a:r>
              <a:rPr lang="zh-CN" altLang="en-US"/>
              <a:t>小组试图为*</a:t>
            </a:r>
            <a:r>
              <a:rPr lang="en-US" altLang="zh-CN"/>
              <a:t>7</a:t>
            </a:r>
            <a:r>
              <a:rPr lang="zh-CN" altLang="en-US"/>
              <a:t>找到一个市场。 </a:t>
            </a:r>
          </a:p>
          <a:p>
            <a:pPr eaLnBrk="1" hangingPunct="1">
              <a:spcBef>
                <a:spcPct val="0"/>
              </a:spcBef>
            </a:pPr>
            <a:endParaRPr lang="zh-CN" altLang="en-US"/>
          </a:p>
          <a:p>
            <a:pPr eaLnBrk="1" hangingPunct="1">
              <a:spcBef>
                <a:spcPct val="0"/>
              </a:spcBef>
            </a:pPr>
            <a:r>
              <a:rPr lang="zh-CN" altLang="en-US"/>
              <a:t>但是，</a:t>
            </a:r>
            <a:r>
              <a:rPr lang="en-US" altLang="zh-CN"/>
              <a:t>FirstPerson</a:t>
            </a:r>
            <a:r>
              <a:rPr lang="zh-CN" altLang="en-US"/>
              <a:t>这个“早起的鸟”，发现无法从数字有线电视市场觅到食物。于是，他们开了一次历时三天的长会，以决定这个已经扩张到了</a:t>
            </a:r>
            <a:r>
              <a:rPr lang="en-US" altLang="zh-CN"/>
              <a:t>70</a:t>
            </a:r>
            <a:r>
              <a:rPr lang="zh-CN" altLang="en-US"/>
              <a:t>多人的项目组未来的方向。三天的时间内，</a:t>
            </a:r>
            <a:r>
              <a:rPr lang="en-US" altLang="zh-CN"/>
              <a:t>John Gage, James Gosling</a:t>
            </a:r>
            <a:r>
              <a:rPr lang="zh-CN" altLang="en-US"/>
              <a:t>、</a:t>
            </a:r>
            <a:r>
              <a:rPr lang="en-US" altLang="zh-CN"/>
              <a:t>Bill Joy</a:t>
            </a:r>
            <a:r>
              <a:rPr lang="zh-CN" altLang="en-US"/>
              <a:t>、</a:t>
            </a:r>
            <a:r>
              <a:rPr lang="en-US" altLang="zh-CN"/>
              <a:t>Patrick Naughton</a:t>
            </a:r>
            <a:r>
              <a:rPr lang="zh-CN" altLang="en-US"/>
              <a:t>、</a:t>
            </a:r>
            <a:r>
              <a:rPr lang="en-US" altLang="zh-CN"/>
              <a:t>Wayne Rosing </a:t>
            </a:r>
            <a:r>
              <a:rPr lang="zh-CN" altLang="en-US"/>
              <a:t>以及</a:t>
            </a:r>
            <a:r>
              <a:rPr lang="en-US" altLang="zh-CN"/>
              <a:t>Eric Schmidt</a:t>
            </a:r>
            <a:r>
              <a:rPr lang="zh-CN" altLang="en-US"/>
              <a:t>取得了一致的意见</a:t>
            </a:r>
            <a:r>
              <a:rPr lang="en-US" altLang="zh-CN"/>
              <a:t>——</a:t>
            </a:r>
            <a:r>
              <a:rPr lang="zh-CN" altLang="en-US"/>
              <a:t>把目光放到到互联网上。因为他们当时所做的与如今</a:t>
            </a:r>
            <a:r>
              <a:rPr lang="en-US" altLang="zh-CN"/>
              <a:t>Java</a:t>
            </a:r>
            <a:r>
              <a:rPr lang="zh-CN" altLang="en-US"/>
              <a:t>技术相关的事情都围绕着网络，更确切一些说是一种互联网的模式。 </a:t>
            </a:r>
          </a:p>
          <a:p>
            <a:pPr eaLnBrk="1" hangingPunct="1">
              <a:spcBef>
                <a:spcPct val="0"/>
              </a:spcBef>
            </a:pPr>
            <a:endParaRPr lang="zh-CN" altLang="en-US"/>
          </a:p>
          <a:p>
            <a:pPr eaLnBrk="1" hangingPunct="1">
              <a:spcBef>
                <a:spcPct val="0"/>
              </a:spcBef>
            </a:pPr>
            <a:r>
              <a:rPr lang="zh-CN" altLang="en-US"/>
              <a:t>项目组随即在当时风头正劲的</a:t>
            </a:r>
            <a:r>
              <a:rPr lang="en-US" altLang="zh-CN"/>
              <a:t>Mosaic</a:t>
            </a:r>
            <a:r>
              <a:rPr lang="zh-CN" altLang="en-US"/>
              <a:t>浏览器基础上完成了一个基于</a:t>
            </a:r>
            <a:r>
              <a:rPr lang="en-US" altLang="zh-CN"/>
              <a:t>Java</a:t>
            </a:r>
            <a:r>
              <a:rPr lang="zh-CN" altLang="en-US"/>
              <a:t>技术的浏览器“</a:t>
            </a:r>
            <a:r>
              <a:rPr lang="en-US" altLang="zh-CN"/>
              <a:t>WebRunner”</a:t>
            </a:r>
            <a:r>
              <a:rPr lang="zh-CN" altLang="en-US"/>
              <a:t>，它也就是后来为我们所熟知的</a:t>
            </a:r>
            <a:r>
              <a:rPr lang="en-US" altLang="zh-CN"/>
              <a:t>HotJava</a:t>
            </a:r>
            <a:r>
              <a:rPr lang="zh-CN" altLang="en-US"/>
              <a:t>浏览器的前身。虽然这个产品还只是处于</a:t>
            </a:r>
            <a:r>
              <a:rPr lang="en-US" altLang="zh-CN"/>
              <a:t>Demo</a:t>
            </a:r>
            <a:r>
              <a:rPr lang="zh-CN" altLang="en-US"/>
              <a:t>版，但是，它的出现已经给人印象深刻：它第一次给人带来了可动的网页。</a:t>
            </a:r>
          </a:p>
          <a:p>
            <a:pPr eaLnBrk="1" hangingPunct="1">
              <a:spcBef>
                <a:spcPct val="0"/>
              </a:spcBef>
            </a:pPr>
            <a:endParaRPr lang="zh-CN" altLang="en-US"/>
          </a:p>
          <a:p>
            <a:pPr eaLnBrk="1" hangingPunct="1">
              <a:spcBef>
                <a:spcPct val="0"/>
              </a:spcBef>
            </a:pPr>
            <a:r>
              <a:rPr lang="en-US" altLang="zh-CN"/>
              <a:t>1995</a:t>
            </a:r>
            <a:r>
              <a:rPr lang="zh-CN" altLang="en-US"/>
              <a:t>年初，</a:t>
            </a:r>
            <a:r>
              <a:rPr lang="en-US" altLang="zh-CN"/>
              <a:t>Sun</a:t>
            </a:r>
            <a:r>
              <a:rPr lang="zh-CN" altLang="en-US"/>
              <a:t>的科技部主管</a:t>
            </a:r>
            <a:r>
              <a:rPr lang="en-US" altLang="zh-CN"/>
              <a:t>John Gage</a:t>
            </a:r>
            <a:r>
              <a:rPr lang="zh-CN" altLang="en-US"/>
              <a:t>受邀在“硅谷</a:t>
            </a:r>
            <a:r>
              <a:rPr lang="en-US" altLang="zh-CN"/>
              <a:t>-</a:t>
            </a:r>
            <a:r>
              <a:rPr lang="zh-CN" altLang="en-US"/>
              <a:t>好莱坞”互联网及娱乐的专家会议上作演讲，他做出了一个伟大的决定：在这个会议上，向公众展示尚处于襁褓中的</a:t>
            </a:r>
            <a:r>
              <a:rPr lang="en-US" altLang="zh-CN"/>
              <a:t>WebRunner</a:t>
            </a:r>
            <a:r>
              <a:rPr lang="zh-CN" altLang="en-US"/>
              <a:t>。因为担心这个尚未成熟的产品在演示时出现问题，最后，由</a:t>
            </a:r>
            <a:r>
              <a:rPr lang="en-US" altLang="zh-CN"/>
              <a:t>James Gosling</a:t>
            </a:r>
            <a:r>
              <a:rPr lang="zh-CN" altLang="en-US"/>
              <a:t>来完成这个演示。在这个大会上，</a:t>
            </a:r>
            <a:r>
              <a:rPr lang="en-US" altLang="zh-CN"/>
              <a:t>James Gosling</a:t>
            </a:r>
            <a:r>
              <a:rPr lang="zh-CN" altLang="en-US"/>
              <a:t>向公众演示了一个可以控制旋转的分子模型，以及用于比较各个算法优劣的演示程序，引起极大的轰动。</a:t>
            </a:r>
          </a:p>
          <a:p>
            <a:pPr eaLnBrk="1" hangingPunct="1">
              <a:spcBef>
                <a:spcPct val="0"/>
              </a:spcBef>
            </a:pPr>
            <a:endParaRPr lang="zh-CN" altLang="en-US"/>
          </a:p>
          <a:p>
            <a:pPr algn="just" eaLnBrk="1" hangingPunct="1">
              <a:spcBef>
                <a:spcPct val="0"/>
              </a:spcBef>
            </a:pPr>
            <a:r>
              <a:rPr lang="en-US" altLang="zh-CN"/>
              <a:t>1995</a:t>
            </a:r>
            <a:r>
              <a:rPr lang="zh-CN" altLang="en-US"/>
              <a:t>年</a:t>
            </a:r>
            <a:r>
              <a:rPr lang="en-US" altLang="zh-CN"/>
              <a:t>5</a:t>
            </a:r>
            <a:r>
              <a:rPr lang="zh-CN" altLang="en-US"/>
              <a:t>月</a:t>
            </a:r>
            <a:r>
              <a:rPr lang="en-US" altLang="zh-CN"/>
              <a:t>23</a:t>
            </a:r>
            <a:r>
              <a:rPr lang="zh-CN" altLang="en-US"/>
              <a:t>日， </a:t>
            </a:r>
            <a:r>
              <a:rPr lang="en-US" altLang="zh-CN"/>
              <a:t>Sun</a:t>
            </a:r>
            <a:r>
              <a:rPr lang="zh-CN" altLang="en-US"/>
              <a:t>科技部主管</a:t>
            </a:r>
            <a:r>
              <a:rPr lang="en-US" altLang="zh-CN"/>
              <a:t>John Gage </a:t>
            </a:r>
            <a:r>
              <a:rPr lang="zh-CN" altLang="en-US"/>
              <a:t>和</a:t>
            </a:r>
            <a:r>
              <a:rPr lang="en-US" altLang="zh-CN"/>
              <a:t>Netscape</a:t>
            </a:r>
            <a:r>
              <a:rPr lang="zh-CN" altLang="en-US"/>
              <a:t>创始人及副执行官</a:t>
            </a:r>
            <a:r>
              <a:rPr lang="en-US" altLang="zh-CN"/>
              <a:t>Marc Andressen </a:t>
            </a:r>
            <a:r>
              <a:rPr lang="zh-CN" altLang="en-US"/>
              <a:t>登上讲坛向</a:t>
            </a:r>
            <a:r>
              <a:rPr lang="en-US" altLang="zh-CN"/>
              <a:t>Sunworld </a:t>
            </a:r>
            <a:r>
              <a:rPr lang="zh-CN" altLang="en-US"/>
              <a:t>的听众宣布</a:t>
            </a:r>
            <a:r>
              <a:rPr lang="en-US" altLang="zh-CN"/>
              <a:t>Java</a:t>
            </a:r>
            <a:r>
              <a:rPr lang="zh-CN" altLang="en-US"/>
              <a:t>技术正式诞生，并将其纳入</a:t>
            </a:r>
            <a:r>
              <a:rPr lang="en-US" altLang="zh-CN"/>
              <a:t>Netscape Navigator</a:t>
            </a:r>
            <a:r>
              <a:rPr lang="zh-CN" altLang="en-US"/>
              <a:t>这个互联网导航器。当时整个</a:t>
            </a:r>
            <a:r>
              <a:rPr lang="en-US" altLang="zh-CN"/>
              <a:t>Java</a:t>
            </a:r>
            <a:r>
              <a:rPr lang="zh-CN" altLang="en-US"/>
              <a:t>技术团队（仍未独立）人数不超过</a:t>
            </a:r>
            <a:r>
              <a:rPr lang="en-US" altLang="zh-CN"/>
              <a:t>30</a:t>
            </a:r>
            <a:r>
              <a:rPr lang="zh-CN" altLang="en-US"/>
              <a:t>人，正是这个最初的小团队创造并哺育了这一将改变计算机领域的伟大技术。</a:t>
            </a:r>
          </a:p>
          <a:p>
            <a:pPr eaLnBrk="1" hangingPunct="1">
              <a:spcBef>
                <a:spcPct val="0"/>
              </a:spcBef>
            </a:pPr>
            <a:endParaRPr lang="zh-CN" altLang="en-US"/>
          </a:p>
          <a:p>
            <a:pPr eaLnBrk="1" hangingPunct="1">
              <a:spcBef>
                <a:spcPct val="0"/>
              </a:spcBef>
            </a:pPr>
            <a:r>
              <a:rPr lang="zh-CN" altLang="en-US"/>
              <a:t>如今，</a:t>
            </a:r>
            <a:r>
              <a:rPr lang="en-US" altLang="zh-CN"/>
              <a:t>10</a:t>
            </a:r>
            <a:r>
              <a:rPr lang="zh-CN" altLang="en-US"/>
              <a:t>多年的时间过去了，</a:t>
            </a:r>
            <a:r>
              <a:rPr lang="en-US" altLang="zh-CN"/>
              <a:t>Java</a:t>
            </a:r>
            <a:r>
              <a:rPr lang="zh-CN" altLang="en-US"/>
              <a:t>也已经从最初的丑小鸭，长成了今天的的白天鹅。</a:t>
            </a:r>
            <a:r>
              <a:rPr lang="en-US" altLang="zh-CN"/>
              <a:t>Java</a:t>
            </a:r>
            <a:r>
              <a:rPr lang="zh-CN" altLang="en-US"/>
              <a:t>已经不是单纯的编程语言，它已经发展成了 “一种计算语言、一个平台、一个网络计算的架构（</a:t>
            </a:r>
            <a:r>
              <a:rPr lang="en-US" altLang="zh-CN"/>
              <a:t>Sun</a:t>
            </a:r>
            <a:r>
              <a:rPr lang="zh-CN" altLang="en-US"/>
              <a:t>首席执行官：</a:t>
            </a:r>
            <a:r>
              <a:rPr lang="en-US" altLang="zh-CN"/>
              <a:t>Mac</a:t>
            </a:r>
            <a:r>
              <a:rPr lang="zh-CN" altLang="en-US"/>
              <a:t>）”</a:t>
            </a:r>
          </a:p>
          <a:p>
            <a:pPr eaLnBrk="1" hangingPunct="1">
              <a:spcBef>
                <a:spcPct val="0"/>
              </a:spcBef>
            </a:pPr>
            <a:endParaRPr lang="zh-CN" altLang="en-US"/>
          </a:p>
          <a:p>
            <a:pPr eaLnBrk="1" hangingPunct="1">
              <a:spcBef>
                <a:spcPct val="0"/>
              </a:spcBef>
            </a:pPr>
            <a:r>
              <a:rPr lang="en-US" altLang="zh-CN"/>
              <a:t>Java</a:t>
            </a:r>
            <a:r>
              <a:rPr lang="zh-CN" altLang="en-US"/>
              <a:t>是：</a:t>
            </a:r>
          </a:p>
          <a:p>
            <a:pPr eaLnBrk="1" hangingPunct="1">
              <a:spcBef>
                <a:spcPct val="0"/>
              </a:spcBef>
            </a:pPr>
            <a:r>
              <a:rPr lang="zh-CN" altLang="en-US"/>
              <a:t>一种编程语言</a:t>
            </a:r>
          </a:p>
          <a:p>
            <a:pPr eaLnBrk="1" hangingPunct="1">
              <a:spcBef>
                <a:spcPct val="0"/>
              </a:spcBef>
            </a:pPr>
            <a:r>
              <a:rPr lang="zh-CN" altLang="en-US"/>
              <a:t>一种开发环境</a:t>
            </a:r>
          </a:p>
          <a:p>
            <a:pPr eaLnBrk="1" hangingPunct="1">
              <a:spcBef>
                <a:spcPct val="0"/>
              </a:spcBef>
            </a:pPr>
            <a:r>
              <a:rPr lang="zh-CN" altLang="en-US"/>
              <a:t>一种应用环境</a:t>
            </a:r>
          </a:p>
          <a:p>
            <a:pPr eaLnBrk="1" hangingPunct="1">
              <a:spcBef>
                <a:spcPct val="0"/>
              </a:spcBef>
            </a:pPr>
            <a:r>
              <a:rPr lang="zh-CN" altLang="en-US"/>
              <a:t>一种部署环境</a:t>
            </a:r>
          </a:p>
          <a:p>
            <a:pPr eaLnBrk="1" hangingPunct="1">
              <a:spcBef>
                <a:spcPct val="0"/>
              </a:spcBef>
            </a:pPr>
            <a:r>
              <a:rPr lang="zh-CN" altLang="en-US"/>
              <a:t>     </a:t>
            </a:r>
            <a:r>
              <a:rPr lang="en-US" altLang="zh-CN"/>
              <a:t>Java</a:t>
            </a:r>
            <a:r>
              <a:rPr lang="zh-CN" altLang="en-US"/>
              <a:t>编程语言的句法与</a:t>
            </a:r>
            <a:r>
              <a:rPr lang="en-US" altLang="zh-CN"/>
              <a:t>C++</a:t>
            </a:r>
            <a:r>
              <a:rPr lang="zh-CN" altLang="en-US"/>
              <a:t>的句法相似，语义则与</a:t>
            </a:r>
            <a:r>
              <a:rPr lang="en-US" altLang="zh-CN"/>
              <a:t>SmallTalk</a:t>
            </a:r>
            <a:r>
              <a:rPr lang="zh-CN" altLang="en-US"/>
              <a:t>的语义相似。</a:t>
            </a:r>
            <a:r>
              <a:rPr lang="en-US" altLang="zh-CN"/>
              <a:t>Java</a:t>
            </a:r>
            <a:r>
              <a:rPr lang="zh-CN" altLang="en-US"/>
              <a:t>编程语言可被用来创建任何常规编程语言所能创建的应用程序。</a:t>
            </a:r>
          </a:p>
          <a:p>
            <a:pPr eaLnBrk="1" hangingPunct="1">
              <a:spcBef>
                <a:spcPct val="0"/>
              </a:spcBef>
            </a:pPr>
            <a:r>
              <a:rPr lang="zh-CN" altLang="en-US"/>
              <a:t>在</a:t>
            </a:r>
            <a:r>
              <a:rPr lang="en-US" altLang="zh-CN"/>
              <a:t>World  Wide  Web</a:t>
            </a:r>
            <a:r>
              <a:rPr lang="zh-CN" altLang="en-US"/>
              <a:t>（</a:t>
            </a:r>
            <a:r>
              <a:rPr lang="en-US" altLang="zh-CN"/>
              <a:t>WWW</a:t>
            </a:r>
            <a:r>
              <a:rPr lang="zh-CN" altLang="en-US"/>
              <a:t>）和能够运行称为</a:t>
            </a:r>
            <a:r>
              <a:rPr lang="en-US" altLang="zh-CN"/>
              <a:t>applets</a:t>
            </a:r>
            <a:r>
              <a:rPr lang="zh-CN" altLang="en-US"/>
              <a:t>程序的浏览器的有关介绍中，人们经常提及</a:t>
            </a:r>
            <a:r>
              <a:rPr lang="en-US" altLang="zh-CN"/>
              <a:t>Java</a:t>
            </a:r>
            <a:r>
              <a:rPr lang="zh-CN" altLang="en-US"/>
              <a:t>编程语言。</a:t>
            </a:r>
            <a:r>
              <a:rPr lang="en-US" altLang="zh-CN"/>
              <a:t>Applets</a:t>
            </a:r>
            <a:r>
              <a:rPr lang="zh-CN" altLang="en-US"/>
              <a:t>是一种贮存于</a:t>
            </a:r>
            <a:r>
              <a:rPr lang="en-US" altLang="zh-CN"/>
              <a:t>WWW</a:t>
            </a:r>
            <a:r>
              <a:rPr lang="zh-CN" altLang="en-US"/>
              <a:t>服务器的用</a:t>
            </a:r>
            <a:r>
              <a:rPr lang="en-US" altLang="zh-CN"/>
              <a:t>Java</a:t>
            </a:r>
            <a:r>
              <a:rPr lang="zh-CN" altLang="en-US"/>
              <a:t>编程语言编写的程序，它通常由浏览器下载到客户系统中，并通过浏览器运行。</a:t>
            </a:r>
            <a:r>
              <a:rPr lang="en-US" altLang="zh-CN"/>
              <a:t>Applets</a:t>
            </a:r>
            <a:r>
              <a:rPr lang="zh-CN" altLang="en-US"/>
              <a:t>通常较小，以减少下载时间，它由超文本标识语言（</a:t>
            </a:r>
            <a:r>
              <a:rPr lang="en-US" altLang="zh-CN"/>
              <a:t>HTML</a:t>
            </a:r>
            <a:r>
              <a:rPr lang="zh-CN" altLang="en-US"/>
              <a:t>）的</a:t>
            </a:r>
            <a:r>
              <a:rPr lang="en-US" altLang="zh-CN"/>
              <a:t>Web</a:t>
            </a:r>
            <a:r>
              <a:rPr lang="zh-CN" altLang="en-US"/>
              <a:t>页来调用。</a:t>
            </a:r>
          </a:p>
          <a:p>
            <a:pPr eaLnBrk="1" hangingPunct="1">
              <a:spcBef>
                <a:spcPct val="0"/>
              </a:spcBef>
            </a:pPr>
            <a:endParaRPr lang="zh-CN" altLang="en-US"/>
          </a:p>
          <a:p>
            <a:pPr eaLnBrk="1" hangingPunct="1">
              <a:spcBef>
                <a:spcPct val="0"/>
              </a:spcBef>
            </a:pPr>
            <a:endParaRPr lang="zh-CN" altLang="en-US"/>
          </a:p>
          <a:p>
            <a:pPr eaLnBrk="1" hangingPunct="1">
              <a:spcBef>
                <a:spcPct val="0"/>
              </a:spcBef>
            </a:pPr>
            <a:endParaRPr lang="zh-CN" altLang="en-US"/>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20483"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只要在需要运行java应用程序的操作系统上，先安装一个Java虚拟机(JVM Java Virtual Machine)即可。</a:t>
            </a:r>
          </a:p>
          <a:p>
            <a:r>
              <a:rPr lang="zh-CN" altLang="en-US"/>
              <a:t>由JVM来负责Java程序在该系统中的运行。</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23555"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JRE</a:t>
            </a:r>
            <a:r>
              <a:rPr lang="zh-CN" altLang="en-US"/>
              <a:t>的三项主要功能：</a:t>
            </a:r>
          </a:p>
          <a:p>
            <a:pPr lvl="1"/>
            <a:r>
              <a:rPr lang="zh-CN" altLang="en-US"/>
              <a:t>加载代码：由类加载器</a:t>
            </a:r>
            <a:r>
              <a:rPr lang="en-US" altLang="zh-CN"/>
              <a:t>(class loader)</a:t>
            </a:r>
            <a:r>
              <a:rPr lang="zh-CN" altLang="en-US"/>
              <a:t>完成；</a:t>
            </a:r>
          </a:p>
          <a:p>
            <a:pPr lvl="1"/>
            <a:r>
              <a:rPr lang="zh-CN" altLang="en-US"/>
              <a:t>校验代码：由字节码校验器</a:t>
            </a:r>
            <a:r>
              <a:rPr lang="en-US" altLang="zh-CN"/>
              <a:t>(bytecode verifier)</a:t>
            </a:r>
            <a:r>
              <a:rPr lang="zh-CN" altLang="en-US"/>
              <a:t>完成；</a:t>
            </a:r>
          </a:p>
          <a:p>
            <a:pPr lvl="1"/>
            <a:r>
              <a:rPr lang="zh-CN" altLang="en-US"/>
              <a:t>执行代码：由运行时解释器</a:t>
            </a:r>
            <a:r>
              <a:rPr lang="en-US" altLang="zh-CN"/>
              <a:t>(runtime interpreter)</a:t>
            </a:r>
            <a:r>
              <a:rPr lang="zh-CN" altLang="en-US"/>
              <a:t>完成。</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ChangeArrowheads="1"/>
          </p:cNvSpPr>
          <p:nvPr>
            <p:ph type="sldImg" idx="4294967295"/>
          </p:nvPr>
        </p:nvSpPr>
        <p:spPr>
          <a:ln/>
          <a:extLst>
            <a:ext uri="{91240B29-F687-4F45-9708-019B960494DF}">
              <a14:hiddenLine xmlns:a14="http://schemas.microsoft.com/office/drawing/2010/main" w="12700">
                <a:solidFill>
                  <a:srgbClr val="000000"/>
                </a:solidFill>
                <a:miter lim="800000"/>
                <a:headEnd/>
                <a:tailEnd/>
              </a14:hiddenLine>
            </a:ext>
          </a:extLst>
        </p:spPr>
      </p:sp>
      <p:sp>
        <p:nvSpPr>
          <p:cNvPr id="29699" name="备注占位符 2"/>
          <p:cNvSpPr>
            <a:spLocks noGrp="1" noRot="1" noChangeAspect="1" noChangeArrowheads="1"/>
          </p:cNvSpPr>
          <p:nvPr>
            <p:ph type="body" idx="1"/>
          </p:nvPr>
        </p:nvSpPr>
        <p:spPr bwMode="auto">
          <a:xfrm>
            <a:off x="555625" y="1031875"/>
            <a:ext cx="11083925" cy="5294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t>javac</a:t>
            </a:r>
            <a:r>
              <a:rPr lang="zh-CN" altLang="en-US"/>
              <a:t>命令里面有两个指定编码问题的参数</a:t>
            </a:r>
            <a:br>
              <a:rPr lang="zh-CN" altLang="en-US"/>
            </a:br>
            <a:r>
              <a:rPr lang="en-US" altLang="zh-CN"/>
              <a:t>1) -encoding charsetName </a:t>
            </a:r>
            <a:r>
              <a:rPr lang="zh-CN" altLang="en-US"/>
              <a:t>：表示</a:t>
            </a:r>
            <a:r>
              <a:rPr lang="en-US" altLang="zh-CN"/>
              <a:t>javadoc </a:t>
            </a:r>
            <a:r>
              <a:rPr lang="zh-CN" altLang="en-US"/>
              <a:t>程序读取</a:t>
            </a:r>
            <a:r>
              <a:rPr lang="en-US" altLang="zh-CN"/>
              <a:t>java</a:t>
            </a:r>
            <a:r>
              <a:rPr lang="zh-CN" altLang="en-US"/>
              <a:t>源文件时候应该采用什么编码</a:t>
            </a:r>
            <a:br>
              <a:rPr lang="zh-CN" altLang="en-US"/>
            </a:br>
            <a:r>
              <a:rPr lang="en-US" altLang="zh-CN"/>
              <a:t>2) -charset charsetName </a:t>
            </a:r>
            <a:r>
              <a:rPr lang="zh-CN" altLang="en-US"/>
              <a:t>：表示</a:t>
            </a:r>
            <a:r>
              <a:rPr lang="en-US" altLang="zh-CN"/>
              <a:t>javadoc </a:t>
            </a:r>
            <a:r>
              <a:rPr lang="zh-CN" altLang="en-US"/>
              <a:t>程序写</a:t>
            </a:r>
            <a:r>
              <a:rPr lang="en-US" altLang="zh-CN"/>
              <a:t>html</a:t>
            </a:r>
            <a:r>
              <a:rPr lang="zh-CN" altLang="en-US"/>
              <a:t>文件时采用的编码形式</a:t>
            </a:r>
            <a:r>
              <a:rPr lang="en-US" altLang="zh-CN"/>
              <a:t>,</a:t>
            </a:r>
            <a:r>
              <a:rPr lang="zh-CN" altLang="en-US"/>
              <a:t>并会在</a:t>
            </a:r>
            <a:r>
              <a:rPr lang="en-US" altLang="zh-CN"/>
              <a:t>HTML</a:t>
            </a:r>
            <a:r>
              <a:rPr lang="zh-CN" altLang="en-US"/>
              <a:t>中加入如下标签 </a:t>
            </a:r>
            <a:endParaRPr lang="en-US" altLang="zh-CN"/>
          </a:p>
          <a:p>
            <a:pPr eaLnBrk="1" hangingPunct="1">
              <a:spcBef>
                <a:spcPct val="0"/>
              </a:spcBef>
            </a:pPr>
            <a:r>
              <a:rPr lang="zh-CN" altLang="en-US"/>
              <a:t>如果文件格式为</a:t>
            </a:r>
            <a:r>
              <a:rPr lang="en-US" altLang="zh-CN"/>
              <a:t>UTF8</a:t>
            </a:r>
            <a:r>
              <a:rPr lang="zh-CN" altLang="en-US"/>
              <a:t>格式的</a:t>
            </a:r>
            <a:r>
              <a:rPr lang="en-US" altLang="zh-CN"/>
              <a:t>,</a:t>
            </a:r>
            <a:r>
              <a:rPr lang="zh-CN" altLang="en-US"/>
              <a:t>可以采用如下形式进行</a:t>
            </a:r>
            <a:r>
              <a:rPr lang="en-US" altLang="zh-CN"/>
              <a:t>: javadoc  -encoding UTF-8 -charset UTF-8 &lt;other params&gt;</a:t>
            </a:r>
            <a:endParaRPr lang="zh-CN" altLang="en-US"/>
          </a:p>
          <a:p>
            <a:pPr eaLnBrk="1" hangingPunct="1">
              <a:spcBef>
                <a:spcPct val="0"/>
              </a:spcBef>
            </a:pPr>
            <a:endParaRPr lang="zh-CN" altLang="en-US"/>
          </a:p>
          <a:p>
            <a:pPr eaLnBrk="1" hangingPunct="1">
              <a:spcBef>
                <a:spcPct val="0"/>
              </a:spcBef>
            </a:pPr>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6" name="灯片编号占位符 5"/>
          <p:cNvSpPr>
            <a:spLocks noGrp="1"/>
          </p:cNvSpPr>
          <p:nvPr>
            <p:ph type="sldNum" sz="quarter" idx="12"/>
          </p:nvPr>
        </p:nvSpPr>
        <p:spPr/>
        <p:txBody>
          <a:bodyPr/>
          <a:lstStyle>
            <a:lvl1pPr>
              <a:defRPr/>
            </a:lvl1pPr>
          </a:lstStyle>
          <a:p>
            <a:fld id="{BA55D9FF-C96C-4584-A44A-BF8AE0071F3D}"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117767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6" name="灯片编号占位符 5"/>
          <p:cNvSpPr>
            <a:spLocks noGrp="1"/>
          </p:cNvSpPr>
          <p:nvPr>
            <p:ph type="sldNum" sz="quarter" idx="12"/>
          </p:nvPr>
        </p:nvSpPr>
        <p:spPr/>
        <p:txBody>
          <a:bodyPr/>
          <a:lstStyle>
            <a:lvl1pPr>
              <a:defRPr/>
            </a:lvl1pPr>
          </a:lstStyle>
          <a:p>
            <a:fld id="{31472A64-9E29-4A88-90BF-ACD5B835E958}"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2569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9525"/>
            <a:ext cx="2628900" cy="6167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9525"/>
            <a:ext cx="7734300" cy="61674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6" name="灯片编号占位符 5"/>
          <p:cNvSpPr>
            <a:spLocks noGrp="1"/>
          </p:cNvSpPr>
          <p:nvPr>
            <p:ph type="sldNum" sz="quarter" idx="12"/>
          </p:nvPr>
        </p:nvSpPr>
        <p:spPr/>
        <p:txBody>
          <a:bodyPr/>
          <a:lstStyle>
            <a:lvl1pPr>
              <a:defRPr/>
            </a:lvl1pPr>
          </a:lstStyle>
          <a:p>
            <a:fld id="{6508EDD0-8E37-4342-A188-830A70661F9C}"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70387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9525"/>
            <a:ext cx="10515600" cy="82232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3276600" cy="365125"/>
          </a:xfrm>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4" name="页脚占位符 3"/>
          <p:cNvSpPr>
            <a:spLocks noGrp="1"/>
          </p:cNvSpPr>
          <p:nvPr>
            <p:ph type="ftr" sz="quarter" idx="11"/>
          </p:nvPr>
        </p:nvSpPr>
        <p:spPr>
          <a:xfrm>
            <a:off x="4648200" y="6356350"/>
            <a:ext cx="2895600" cy="365125"/>
          </a:xfrm>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5" name="灯片编号占位符 4"/>
          <p:cNvSpPr>
            <a:spLocks noGrp="1"/>
          </p:cNvSpPr>
          <p:nvPr>
            <p:ph type="sldNum" sz="quarter" idx="12"/>
          </p:nvPr>
        </p:nvSpPr>
        <p:spPr>
          <a:xfrm>
            <a:off x="8077200" y="6356350"/>
            <a:ext cx="3276600" cy="365125"/>
          </a:xfrm>
        </p:spPr>
        <p:txBody>
          <a:bodyPr/>
          <a:lstStyle>
            <a:lvl1pPr>
              <a:defRPr/>
            </a:lvl1pPr>
          </a:lstStyle>
          <a:p>
            <a:fld id="{371F96F1-2358-47CA-9CA0-CBF0297A9337}"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6801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6" name="灯片编号占位符 5"/>
          <p:cNvSpPr>
            <a:spLocks noGrp="1"/>
          </p:cNvSpPr>
          <p:nvPr>
            <p:ph type="sldNum" sz="quarter" idx="12"/>
          </p:nvPr>
        </p:nvSpPr>
        <p:spPr/>
        <p:txBody>
          <a:bodyPr/>
          <a:lstStyle>
            <a:lvl1pPr>
              <a:defRPr/>
            </a:lvl1pPr>
          </a:lstStyle>
          <a:p>
            <a:fld id="{05AE90A7-224D-4FEC-A5A1-6281E835CB5C}"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87552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6" name="灯片编号占位符 5"/>
          <p:cNvSpPr>
            <a:spLocks noGrp="1"/>
          </p:cNvSpPr>
          <p:nvPr>
            <p:ph type="sldNum" sz="quarter" idx="12"/>
          </p:nvPr>
        </p:nvSpPr>
        <p:spPr/>
        <p:txBody>
          <a:bodyPr/>
          <a:lstStyle>
            <a:lvl1pPr>
              <a:defRPr/>
            </a:lvl1pPr>
          </a:lstStyle>
          <a:p>
            <a:fld id="{B38AE52E-2400-4694-B542-FB9580DA0CDF}"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117963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063625"/>
            <a:ext cx="51816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063625"/>
            <a:ext cx="51816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7" name="灯片编号占位符 6"/>
          <p:cNvSpPr>
            <a:spLocks noGrp="1"/>
          </p:cNvSpPr>
          <p:nvPr>
            <p:ph type="sldNum" sz="quarter" idx="12"/>
          </p:nvPr>
        </p:nvSpPr>
        <p:spPr/>
        <p:txBody>
          <a:bodyPr/>
          <a:lstStyle>
            <a:lvl1pPr>
              <a:defRPr/>
            </a:lvl1pPr>
          </a:lstStyle>
          <a:p>
            <a:fld id="{582CEDF7-DC44-4E4C-A6D4-5F63BDE8C092}"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195031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8" name="页脚占位符 7"/>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9" name="灯片编号占位符 8"/>
          <p:cNvSpPr>
            <a:spLocks noGrp="1"/>
          </p:cNvSpPr>
          <p:nvPr>
            <p:ph type="sldNum" sz="quarter" idx="12"/>
          </p:nvPr>
        </p:nvSpPr>
        <p:spPr/>
        <p:txBody>
          <a:bodyPr/>
          <a:lstStyle>
            <a:lvl1pPr>
              <a:defRPr/>
            </a:lvl1pPr>
          </a:lstStyle>
          <a:p>
            <a:fld id="{8C1DA56E-AD21-4B2A-8DE6-33D9A2304343}"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13677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5" name="灯片编号占位符 4"/>
          <p:cNvSpPr>
            <a:spLocks noGrp="1"/>
          </p:cNvSpPr>
          <p:nvPr>
            <p:ph type="sldNum" sz="quarter" idx="12"/>
          </p:nvPr>
        </p:nvSpPr>
        <p:spPr/>
        <p:txBody>
          <a:bodyPr/>
          <a:lstStyle>
            <a:lvl1pPr>
              <a:defRPr/>
            </a:lvl1pPr>
          </a:lstStyle>
          <a:p>
            <a:fld id="{C1213958-A06E-4262-B767-785B8C7F7CA8}"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1901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3" name="页脚占位符 2"/>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4" name="灯片编号占位符 3"/>
          <p:cNvSpPr>
            <a:spLocks noGrp="1"/>
          </p:cNvSpPr>
          <p:nvPr>
            <p:ph type="sldNum" sz="quarter" idx="12"/>
          </p:nvPr>
        </p:nvSpPr>
        <p:spPr/>
        <p:txBody>
          <a:bodyPr/>
          <a:lstStyle>
            <a:lvl1pPr>
              <a:defRPr/>
            </a:lvl1pPr>
          </a:lstStyle>
          <a:p>
            <a:fld id="{596B0280-AA69-4553-BEAF-D534E7264C9D}"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6833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7" name="灯片编号占位符 6"/>
          <p:cNvSpPr>
            <a:spLocks noGrp="1"/>
          </p:cNvSpPr>
          <p:nvPr>
            <p:ph type="sldNum" sz="quarter" idx="12"/>
          </p:nvPr>
        </p:nvSpPr>
        <p:spPr/>
        <p:txBody>
          <a:bodyPr/>
          <a:lstStyle>
            <a:lvl1pPr>
              <a:defRPr/>
            </a:lvl1pPr>
          </a:lstStyle>
          <a:p>
            <a:fld id="{3662EE7D-4D3D-4856-B54F-C4221920532C}"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207128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7" name="灯片编号占位符 6"/>
          <p:cNvSpPr>
            <a:spLocks noGrp="1"/>
          </p:cNvSpPr>
          <p:nvPr>
            <p:ph type="sldNum" sz="quarter" idx="12"/>
          </p:nvPr>
        </p:nvSpPr>
        <p:spPr/>
        <p:txBody>
          <a:bodyPr/>
          <a:lstStyle>
            <a:lvl1pPr>
              <a:defRPr/>
            </a:lvl1pPr>
          </a:lstStyle>
          <a:p>
            <a:fld id="{088F4E1C-B8EF-480F-9B26-8599BE547B2E}" type="slidenum">
              <a:rPr lang="zh-CN" altLang="en-US"/>
              <a:pPr/>
              <a:t>‹#›</a:t>
            </a:fld>
            <a:endParaRPr lang="zh-CN" altLang="en-US" sz="18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7442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9525"/>
            <a:ext cx="1051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Segoe UI Light" pitchFamily="34" charset="0"/>
              </a:rPr>
              <a:t>单击此处编辑母版标题样式</a:t>
            </a:r>
          </a:p>
        </p:txBody>
      </p:sp>
      <p:sp>
        <p:nvSpPr>
          <p:cNvPr id="1027" name="文本占位符 2"/>
          <p:cNvSpPr>
            <a:spLocks noGrp="1" noChangeArrowheads="1"/>
          </p:cNvSpPr>
          <p:nvPr>
            <p:ph type="body" idx="1"/>
          </p:nvPr>
        </p:nvSpPr>
        <p:spPr bwMode="auto">
          <a:xfrm>
            <a:off x="838200" y="1063625"/>
            <a:ext cx="105156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Segoe UI" pitchFamily="34" charset="0"/>
              </a:rPr>
              <a:t>单击此处编辑母版文本样式</a:t>
            </a:r>
          </a:p>
          <a:p>
            <a:pPr lvl="1"/>
            <a:r>
              <a:rPr lang="zh-CN" altLang="zh-CN" smtClean="0">
                <a:sym typeface="Segoe UI" pitchFamily="34" charset="0"/>
              </a:rPr>
              <a:t>第二级</a:t>
            </a:r>
          </a:p>
          <a:p>
            <a:pPr lvl="2"/>
            <a:r>
              <a:rPr lang="zh-CN" altLang="zh-CN" smtClean="0">
                <a:sym typeface="Segoe UI" pitchFamily="34" charset="0"/>
              </a:rPr>
              <a:t>第三级</a:t>
            </a:r>
          </a:p>
          <a:p>
            <a:pPr lvl="3"/>
            <a:r>
              <a:rPr lang="zh-CN" altLang="zh-CN" smtClean="0">
                <a:sym typeface="Segoe UI" pitchFamily="34" charset="0"/>
              </a:rPr>
              <a:t>第四级</a:t>
            </a:r>
          </a:p>
          <a:p>
            <a:pPr lvl="4"/>
            <a:r>
              <a:rPr lang="zh-CN" altLang="zh-CN" smtClean="0">
                <a:sym typeface="Segoe UI" pitchFamily="34" charset="0"/>
              </a:rPr>
              <a:t>第五级</a:t>
            </a:r>
          </a:p>
        </p:txBody>
      </p:sp>
      <p:sp>
        <p:nvSpPr>
          <p:cNvPr id="1028" name="日期占位符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00">
                <a:solidFill>
                  <a:srgbClr val="898989"/>
                </a:solidFill>
                <a:latin typeface="+mn-lt"/>
                <a:ea typeface="+mn-ea"/>
                <a:sym typeface="Microsoft YaHei UI" pitchFamily="2" charset="-122"/>
              </a:defRPr>
            </a:lvl1p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029" name="页脚占位符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300">
                <a:solidFill>
                  <a:srgbClr val="898989"/>
                </a:solidFill>
                <a:latin typeface="+mn-lt"/>
                <a:ea typeface="+mn-ea"/>
                <a:sym typeface="Microsoft YaHei UI" pitchFamily="2" charset="-122"/>
              </a:defRPr>
            </a:lvl1pPr>
          </a:lstStyle>
          <a:p>
            <a:r>
              <a:rPr lang="zh-CN" altLang="en-US"/>
              <a:t>邱加永</a:t>
            </a:r>
            <a:endParaRPr lang="zh-CN" altLang="en-US" sz="1800">
              <a:solidFill>
                <a:schemeClr val="tx1"/>
              </a:solidFill>
              <a:latin typeface="Arial" pitchFamily="34" charset="0"/>
              <a:ea typeface="宋体" pitchFamily="2" charset="-122"/>
            </a:endParaRPr>
          </a:p>
        </p:txBody>
      </p:sp>
      <p:sp>
        <p:nvSpPr>
          <p:cNvPr id="1030" name="幻灯片编号占位符 5"/>
          <p:cNvSpPr>
            <a:spLocks noGrp="1" noChangeArrowheads="1"/>
          </p:cNvSpPr>
          <p:nvPr>
            <p:ph type="sldNum" sz="quarter" idx="4"/>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300">
                <a:solidFill>
                  <a:srgbClr val="898989"/>
                </a:solidFill>
                <a:latin typeface="+mn-lt"/>
                <a:ea typeface="+mn-ea"/>
                <a:sym typeface="Microsoft YaHei UI" pitchFamily="2" charset="-122"/>
              </a:defRPr>
            </a:lvl1pPr>
          </a:lstStyle>
          <a:p>
            <a:fld id="{DF4EE005-32D1-4FE3-85BD-86236B13EBE6}" type="slidenum">
              <a:rPr lang="zh-CN" altLang="en-US"/>
              <a:pPr/>
              <a:t>‹#›</a:t>
            </a:fld>
            <a:endParaRPr lang="zh-CN" altLang="en-US" sz="1800">
              <a:solidFill>
                <a:schemeClr val="tx1"/>
              </a:solidFill>
              <a:latin typeface="Arial"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sldNum="0" hdr="0"/>
  <p:txStyles>
    <p:titleStyle>
      <a:lvl1pPr marL="217488" indent="-217488" algn="l" rtl="0" fontAlgn="base">
        <a:spcBef>
          <a:spcPct val="0"/>
        </a:spcBef>
        <a:spcAft>
          <a:spcPct val="0"/>
        </a:spcAft>
        <a:defRPr sz="1300">
          <a:solidFill>
            <a:srgbClr val="5382A1"/>
          </a:solidFill>
          <a:latin typeface="+mj-lt"/>
          <a:ea typeface="+mj-ea"/>
          <a:cs typeface="+mj-cs"/>
          <a:sym typeface="Segoe UI Light" pitchFamily="34" charset="0"/>
        </a:defRPr>
      </a:lvl1pPr>
      <a:lvl2pPr marL="2174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2pPr>
      <a:lvl3pPr marL="2174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3pPr>
      <a:lvl4pPr marL="2174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4pPr>
      <a:lvl5pPr marL="2174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5pPr>
      <a:lvl6pPr marL="6746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6pPr>
      <a:lvl7pPr marL="11318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7pPr>
      <a:lvl8pPr marL="15890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8pPr>
      <a:lvl9pPr marL="2046288" indent="-217488" algn="l" rtl="0" fontAlgn="base">
        <a:spcBef>
          <a:spcPct val="0"/>
        </a:spcBef>
        <a:spcAft>
          <a:spcPct val="0"/>
        </a:spcAft>
        <a:defRPr sz="1300">
          <a:solidFill>
            <a:srgbClr val="5382A1"/>
          </a:solidFill>
          <a:latin typeface="Microsoft YaHei UI" pitchFamily="2" charset="-122"/>
          <a:ea typeface="Microsoft YaHei UI" pitchFamily="2" charset="-122"/>
          <a:sym typeface="Segoe UI Light" pitchFamily="34" charset="0"/>
        </a:defRPr>
      </a:lvl9pPr>
    </p:titleStyle>
    <p:bodyStyle>
      <a:lvl1pPr marL="53975" indent="-53975" algn="l" defTabSz="217488" rtl="0" fontAlgn="base">
        <a:lnSpc>
          <a:spcPct val="90000"/>
        </a:lnSpc>
        <a:spcBef>
          <a:spcPct val="30000"/>
        </a:spcBef>
        <a:spcAft>
          <a:spcPct val="0"/>
        </a:spcAft>
        <a:buFont typeface="Arial" pitchFamily="34" charset="0"/>
        <a:buChar char="•"/>
        <a:defRPr sz="1100">
          <a:solidFill>
            <a:schemeClr val="tx1"/>
          </a:solidFill>
          <a:latin typeface="+mn-lt"/>
          <a:ea typeface="+mn-ea"/>
          <a:cs typeface="+mn-cs"/>
          <a:sym typeface="Segoe UI" pitchFamily="34" charset="0"/>
        </a:defRPr>
      </a:lvl1pPr>
      <a:lvl2pPr marL="161925" indent="-52388" algn="l" defTabSz="217488" rtl="0" fontAlgn="base">
        <a:lnSpc>
          <a:spcPct val="90000"/>
        </a:lnSpc>
        <a:spcBef>
          <a:spcPct val="30000"/>
        </a:spcBef>
        <a:spcAft>
          <a:spcPct val="0"/>
        </a:spcAft>
        <a:buFont typeface="Arial" pitchFamily="34" charset="0"/>
        <a:buChar char="•"/>
        <a:defRPr sz="1000">
          <a:solidFill>
            <a:schemeClr val="tx1"/>
          </a:solidFill>
          <a:latin typeface="+mn-lt"/>
          <a:ea typeface="+mn-ea"/>
          <a:sym typeface="Segoe UI" pitchFamily="34" charset="0"/>
        </a:defRPr>
      </a:lvl2pPr>
      <a:lvl3pPr marL="271463" indent="-53975" algn="l" defTabSz="217488" rtl="0" fontAlgn="base">
        <a:lnSpc>
          <a:spcPct val="90000"/>
        </a:lnSpc>
        <a:spcBef>
          <a:spcPct val="30000"/>
        </a:spcBef>
        <a:spcAft>
          <a:spcPct val="0"/>
        </a:spcAft>
        <a:buFont typeface="Arial" pitchFamily="34" charset="0"/>
        <a:buChar char="•"/>
        <a:defRPr sz="800">
          <a:solidFill>
            <a:schemeClr val="tx1"/>
          </a:solidFill>
          <a:latin typeface="+mn-lt"/>
          <a:ea typeface="+mn-ea"/>
          <a:sym typeface="Segoe UI" pitchFamily="34" charset="0"/>
        </a:defRPr>
      </a:lvl3pPr>
      <a:lvl4pPr marL="379413" indent="-52388" algn="l" defTabSz="217488" rtl="0" fontAlgn="base">
        <a:lnSpc>
          <a:spcPct val="90000"/>
        </a:lnSpc>
        <a:spcBef>
          <a:spcPct val="30000"/>
        </a:spcBef>
        <a:spcAft>
          <a:spcPct val="0"/>
        </a:spcAft>
        <a:buFont typeface="Arial" pitchFamily="34" charset="0"/>
        <a:buChar char="•"/>
        <a:defRPr sz="700">
          <a:solidFill>
            <a:schemeClr val="tx1"/>
          </a:solidFill>
          <a:latin typeface="+mn-lt"/>
          <a:ea typeface="+mn-ea"/>
          <a:sym typeface="Segoe UI" pitchFamily="34" charset="0"/>
        </a:defRPr>
      </a:lvl4pPr>
      <a:lvl5pPr marL="488950" indent="-53975" algn="l" defTabSz="217488" rtl="0" fontAlgn="base">
        <a:lnSpc>
          <a:spcPct val="90000"/>
        </a:lnSpc>
        <a:spcBef>
          <a:spcPct val="30000"/>
        </a:spcBef>
        <a:spcAft>
          <a:spcPct val="0"/>
        </a:spcAft>
        <a:buFont typeface="Arial" pitchFamily="34" charset="0"/>
        <a:buChar char="•"/>
        <a:defRPr sz="600">
          <a:solidFill>
            <a:schemeClr val="tx1"/>
          </a:solidFill>
          <a:latin typeface="+mn-lt"/>
          <a:ea typeface="+mn-ea"/>
          <a:sym typeface="Segoe UI" pitchFamily="34" charset="0"/>
        </a:defRPr>
      </a:lvl5pPr>
      <a:lvl6pPr marL="946150" indent="-53975" algn="l" defTabSz="217488" rtl="0" fontAlgn="base">
        <a:lnSpc>
          <a:spcPct val="90000"/>
        </a:lnSpc>
        <a:spcBef>
          <a:spcPct val="30000"/>
        </a:spcBef>
        <a:spcAft>
          <a:spcPct val="0"/>
        </a:spcAft>
        <a:buFont typeface="Arial" pitchFamily="34" charset="0"/>
        <a:buChar char="•"/>
        <a:defRPr sz="600">
          <a:solidFill>
            <a:schemeClr val="tx1"/>
          </a:solidFill>
          <a:latin typeface="+mn-lt"/>
          <a:ea typeface="+mn-ea"/>
          <a:sym typeface="Segoe UI" pitchFamily="34" charset="0"/>
        </a:defRPr>
      </a:lvl6pPr>
      <a:lvl7pPr marL="1403350" indent="-53975" algn="l" defTabSz="217488" rtl="0" fontAlgn="base">
        <a:lnSpc>
          <a:spcPct val="90000"/>
        </a:lnSpc>
        <a:spcBef>
          <a:spcPct val="30000"/>
        </a:spcBef>
        <a:spcAft>
          <a:spcPct val="0"/>
        </a:spcAft>
        <a:buFont typeface="Arial" pitchFamily="34" charset="0"/>
        <a:buChar char="•"/>
        <a:defRPr sz="600">
          <a:solidFill>
            <a:schemeClr val="tx1"/>
          </a:solidFill>
          <a:latin typeface="+mn-lt"/>
          <a:ea typeface="+mn-ea"/>
          <a:sym typeface="Segoe UI" pitchFamily="34" charset="0"/>
        </a:defRPr>
      </a:lvl7pPr>
      <a:lvl8pPr marL="1860550" indent="-53975" algn="l" defTabSz="217488" rtl="0" fontAlgn="base">
        <a:lnSpc>
          <a:spcPct val="90000"/>
        </a:lnSpc>
        <a:spcBef>
          <a:spcPct val="30000"/>
        </a:spcBef>
        <a:spcAft>
          <a:spcPct val="0"/>
        </a:spcAft>
        <a:buFont typeface="Arial" pitchFamily="34" charset="0"/>
        <a:buChar char="•"/>
        <a:defRPr sz="600">
          <a:solidFill>
            <a:schemeClr val="tx1"/>
          </a:solidFill>
          <a:latin typeface="+mn-lt"/>
          <a:ea typeface="+mn-ea"/>
          <a:sym typeface="Segoe UI" pitchFamily="34" charset="0"/>
        </a:defRPr>
      </a:lvl8pPr>
      <a:lvl9pPr marL="2317750" indent="-53975" algn="l" defTabSz="217488" rtl="0" fontAlgn="base">
        <a:lnSpc>
          <a:spcPct val="90000"/>
        </a:lnSpc>
        <a:spcBef>
          <a:spcPct val="30000"/>
        </a:spcBef>
        <a:spcAft>
          <a:spcPct val="0"/>
        </a:spcAft>
        <a:buFont typeface="Arial" pitchFamily="34" charset="0"/>
        <a:buChar char="•"/>
        <a:defRPr sz="600">
          <a:solidFill>
            <a:schemeClr val="tx1"/>
          </a:solidFill>
          <a:latin typeface="+mn-lt"/>
          <a:ea typeface="+mn-ea"/>
          <a:sym typeface="Segoe U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
          <p:cNvSpPr>
            <a:spLocks noChangeArrowheads="1"/>
          </p:cNvSpPr>
          <p:nvPr/>
        </p:nvSpPr>
        <p:spPr bwMode="auto">
          <a:xfrm>
            <a:off x="0" y="2060575"/>
            <a:ext cx="12192000" cy="2046288"/>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075" name="标题 1"/>
          <p:cNvSpPr>
            <a:spLocks noGrp="1" noChangeArrowheads="1"/>
          </p:cNvSpPr>
          <p:nvPr>
            <p:ph type="ctrTitle" idx="4294967295"/>
          </p:nvPr>
        </p:nvSpPr>
        <p:spPr>
          <a:xfrm>
            <a:off x="0" y="2060575"/>
            <a:ext cx="12192000" cy="2046288"/>
          </a:xfrm>
          <a:ln/>
        </p:spPr>
        <p:txBody>
          <a:bodyPr/>
          <a:lstStyle/>
          <a:p>
            <a:pPr marL="0" indent="0" algn="ctr"/>
            <a:r>
              <a:rPr lang="en-US" altLang="zh-CN" sz="3600">
                <a:solidFill>
                  <a:schemeClr val="bg1"/>
                </a:solidFill>
              </a:rPr>
              <a:t>Java</a:t>
            </a:r>
            <a:r>
              <a:rPr lang="zh-CN" altLang="en-US" sz="3600">
                <a:solidFill>
                  <a:schemeClr val="bg1"/>
                </a:solidFill>
              </a:rPr>
              <a:t>概述</a:t>
            </a:r>
            <a:endParaRPr lang="en-US" altLang="zh-CN" sz="3600">
              <a:solidFill>
                <a:schemeClr val="bg1"/>
              </a:solidFill>
            </a:endParaRPr>
          </a:p>
        </p:txBody>
      </p:sp>
      <p:sp>
        <p:nvSpPr>
          <p:cNvPr id="3076" name="副标题 6"/>
          <p:cNvSpPr>
            <a:spLocks noGrp="1" noChangeArrowheads="1"/>
          </p:cNvSpPr>
          <p:nvPr>
            <p:ph type="subTitle" idx="4294967295"/>
          </p:nvPr>
        </p:nvSpPr>
        <p:spPr bwMode="auto">
          <a:xfrm>
            <a:off x="2790825" y="4875213"/>
            <a:ext cx="6705600" cy="1138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algn="ctr">
              <a:lnSpc>
                <a:spcPct val="150000"/>
              </a:lnSpc>
              <a:spcBef>
                <a:spcPts val="138"/>
              </a:spcBef>
              <a:buFont typeface="Arial" pitchFamily="34" charset="0"/>
              <a:buNone/>
            </a:pPr>
            <a:r>
              <a:rPr lang="zh-CN" altLang="zh-CN" sz="2800">
                <a:solidFill>
                  <a:srgbClr val="5382A1"/>
                </a:solidFill>
                <a:latin typeface="Segoe UI Light" pitchFamily="34" charset="0"/>
              </a:rPr>
              <a:t>天津卓讯科技有限公司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59241509-30EE-4AB6-A966-9DCA7526B9CD}" type="slidenum">
              <a:rPr lang="zh-CN" altLang="en-US"/>
              <a:pPr/>
              <a:t>10</a:t>
            </a:fld>
            <a:endParaRPr lang="zh-CN" altLang="en-US" sz="1800">
              <a:solidFill>
                <a:schemeClr val="tx1"/>
              </a:solidFill>
              <a:latin typeface="Arial" pitchFamily="34" charset="0"/>
              <a:ea typeface="宋体" pitchFamily="2" charset="-122"/>
            </a:endParaRPr>
          </a:p>
        </p:txBody>
      </p:sp>
      <p:sp>
        <p:nvSpPr>
          <p:cNvPr id="13314"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3315"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331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3317" name="标题 1"/>
          <p:cNvSpPr>
            <a:spLocks noGrp="1" noChangeArrowheads="1"/>
          </p:cNvSpPr>
          <p:nvPr>
            <p:ph type="title" idx="4294967295"/>
          </p:nvPr>
        </p:nvSpPr>
        <p:spPr>
          <a:xfrm>
            <a:off x="557213" y="9525"/>
            <a:ext cx="11083925" cy="685800"/>
          </a:xfrm>
          <a:ln/>
        </p:spPr>
        <p:txBody>
          <a:bodyPr/>
          <a:lstStyle/>
          <a:p>
            <a:r>
              <a:rPr lang="zh-CN" altLang="zh-CN" sz="3200"/>
              <a:t>计算机语言</a:t>
            </a:r>
          </a:p>
        </p:txBody>
      </p:sp>
      <p:sp>
        <p:nvSpPr>
          <p:cNvPr id="13318"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03BFE23-9E10-47EA-AB9B-31234F84D8AC}" type="slidenum">
              <a:rPr lang="zh-CN" altLang="en-US" sz="1200">
                <a:solidFill>
                  <a:schemeClr val="bg1"/>
                </a:solidFill>
              </a:rPr>
              <a:pPr/>
              <a:t>10</a:t>
            </a:fld>
            <a:endParaRPr lang="zh-CN" altLang="en-US" sz="1200">
              <a:solidFill>
                <a:schemeClr val="bg1"/>
              </a:solidFill>
            </a:endParaRPr>
          </a:p>
        </p:txBody>
      </p:sp>
      <p:sp>
        <p:nvSpPr>
          <p:cNvPr id="13319"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语言：是人与人之间用于沟通的一种方式。</a:t>
            </a:r>
          </a:p>
          <a:p>
            <a:pPr lvl="1">
              <a:lnSpc>
                <a:spcPct val="100000"/>
              </a:lnSpc>
            </a:pPr>
            <a:r>
              <a:rPr lang="zh-CN" altLang="en-US" sz="2400"/>
              <a:t>如：中国人与中国人用中文沟通。而中国人要和美国人交流，就要学习英语。</a:t>
            </a:r>
          </a:p>
          <a:p>
            <a:pPr>
              <a:lnSpc>
                <a:spcPct val="100000"/>
              </a:lnSpc>
            </a:pPr>
            <a:r>
              <a:rPr lang="zh-CN" altLang="en-US" sz="2800"/>
              <a:t>计算机语言：人与计算机交流的方式。</a:t>
            </a:r>
          </a:p>
          <a:p>
            <a:pPr lvl="1">
              <a:lnSpc>
                <a:spcPct val="100000"/>
              </a:lnSpc>
            </a:pPr>
            <a:r>
              <a:rPr lang="zh-CN" altLang="en-US" sz="2400"/>
              <a:t>如果人要与计算机交流，那么就要学习计算机语言。</a:t>
            </a:r>
          </a:p>
          <a:p>
            <a:pPr lvl="1">
              <a:lnSpc>
                <a:spcPct val="100000"/>
              </a:lnSpc>
            </a:pPr>
            <a:r>
              <a:rPr lang="zh-CN" altLang="en-US" sz="2400"/>
              <a:t>计算机语言有很多种，如：C、C++、</a:t>
            </a:r>
            <a:r>
              <a:rPr lang="zh-CN" altLang="en-US" sz="2400">
                <a:solidFill>
                  <a:srgbClr val="FF0000"/>
                </a:solidFill>
              </a:rPr>
              <a:t>Java</a:t>
            </a:r>
            <a:r>
              <a:rPr lang="zh-CN" altLang="en-US" sz="2400"/>
              <a:t>、</a:t>
            </a:r>
            <a:r>
              <a:rPr lang="en-US" altLang="zh-CN" sz="2400"/>
              <a:t>C#</a:t>
            </a:r>
            <a:r>
              <a:rPr lang="zh-CN" altLang="en-US" sz="2400"/>
              <a:t>等。</a:t>
            </a:r>
          </a:p>
          <a:p>
            <a:pPr>
              <a:lnSpc>
                <a:spcPct val="100000"/>
              </a:lnSpc>
            </a:pP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D123E329-1702-407F-822D-2B2401213D73}" type="slidenum">
              <a:rPr lang="zh-CN" altLang="en-US"/>
              <a:pPr/>
              <a:t>11</a:t>
            </a:fld>
            <a:endParaRPr lang="zh-CN" altLang="en-US" sz="1800">
              <a:solidFill>
                <a:schemeClr val="tx1"/>
              </a:solidFill>
              <a:latin typeface="Arial" pitchFamily="34" charset="0"/>
              <a:ea typeface="宋体" pitchFamily="2" charset="-122"/>
            </a:endParaRPr>
          </a:p>
        </p:txBody>
      </p:sp>
      <p:sp>
        <p:nvSpPr>
          <p:cNvPr id="1536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536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4"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5365" name="标题 1"/>
          <p:cNvSpPr>
            <a:spLocks noGrp="1" noChangeArrowheads="1"/>
          </p:cNvSpPr>
          <p:nvPr>
            <p:ph type="title" idx="4294967295"/>
          </p:nvPr>
        </p:nvSpPr>
        <p:spPr>
          <a:xfrm>
            <a:off x="557213" y="9525"/>
            <a:ext cx="11083925" cy="685800"/>
          </a:xfrm>
          <a:ln/>
        </p:spPr>
        <p:txBody>
          <a:bodyPr/>
          <a:lstStyle/>
          <a:p>
            <a:r>
              <a:rPr lang="en-US" altLang="zh-CN" sz="3200"/>
              <a:t>1.2 Java</a:t>
            </a:r>
            <a:r>
              <a:rPr lang="zh-CN" altLang="en-US" sz="3200"/>
              <a:t>语言概述</a:t>
            </a:r>
            <a:endParaRPr lang="zh-CN" altLang="en-US"/>
          </a:p>
        </p:txBody>
      </p:sp>
      <p:sp>
        <p:nvSpPr>
          <p:cNvPr id="15366"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F211029-8E9B-4295-BC63-7075703AB4AD}" type="slidenum">
              <a:rPr lang="zh-CN" altLang="en-US" sz="1200">
                <a:solidFill>
                  <a:schemeClr val="bg1"/>
                </a:solidFill>
              </a:rPr>
              <a:pPr/>
              <a:t>11</a:t>
            </a:fld>
            <a:endParaRPr lang="zh-CN" altLang="en-US" sz="1200">
              <a:solidFill>
                <a:schemeClr val="bg1"/>
              </a:solidFill>
            </a:endParaRPr>
          </a:p>
        </p:txBody>
      </p:sp>
      <p:sp>
        <p:nvSpPr>
          <p:cNvPr id="1536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pPr>
            <a:r>
              <a:rPr lang="zh-CN" altLang="zh-CN" sz="2800"/>
              <a:t>是SUN(</a:t>
            </a:r>
            <a:r>
              <a:rPr lang="zh-CN" altLang="zh-CN" sz="2800">
                <a:solidFill>
                  <a:srgbClr val="FF0000"/>
                </a:solidFill>
              </a:rPr>
              <a:t>S</a:t>
            </a:r>
            <a:r>
              <a:rPr lang="zh-CN" altLang="zh-CN" sz="2800"/>
              <a:t>tanford </a:t>
            </a:r>
            <a:r>
              <a:rPr lang="zh-CN" altLang="zh-CN" sz="2800">
                <a:solidFill>
                  <a:srgbClr val="FF0000"/>
                </a:solidFill>
              </a:rPr>
              <a:t>U</a:t>
            </a:r>
            <a:r>
              <a:rPr lang="zh-CN" altLang="zh-CN" sz="2800"/>
              <a:t>niversity </a:t>
            </a:r>
            <a:r>
              <a:rPr lang="zh-CN" altLang="zh-CN" sz="2800">
                <a:solidFill>
                  <a:srgbClr val="FF0000"/>
                </a:solidFill>
              </a:rPr>
              <a:t>N</a:t>
            </a:r>
            <a:r>
              <a:rPr lang="zh-CN" altLang="zh-CN" sz="2800"/>
              <a:t>etwork，斯坦福大学网络公司)于1995年推出的一门高级编程语言。</a:t>
            </a:r>
          </a:p>
          <a:p>
            <a:pPr lvl="1">
              <a:lnSpc>
                <a:spcPct val="125000"/>
              </a:lnSpc>
            </a:pPr>
            <a:r>
              <a:rPr lang="zh-CN" altLang="zh-CN" sz="2400"/>
              <a:t>是一种面向Internet的编程语言。</a:t>
            </a:r>
          </a:p>
          <a:p>
            <a:pPr lvl="1">
              <a:lnSpc>
                <a:spcPct val="125000"/>
              </a:lnSpc>
            </a:pPr>
            <a:r>
              <a:rPr lang="zh-CN" altLang="zh-CN" sz="2400">
                <a:solidFill>
                  <a:srgbClr val="FF0000"/>
                </a:solidFill>
              </a:rPr>
              <a:t>完全面向对象，安全可靠，与平台无关的编程语言</a:t>
            </a:r>
            <a:r>
              <a:rPr lang="zh-CN" altLang="zh-CN" sz="2400"/>
              <a:t>。</a:t>
            </a:r>
          </a:p>
          <a:p>
            <a:pPr>
              <a:lnSpc>
                <a:spcPct val="100000"/>
              </a:lnSpc>
            </a:pPr>
            <a:endParaRPr lang="zh-CN" altLang="zh-CN" sz="2800"/>
          </a:p>
          <a:p>
            <a:pPr>
              <a:lnSpc>
                <a:spcPct val="100000"/>
              </a:lnSpc>
            </a:pPr>
            <a:endParaRPr lang="zh-CN" altLang="zh-C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8A265903-92B8-4D06-A3F4-C3E5CE4DA283}" type="slidenum">
              <a:rPr lang="zh-CN" altLang="en-US"/>
              <a:pPr/>
              <a:t>12</a:t>
            </a:fld>
            <a:endParaRPr lang="zh-CN" altLang="en-US" sz="1800">
              <a:solidFill>
                <a:schemeClr val="tx1"/>
              </a:solidFill>
              <a:latin typeface="Arial" pitchFamily="34" charset="0"/>
              <a:ea typeface="宋体" pitchFamily="2" charset="-122"/>
            </a:endParaRPr>
          </a:p>
        </p:txBody>
      </p:sp>
      <p:sp>
        <p:nvSpPr>
          <p:cNvPr id="1741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741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7412"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7413" name="标题 1"/>
          <p:cNvSpPr>
            <a:spLocks noGrp="1" noChangeArrowheads="1"/>
          </p:cNvSpPr>
          <p:nvPr>
            <p:ph type="title" idx="4294967295"/>
          </p:nvPr>
        </p:nvSpPr>
        <p:spPr>
          <a:xfrm>
            <a:off x="557213" y="9525"/>
            <a:ext cx="11083925" cy="685800"/>
          </a:xfrm>
          <a:ln/>
        </p:spPr>
        <p:txBody>
          <a:bodyPr/>
          <a:lstStyle/>
          <a:p>
            <a:r>
              <a:rPr lang="en-US" altLang="zh-CN" sz="3200"/>
              <a:t>1.3 Java</a:t>
            </a:r>
            <a:r>
              <a:rPr lang="zh-CN" altLang="en-US" sz="3200"/>
              <a:t>体系结构</a:t>
            </a:r>
            <a:endParaRPr lang="zh-CN" altLang="en-US"/>
          </a:p>
        </p:txBody>
      </p:sp>
      <p:sp>
        <p:nvSpPr>
          <p:cNvPr id="17414"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5EB7CB-818D-4436-BC13-4764A0F64753}" type="slidenum">
              <a:rPr lang="zh-CN" altLang="en-US" sz="1200">
                <a:solidFill>
                  <a:schemeClr val="bg1"/>
                </a:solidFill>
              </a:rPr>
              <a:pPr/>
              <a:t>12</a:t>
            </a:fld>
            <a:endParaRPr lang="zh-CN" altLang="en-US" sz="1200">
              <a:solidFill>
                <a:schemeClr val="bg1"/>
              </a:solidFill>
            </a:endParaRPr>
          </a:p>
        </p:txBody>
      </p:sp>
      <p:sp>
        <p:nvSpPr>
          <p:cNvPr id="1741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solidFill>
                  <a:srgbClr val="FF0000"/>
                </a:solidFill>
              </a:rPr>
              <a:t>JavaSE</a:t>
            </a:r>
            <a:r>
              <a:rPr lang="zh-CN" altLang="en-US" sz="2800"/>
              <a:t>（</a:t>
            </a:r>
            <a:r>
              <a:rPr lang="en-US" altLang="zh-CN" sz="2800"/>
              <a:t>Java Platform Standard Edition</a:t>
            </a:r>
            <a:r>
              <a:rPr lang="zh-CN" altLang="en-US" sz="2800"/>
              <a:t>）标准版</a:t>
            </a:r>
            <a:endParaRPr lang="en-US" altLang="zh-CN" sz="2800"/>
          </a:p>
          <a:p>
            <a:pPr lvl="1">
              <a:lnSpc>
                <a:spcPct val="100000"/>
              </a:lnSpc>
            </a:pPr>
            <a:r>
              <a:rPr lang="zh-CN" altLang="en-US" sz="2400"/>
              <a:t>是为开发普通桌面和低端商务应用程序提供的解决方案</a:t>
            </a:r>
            <a:endParaRPr lang="en-US" altLang="zh-CN" sz="2400"/>
          </a:p>
          <a:p>
            <a:pPr lvl="1">
              <a:lnSpc>
                <a:spcPct val="100000"/>
              </a:lnSpc>
            </a:pPr>
            <a:r>
              <a:rPr lang="zh-CN" altLang="en-US" sz="2400"/>
              <a:t>是以下两种应用平台的基础</a:t>
            </a:r>
          </a:p>
          <a:p>
            <a:pPr>
              <a:lnSpc>
                <a:spcPct val="100000"/>
              </a:lnSpc>
            </a:pPr>
            <a:r>
              <a:rPr lang="en-US" altLang="zh-CN" sz="2800">
                <a:solidFill>
                  <a:srgbClr val="FF0000"/>
                </a:solidFill>
              </a:rPr>
              <a:t>JavaEE</a:t>
            </a:r>
            <a:r>
              <a:rPr lang="zh-CN" altLang="en-US" sz="2800"/>
              <a:t>（</a:t>
            </a:r>
            <a:r>
              <a:rPr lang="en-US" altLang="zh-CN" sz="2800"/>
              <a:t>Java Platform Enterprise Edition</a:t>
            </a:r>
            <a:r>
              <a:rPr lang="zh-CN" altLang="en-US" sz="2800"/>
              <a:t>）企业版</a:t>
            </a:r>
            <a:endParaRPr lang="en-US" altLang="zh-CN" sz="2800"/>
          </a:p>
          <a:p>
            <a:pPr lvl="1">
              <a:lnSpc>
                <a:spcPct val="100000"/>
              </a:lnSpc>
            </a:pPr>
            <a:r>
              <a:rPr lang="zh-CN" altLang="en-US" sz="2400"/>
              <a:t>是为开发企业环境下的应用程序提供的一套解决方案</a:t>
            </a:r>
          </a:p>
          <a:p>
            <a:pPr>
              <a:lnSpc>
                <a:spcPct val="100000"/>
              </a:lnSpc>
            </a:pPr>
            <a:r>
              <a:rPr lang="en-US" altLang="zh-CN" sz="2800"/>
              <a:t>JavaME</a:t>
            </a:r>
            <a:r>
              <a:rPr lang="zh-CN" altLang="en-US" sz="2800"/>
              <a:t>（</a:t>
            </a:r>
            <a:r>
              <a:rPr lang="en-US" altLang="zh-CN" sz="2800"/>
              <a:t>Java Platform Micro Edition</a:t>
            </a:r>
            <a:r>
              <a:rPr lang="zh-CN" altLang="en-US" sz="2800"/>
              <a:t>）微型版</a:t>
            </a:r>
            <a:endParaRPr lang="en-US" altLang="zh-CN" sz="2800"/>
          </a:p>
          <a:p>
            <a:pPr lvl="1">
              <a:lnSpc>
                <a:spcPct val="100000"/>
              </a:lnSpc>
            </a:pPr>
            <a:r>
              <a:rPr lang="zh-CN" altLang="en-US" sz="2400"/>
              <a:t>致力于消费产品和嵌入式设备的最佳解决方案</a:t>
            </a:r>
          </a:p>
          <a:p>
            <a:pPr>
              <a:lnSpc>
                <a:spcPct val="100000"/>
              </a:lnSpc>
            </a:pPr>
            <a:endParaRPr lang="zh-CN" altLang="en-US" sz="2800"/>
          </a:p>
          <a:p>
            <a:pPr>
              <a:lnSpc>
                <a:spcPct val="100000"/>
              </a:lnSpc>
            </a:pP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9DFC2859-CFA1-4882-8069-E4AFE77EDB8D}" type="slidenum">
              <a:rPr lang="zh-CN" altLang="en-US"/>
              <a:pPr/>
              <a:t>13</a:t>
            </a:fld>
            <a:endParaRPr lang="zh-CN" altLang="en-US" sz="1800">
              <a:solidFill>
                <a:schemeClr val="tx1"/>
              </a:solidFill>
              <a:latin typeface="Arial" pitchFamily="34" charset="0"/>
              <a:ea typeface="宋体" pitchFamily="2" charset="-122"/>
            </a:endParaRPr>
          </a:p>
        </p:txBody>
      </p:sp>
      <p:sp>
        <p:nvSpPr>
          <p:cNvPr id="18434"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8435"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843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8437" name="标题 1"/>
          <p:cNvSpPr>
            <a:spLocks noGrp="1" noChangeArrowheads="1"/>
          </p:cNvSpPr>
          <p:nvPr>
            <p:ph type="title" idx="4294967295"/>
          </p:nvPr>
        </p:nvSpPr>
        <p:spPr>
          <a:xfrm>
            <a:off x="557213" y="9525"/>
            <a:ext cx="11083925" cy="685800"/>
          </a:xfrm>
          <a:ln/>
        </p:spPr>
        <p:txBody>
          <a:bodyPr/>
          <a:lstStyle/>
          <a:p>
            <a:r>
              <a:rPr lang="en-US" altLang="zh-CN" sz="3200"/>
              <a:t>Java</a:t>
            </a:r>
            <a:r>
              <a:rPr lang="zh-CN" altLang="en-US" sz="3200"/>
              <a:t>可以做什么</a:t>
            </a:r>
            <a:endParaRPr lang="zh-CN" altLang="en-US"/>
          </a:p>
        </p:txBody>
      </p:sp>
      <p:sp>
        <p:nvSpPr>
          <p:cNvPr id="18438"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46D246B-594D-4AFF-9DA5-9CCF16B943D4}" type="slidenum">
              <a:rPr lang="zh-CN" altLang="en-US" sz="1200">
                <a:solidFill>
                  <a:schemeClr val="bg1"/>
                </a:solidFill>
              </a:rPr>
              <a:pPr/>
              <a:t>13</a:t>
            </a:fld>
            <a:endParaRPr lang="zh-CN" altLang="en-US" sz="1200">
              <a:solidFill>
                <a:schemeClr val="bg1"/>
              </a:solidFill>
            </a:endParaRPr>
          </a:p>
        </p:txBody>
      </p:sp>
      <p:sp>
        <p:nvSpPr>
          <p:cNvPr id="18439"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开发桌面应用程序</a:t>
            </a:r>
          </a:p>
          <a:p>
            <a:pPr lvl="1">
              <a:lnSpc>
                <a:spcPct val="100000"/>
              </a:lnSpc>
            </a:pPr>
            <a:r>
              <a:rPr lang="zh-CN" altLang="en-US" sz="2400"/>
              <a:t>银行软件、商场结算软件</a:t>
            </a:r>
          </a:p>
          <a:p>
            <a:pPr>
              <a:lnSpc>
                <a:spcPct val="100000"/>
              </a:lnSpc>
            </a:pPr>
            <a:r>
              <a:rPr lang="zh-CN" altLang="en-US" sz="2800"/>
              <a:t>开发面向</a:t>
            </a:r>
            <a:r>
              <a:rPr lang="en-US" altLang="zh-CN" sz="2800"/>
              <a:t>Internet</a:t>
            </a:r>
            <a:r>
              <a:rPr lang="zh-CN" altLang="en-US" sz="2800"/>
              <a:t>的</a:t>
            </a:r>
            <a:r>
              <a:rPr lang="en-US" altLang="zh-CN" sz="2800"/>
              <a:t>web</a:t>
            </a:r>
            <a:r>
              <a:rPr lang="zh-CN" altLang="en-US" sz="2800"/>
              <a:t>应用程序  </a:t>
            </a:r>
          </a:p>
          <a:p>
            <a:pPr lvl="1">
              <a:lnSpc>
                <a:spcPct val="100000"/>
              </a:lnSpc>
            </a:pPr>
            <a:r>
              <a:rPr lang="zh-CN" altLang="en-US" sz="2400"/>
              <a:t>门户网站（工商银行）、网上商城、阿里巴巴、电子商务网站</a:t>
            </a:r>
          </a:p>
          <a:p>
            <a:pPr>
              <a:lnSpc>
                <a:spcPct val="100000"/>
              </a:lnSpc>
            </a:pPr>
            <a:r>
              <a:rPr lang="zh-CN" altLang="en-US" sz="2800"/>
              <a:t>提供各行业的解决方案</a:t>
            </a:r>
          </a:p>
          <a:p>
            <a:pPr lvl="1">
              <a:lnSpc>
                <a:spcPct val="100000"/>
              </a:lnSpc>
            </a:pPr>
            <a:r>
              <a:rPr lang="zh-CN" altLang="en-US" sz="2400"/>
              <a:t>金融、电信、电力</a:t>
            </a:r>
            <a:r>
              <a:rPr lang="en-US" altLang="zh-CN" sz="2400"/>
              <a:t>...</a:t>
            </a:r>
            <a:endParaRPr lang="zh-CN" altLang="en-US" sz="2400"/>
          </a:p>
          <a:p>
            <a:pPr>
              <a:lnSpc>
                <a:spcPct val="100000"/>
              </a:lnSpc>
            </a:pPr>
            <a:endParaRPr lang="zh-CN" altLang="en-US" sz="2800"/>
          </a:p>
          <a:p>
            <a:pPr>
              <a:lnSpc>
                <a:spcPct val="100000"/>
              </a:lnSpc>
            </a:pP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20"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21" name="灯片编号占位符 4"/>
          <p:cNvSpPr>
            <a:spLocks noGrp="1"/>
          </p:cNvSpPr>
          <p:nvPr>
            <p:ph type="sldNum" sz="quarter" idx="12"/>
          </p:nvPr>
        </p:nvSpPr>
        <p:spPr/>
        <p:txBody>
          <a:bodyPr/>
          <a:lstStyle/>
          <a:p>
            <a:fld id="{6CFE1281-50DF-4D5B-A457-3367DB39DC5A}" type="slidenum">
              <a:rPr lang="zh-CN" altLang="en-US"/>
              <a:pPr/>
              <a:t>14</a:t>
            </a:fld>
            <a:endParaRPr lang="zh-CN" altLang="en-US" sz="1800">
              <a:solidFill>
                <a:schemeClr val="tx1"/>
              </a:solidFill>
              <a:latin typeface="Arial" pitchFamily="34" charset="0"/>
              <a:ea typeface="宋体" pitchFamily="2" charset="-122"/>
            </a:endParaRPr>
          </a:p>
        </p:txBody>
      </p:sp>
      <p:sp>
        <p:nvSpPr>
          <p:cNvPr id="19458"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9459"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460"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9461" name="标题 1"/>
          <p:cNvSpPr>
            <a:spLocks noGrp="1" noChangeArrowheads="1"/>
          </p:cNvSpPr>
          <p:nvPr>
            <p:ph type="title" idx="4294967295"/>
          </p:nvPr>
        </p:nvSpPr>
        <p:spPr>
          <a:xfrm>
            <a:off x="557213" y="9525"/>
            <a:ext cx="11083925" cy="685800"/>
          </a:xfrm>
          <a:ln/>
        </p:spPr>
        <p:txBody>
          <a:bodyPr/>
          <a:lstStyle/>
          <a:p>
            <a:r>
              <a:rPr lang="en-US" altLang="zh-CN" sz="3200">
                <a:sym typeface="Arial" pitchFamily="34" charset="0"/>
              </a:rPr>
              <a:t>1.4 </a:t>
            </a:r>
            <a:r>
              <a:rPr lang="zh-CN" altLang="en-US" sz="3200">
                <a:sym typeface="Arial" pitchFamily="34" charset="0"/>
              </a:rPr>
              <a:t>Java语言的</a:t>
            </a:r>
            <a:r>
              <a:rPr lang="zh-CN" altLang="en-US" sz="3200"/>
              <a:t>跨平台特性</a:t>
            </a:r>
          </a:p>
        </p:txBody>
      </p:sp>
      <p:sp>
        <p:nvSpPr>
          <p:cNvPr id="19462"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D7199E-F7D5-43AA-B2A3-8DA799B04E88}" type="slidenum">
              <a:rPr lang="zh-CN" altLang="en-US" sz="1200">
                <a:solidFill>
                  <a:schemeClr val="bg1"/>
                </a:solidFill>
              </a:rPr>
              <a:pPr/>
              <a:t>14</a:t>
            </a:fld>
            <a:endParaRPr lang="zh-CN" altLang="en-US" sz="1200">
              <a:solidFill>
                <a:schemeClr val="bg1"/>
              </a:solidFill>
            </a:endParaRPr>
          </a:p>
        </p:txBody>
      </p:sp>
      <p:sp>
        <p:nvSpPr>
          <p:cNvPr id="19463"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Java语言编写的应用程序在不同的系统平台上都可以运行。</a:t>
            </a:r>
            <a:endParaRPr lang="en-US" altLang="zh-CN" sz="2800"/>
          </a:p>
          <a:p>
            <a:pPr lvl="1">
              <a:lnSpc>
                <a:spcPct val="100000"/>
              </a:lnSpc>
            </a:pPr>
            <a:r>
              <a:rPr lang="zh-CN" altLang="en-US" sz="2400"/>
              <a:t>也称为Java具有良好的可移植性。</a:t>
            </a:r>
            <a:endParaRPr lang="en-US" altLang="zh-CN" sz="2400"/>
          </a:p>
          <a:p>
            <a:pPr>
              <a:lnSpc>
                <a:spcPct val="100000"/>
              </a:lnSpc>
            </a:pPr>
            <a:r>
              <a:rPr lang="en-US" altLang="zh-CN" sz="2800"/>
              <a:t>Java</a:t>
            </a:r>
            <a:r>
              <a:rPr lang="zh-CN" altLang="en-US" sz="2800"/>
              <a:t>虚拟机（</a:t>
            </a:r>
            <a:r>
              <a:rPr lang="en-US" altLang="zh-CN" sz="2800"/>
              <a:t>JVM</a:t>
            </a:r>
            <a:r>
              <a:rPr lang="zh-CN" altLang="en-US" sz="2800"/>
              <a:t>）：</a:t>
            </a:r>
            <a:r>
              <a:rPr lang="zh-CN" altLang="en-US" sz="2800">
                <a:solidFill>
                  <a:srgbClr val="FF0000"/>
                </a:solidFill>
              </a:rPr>
              <a:t> J</a:t>
            </a:r>
            <a:r>
              <a:rPr lang="zh-CN" altLang="en-US" sz="2800"/>
              <a:t>ava </a:t>
            </a:r>
            <a:r>
              <a:rPr lang="zh-CN" altLang="en-US" sz="2800">
                <a:solidFill>
                  <a:srgbClr val="FF0000"/>
                </a:solidFill>
              </a:rPr>
              <a:t>V</a:t>
            </a:r>
            <a:r>
              <a:rPr lang="zh-CN" altLang="en-US" sz="2800"/>
              <a:t>irtual </a:t>
            </a:r>
            <a:r>
              <a:rPr lang="zh-CN" altLang="en-US" sz="2800">
                <a:solidFill>
                  <a:srgbClr val="FF0000"/>
                </a:solidFill>
              </a:rPr>
              <a:t>M</a:t>
            </a:r>
            <a:r>
              <a:rPr lang="zh-CN" altLang="en-US" sz="2800"/>
              <a:t>achine</a:t>
            </a:r>
          </a:p>
        </p:txBody>
      </p:sp>
      <p:grpSp>
        <p:nvGrpSpPr>
          <p:cNvPr id="19464" name="Group 4"/>
          <p:cNvGrpSpPr>
            <a:grpSpLocks/>
          </p:cNvGrpSpPr>
          <p:nvPr/>
        </p:nvGrpSpPr>
        <p:grpSpPr bwMode="auto">
          <a:xfrm>
            <a:off x="2352675" y="2998788"/>
            <a:ext cx="7632700" cy="2806700"/>
            <a:chOff x="0" y="0"/>
            <a:chExt cx="11791" cy="5330"/>
          </a:xfrm>
        </p:grpSpPr>
        <p:sp>
          <p:nvSpPr>
            <p:cNvPr id="19465" name="AutoShape 4"/>
            <p:cNvSpPr>
              <a:spLocks noChangeArrowheads="1"/>
            </p:cNvSpPr>
            <p:nvPr/>
          </p:nvSpPr>
          <p:spPr bwMode="auto">
            <a:xfrm>
              <a:off x="0" y="2723"/>
              <a:ext cx="3514" cy="2607"/>
            </a:xfrm>
            <a:prstGeom prst="roundRect">
              <a:avLst>
                <a:gd name="adj" fmla="val 16667"/>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Windows系统</a:t>
              </a:r>
              <a:endParaRPr lang="zh-CN" altLang="en-US"/>
            </a:p>
          </p:txBody>
        </p:sp>
        <p:sp>
          <p:nvSpPr>
            <p:cNvPr id="19466" name="AutoShape 5"/>
            <p:cNvSpPr>
              <a:spLocks noChangeArrowheads="1"/>
            </p:cNvSpPr>
            <p:nvPr/>
          </p:nvSpPr>
          <p:spPr bwMode="auto">
            <a:xfrm>
              <a:off x="4081" y="2721"/>
              <a:ext cx="3514" cy="2607"/>
            </a:xfrm>
            <a:prstGeom prst="roundRect">
              <a:avLst>
                <a:gd name="adj" fmla="val 16667"/>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Linux系统</a:t>
              </a:r>
              <a:endParaRPr lang="zh-CN" altLang="en-US"/>
            </a:p>
          </p:txBody>
        </p:sp>
        <p:sp>
          <p:nvSpPr>
            <p:cNvPr id="19467" name="AutoShape 6"/>
            <p:cNvSpPr>
              <a:spLocks noChangeArrowheads="1"/>
            </p:cNvSpPr>
            <p:nvPr/>
          </p:nvSpPr>
          <p:spPr bwMode="auto">
            <a:xfrm>
              <a:off x="8277" y="2721"/>
              <a:ext cx="3514" cy="2607"/>
            </a:xfrm>
            <a:prstGeom prst="roundRect">
              <a:avLst>
                <a:gd name="adj" fmla="val 16667"/>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M</a:t>
              </a:r>
              <a:r>
                <a:rPr lang="en-US" altLang="zh-CN" sz="2000"/>
                <a:t>ac</a:t>
              </a:r>
              <a:r>
                <a:rPr lang="zh-CN" altLang="en-US" sz="2000"/>
                <a:t>系统</a:t>
              </a:r>
              <a:endParaRPr lang="zh-CN" altLang="en-US"/>
            </a:p>
          </p:txBody>
        </p:sp>
        <p:sp>
          <p:nvSpPr>
            <p:cNvPr id="19468" name="Rectangle 7"/>
            <p:cNvSpPr>
              <a:spLocks noChangeArrowheads="1"/>
            </p:cNvSpPr>
            <p:nvPr/>
          </p:nvSpPr>
          <p:spPr bwMode="auto">
            <a:xfrm>
              <a:off x="4308" y="0"/>
              <a:ext cx="3289" cy="1474"/>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000"/>
                <a:t>Java程序</a:t>
              </a:r>
              <a:endParaRPr lang="zh-CN" altLang="en-US"/>
            </a:p>
          </p:txBody>
        </p:sp>
        <p:sp>
          <p:nvSpPr>
            <p:cNvPr id="19469" name="Oval 8"/>
            <p:cNvSpPr>
              <a:spLocks noChangeArrowheads="1"/>
            </p:cNvSpPr>
            <p:nvPr/>
          </p:nvSpPr>
          <p:spPr bwMode="auto">
            <a:xfrm>
              <a:off x="332" y="2948"/>
              <a:ext cx="3012" cy="1474"/>
            </a:xfrm>
            <a:prstGeom prst="ellipse">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000"/>
                <a:t>W</a:t>
              </a:r>
              <a:r>
                <a:rPr lang="zh-CN" altLang="en-US" sz="2000"/>
                <a:t>in版的</a:t>
              </a:r>
              <a:r>
                <a:rPr lang="zh-CN" altLang="en-US" sz="2000">
                  <a:solidFill>
                    <a:srgbClr val="FF0000"/>
                  </a:solidFill>
                </a:rPr>
                <a:t>JVM</a:t>
              </a:r>
              <a:endParaRPr lang="zh-CN" altLang="en-US"/>
            </a:p>
          </p:txBody>
        </p:sp>
        <p:sp>
          <p:nvSpPr>
            <p:cNvPr id="19470" name="Oval 9"/>
            <p:cNvSpPr>
              <a:spLocks noChangeArrowheads="1"/>
            </p:cNvSpPr>
            <p:nvPr/>
          </p:nvSpPr>
          <p:spPr bwMode="auto">
            <a:xfrm>
              <a:off x="4364" y="2901"/>
              <a:ext cx="2976" cy="1474"/>
            </a:xfrm>
            <a:prstGeom prst="ellipse">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000"/>
                <a:t>L</a:t>
              </a:r>
              <a:r>
                <a:rPr lang="zh-CN" altLang="en-US" sz="2000"/>
                <a:t>in</a:t>
              </a:r>
              <a:r>
                <a:rPr lang="en-US" altLang="zh-CN" sz="2000"/>
                <a:t>ux</a:t>
              </a:r>
              <a:r>
                <a:rPr lang="zh-CN" altLang="en-US" sz="2000"/>
                <a:t>版的</a:t>
              </a:r>
              <a:r>
                <a:rPr lang="zh-CN" altLang="en-US" sz="2000">
                  <a:solidFill>
                    <a:srgbClr val="FF0000"/>
                  </a:solidFill>
                </a:rPr>
                <a:t>JVM</a:t>
              </a:r>
              <a:endParaRPr lang="zh-CN" altLang="en-US"/>
            </a:p>
          </p:txBody>
        </p:sp>
        <p:sp>
          <p:nvSpPr>
            <p:cNvPr id="19471" name="Oval 10"/>
            <p:cNvSpPr>
              <a:spLocks noChangeArrowheads="1"/>
            </p:cNvSpPr>
            <p:nvPr/>
          </p:nvSpPr>
          <p:spPr bwMode="auto">
            <a:xfrm>
              <a:off x="8622" y="2898"/>
              <a:ext cx="2834" cy="1474"/>
            </a:xfrm>
            <a:prstGeom prst="ellipse">
              <a:avLst/>
            </a:pr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2000"/>
                <a:t>M</a:t>
              </a:r>
              <a:r>
                <a:rPr lang="zh-CN" altLang="en-US" sz="2000"/>
                <a:t>ac版的</a:t>
              </a:r>
              <a:r>
                <a:rPr lang="zh-CN" altLang="en-US" sz="2000">
                  <a:solidFill>
                    <a:srgbClr val="FF0000"/>
                  </a:solidFill>
                </a:rPr>
                <a:t>JVM</a:t>
              </a:r>
              <a:endParaRPr lang="zh-CN" altLang="en-US"/>
            </a:p>
          </p:txBody>
        </p:sp>
        <p:sp>
          <p:nvSpPr>
            <p:cNvPr id="19472" name="Line 11"/>
            <p:cNvSpPr>
              <a:spLocks noChangeShapeType="1"/>
            </p:cNvSpPr>
            <p:nvPr/>
          </p:nvSpPr>
          <p:spPr bwMode="auto">
            <a:xfrm flipH="1">
              <a:off x="1926" y="1474"/>
              <a:ext cx="2949" cy="1814"/>
            </a:xfrm>
            <a:prstGeom prst="line">
              <a:avLst/>
            </a:prstGeom>
            <a:noFill/>
            <a:ln w="9525" cmpd="sng">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Segoe UI" pitchFamily="34" charset="0"/>
              </a:endParaRPr>
            </a:p>
          </p:txBody>
        </p:sp>
        <p:sp>
          <p:nvSpPr>
            <p:cNvPr id="19473" name="Line 12"/>
            <p:cNvSpPr>
              <a:spLocks noChangeShapeType="1"/>
            </p:cNvSpPr>
            <p:nvPr/>
          </p:nvSpPr>
          <p:spPr bwMode="auto">
            <a:xfrm>
              <a:off x="5895" y="1474"/>
              <a:ext cx="1" cy="1928"/>
            </a:xfrm>
            <a:prstGeom prst="line">
              <a:avLst/>
            </a:prstGeom>
            <a:noFill/>
            <a:ln w="9525" cmpd="sng">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Segoe UI" pitchFamily="34" charset="0"/>
              </a:endParaRPr>
            </a:p>
          </p:txBody>
        </p:sp>
        <p:sp>
          <p:nvSpPr>
            <p:cNvPr id="19474" name="Line 13"/>
            <p:cNvSpPr>
              <a:spLocks noChangeShapeType="1"/>
            </p:cNvSpPr>
            <p:nvPr/>
          </p:nvSpPr>
          <p:spPr bwMode="auto">
            <a:xfrm>
              <a:off x="6916" y="1474"/>
              <a:ext cx="3062" cy="1587"/>
            </a:xfrm>
            <a:prstGeom prst="line">
              <a:avLst/>
            </a:prstGeom>
            <a:noFill/>
            <a:ln w="9525" cmpd="sng">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sym typeface="Segoe UI"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4B286BEA-42FE-4CD7-B4EC-09F30D218D93}" type="slidenum">
              <a:rPr lang="zh-CN" altLang="en-US"/>
              <a:pPr/>
              <a:t>15</a:t>
            </a:fld>
            <a:endParaRPr lang="zh-CN" altLang="en-US" sz="1800">
              <a:solidFill>
                <a:schemeClr val="tx1"/>
              </a:solidFill>
              <a:latin typeface="Arial" pitchFamily="34" charset="0"/>
              <a:ea typeface="宋体" pitchFamily="2" charset="-122"/>
            </a:endParaRPr>
          </a:p>
        </p:txBody>
      </p:sp>
      <p:sp>
        <p:nvSpPr>
          <p:cNvPr id="2150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150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150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1509" name="标题 1"/>
          <p:cNvSpPr>
            <a:spLocks noGrp="1" noChangeArrowheads="1"/>
          </p:cNvSpPr>
          <p:nvPr>
            <p:ph type="title" idx="4294967295"/>
          </p:nvPr>
        </p:nvSpPr>
        <p:spPr>
          <a:xfrm>
            <a:off x="557213" y="9525"/>
            <a:ext cx="11083925" cy="685800"/>
          </a:xfrm>
          <a:ln/>
        </p:spPr>
        <p:txBody>
          <a:bodyPr/>
          <a:lstStyle/>
          <a:p>
            <a:r>
              <a:rPr lang="en-US" altLang="zh-CN" sz="3200"/>
              <a:t>1.5 </a:t>
            </a:r>
            <a:r>
              <a:rPr lang="zh-CN" altLang="en-US" sz="3200"/>
              <a:t>搭建</a:t>
            </a:r>
            <a:r>
              <a:rPr lang="en-US" altLang="zh-CN" sz="3200"/>
              <a:t>Java</a:t>
            </a:r>
            <a:r>
              <a:rPr lang="zh-CN" altLang="en-US" sz="3200"/>
              <a:t>程序的开发环境</a:t>
            </a:r>
          </a:p>
        </p:txBody>
      </p:sp>
      <p:sp>
        <p:nvSpPr>
          <p:cNvPr id="21510"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218758-33EE-46F1-8EB6-799974448C84}" type="slidenum">
              <a:rPr lang="zh-CN" altLang="en-US" sz="1200">
                <a:solidFill>
                  <a:schemeClr val="bg1"/>
                </a:solidFill>
              </a:rPr>
              <a:pPr/>
              <a:t>15</a:t>
            </a:fld>
            <a:endParaRPr lang="zh-CN" altLang="en-US" sz="1200">
              <a:solidFill>
                <a:schemeClr val="bg1"/>
              </a:solidFill>
            </a:endParaRPr>
          </a:p>
        </p:txBody>
      </p:sp>
      <p:sp>
        <p:nvSpPr>
          <p:cNvPr id="2151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zh-CN" sz="2800"/>
              <a:t>JRE与JDK</a:t>
            </a:r>
          </a:p>
          <a:p>
            <a:pPr>
              <a:lnSpc>
                <a:spcPct val="100000"/>
              </a:lnSpc>
            </a:pPr>
            <a:r>
              <a:rPr lang="zh-CN" altLang="zh-CN" sz="2800"/>
              <a:t>下载和安装JDK</a:t>
            </a:r>
          </a:p>
          <a:p>
            <a:pPr>
              <a:lnSpc>
                <a:spcPct val="100000"/>
              </a:lnSpc>
            </a:pPr>
            <a:r>
              <a:rPr lang="zh-CN" altLang="zh-CN" sz="2800"/>
              <a:t>配置环境变量</a:t>
            </a:r>
          </a:p>
          <a:p>
            <a:pPr>
              <a:lnSpc>
                <a:spcPct val="100000"/>
              </a:lnSpc>
            </a:pPr>
            <a:r>
              <a:rPr lang="zh-CN" altLang="zh-CN" sz="2800"/>
              <a:t>验证开发环境是否搭建成功</a:t>
            </a:r>
          </a:p>
          <a:p>
            <a:pPr>
              <a:lnSpc>
                <a:spcPct val="100000"/>
              </a:lnSpc>
            </a:pPr>
            <a:endParaRPr lang="zh-CN" altLang="zh-CN"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2253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253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2532"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2533" name="标题 1"/>
          <p:cNvSpPr>
            <a:spLocks noGrp="1" noChangeArrowheads="1"/>
          </p:cNvSpPr>
          <p:nvPr>
            <p:ph type="title" idx="4294967295"/>
          </p:nvPr>
        </p:nvSpPr>
        <p:spPr>
          <a:xfrm>
            <a:off x="557213" y="9525"/>
            <a:ext cx="11083925" cy="685800"/>
          </a:xfrm>
          <a:ln/>
        </p:spPr>
        <p:txBody>
          <a:bodyPr/>
          <a:lstStyle/>
          <a:p>
            <a:r>
              <a:rPr lang="en-US" altLang="zh-CN" sz="3200"/>
              <a:t>JRE &amp; JDK</a:t>
            </a:r>
            <a:endParaRPr lang="zh-CN" altLang="en-US" sz="3200"/>
          </a:p>
        </p:txBody>
      </p:sp>
      <p:sp>
        <p:nvSpPr>
          <p:cNvPr id="22534"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4F4430-04E5-4481-B0D1-EF4CA455E8C4}" type="slidenum">
              <a:rPr lang="zh-CN" altLang="en-US" sz="1200">
                <a:solidFill>
                  <a:schemeClr val="bg1"/>
                </a:solidFill>
              </a:rPr>
              <a:pPr/>
              <a:t>16</a:t>
            </a:fld>
            <a:endParaRPr lang="zh-CN" altLang="en-US" sz="1200">
              <a:solidFill>
                <a:schemeClr val="bg1"/>
              </a:solidFill>
            </a:endParaRPr>
          </a:p>
        </p:txBody>
      </p:sp>
      <p:sp>
        <p:nvSpPr>
          <p:cNvPr id="22535" name="内容占位符 2"/>
          <p:cNvSpPr>
            <a:spLocks noGrp="1" noChangeArrowheads="1"/>
          </p:cNvSpPr>
          <p:nvPr>
            <p:ph idx="4294967295"/>
          </p:nvPr>
        </p:nvSpPr>
        <p:spPr bwMode="auto">
          <a:xfrm>
            <a:off x="623888" y="908050"/>
            <a:ext cx="10585450" cy="541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JDK(</a:t>
            </a:r>
            <a:r>
              <a:rPr lang="en-US" altLang="zh-CN" sz="2800">
                <a:solidFill>
                  <a:srgbClr val="FF0000"/>
                </a:solidFill>
              </a:rPr>
              <a:t>J</a:t>
            </a:r>
            <a:r>
              <a:rPr lang="en-US" altLang="zh-CN" sz="2800"/>
              <a:t>ava </a:t>
            </a:r>
            <a:r>
              <a:rPr lang="en-US" altLang="zh-CN" sz="2800">
                <a:solidFill>
                  <a:srgbClr val="FF0000"/>
                </a:solidFill>
              </a:rPr>
              <a:t>D</a:t>
            </a:r>
            <a:r>
              <a:rPr lang="en-US" altLang="zh-CN" sz="2800"/>
              <a:t>evelopment </a:t>
            </a:r>
            <a:r>
              <a:rPr lang="en-US" altLang="zh-CN" sz="2800">
                <a:solidFill>
                  <a:srgbClr val="FF0000"/>
                </a:solidFill>
              </a:rPr>
              <a:t>K</a:t>
            </a:r>
            <a:r>
              <a:rPr lang="en-US" altLang="zh-CN" sz="2800"/>
              <a:t>its)—Java</a:t>
            </a:r>
            <a:r>
              <a:rPr lang="zh-CN" altLang="en-US" sz="2800"/>
              <a:t>开发工具包</a:t>
            </a:r>
            <a:endParaRPr lang="en-US" altLang="zh-CN" sz="2800"/>
          </a:p>
          <a:p>
            <a:pPr lvl="1">
              <a:lnSpc>
                <a:spcPct val="100000"/>
              </a:lnSpc>
            </a:pPr>
            <a:r>
              <a:rPr lang="en-US" altLang="zh-CN" sz="2400"/>
              <a:t>JRE(</a:t>
            </a:r>
            <a:r>
              <a:rPr lang="en-US" altLang="zh-CN" sz="2400">
                <a:solidFill>
                  <a:srgbClr val="FF0000"/>
                </a:solidFill>
              </a:rPr>
              <a:t>J</a:t>
            </a:r>
            <a:r>
              <a:rPr lang="en-US" altLang="zh-CN" sz="2400"/>
              <a:t>ava </a:t>
            </a:r>
            <a:r>
              <a:rPr lang="en-US" altLang="zh-CN" sz="2400">
                <a:solidFill>
                  <a:srgbClr val="FF0000"/>
                </a:solidFill>
              </a:rPr>
              <a:t>R</a:t>
            </a:r>
            <a:r>
              <a:rPr lang="en-US" altLang="zh-CN" sz="2400"/>
              <a:t>unTime </a:t>
            </a:r>
            <a:r>
              <a:rPr lang="en-US" altLang="zh-CN" sz="2400">
                <a:solidFill>
                  <a:srgbClr val="FF0000"/>
                </a:solidFill>
              </a:rPr>
              <a:t>E</a:t>
            </a:r>
            <a:r>
              <a:rPr lang="en-US" altLang="zh-CN" sz="2400"/>
              <a:t>nvironment)—Java</a:t>
            </a:r>
            <a:r>
              <a:rPr lang="zh-CN" altLang="en-US" sz="2400"/>
              <a:t>运行时环境</a:t>
            </a:r>
          </a:p>
          <a:p>
            <a:pPr lvl="2">
              <a:lnSpc>
                <a:spcPct val="100000"/>
              </a:lnSpc>
            </a:pPr>
            <a:r>
              <a:rPr lang="en-US" altLang="zh-CN" sz="2000"/>
              <a:t>JVM</a:t>
            </a:r>
            <a:endParaRPr lang="zh-CN" altLang="en-US" sz="2000"/>
          </a:p>
          <a:p>
            <a:pPr lvl="2">
              <a:lnSpc>
                <a:spcPct val="100000"/>
              </a:lnSpc>
            </a:pPr>
            <a:r>
              <a:rPr lang="en-US" altLang="zh-CN" sz="2000"/>
              <a:t>Java SE</a:t>
            </a:r>
            <a:r>
              <a:rPr lang="zh-CN" altLang="en-US" sz="2000"/>
              <a:t>类库</a:t>
            </a:r>
          </a:p>
          <a:p>
            <a:pPr lvl="1">
              <a:lnSpc>
                <a:spcPct val="100000"/>
              </a:lnSpc>
            </a:pPr>
            <a:r>
              <a:rPr lang="zh-CN" altLang="en-US" sz="2400">
                <a:latin typeface="Arial" pitchFamily="34" charset="0"/>
                <a:sym typeface="Arial" pitchFamily="34" charset="0"/>
              </a:rPr>
              <a:t>开发工具：</a:t>
            </a:r>
            <a:endParaRPr lang="en-US" altLang="zh-CN" sz="2400">
              <a:latin typeface="Arial" pitchFamily="34" charset="0"/>
              <a:sym typeface="Arial" pitchFamily="34" charset="0"/>
            </a:endParaRPr>
          </a:p>
          <a:p>
            <a:pPr lvl="2">
              <a:lnSpc>
                <a:spcPct val="100000"/>
              </a:lnSpc>
            </a:pPr>
            <a:r>
              <a:rPr lang="en-US" altLang="zh-CN" sz="2000"/>
              <a:t>Java</a:t>
            </a:r>
            <a:r>
              <a:rPr lang="zh-CN" altLang="en-US" sz="2000"/>
              <a:t>编译器</a:t>
            </a:r>
            <a:r>
              <a:rPr lang="en-US" altLang="zh-CN" sz="2000"/>
              <a:t>(javac.exe)</a:t>
            </a:r>
          </a:p>
          <a:p>
            <a:pPr lvl="2">
              <a:lnSpc>
                <a:spcPct val="100000"/>
              </a:lnSpc>
            </a:pPr>
            <a:r>
              <a:rPr lang="en-US" altLang="zh-CN" sz="2000"/>
              <a:t>Java</a:t>
            </a:r>
            <a:r>
              <a:rPr lang="zh-CN" altLang="en-US" sz="2000"/>
              <a:t>运行时解释器</a:t>
            </a:r>
            <a:r>
              <a:rPr lang="en-US" altLang="zh-CN" sz="2000"/>
              <a:t>(java.exe)</a:t>
            </a:r>
          </a:p>
          <a:p>
            <a:pPr lvl="2">
              <a:lnSpc>
                <a:spcPct val="100000"/>
              </a:lnSpc>
            </a:pPr>
            <a:r>
              <a:rPr lang="en-US" altLang="zh-CN" sz="2000"/>
              <a:t>Java</a:t>
            </a:r>
            <a:r>
              <a:rPr lang="zh-CN" altLang="en-US" sz="2000"/>
              <a:t>文档化工具</a:t>
            </a:r>
            <a:r>
              <a:rPr lang="en-US" altLang="zh-CN" sz="2000"/>
              <a:t>(javadoc.exe)</a:t>
            </a:r>
            <a:endParaRPr lang="zh-CN" altLang="en-US" sz="2000"/>
          </a:p>
          <a:p>
            <a:pPr lvl="2">
              <a:lnSpc>
                <a:spcPct val="100000"/>
              </a:lnSpc>
            </a:pPr>
            <a:r>
              <a:rPr lang="zh-CN" altLang="en-US" sz="2000"/>
              <a:t>打包工具</a:t>
            </a:r>
            <a:r>
              <a:rPr lang="en-US" altLang="zh-CN" sz="2000"/>
              <a:t>(jar.exe)</a:t>
            </a:r>
            <a:endParaRPr lang="zh-CN" altLang="en-US" sz="2000"/>
          </a:p>
          <a:p>
            <a:pPr>
              <a:lnSpc>
                <a:spcPct val="100000"/>
              </a:lnSpc>
            </a:pPr>
            <a:r>
              <a:rPr lang="zh-CN" altLang="en-US" sz="2800">
                <a:solidFill>
                  <a:srgbClr val="FF0000"/>
                </a:solidFill>
                <a:latin typeface="Arial" pitchFamily="34" charset="0"/>
                <a:sym typeface="Arial" pitchFamily="34" charset="0"/>
              </a:rPr>
              <a:t>概述：</a:t>
            </a:r>
            <a:endParaRPr lang="en-US" altLang="zh-CN" sz="2800">
              <a:solidFill>
                <a:srgbClr val="FF0000"/>
              </a:solidFill>
              <a:latin typeface="Arial" pitchFamily="34" charset="0"/>
              <a:sym typeface="Arial" pitchFamily="34" charset="0"/>
            </a:endParaRPr>
          </a:p>
          <a:p>
            <a:pPr lvl="1">
              <a:lnSpc>
                <a:spcPct val="100000"/>
              </a:lnSpc>
            </a:pPr>
            <a:r>
              <a:rPr lang="en-US" altLang="zh-CN" sz="2400"/>
              <a:t>JDK</a:t>
            </a:r>
            <a:r>
              <a:rPr lang="zh-CN" altLang="en-US" sz="2400"/>
              <a:t>包含</a:t>
            </a:r>
            <a:r>
              <a:rPr lang="en-US" altLang="zh-CN" sz="2400"/>
              <a:t>JRE</a:t>
            </a:r>
            <a:r>
              <a:rPr lang="zh-CN" altLang="en-US" sz="2400"/>
              <a:t>，安装了JDK后，无须单独安装JRE</a:t>
            </a:r>
            <a:endParaRPr lang="en-US" altLang="zh-CN" sz="2400"/>
          </a:p>
          <a:p>
            <a:pPr lvl="1">
              <a:lnSpc>
                <a:spcPct val="100000"/>
              </a:lnSpc>
            </a:pPr>
            <a:r>
              <a:rPr lang="zh-CN" altLang="en-US" sz="2400">
                <a:solidFill>
                  <a:srgbClr val="FF0000"/>
                </a:solidFill>
              </a:rPr>
              <a:t>使用JDK开发出来的java程序，交给JRE去运行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0"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1" name="灯片编号占位符 4"/>
          <p:cNvSpPr>
            <a:spLocks noGrp="1"/>
          </p:cNvSpPr>
          <p:nvPr>
            <p:ph type="sldNum" sz="quarter" idx="12"/>
          </p:nvPr>
        </p:nvSpPr>
        <p:spPr/>
        <p:txBody>
          <a:bodyPr/>
          <a:lstStyle/>
          <a:p>
            <a:fld id="{705F0E74-0D6D-4203-A460-8B6E1CF5C0EC}" type="slidenum">
              <a:rPr lang="zh-CN" altLang="en-US"/>
              <a:pPr/>
              <a:t>17</a:t>
            </a:fld>
            <a:endParaRPr lang="zh-CN" altLang="en-US" sz="1800">
              <a:solidFill>
                <a:schemeClr val="tx1"/>
              </a:solidFill>
              <a:latin typeface="Arial" pitchFamily="34" charset="0"/>
              <a:ea typeface="宋体" pitchFamily="2" charset="-122"/>
            </a:endParaRPr>
          </a:p>
        </p:txBody>
      </p:sp>
      <p:sp>
        <p:nvSpPr>
          <p:cNvPr id="24578"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4579"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4580"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4581" name="标题 1"/>
          <p:cNvSpPr>
            <a:spLocks noGrp="1" noChangeArrowheads="1"/>
          </p:cNvSpPr>
          <p:nvPr>
            <p:ph type="title" idx="4294967295"/>
          </p:nvPr>
        </p:nvSpPr>
        <p:spPr>
          <a:xfrm>
            <a:off x="557213" y="9525"/>
            <a:ext cx="11083925" cy="685800"/>
          </a:xfrm>
          <a:ln/>
        </p:spPr>
        <p:txBody>
          <a:bodyPr/>
          <a:lstStyle/>
          <a:p>
            <a:r>
              <a:rPr lang="en-US" altLang="zh-CN" sz="3200"/>
              <a:t>Java SE</a:t>
            </a:r>
            <a:r>
              <a:rPr lang="zh-CN" altLang="en-US" sz="3200"/>
              <a:t> 组成概念图</a:t>
            </a:r>
          </a:p>
        </p:txBody>
      </p:sp>
      <p:sp>
        <p:nvSpPr>
          <p:cNvPr id="24582"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59C620-027F-493C-A63E-4EED14CA047D}" type="slidenum">
              <a:rPr lang="zh-CN" altLang="en-US" sz="1200">
                <a:solidFill>
                  <a:schemeClr val="bg1"/>
                </a:solidFill>
              </a:rPr>
              <a:pPr/>
              <a:t>17</a:t>
            </a:fld>
            <a:endParaRPr lang="zh-CN" altLang="en-US" sz="1200">
              <a:solidFill>
                <a:schemeClr val="bg1"/>
              </a:solidFill>
            </a:endParaRPr>
          </a:p>
        </p:txBody>
      </p:sp>
      <p:sp>
        <p:nvSpPr>
          <p:cNvPr id="24583"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endParaRPr lang="zh-CN" altLang="zh-CN" sz="2800"/>
          </a:p>
          <a:p>
            <a:pPr>
              <a:lnSpc>
                <a:spcPct val="100000"/>
              </a:lnSpc>
            </a:pPr>
            <a:endParaRPr lang="zh-CN" altLang="zh-CN" sz="2800"/>
          </a:p>
        </p:txBody>
      </p:sp>
      <p:pic>
        <p:nvPicPr>
          <p:cNvPr id="24584" name="内容占位符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484313"/>
            <a:ext cx="8562975"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8A5F5D4B-D8AF-413E-9EC4-8C5B67B42F5F}" type="slidenum">
              <a:rPr lang="zh-CN" altLang="en-US"/>
              <a:pPr/>
              <a:t>18</a:t>
            </a:fld>
            <a:endParaRPr lang="zh-CN" altLang="en-US" sz="1800">
              <a:solidFill>
                <a:schemeClr val="tx1"/>
              </a:solidFill>
              <a:latin typeface="Arial" pitchFamily="34" charset="0"/>
              <a:ea typeface="宋体" pitchFamily="2" charset="-122"/>
            </a:endParaRPr>
          </a:p>
        </p:txBody>
      </p:sp>
      <p:sp>
        <p:nvSpPr>
          <p:cNvPr id="2560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560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60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5605" name="标题 1"/>
          <p:cNvSpPr>
            <a:spLocks noGrp="1" noChangeArrowheads="1"/>
          </p:cNvSpPr>
          <p:nvPr>
            <p:ph type="title" idx="4294967295"/>
          </p:nvPr>
        </p:nvSpPr>
        <p:spPr>
          <a:xfrm>
            <a:off x="557213" y="9525"/>
            <a:ext cx="11083925" cy="685800"/>
          </a:xfrm>
          <a:ln/>
        </p:spPr>
        <p:txBody>
          <a:bodyPr/>
          <a:lstStyle/>
          <a:p>
            <a:r>
              <a:rPr lang="en-US" altLang="zh-CN" sz="3200"/>
              <a:t>JDK</a:t>
            </a:r>
            <a:r>
              <a:rPr lang="zh-CN" altLang="en-US" sz="3200"/>
              <a:t>版本</a:t>
            </a:r>
          </a:p>
        </p:txBody>
      </p:sp>
      <p:sp>
        <p:nvSpPr>
          <p:cNvPr id="25606"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998F92-58E1-4BE8-84E9-C97BC9B9C0B1}" type="slidenum">
              <a:rPr lang="zh-CN" altLang="en-US" sz="1200">
                <a:solidFill>
                  <a:schemeClr val="bg1"/>
                </a:solidFill>
              </a:rPr>
              <a:pPr/>
              <a:t>18</a:t>
            </a:fld>
            <a:endParaRPr lang="zh-CN" altLang="en-US" sz="1200">
              <a:solidFill>
                <a:schemeClr val="bg1"/>
              </a:solidFill>
            </a:endParaRPr>
          </a:p>
        </p:txBody>
      </p:sp>
      <p:sp>
        <p:nvSpPr>
          <p:cNvPr id="2560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100000"/>
              </a:lnSpc>
            </a:pPr>
            <a:r>
              <a:rPr lang="en-US" altLang="zh-CN" sz="2400"/>
              <a:t>1995</a:t>
            </a:r>
            <a:r>
              <a:rPr lang="zh-CN" altLang="en-US" sz="2400"/>
              <a:t>年</a:t>
            </a:r>
            <a:r>
              <a:rPr lang="en-US" altLang="zh-CN" sz="2400"/>
              <a:t>5</a:t>
            </a:r>
            <a:r>
              <a:rPr lang="zh-CN" altLang="en-US" sz="2400"/>
              <a:t>月，</a:t>
            </a:r>
            <a:r>
              <a:rPr lang="en-US" altLang="zh-CN" sz="2400"/>
              <a:t>SUN</a:t>
            </a:r>
            <a:r>
              <a:rPr lang="zh-CN" altLang="en-US" sz="2400"/>
              <a:t>公司发布</a:t>
            </a:r>
            <a:r>
              <a:rPr lang="en-US" altLang="zh-CN" sz="2400"/>
              <a:t>Java</a:t>
            </a:r>
            <a:r>
              <a:rPr lang="zh-CN" altLang="en-US" sz="2400"/>
              <a:t>语言，正式诞生。</a:t>
            </a:r>
          </a:p>
          <a:p>
            <a:pPr lvl="1">
              <a:lnSpc>
                <a:spcPct val="100000"/>
              </a:lnSpc>
            </a:pPr>
            <a:r>
              <a:rPr lang="en-US" altLang="zh-CN" sz="2400"/>
              <a:t>1996</a:t>
            </a:r>
            <a:r>
              <a:rPr lang="zh-CN" altLang="en-US" sz="2400"/>
              <a:t>年初，发布了</a:t>
            </a:r>
            <a:r>
              <a:rPr lang="en-US" altLang="zh-CN" sz="2400"/>
              <a:t>Java</a:t>
            </a:r>
            <a:r>
              <a:rPr lang="zh-CN" altLang="en-US" sz="2400"/>
              <a:t>语言的开发类库</a:t>
            </a:r>
            <a:r>
              <a:rPr lang="en-US" altLang="zh-CN" sz="2400"/>
              <a:t>JDK1.0</a:t>
            </a:r>
            <a:endParaRPr lang="zh-CN" altLang="en-US" sz="2400"/>
          </a:p>
          <a:p>
            <a:pPr lvl="1">
              <a:lnSpc>
                <a:spcPct val="100000"/>
              </a:lnSpc>
            </a:pPr>
            <a:r>
              <a:rPr lang="en-US" altLang="zh-CN" sz="2400"/>
              <a:t>1998年提出JDK1.2，更名为Java2</a:t>
            </a:r>
            <a:endParaRPr lang="zh-CN" altLang="en-US" sz="2400"/>
          </a:p>
          <a:p>
            <a:pPr lvl="1">
              <a:lnSpc>
                <a:spcPct val="100000"/>
              </a:lnSpc>
            </a:pPr>
            <a:r>
              <a:rPr lang="en-US" altLang="zh-CN" sz="2400"/>
              <a:t>2000</a:t>
            </a:r>
            <a:r>
              <a:rPr lang="zh-CN" altLang="en-US" sz="2400"/>
              <a:t>年</a:t>
            </a:r>
            <a:r>
              <a:rPr lang="en-US" altLang="zh-CN" sz="2400"/>
              <a:t>5</a:t>
            </a:r>
            <a:r>
              <a:rPr lang="zh-CN" altLang="en-US" sz="2400"/>
              <a:t>月，</a:t>
            </a:r>
            <a:r>
              <a:rPr lang="en-US" altLang="zh-CN" sz="2400"/>
              <a:t>JDK1.3</a:t>
            </a:r>
            <a:r>
              <a:rPr lang="zh-CN" altLang="en-US" sz="2400"/>
              <a:t>发布</a:t>
            </a:r>
            <a:endParaRPr lang="en-US" altLang="zh-CN" sz="2400"/>
          </a:p>
          <a:p>
            <a:pPr lvl="1">
              <a:lnSpc>
                <a:spcPct val="100000"/>
              </a:lnSpc>
            </a:pPr>
            <a:r>
              <a:rPr lang="en-US" altLang="zh-CN" sz="2400"/>
              <a:t>2002</a:t>
            </a:r>
            <a:r>
              <a:rPr lang="zh-CN" altLang="en-US" sz="2400"/>
              <a:t>年</a:t>
            </a:r>
            <a:r>
              <a:rPr lang="en-US" altLang="zh-CN" sz="2400"/>
              <a:t>2</a:t>
            </a:r>
            <a:r>
              <a:rPr lang="zh-CN" altLang="en-US" sz="2400"/>
              <a:t>月，发布了历史上最为成熟的版本：</a:t>
            </a:r>
            <a:r>
              <a:rPr lang="en-US" altLang="zh-CN" sz="2400">
                <a:solidFill>
                  <a:srgbClr val="FF0000"/>
                </a:solidFill>
              </a:rPr>
              <a:t>JDK1.4</a:t>
            </a:r>
            <a:endParaRPr lang="zh-CN" altLang="en-US" sz="2400">
              <a:solidFill>
                <a:srgbClr val="FF0000"/>
              </a:solidFill>
            </a:endParaRPr>
          </a:p>
          <a:p>
            <a:pPr lvl="1">
              <a:lnSpc>
                <a:spcPct val="100000"/>
              </a:lnSpc>
            </a:pPr>
            <a:r>
              <a:rPr lang="en-US" altLang="zh-CN" sz="2400"/>
              <a:t>2004</a:t>
            </a:r>
            <a:r>
              <a:rPr lang="zh-CN" altLang="en-US" sz="2400"/>
              <a:t>年</a:t>
            </a:r>
            <a:r>
              <a:rPr lang="en-US" altLang="zh-CN" sz="2400"/>
              <a:t>10</a:t>
            </a:r>
            <a:r>
              <a:rPr lang="zh-CN" altLang="en-US" sz="2400"/>
              <a:t>月，发布了里程碑版本</a:t>
            </a:r>
            <a:r>
              <a:rPr lang="en-US" altLang="zh-CN" sz="2400"/>
              <a:t>JDK1.5，更名为</a:t>
            </a:r>
            <a:r>
              <a:rPr lang="en-US" altLang="zh-CN" sz="2400">
                <a:solidFill>
                  <a:srgbClr val="FF0000"/>
                </a:solidFill>
              </a:rPr>
              <a:t>JDK 5.0</a:t>
            </a:r>
            <a:r>
              <a:rPr lang="zh-CN" altLang="en-US" sz="2400"/>
              <a:t>。</a:t>
            </a:r>
            <a:endParaRPr lang="en-US" altLang="zh-CN" sz="2400"/>
          </a:p>
          <a:p>
            <a:pPr lvl="1">
              <a:lnSpc>
                <a:spcPct val="100000"/>
              </a:lnSpc>
            </a:pPr>
            <a:r>
              <a:rPr lang="en-US" altLang="zh-CN" sz="2400"/>
              <a:t>2007年6</a:t>
            </a:r>
            <a:r>
              <a:rPr lang="zh-CN" altLang="en-US" sz="2400"/>
              <a:t>月，发布</a:t>
            </a:r>
            <a:r>
              <a:rPr lang="en-US" altLang="zh-CN" sz="2400"/>
              <a:t>JDK6.0</a:t>
            </a:r>
            <a:r>
              <a:rPr lang="zh-CN" altLang="en-US" sz="2400"/>
              <a:t>。</a:t>
            </a:r>
            <a:r>
              <a:rPr lang="en-US" altLang="zh-CN" sz="2400"/>
              <a:t>J2EE</a:t>
            </a:r>
            <a:r>
              <a:rPr lang="zh-CN" altLang="en-US" sz="2400"/>
              <a:t>更名为</a:t>
            </a:r>
            <a:r>
              <a:rPr lang="en-US" altLang="zh-CN" sz="2400"/>
              <a:t>Java EE</a:t>
            </a:r>
            <a:r>
              <a:rPr lang="zh-CN" altLang="en-US" sz="2400"/>
              <a:t>、</a:t>
            </a:r>
            <a:r>
              <a:rPr lang="en-US" altLang="zh-CN" sz="2400"/>
              <a:t>J2SE</a:t>
            </a:r>
            <a:r>
              <a:rPr lang="zh-CN" altLang="en-US" sz="2400"/>
              <a:t>更名为</a:t>
            </a:r>
            <a:r>
              <a:rPr lang="en-US" altLang="zh-CN" sz="2400"/>
              <a:t>Java SE</a:t>
            </a:r>
            <a:r>
              <a:rPr lang="zh-CN" altLang="en-US" sz="2400"/>
              <a:t>、</a:t>
            </a:r>
            <a:r>
              <a:rPr lang="en-US" altLang="zh-CN" sz="2400"/>
              <a:t>J2ME</a:t>
            </a:r>
            <a:r>
              <a:rPr lang="zh-CN" altLang="en-US" sz="2400"/>
              <a:t>更名为</a:t>
            </a:r>
            <a:r>
              <a:rPr lang="en-US" altLang="zh-CN" sz="2400"/>
              <a:t>Java ME</a:t>
            </a:r>
            <a:r>
              <a:rPr lang="zh-CN" altLang="en-US" sz="2400"/>
              <a:t>。</a:t>
            </a:r>
            <a:endParaRPr lang="en-US" altLang="zh-CN" sz="2400"/>
          </a:p>
          <a:p>
            <a:pPr lvl="1">
              <a:lnSpc>
                <a:spcPct val="100000"/>
              </a:lnSpc>
            </a:pPr>
            <a:r>
              <a:rPr lang="en-US" altLang="zh-CN" sz="2400"/>
              <a:t>2011</a:t>
            </a:r>
            <a:r>
              <a:rPr lang="zh-CN" altLang="en-US" sz="2400"/>
              <a:t>年</a:t>
            </a:r>
            <a:r>
              <a:rPr lang="en-US" altLang="zh-CN" sz="2400"/>
              <a:t>7</a:t>
            </a:r>
            <a:r>
              <a:rPr lang="zh-CN" altLang="en-US" sz="2400"/>
              <a:t>月，发布</a:t>
            </a:r>
            <a:r>
              <a:rPr lang="en-US" altLang="zh-CN" sz="2400">
                <a:solidFill>
                  <a:srgbClr val="FF0000"/>
                </a:solidFill>
              </a:rPr>
              <a:t>JDK7.0</a:t>
            </a:r>
            <a:r>
              <a:rPr lang="zh-CN" altLang="en-US" sz="2400"/>
              <a:t>，</a:t>
            </a:r>
            <a:r>
              <a:rPr lang="en-US" altLang="zh-CN" sz="2400"/>
              <a:t>Oracle</a:t>
            </a:r>
            <a:r>
              <a:rPr lang="zh-CN" altLang="en-US" sz="2400"/>
              <a:t>收购</a:t>
            </a:r>
            <a:r>
              <a:rPr lang="en-US" altLang="zh-CN" sz="2400"/>
              <a:t>Sun</a:t>
            </a:r>
            <a:r>
              <a:rPr lang="zh-CN" altLang="en-US" sz="2400"/>
              <a:t>后发布的一个重要版本</a:t>
            </a:r>
            <a:endParaRPr lang="en-US" altLang="zh-CN" sz="2400"/>
          </a:p>
          <a:p>
            <a:pPr lvl="1">
              <a:lnSpc>
                <a:spcPct val="100000"/>
              </a:lnSpc>
            </a:pPr>
            <a:r>
              <a:rPr lang="en-US" altLang="zh-CN" sz="2400"/>
              <a:t>2014</a:t>
            </a:r>
            <a:r>
              <a:rPr lang="zh-CN" altLang="en-US" sz="2400"/>
              <a:t>年</a:t>
            </a:r>
            <a:r>
              <a:rPr lang="en-US" altLang="zh-CN" sz="2400"/>
              <a:t>3</a:t>
            </a:r>
            <a:r>
              <a:rPr lang="zh-CN" altLang="en-US" sz="2400"/>
              <a:t>月，发布</a:t>
            </a:r>
            <a:r>
              <a:rPr lang="en-US" altLang="zh-CN" sz="2400"/>
              <a:t>JDK8.0</a:t>
            </a:r>
            <a:r>
              <a:rPr lang="zh-CN" altLang="en-US" sz="2400"/>
              <a:t>。</a:t>
            </a:r>
            <a:endParaRPr lang="en-US" altLang="zh-CN" sz="2400"/>
          </a:p>
          <a:p>
            <a:pPr>
              <a:lnSpc>
                <a:spcPct val="100000"/>
              </a:lnSpc>
            </a:pP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2662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662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662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6629" name="标题 1"/>
          <p:cNvSpPr>
            <a:spLocks noGrp="1" noChangeArrowheads="1"/>
          </p:cNvSpPr>
          <p:nvPr>
            <p:ph type="title" idx="4294967295"/>
          </p:nvPr>
        </p:nvSpPr>
        <p:spPr>
          <a:xfrm>
            <a:off x="557213" y="9525"/>
            <a:ext cx="11083925" cy="685800"/>
          </a:xfrm>
          <a:ln/>
        </p:spPr>
        <p:txBody>
          <a:bodyPr/>
          <a:lstStyle/>
          <a:p>
            <a:r>
              <a:rPr lang="zh-CN" altLang="en-US" sz="3200"/>
              <a:t>下载和安装</a:t>
            </a:r>
            <a:r>
              <a:rPr lang="en-US" altLang="zh-CN" sz="3200"/>
              <a:t>JDK</a:t>
            </a:r>
          </a:p>
        </p:txBody>
      </p:sp>
      <p:sp>
        <p:nvSpPr>
          <p:cNvPr id="26630"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023BBB-9439-43C3-B0DE-8A7BE6B118C3}" type="slidenum">
              <a:rPr lang="zh-CN" altLang="en-US" sz="1200">
                <a:solidFill>
                  <a:schemeClr val="bg1"/>
                </a:solidFill>
              </a:rPr>
              <a:pPr/>
              <a:t>19</a:t>
            </a:fld>
            <a:endParaRPr lang="zh-CN" altLang="en-US" sz="1200">
              <a:solidFill>
                <a:schemeClr val="bg1"/>
              </a:solidFill>
            </a:endParaRPr>
          </a:p>
        </p:txBody>
      </p:sp>
      <p:sp>
        <p:nvSpPr>
          <p:cNvPr id="2663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下载地址：www.oracle.com</a:t>
            </a:r>
          </a:p>
          <a:p>
            <a:pPr lvl="1">
              <a:lnSpc>
                <a:spcPct val="100000"/>
              </a:lnSpc>
            </a:pPr>
            <a:r>
              <a:rPr lang="en-US" altLang="zh-CN" sz="2400">
                <a:hlinkClick r:id="rId3"/>
              </a:rPr>
              <a:t>http://www.oracle.com/technetwork/java/javase/downloads/index.html</a:t>
            </a:r>
            <a:endParaRPr lang="en-US" altLang="zh-CN" sz="2400"/>
          </a:p>
          <a:p>
            <a:pPr>
              <a:lnSpc>
                <a:spcPct val="100000"/>
              </a:lnSpc>
            </a:pPr>
            <a:r>
              <a:rPr lang="en-US" altLang="zh-CN" sz="2800"/>
              <a:t>JDK</a:t>
            </a:r>
            <a:r>
              <a:rPr lang="zh-CN" altLang="en-US" sz="2800"/>
              <a:t>安装：</a:t>
            </a:r>
            <a:endParaRPr lang="en-US" altLang="zh-CN" sz="2800"/>
          </a:p>
          <a:p>
            <a:pPr lvl="1">
              <a:lnSpc>
                <a:spcPct val="100000"/>
              </a:lnSpc>
            </a:pPr>
            <a:r>
              <a:rPr lang="zh-CN" altLang="en-US" sz="2400"/>
              <a:t>选择对应操作系统对应架构</a:t>
            </a:r>
            <a:r>
              <a:rPr lang="en-US" altLang="zh-CN" sz="2400"/>
              <a:t>(x86</a:t>
            </a:r>
            <a:r>
              <a:rPr lang="zh-CN" altLang="en-US" sz="2400"/>
              <a:t>、</a:t>
            </a:r>
            <a:r>
              <a:rPr lang="en-US" altLang="zh-CN" sz="2400"/>
              <a:t>x64)</a:t>
            </a:r>
            <a:r>
              <a:rPr lang="zh-CN" altLang="en-US" sz="2400"/>
              <a:t>的</a:t>
            </a:r>
            <a:r>
              <a:rPr lang="en-US" altLang="zh-CN" sz="2400"/>
              <a:t>JDK</a:t>
            </a:r>
            <a:r>
              <a:rPr lang="zh-CN" altLang="en-US" sz="2400"/>
              <a:t>版本</a:t>
            </a:r>
            <a:endParaRPr lang="en-US" altLang="zh-CN" sz="2400"/>
          </a:p>
          <a:p>
            <a:pPr lvl="1">
              <a:lnSpc>
                <a:spcPct val="100000"/>
              </a:lnSpc>
            </a:pPr>
            <a:r>
              <a:rPr lang="zh-CN" altLang="en-US" sz="2400"/>
              <a:t>傻瓜式安装，下一步即可。</a:t>
            </a:r>
          </a:p>
          <a:p>
            <a:pPr lvl="1">
              <a:lnSpc>
                <a:spcPct val="100000"/>
              </a:lnSpc>
            </a:pPr>
            <a:r>
              <a:rPr lang="zh-CN" altLang="en-US" sz="2400"/>
              <a:t>建议：安装路径不要有中文或者特殊符号等。</a:t>
            </a:r>
          </a:p>
          <a:p>
            <a:pPr lvl="1">
              <a:lnSpc>
                <a:spcPct val="100000"/>
              </a:lnSpc>
            </a:pPr>
            <a:r>
              <a:rPr lang="zh-CN" altLang="en-US" sz="2400"/>
              <a:t>当提示安装JRE时，可以选择不安装。</a:t>
            </a:r>
          </a:p>
          <a:p>
            <a:pPr>
              <a:lnSpc>
                <a:spcPct val="100000"/>
              </a:lnSpc>
            </a:pPr>
            <a:endParaRPr lang="zh-CN" altLang="en-US" sz="2800"/>
          </a:p>
          <a:p>
            <a:pPr>
              <a:lnSpc>
                <a:spcPct val="100000"/>
              </a:lnSpc>
            </a:pP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4A2A668C-59AB-4238-9401-320647CC3C40}" type="slidenum">
              <a:rPr lang="zh-CN" altLang="en-US"/>
              <a:pPr/>
              <a:t>2</a:t>
            </a:fld>
            <a:endParaRPr lang="zh-CN" altLang="en-US" sz="1800">
              <a:solidFill>
                <a:schemeClr val="tx1"/>
              </a:solidFill>
              <a:latin typeface="Arial" pitchFamily="34" charset="0"/>
              <a:ea typeface="宋体" pitchFamily="2" charset="-122"/>
            </a:endParaRPr>
          </a:p>
        </p:txBody>
      </p:sp>
      <p:sp>
        <p:nvSpPr>
          <p:cNvPr id="4098"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4099"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0"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4101" name="标题 1"/>
          <p:cNvSpPr>
            <a:spLocks noGrp="1" noChangeArrowheads="1"/>
          </p:cNvSpPr>
          <p:nvPr>
            <p:ph type="title" idx="4294967295"/>
          </p:nvPr>
        </p:nvSpPr>
        <p:spPr>
          <a:xfrm>
            <a:off x="557213" y="9525"/>
            <a:ext cx="11083925" cy="685800"/>
          </a:xfrm>
          <a:ln/>
        </p:spPr>
        <p:txBody>
          <a:bodyPr/>
          <a:lstStyle/>
          <a:p>
            <a:r>
              <a:rPr lang="zh-CN" altLang="zh-CN" sz="3200"/>
              <a:t>要求</a:t>
            </a:r>
            <a:endParaRPr lang="zh-CN" altLang="zh-CN"/>
          </a:p>
        </p:txBody>
      </p:sp>
      <p:sp>
        <p:nvSpPr>
          <p:cNvPr id="4102"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249D94-1C17-45D3-9C62-CE6AB918B089}" type="slidenum">
              <a:rPr lang="zh-CN" altLang="en-US" sz="1200">
                <a:solidFill>
                  <a:schemeClr val="bg1"/>
                </a:solidFill>
              </a:rPr>
              <a:pPr/>
              <a:t>2</a:t>
            </a:fld>
            <a:endParaRPr lang="zh-CN" altLang="en-US" sz="1200">
              <a:solidFill>
                <a:schemeClr val="bg1"/>
              </a:solidFill>
            </a:endParaRPr>
          </a:p>
        </p:txBody>
      </p:sp>
      <p:sp>
        <p:nvSpPr>
          <p:cNvPr id="4103"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dirty="0"/>
              <a:t>不要迟到、早退，特殊情况提前请假</a:t>
            </a:r>
          </a:p>
          <a:p>
            <a:pPr>
              <a:lnSpc>
                <a:spcPct val="100000"/>
              </a:lnSpc>
            </a:pPr>
            <a:r>
              <a:rPr lang="zh-CN" altLang="en-US" sz="2800" dirty="0"/>
              <a:t>上课期间将手机调成静音或振动</a:t>
            </a:r>
          </a:p>
          <a:p>
            <a:pPr>
              <a:lnSpc>
                <a:spcPct val="100000"/>
              </a:lnSpc>
            </a:pPr>
            <a:r>
              <a:rPr lang="zh-CN" altLang="en-US" sz="2800" dirty="0"/>
              <a:t>上课期间禁止看电影、玩游戏、玩手机</a:t>
            </a:r>
            <a:endParaRPr lang="en-US" altLang="zh-CN" sz="2800" dirty="0"/>
          </a:p>
          <a:p>
            <a:pPr>
              <a:lnSpc>
                <a:spcPct val="100000"/>
              </a:lnSpc>
            </a:pPr>
            <a:r>
              <a:rPr lang="zh-CN" altLang="en-US" sz="2800"/>
              <a:t>上课期间有紧急事情需外出教室，请举手示意</a:t>
            </a:r>
          </a:p>
          <a:p>
            <a:pPr>
              <a:lnSpc>
                <a:spcPct val="100000"/>
              </a:lnSpc>
            </a:pP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B1CD3218-57FB-4DC7-A6F0-7C40904C91AE}" type="slidenum">
              <a:rPr lang="zh-CN" altLang="en-US"/>
              <a:pPr/>
              <a:t>20</a:t>
            </a:fld>
            <a:endParaRPr lang="zh-CN" altLang="en-US" sz="1800">
              <a:solidFill>
                <a:schemeClr val="tx1"/>
              </a:solidFill>
              <a:latin typeface="Arial" pitchFamily="34" charset="0"/>
              <a:ea typeface="宋体" pitchFamily="2" charset="-122"/>
            </a:endParaRPr>
          </a:p>
        </p:txBody>
      </p:sp>
      <p:sp>
        <p:nvSpPr>
          <p:cNvPr id="2765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765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7652"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7653" name="标题 1"/>
          <p:cNvSpPr>
            <a:spLocks noGrp="1" noChangeArrowheads="1"/>
          </p:cNvSpPr>
          <p:nvPr>
            <p:ph type="title" idx="4294967295"/>
          </p:nvPr>
        </p:nvSpPr>
        <p:spPr>
          <a:xfrm>
            <a:off x="557213" y="9525"/>
            <a:ext cx="11083925" cy="685800"/>
          </a:xfrm>
          <a:ln/>
        </p:spPr>
        <p:txBody>
          <a:bodyPr/>
          <a:lstStyle/>
          <a:p>
            <a:r>
              <a:rPr lang="en-US" altLang="zh-CN" sz="3200"/>
              <a:t>JDK</a:t>
            </a:r>
            <a:r>
              <a:rPr lang="zh-CN" altLang="en-US" sz="3200"/>
              <a:t>安装后的目录结构</a:t>
            </a:r>
          </a:p>
        </p:txBody>
      </p:sp>
      <p:sp>
        <p:nvSpPr>
          <p:cNvPr id="27654"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391ABF4-2076-4AFA-9DE2-45319E59FD94}" type="slidenum">
              <a:rPr lang="zh-CN" altLang="en-US" sz="1200">
                <a:solidFill>
                  <a:schemeClr val="bg1"/>
                </a:solidFill>
              </a:rPr>
              <a:pPr/>
              <a:t>20</a:t>
            </a:fld>
            <a:endParaRPr lang="zh-CN" altLang="en-US" sz="1200">
              <a:solidFill>
                <a:schemeClr val="bg1"/>
              </a:solidFill>
            </a:endParaRPr>
          </a:p>
        </p:txBody>
      </p:sp>
      <p:sp>
        <p:nvSpPr>
          <p:cNvPr id="2765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JDK</a:t>
            </a:r>
            <a:r>
              <a:rPr lang="zh-CN" altLang="en-US" sz="2800"/>
              <a:t>根目录</a:t>
            </a:r>
            <a:endParaRPr lang="en-US" altLang="zh-CN" sz="2800"/>
          </a:p>
          <a:p>
            <a:pPr lvl="1">
              <a:lnSpc>
                <a:spcPct val="100000"/>
              </a:lnSpc>
            </a:pPr>
            <a:r>
              <a:rPr lang="en-US" altLang="zh-CN" sz="2400">
                <a:solidFill>
                  <a:srgbClr val="FF0000"/>
                </a:solidFill>
              </a:rPr>
              <a:t>bin</a:t>
            </a:r>
            <a:r>
              <a:rPr lang="zh-CN" altLang="en-US" sz="2400">
                <a:solidFill>
                  <a:srgbClr val="FF0000"/>
                </a:solidFill>
              </a:rPr>
              <a:t>目录</a:t>
            </a:r>
            <a:r>
              <a:rPr lang="zh-CN" altLang="en-US" sz="2400"/>
              <a:t>：存放</a:t>
            </a:r>
            <a:r>
              <a:rPr lang="en-US" altLang="zh-CN" sz="2400"/>
              <a:t>java</a:t>
            </a:r>
            <a:r>
              <a:rPr lang="zh-CN" altLang="en-US" sz="2400"/>
              <a:t>编译器、解释器等开发工具</a:t>
            </a:r>
            <a:r>
              <a:rPr lang="en-US" altLang="zh-CN" sz="2400"/>
              <a:t>(</a:t>
            </a:r>
            <a:r>
              <a:rPr lang="zh-CN" altLang="en-US" sz="2400"/>
              <a:t>可执行文件</a:t>
            </a:r>
            <a:r>
              <a:rPr lang="en-US" altLang="zh-CN" sz="2400"/>
              <a:t>)</a:t>
            </a:r>
          </a:p>
          <a:p>
            <a:pPr lvl="1">
              <a:lnSpc>
                <a:spcPct val="100000"/>
              </a:lnSpc>
            </a:pPr>
            <a:r>
              <a:rPr lang="en-US" altLang="zh-CN" sz="2400"/>
              <a:t>db</a:t>
            </a:r>
            <a:r>
              <a:rPr lang="zh-CN" altLang="en-US" sz="2400"/>
              <a:t>目录：内置的一个内存数据库</a:t>
            </a:r>
          </a:p>
          <a:p>
            <a:pPr lvl="1">
              <a:lnSpc>
                <a:spcPct val="100000"/>
              </a:lnSpc>
            </a:pPr>
            <a:r>
              <a:rPr lang="en-US" altLang="zh-CN" sz="2400"/>
              <a:t>include</a:t>
            </a:r>
            <a:r>
              <a:rPr lang="zh-CN" altLang="en-US" sz="2400"/>
              <a:t>目录：存放用于本地方法的文件</a:t>
            </a:r>
          </a:p>
          <a:p>
            <a:pPr lvl="1">
              <a:lnSpc>
                <a:spcPct val="100000"/>
              </a:lnSpc>
            </a:pPr>
            <a:r>
              <a:rPr lang="en-US" altLang="zh-CN" sz="2400">
                <a:solidFill>
                  <a:srgbClr val="FF0000"/>
                </a:solidFill>
              </a:rPr>
              <a:t>jre</a:t>
            </a:r>
            <a:r>
              <a:rPr lang="zh-CN" altLang="en-US" sz="2400">
                <a:solidFill>
                  <a:srgbClr val="FF0000"/>
                </a:solidFill>
              </a:rPr>
              <a:t>目录</a:t>
            </a:r>
            <a:r>
              <a:rPr lang="zh-CN" altLang="en-US" sz="2400"/>
              <a:t>：存放</a:t>
            </a:r>
            <a:r>
              <a:rPr lang="en-US" altLang="zh-CN" sz="2400"/>
              <a:t>Java</a:t>
            </a:r>
            <a:r>
              <a:rPr lang="zh-CN" altLang="en-US" sz="2400"/>
              <a:t>运行环境文件</a:t>
            </a:r>
          </a:p>
          <a:p>
            <a:pPr lvl="1">
              <a:lnSpc>
                <a:spcPct val="100000"/>
              </a:lnSpc>
            </a:pPr>
            <a:r>
              <a:rPr lang="en-US" altLang="zh-CN" sz="2400"/>
              <a:t>lib</a:t>
            </a:r>
            <a:r>
              <a:rPr lang="zh-CN" altLang="en-US" sz="2400"/>
              <a:t>目录：存放</a:t>
            </a:r>
            <a:r>
              <a:rPr lang="en-US" altLang="zh-CN" sz="2400"/>
              <a:t>Java</a:t>
            </a:r>
            <a:r>
              <a:rPr lang="zh-CN" altLang="en-US" sz="2400"/>
              <a:t>的类库文件</a:t>
            </a:r>
          </a:p>
          <a:p>
            <a:pPr lvl="1">
              <a:lnSpc>
                <a:spcPct val="100000"/>
              </a:lnSpc>
            </a:pPr>
            <a:r>
              <a:rPr lang="en-US" altLang="zh-CN" sz="2400">
                <a:solidFill>
                  <a:srgbClr val="FF0000"/>
                </a:solidFill>
              </a:rPr>
              <a:t>src.zip</a:t>
            </a:r>
            <a:r>
              <a:rPr lang="zh-CN" altLang="en-US" sz="2400">
                <a:solidFill>
                  <a:srgbClr val="FF0000"/>
                </a:solidFill>
              </a:rPr>
              <a:t>文件</a:t>
            </a:r>
            <a:r>
              <a:rPr lang="zh-CN" altLang="en-US" sz="2400"/>
              <a:t>：</a:t>
            </a:r>
            <a:r>
              <a:rPr lang="en-US" altLang="zh-CN" sz="2400"/>
              <a:t>JDK</a:t>
            </a:r>
            <a:r>
              <a:rPr lang="zh-CN" altLang="en-US" sz="2400"/>
              <a:t>提供的类库的源代码</a:t>
            </a:r>
          </a:p>
          <a:p>
            <a:pPr>
              <a:lnSpc>
                <a:spcPct val="100000"/>
              </a:lnSpc>
            </a:pP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2"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28674"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28675"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867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28677" name="标题 1"/>
          <p:cNvSpPr>
            <a:spLocks noGrp="1" noChangeArrowheads="1"/>
          </p:cNvSpPr>
          <p:nvPr>
            <p:ph type="title" idx="4294967295"/>
          </p:nvPr>
        </p:nvSpPr>
        <p:spPr>
          <a:xfrm>
            <a:off x="557213" y="9525"/>
            <a:ext cx="11083925" cy="685800"/>
          </a:xfrm>
          <a:ln/>
        </p:spPr>
        <p:txBody>
          <a:bodyPr/>
          <a:lstStyle/>
          <a:p>
            <a:r>
              <a:rPr lang="zh-CN" altLang="zh-CN" sz="3200" dirty="0"/>
              <a:t>配置环境变量</a:t>
            </a:r>
            <a:endParaRPr lang="zh-CN" altLang="zh-CN" dirty="0"/>
          </a:p>
        </p:txBody>
      </p:sp>
      <p:sp>
        <p:nvSpPr>
          <p:cNvPr id="28678"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7DA4A-0DF4-43D6-A62A-B91E01D89B3A}" type="slidenum">
              <a:rPr lang="zh-CN" altLang="en-US" sz="1200">
                <a:solidFill>
                  <a:schemeClr val="bg1"/>
                </a:solidFill>
              </a:rPr>
              <a:pPr/>
              <a:t>21</a:t>
            </a:fld>
            <a:endParaRPr lang="zh-CN" altLang="en-US" sz="1200">
              <a:solidFill>
                <a:schemeClr val="bg1"/>
              </a:solidFill>
            </a:endParaRPr>
          </a:p>
        </p:txBody>
      </p:sp>
      <p:sp>
        <p:nvSpPr>
          <p:cNvPr id="28679"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dirty="0"/>
              <a:t>path</a:t>
            </a:r>
            <a:r>
              <a:rPr lang="zh-CN" altLang="en-US" sz="2800" dirty="0"/>
              <a:t>变量：指定操作系统的可执行指令的路径</a:t>
            </a:r>
          </a:p>
          <a:p>
            <a:pPr>
              <a:lnSpc>
                <a:spcPct val="100000"/>
              </a:lnSpc>
            </a:pPr>
            <a:r>
              <a:rPr lang="en-US" altLang="zh-CN" sz="2800" dirty="0" err="1"/>
              <a:t>Classpath</a:t>
            </a:r>
            <a:r>
              <a:rPr lang="zh-CN" altLang="en-US" sz="2800" dirty="0"/>
              <a:t>变量：</a:t>
            </a:r>
            <a:r>
              <a:rPr lang="en-US" altLang="zh-CN" sz="2800" dirty="0"/>
              <a:t>JVM</a:t>
            </a:r>
            <a:r>
              <a:rPr lang="zh-CN" altLang="en-US" sz="2800" dirty="0"/>
              <a:t>运行某个类时会按</a:t>
            </a:r>
            <a:r>
              <a:rPr lang="en-US" altLang="zh-CN" sz="2800" dirty="0" err="1"/>
              <a:t>classpath</a:t>
            </a:r>
            <a:r>
              <a:rPr lang="zh-CN" altLang="en-US" sz="2800" dirty="0"/>
              <a:t>指定的目录顺序去查找这个类</a:t>
            </a:r>
          </a:p>
          <a:p>
            <a:pPr lvl="1">
              <a:lnSpc>
                <a:spcPct val="100000"/>
              </a:lnSpc>
            </a:pPr>
            <a:r>
              <a:rPr lang="en-US" altLang="zh-CN" sz="2400" dirty="0"/>
              <a:t>JDK 5.0</a:t>
            </a:r>
            <a:r>
              <a:rPr lang="zh-CN" altLang="en-US" sz="2400" dirty="0"/>
              <a:t>以后默认就会在当前工作目录以及</a:t>
            </a:r>
            <a:r>
              <a:rPr lang="en-US" altLang="zh-CN" sz="2400" dirty="0"/>
              <a:t>JDK</a:t>
            </a:r>
            <a:r>
              <a:rPr lang="zh-CN" altLang="en-US" sz="2400" dirty="0"/>
              <a:t>的</a:t>
            </a:r>
            <a:r>
              <a:rPr lang="en-US" altLang="zh-CN" sz="2400" dirty="0"/>
              <a:t>lib</a:t>
            </a:r>
            <a:r>
              <a:rPr lang="zh-CN" altLang="en-US" sz="2400" dirty="0"/>
              <a:t>目录中查找</a:t>
            </a:r>
            <a:endParaRPr lang="en-US" altLang="zh-CN" sz="2400" dirty="0"/>
          </a:p>
          <a:p>
            <a:pPr>
              <a:lnSpc>
                <a:spcPct val="100000"/>
              </a:lnSpc>
            </a:pPr>
            <a:r>
              <a:rPr lang="zh-CN" altLang="en-US" sz="2800" dirty="0"/>
              <a:t>建议步骤：</a:t>
            </a:r>
            <a:endParaRPr lang="en-US" altLang="zh-CN" sz="2800" dirty="0"/>
          </a:p>
          <a:p>
            <a:pPr lvl="1">
              <a:lnSpc>
                <a:spcPct val="100000"/>
              </a:lnSpc>
            </a:pPr>
            <a:r>
              <a:rPr lang="zh-CN" altLang="en-US" sz="2400" dirty="0"/>
              <a:t>新建环境变量</a:t>
            </a:r>
            <a:r>
              <a:rPr lang="en-US" altLang="zh-CN" sz="2400" dirty="0">
                <a:solidFill>
                  <a:srgbClr val="FF0000"/>
                </a:solidFill>
              </a:rPr>
              <a:t>JAVA_HOME</a:t>
            </a:r>
            <a:r>
              <a:rPr lang="zh-CN" altLang="en-US" sz="2400" dirty="0"/>
              <a:t>，值为</a:t>
            </a:r>
            <a:r>
              <a:rPr lang="en-US" altLang="zh-CN" sz="2400" dirty="0"/>
              <a:t>JDK</a:t>
            </a:r>
            <a:r>
              <a:rPr lang="zh-CN" altLang="en-US" sz="2400" dirty="0"/>
              <a:t>安装根目录路径</a:t>
            </a:r>
            <a:endParaRPr lang="en-US" altLang="zh-CN" sz="2400" dirty="0"/>
          </a:p>
          <a:p>
            <a:pPr lvl="1">
              <a:lnSpc>
                <a:spcPct val="100000"/>
              </a:lnSpc>
            </a:pPr>
            <a:r>
              <a:rPr lang="en-US" altLang="zh-CN" sz="2400" dirty="0"/>
              <a:t>path</a:t>
            </a:r>
            <a:r>
              <a:rPr lang="zh-CN" altLang="en-US" sz="2400" dirty="0"/>
              <a:t>变量值中添加</a:t>
            </a:r>
            <a:r>
              <a:rPr lang="en-US" altLang="zh-CN" sz="2400" dirty="0"/>
              <a:t>JDK</a:t>
            </a:r>
            <a:r>
              <a:rPr lang="zh-CN" altLang="en-US" sz="2400" dirty="0"/>
              <a:t>安装目录下的</a:t>
            </a:r>
            <a:r>
              <a:rPr lang="en-US" altLang="zh-CN" sz="2400" dirty="0"/>
              <a:t>bin</a:t>
            </a:r>
            <a:r>
              <a:rPr lang="zh-CN" altLang="en-US" sz="2400" dirty="0"/>
              <a:t>目录。</a:t>
            </a:r>
            <a:endParaRPr lang="en-US" altLang="zh-CN" sz="2400" dirty="0"/>
          </a:p>
          <a:p>
            <a:pPr lvl="1">
              <a:lnSpc>
                <a:spcPct val="100000"/>
              </a:lnSpc>
            </a:pPr>
            <a:r>
              <a:rPr lang="zh-CN" altLang="en-US" sz="2400" dirty="0"/>
              <a:t>新建环境变量</a:t>
            </a:r>
            <a:r>
              <a:rPr lang="en-US" altLang="zh-CN" sz="2400" dirty="0"/>
              <a:t>CLASSPATH</a:t>
            </a:r>
            <a:r>
              <a:rPr lang="zh-CN" altLang="en-US" sz="2400" dirty="0"/>
              <a:t>，值为“</a:t>
            </a:r>
            <a:r>
              <a:rPr lang="en-US" altLang="zh-CN" sz="2400" dirty="0"/>
              <a:t>.</a:t>
            </a:r>
            <a:r>
              <a:rPr lang="zh-CN" altLang="en-US" sz="2400" dirty="0"/>
              <a:t>”。</a:t>
            </a:r>
            <a:endParaRPr lang="en-US" altLang="zh-CN" sz="2400" dirty="0"/>
          </a:p>
          <a:p>
            <a:pPr>
              <a:lnSpc>
                <a:spcPct val="100000"/>
              </a:lnSpc>
            </a:pPr>
            <a:endParaRPr lang="zh-CN" altLang="en-US" sz="2800" dirty="0"/>
          </a:p>
          <a:p>
            <a:pPr>
              <a:lnSpc>
                <a:spcPct val="100000"/>
              </a:lnSpc>
            </a:pPr>
            <a:endParaRPr lang="zh-CN" altLang="en-US" sz="2800" dirty="0"/>
          </a:p>
          <a:p>
            <a:pPr>
              <a:lnSpc>
                <a:spcPct val="100000"/>
              </a:lnSpc>
            </a:pPr>
            <a:endParaRPr lang="zh-CN" altLang="en-US" sz="2800" dirty="0"/>
          </a:p>
          <a:p>
            <a:pPr>
              <a:lnSpc>
                <a:spcPct val="100000"/>
              </a:lnSpc>
            </a:pPr>
            <a:endParaRPr lang="zh-CN" altLang="en-US" sz="2800" dirty="0"/>
          </a:p>
        </p:txBody>
      </p:sp>
      <p:pic>
        <p:nvPicPr>
          <p:cNvPr id="28680" name="图片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38" y="5013325"/>
            <a:ext cx="28368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28681" name="图片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575" y="5026025"/>
            <a:ext cx="27717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28682" name="图片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0" y="5013325"/>
            <a:ext cx="28162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6589B2BC-3201-44B0-875C-189EACEB579C}" type="slidenum">
              <a:rPr lang="zh-CN" altLang="en-US"/>
              <a:pPr/>
              <a:t>22</a:t>
            </a:fld>
            <a:endParaRPr lang="zh-CN" altLang="en-US" sz="1800">
              <a:solidFill>
                <a:schemeClr val="tx1"/>
              </a:solidFill>
              <a:latin typeface="Arial" pitchFamily="34" charset="0"/>
              <a:ea typeface="宋体" pitchFamily="2" charset="-122"/>
            </a:endParaRPr>
          </a:p>
        </p:txBody>
      </p:sp>
      <p:sp>
        <p:nvSpPr>
          <p:cNvPr id="3072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072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072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0725" name="标题 1"/>
          <p:cNvSpPr>
            <a:spLocks noGrp="1" noChangeArrowheads="1"/>
          </p:cNvSpPr>
          <p:nvPr>
            <p:ph type="title" idx="4294967295"/>
          </p:nvPr>
        </p:nvSpPr>
        <p:spPr>
          <a:xfrm>
            <a:off x="557213" y="9525"/>
            <a:ext cx="11083925" cy="685800"/>
          </a:xfrm>
          <a:ln/>
        </p:spPr>
        <p:txBody>
          <a:bodyPr/>
          <a:lstStyle/>
          <a:p>
            <a:r>
              <a:rPr lang="zh-CN" altLang="zh-CN" sz="3200"/>
              <a:t>验证</a:t>
            </a:r>
          </a:p>
        </p:txBody>
      </p:sp>
      <p:sp>
        <p:nvSpPr>
          <p:cNvPr id="30726"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D9A9BB-F37C-4151-A215-A6087EBD50C3}" type="slidenum">
              <a:rPr lang="zh-CN" altLang="en-US" sz="1200">
                <a:solidFill>
                  <a:schemeClr val="bg1"/>
                </a:solidFill>
              </a:rPr>
              <a:pPr/>
              <a:t>22</a:t>
            </a:fld>
            <a:endParaRPr lang="zh-CN" altLang="en-US" sz="1200">
              <a:solidFill>
                <a:schemeClr val="bg1"/>
              </a:solidFill>
            </a:endParaRPr>
          </a:p>
        </p:txBody>
      </p:sp>
      <p:sp>
        <p:nvSpPr>
          <p:cNvPr id="3072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dirty="0">
                <a:solidFill>
                  <a:srgbClr val="FF0000"/>
                </a:solidFill>
              </a:rPr>
              <a:t>javac.exe</a:t>
            </a:r>
            <a:r>
              <a:rPr lang="zh-CN" altLang="en-US" sz="2800" dirty="0"/>
              <a:t>：</a:t>
            </a:r>
            <a:r>
              <a:rPr lang="en-US" altLang="zh-CN" sz="2800" dirty="0"/>
              <a:t>Java</a:t>
            </a:r>
            <a:r>
              <a:rPr lang="zh-CN" altLang="en-US" sz="2800" dirty="0"/>
              <a:t>源文件的编译工具。</a:t>
            </a:r>
            <a:endParaRPr lang="en-US" altLang="zh-CN" sz="2800" dirty="0"/>
          </a:p>
          <a:p>
            <a:pPr lvl="1">
              <a:lnSpc>
                <a:spcPct val="100000"/>
              </a:lnSpc>
            </a:pPr>
            <a:r>
              <a:rPr lang="zh-CN" altLang="en-US" sz="2400" dirty="0"/>
              <a:t>把</a:t>
            </a:r>
            <a:r>
              <a:rPr lang="en-US" altLang="zh-CN" sz="2400" dirty="0"/>
              <a:t>Java</a:t>
            </a:r>
            <a:r>
              <a:rPr lang="zh-CN" altLang="en-US" sz="2400" dirty="0"/>
              <a:t>源文件编译成</a:t>
            </a:r>
            <a:r>
              <a:rPr lang="en-US" altLang="zh-CN" sz="2400" dirty="0"/>
              <a:t>JVM</a:t>
            </a:r>
            <a:r>
              <a:rPr lang="zh-CN" altLang="en-US" sz="2400" dirty="0"/>
              <a:t>可执行的字节码文件。</a:t>
            </a:r>
          </a:p>
          <a:p>
            <a:pPr>
              <a:lnSpc>
                <a:spcPct val="100000"/>
              </a:lnSpc>
            </a:pPr>
            <a:r>
              <a:rPr lang="en-US" altLang="zh-CN" sz="2800" dirty="0">
                <a:solidFill>
                  <a:srgbClr val="FF0000"/>
                </a:solidFill>
              </a:rPr>
              <a:t>java.exe</a:t>
            </a:r>
            <a:r>
              <a:rPr lang="zh-CN" altLang="en-US" sz="2800" dirty="0"/>
              <a:t>：</a:t>
            </a:r>
            <a:r>
              <a:rPr lang="en-US" altLang="zh-CN" sz="2800" dirty="0"/>
              <a:t>Java</a:t>
            </a:r>
            <a:r>
              <a:rPr lang="zh-CN" altLang="en-US" sz="2800" dirty="0"/>
              <a:t>字节码解释程序。</a:t>
            </a:r>
            <a:endParaRPr lang="en-US" altLang="zh-CN" sz="2800" dirty="0"/>
          </a:p>
          <a:p>
            <a:pPr lvl="1">
              <a:lnSpc>
                <a:spcPct val="100000"/>
              </a:lnSpc>
            </a:pPr>
            <a:r>
              <a:rPr lang="zh-CN" altLang="en-US" sz="2400" dirty="0"/>
              <a:t>启动</a:t>
            </a:r>
            <a:r>
              <a:rPr lang="en-US" altLang="zh-CN" sz="2400" dirty="0"/>
              <a:t>JVM</a:t>
            </a:r>
            <a:r>
              <a:rPr lang="zh-CN" altLang="en-US" sz="2400" dirty="0"/>
              <a:t>加载字节码并执行之。</a:t>
            </a:r>
          </a:p>
          <a:p>
            <a:pPr>
              <a:lnSpc>
                <a:spcPct val="100000"/>
              </a:lnSpc>
            </a:pPr>
            <a:r>
              <a:rPr lang="en-US" altLang="zh-CN" sz="2800" dirty="0" err="1"/>
              <a:t>javadoc</a:t>
            </a:r>
            <a:r>
              <a:rPr lang="zh-CN" altLang="en-US" sz="2800" dirty="0"/>
              <a:t>：文档工具。</a:t>
            </a:r>
            <a:endParaRPr lang="en-US" altLang="zh-CN" sz="2800" dirty="0"/>
          </a:p>
          <a:p>
            <a:pPr>
              <a:lnSpc>
                <a:spcPct val="100000"/>
              </a:lnSpc>
            </a:pPr>
            <a:r>
              <a:rPr lang="en-US" altLang="zh-CN" sz="2800" dirty="0" err="1"/>
              <a:t>javap</a:t>
            </a:r>
            <a:r>
              <a:rPr lang="zh-CN" altLang="en-US" sz="2800" dirty="0"/>
              <a:t>：反编译器。</a:t>
            </a:r>
            <a:endParaRPr lang="en-US" altLang="zh-CN" sz="2800" dirty="0"/>
          </a:p>
          <a:p>
            <a:pPr lvl="1">
              <a:lnSpc>
                <a:spcPct val="100000"/>
              </a:lnSpc>
            </a:pPr>
            <a:r>
              <a:rPr lang="zh-CN" altLang="en-US" sz="2400" dirty="0"/>
              <a:t>把字节码反汇编成为由</a:t>
            </a:r>
            <a:r>
              <a:rPr lang="en-US" altLang="zh-CN" sz="2400" dirty="0"/>
              <a:t>Java</a:t>
            </a:r>
            <a:r>
              <a:rPr lang="zh-CN" altLang="en-US" sz="2400" dirty="0"/>
              <a:t>虚拟机规范定义的字节代码指令。</a:t>
            </a:r>
          </a:p>
          <a:p>
            <a:pPr>
              <a:lnSpc>
                <a:spcPct val="100000"/>
              </a:lnSpc>
            </a:pPr>
            <a:endParaRPr lang="zh-CN" altLang="en-US" sz="2800" dirty="0"/>
          </a:p>
          <a:p>
            <a:pPr>
              <a:lnSpc>
                <a:spcPct val="100000"/>
              </a:lnSpc>
            </a:pPr>
            <a:endParaRPr lang="zh-CN" altLang="en-US" sz="2800" dirty="0"/>
          </a:p>
          <a:p>
            <a:pPr>
              <a:lnSpc>
                <a:spcPct val="100000"/>
              </a:lnSpc>
            </a:pP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6"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3174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174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174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1749" name="标题 1"/>
          <p:cNvSpPr>
            <a:spLocks noGrp="1" noChangeArrowheads="1"/>
          </p:cNvSpPr>
          <p:nvPr>
            <p:ph type="title" idx="4294967295"/>
          </p:nvPr>
        </p:nvSpPr>
        <p:spPr>
          <a:xfrm>
            <a:off x="557213" y="9525"/>
            <a:ext cx="11083925" cy="685800"/>
          </a:xfrm>
          <a:ln/>
        </p:spPr>
        <p:txBody>
          <a:bodyPr/>
          <a:lstStyle/>
          <a:p>
            <a:r>
              <a:rPr lang="en-US" altLang="zh-CN" sz="3200"/>
              <a:t>1.6 </a:t>
            </a:r>
            <a:r>
              <a:rPr lang="zh-CN" altLang="en-US" sz="3200"/>
              <a:t>Java程序开发体验</a:t>
            </a:r>
          </a:p>
        </p:txBody>
      </p:sp>
      <p:sp>
        <p:nvSpPr>
          <p:cNvPr id="31750"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556B5C-05E4-40AF-A841-BF570DE54A30}" type="slidenum">
              <a:rPr lang="zh-CN" altLang="en-US" sz="1200">
                <a:solidFill>
                  <a:schemeClr val="bg1"/>
                </a:solidFill>
              </a:rPr>
              <a:pPr/>
              <a:t>23</a:t>
            </a:fld>
            <a:endParaRPr lang="zh-CN" altLang="en-US" sz="1200">
              <a:solidFill>
                <a:schemeClr val="bg1"/>
              </a:solidFill>
            </a:endParaRPr>
          </a:p>
        </p:txBody>
      </p:sp>
      <p:sp>
        <p:nvSpPr>
          <p:cNvPr id="3175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具体步骤</a:t>
            </a:r>
            <a:endParaRPr lang="en-US" altLang="zh-CN" sz="2800"/>
          </a:p>
          <a:p>
            <a:pPr>
              <a:lnSpc>
                <a:spcPct val="100000"/>
              </a:lnSpc>
            </a:pPr>
            <a:endParaRPr lang="zh-CN" altLang="en-US" sz="2800"/>
          </a:p>
        </p:txBody>
      </p:sp>
      <p:pic>
        <p:nvPicPr>
          <p:cNvPr id="317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3644900"/>
            <a:ext cx="7591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1753" name="AutoShape 29"/>
          <p:cNvSpPr>
            <a:spLocks noChangeArrowheads="1"/>
          </p:cNvSpPr>
          <p:nvPr/>
        </p:nvSpPr>
        <p:spPr bwMode="auto">
          <a:xfrm>
            <a:off x="1990725" y="2420938"/>
            <a:ext cx="1662113" cy="501650"/>
          </a:xfrm>
          <a:prstGeom prst="roundRect">
            <a:avLst>
              <a:gd name="adj" fmla="val 16667"/>
            </a:avLst>
          </a:prstGeom>
          <a:solidFill>
            <a:srgbClr val="A5A5A5"/>
          </a:solidFill>
          <a:ln w="12700" cap="flat" cmpd="sng">
            <a:solidFill>
              <a:srgbClr val="787878"/>
            </a:solidFill>
            <a:bevel/>
            <a:headEnd/>
            <a:tailEnd/>
          </a:ln>
        </p:spPr>
        <p:txBody>
          <a:bodyPr wrap="none" anchor="ctr"/>
          <a:lstStyle/>
          <a:p>
            <a:r>
              <a:rPr lang="en-US" altLang="zh-CN" b="1">
                <a:solidFill>
                  <a:srgbClr val="FFFFFF"/>
                </a:solidFill>
                <a:ea typeface="黑体" pitchFamily="49" charset="-122"/>
              </a:rPr>
              <a:t>1. </a:t>
            </a:r>
            <a:r>
              <a:rPr lang="zh-CN" altLang="en-US" b="1">
                <a:solidFill>
                  <a:srgbClr val="FFFFFF"/>
                </a:solidFill>
                <a:ea typeface="黑体" pitchFamily="49" charset="-122"/>
              </a:rPr>
              <a:t>编写源程序</a:t>
            </a:r>
            <a:endParaRPr lang="zh-CN" altLang="en-US"/>
          </a:p>
        </p:txBody>
      </p:sp>
      <p:sp>
        <p:nvSpPr>
          <p:cNvPr id="31754" name="AutoShape 30"/>
          <p:cNvSpPr>
            <a:spLocks noChangeArrowheads="1"/>
          </p:cNvSpPr>
          <p:nvPr/>
        </p:nvSpPr>
        <p:spPr bwMode="auto">
          <a:xfrm>
            <a:off x="4224338" y="2420938"/>
            <a:ext cx="1728787" cy="501650"/>
          </a:xfrm>
          <a:prstGeom prst="roundRect">
            <a:avLst>
              <a:gd name="adj" fmla="val 16667"/>
            </a:avLst>
          </a:prstGeom>
          <a:solidFill>
            <a:srgbClr val="70AD47"/>
          </a:solidFill>
          <a:ln w="12700" cap="flat" cmpd="sng">
            <a:solidFill>
              <a:srgbClr val="517E33"/>
            </a:solidFill>
            <a:bevel/>
            <a:headEnd/>
            <a:tailEnd/>
          </a:ln>
        </p:spPr>
        <p:txBody>
          <a:bodyPr wrap="none" anchor="ctr"/>
          <a:lstStyle/>
          <a:p>
            <a:r>
              <a:rPr lang="en-US" altLang="zh-CN" b="1">
                <a:solidFill>
                  <a:srgbClr val="FFFFFF"/>
                </a:solidFill>
                <a:ea typeface="黑体" pitchFamily="49" charset="-122"/>
              </a:rPr>
              <a:t>2. </a:t>
            </a:r>
            <a:r>
              <a:rPr lang="zh-CN" altLang="en-US" b="1">
                <a:solidFill>
                  <a:srgbClr val="FFFFFF"/>
                </a:solidFill>
                <a:ea typeface="黑体" pitchFamily="49" charset="-122"/>
              </a:rPr>
              <a:t>编译源程序</a:t>
            </a:r>
            <a:endParaRPr lang="zh-CN" altLang="en-US"/>
          </a:p>
        </p:txBody>
      </p:sp>
      <p:sp>
        <p:nvSpPr>
          <p:cNvPr id="31755" name="AutoShape 31"/>
          <p:cNvSpPr>
            <a:spLocks noChangeArrowheads="1"/>
          </p:cNvSpPr>
          <p:nvPr/>
        </p:nvSpPr>
        <p:spPr bwMode="auto">
          <a:xfrm>
            <a:off x="7804150" y="2420938"/>
            <a:ext cx="1676400" cy="501650"/>
          </a:xfrm>
          <a:prstGeom prst="roundRect">
            <a:avLst>
              <a:gd name="adj" fmla="val 16667"/>
            </a:avLst>
          </a:prstGeom>
          <a:solidFill>
            <a:schemeClr val="accent2"/>
          </a:solidFill>
          <a:ln w="12700" cap="flat" cmpd="sng">
            <a:solidFill>
              <a:srgbClr val="AD5B23"/>
            </a:solidFill>
            <a:bevel/>
            <a:headEnd/>
            <a:tailEnd/>
          </a:ln>
        </p:spPr>
        <p:txBody>
          <a:bodyPr wrap="none" anchor="ctr"/>
          <a:lstStyle/>
          <a:p>
            <a:r>
              <a:rPr lang="en-US" altLang="zh-CN" b="1">
                <a:solidFill>
                  <a:srgbClr val="FFFFFF"/>
                </a:solidFill>
                <a:ea typeface="黑体" pitchFamily="49" charset="-122"/>
              </a:rPr>
              <a:t>3. </a:t>
            </a:r>
            <a:r>
              <a:rPr lang="zh-CN" altLang="en-US" b="1">
                <a:solidFill>
                  <a:srgbClr val="FFFFFF"/>
                </a:solidFill>
                <a:ea typeface="黑体" pitchFamily="49" charset="-122"/>
              </a:rPr>
              <a:t>运行</a:t>
            </a:r>
            <a:endParaRPr lang="zh-CN" altLang="en-US"/>
          </a:p>
        </p:txBody>
      </p:sp>
      <p:sp>
        <p:nvSpPr>
          <p:cNvPr id="31756" name="Freeform 34"/>
          <p:cNvSpPr>
            <a:spLocks noChangeArrowheads="1"/>
          </p:cNvSpPr>
          <p:nvPr/>
        </p:nvSpPr>
        <p:spPr bwMode="auto">
          <a:xfrm rot="10800000">
            <a:off x="4889500" y="2927350"/>
            <a:ext cx="379413" cy="717550"/>
          </a:xfrm>
          <a:custGeom>
            <a:avLst/>
            <a:gdLst>
              <a:gd name="T0" fmla="*/ 48 w 432"/>
              <a:gd name="T1" fmla="*/ 213 h 213"/>
              <a:gd name="T2" fmla="*/ 408 w 432"/>
              <a:gd name="T3" fmla="*/ 213 h 213"/>
              <a:gd name="T4" fmla="*/ 288 w 432"/>
              <a:gd name="T5" fmla="*/ 45 h 213"/>
              <a:gd name="T6" fmla="*/ 432 w 432"/>
              <a:gd name="T7" fmla="*/ 45 h 213"/>
              <a:gd name="T8" fmla="*/ 215 w 432"/>
              <a:gd name="T9" fmla="*/ 0 h 213"/>
              <a:gd name="T10" fmla="*/ 0 w 432"/>
              <a:gd name="T11" fmla="*/ 45 h 213"/>
              <a:gd name="T12" fmla="*/ 144 w 432"/>
              <a:gd name="T13" fmla="*/ 45 h 213"/>
              <a:gd name="T14" fmla="*/ 48 w 432"/>
              <a:gd name="T15" fmla="*/ 213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AD47"/>
          </a:solidFill>
          <a:ln w="12700" cap="flat" cmpd="sng">
            <a:solidFill>
              <a:srgbClr val="517E33"/>
            </a:solidFill>
            <a:bevel/>
            <a:headEnd/>
            <a:tailEnd/>
          </a:ln>
        </p:spPr>
        <p:txBody>
          <a:bodyPr/>
          <a:lstStyle/>
          <a:p>
            <a:endParaRPr lang="zh-CN" altLang="zh-CN">
              <a:solidFill>
                <a:srgbClr val="FFFFFF"/>
              </a:solidFill>
            </a:endParaRPr>
          </a:p>
        </p:txBody>
      </p:sp>
      <p:sp>
        <p:nvSpPr>
          <p:cNvPr id="31757" name="Freeform 32"/>
          <p:cNvSpPr>
            <a:spLocks noChangeArrowheads="1"/>
          </p:cNvSpPr>
          <p:nvPr/>
        </p:nvSpPr>
        <p:spPr bwMode="auto">
          <a:xfrm rot="10800000">
            <a:off x="2620963" y="2927350"/>
            <a:ext cx="379412" cy="717550"/>
          </a:xfrm>
          <a:custGeom>
            <a:avLst/>
            <a:gdLst>
              <a:gd name="T0" fmla="*/ 48 w 432"/>
              <a:gd name="T1" fmla="*/ 213 h 213"/>
              <a:gd name="T2" fmla="*/ 408 w 432"/>
              <a:gd name="T3" fmla="*/ 213 h 213"/>
              <a:gd name="T4" fmla="*/ 288 w 432"/>
              <a:gd name="T5" fmla="*/ 45 h 213"/>
              <a:gd name="T6" fmla="*/ 432 w 432"/>
              <a:gd name="T7" fmla="*/ 45 h 213"/>
              <a:gd name="T8" fmla="*/ 215 w 432"/>
              <a:gd name="T9" fmla="*/ 0 h 213"/>
              <a:gd name="T10" fmla="*/ 0 w 432"/>
              <a:gd name="T11" fmla="*/ 45 h 213"/>
              <a:gd name="T12" fmla="*/ 144 w 432"/>
              <a:gd name="T13" fmla="*/ 45 h 213"/>
              <a:gd name="T14" fmla="*/ 48 w 432"/>
              <a:gd name="T15" fmla="*/ 213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A5A5A5"/>
          </a:solidFill>
          <a:ln w="12700" cap="flat" cmpd="sng">
            <a:solidFill>
              <a:srgbClr val="787878"/>
            </a:solidFill>
            <a:bevel/>
            <a:headEnd/>
            <a:tailEnd/>
          </a:ln>
        </p:spPr>
        <p:txBody>
          <a:bodyPr/>
          <a:lstStyle/>
          <a:p>
            <a:endParaRPr lang="zh-CN" altLang="zh-CN">
              <a:solidFill>
                <a:srgbClr val="FFFFFF"/>
              </a:solidFill>
            </a:endParaRPr>
          </a:p>
        </p:txBody>
      </p:sp>
      <p:sp>
        <p:nvSpPr>
          <p:cNvPr id="31758" name="Freeform 35"/>
          <p:cNvSpPr>
            <a:spLocks noChangeArrowheads="1"/>
          </p:cNvSpPr>
          <p:nvPr/>
        </p:nvSpPr>
        <p:spPr bwMode="auto">
          <a:xfrm rot="10800000">
            <a:off x="8455025" y="2927350"/>
            <a:ext cx="379413" cy="717550"/>
          </a:xfrm>
          <a:custGeom>
            <a:avLst/>
            <a:gdLst>
              <a:gd name="T0" fmla="*/ 48 w 432"/>
              <a:gd name="T1" fmla="*/ 213 h 213"/>
              <a:gd name="T2" fmla="*/ 408 w 432"/>
              <a:gd name="T3" fmla="*/ 213 h 213"/>
              <a:gd name="T4" fmla="*/ 288 w 432"/>
              <a:gd name="T5" fmla="*/ 45 h 213"/>
              <a:gd name="T6" fmla="*/ 432 w 432"/>
              <a:gd name="T7" fmla="*/ 45 h 213"/>
              <a:gd name="T8" fmla="*/ 215 w 432"/>
              <a:gd name="T9" fmla="*/ 0 h 213"/>
              <a:gd name="T10" fmla="*/ 0 w 432"/>
              <a:gd name="T11" fmla="*/ 45 h 213"/>
              <a:gd name="T12" fmla="*/ 144 w 432"/>
              <a:gd name="T13" fmla="*/ 45 h 213"/>
              <a:gd name="T14" fmla="*/ 48 w 432"/>
              <a:gd name="T15" fmla="*/ 213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chemeClr val="accent2"/>
          </a:solidFill>
          <a:ln w="12700" cap="flat" cmpd="sng">
            <a:solidFill>
              <a:srgbClr val="AD5B23"/>
            </a:solidFill>
            <a:bevel/>
            <a:headEnd/>
            <a:tailEnd/>
          </a:ln>
        </p:spPr>
        <p:txBody>
          <a:bodyPr/>
          <a:lstStyle/>
          <a:p>
            <a:endParaRPr lang="zh-CN" altLang="zh-CN">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21"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22" name="灯片编号占位符 4"/>
          <p:cNvSpPr>
            <a:spLocks noGrp="1"/>
          </p:cNvSpPr>
          <p:nvPr>
            <p:ph type="sldNum" sz="quarter" idx="12"/>
          </p:nvPr>
        </p:nvSpPr>
        <p:spPr/>
        <p:txBody>
          <a:bodyPr/>
          <a:lstStyle/>
          <a:p>
            <a:fld id="{C68244E1-0D5E-4DA8-8325-C5852316CF6C}" type="slidenum">
              <a:rPr lang="zh-CN" altLang="en-US"/>
              <a:pPr/>
              <a:t>24</a:t>
            </a:fld>
            <a:endParaRPr lang="zh-CN" altLang="en-US" sz="1800">
              <a:solidFill>
                <a:schemeClr val="tx1"/>
              </a:solidFill>
              <a:latin typeface="Arial" pitchFamily="34" charset="0"/>
              <a:ea typeface="宋体" pitchFamily="2" charset="-122"/>
            </a:endParaRPr>
          </a:p>
        </p:txBody>
      </p:sp>
      <p:sp>
        <p:nvSpPr>
          <p:cNvPr id="3277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277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2772"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2773" name="标题 1"/>
          <p:cNvSpPr>
            <a:spLocks noGrp="1" noChangeArrowheads="1"/>
          </p:cNvSpPr>
          <p:nvPr>
            <p:ph type="title" idx="4294967295"/>
          </p:nvPr>
        </p:nvSpPr>
        <p:spPr>
          <a:xfrm>
            <a:off x="557213" y="9525"/>
            <a:ext cx="11083925" cy="685800"/>
          </a:xfrm>
          <a:ln/>
        </p:spPr>
        <p:txBody>
          <a:bodyPr/>
          <a:lstStyle/>
          <a:p>
            <a:r>
              <a:rPr lang="zh-CN" altLang="en-US" sz="3200"/>
              <a:t>第一个</a:t>
            </a:r>
            <a:r>
              <a:rPr lang="en-US" altLang="zh-CN" sz="3200"/>
              <a:t>Java</a:t>
            </a:r>
            <a:r>
              <a:rPr lang="zh-CN" altLang="en-US" sz="3200"/>
              <a:t>程序</a:t>
            </a:r>
          </a:p>
        </p:txBody>
      </p:sp>
      <p:sp>
        <p:nvSpPr>
          <p:cNvPr id="32774"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EFF1DE-6F8E-4449-809D-6B269DA63A7C}" type="slidenum">
              <a:rPr lang="zh-CN" altLang="en-US" sz="1200">
                <a:solidFill>
                  <a:schemeClr val="bg1"/>
                </a:solidFill>
              </a:rPr>
              <a:pPr/>
              <a:t>24</a:t>
            </a:fld>
            <a:endParaRPr lang="zh-CN" altLang="en-US" sz="1200">
              <a:solidFill>
                <a:schemeClr val="bg1"/>
              </a:solidFill>
            </a:endParaRPr>
          </a:p>
        </p:txBody>
      </p:sp>
      <p:sp>
        <p:nvSpPr>
          <p:cNvPr id="3277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Step1: </a:t>
            </a:r>
            <a:r>
              <a:rPr lang="zh-CN" altLang="en-US" sz="2800"/>
              <a:t>编写源程序</a:t>
            </a:r>
            <a:endParaRPr lang="en-US" altLang="zh-CN" sz="2800"/>
          </a:p>
          <a:p>
            <a:pPr>
              <a:lnSpc>
                <a:spcPct val="100000"/>
              </a:lnSpc>
            </a:pPr>
            <a:endParaRPr lang="zh-CN" altLang="en-US" sz="2800"/>
          </a:p>
          <a:p>
            <a:pPr>
              <a:lnSpc>
                <a:spcPct val="100000"/>
              </a:lnSpc>
            </a:pPr>
            <a:endParaRPr lang="zh-CN" altLang="en-US" sz="2800"/>
          </a:p>
        </p:txBody>
      </p:sp>
      <p:sp>
        <p:nvSpPr>
          <p:cNvPr id="32776" name="AutoShape 3"/>
          <p:cNvSpPr>
            <a:spLocks/>
          </p:cNvSpPr>
          <p:nvPr/>
        </p:nvSpPr>
        <p:spPr bwMode="auto">
          <a:xfrm>
            <a:off x="2024063" y="2786063"/>
            <a:ext cx="7920037" cy="2446337"/>
          </a:xfrm>
          <a:prstGeom prst="roundRect">
            <a:avLst>
              <a:gd name="adj" fmla="val 6454"/>
            </a:avLst>
          </a:prstGeom>
          <a:solidFill>
            <a:srgbClr val="FFFFFF"/>
          </a:solidFill>
          <a:ln w="12700" cap="flat" cmpd="sng">
            <a:solidFill>
              <a:srgbClr val="A5A5A5"/>
            </a:solidFill>
            <a:bevel/>
            <a:headEnd/>
            <a:tailEnd/>
          </a:ln>
        </p:spPr>
        <p:txBody>
          <a:bodyPr>
            <a:spAutoFit/>
          </a:bodyPr>
          <a:lstStyle/>
          <a:p>
            <a:pPr fontAlgn="b">
              <a:spcBef>
                <a:spcPct val="20000"/>
              </a:spcBef>
              <a:buClr>
                <a:schemeClr val="folHlink"/>
              </a:buClr>
              <a:buSzPct val="60000"/>
              <a:buFont typeface="Wingdings" pitchFamily="2" charset="2"/>
              <a:buNone/>
            </a:pPr>
            <a:r>
              <a:rPr lang="en-US" altLang="zh-CN" b="1">
                <a:solidFill>
                  <a:srgbClr val="0000FF"/>
                </a:solidFill>
                <a:ea typeface="黑体" pitchFamily="49" charset="-122"/>
                <a:sym typeface="Times New Roman" pitchFamily="18" charset="0"/>
              </a:rPr>
              <a:t>public class</a:t>
            </a:r>
            <a:r>
              <a:rPr lang="en-US" altLang="zh-CN" b="1">
                <a:solidFill>
                  <a:schemeClr val="accent1"/>
                </a:solidFill>
                <a:ea typeface="黑体" pitchFamily="49" charset="-122"/>
                <a:sym typeface="Times New Roman" pitchFamily="18" charset="0"/>
              </a:rPr>
              <a:t> HelloWorld {</a:t>
            </a: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r>
              <a:rPr lang="en-US" altLang="zh-CN" b="1">
                <a:solidFill>
                  <a:schemeClr val="accent1"/>
                </a:solidFill>
                <a:ea typeface="黑体" pitchFamily="49" charset="-122"/>
                <a:sym typeface="Times New Roman" pitchFamily="18" charset="0"/>
              </a:rPr>
              <a:t>   </a:t>
            </a:r>
            <a:r>
              <a:rPr lang="en-US" altLang="zh-CN" b="1">
                <a:solidFill>
                  <a:srgbClr val="0000FF"/>
                </a:solidFill>
                <a:ea typeface="黑体" pitchFamily="49" charset="-122"/>
                <a:sym typeface="Times New Roman" pitchFamily="18" charset="0"/>
              </a:rPr>
              <a:t>public static void</a:t>
            </a:r>
            <a:r>
              <a:rPr lang="en-US" altLang="zh-CN" b="1">
                <a:solidFill>
                  <a:schemeClr val="accent1"/>
                </a:solidFill>
                <a:ea typeface="黑体" pitchFamily="49" charset="-122"/>
                <a:sym typeface="Times New Roman" pitchFamily="18" charset="0"/>
              </a:rPr>
              <a:t> main(String[ ] args) {</a:t>
            </a: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r>
              <a:rPr lang="en-US" altLang="zh-CN" b="1">
                <a:solidFill>
                  <a:schemeClr val="accent1"/>
                </a:solidFill>
                <a:ea typeface="黑体" pitchFamily="49" charset="-122"/>
                <a:sym typeface="Times New Roman" pitchFamily="18" charset="0"/>
              </a:rPr>
              <a:t>         System.out.println("你好! Java世界");</a:t>
            </a: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r>
              <a:rPr lang="en-US" altLang="zh-CN" b="1">
                <a:solidFill>
                  <a:schemeClr val="accent1"/>
                </a:solidFill>
                <a:ea typeface="黑体" pitchFamily="49" charset="-122"/>
                <a:sym typeface="Times New Roman" pitchFamily="18" charset="0"/>
              </a:rPr>
              <a:t>   }</a:t>
            </a: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endParaRPr lang="zh-CN" altLang="en-US" b="1">
              <a:solidFill>
                <a:schemeClr val="accent1"/>
              </a:solidFill>
              <a:ea typeface="黑体" pitchFamily="49" charset="-122"/>
              <a:sym typeface="Times New Roman" pitchFamily="18" charset="0"/>
            </a:endParaRPr>
          </a:p>
          <a:p>
            <a:pPr fontAlgn="b">
              <a:spcBef>
                <a:spcPct val="20000"/>
              </a:spcBef>
              <a:buClr>
                <a:schemeClr val="folHlink"/>
              </a:buClr>
              <a:buSzPct val="60000"/>
              <a:buFont typeface="Wingdings" pitchFamily="2" charset="2"/>
              <a:buNone/>
            </a:pPr>
            <a:r>
              <a:rPr lang="en-US" altLang="zh-CN" b="1">
                <a:solidFill>
                  <a:schemeClr val="accent1"/>
                </a:solidFill>
                <a:ea typeface="黑体" pitchFamily="49" charset="-122"/>
                <a:sym typeface="Times New Roman" pitchFamily="18" charset="0"/>
              </a:rPr>
              <a:t>}</a:t>
            </a:r>
            <a:endParaRPr lang="zh-CN" altLang="en-US"/>
          </a:p>
        </p:txBody>
      </p:sp>
      <p:sp>
        <p:nvSpPr>
          <p:cNvPr id="32777" name="AutoShape 13"/>
          <p:cNvSpPr>
            <a:spLocks noChangeArrowheads="1"/>
          </p:cNvSpPr>
          <p:nvPr/>
        </p:nvSpPr>
        <p:spPr bwMode="auto">
          <a:xfrm>
            <a:off x="2381250" y="2143125"/>
            <a:ext cx="1285875" cy="409575"/>
          </a:xfrm>
          <a:prstGeom prst="wedgeRoundRectCallout">
            <a:avLst>
              <a:gd name="adj1" fmla="val -6389"/>
              <a:gd name="adj2" fmla="val 145528"/>
              <a:gd name="adj3" fmla="val 16667"/>
            </a:avLst>
          </a:prstGeom>
          <a:solidFill>
            <a:schemeClr val="accent1"/>
          </a:solidFill>
          <a:ln w="12700" cap="flat" cmpd="sng">
            <a:solidFill>
              <a:srgbClr val="42719B"/>
            </a:solidFill>
            <a:bevel/>
            <a:headEnd/>
            <a:tailEnd/>
          </a:ln>
        </p:spPr>
        <p:txBody>
          <a:bodyPr>
            <a:spAutoFit/>
          </a:bodyPr>
          <a:lstStyle/>
          <a:p>
            <a:pPr algn="ctr"/>
            <a:r>
              <a:rPr lang="zh-CN" altLang="en-US" b="1">
                <a:solidFill>
                  <a:srgbClr val="FFFFFF"/>
                </a:solidFill>
                <a:ea typeface="黑体" pitchFamily="49" charset="-122"/>
              </a:rPr>
              <a:t>关键字</a:t>
            </a:r>
            <a:endParaRPr lang="zh-CN" altLang="en-US"/>
          </a:p>
        </p:txBody>
      </p:sp>
      <p:sp>
        <p:nvSpPr>
          <p:cNvPr id="32778" name="AutoShape 14"/>
          <p:cNvSpPr>
            <a:spLocks noChangeArrowheads="1"/>
          </p:cNvSpPr>
          <p:nvPr/>
        </p:nvSpPr>
        <p:spPr bwMode="auto">
          <a:xfrm>
            <a:off x="5238750" y="2000250"/>
            <a:ext cx="1500188" cy="714375"/>
          </a:xfrm>
          <a:prstGeom prst="wedgeRoundRectCallout">
            <a:avLst>
              <a:gd name="adj1" fmla="val -145051"/>
              <a:gd name="adj2" fmla="val 73583"/>
              <a:gd name="adj3" fmla="val 16667"/>
            </a:avLst>
          </a:prstGeom>
          <a:solidFill>
            <a:schemeClr val="accent1"/>
          </a:solidFill>
          <a:ln w="12700" cap="flat" cmpd="sng">
            <a:solidFill>
              <a:srgbClr val="42719B"/>
            </a:solidFill>
            <a:bevel/>
            <a:headEnd/>
            <a:tailEnd/>
          </a:ln>
        </p:spPr>
        <p:txBody>
          <a:bodyPr>
            <a:spAutoFit/>
          </a:bodyPr>
          <a:lstStyle/>
          <a:p>
            <a:pPr algn="ctr"/>
            <a:r>
              <a:rPr lang="zh-CN" altLang="en-US" b="1">
                <a:solidFill>
                  <a:srgbClr val="FFFFFF"/>
                </a:solidFill>
                <a:ea typeface="黑体" pitchFamily="49" charset="-122"/>
              </a:rPr>
              <a:t>类名与文件名完全一样</a:t>
            </a:r>
            <a:endParaRPr lang="zh-CN" altLang="en-US"/>
          </a:p>
        </p:txBody>
      </p:sp>
      <p:sp>
        <p:nvSpPr>
          <p:cNvPr id="32779" name="Rectangle 25"/>
          <p:cNvSpPr>
            <a:spLocks noChangeArrowheads="1"/>
          </p:cNvSpPr>
          <p:nvPr/>
        </p:nvSpPr>
        <p:spPr bwMode="auto">
          <a:xfrm>
            <a:off x="3438525" y="2854325"/>
            <a:ext cx="1289050"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0" name="Rectangle 29"/>
          <p:cNvSpPr>
            <a:spLocks noChangeArrowheads="1"/>
          </p:cNvSpPr>
          <p:nvPr/>
        </p:nvSpPr>
        <p:spPr bwMode="auto">
          <a:xfrm>
            <a:off x="2351088" y="3500438"/>
            <a:ext cx="642937"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1" name="Rectangle 29"/>
          <p:cNvSpPr>
            <a:spLocks noChangeArrowheads="1"/>
          </p:cNvSpPr>
          <p:nvPr/>
        </p:nvSpPr>
        <p:spPr bwMode="auto">
          <a:xfrm>
            <a:off x="3071813" y="3500438"/>
            <a:ext cx="571500"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2" name="Rectangle 29"/>
          <p:cNvSpPr>
            <a:spLocks noChangeArrowheads="1"/>
          </p:cNvSpPr>
          <p:nvPr/>
        </p:nvSpPr>
        <p:spPr bwMode="auto">
          <a:xfrm>
            <a:off x="3719513" y="3500438"/>
            <a:ext cx="500062"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3" name="Rectangle 29"/>
          <p:cNvSpPr>
            <a:spLocks noChangeArrowheads="1"/>
          </p:cNvSpPr>
          <p:nvPr/>
        </p:nvSpPr>
        <p:spPr bwMode="auto">
          <a:xfrm>
            <a:off x="4881563" y="3500438"/>
            <a:ext cx="1430337"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4" name="AutoShape 15"/>
          <p:cNvSpPr>
            <a:spLocks noChangeArrowheads="1"/>
          </p:cNvSpPr>
          <p:nvPr/>
        </p:nvSpPr>
        <p:spPr bwMode="auto">
          <a:xfrm>
            <a:off x="7007225" y="2511425"/>
            <a:ext cx="2232025" cy="714375"/>
          </a:xfrm>
          <a:prstGeom prst="wedgeRoundRectCallout">
            <a:avLst>
              <a:gd name="adj1" fmla="val -112569"/>
              <a:gd name="adj2" fmla="val 88093"/>
              <a:gd name="adj3" fmla="val 16667"/>
            </a:avLst>
          </a:prstGeom>
          <a:solidFill>
            <a:schemeClr val="accent1"/>
          </a:solidFill>
          <a:ln w="12700" cap="flat" cmpd="sng">
            <a:solidFill>
              <a:srgbClr val="42719B"/>
            </a:solidFill>
            <a:bevel/>
            <a:headEnd/>
            <a:tailEnd/>
          </a:ln>
        </p:spPr>
        <p:txBody>
          <a:bodyPr>
            <a:spAutoFit/>
          </a:bodyPr>
          <a:lstStyle/>
          <a:p>
            <a:pPr algn="ctr"/>
            <a:r>
              <a:rPr lang="en-US" altLang="zh-CN" b="1">
                <a:solidFill>
                  <a:srgbClr val="FFFFFF"/>
                </a:solidFill>
                <a:ea typeface="黑体" pitchFamily="49" charset="-122"/>
              </a:rPr>
              <a:t>main</a:t>
            </a:r>
            <a:r>
              <a:rPr lang="zh-CN" altLang="en-US" b="1">
                <a:solidFill>
                  <a:srgbClr val="FFFFFF"/>
                </a:solidFill>
                <a:ea typeface="黑体" pitchFamily="49" charset="-122"/>
              </a:rPr>
              <a:t>方法是</a:t>
            </a:r>
            <a:r>
              <a:rPr lang="en-US" altLang="zh-CN" b="1">
                <a:solidFill>
                  <a:srgbClr val="FFFFFF"/>
                </a:solidFill>
                <a:ea typeface="黑体" pitchFamily="49" charset="-122"/>
              </a:rPr>
              <a:t>Java</a:t>
            </a:r>
            <a:r>
              <a:rPr lang="zh-CN" altLang="en-US" b="1">
                <a:solidFill>
                  <a:srgbClr val="FFFFFF"/>
                </a:solidFill>
                <a:ea typeface="黑体" pitchFamily="49" charset="-122"/>
              </a:rPr>
              <a:t>程序执行的入口点</a:t>
            </a:r>
            <a:endParaRPr lang="zh-CN" altLang="en-US"/>
          </a:p>
        </p:txBody>
      </p:sp>
      <p:sp>
        <p:nvSpPr>
          <p:cNvPr id="32785" name="AutoShape 16"/>
          <p:cNvSpPr>
            <a:spLocks noChangeArrowheads="1"/>
          </p:cNvSpPr>
          <p:nvPr/>
        </p:nvSpPr>
        <p:spPr bwMode="auto">
          <a:xfrm>
            <a:off x="2166938" y="5500688"/>
            <a:ext cx="3286125" cy="409575"/>
          </a:xfrm>
          <a:prstGeom prst="wedgeRoundRectCallout">
            <a:avLst>
              <a:gd name="adj1" fmla="val -47125"/>
              <a:gd name="adj2" fmla="val -123815"/>
              <a:gd name="adj3" fmla="val 16667"/>
            </a:avLst>
          </a:prstGeom>
          <a:solidFill>
            <a:schemeClr val="accent1"/>
          </a:solidFill>
          <a:ln w="12700" cap="flat" cmpd="sng">
            <a:solidFill>
              <a:srgbClr val="42719B"/>
            </a:solidFill>
            <a:bevel/>
            <a:headEnd/>
            <a:tailEnd/>
          </a:ln>
        </p:spPr>
        <p:txBody>
          <a:bodyPr>
            <a:spAutoFit/>
          </a:bodyPr>
          <a:lstStyle/>
          <a:p>
            <a:pPr algn="ctr"/>
            <a:r>
              <a:rPr lang="en-US" altLang="zh-CN" b="1">
                <a:solidFill>
                  <a:srgbClr val="FFFFFF"/>
                </a:solidFill>
                <a:ea typeface="黑体" pitchFamily="49" charset="-122"/>
              </a:rPr>
              <a:t>{</a:t>
            </a:r>
            <a:r>
              <a:rPr lang="zh-CN" altLang="en-US" b="1">
                <a:solidFill>
                  <a:srgbClr val="FFFFFF"/>
                </a:solidFill>
                <a:ea typeface="黑体" pitchFamily="49" charset="-122"/>
              </a:rPr>
              <a:t>和</a:t>
            </a:r>
            <a:r>
              <a:rPr lang="en-US" altLang="zh-CN" b="1">
                <a:solidFill>
                  <a:srgbClr val="FFFFFF"/>
                </a:solidFill>
                <a:ea typeface="黑体" pitchFamily="49" charset="-122"/>
              </a:rPr>
              <a:t>}</a:t>
            </a:r>
            <a:r>
              <a:rPr lang="zh-CN" altLang="en-US" b="1">
                <a:solidFill>
                  <a:srgbClr val="FFFFFF"/>
                </a:solidFill>
                <a:ea typeface="黑体" pitchFamily="49" charset="-122"/>
              </a:rPr>
              <a:t>一一对应，缺一不可</a:t>
            </a:r>
            <a:endParaRPr lang="zh-CN" altLang="en-US"/>
          </a:p>
        </p:txBody>
      </p:sp>
      <p:sp>
        <p:nvSpPr>
          <p:cNvPr id="32786" name="Rectangle 29"/>
          <p:cNvSpPr>
            <a:spLocks noChangeArrowheads="1"/>
          </p:cNvSpPr>
          <p:nvPr/>
        </p:nvSpPr>
        <p:spPr bwMode="auto">
          <a:xfrm>
            <a:off x="2711450" y="3857625"/>
            <a:ext cx="4105275" cy="358775"/>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0000"/>
              </a:solidFill>
              <a:latin typeface="Calibri" pitchFamily="34" charset="0"/>
              <a:sym typeface="Calibri" pitchFamily="34" charset="0"/>
            </a:endParaRPr>
          </a:p>
        </p:txBody>
      </p:sp>
      <p:sp>
        <p:nvSpPr>
          <p:cNvPr id="32787" name="AutoShape 24"/>
          <p:cNvSpPr>
            <a:spLocks noChangeArrowheads="1"/>
          </p:cNvSpPr>
          <p:nvPr/>
        </p:nvSpPr>
        <p:spPr bwMode="auto">
          <a:xfrm>
            <a:off x="6381750" y="4857750"/>
            <a:ext cx="2305050" cy="409575"/>
          </a:xfrm>
          <a:prstGeom prst="wedgeRoundRectCallout">
            <a:avLst>
              <a:gd name="adj1" fmla="val -125542"/>
              <a:gd name="adj2" fmla="val -205162"/>
              <a:gd name="adj3" fmla="val 16667"/>
            </a:avLst>
          </a:prstGeom>
          <a:solidFill>
            <a:schemeClr val="accent1"/>
          </a:solidFill>
          <a:ln w="12700" cap="flat" cmpd="sng">
            <a:solidFill>
              <a:srgbClr val="42719B"/>
            </a:solidFill>
            <a:bevel/>
            <a:headEnd/>
            <a:tailEnd/>
          </a:ln>
        </p:spPr>
        <p:txBody>
          <a:bodyPr>
            <a:spAutoFit/>
          </a:bodyPr>
          <a:lstStyle/>
          <a:p>
            <a:pPr algn="ctr">
              <a:buClr>
                <a:schemeClr val="folHlink"/>
              </a:buClr>
              <a:buSzPct val="60000"/>
            </a:pPr>
            <a:r>
              <a:rPr lang="zh-CN" altLang="en-US" b="1">
                <a:solidFill>
                  <a:srgbClr val="FFFFFF"/>
                </a:solidFill>
                <a:ea typeface="黑体" pitchFamily="49" charset="-122"/>
              </a:rPr>
              <a:t>在控制台输出信息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p:cBhvr>
                                        <p:cTn id="7" dur="500"/>
                                        <p:tgtEl>
                                          <p:spTgt spid="32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p:cBhvr>
                                        <p:cTn id="11" dur="500"/>
                                        <p:tgtEl>
                                          <p:spTgt spid="32777"/>
                                        </p:tgtEl>
                                      </p:cBhvr>
                                    </p:animEffect>
                                    <p:set>
                                      <p:cBhvr>
                                        <p:cTn id="12" dur="1" fill="hold">
                                          <p:stCondLst>
                                            <p:cond delay="499"/>
                                          </p:stCondLst>
                                        </p:cTn>
                                        <p:tgtEl>
                                          <p:spTgt spid="32777"/>
                                        </p:tgtEl>
                                        <p:attrNameLst>
                                          <p:attrName>style.visibility</p:attrName>
                                        </p:attrNameLst>
                                      </p:cBhvr>
                                      <p:to>
                                        <p:strVal val="hidden"/>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2778"/>
                                        </p:tgtEl>
                                        <p:attrNameLst>
                                          <p:attrName>style.visibility</p:attrName>
                                        </p:attrNameLst>
                                      </p:cBhvr>
                                      <p:to>
                                        <p:strVal val="visible"/>
                                      </p:to>
                                    </p:set>
                                    <p:animEffect>
                                      <p:cBhvr>
                                        <p:cTn id="16" dur="500"/>
                                        <p:tgtEl>
                                          <p:spTgt spid="32778"/>
                                        </p:tgtEl>
                                      </p:cBhvr>
                                    </p:animEffect>
                                  </p:childTnLst>
                                </p:cTn>
                              </p:par>
                              <p:par>
                                <p:cTn id="17" presetID="5" presetClass="exit" presetSubtype="10" fill="hold" nodeType="withEffect">
                                  <p:stCondLst>
                                    <p:cond delay="0"/>
                                  </p:stCondLst>
                                  <p:childTnLst>
                                    <p:animEffect>
                                      <p:cBhvr>
                                        <p:cTn id="18" dur="500"/>
                                        <p:tgtEl>
                                          <p:spTgt spid="32778"/>
                                        </p:tgtEl>
                                      </p:cBhvr>
                                    </p:animEffect>
                                    <p:set>
                                      <p:cBhvr>
                                        <p:cTn id="19" dur="1" fill="hold">
                                          <p:stCondLst>
                                            <p:cond delay="499"/>
                                          </p:stCondLst>
                                        </p:cTn>
                                        <p:tgtEl>
                                          <p:spTgt spid="32778"/>
                                        </p:tgtEl>
                                        <p:attrNameLst>
                                          <p:attrName>style.visibility</p:attrName>
                                        </p:attrNameLst>
                                      </p:cBhvr>
                                      <p:to>
                                        <p:strVal val="hidden"/>
                                      </p:to>
                                    </p:set>
                                  </p:childTnLst>
                                </p:cTn>
                              </p:par>
                            </p:childTnLst>
                          </p:cTn>
                        </p:par>
                        <p:par>
                          <p:cTn id="20" fill="hold" nodeType="afterGroup">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32779"/>
                                        </p:tgtEl>
                                        <p:attrNameLst>
                                          <p:attrName>style.visibility</p:attrName>
                                        </p:attrNameLst>
                                      </p:cBhvr>
                                      <p:to>
                                        <p:strVal val="visible"/>
                                      </p:to>
                                    </p:set>
                                    <p:animEffect>
                                      <p:cBhvr>
                                        <p:cTn id="23" dur="500"/>
                                        <p:tgtEl>
                                          <p:spTgt spid="32779"/>
                                        </p:tgtEl>
                                      </p:cBhvr>
                                    </p:animEffect>
                                  </p:childTnLst>
                                </p:cTn>
                              </p:par>
                              <p:par>
                                <p:cTn id="24" presetID="5" presetClass="exit" presetSubtype="10" fill="hold" grpId="1" nodeType="withEffect">
                                  <p:stCondLst>
                                    <p:cond delay="0"/>
                                  </p:stCondLst>
                                  <p:childTnLst>
                                    <p:animEffect>
                                      <p:cBhvr>
                                        <p:cTn id="25" dur="500"/>
                                        <p:tgtEl>
                                          <p:spTgt spid="32779"/>
                                        </p:tgtEl>
                                      </p:cBhvr>
                                    </p:animEffect>
                                    <p:set>
                                      <p:cBhvr>
                                        <p:cTn id="26" dur="1" fill="hold">
                                          <p:stCondLst>
                                            <p:cond delay="499"/>
                                          </p:stCondLst>
                                        </p:cTn>
                                        <p:tgtEl>
                                          <p:spTgt spid="32779"/>
                                        </p:tgtEl>
                                        <p:attrNameLst>
                                          <p:attrName>style.visibility</p:attrName>
                                        </p:attrNameLst>
                                      </p:cBhvr>
                                      <p:to>
                                        <p:strVal val="hidden"/>
                                      </p:to>
                                    </p:set>
                                  </p:childTnLst>
                                </p:cTn>
                              </p:par>
                            </p:childTnLst>
                          </p:cTn>
                        </p:par>
                        <p:par>
                          <p:cTn id="27" fill="hold" nodeType="afterGroup">
                            <p:stCondLst>
                              <p:cond delay="1500"/>
                            </p:stCondLst>
                            <p:childTnLst>
                              <p:par>
                                <p:cTn id="28" presetID="5" presetClass="entr" presetSubtype="10" fill="hold" grpId="0" nodeType="afterEffect">
                                  <p:stCondLst>
                                    <p:cond delay="0"/>
                                  </p:stCondLst>
                                  <p:childTnLst>
                                    <p:set>
                                      <p:cBhvr>
                                        <p:cTn id="29" dur="1" fill="hold">
                                          <p:stCondLst>
                                            <p:cond delay="0"/>
                                          </p:stCondLst>
                                        </p:cTn>
                                        <p:tgtEl>
                                          <p:spTgt spid="32780"/>
                                        </p:tgtEl>
                                        <p:attrNameLst>
                                          <p:attrName>style.visibility</p:attrName>
                                        </p:attrNameLst>
                                      </p:cBhvr>
                                      <p:to>
                                        <p:strVal val="visible"/>
                                      </p:to>
                                    </p:set>
                                    <p:animEffect>
                                      <p:cBhvr>
                                        <p:cTn id="30" dur="500"/>
                                        <p:tgtEl>
                                          <p:spTgt spid="32780"/>
                                        </p:tgtEl>
                                      </p:cBhvr>
                                    </p:animEffect>
                                  </p:childTnLst>
                                </p:cTn>
                              </p:par>
                              <p:par>
                                <p:cTn id="31" presetID="5" presetClass="exit" presetSubtype="10" fill="hold" grpId="1" nodeType="withEffect">
                                  <p:stCondLst>
                                    <p:cond delay="0"/>
                                  </p:stCondLst>
                                  <p:childTnLst>
                                    <p:animEffect>
                                      <p:cBhvr>
                                        <p:cTn id="32" dur="500"/>
                                        <p:tgtEl>
                                          <p:spTgt spid="32780"/>
                                        </p:tgtEl>
                                      </p:cBhvr>
                                    </p:animEffect>
                                    <p:set>
                                      <p:cBhvr>
                                        <p:cTn id="33" dur="1" fill="hold">
                                          <p:stCondLst>
                                            <p:cond delay="499"/>
                                          </p:stCondLst>
                                        </p:cTn>
                                        <p:tgtEl>
                                          <p:spTgt spid="32780"/>
                                        </p:tgtEl>
                                        <p:attrNameLst>
                                          <p:attrName>style.visibility</p:attrName>
                                        </p:attrNameLst>
                                      </p:cBhvr>
                                      <p:to>
                                        <p:strVal val="hidden"/>
                                      </p:to>
                                    </p:set>
                                  </p:childTnLst>
                                </p:cTn>
                              </p:par>
                            </p:childTnLst>
                          </p:cTn>
                        </p:par>
                        <p:par>
                          <p:cTn id="34" fill="hold" nodeType="afterGroup">
                            <p:stCondLst>
                              <p:cond delay="2000"/>
                            </p:stCondLst>
                            <p:childTnLst>
                              <p:par>
                                <p:cTn id="35" presetID="5" presetClass="entr" presetSubtype="10" fill="hold" grpId="0" nodeType="afterEffect">
                                  <p:stCondLst>
                                    <p:cond delay="0"/>
                                  </p:stCondLst>
                                  <p:childTnLst>
                                    <p:set>
                                      <p:cBhvr>
                                        <p:cTn id="36" dur="1" fill="hold">
                                          <p:stCondLst>
                                            <p:cond delay="0"/>
                                          </p:stCondLst>
                                        </p:cTn>
                                        <p:tgtEl>
                                          <p:spTgt spid="32781"/>
                                        </p:tgtEl>
                                        <p:attrNameLst>
                                          <p:attrName>style.visibility</p:attrName>
                                        </p:attrNameLst>
                                      </p:cBhvr>
                                      <p:to>
                                        <p:strVal val="visible"/>
                                      </p:to>
                                    </p:set>
                                    <p:animEffect>
                                      <p:cBhvr>
                                        <p:cTn id="37" dur="500"/>
                                        <p:tgtEl>
                                          <p:spTgt spid="32781"/>
                                        </p:tgtEl>
                                      </p:cBhvr>
                                    </p:animEffect>
                                  </p:childTnLst>
                                </p:cTn>
                              </p:par>
                              <p:par>
                                <p:cTn id="38" presetID="5" presetClass="exit" presetSubtype="10" fill="hold" grpId="1" nodeType="withEffect">
                                  <p:stCondLst>
                                    <p:cond delay="0"/>
                                  </p:stCondLst>
                                  <p:childTnLst>
                                    <p:animEffect>
                                      <p:cBhvr>
                                        <p:cTn id="39" dur="500"/>
                                        <p:tgtEl>
                                          <p:spTgt spid="32781"/>
                                        </p:tgtEl>
                                      </p:cBhvr>
                                    </p:animEffect>
                                    <p:set>
                                      <p:cBhvr>
                                        <p:cTn id="40" dur="1" fill="hold">
                                          <p:stCondLst>
                                            <p:cond delay="499"/>
                                          </p:stCondLst>
                                        </p:cTn>
                                        <p:tgtEl>
                                          <p:spTgt spid="32781"/>
                                        </p:tgtEl>
                                        <p:attrNameLst>
                                          <p:attrName>style.visibility</p:attrName>
                                        </p:attrNameLst>
                                      </p:cBhvr>
                                      <p:to>
                                        <p:strVal val="hidden"/>
                                      </p:to>
                                    </p:set>
                                  </p:childTnLst>
                                </p:cTn>
                              </p:par>
                            </p:childTnLst>
                          </p:cTn>
                        </p:par>
                        <p:par>
                          <p:cTn id="41" fill="hold" nodeType="afterGroup">
                            <p:stCondLst>
                              <p:cond delay="2500"/>
                            </p:stCondLst>
                            <p:childTnLst>
                              <p:par>
                                <p:cTn id="42" presetID="5" presetClass="entr" presetSubtype="10" fill="hold" grpId="0" nodeType="afterEffect">
                                  <p:stCondLst>
                                    <p:cond delay="0"/>
                                  </p:stCondLst>
                                  <p:childTnLst>
                                    <p:set>
                                      <p:cBhvr>
                                        <p:cTn id="43" dur="1" fill="hold">
                                          <p:stCondLst>
                                            <p:cond delay="0"/>
                                          </p:stCondLst>
                                        </p:cTn>
                                        <p:tgtEl>
                                          <p:spTgt spid="32782"/>
                                        </p:tgtEl>
                                        <p:attrNameLst>
                                          <p:attrName>style.visibility</p:attrName>
                                        </p:attrNameLst>
                                      </p:cBhvr>
                                      <p:to>
                                        <p:strVal val="visible"/>
                                      </p:to>
                                    </p:set>
                                    <p:animEffect>
                                      <p:cBhvr>
                                        <p:cTn id="44" dur="500"/>
                                        <p:tgtEl>
                                          <p:spTgt spid="32782"/>
                                        </p:tgtEl>
                                      </p:cBhvr>
                                    </p:animEffect>
                                  </p:childTnLst>
                                </p:cTn>
                              </p:par>
                              <p:par>
                                <p:cTn id="45" presetID="5" presetClass="exit" presetSubtype="10" fill="hold" grpId="1" nodeType="withEffect">
                                  <p:stCondLst>
                                    <p:cond delay="0"/>
                                  </p:stCondLst>
                                  <p:childTnLst>
                                    <p:animEffect>
                                      <p:cBhvr>
                                        <p:cTn id="46" dur="500"/>
                                        <p:tgtEl>
                                          <p:spTgt spid="32782"/>
                                        </p:tgtEl>
                                      </p:cBhvr>
                                    </p:animEffect>
                                    <p:set>
                                      <p:cBhvr>
                                        <p:cTn id="47" dur="1" fill="hold">
                                          <p:stCondLst>
                                            <p:cond delay="499"/>
                                          </p:stCondLst>
                                        </p:cTn>
                                        <p:tgtEl>
                                          <p:spTgt spid="32782"/>
                                        </p:tgtEl>
                                        <p:attrNameLst>
                                          <p:attrName>style.visibility</p:attrName>
                                        </p:attrNameLst>
                                      </p:cBhvr>
                                      <p:to>
                                        <p:strVal val="hidden"/>
                                      </p:to>
                                    </p:set>
                                  </p:childTnLst>
                                </p:cTn>
                              </p:par>
                            </p:childTnLst>
                          </p:cTn>
                        </p:par>
                        <p:par>
                          <p:cTn id="48" fill="hold" nodeType="afterGroup">
                            <p:stCondLst>
                              <p:cond delay="3000"/>
                            </p:stCondLst>
                            <p:childTnLst>
                              <p:par>
                                <p:cTn id="49" presetID="5" presetClass="entr" presetSubtype="10" fill="hold" grpId="0" nodeType="afterEffect">
                                  <p:stCondLst>
                                    <p:cond delay="0"/>
                                  </p:stCondLst>
                                  <p:childTnLst>
                                    <p:set>
                                      <p:cBhvr>
                                        <p:cTn id="50" dur="1" fill="hold">
                                          <p:stCondLst>
                                            <p:cond delay="0"/>
                                          </p:stCondLst>
                                        </p:cTn>
                                        <p:tgtEl>
                                          <p:spTgt spid="32783"/>
                                        </p:tgtEl>
                                        <p:attrNameLst>
                                          <p:attrName>style.visibility</p:attrName>
                                        </p:attrNameLst>
                                      </p:cBhvr>
                                      <p:to>
                                        <p:strVal val="visible"/>
                                      </p:to>
                                    </p:set>
                                    <p:animEffect>
                                      <p:cBhvr>
                                        <p:cTn id="51" dur="500"/>
                                        <p:tgtEl>
                                          <p:spTgt spid="32783"/>
                                        </p:tgtEl>
                                      </p:cBhvr>
                                    </p:animEffect>
                                  </p:childTnLst>
                                </p:cTn>
                              </p:par>
                              <p:par>
                                <p:cTn id="52" presetID="5" presetClass="exit" presetSubtype="10" fill="hold" grpId="1" nodeType="withEffect">
                                  <p:stCondLst>
                                    <p:cond delay="0"/>
                                  </p:stCondLst>
                                  <p:childTnLst>
                                    <p:animEffect>
                                      <p:cBhvr>
                                        <p:cTn id="53" dur="500"/>
                                        <p:tgtEl>
                                          <p:spTgt spid="32783"/>
                                        </p:tgtEl>
                                      </p:cBhvr>
                                    </p:animEffect>
                                    <p:set>
                                      <p:cBhvr>
                                        <p:cTn id="54" dur="1" fill="hold">
                                          <p:stCondLst>
                                            <p:cond delay="499"/>
                                          </p:stCondLst>
                                        </p:cTn>
                                        <p:tgtEl>
                                          <p:spTgt spid="32783"/>
                                        </p:tgtEl>
                                        <p:attrNameLst>
                                          <p:attrName>style.visibility</p:attrName>
                                        </p:attrNameLst>
                                      </p:cBhvr>
                                      <p:to>
                                        <p:strVal val="hidden"/>
                                      </p:to>
                                    </p:set>
                                  </p:childTnLst>
                                </p:cTn>
                              </p:par>
                            </p:childTnLst>
                          </p:cTn>
                        </p:par>
                        <p:par>
                          <p:cTn id="55" fill="hold" nodeType="afterGroup">
                            <p:stCondLst>
                              <p:cond delay="3500"/>
                            </p:stCondLst>
                            <p:childTnLst>
                              <p:par>
                                <p:cTn id="56" presetID="22" presetClass="entr" presetSubtype="8" fill="hold" nodeType="afterEffect">
                                  <p:stCondLst>
                                    <p:cond delay="0"/>
                                  </p:stCondLst>
                                  <p:childTnLst>
                                    <p:set>
                                      <p:cBhvr>
                                        <p:cTn id="57" dur="1" fill="hold">
                                          <p:stCondLst>
                                            <p:cond delay="0"/>
                                          </p:stCondLst>
                                        </p:cTn>
                                        <p:tgtEl>
                                          <p:spTgt spid="32784"/>
                                        </p:tgtEl>
                                        <p:attrNameLst>
                                          <p:attrName>style.visibility</p:attrName>
                                        </p:attrNameLst>
                                      </p:cBhvr>
                                      <p:to>
                                        <p:strVal val="visible"/>
                                      </p:to>
                                    </p:set>
                                    <p:animEffect>
                                      <p:cBhvr>
                                        <p:cTn id="58" dur="500"/>
                                        <p:tgtEl>
                                          <p:spTgt spid="327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32784"/>
                                        </p:tgtEl>
                                        <p:attrNameLst>
                                          <p:attrName>style.visibility</p:attrName>
                                        </p:attrNameLst>
                                      </p:cBhvr>
                                      <p:to>
                                        <p:strVal val="hidden"/>
                                      </p:to>
                                    </p:set>
                                  </p:childTnLst>
                                </p:cTn>
                              </p:par>
                            </p:childTnLst>
                          </p:cTn>
                        </p:par>
                        <p:par>
                          <p:cTn id="63" fill="hold" nodeType="afterGroup">
                            <p:stCondLst>
                              <p:cond delay="1"/>
                            </p:stCondLst>
                            <p:childTnLst>
                              <p:par>
                                <p:cTn id="64" presetID="22" presetClass="entr" presetSubtype="8" fill="hold" nodeType="afterEffect">
                                  <p:stCondLst>
                                    <p:cond delay="0"/>
                                  </p:stCondLst>
                                  <p:childTnLst>
                                    <p:set>
                                      <p:cBhvr>
                                        <p:cTn id="65" dur="1" fill="hold">
                                          <p:stCondLst>
                                            <p:cond delay="0"/>
                                          </p:stCondLst>
                                        </p:cTn>
                                        <p:tgtEl>
                                          <p:spTgt spid="32785"/>
                                        </p:tgtEl>
                                        <p:attrNameLst>
                                          <p:attrName>style.visibility</p:attrName>
                                        </p:attrNameLst>
                                      </p:cBhvr>
                                      <p:to>
                                        <p:strVal val="visible"/>
                                      </p:to>
                                    </p:set>
                                    <p:animEffect>
                                      <p:cBhvr>
                                        <p:cTn id="66" dur="500"/>
                                        <p:tgtEl>
                                          <p:spTgt spid="32785"/>
                                        </p:tgtEl>
                                      </p:cBhvr>
                                    </p:animEffect>
                                  </p:childTnLst>
                                </p:cTn>
                              </p:par>
                              <p:par>
                                <p:cTn id="67" presetID="5" presetClass="exit" presetSubtype="10" fill="hold" nodeType="withEffect">
                                  <p:stCondLst>
                                    <p:cond delay="0"/>
                                  </p:stCondLst>
                                  <p:childTnLst>
                                    <p:animEffect>
                                      <p:cBhvr>
                                        <p:cTn id="68" dur="500"/>
                                        <p:tgtEl>
                                          <p:spTgt spid="32785"/>
                                        </p:tgtEl>
                                      </p:cBhvr>
                                    </p:animEffect>
                                    <p:set>
                                      <p:cBhvr>
                                        <p:cTn id="69" dur="1" fill="hold">
                                          <p:stCondLst>
                                            <p:cond delay="499"/>
                                          </p:stCondLst>
                                        </p:cTn>
                                        <p:tgtEl>
                                          <p:spTgt spid="32785"/>
                                        </p:tgtEl>
                                        <p:attrNameLst>
                                          <p:attrName>style.visibility</p:attrName>
                                        </p:attrNameLst>
                                      </p:cBhvr>
                                      <p:to>
                                        <p:strVal val="hidden"/>
                                      </p:to>
                                    </p:set>
                                  </p:childTnLst>
                                </p:cTn>
                              </p:par>
                            </p:childTnLst>
                          </p:cTn>
                        </p:par>
                        <p:par>
                          <p:cTn id="70" fill="hold" nodeType="afterGroup">
                            <p:stCondLst>
                              <p:cond delay="501"/>
                            </p:stCondLst>
                            <p:childTnLst>
                              <p:par>
                                <p:cTn id="71" presetID="5" presetClass="entr" presetSubtype="10" fill="hold" grpId="0" nodeType="afterEffect">
                                  <p:stCondLst>
                                    <p:cond delay="0"/>
                                  </p:stCondLst>
                                  <p:childTnLst>
                                    <p:set>
                                      <p:cBhvr>
                                        <p:cTn id="72" dur="1" fill="hold">
                                          <p:stCondLst>
                                            <p:cond delay="0"/>
                                          </p:stCondLst>
                                        </p:cTn>
                                        <p:tgtEl>
                                          <p:spTgt spid="32786"/>
                                        </p:tgtEl>
                                        <p:attrNameLst>
                                          <p:attrName>style.visibility</p:attrName>
                                        </p:attrNameLst>
                                      </p:cBhvr>
                                      <p:to>
                                        <p:strVal val="visible"/>
                                      </p:to>
                                    </p:set>
                                    <p:animEffect>
                                      <p:cBhvr>
                                        <p:cTn id="73" dur="500"/>
                                        <p:tgtEl>
                                          <p:spTgt spid="32786"/>
                                        </p:tgtEl>
                                      </p:cBhvr>
                                    </p:animEffect>
                                  </p:childTnLst>
                                </p:cTn>
                              </p:par>
                              <p:par>
                                <p:cTn id="74" presetID="5" presetClass="exit" presetSubtype="10" fill="hold" grpId="1" nodeType="withEffect">
                                  <p:stCondLst>
                                    <p:cond delay="0"/>
                                  </p:stCondLst>
                                  <p:childTnLst>
                                    <p:animEffect>
                                      <p:cBhvr>
                                        <p:cTn id="75" dur="500"/>
                                        <p:tgtEl>
                                          <p:spTgt spid="32786"/>
                                        </p:tgtEl>
                                      </p:cBhvr>
                                    </p:animEffect>
                                    <p:set>
                                      <p:cBhvr>
                                        <p:cTn id="76" dur="1" fill="hold">
                                          <p:stCondLst>
                                            <p:cond delay="499"/>
                                          </p:stCondLst>
                                        </p:cTn>
                                        <p:tgtEl>
                                          <p:spTgt spid="32786"/>
                                        </p:tgtEl>
                                        <p:attrNameLst>
                                          <p:attrName>style.visibility</p:attrName>
                                        </p:attrNameLst>
                                      </p:cBhvr>
                                      <p:to>
                                        <p:strVal val="hidden"/>
                                      </p:to>
                                    </p:set>
                                  </p:childTnLst>
                                </p:cTn>
                              </p:par>
                            </p:childTnLst>
                          </p:cTn>
                        </p:par>
                        <p:par>
                          <p:cTn id="77" fill="hold" nodeType="afterGroup">
                            <p:stCondLst>
                              <p:cond delay="1001"/>
                            </p:stCondLst>
                            <p:childTnLst>
                              <p:par>
                                <p:cTn id="78" presetID="22" presetClass="entr" presetSubtype="8" fill="hold" nodeType="afterEffect">
                                  <p:stCondLst>
                                    <p:cond delay="0"/>
                                  </p:stCondLst>
                                  <p:childTnLst>
                                    <p:set>
                                      <p:cBhvr>
                                        <p:cTn id="79" dur="1" fill="hold">
                                          <p:stCondLst>
                                            <p:cond delay="0"/>
                                          </p:stCondLst>
                                        </p:cTn>
                                        <p:tgtEl>
                                          <p:spTgt spid="32787"/>
                                        </p:tgtEl>
                                        <p:attrNameLst>
                                          <p:attrName>style.visibility</p:attrName>
                                        </p:attrNameLst>
                                      </p:cBhvr>
                                      <p:to>
                                        <p:strVal val="visible"/>
                                      </p:to>
                                    </p:set>
                                    <p:animEffect>
                                      <p:cBhvr>
                                        <p:cTn id="80"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bldLvl="0" animBg="1" autoUpdateAnimBg="0"/>
      <p:bldP spid="32779" grpId="1" bldLvl="0" animBg="1" autoUpdateAnimBg="0"/>
      <p:bldP spid="32780" grpId="0" bldLvl="0" animBg="1" autoUpdateAnimBg="0"/>
      <p:bldP spid="32780" grpId="1" bldLvl="0" animBg="1" autoUpdateAnimBg="0"/>
      <p:bldP spid="32781" grpId="0" bldLvl="0" animBg="1" autoUpdateAnimBg="0"/>
      <p:bldP spid="32781" grpId="1" bldLvl="0" animBg="1" autoUpdateAnimBg="0"/>
      <p:bldP spid="32782" grpId="0" bldLvl="0" animBg="1" autoUpdateAnimBg="0"/>
      <p:bldP spid="32782" grpId="1" bldLvl="0" animBg="1" autoUpdateAnimBg="0"/>
      <p:bldP spid="32783" grpId="0" bldLvl="0" animBg="1" autoUpdateAnimBg="0"/>
      <p:bldP spid="32783" grpId="1" bldLvl="0" animBg="1" autoUpdateAnimBg="0"/>
      <p:bldP spid="32786" grpId="0" bldLvl="0" animBg="1" autoUpdateAnimBg="0"/>
      <p:bldP spid="32786" grpId="1"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2A2D4803-6D7B-42CC-A325-B950DE175C99}" type="slidenum">
              <a:rPr lang="zh-CN" altLang="en-US"/>
              <a:pPr/>
              <a:t>25</a:t>
            </a:fld>
            <a:endParaRPr lang="zh-CN" altLang="en-US" sz="1800">
              <a:solidFill>
                <a:schemeClr val="tx1"/>
              </a:solidFill>
              <a:latin typeface="Arial" pitchFamily="34" charset="0"/>
              <a:ea typeface="宋体" pitchFamily="2" charset="-122"/>
            </a:endParaRPr>
          </a:p>
        </p:txBody>
      </p:sp>
      <p:sp>
        <p:nvSpPr>
          <p:cNvPr id="33794"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3795"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379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3797" name="标题 1"/>
          <p:cNvSpPr>
            <a:spLocks noGrp="1" noChangeArrowheads="1"/>
          </p:cNvSpPr>
          <p:nvPr>
            <p:ph type="title" idx="4294967295"/>
          </p:nvPr>
        </p:nvSpPr>
        <p:spPr>
          <a:xfrm>
            <a:off x="557213" y="9525"/>
            <a:ext cx="11083925" cy="685800"/>
          </a:xfrm>
          <a:ln/>
        </p:spPr>
        <p:txBody>
          <a:bodyPr/>
          <a:lstStyle/>
          <a:p>
            <a:r>
              <a:rPr lang="zh-CN" altLang="en-US" sz="3200"/>
              <a:t>第一个</a:t>
            </a:r>
            <a:r>
              <a:rPr lang="en-US" altLang="zh-CN" sz="3200"/>
              <a:t>Java</a:t>
            </a:r>
            <a:r>
              <a:rPr lang="zh-CN" altLang="en-US" sz="3200"/>
              <a:t>程序</a:t>
            </a:r>
          </a:p>
        </p:txBody>
      </p:sp>
      <p:sp>
        <p:nvSpPr>
          <p:cNvPr id="33798"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0BF154-03FE-4739-BBA3-74D3B6C44655}" type="slidenum">
              <a:rPr lang="zh-CN" altLang="en-US" sz="1200">
                <a:solidFill>
                  <a:schemeClr val="bg1"/>
                </a:solidFill>
              </a:rPr>
              <a:pPr/>
              <a:t>25</a:t>
            </a:fld>
            <a:endParaRPr lang="zh-CN" altLang="en-US" sz="1200">
              <a:solidFill>
                <a:schemeClr val="bg1"/>
              </a:solidFill>
            </a:endParaRPr>
          </a:p>
        </p:txBody>
      </p:sp>
      <p:sp>
        <p:nvSpPr>
          <p:cNvPr id="33799"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Step2:</a:t>
            </a:r>
            <a:r>
              <a:rPr lang="zh-CN" altLang="en-US" sz="2800"/>
              <a:t>编译源程序</a:t>
            </a:r>
          </a:p>
          <a:p>
            <a:pPr lvl="1">
              <a:lnSpc>
                <a:spcPct val="100000"/>
              </a:lnSpc>
            </a:pPr>
            <a:r>
              <a:rPr lang="zh-CN" altLang="en-US" sz="2400"/>
              <a:t>在</a:t>
            </a:r>
            <a:r>
              <a:rPr lang="en-US" altLang="zh-CN" sz="2400"/>
              <a:t>Dos</a:t>
            </a:r>
            <a:r>
              <a:rPr lang="zh-CN" altLang="en-US" sz="2400"/>
              <a:t>窗口下切换到存放该文件的目录下 </a:t>
            </a:r>
            <a:r>
              <a:rPr lang="en-US" altLang="zh-CN" sz="2400"/>
              <a:t>(</a:t>
            </a:r>
            <a:r>
              <a:rPr lang="zh-CN" altLang="en-US" sz="2400"/>
              <a:t>用</a:t>
            </a:r>
            <a:r>
              <a:rPr lang="en-US" altLang="zh-CN" sz="2400"/>
              <a:t>cd</a:t>
            </a:r>
            <a:r>
              <a:rPr lang="zh-CN" altLang="en-US" sz="2400"/>
              <a:t>目录</a:t>
            </a:r>
            <a:r>
              <a:rPr lang="en-US" altLang="zh-CN" sz="2400"/>
              <a:t>)</a:t>
            </a:r>
            <a:endParaRPr lang="zh-CN" altLang="en-US" sz="2400"/>
          </a:p>
          <a:p>
            <a:pPr lvl="1">
              <a:lnSpc>
                <a:spcPct val="100000"/>
              </a:lnSpc>
            </a:pPr>
            <a:r>
              <a:rPr lang="zh-CN" altLang="en-US" sz="2400"/>
              <a:t>运行编译命令： </a:t>
            </a:r>
            <a:r>
              <a:rPr lang="en-US" altLang="zh-CN" sz="2400">
                <a:solidFill>
                  <a:srgbClr val="FF0000"/>
                </a:solidFill>
              </a:rPr>
              <a:t>javac HelloWorld.java</a:t>
            </a:r>
            <a:endParaRPr lang="zh-CN" altLang="en-US" sz="2400">
              <a:solidFill>
                <a:srgbClr val="FF0000"/>
              </a:solidFill>
            </a:endParaRPr>
          </a:p>
          <a:p>
            <a:pPr>
              <a:lnSpc>
                <a:spcPct val="100000"/>
              </a:lnSpc>
            </a:pPr>
            <a:r>
              <a:rPr lang="en-US" altLang="zh-CN" sz="2800"/>
              <a:t>Step3:</a:t>
            </a:r>
            <a:r>
              <a:rPr lang="zh-CN" altLang="en-US" sz="2800"/>
              <a:t>运行</a:t>
            </a:r>
          </a:p>
          <a:p>
            <a:pPr lvl="1">
              <a:lnSpc>
                <a:spcPct val="100000"/>
              </a:lnSpc>
            </a:pPr>
            <a:r>
              <a:rPr lang="zh-CN" altLang="en-US" sz="2400"/>
              <a:t>运行执行命令： </a:t>
            </a:r>
            <a:r>
              <a:rPr lang="en-US" altLang="zh-CN" sz="2400">
                <a:solidFill>
                  <a:srgbClr val="FF0000"/>
                </a:solidFill>
              </a:rPr>
              <a:t>java HelloWorld</a:t>
            </a:r>
          </a:p>
          <a:p>
            <a:pPr>
              <a:lnSpc>
                <a:spcPct val="100000"/>
              </a:lnSpc>
            </a:pPr>
            <a:endParaRPr lang="zh-CN" altLang="en-US" sz="2800"/>
          </a:p>
          <a:p>
            <a:pPr>
              <a:lnSpc>
                <a:spcPct val="100000"/>
              </a:lnSpc>
            </a:pP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2"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3" name="灯片编号占位符 4"/>
          <p:cNvSpPr>
            <a:spLocks noGrp="1"/>
          </p:cNvSpPr>
          <p:nvPr>
            <p:ph type="sldNum" sz="quarter" idx="12"/>
          </p:nvPr>
        </p:nvSpPr>
        <p:spPr/>
        <p:txBody>
          <a:bodyPr/>
          <a:lstStyle/>
          <a:p>
            <a:fld id="{C4E4B9E1-5C38-4CA8-86EB-E0A0E09B1D73}" type="slidenum">
              <a:rPr lang="zh-CN" altLang="en-US"/>
              <a:pPr/>
              <a:t>26</a:t>
            </a:fld>
            <a:endParaRPr lang="zh-CN" altLang="en-US" sz="1800">
              <a:solidFill>
                <a:schemeClr val="tx1"/>
              </a:solidFill>
              <a:latin typeface="Arial" pitchFamily="34" charset="0"/>
              <a:ea typeface="宋体" pitchFamily="2" charset="-122"/>
            </a:endParaRPr>
          </a:p>
        </p:txBody>
      </p:sp>
      <p:sp>
        <p:nvSpPr>
          <p:cNvPr id="34818"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4819"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20"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4821" name="标题 1"/>
          <p:cNvSpPr>
            <a:spLocks noGrp="1" noChangeArrowheads="1"/>
          </p:cNvSpPr>
          <p:nvPr>
            <p:ph type="title" idx="4294967295"/>
          </p:nvPr>
        </p:nvSpPr>
        <p:spPr>
          <a:xfrm>
            <a:off x="557213" y="9525"/>
            <a:ext cx="11083925" cy="685800"/>
          </a:xfrm>
          <a:ln/>
        </p:spPr>
        <p:txBody>
          <a:bodyPr/>
          <a:lstStyle/>
          <a:p>
            <a:r>
              <a:rPr lang="zh-CN" altLang="zh-CN" sz="3200"/>
              <a:t>新手常见错误</a:t>
            </a:r>
          </a:p>
        </p:txBody>
      </p:sp>
      <p:sp>
        <p:nvSpPr>
          <p:cNvPr id="34822"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22E286-E5A9-4A35-8FFE-0249345D3874}" type="slidenum">
              <a:rPr lang="zh-CN" altLang="en-US" sz="1200">
                <a:solidFill>
                  <a:schemeClr val="bg1"/>
                </a:solidFill>
              </a:rPr>
              <a:pPr/>
              <a:t>26</a:t>
            </a:fld>
            <a:endParaRPr lang="zh-CN" altLang="en-US" sz="1200">
              <a:solidFill>
                <a:schemeClr val="bg1"/>
              </a:solidFill>
            </a:endParaRPr>
          </a:p>
        </p:txBody>
      </p:sp>
      <p:sp>
        <p:nvSpPr>
          <p:cNvPr id="34823"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编译时：</a:t>
            </a:r>
          </a:p>
          <a:p>
            <a:pPr>
              <a:lnSpc>
                <a:spcPct val="100000"/>
              </a:lnSpc>
            </a:pPr>
            <a:endParaRPr lang="zh-CN" altLang="en-US" sz="2800"/>
          </a:p>
          <a:p>
            <a:pPr>
              <a:lnSpc>
                <a:spcPct val="100000"/>
              </a:lnSpc>
            </a:pPr>
            <a:endParaRPr lang="zh-CN" altLang="en-US" sz="2800"/>
          </a:p>
          <a:p>
            <a:pPr>
              <a:lnSpc>
                <a:spcPct val="100000"/>
              </a:lnSpc>
            </a:pPr>
            <a:endParaRPr lang="zh-CN" altLang="en-US" sz="2800"/>
          </a:p>
          <a:p>
            <a:pPr>
              <a:lnSpc>
                <a:spcPct val="100000"/>
              </a:lnSpc>
            </a:pPr>
            <a:r>
              <a:rPr lang="zh-CN" altLang="en-US" sz="2800"/>
              <a:t>运行时：</a:t>
            </a:r>
            <a:endParaRPr lang="en-US" altLang="zh-CN" sz="2800"/>
          </a:p>
          <a:p>
            <a:pPr>
              <a:lnSpc>
                <a:spcPct val="100000"/>
              </a:lnSpc>
            </a:pPr>
            <a:endParaRPr lang="zh-CN" altLang="en-US" sz="2800"/>
          </a:p>
          <a:p>
            <a:pPr>
              <a:lnSpc>
                <a:spcPct val="100000"/>
              </a:lnSpc>
            </a:pPr>
            <a:r>
              <a:rPr lang="zh-CN" altLang="en-US" sz="2800"/>
              <a:t>运行时：</a:t>
            </a:r>
          </a:p>
          <a:p>
            <a:pPr>
              <a:lnSpc>
                <a:spcPct val="100000"/>
              </a:lnSpc>
            </a:pPr>
            <a:endParaRPr lang="zh-CN" altLang="en-US" sz="2800"/>
          </a:p>
          <a:p>
            <a:pPr>
              <a:lnSpc>
                <a:spcPct val="100000"/>
              </a:lnSpc>
            </a:pPr>
            <a:endParaRPr lang="zh-CN" altLang="en-US" sz="2800"/>
          </a:p>
        </p:txBody>
      </p:sp>
      <p:sp>
        <p:nvSpPr>
          <p:cNvPr id="34824" name="文本框 9"/>
          <p:cNvSpPr>
            <a:spLocks noChangeArrowheads="1"/>
          </p:cNvSpPr>
          <p:nvPr/>
        </p:nvSpPr>
        <p:spPr bwMode="auto">
          <a:xfrm>
            <a:off x="1990725" y="1484313"/>
            <a:ext cx="8248650" cy="1476375"/>
          </a:xfrm>
          <a:prstGeom prst="rect">
            <a:avLst/>
          </a:prstGeom>
          <a:solidFill>
            <a:srgbClr val="FFFFFF"/>
          </a:solidFill>
          <a:ln w="12700" cap="flat" cmpd="sng">
            <a:solidFill>
              <a:schemeClr val="accent2"/>
            </a:solidFill>
            <a:miter lim="800000"/>
            <a:headEnd/>
            <a:tailEnd/>
          </a:ln>
        </p:spPr>
        <p:txBody>
          <a:bodyPr>
            <a:spAutoFit/>
          </a:bodyPr>
          <a:lstStyle/>
          <a:p>
            <a:r>
              <a:rPr lang="en-US" altLang="zh-CN">
                <a:solidFill>
                  <a:srgbClr val="000000"/>
                </a:solidFill>
                <a:latin typeface="Segoe UI" pitchFamily="34" charset="0"/>
                <a:cs typeface="Segoe UI" pitchFamily="34" charset="0"/>
                <a:sym typeface="Segoe UI" pitchFamily="34" charset="0"/>
              </a:rPr>
              <a:t>HelloWorld.java:7: </a:t>
            </a:r>
            <a:r>
              <a:rPr lang="zh-CN" altLang="en-US">
                <a:solidFill>
                  <a:srgbClr val="000000"/>
                </a:solidFill>
              </a:rPr>
              <a:t>类 </a:t>
            </a:r>
            <a:r>
              <a:rPr lang="en-US" altLang="zh-CN">
                <a:solidFill>
                  <a:srgbClr val="000000"/>
                </a:solidFill>
                <a:latin typeface="Segoe UI" pitchFamily="34" charset="0"/>
                <a:cs typeface="Segoe UI" pitchFamily="34" charset="0"/>
                <a:sym typeface="Segoe UI" pitchFamily="34" charset="0"/>
              </a:rPr>
              <a:t>helloworld </a:t>
            </a:r>
            <a:r>
              <a:rPr lang="zh-CN" altLang="en-US">
                <a:solidFill>
                  <a:srgbClr val="000000"/>
                </a:solidFill>
              </a:rPr>
              <a:t>是公共的，应在名为 </a:t>
            </a:r>
            <a:r>
              <a:rPr lang="en-US" altLang="zh-CN">
                <a:solidFill>
                  <a:srgbClr val="000000"/>
                </a:solidFill>
                <a:latin typeface="Segoe UI" pitchFamily="34" charset="0"/>
                <a:cs typeface="Segoe UI" pitchFamily="34" charset="0"/>
                <a:sym typeface="Segoe UI" pitchFamily="34" charset="0"/>
              </a:rPr>
              <a:t>helloworld.java </a:t>
            </a:r>
            <a:r>
              <a:rPr lang="zh-CN" altLang="en-US">
                <a:solidFill>
                  <a:srgbClr val="000000"/>
                </a:solidFill>
              </a:rPr>
              <a:t>的文件中声明</a:t>
            </a:r>
          </a:p>
          <a:p>
            <a:r>
              <a:rPr lang="en-US" altLang="zh-CN">
                <a:solidFill>
                  <a:srgbClr val="000000"/>
                </a:solidFill>
                <a:latin typeface="Segoe UI" pitchFamily="34" charset="0"/>
                <a:cs typeface="Segoe UI" pitchFamily="34" charset="0"/>
                <a:sym typeface="Segoe UI" pitchFamily="34" charset="0"/>
              </a:rPr>
              <a:t>public class helloworld{</a:t>
            </a:r>
            <a:endParaRPr lang="zh-CN" altLang="en-US">
              <a:solidFill>
                <a:srgbClr val="000000"/>
              </a:solidFill>
              <a:latin typeface="Segoe UI" pitchFamily="34" charset="0"/>
              <a:cs typeface="Segoe UI" pitchFamily="34" charset="0"/>
              <a:sym typeface="Segoe UI" pitchFamily="34" charset="0"/>
            </a:endParaRPr>
          </a:p>
          <a:p>
            <a:r>
              <a:rPr lang="en-US" altLang="zh-CN">
                <a:solidFill>
                  <a:srgbClr val="000000"/>
                </a:solidFill>
                <a:latin typeface="Segoe UI" pitchFamily="34" charset="0"/>
                <a:cs typeface="Segoe UI" pitchFamily="34" charset="0"/>
                <a:sym typeface="Segoe UI" pitchFamily="34" charset="0"/>
              </a:rPr>
              <a:t>       ^</a:t>
            </a:r>
            <a:endParaRPr lang="zh-CN" altLang="en-US">
              <a:solidFill>
                <a:srgbClr val="000000"/>
              </a:solidFill>
              <a:latin typeface="Segoe UI" pitchFamily="34" charset="0"/>
              <a:cs typeface="Segoe UI" pitchFamily="34" charset="0"/>
              <a:sym typeface="Segoe UI" pitchFamily="34" charset="0"/>
            </a:endParaRPr>
          </a:p>
          <a:p>
            <a:r>
              <a:rPr lang="en-US" altLang="zh-CN">
                <a:solidFill>
                  <a:srgbClr val="000000"/>
                </a:solidFill>
                <a:latin typeface="Segoe UI" pitchFamily="34" charset="0"/>
                <a:cs typeface="Segoe UI" pitchFamily="34" charset="0"/>
                <a:sym typeface="Segoe UI" pitchFamily="34" charset="0"/>
              </a:rPr>
              <a:t>1 </a:t>
            </a:r>
            <a:r>
              <a:rPr lang="zh-CN" altLang="en-US">
                <a:solidFill>
                  <a:srgbClr val="000000"/>
                </a:solidFill>
              </a:rPr>
              <a:t>错误</a:t>
            </a:r>
          </a:p>
        </p:txBody>
      </p:sp>
      <p:sp>
        <p:nvSpPr>
          <p:cNvPr id="34825" name="文本框 12"/>
          <p:cNvSpPr>
            <a:spLocks noChangeArrowheads="1"/>
          </p:cNvSpPr>
          <p:nvPr/>
        </p:nvSpPr>
        <p:spPr bwMode="auto">
          <a:xfrm>
            <a:off x="1974850" y="3565525"/>
            <a:ext cx="8248650" cy="369888"/>
          </a:xfrm>
          <a:prstGeom prst="rect">
            <a:avLst/>
          </a:prstGeom>
          <a:solidFill>
            <a:srgbClr val="FFFFFF"/>
          </a:solidFill>
          <a:ln w="12700" cap="flat" cmpd="sng">
            <a:solidFill>
              <a:schemeClr val="accent2"/>
            </a:solidFill>
            <a:miter lim="800000"/>
            <a:headEnd/>
            <a:tailEnd/>
          </a:ln>
        </p:spPr>
        <p:txBody>
          <a:bodyPr>
            <a:spAutoFit/>
          </a:bodyPr>
          <a:lstStyle/>
          <a:p>
            <a:r>
              <a:rPr lang="en-US" altLang="zh-CN">
                <a:solidFill>
                  <a:srgbClr val="000000"/>
                </a:solidFill>
                <a:latin typeface="Segoe UI" pitchFamily="34" charset="0"/>
                <a:cs typeface="Segoe UI" pitchFamily="34" charset="0"/>
                <a:sym typeface="Segoe UI" pitchFamily="34" charset="0"/>
              </a:rPr>
              <a:t>Exception in thread "main" java.lang.NoSuchMethodError: main</a:t>
            </a:r>
            <a:endParaRPr lang="zh-CN" altLang="en-US"/>
          </a:p>
        </p:txBody>
      </p:sp>
      <p:sp>
        <p:nvSpPr>
          <p:cNvPr id="34826" name="文本框 13"/>
          <p:cNvSpPr>
            <a:spLocks noChangeArrowheads="1"/>
          </p:cNvSpPr>
          <p:nvPr/>
        </p:nvSpPr>
        <p:spPr bwMode="auto">
          <a:xfrm>
            <a:off x="1971675" y="4564063"/>
            <a:ext cx="8248650" cy="646112"/>
          </a:xfrm>
          <a:prstGeom prst="rect">
            <a:avLst/>
          </a:prstGeom>
          <a:solidFill>
            <a:srgbClr val="FFFFFF"/>
          </a:solidFill>
          <a:ln w="12700" cap="flat" cmpd="sng">
            <a:solidFill>
              <a:schemeClr val="accent2"/>
            </a:solidFill>
            <a:miter lim="800000"/>
            <a:headEnd/>
            <a:tailEnd/>
          </a:ln>
        </p:spPr>
        <p:txBody>
          <a:bodyPr>
            <a:spAutoFit/>
          </a:bodyPr>
          <a:lstStyle/>
          <a:p>
            <a:r>
              <a:rPr lang="en-US" altLang="zh-CN">
                <a:solidFill>
                  <a:srgbClr val="000000"/>
                </a:solidFill>
                <a:latin typeface="Segoe UI" pitchFamily="34" charset="0"/>
                <a:cs typeface="Segoe UI" pitchFamily="34" charset="0"/>
                <a:sym typeface="Segoe UI" pitchFamily="34" charset="0"/>
              </a:rPr>
              <a:t>Exception in thread "main" java.lang.NoClassDefFoundError: helloWorld (wrong name: HelloWorld)</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086D1A81-1F6D-48B1-B255-B054568C4A3B}" type="slidenum">
              <a:rPr lang="zh-CN" altLang="en-US"/>
              <a:pPr/>
              <a:t>27</a:t>
            </a:fld>
            <a:endParaRPr lang="zh-CN" altLang="en-US" sz="1800">
              <a:solidFill>
                <a:schemeClr val="tx1"/>
              </a:solidFill>
              <a:latin typeface="Arial" pitchFamily="34" charset="0"/>
              <a:ea typeface="宋体" pitchFamily="2" charset="-122"/>
            </a:endParaRPr>
          </a:p>
        </p:txBody>
      </p:sp>
      <p:sp>
        <p:nvSpPr>
          <p:cNvPr id="3584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584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584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5845" name="标题 1"/>
          <p:cNvSpPr>
            <a:spLocks noGrp="1" noChangeArrowheads="1"/>
          </p:cNvSpPr>
          <p:nvPr>
            <p:ph type="title" idx="4294967295"/>
          </p:nvPr>
        </p:nvSpPr>
        <p:spPr>
          <a:xfrm>
            <a:off x="557213" y="9525"/>
            <a:ext cx="11083925" cy="685800"/>
          </a:xfrm>
          <a:ln/>
        </p:spPr>
        <p:txBody>
          <a:bodyPr/>
          <a:lstStyle/>
          <a:p>
            <a:r>
              <a:rPr lang="en-US" altLang="zh-CN" sz="3200"/>
              <a:t>Java</a:t>
            </a:r>
            <a:r>
              <a:rPr lang="zh-CN" altLang="en-US" sz="3200"/>
              <a:t>程序初步认识</a:t>
            </a:r>
            <a:endParaRPr lang="zh-CN" altLang="en-US"/>
          </a:p>
        </p:txBody>
      </p:sp>
      <p:sp>
        <p:nvSpPr>
          <p:cNvPr id="35846"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6C2055D-0D4D-4C60-B9B2-ABEB427ADAE4}" type="slidenum">
              <a:rPr lang="zh-CN" altLang="en-US" sz="1200">
                <a:solidFill>
                  <a:schemeClr val="bg1"/>
                </a:solidFill>
              </a:rPr>
              <a:pPr/>
              <a:t>27</a:t>
            </a:fld>
            <a:endParaRPr lang="zh-CN" altLang="en-US" sz="1200">
              <a:solidFill>
                <a:schemeClr val="bg1"/>
              </a:solidFill>
            </a:endParaRPr>
          </a:p>
        </p:txBody>
      </p:sp>
      <p:sp>
        <p:nvSpPr>
          <p:cNvPr id="3584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java</a:t>
            </a:r>
            <a:r>
              <a:rPr lang="zh-CN" altLang="en-US" sz="2800"/>
              <a:t>的源文件必须以扩展名 </a:t>
            </a:r>
            <a:r>
              <a:rPr lang="en-US" altLang="zh-CN" sz="2800">
                <a:solidFill>
                  <a:srgbClr val="FF0000"/>
                </a:solidFill>
              </a:rPr>
              <a:t>.java</a:t>
            </a:r>
            <a:r>
              <a:rPr lang="zh-CN" altLang="en-US" sz="2800"/>
              <a:t>结束，源文件的基本组成部分是类</a:t>
            </a:r>
          </a:p>
          <a:p>
            <a:pPr>
              <a:lnSpc>
                <a:spcPct val="100000"/>
              </a:lnSpc>
            </a:pPr>
            <a:r>
              <a:rPr lang="zh-CN" altLang="en-US" sz="2800"/>
              <a:t>源文件名必须与公有类的名字相同，一个源文件中至多只能有一个</a:t>
            </a:r>
            <a:r>
              <a:rPr lang="en-US" altLang="zh-CN" sz="2800"/>
              <a:t>public</a:t>
            </a:r>
            <a:r>
              <a:rPr lang="zh-CN" altLang="en-US" sz="2800"/>
              <a:t>的</a:t>
            </a:r>
            <a:r>
              <a:rPr lang="en-US" altLang="zh-CN" sz="2800"/>
              <a:t>class</a:t>
            </a:r>
            <a:r>
              <a:rPr lang="zh-CN" altLang="en-US" sz="2800"/>
              <a:t>声明</a:t>
            </a:r>
          </a:p>
          <a:p>
            <a:pPr>
              <a:lnSpc>
                <a:spcPct val="100000"/>
              </a:lnSpc>
            </a:pPr>
            <a:r>
              <a:rPr lang="en-US" altLang="zh-CN" sz="2800"/>
              <a:t>Java</a:t>
            </a:r>
            <a:r>
              <a:rPr lang="zh-CN" altLang="en-US" sz="2800"/>
              <a:t>程序的执行入口是</a:t>
            </a:r>
            <a:r>
              <a:rPr lang="en-US" altLang="zh-CN" sz="2800"/>
              <a:t>main()</a:t>
            </a:r>
            <a:r>
              <a:rPr lang="zh-CN" altLang="en-US" sz="2800"/>
              <a:t>方法，它有固定的书写格式：</a:t>
            </a:r>
          </a:p>
          <a:p>
            <a:pPr lvl="1">
              <a:lnSpc>
                <a:spcPct val="100000"/>
              </a:lnSpc>
            </a:pPr>
            <a:r>
              <a:rPr lang="en-US" altLang="zh-CN" sz="2200">
                <a:solidFill>
                  <a:srgbClr val="FF0000"/>
                </a:solidFill>
              </a:rPr>
              <a:t>public  static void main(String [] args)</a:t>
            </a:r>
            <a:r>
              <a:rPr lang="en-US" altLang="zh-CN" sz="2200"/>
              <a:t>{  ...  }</a:t>
            </a:r>
            <a:endParaRPr lang="zh-CN" altLang="en-US" sz="2200"/>
          </a:p>
          <a:p>
            <a:pPr>
              <a:lnSpc>
                <a:spcPct val="100000"/>
              </a:lnSpc>
            </a:pPr>
            <a:r>
              <a:rPr lang="en-US" altLang="zh-CN" sz="2800"/>
              <a:t>Java</a:t>
            </a:r>
            <a:r>
              <a:rPr lang="zh-CN" altLang="en-US" sz="2800"/>
              <a:t>语言严格</a:t>
            </a:r>
            <a:r>
              <a:rPr lang="zh-CN" altLang="en-US" sz="2800">
                <a:solidFill>
                  <a:srgbClr val="FF0000"/>
                </a:solidFill>
              </a:rPr>
              <a:t>区分大小写</a:t>
            </a:r>
          </a:p>
          <a:p>
            <a:pPr>
              <a:lnSpc>
                <a:spcPct val="100000"/>
              </a:lnSpc>
            </a:pPr>
            <a:r>
              <a:rPr lang="zh-CN" altLang="en-US" sz="2800"/>
              <a:t>每个语句以分号（</a:t>
            </a:r>
            <a:r>
              <a:rPr lang="en-US" altLang="zh-CN" sz="2800">
                <a:solidFill>
                  <a:srgbClr val="FF0000"/>
                </a:solidFill>
              </a:rPr>
              <a:t>;</a:t>
            </a:r>
            <a:r>
              <a:rPr lang="zh-CN" altLang="en-US" sz="2800"/>
              <a:t>）结束</a:t>
            </a:r>
          </a:p>
          <a:p>
            <a:pPr>
              <a:lnSpc>
                <a:spcPct val="100000"/>
              </a:lnSpc>
            </a:pPr>
            <a:r>
              <a:rPr lang="zh-CN" altLang="en-US" sz="2800"/>
              <a:t>空格只能是半角空格符或是</a:t>
            </a:r>
            <a:r>
              <a:rPr lang="en-US" altLang="zh-CN" sz="2800"/>
              <a:t>Tab</a:t>
            </a:r>
            <a:r>
              <a:rPr lang="zh-CN" altLang="en-US" sz="2800"/>
              <a:t>字符</a:t>
            </a:r>
          </a:p>
          <a:p>
            <a:pPr>
              <a:lnSpc>
                <a:spcPct val="100000"/>
              </a:lnSpc>
            </a:pPr>
            <a:endParaRPr lang="zh-CN" altLang="en-US" sz="2800"/>
          </a:p>
          <a:p>
            <a:pPr>
              <a:lnSpc>
                <a:spcPct val="100000"/>
              </a:lnSpc>
            </a:pP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061F8D7C-9B42-48F5-A7BF-52BB19394BC0}" type="slidenum">
              <a:rPr lang="zh-CN" altLang="en-US"/>
              <a:pPr/>
              <a:t>28</a:t>
            </a:fld>
            <a:endParaRPr lang="zh-CN" altLang="en-US" sz="1800">
              <a:solidFill>
                <a:schemeClr val="tx1"/>
              </a:solidFill>
              <a:latin typeface="Arial" pitchFamily="34" charset="0"/>
              <a:ea typeface="宋体" pitchFamily="2" charset="-122"/>
            </a:endParaRPr>
          </a:p>
        </p:txBody>
      </p:sp>
      <p:sp>
        <p:nvSpPr>
          <p:cNvPr id="3686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686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86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6869" name="标题 1"/>
          <p:cNvSpPr>
            <a:spLocks noGrp="1" noChangeArrowheads="1"/>
          </p:cNvSpPr>
          <p:nvPr>
            <p:ph type="title" idx="4294967295"/>
          </p:nvPr>
        </p:nvSpPr>
        <p:spPr>
          <a:xfrm>
            <a:off x="557213" y="9525"/>
            <a:ext cx="11083925" cy="685800"/>
          </a:xfrm>
          <a:ln/>
        </p:spPr>
        <p:txBody>
          <a:bodyPr/>
          <a:lstStyle/>
          <a:p>
            <a:r>
              <a:rPr lang="zh-CN" altLang="en-US" sz="3200"/>
              <a:t>常见</a:t>
            </a:r>
            <a:r>
              <a:rPr lang="en-US" altLang="zh-CN" sz="3200"/>
              <a:t>Java</a:t>
            </a:r>
            <a:r>
              <a:rPr lang="zh-CN" altLang="en-US" sz="3200"/>
              <a:t>开发工具</a:t>
            </a:r>
          </a:p>
        </p:txBody>
      </p:sp>
      <p:sp>
        <p:nvSpPr>
          <p:cNvPr id="36870"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4C34AE-C17A-4EC5-94E2-CF4B50EA911E}" type="slidenum">
              <a:rPr lang="zh-CN" altLang="en-US" sz="1200">
                <a:solidFill>
                  <a:schemeClr val="bg1"/>
                </a:solidFill>
              </a:rPr>
              <a:pPr/>
              <a:t>28</a:t>
            </a:fld>
            <a:endParaRPr lang="zh-CN" altLang="en-US" sz="1200">
              <a:solidFill>
                <a:schemeClr val="bg1"/>
              </a:solidFill>
            </a:endParaRPr>
          </a:p>
        </p:txBody>
      </p:sp>
      <p:sp>
        <p:nvSpPr>
          <p:cNvPr id="3687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编辑器</a:t>
            </a:r>
          </a:p>
          <a:p>
            <a:pPr lvl="1">
              <a:lnSpc>
                <a:spcPct val="100000"/>
              </a:lnSpc>
            </a:pPr>
            <a:r>
              <a:rPr lang="zh-CN" altLang="en-US" sz="2400"/>
              <a:t>记事本：</a:t>
            </a:r>
            <a:r>
              <a:rPr lang="en-US" altLang="zh-CN" sz="2400"/>
              <a:t>notepad</a:t>
            </a:r>
            <a:endParaRPr lang="zh-CN" altLang="en-US" sz="2400"/>
          </a:p>
          <a:p>
            <a:pPr lvl="1">
              <a:lnSpc>
                <a:spcPct val="100000"/>
              </a:lnSpc>
            </a:pPr>
            <a:r>
              <a:rPr lang="en-US" altLang="zh-CN" sz="2400">
                <a:solidFill>
                  <a:srgbClr val="FF0000"/>
                </a:solidFill>
              </a:rPr>
              <a:t>EditPlus</a:t>
            </a:r>
          </a:p>
          <a:p>
            <a:pPr lvl="1">
              <a:lnSpc>
                <a:spcPct val="100000"/>
              </a:lnSpc>
            </a:pPr>
            <a:r>
              <a:rPr lang="en-US" altLang="zh-CN" sz="2400"/>
              <a:t>UltraEdit （UE）</a:t>
            </a:r>
          </a:p>
          <a:p>
            <a:pPr>
              <a:lnSpc>
                <a:spcPct val="100000"/>
              </a:lnSpc>
            </a:pPr>
            <a:r>
              <a:rPr lang="zh-CN" altLang="en-US" sz="2800"/>
              <a:t>集成开发环境</a:t>
            </a:r>
            <a:r>
              <a:rPr lang="en-US" altLang="zh-CN" sz="2800"/>
              <a:t>(IDE)</a:t>
            </a:r>
            <a:endParaRPr lang="zh-CN" altLang="en-US" sz="2800"/>
          </a:p>
          <a:p>
            <a:pPr lvl="1">
              <a:lnSpc>
                <a:spcPct val="100000"/>
              </a:lnSpc>
            </a:pPr>
            <a:r>
              <a:rPr lang="en-US" altLang="zh-CN" sz="2400"/>
              <a:t>JBuilder</a:t>
            </a:r>
          </a:p>
          <a:p>
            <a:pPr lvl="1">
              <a:lnSpc>
                <a:spcPct val="100000"/>
              </a:lnSpc>
            </a:pPr>
            <a:r>
              <a:rPr lang="en-US" altLang="zh-CN" sz="2400">
                <a:solidFill>
                  <a:srgbClr val="FF0000"/>
                </a:solidFill>
              </a:rPr>
              <a:t>Eclipse</a:t>
            </a:r>
            <a:r>
              <a:rPr lang="en-US" altLang="zh-CN" sz="2400"/>
              <a:t>（http://www.eclipse.org/）</a:t>
            </a:r>
            <a:r>
              <a:rPr lang="zh-CN" altLang="en-US" sz="2400"/>
              <a:t>、</a:t>
            </a:r>
            <a:r>
              <a:rPr lang="en-US" altLang="zh-CN" sz="2400"/>
              <a:t>MyEclipse</a:t>
            </a:r>
          </a:p>
          <a:p>
            <a:pPr lvl="1">
              <a:lnSpc>
                <a:spcPct val="100000"/>
              </a:lnSpc>
            </a:pPr>
            <a:r>
              <a:rPr lang="en-US" altLang="zh-CN" sz="2400"/>
              <a:t>NetBeans（http://www.netbeans.org/）</a:t>
            </a:r>
            <a:endParaRPr lang="zh-CN" altLang="en-US" sz="2400"/>
          </a:p>
          <a:p>
            <a:pPr lvl="1">
              <a:lnSpc>
                <a:spcPct val="100000"/>
              </a:lnSpc>
            </a:pPr>
            <a:r>
              <a:rPr lang="en-US" altLang="zh-CN" sz="2400"/>
              <a:t>Intellij</a:t>
            </a:r>
          </a:p>
          <a:p>
            <a:pPr lvl="1">
              <a:lnSpc>
                <a:spcPct val="100000"/>
              </a:lnSpc>
            </a:pPr>
            <a:endParaRPr lang="zh-CN" altLang="en-US" sz="2400"/>
          </a:p>
          <a:p>
            <a:pPr>
              <a:lnSpc>
                <a:spcPct val="100000"/>
              </a:lnSpc>
            </a:pPr>
            <a:endParaRPr lang="zh-CN" altLang="en-US" sz="2800"/>
          </a:p>
          <a:p>
            <a:pPr>
              <a:lnSpc>
                <a:spcPct val="100000"/>
              </a:lnSpc>
            </a:pP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06FA99E0-0559-4F31-BE8B-B746C7C767A3}" type="slidenum">
              <a:rPr lang="zh-CN" altLang="en-US"/>
              <a:pPr/>
              <a:t>29</a:t>
            </a:fld>
            <a:endParaRPr lang="zh-CN" altLang="en-US" sz="1800">
              <a:solidFill>
                <a:schemeClr val="tx1"/>
              </a:solidFill>
              <a:latin typeface="Arial" pitchFamily="34" charset="0"/>
              <a:ea typeface="宋体" pitchFamily="2" charset="-122"/>
            </a:endParaRPr>
          </a:p>
        </p:txBody>
      </p:sp>
      <p:sp>
        <p:nvSpPr>
          <p:cNvPr id="3789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789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7892"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7893" name="标题 1"/>
          <p:cNvSpPr>
            <a:spLocks noGrp="1" noChangeArrowheads="1"/>
          </p:cNvSpPr>
          <p:nvPr>
            <p:ph type="title" idx="4294967295"/>
          </p:nvPr>
        </p:nvSpPr>
        <p:spPr>
          <a:xfrm>
            <a:off x="557213" y="9525"/>
            <a:ext cx="11083925" cy="685800"/>
          </a:xfrm>
          <a:ln/>
        </p:spPr>
        <p:txBody>
          <a:bodyPr/>
          <a:lstStyle/>
          <a:p>
            <a:r>
              <a:rPr lang="zh-CN" altLang="zh-CN" sz="3200"/>
              <a:t>总结</a:t>
            </a:r>
          </a:p>
        </p:txBody>
      </p:sp>
      <p:sp>
        <p:nvSpPr>
          <p:cNvPr id="37894"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A0C329-D63B-4B6E-88AF-4CEDED0D5970}" type="slidenum">
              <a:rPr lang="zh-CN" altLang="en-US" sz="1200">
                <a:solidFill>
                  <a:schemeClr val="bg1"/>
                </a:solidFill>
              </a:rPr>
              <a:pPr/>
              <a:t>29</a:t>
            </a:fld>
            <a:endParaRPr lang="zh-CN" altLang="en-US" sz="1200">
              <a:solidFill>
                <a:schemeClr val="bg1"/>
              </a:solidFill>
            </a:endParaRPr>
          </a:p>
        </p:txBody>
      </p:sp>
      <p:sp>
        <p:nvSpPr>
          <p:cNvPr id="3789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常用</a:t>
            </a:r>
            <a:r>
              <a:rPr lang="en-US" altLang="zh-CN" sz="2800"/>
              <a:t>DOS</a:t>
            </a:r>
            <a:r>
              <a:rPr lang="zh-CN" altLang="en-US" sz="2800"/>
              <a:t>命令</a:t>
            </a:r>
            <a:endParaRPr lang="en-US" altLang="zh-CN" sz="2800"/>
          </a:p>
          <a:p>
            <a:pPr>
              <a:lnSpc>
                <a:spcPct val="100000"/>
              </a:lnSpc>
            </a:pPr>
            <a:r>
              <a:rPr lang="en-US" altLang="zh-CN" sz="2800"/>
              <a:t>Java</a:t>
            </a:r>
            <a:r>
              <a:rPr lang="zh-CN" altLang="en-US" sz="2800"/>
              <a:t>跨平台特性</a:t>
            </a:r>
          </a:p>
          <a:p>
            <a:pPr>
              <a:lnSpc>
                <a:spcPct val="100000"/>
              </a:lnSpc>
            </a:pPr>
            <a:r>
              <a:rPr lang="zh-CN" altLang="en-US" sz="2800"/>
              <a:t>JDK、JRE的特点。</a:t>
            </a:r>
          </a:p>
          <a:p>
            <a:pPr>
              <a:lnSpc>
                <a:spcPct val="100000"/>
              </a:lnSpc>
            </a:pPr>
            <a:r>
              <a:rPr lang="zh-CN" altLang="en-US" sz="2800"/>
              <a:t>环境变量的配置path及作用。</a:t>
            </a:r>
          </a:p>
          <a:p>
            <a:pPr>
              <a:lnSpc>
                <a:spcPct val="100000"/>
              </a:lnSpc>
            </a:pPr>
            <a:r>
              <a:rPr lang="zh-CN" altLang="en-US" sz="2800"/>
              <a:t>Java程序的编写，编译，运行步骤。</a:t>
            </a:r>
            <a:endParaRPr lang="en-US" altLang="zh-CN" sz="2800"/>
          </a:p>
          <a:p>
            <a:pPr lvl="1">
              <a:lnSpc>
                <a:spcPct val="100000"/>
              </a:lnSpc>
            </a:pPr>
            <a:r>
              <a:rPr lang="en-US" altLang="zh-CN" sz="2400"/>
              <a:t>javac.exe</a:t>
            </a:r>
            <a:endParaRPr lang="zh-CN" altLang="en-US" sz="2400"/>
          </a:p>
          <a:p>
            <a:pPr lvl="1">
              <a:lnSpc>
                <a:spcPct val="100000"/>
              </a:lnSpc>
            </a:pPr>
            <a:r>
              <a:rPr lang="en-US" altLang="zh-CN" sz="2400"/>
              <a:t>java.exe</a:t>
            </a:r>
            <a:endParaRPr lang="zh-CN" altLang="en-US" sz="2400"/>
          </a:p>
          <a:p>
            <a:pPr>
              <a:lnSpc>
                <a:spcPct val="100000"/>
              </a:lnSpc>
            </a:pPr>
            <a:endParaRPr lang="zh-CN" altLang="en-US" sz="2800"/>
          </a:p>
          <a:p>
            <a:pPr>
              <a:lnSpc>
                <a:spcPct val="100000"/>
              </a:lnSpc>
            </a:pPr>
            <a:endParaRPr lang="zh-CN" altLang="en-US" sz="2800"/>
          </a:p>
          <a:p>
            <a:pPr>
              <a:lnSpc>
                <a:spcPct val="100000"/>
              </a:lnSpc>
            </a:pP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5C5CA940-13BF-41CD-B167-FC285EB244B8}" type="slidenum">
              <a:rPr lang="zh-CN" altLang="en-US"/>
              <a:pPr/>
              <a:t>3</a:t>
            </a:fld>
            <a:endParaRPr lang="zh-CN" altLang="en-US" sz="1800">
              <a:solidFill>
                <a:schemeClr val="tx1"/>
              </a:solidFill>
              <a:latin typeface="Arial" pitchFamily="34" charset="0"/>
              <a:ea typeface="宋体" pitchFamily="2" charset="-122"/>
            </a:endParaRPr>
          </a:p>
        </p:txBody>
      </p:sp>
      <p:sp>
        <p:nvSpPr>
          <p:cNvPr id="512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512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12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5125" name="标题 1"/>
          <p:cNvSpPr>
            <a:spLocks noGrp="1" noChangeArrowheads="1"/>
          </p:cNvSpPr>
          <p:nvPr>
            <p:ph type="title" idx="4294967295"/>
          </p:nvPr>
        </p:nvSpPr>
        <p:spPr>
          <a:xfrm>
            <a:off x="557213" y="9525"/>
            <a:ext cx="11083925" cy="685800"/>
          </a:xfrm>
          <a:ln/>
        </p:spPr>
        <p:txBody>
          <a:bodyPr/>
          <a:lstStyle/>
          <a:p>
            <a:r>
              <a:rPr lang="zh-CN" altLang="zh-CN" sz="3200"/>
              <a:t>学习建议</a:t>
            </a:r>
            <a:endParaRPr lang="zh-CN" altLang="zh-CN"/>
          </a:p>
        </p:txBody>
      </p:sp>
      <p:sp>
        <p:nvSpPr>
          <p:cNvPr id="5126"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514A37-E2A4-4848-9487-A6D6F8DBBAEC}" type="slidenum">
              <a:rPr lang="zh-CN" altLang="en-US" sz="1200">
                <a:solidFill>
                  <a:schemeClr val="bg1"/>
                </a:solidFill>
              </a:rPr>
              <a:pPr/>
              <a:t>3</a:t>
            </a:fld>
            <a:endParaRPr lang="zh-CN" altLang="en-US" sz="1200">
              <a:solidFill>
                <a:schemeClr val="bg1"/>
              </a:solidFill>
            </a:endParaRPr>
          </a:p>
        </p:txBody>
      </p:sp>
      <p:sp>
        <p:nvSpPr>
          <p:cNvPr id="512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记笔记，写总结 </a:t>
            </a:r>
          </a:p>
          <a:p>
            <a:pPr>
              <a:lnSpc>
                <a:spcPct val="100000"/>
              </a:lnSpc>
            </a:pPr>
            <a:r>
              <a:rPr lang="zh-CN" altLang="en-US" sz="2800"/>
              <a:t>不要完全依赖于书和视频</a:t>
            </a:r>
          </a:p>
          <a:p>
            <a:pPr>
              <a:lnSpc>
                <a:spcPct val="100000"/>
              </a:lnSpc>
            </a:pPr>
            <a:r>
              <a:rPr lang="zh-CN" altLang="en-US" sz="2800"/>
              <a:t>学习软件编程的途径</a:t>
            </a:r>
            <a:r>
              <a:rPr lang="en-US" altLang="zh-CN" sz="2800"/>
              <a:t>—</a:t>
            </a:r>
            <a:r>
              <a:rPr lang="zh-CN" altLang="en-US" sz="2800">
                <a:solidFill>
                  <a:srgbClr val="FF0000"/>
                </a:solidFill>
              </a:rPr>
              <a:t>敲代码，疯狂敲代码</a:t>
            </a:r>
            <a:endParaRPr lang="en-US" altLang="zh-CN" sz="2800">
              <a:solidFill>
                <a:srgbClr val="FF0000"/>
              </a:solidFill>
            </a:endParaRPr>
          </a:p>
          <a:p>
            <a:pPr>
              <a:lnSpc>
                <a:spcPct val="100000"/>
              </a:lnSpc>
            </a:pPr>
            <a:r>
              <a:rPr lang="zh-CN" altLang="en-US" sz="2800"/>
              <a:t>代码多加注释</a:t>
            </a:r>
          </a:p>
          <a:p>
            <a:pPr>
              <a:lnSpc>
                <a:spcPct val="100000"/>
              </a:lnSpc>
            </a:pP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26F4AD52-EC41-4050-B135-0D6812FDD129}" type="slidenum">
              <a:rPr lang="zh-CN" altLang="en-US"/>
              <a:pPr/>
              <a:t>30</a:t>
            </a:fld>
            <a:endParaRPr lang="zh-CN" altLang="en-US" sz="1800">
              <a:solidFill>
                <a:schemeClr val="tx1"/>
              </a:solidFill>
              <a:latin typeface="Arial" pitchFamily="34" charset="0"/>
              <a:ea typeface="宋体" pitchFamily="2" charset="-122"/>
            </a:endParaRPr>
          </a:p>
        </p:txBody>
      </p:sp>
      <p:sp>
        <p:nvSpPr>
          <p:cNvPr id="38914"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38915"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916"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8917" name="标题 1"/>
          <p:cNvSpPr>
            <a:spLocks noGrp="1" noChangeArrowheads="1"/>
          </p:cNvSpPr>
          <p:nvPr>
            <p:ph type="title" idx="4294967295"/>
          </p:nvPr>
        </p:nvSpPr>
        <p:spPr>
          <a:xfrm>
            <a:off x="557213" y="9525"/>
            <a:ext cx="11083925" cy="685800"/>
          </a:xfrm>
          <a:ln/>
        </p:spPr>
        <p:txBody>
          <a:bodyPr/>
          <a:lstStyle/>
          <a:p>
            <a:r>
              <a:rPr lang="zh-CN" altLang="zh-CN" sz="3200"/>
              <a:t>作业</a:t>
            </a:r>
          </a:p>
        </p:txBody>
      </p:sp>
      <p:sp>
        <p:nvSpPr>
          <p:cNvPr id="38918"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1FA3D9-15A0-41DC-8A92-B887AF53855C}" type="slidenum">
              <a:rPr lang="zh-CN" altLang="en-US" sz="1200">
                <a:solidFill>
                  <a:schemeClr val="bg1"/>
                </a:solidFill>
              </a:rPr>
              <a:pPr/>
              <a:t>30</a:t>
            </a:fld>
            <a:endParaRPr lang="zh-CN" altLang="en-US" sz="1200">
              <a:solidFill>
                <a:schemeClr val="bg1"/>
              </a:solidFill>
            </a:endParaRPr>
          </a:p>
        </p:txBody>
      </p:sp>
      <p:sp>
        <p:nvSpPr>
          <p:cNvPr id="38919"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zh-CN" sz="2800"/>
              <a:t>简述JDK,JRE的区别。</a:t>
            </a:r>
          </a:p>
          <a:p>
            <a:pPr>
              <a:lnSpc>
                <a:spcPct val="100000"/>
              </a:lnSpc>
            </a:pPr>
            <a:r>
              <a:rPr lang="zh-CN" altLang="zh-CN" sz="2800"/>
              <a:t>简述path和classpath环境变量的作用。</a:t>
            </a:r>
          </a:p>
          <a:p>
            <a:pPr>
              <a:lnSpc>
                <a:spcPct val="100000"/>
              </a:lnSpc>
            </a:pPr>
            <a:r>
              <a:rPr lang="zh-CN" altLang="zh-CN" sz="2800"/>
              <a:t>独立编写Hello World程序。</a:t>
            </a:r>
          </a:p>
          <a:p>
            <a:pPr lvl="1">
              <a:lnSpc>
                <a:spcPct val="100000"/>
              </a:lnSpc>
            </a:pPr>
            <a:r>
              <a:rPr lang="zh-CN" altLang="zh-CN" sz="2400"/>
              <a:t>class的作用</a:t>
            </a:r>
          </a:p>
          <a:p>
            <a:pPr lvl="1">
              <a:lnSpc>
                <a:spcPct val="100000"/>
              </a:lnSpc>
            </a:pPr>
            <a:r>
              <a:rPr lang="zh-CN" altLang="zh-CN" sz="2400"/>
              <a:t>main方法的作用</a:t>
            </a:r>
          </a:p>
          <a:p>
            <a:pPr lvl="1">
              <a:lnSpc>
                <a:spcPct val="100000"/>
              </a:lnSpc>
            </a:pPr>
            <a:r>
              <a:rPr lang="zh-CN" altLang="zh-CN" sz="2400"/>
              <a:t>输出语句的作用</a:t>
            </a:r>
          </a:p>
          <a:p>
            <a:pPr>
              <a:lnSpc>
                <a:spcPct val="100000"/>
              </a:lnSpc>
            </a:pPr>
            <a:endParaRPr lang="zh-CN"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10"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614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614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14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6149" name="标题 1"/>
          <p:cNvSpPr>
            <a:spLocks noGrp="1" noChangeArrowheads="1"/>
          </p:cNvSpPr>
          <p:nvPr>
            <p:ph type="title" idx="4294967295"/>
          </p:nvPr>
        </p:nvSpPr>
        <p:spPr>
          <a:xfrm>
            <a:off x="557213" y="9525"/>
            <a:ext cx="11083925" cy="685800"/>
          </a:xfrm>
          <a:ln/>
        </p:spPr>
        <p:txBody>
          <a:bodyPr/>
          <a:lstStyle/>
          <a:p>
            <a:r>
              <a:rPr lang="en-US" altLang="zh-CN" sz="3200"/>
              <a:t>JavaSE</a:t>
            </a:r>
            <a:r>
              <a:rPr lang="zh-CN" altLang="en-US" sz="3200"/>
              <a:t>课程目标</a:t>
            </a:r>
            <a:endParaRPr lang="zh-CN" altLang="en-US"/>
          </a:p>
        </p:txBody>
      </p:sp>
      <p:sp>
        <p:nvSpPr>
          <p:cNvPr id="6150"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DACB5F-AC0E-40AD-BC56-DBE801B11AED}" type="slidenum">
              <a:rPr lang="zh-CN" altLang="en-US" sz="1200">
                <a:solidFill>
                  <a:schemeClr val="bg1"/>
                </a:solidFill>
              </a:rPr>
              <a:pPr/>
              <a:t>4</a:t>
            </a:fld>
            <a:endParaRPr lang="zh-CN" altLang="en-US" sz="1200">
              <a:solidFill>
                <a:schemeClr val="bg1"/>
              </a:solidFill>
            </a:endParaRPr>
          </a:p>
        </p:txBody>
      </p:sp>
      <p:sp>
        <p:nvSpPr>
          <p:cNvPr id="615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400" dirty="0"/>
              <a:t>Java</a:t>
            </a:r>
            <a:r>
              <a:rPr lang="zh-CN" altLang="en-US" sz="2400" dirty="0"/>
              <a:t>概述</a:t>
            </a:r>
          </a:p>
          <a:p>
            <a:pPr>
              <a:lnSpc>
                <a:spcPct val="100000"/>
              </a:lnSpc>
            </a:pPr>
            <a:r>
              <a:rPr lang="en-US" altLang="zh-CN" sz="2400" dirty="0"/>
              <a:t>Java</a:t>
            </a:r>
            <a:r>
              <a:rPr lang="zh-CN" altLang="en-US" sz="2400" dirty="0"/>
              <a:t>编程基础</a:t>
            </a:r>
          </a:p>
          <a:p>
            <a:pPr>
              <a:lnSpc>
                <a:spcPct val="100000"/>
              </a:lnSpc>
            </a:pPr>
            <a:r>
              <a:rPr lang="zh-CN" altLang="en-US" sz="2400" dirty="0"/>
              <a:t>面向对象编程</a:t>
            </a:r>
          </a:p>
          <a:p>
            <a:pPr>
              <a:lnSpc>
                <a:spcPct val="100000"/>
              </a:lnSpc>
            </a:pPr>
            <a:r>
              <a:rPr lang="zh-CN" altLang="en-US" sz="2400" dirty="0"/>
              <a:t>异常处理</a:t>
            </a:r>
          </a:p>
          <a:p>
            <a:pPr>
              <a:lnSpc>
                <a:spcPct val="100000"/>
              </a:lnSpc>
            </a:pPr>
            <a:r>
              <a:rPr lang="en-US" altLang="zh-CN" sz="2400" dirty="0"/>
              <a:t>API</a:t>
            </a:r>
            <a:r>
              <a:rPr lang="zh-CN" altLang="en-US" sz="2400" dirty="0"/>
              <a:t>常用类</a:t>
            </a:r>
          </a:p>
          <a:p>
            <a:pPr>
              <a:lnSpc>
                <a:spcPct val="100000"/>
              </a:lnSpc>
            </a:pPr>
            <a:r>
              <a:rPr lang="zh-CN" altLang="en-US" sz="2400" dirty="0"/>
              <a:t>多线程</a:t>
            </a:r>
            <a:endParaRPr lang="en-US" altLang="zh-CN" sz="2400" dirty="0"/>
          </a:p>
          <a:p>
            <a:pPr>
              <a:lnSpc>
                <a:spcPct val="100000"/>
              </a:lnSpc>
            </a:pPr>
            <a:r>
              <a:rPr lang="zh-CN" altLang="en-US" sz="2400" dirty="0"/>
              <a:t>容器类</a:t>
            </a:r>
          </a:p>
          <a:p>
            <a:pPr>
              <a:lnSpc>
                <a:spcPct val="100000"/>
              </a:lnSpc>
            </a:pPr>
            <a:r>
              <a:rPr lang="en-US" altLang="zh-CN" sz="2400" dirty="0"/>
              <a:t>I/O</a:t>
            </a:r>
            <a:endParaRPr lang="zh-CN" altLang="en-US" sz="2400" dirty="0"/>
          </a:p>
          <a:p>
            <a:pPr>
              <a:lnSpc>
                <a:spcPct val="100000"/>
              </a:lnSpc>
            </a:pPr>
            <a:r>
              <a:rPr lang="zh-CN" altLang="en-US" sz="2400" dirty="0"/>
              <a:t>网络编程</a:t>
            </a:r>
            <a:endParaRPr lang="en-US" altLang="zh-CN" sz="2400" dirty="0"/>
          </a:p>
          <a:p>
            <a:pPr>
              <a:lnSpc>
                <a:spcPct val="100000"/>
              </a:lnSpc>
            </a:pPr>
            <a:r>
              <a:rPr lang="zh-CN" altLang="en-US" sz="2400" dirty="0"/>
              <a:t>注解</a:t>
            </a:r>
            <a:endParaRPr lang="zh-CN" altLang="en-US" sz="900" dirty="0"/>
          </a:p>
        </p:txBody>
      </p:sp>
      <p:pic>
        <p:nvPicPr>
          <p:cNvPr id="6152" name="Picture 1" descr="C:\Users\SUNLIA~1\AppData\Local\Temp\XM580`H7AWOA(H_JRCF7SY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1573213"/>
            <a:ext cx="6121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717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717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172"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7173" name="标题 1"/>
          <p:cNvSpPr>
            <a:spLocks noGrp="1" noChangeArrowheads="1"/>
          </p:cNvSpPr>
          <p:nvPr>
            <p:ph type="title" idx="4294967295"/>
          </p:nvPr>
        </p:nvSpPr>
        <p:spPr>
          <a:xfrm>
            <a:off x="557213" y="9525"/>
            <a:ext cx="11083925" cy="685800"/>
          </a:xfrm>
          <a:ln/>
        </p:spPr>
        <p:txBody>
          <a:bodyPr/>
          <a:lstStyle/>
          <a:p>
            <a:r>
              <a:rPr lang="en-US" altLang="zh-CN" sz="3200"/>
              <a:t>1 Java</a:t>
            </a:r>
            <a:r>
              <a:rPr lang="zh-CN" altLang="en-US" sz="3200"/>
              <a:t>概述</a:t>
            </a:r>
            <a:endParaRPr lang="zh-CN" altLang="en-US"/>
          </a:p>
        </p:txBody>
      </p:sp>
      <p:sp>
        <p:nvSpPr>
          <p:cNvPr id="7174" name="灯片编号占位符 2"/>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718398-D5AD-4539-AB6D-8AE672172281}" type="slidenum">
              <a:rPr lang="zh-CN" altLang="en-US" sz="1200">
                <a:solidFill>
                  <a:schemeClr val="bg1"/>
                </a:solidFill>
              </a:rPr>
              <a:pPr/>
              <a:t>5</a:t>
            </a:fld>
            <a:endParaRPr lang="zh-CN" altLang="en-US" sz="1200">
              <a:solidFill>
                <a:schemeClr val="bg1"/>
              </a:solidFill>
            </a:endParaRPr>
          </a:p>
        </p:txBody>
      </p:sp>
      <p:sp>
        <p:nvSpPr>
          <p:cNvPr id="717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en-US" altLang="zh-CN" sz="2800"/>
              <a:t>1.1 </a:t>
            </a:r>
            <a:r>
              <a:rPr lang="zh-CN" altLang="en-US" sz="2800"/>
              <a:t>软件编程常识</a:t>
            </a:r>
            <a:endParaRPr lang="en-US" altLang="zh-CN" sz="2800"/>
          </a:p>
          <a:p>
            <a:pPr>
              <a:lnSpc>
                <a:spcPct val="100000"/>
              </a:lnSpc>
            </a:pPr>
            <a:r>
              <a:rPr lang="en-US" altLang="zh-CN" sz="2800"/>
              <a:t>1.2 Java</a:t>
            </a:r>
            <a:r>
              <a:rPr lang="zh-CN" altLang="en-US" sz="2800"/>
              <a:t>语言概述</a:t>
            </a:r>
            <a:endParaRPr lang="en-US" altLang="zh-CN" sz="2800"/>
          </a:p>
          <a:p>
            <a:pPr>
              <a:lnSpc>
                <a:spcPct val="100000"/>
              </a:lnSpc>
            </a:pPr>
            <a:r>
              <a:rPr lang="en-US" altLang="zh-CN" sz="2800"/>
              <a:t>1.3 Java</a:t>
            </a:r>
            <a:r>
              <a:rPr lang="zh-CN" altLang="en-US" sz="2800"/>
              <a:t>体系结构</a:t>
            </a:r>
          </a:p>
          <a:p>
            <a:pPr>
              <a:lnSpc>
                <a:spcPct val="100000"/>
              </a:lnSpc>
            </a:pPr>
            <a:r>
              <a:rPr lang="en-US" altLang="zh-CN" sz="2800"/>
              <a:t>1.4 Java</a:t>
            </a:r>
            <a:r>
              <a:rPr lang="zh-CN" altLang="en-US" sz="2800"/>
              <a:t>语言的跨平台特性</a:t>
            </a:r>
          </a:p>
          <a:p>
            <a:pPr>
              <a:lnSpc>
                <a:spcPct val="100000"/>
              </a:lnSpc>
            </a:pPr>
            <a:r>
              <a:rPr lang="en-US" altLang="zh-CN" sz="2800"/>
              <a:t>1.5 </a:t>
            </a:r>
            <a:r>
              <a:rPr lang="zh-CN" altLang="en-US" sz="2800"/>
              <a:t>搭建</a:t>
            </a:r>
            <a:r>
              <a:rPr lang="en-US" altLang="zh-CN" sz="2800"/>
              <a:t>Java</a:t>
            </a:r>
            <a:r>
              <a:rPr lang="zh-CN" altLang="en-US" sz="2800"/>
              <a:t>程序的开发环境</a:t>
            </a:r>
          </a:p>
          <a:p>
            <a:pPr>
              <a:lnSpc>
                <a:spcPct val="100000"/>
              </a:lnSpc>
            </a:pPr>
            <a:r>
              <a:rPr lang="en-US" altLang="zh-CN" sz="2800"/>
              <a:t>1.6 </a:t>
            </a:r>
            <a:r>
              <a:rPr lang="zh-CN" altLang="en-US" sz="2800"/>
              <a:t>Java程序开发体验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 name="灯片编号占位符 4"/>
          <p:cNvSpPr>
            <a:spLocks noGrp="1"/>
          </p:cNvSpPr>
          <p:nvPr>
            <p:ph type="sldNum" sz="quarter" idx="12"/>
          </p:nvPr>
        </p:nvSpPr>
        <p:spPr/>
        <p:txBody>
          <a:bodyPr/>
          <a:lstStyle/>
          <a:p>
            <a:fld id="{464A110A-921B-4176-8BCE-B5B1120A8808}" type="slidenum">
              <a:rPr lang="zh-CN" altLang="en-US"/>
              <a:pPr/>
              <a:t>6</a:t>
            </a:fld>
            <a:endParaRPr lang="zh-CN" altLang="en-US" sz="1800">
              <a:solidFill>
                <a:schemeClr val="tx1"/>
              </a:solidFill>
              <a:latin typeface="Arial" pitchFamily="34" charset="0"/>
              <a:ea typeface="宋体" pitchFamily="2" charset="-122"/>
            </a:endParaRPr>
          </a:p>
        </p:txBody>
      </p:sp>
      <p:sp>
        <p:nvSpPr>
          <p:cNvPr id="9218"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9219"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220"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9221" name="标题 15"/>
          <p:cNvSpPr>
            <a:spLocks noGrp="1" noChangeArrowheads="1"/>
          </p:cNvSpPr>
          <p:nvPr>
            <p:ph type="title" idx="4294967295"/>
          </p:nvPr>
        </p:nvSpPr>
        <p:spPr>
          <a:xfrm>
            <a:off x="557213" y="9525"/>
            <a:ext cx="11083925" cy="685800"/>
          </a:xfrm>
          <a:ln/>
        </p:spPr>
        <p:txBody>
          <a:bodyPr/>
          <a:lstStyle/>
          <a:p>
            <a:r>
              <a:rPr lang="en-US" altLang="zh-CN" sz="2800"/>
              <a:t>1.1 </a:t>
            </a:r>
            <a:r>
              <a:rPr lang="zh-CN" altLang="en-US" sz="2800"/>
              <a:t>软件编程常识</a:t>
            </a:r>
            <a:endParaRPr lang="zh-CN" altLang="en-US"/>
          </a:p>
        </p:txBody>
      </p:sp>
      <p:sp>
        <p:nvSpPr>
          <p:cNvPr id="9222"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45C9ABA-FB11-4623-8B5D-2EF1C7A5C142}" type="slidenum">
              <a:rPr lang="zh-CN" altLang="en-US" sz="1200">
                <a:solidFill>
                  <a:schemeClr val="bg1"/>
                </a:solidFill>
              </a:rPr>
              <a:pPr/>
              <a:t>6</a:t>
            </a:fld>
            <a:endParaRPr lang="zh-CN" altLang="en-US" sz="1200">
              <a:solidFill>
                <a:schemeClr val="bg1"/>
              </a:solidFill>
            </a:endParaRPr>
          </a:p>
        </p:txBody>
      </p:sp>
      <p:sp>
        <p:nvSpPr>
          <p:cNvPr id="9223"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zh-CN" sz="2800"/>
              <a:t>软件开发</a:t>
            </a:r>
          </a:p>
          <a:p>
            <a:pPr>
              <a:lnSpc>
                <a:spcPct val="100000"/>
              </a:lnSpc>
            </a:pPr>
            <a:r>
              <a:rPr lang="zh-CN" altLang="zh-CN" sz="2800"/>
              <a:t>人机交互方式</a:t>
            </a:r>
          </a:p>
          <a:p>
            <a:pPr>
              <a:lnSpc>
                <a:spcPct val="100000"/>
              </a:lnSpc>
            </a:pPr>
            <a:r>
              <a:rPr lang="zh-CN" altLang="zh-CN" sz="2800"/>
              <a:t>常用的DOS命令</a:t>
            </a:r>
          </a:p>
          <a:p>
            <a:pPr>
              <a:lnSpc>
                <a:spcPct val="100000"/>
              </a:lnSpc>
            </a:pPr>
            <a:endParaRPr lang="zh-CN"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0242"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0243"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4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0245" name="标题 1"/>
          <p:cNvSpPr>
            <a:spLocks noGrp="1" noChangeArrowheads="1"/>
          </p:cNvSpPr>
          <p:nvPr>
            <p:ph type="title" idx="4294967295"/>
          </p:nvPr>
        </p:nvSpPr>
        <p:spPr>
          <a:xfrm>
            <a:off x="557213" y="9525"/>
            <a:ext cx="11083925" cy="685800"/>
          </a:xfrm>
          <a:ln/>
        </p:spPr>
        <p:txBody>
          <a:bodyPr/>
          <a:lstStyle/>
          <a:p>
            <a:r>
              <a:rPr lang="zh-CN" altLang="zh-CN" sz="3200"/>
              <a:t>软件开发</a:t>
            </a:r>
            <a:endParaRPr lang="zh-CN" altLang="zh-CN"/>
          </a:p>
        </p:txBody>
      </p:sp>
      <p:sp>
        <p:nvSpPr>
          <p:cNvPr id="10246"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F687982-A9BF-4FE0-80F4-A8D50FB8AF95}" type="slidenum">
              <a:rPr lang="zh-CN" altLang="en-US" sz="1200">
                <a:solidFill>
                  <a:schemeClr val="bg1"/>
                </a:solidFill>
              </a:rPr>
              <a:pPr/>
              <a:t>7</a:t>
            </a:fld>
            <a:endParaRPr lang="zh-CN" altLang="en-US" sz="1200">
              <a:solidFill>
                <a:schemeClr val="bg1"/>
              </a:solidFill>
            </a:endParaRPr>
          </a:p>
        </p:txBody>
      </p:sp>
      <p:sp>
        <p:nvSpPr>
          <p:cNvPr id="10247"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什么是软件？</a:t>
            </a:r>
          </a:p>
          <a:p>
            <a:pPr lvl="1">
              <a:lnSpc>
                <a:spcPct val="100000"/>
              </a:lnSpc>
            </a:pPr>
            <a:r>
              <a:rPr lang="zh-CN" altLang="en-US" sz="2400"/>
              <a:t>软件：一系列按照特定顺序组织的计算机数据和指令的集合。</a:t>
            </a:r>
          </a:p>
          <a:p>
            <a:pPr lvl="1">
              <a:lnSpc>
                <a:spcPct val="100000"/>
              </a:lnSpc>
            </a:pPr>
            <a:r>
              <a:rPr lang="zh-CN" altLang="en-US" sz="2400"/>
              <a:t>常见的软件：</a:t>
            </a:r>
          </a:p>
          <a:p>
            <a:pPr lvl="2">
              <a:lnSpc>
                <a:spcPct val="100000"/>
              </a:lnSpc>
            </a:pPr>
            <a:r>
              <a:rPr lang="zh-CN" altLang="en-US" sz="2000"/>
              <a:t>系统软件。如：DOS、windows、Linux、</a:t>
            </a:r>
            <a:r>
              <a:rPr lang="en-US" altLang="zh-CN" sz="2000"/>
              <a:t>Unix</a:t>
            </a:r>
            <a:r>
              <a:rPr lang="zh-CN" altLang="en-US" sz="2000"/>
              <a:t>、</a:t>
            </a:r>
            <a:r>
              <a:rPr lang="en-US" altLang="zh-CN" sz="2000"/>
              <a:t>Mac</a:t>
            </a:r>
            <a:r>
              <a:rPr lang="zh-CN" altLang="en-US" sz="2000"/>
              <a:t>等。</a:t>
            </a:r>
          </a:p>
          <a:p>
            <a:pPr lvl="2">
              <a:lnSpc>
                <a:spcPct val="100000"/>
              </a:lnSpc>
            </a:pPr>
            <a:r>
              <a:rPr lang="zh-CN" altLang="en-US" sz="2000"/>
              <a:t>应用软件。如：QQ、</a:t>
            </a:r>
            <a:r>
              <a:rPr lang="en-US" altLang="zh-CN" sz="2000"/>
              <a:t>Word</a:t>
            </a:r>
            <a:r>
              <a:rPr lang="zh-CN" altLang="en-US" sz="2000"/>
              <a:t>、学生选课系统等。</a:t>
            </a:r>
            <a:endParaRPr lang="en-US" altLang="zh-CN" sz="2000"/>
          </a:p>
          <a:p>
            <a:pPr lvl="2">
              <a:lnSpc>
                <a:spcPct val="100000"/>
              </a:lnSpc>
            </a:pPr>
            <a:r>
              <a:rPr lang="zh-CN" altLang="en-US" sz="2000"/>
              <a:t>游戏软件。如：扫雷、</a:t>
            </a:r>
            <a:r>
              <a:rPr lang="en-US" altLang="zh-CN" sz="2000"/>
              <a:t>DOTA</a:t>
            </a:r>
            <a:r>
              <a:rPr lang="zh-CN" altLang="en-US" sz="2000"/>
              <a:t>等。</a:t>
            </a:r>
          </a:p>
          <a:p>
            <a:pPr>
              <a:lnSpc>
                <a:spcPct val="100000"/>
              </a:lnSpc>
            </a:pPr>
            <a:r>
              <a:rPr lang="zh-CN" altLang="en-US" sz="2800"/>
              <a:t>什么是开发？</a:t>
            </a:r>
          </a:p>
          <a:p>
            <a:pPr lvl="1">
              <a:lnSpc>
                <a:spcPct val="100000"/>
              </a:lnSpc>
            </a:pPr>
            <a:r>
              <a:rPr lang="zh-CN" altLang="en-US" sz="2400"/>
              <a:t>制作软件</a:t>
            </a:r>
          </a:p>
          <a:p>
            <a:pPr>
              <a:lnSpc>
                <a:spcPct val="100000"/>
              </a:lnSpc>
            </a:pP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1266"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1267"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1268"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1269" name="标题 1"/>
          <p:cNvSpPr>
            <a:spLocks noGrp="1" noChangeArrowheads="1"/>
          </p:cNvSpPr>
          <p:nvPr>
            <p:ph type="title" idx="4294967295"/>
          </p:nvPr>
        </p:nvSpPr>
        <p:spPr>
          <a:xfrm>
            <a:off x="557213" y="9525"/>
            <a:ext cx="11083925" cy="685800"/>
          </a:xfrm>
          <a:ln/>
        </p:spPr>
        <p:txBody>
          <a:bodyPr/>
          <a:lstStyle/>
          <a:p>
            <a:r>
              <a:rPr lang="zh-CN" altLang="zh-CN" sz="3200"/>
              <a:t>人机交互</a:t>
            </a:r>
            <a:endParaRPr lang="zh-CN" altLang="zh-CN"/>
          </a:p>
        </p:txBody>
      </p:sp>
      <p:sp>
        <p:nvSpPr>
          <p:cNvPr id="11270"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51C186-B6E5-4472-805C-F2FB9F4D7572}" type="slidenum">
              <a:rPr lang="zh-CN" altLang="en-US" sz="1200">
                <a:solidFill>
                  <a:schemeClr val="bg1"/>
                </a:solidFill>
              </a:rPr>
              <a:pPr/>
              <a:t>8</a:t>
            </a:fld>
            <a:endParaRPr lang="zh-CN" altLang="en-US" sz="1200">
              <a:solidFill>
                <a:schemeClr val="bg1"/>
              </a:solidFill>
            </a:endParaRPr>
          </a:p>
        </p:txBody>
      </p:sp>
      <p:sp>
        <p:nvSpPr>
          <p:cNvPr id="11271"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800"/>
              <a:t>软件的出现实现了人与计算机之间的更好的交互。</a:t>
            </a:r>
          </a:p>
          <a:p>
            <a:pPr>
              <a:lnSpc>
                <a:spcPct val="100000"/>
              </a:lnSpc>
            </a:pPr>
            <a:r>
              <a:rPr lang="zh-CN" altLang="en-US" sz="2800"/>
              <a:t>交互方式：</a:t>
            </a:r>
          </a:p>
          <a:p>
            <a:pPr lvl="1">
              <a:lnSpc>
                <a:spcPct val="100000"/>
              </a:lnSpc>
            </a:pPr>
            <a:r>
              <a:rPr lang="zh-CN" altLang="en-US" sz="2400"/>
              <a:t>图形用户界面</a:t>
            </a:r>
            <a:r>
              <a:rPr lang="en-US" altLang="zh-CN" sz="2400"/>
              <a:t>(</a:t>
            </a:r>
            <a:r>
              <a:rPr lang="en-US" altLang="zh-CN" sz="2400">
                <a:solidFill>
                  <a:srgbClr val="FF0000"/>
                </a:solidFill>
              </a:rPr>
              <a:t>G</a:t>
            </a:r>
            <a:r>
              <a:rPr lang="en-US" altLang="zh-CN" sz="2400"/>
              <a:t>raphical </a:t>
            </a:r>
            <a:r>
              <a:rPr lang="en-US" altLang="zh-CN" sz="2400">
                <a:solidFill>
                  <a:srgbClr val="FF0000"/>
                </a:solidFill>
              </a:rPr>
              <a:t>U</a:t>
            </a:r>
            <a:r>
              <a:rPr lang="en-US" altLang="zh-CN" sz="2400"/>
              <a:t>ser </a:t>
            </a:r>
            <a:r>
              <a:rPr lang="en-US" altLang="zh-CN" sz="2400">
                <a:solidFill>
                  <a:srgbClr val="FF0000"/>
                </a:solidFill>
              </a:rPr>
              <a:t>I</a:t>
            </a:r>
            <a:r>
              <a:rPr lang="en-US" altLang="zh-CN" sz="2400"/>
              <a:t>nterface)</a:t>
            </a:r>
            <a:r>
              <a:rPr lang="zh-CN" altLang="en-US" sz="2400"/>
              <a:t>：简单直观，易接受，易上手。</a:t>
            </a:r>
          </a:p>
          <a:p>
            <a:pPr lvl="1">
              <a:lnSpc>
                <a:spcPct val="100000"/>
              </a:lnSpc>
            </a:pPr>
            <a:r>
              <a:rPr lang="zh-CN" altLang="en-US" sz="2400"/>
              <a:t>命令行方式</a:t>
            </a:r>
            <a:r>
              <a:rPr lang="en-US" altLang="zh-CN" sz="2400"/>
              <a:t>(</a:t>
            </a:r>
            <a:r>
              <a:rPr lang="en-US" altLang="zh-CN" sz="2400">
                <a:solidFill>
                  <a:srgbClr val="FF0000"/>
                </a:solidFill>
              </a:rPr>
              <a:t>C</a:t>
            </a:r>
            <a:r>
              <a:rPr lang="en-US" altLang="zh-CN" sz="2400"/>
              <a:t>ommand </a:t>
            </a:r>
            <a:r>
              <a:rPr lang="en-US" altLang="zh-CN" sz="2400">
                <a:solidFill>
                  <a:srgbClr val="FF0000"/>
                </a:solidFill>
              </a:rPr>
              <a:t>L</a:t>
            </a:r>
            <a:r>
              <a:rPr lang="en-US" altLang="zh-CN" sz="2400"/>
              <a:t>ine </a:t>
            </a:r>
            <a:r>
              <a:rPr lang="en-US" altLang="zh-CN" sz="2400">
                <a:solidFill>
                  <a:srgbClr val="FF0000"/>
                </a:solidFill>
              </a:rPr>
              <a:t>I</a:t>
            </a:r>
            <a:r>
              <a:rPr lang="en-US" altLang="zh-CN" sz="2400"/>
              <a:t>nterface)</a:t>
            </a:r>
            <a:r>
              <a:rPr lang="zh-CN" altLang="en-US" sz="2400"/>
              <a:t>：需要有一个控制台，输入特定的指令，让计算机完成一些操作。较麻烦，需要记录住一些命令。</a:t>
            </a:r>
          </a:p>
          <a:p>
            <a:pPr>
              <a:lnSpc>
                <a:spcPct val="100000"/>
              </a:lnSpc>
            </a:pP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211ECB9A-F2DC-48D2-A766-F0C71C3550E4}" type="datetime1">
              <a:rPr lang="zh-CN" altLang="en-US"/>
              <a:pPr/>
              <a:t>16/10/15</a:t>
            </a:fld>
            <a:endParaRPr lang="zh-CN" altLang="en-US" sz="1800">
              <a:solidFill>
                <a:schemeClr val="tx1"/>
              </a:solidFill>
              <a:latin typeface="Arial" pitchFamily="34" charset="0"/>
              <a:ea typeface="宋体" pitchFamily="2" charset="-122"/>
            </a:endParaRPr>
          </a:p>
        </p:txBody>
      </p:sp>
      <p:sp>
        <p:nvSpPr>
          <p:cNvPr id="9" name="页脚占位符 3"/>
          <p:cNvSpPr>
            <a:spLocks noGrp="1"/>
          </p:cNvSpPr>
          <p:nvPr>
            <p:ph type="ftr" sz="quarter" idx="11"/>
          </p:nvPr>
        </p:nvSpPr>
        <p:spPr/>
        <p:txBody>
          <a:bodyPr/>
          <a:lstStyle/>
          <a:p>
            <a:r>
              <a:rPr lang="zh-CN" altLang="en-US"/>
              <a:t>邱加永</a:t>
            </a:r>
            <a:endParaRPr lang="zh-CN" altLang="en-US" sz="1800">
              <a:solidFill>
                <a:schemeClr val="tx1"/>
              </a:solidFill>
              <a:latin typeface="Arial" pitchFamily="34" charset="0"/>
              <a:ea typeface="宋体" pitchFamily="2" charset="-122"/>
            </a:endParaRPr>
          </a:p>
        </p:txBody>
      </p:sp>
      <p:sp>
        <p:nvSpPr>
          <p:cNvPr id="12290" name="矩形 7"/>
          <p:cNvSpPr>
            <a:spLocks noChangeArrowheads="1"/>
          </p:cNvSpPr>
          <p:nvPr/>
        </p:nvSpPr>
        <p:spPr bwMode="auto">
          <a:xfrm>
            <a:off x="1588" y="6486525"/>
            <a:ext cx="12192000" cy="384175"/>
          </a:xfrm>
          <a:prstGeom prst="rect">
            <a:avLst/>
          </a:prstGeom>
          <a:solidFill>
            <a:srgbClr val="5382A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400">
              <a:solidFill>
                <a:srgbClr val="FFFFFF"/>
              </a:solidFill>
            </a:endParaRPr>
          </a:p>
        </p:txBody>
      </p:sp>
      <p:sp>
        <p:nvSpPr>
          <p:cNvPr id="12291" name="直接连接符 9"/>
          <p:cNvSpPr>
            <a:spLocks noChangeShapeType="1"/>
          </p:cNvSpPr>
          <p:nvPr/>
        </p:nvSpPr>
        <p:spPr bwMode="auto">
          <a:xfrm>
            <a:off x="0" y="725488"/>
            <a:ext cx="12192000" cy="0"/>
          </a:xfrm>
          <a:prstGeom prst="line">
            <a:avLst/>
          </a:prstGeom>
          <a:noFill/>
          <a:ln w="19050" cap="flat"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292"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55721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12293" name="标题 1"/>
          <p:cNvSpPr>
            <a:spLocks noGrp="1" noChangeArrowheads="1"/>
          </p:cNvSpPr>
          <p:nvPr>
            <p:ph type="title" idx="4294967295"/>
          </p:nvPr>
        </p:nvSpPr>
        <p:spPr>
          <a:xfrm>
            <a:off x="557213" y="9525"/>
            <a:ext cx="11083925" cy="685800"/>
          </a:xfrm>
          <a:ln/>
        </p:spPr>
        <p:txBody>
          <a:bodyPr/>
          <a:lstStyle/>
          <a:p>
            <a:r>
              <a:rPr lang="en-US" altLang="zh-CN" sz="3200"/>
              <a:t>DOS</a:t>
            </a:r>
            <a:r>
              <a:rPr lang="zh-CN" altLang="en-US" sz="3200"/>
              <a:t>命令</a:t>
            </a:r>
          </a:p>
        </p:txBody>
      </p:sp>
      <p:sp>
        <p:nvSpPr>
          <p:cNvPr id="12294" name="灯片编号占位符 7"/>
          <p:cNvSpPr>
            <a:spLocks noGrp="1" noChangeArrowheads="1"/>
          </p:cNvSpPr>
          <p:nvPr/>
        </p:nvSpPr>
        <p:spPr bwMode="auto">
          <a:xfrm>
            <a:off x="8077200" y="6484938"/>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B9AAF82-4B31-468B-BCAB-61DD13CA2031}" type="slidenum">
              <a:rPr lang="zh-CN" altLang="en-US" sz="1200">
                <a:solidFill>
                  <a:schemeClr val="bg1"/>
                </a:solidFill>
              </a:rPr>
              <a:pPr/>
              <a:t>9</a:t>
            </a:fld>
            <a:endParaRPr lang="zh-CN" altLang="en-US" sz="1200">
              <a:solidFill>
                <a:schemeClr val="bg1"/>
              </a:solidFill>
            </a:endParaRPr>
          </a:p>
        </p:txBody>
      </p:sp>
      <p:sp>
        <p:nvSpPr>
          <p:cNvPr id="12295" name="内容占位符 2"/>
          <p:cNvSpPr>
            <a:spLocks noGrp="1" noChangeArrowheads="1"/>
          </p:cNvSpPr>
          <p:nvPr>
            <p:ph idx="4294967295"/>
          </p:nvPr>
        </p:nvSpPr>
        <p:spPr bwMode="auto">
          <a:xfrm>
            <a:off x="557213" y="1031875"/>
            <a:ext cx="11083925" cy="529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pPr>
            <a:r>
              <a:rPr lang="zh-CN" altLang="en-US" sz="2400"/>
              <a:t>课程中常见的命令：</a:t>
            </a:r>
          </a:p>
          <a:p>
            <a:pPr lvl="1">
              <a:lnSpc>
                <a:spcPct val="100000"/>
              </a:lnSpc>
            </a:pPr>
            <a:r>
              <a:rPr lang="zh-CN" altLang="en-US" sz="2000">
                <a:solidFill>
                  <a:srgbClr val="FF0000"/>
                </a:solidFill>
              </a:rPr>
              <a:t>dir</a:t>
            </a:r>
            <a:r>
              <a:rPr lang="zh-CN" altLang="en-US" sz="2000"/>
              <a:t>: 列出当前目录下的文件以及文件夹</a:t>
            </a:r>
          </a:p>
          <a:p>
            <a:pPr lvl="1">
              <a:lnSpc>
                <a:spcPct val="100000"/>
              </a:lnSpc>
            </a:pPr>
            <a:r>
              <a:rPr lang="zh-CN" altLang="en-US" sz="2000"/>
              <a:t>md </a:t>
            </a:r>
            <a:r>
              <a:rPr lang="en-US" altLang="zh-CN" sz="2000"/>
              <a:t>&lt;</a:t>
            </a:r>
            <a:r>
              <a:rPr lang="zh-CN" altLang="en-US" sz="2000"/>
              <a:t>目录名</a:t>
            </a:r>
            <a:r>
              <a:rPr lang="en-US" altLang="zh-CN" sz="2000"/>
              <a:t>&gt; </a:t>
            </a:r>
            <a:r>
              <a:rPr lang="zh-CN" altLang="en-US" sz="2000"/>
              <a:t>: 创建目录</a:t>
            </a:r>
          </a:p>
          <a:p>
            <a:pPr lvl="1">
              <a:lnSpc>
                <a:spcPct val="100000"/>
              </a:lnSpc>
            </a:pPr>
            <a:r>
              <a:rPr lang="zh-CN" altLang="en-US" sz="2000"/>
              <a:t>rd </a:t>
            </a:r>
            <a:r>
              <a:rPr lang="en-US" altLang="zh-CN" sz="2000"/>
              <a:t>&lt;</a:t>
            </a:r>
            <a:r>
              <a:rPr lang="zh-CN" altLang="en-US" sz="2000"/>
              <a:t>目录名</a:t>
            </a:r>
            <a:r>
              <a:rPr lang="en-US" altLang="zh-CN" sz="2000"/>
              <a:t>&gt; </a:t>
            </a:r>
            <a:r>
              <a:rPr lang="zh-CN" altLang="en-US" sz="2000"/>
              <a:t>: 删除目录</a:t>
            </a:r>
          </a:p>
          <a:p>
            <a:pPr lvl="1">
              <a:lnSpc>
                <a:spcPct val="100000"/>
              </a:lnSpc>
            </a:pPr>
            <a:r>
              <a:rPr lang="zh-CN" altLang="en-US" sz="2000">
                <a:solidFill>
                  <a:srgbClr val="FF0000"/>
                </a:solidFill>
              </a:rPr>
              <a:t>cd</a:t>
            </a:r>
            <a:r>
              <a:rPr lang="zh-CN" altLang="en-US" sz="2000"/>
              <a:t> </a:t>
            </a:r>
            <a:r>
              <a:rPr lang="en-US" altLang="zh-CN" sz="2000"/>
              <a:t>&lt;</a:t>
            </a:r>
            <a:r>
              <a:rPr lang="zh-CN" altLang="en-US" sz="2000"/>
              <a:t>目录名</a:t>
            </a:r>
            <a:r>
              <a:rPr lang="en-US" altLang="zh-CN" sz="2000"/>
              <a:t>&gt; </a:t>
            </a:r>
            <a:r>
              <a:rPr lang="zh-CN" altLang="en-US" sz="2000"/>
              <a:t>: 进入指定目录</a:t>
            </a:r>
          </a:p>
          <a:p>
            <a:pPr lvl="1">
              <a:lnSpc>
                <a:spcPct val="100000"/>
              </a:lnSpc>
            </a:pPr>
            <a:r>
              <a:rPr lang="zh-CN" altLang="en-US" sz="2000">
                <a:solidFill>
                  <a:srgbClr val="FF0000"/>
                </a:solidFill>
              </a:rPr>
              <a:t>cd</a:t>
            </a:r>
            <a:r>
              <a:rPr lang="zh-CN" altLang="en-US" sz="2000"/>
              <a:t> .. : 退回到上一级目录</a:t>
            </a:r>
          </a:p>
          <a:p>
            <a:pPr lvl="1">
              <a:lnSpc>
                <a:spcPct val="100000"/>
              </a:lnSpc>
            </a:pPr>
            <a:r>
              <a:rPr lang="zh-CN" altLang="en-US" sz="2000">
                <a:solidFill>
                  <a:srgbClr val="FF0000"/>
                </a:solidFill>
              </a:rPr>
              <a:t>cd</a:t>
            </a:r>
            <a:r>
              <a:rPr lang="zh-CN" altLang="en-US" sz="2000"/>
              <a:t> \: 退回到根目录</a:t>
            </a:r>
            <a:endParaRPr lang="en-US" altLang="zh-CN" sz="2000"/>
          </a:p>
          <a:p>
            <a:pPr lvl="1">
              <a:lnSpc>
                <a:spcPct val="100000"/>
              </a:lnSpc>
            </a:pPr>
            <a:r>
              <a:rPr lang="en-US" altLang="zh-CN" sz="2000"/>
              <a:t>echo  </a:t>
            </a:r>
            <a:r>
              <a:rPr lang="zh-CN" altLang="en-US" sz="2000"/>
              <a:t>文本内容</a:t>
            </a:r>
            <a:r>
              <a:rPr lang="en-US" altLang="zh-CN" sz="2000"/>
              <a:t>&gt;</a:t>
            </a:r>
            <a:r>
              <a:rPr lang="zh-CN" altLang="en-US" sz="2000"/>
              <a:t>文件名：新建一个文本文件，并同时添加一些内容</a:t>
            </a:r>
          </a:p>
          <a:p>
            <a:pPr lvl="1">
              <a:lnSpc>
                <a:spcPct val="100000"/>
              </a:lnSpc>
            </a:pPr>
            <a:r>
              <a:rPr lang="zh-CN" altLang="en-US" sz="2000"/>
              <a:t>del </a:t>
            </a:r>
            <a:r>
              <a:rPr lang="en-US" altLang="zh-CN" sz="2000"/>
              <a:t>&lt;</a:t>
            </a:r>
            <a:r>
              <a:rPr lang="zh-CN" altLang="en-US" sz="2000"/>
              <a:t>文件名或目录名</a:t>
            </a:r>
            <a:r>
              <a:rPr lang="en-US" altLang="zh-CN" sz="2000"/>
              <a:t>&gt;</a:t>
            </a:r>
            <a:r>
              <a:rPr lang="zh-CN" altLang="en-US" sz="2000"/>
              <a:t>: 删除文件。</a:t>
            </a:r>
            <a:endParaRPr lang="en-US" altLang="zh-CN" sz="2000"/>
          </a:p>
          <a:p>
            <a:pPr lvl="1">
              <a:lnSpc>
                <a:spcPct val="100000"/>
              </a:lnSpc>
            </a:pPr>
            <a:r>
              <a:rPr lang="en-US" altLang="zh-CN" sz="2000"/>
              <a:t>cls </a:t>
            </a:r>
            <a:r>
              <a:rPr lang="zh-CN" altLang="en-US" sz="2000"/>
              <a:t>: 清屏</a:t>
            </a:r>
          </a:p>
          <a:p>
            <a:pPr lvl="1">
              <a:lnSpc>
                <a:spcPct val="100000"/>
              </a:lnSpc>
            </a:pPr>
            <a:r>
              <a:rPr lang="zh-CN" altLang="en-US" sz="2000"/>
              <a:t>exit : 退出dos命令行</a:t>
            </a:r>
            <a:endParaRPr lang="en-US" altLang="zh-CN" sz="2000"/>
          </a:p>
          <a:p>
            <a:pPr lvl="1">
              <a:lnSpc>
                <a:spcPct val="100000"/>
              </a:lnSpc>
            </a:pPr>
            <a:r>
              <a:rPr lang="zh-CN" altLang="en-US" sz="2000">
                <a:solidFill>
                  <a:srgbClr val="FF0000"/>
                </a:solidFill>
              </a:rPr>
              <a:t>盘符名</a:t>
            </a:r>
            <a:r>
              <a:rPr lang="en-US" altLang="zh-CN" sz="2000">
                <a:solidFill>
                  <a:srgbClr val="FF0000"/>
                </a:solidFill>
              </a:rPr>
              <a:t>&lt;</a:t>
            </a:r>
            <a:r>
              <a:rPr lang="zh-CN" altLang="en-US" sz="2000">
                <a:solidFill>
                  <a:srgbClr val="FF0000"/>
                </a:solidFill>
              </a:rPr>
              <a:t>回车</a:t>
            </a:r>
            <a:r>
              <a:rPr lang="en-US" altLang="zh-CN" sz="2000">
                <a:solidFill>
                  <a:srgbClr val="FF0000"/>
                </a:solidFill>
              </a:rPr>
              <a:t>&gt;</a:t>
            </a:r>
            <a:r>
              <a:rPr lang="zh-CN" altLang="en-US" sz="2000"/>
              <a:t>：切换盘符。</a:t>
            </a:r>
            <a:endParaRPr lang="en-US" altLang="zh-CN" sz="2000"/>
          </a:p>
          <a:p>
            <a:pPr lvl="1">
              <a:lnSpc>
                <a:spcPct val="100000"/>
              </a:lnSpc>
            </a:pPr>
            <a:r>
              <a:rPr lang="zh-CN" altLang="en-US" sz="2000"/>
              <a:t>查看</a:t>
            </a:r>
            <a:r>
              <a:rPr lang="en-US" altLang="zh-CN" sz="2000"/>
              <a:t>DOS</a:t>
            </a:r>
            <a:r>
              <a:rPr lang="zh-CN" altLang="en-US" sz="2000"/>
              <a:t>命令的帮助：</a:t>
            </a:r>
            <a:r>
              <a:rPr lang="en-US" altLang="zh-CN" sz="2000"/>
              <a:t>help </a:t>
            </a:r>
            <a:r>
              <a:rPr lang="zh-CN" altLang="en-US" sz="2000"/>
              <a:t>命令名</a:t>
            </a:r>
          </a:p>
          <a:p>
            <a:pPr>
              <a:lnSpc>
                <a:spcPct val="100000"/>
              </a:lnSpc>
            </a:pPr>
            <a:endParaRPr lang="zh-CN" altLang="en-US" sz="2400"/>
          </a:p>
        </p:txBody>
      </p:sp>
    </p:spTree>
  </p:cSld>
  <p:clrMapOvr>
    <a:masterClrMapping/>
  </p:clrMapOvr>
</p:sld>
</file>

<file path=ppt/theme/theme1.xml><?xml version="1.0" encoding="utf-8"?>
<a:theme xmlns:a="http://schemas.openxmlformats.org/drawingml/2006/main" name="WelcomeDoc">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WelcomeDoc">
      <a:majorFont>
        <a:latin typeface="Microsoft YaHei UI"/>
        <a:ea typeface="Microsoft YaHei UI"/>
        <a:cs typeface=""/>
      </a:majorFont>
      <a:minorFont>
        <a:latin typeface="Microsoft YaHei UI"/>
        <a:ea typeface="Microsoft Ya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TotalTime>
  <Pages>0</Pages>
  <Words>2692</Words>
  <Characters>0</Characters>
  <Application>Microsoft Office PowerPoint</Application>
  <DocSecurity>0</DocSecurity>
  <PresentationFormat>自定义</PresentationFormat>
  <Lines>0</Lines>
  <Paragraphs>390</Paragraphs>
  <Slides>30</Slides>
  <Notes>6</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WelcomeDoc</vt:lpstr>
      <vt:lpstr>Java概述</vt:lpstr>
      <vt:lpstr>要求</vt:lpstr>
      <vt:lpstr>学习建议</vt:lpstr>
      <vt:lpstr>JavaSE课程目标</vt:lpstr>
      <vt:lpstr>1 Java概述</vt:lpstr>
      <vt:lpstr>1.1 软件编程常识</vt:lpstr>
      <vt:lpstr>软件开发</vt:lpstr>
      <vt:lpstr>人机交互</vt:lpstr>
      <vt:lpstr>DOS命令</vt:lpstr>
      <vt:lpstr>计算机语言</vt:lpstr>
      <vt:lpstr>1.2 Java语言概述</vt:lpstr>
      <vt:lpstr>1.3 Java体系结构</vt:lpstr>
      <vt:lpstr>Java可以做什么</vt:lpstr>
      <vt:lpstr>1.4 Java语言的跨平台特性</vt:lpstr>
      <vt:lpstr>1.5 搭建Java程序的开发环境</vt:lpstr>
      <vt:lpstr>JRE &amp; JDK</vt:lpstr>
      <vt:lpstr>Java SE 组成概念图</vt:lpstr>
      <vt:lpstr>JDK版本</vt:lpstr>
      <vt:lpstr>下载和安装JDK</vt:lpstr>
      <vt:lpstr>JDK安装后的目录结构</vt:lpstr>
      <vt:lpstr>配置环境变量</vt:lpstr>
      <vt:lpstr>验证</vt:lpstr>
      <vt:lpstr>1.6 Java程序开发体验</vt:lpstr>
      <vt:lpstr>第一个Java程序</vt:lpstr>
      <vt:lpstr>第一个Java程序</vt:lpstr>
      <vt:lpstr>新手常见错误</vt:lpstr>
      <vt:lpstr>Java程序初步认识</vt:lpstr>
      <vt:lpstr>常见Java开发工具</vt:lpstr>
      <vt:lpstr>总结</vt:lpstr>
      <vt:lpstr>作业</vt:lpstr>
    </vt:vector>
  </TitlesOfParts>
  <Company>csdn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Java概述</dc:title>
  <dc:creator>qiujy</dc:creator>
  <cp:lastModifiedBy>李钦坤</cp:lastModifiedBy>
  <cp:revision>100</cp:revision>
  <dcterms:created xsi:type="dcterms:W3CDTF">2012-05-08T05:35:00Z</dcterms:created>
  <dcterms:modified xsi:type="dcterms:W3CDTF">2016-10-15T01:32:58Z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