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8" r:id="rId8"/>
    <p:sldId id="261" r:id="rId9"/>
    <p:sldId id="27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03/05/2019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03/05/2019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98732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03/05/2019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8524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03/05/2019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24221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2CAE88-2E46-472D-AA2C-0CF4CF23A1F6}" type="datetimeFigureOut">
              <a:rPr lang="es-ES" smtClean="0"/>
              <a:t>03/05/2019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54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2CAE88-2E46-472D-AA2C-0CF4CF23A1F6}" type="datetimeFigureOut">
              <a:rPr lang="es-ES" smtClean="0"/>
              <a:t>03/05/2019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1897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2CAE88-2E46-472D-AA2C-0CF4CF23A1F6}" type="datetimeFigureOut">
              <a:rPr lang="es-ES" smtClean="0"/>
              <a:t>03/05/2019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8985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2CAE88-2E46-472D-AA2C-0CF4CF23A1F6}" type="datetimeFigureOut">
              <a:rPr lang="es-ES" smtClean="0"/>
              <a:t>03/05/2019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9890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2CAE88-2E46-472D-AA2C-0CF4CF23A1F6}" type="datetimeFigureOut">
              <a:rPr lang="es-ES" smtClean="0"/>
              <a:t>03/05/2019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60036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2CAE88-2E46-472D-AA2C-0CF4CF23A1F6}" type="datetimeFigureOut">
              <a:rPr lang="es-ES" smtClean="0"/>
              <a:t>03/05/2019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81A29-455C-4A9E-9A85-784C00740AA8}" type="slidenum">
              <a:rPr lang="es-ES" smtClean="0"/>
              <a:t>‹Nº›</a:t>
            </a:fld>
            <a:endParaRPr lang="es-ES"/>
          </a:p>
        </p:txBody>
      </p:sp>
    </p:spTree>
    <p:extLst>
      <p:ext uri="{BB962C8B-B14F-4D97-AF65-F5344CB8AC3E}">
        <p14:creationId xmlns:p14="http://schemas.microsoft.com/office/powerpoint/2010/main" val="17944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2CAE88-2E46-472D-AA2C-0CF4CF23A1F6}" type="datetimeFigureOut">
              <a:rPr lang="es-ES" smtClean="0"/>
              <a:t>03/05/2019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9986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2CAE88-2E46-472D-AA2C-0CF4CF23A1F6}" type="datetimeFigureOut">
              <a:rPr lang="es-ES" smtClean="0"/>
              <a:t>03/05/2019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81A29-455C-4A9E-9A85-784C00740AA8}"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07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EF247-D0CC-4CAE-BCF2-D25DA9128DAC}"/>
              </a:ext>
            </a:extLst>
          </p:cNvPr>
          <p:cNvSpPr>
            <a:spLocks noGrp="1"/>
          </p:cNvSpPr>
          <p:nvPr>
            <p:ph type="ctrTitle"/>
          </p:nvPr>
        </p:nvSpPr>
        <p:spPr>
          <a:xfrm>
            <a:off x="1097279" y="758952"/>
            <a:ext cx="6850309" cy="3566160"/>
          </a:xfrm>
        </p:spPr>
        <p:txBody>
          <a:bodyPr/>
          <a:lstStyle/>
          <a:p>
            <a:r>
              <a:rPr lang="es-ES" dirty="0"/>
              <a:t>Optimización en MySQL</a:t>
            </a:r>
          </a:p>
        </p:txBody>
      </p:sp>
      <p:sp>
        <p:nvSpPr>
          <p:cNvPr id="3" name="Subtítulo 2">
            <a:extLst>
              <a:ext uri="{FF2B5EF4-FFF2-40B4-BE49-F238E27FC236}">
                <a16:creationId xmlns:a16="http://schemas.microsoft.com/office/drawing/2014/main" id="{4B04FAE6-0600-4746-985C-559430AC2333}"/>
              </a:ext>
            </a:extLst>
          </p:cNvPr>
          <p:cNvSpPr>
            <a:spLocks noGrp="1"/>
          </p:cNvSpPr>
          <p:nvPr>
            <p:ph type="subTitle" idx="1"/>
          </p:nvPr>
        </p:nvSpPr>
        <p:spPr/>
        <p:txBody>
          <a:bodyPr>
            <a:normAutofit fontScale="85000" lnSpcReduction="20000"/>
          </a:bodyPr>
          <a:lstStyle/>
          <a:p>
            <a:r>
              <a:rPr lang="es-ES" dirty="0"/>
              <a:t>Bases de datos II</a:t>
            </a:r>
          </a:p>
          <a:p>
            <a:r>
              <a:rPr lang="es-ES" dirty="0"/>
              <a:t>3º - Grado en Ingeniería Informática</a:t>
            </a:r>
          </a:p>
          <a:p>
            <a:r>
              <a:rPr lang="pt-BR" dirty="0"/>
              <a:t>Gonzalo Senovilla </a:t>
            </a:r>
            <a:r>
              <a:rPr lang="pt-BR" dirty="0" err="1"/>
              <a:t>Minguela</a:t>
            </a:r>
            <a:r>
              <a:rPr lang="pt-BR" dirty="0"/>
              <a:t>, Miguel </a:t>
            </a:r>
            <a:r>
              <a:rPr lang="pt-BR" dirty="0" err="1"/>
              <a:t>Vítores</a:t>
            </a:r>
            <a:r>
              <a:rPr lang="pt-BR" dirty="0"/>
              <a:t> Vicente</a:t>
            </a:r>
          </a:p>
          <a:p>
            <a:endParaRPr lang="es-ES" dirty="0"/>
          </a:p>
        </p:txBody>
      </p:sp>
      <p:pic>
        <p:nvPicPr>
          <p:cNvPr id="4" name="Imagen 3" descr="F:\Gonzalo\Documentos\GitHub\TrabajoDesarrolloBDII\Recursos Graficos\descarga.png">
            <a:extLst>
              <a:ext uri="{FF2B5EF4-FFF2-40B4-BE49-F238E27FC236}">
                <a16:creationId xmlns:a16="http://schemas.microsoft.com/office/drawing/2014/main" id="{B42ADF60-BCA7-49E5-87AE-FEBB12B80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131" y="273465"/>
            <a:ext cx="4033615" cy="4051647"/>
          </a:xfrm>
          <a:prstGeom prst="rect">
            <a:avLst/>
          </a:prstGeom>
          <a:noFill/>
          <a:ln>
            <a:noFill/>
          </a:ln>
        </p:spPr>
      </p:pic>
    </p:spTree>
    <p:extLst>
      <p:ext uri="{BB962C8B-B14F-4D97-AF65-F5344CB8AC3E}">
        <p14:creationId xmlns:p14="http://schemas.microsoft.com/office/powerpoint/2010/main" val="417381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4C5-C1C9-406F-B70A-3BDD3BD8B2EF}"/>
              </a:ext>
            </a:extLst>
          </p:cNvPr>
          <p:cNvSpPr>
            <a:spLocks noGrp="1"/>
          </p:cNvSpPr>
          <p:nvPr>
            <p:ph type="title"/>
          </p:nvPr>
        </p:nvSpPr>
        <p:spPr/>
        <p:txBody>
          <a:bodyPr/>
          <a:lstStyle/>
          <a:p>
            <a:r>
              <a:rPr lang="es-ES" b="1" dirty="0"/>
              <a:t>Sentencia OPTIMIZE TABLE</a:t>
            </a:r>
            <a:endParaRPr lang="es-ES" dirty="0"/>
          </a:p>
        </p:txBody>
      </p:sp>
      <p:sp>
        <p:nvSpPr>
          <p:cNvPr id="3" name="Marcador de contenido 2">
            <a:extLst>
              <a:ext uri="{FF2B5EF4-FFF2-40B4-BE49-F238E27FC236}">
                <a16:creationId xmlns:a16="http://schemas.microsoft.com/office/drawing/2014/main" id="{4E421112-E50D-4D60-B3EA-498E13D90036}"/>
              </a:ext>
            </a:extLst>
          </p:cNvPr>
          <p:cNvSpPr>
            <a:spLocks noGrp="1"/>
          </p:cNvSpPr>
          <p:nvPr>
            <p:ph idx="1"/>
          </p:nvPr>
        </p:nvSpPr>
        <p:spPr/>
        <p:txBody>
          <a:bodyPr/>
          <a:lstStyle/>
          <a:p>
            <a:pPr>
              <a:buFont typeface="Wingdings" panose="05000000000000000000" pitchFamily="2" charset="2"/>
              <a:buChar char="q"/>
            </a:pPr>
            <a:r>
              <a:rPr lang="es-ES" dirty="0"/>
              <a:t>Reorganiza el almacenamiento físico de una tabla de datos y datos indexados asociados para:</a:t>
            </a:r>
          </a:p>
          <a:p>
            <a:pPr lvl="1">
              <a:buFont typeface="Wingdings" panose="05000000000000000000" pitchFamily="2" charset="2"/>
              <a:buChar char="§"/>
            </a:pPr>
            <a:r>
              <a:rPr lang="es-ES" dirty="0"/>
              <a:t>Reducir el espacio de almacenamiento</a:t>
            </a:r>
          </a:p>
          <a:p>
            <a:pPr lvl="1">
              <a:buFont typeface="Wingdings" panose="05000000000000000000" pitchFamily="2" charset="2"/>
              <a:buChar char="§"/>
            </a:pPr>
            <a:r>
              <a:rPr lang="es-ES" dirty="0"/>
              <a:t>Mejorar la eficiencia entrada/salida cuando se accede a la tabla</a:t>
            </a:r>
          </a:p>
          <a:p>
            <a:pPr>
              <a:buFont typeface="Wingdings" panose="05000000000000000000" pitchFamily="2" charset="2"/>
              <a:buChar char="q"/>
            </a:pPr>
            <a:r>
              <a:rPr lang="es-ES" dirty="0"/>
              <a:t>Ejecutar esta sentencia para compactar, optimizar y ahorrar espacio cuando:</a:t>
            </a:r>
          </a:p>
          <a:p>
            <a:pPr lvl="1">
              <a:buFont typeface="Wingdings" panose="05000000000000000000" pitchFamily="2" charset="2"/>
              <a:buChar char="§"/>
            </a:pPr>
            <a:r>
              <a:rPr lang="es-ES" dirty="0"/>
              <a:t>El tamaño de la cantidad de datos en las tablas se estabiliza</a:t>
            </a:r>
          </a:p>
          <a:p>
            <a:pPr lvl="1">
              <a:buFont typeface="Wingdings" panose="05000000000000000000" pitchFamily="2" charset="2"/>
              <a:buChar char="§"/>
            </a:pPr>
            <a:r>
              <a:rPr lang="es-ES" dirty="0"/>
              <a:t>Los datos crecen en grandes cantidades</a:t>
            </a:r>
          </a:p>
          <a:p>
            <a:pPr>
              <a:buFont typeface="Wingdings" panose="05000000000000000000" pitchFamily="2" charset="2"/>
              <a:buChar char="q"/>
            </a:pPr>
            <a:r>
              <a:rPr lang="es-ES" dirty="0"/>
              <a:t>Puede mejorar todas las operaciones relacionadas con la tabla optimizada</a:t>
            </a:r>
          </a:p>
          <a:p>
            <a:pPr>
              <a:buFont typeface="Wingdings" panose="05000000000000000000" pitchFamily="2" charset="2"/>
              <a:buChar char="q"/>
            </a:pPr>
            <a:r>
              <a:rPr lang="es-ES" dirty="0"/>
              <a:t>Funciona en todas las ocasiones</a:t>
            </a:r>
          </a:p>
        </p:txBody>
      </p:sp>
    </p:spTree>
    <p:extLst>
      <p:ext uri="{BB962C8B-B14F-4D97-AF65-F5344CB8AC3E}">
        <p14:creationId xmlns:p14="http://schemas.microsoft.com/office/powerpoint/2010/main" val="2426996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CDF1F-8C71-4329-8F1E-E61E94D79E51}"/>
              </a:ext>
            </a:extLst>
          </p:cNvPr>
          <p:cNvSpPr>
            <a:spLocks noGrp="1"/>
          </p:cNvSpPr>
          <p:nvPr>
            <p:ph type="title"/>
          </p:nvPr>
        </p:nvSpPr>
        <p:spPr/>
        <p:txBody>
          <a:bodyPr/>
          <a:lstStyle/>
          <a:p>
            <a:r>
              <a:rPr lang="es-ES" b="1" dirty="0"/>
              <a:t>Sentencia INSERT DELAYED</a:t>
            </a:r>
            <a:endParaRPr lang="es-ES" dirty="0"/>
          </a:p>
        </p:txBody>
      </p:sp>
      <p:sp>
        <p:nvSpPr>
          <p:cNvPr id="3" name="Marcador de contenido 2">
            <a:extLst>
              <a:ext uri="{FF2B5EF4-FFF2-40B4-BE49-F238E27FC236}">
                <a16:creationId xmlns:a16="http://schemas.microsoft.com/office/drawing/2014/main" id="{BCE68218-8BB9-4A5C-B7E7-5F91C0406948}"/>
              </a:ext>
            </a:extLst>
          </p:cNvPr>
          <p:cNvSpPr>
            <a:spLocks noGrp="1"/>
          </p:cNvSpPr>
          <p:nvPr>
            <p:ph idx="1"/>
          </p:nvPr>
        </p:nvSpPr>
        <p:spPr>
          <a:xfrm>
            <a:off x="1097280" y="1845733"/>
            <a:ext cx="10058400" cy="4461063"/>
          </a:xfrm>
        </p:spPr>
        <p:txBody>
          <a:bodyPr>
            <a:normAutofit fontScale="92500" lnSpcReduction="20000"/>
          </a:bodyPr>
          <a:lstStyle/>
          <a:p>
            <a:pPr>
              <a:buFont typeface="Wingdings" panose="05000000000000000000" pitchFamily="2" charset="2"/>
              <a:buChar char="q"/>
            </a:pPr>
            <a:r>
              <a:rPr lang="es-ES" dirty="0"/>
              <a:t>Para optimizar sentencias INSERT y mejorar su velocidad</a:t>
            </a:r>
          </a:p>
          <a:p>
            <a:pPr lvl="1">
              <a:buFont typeface="Wingdings" panose="05000000000000000000" pitchFamily="2" charset="2"/>
              <a:buChar char="§"/>
            </a:pPr>
            <a:r>
              <a:rPr lang="es-ES" dirty="0"/>
              <a:t>Fusionar múltiples operaciones pequeñas en una sola</a:t>
            </a:r>
          </a:p>
          <a:p>
            <a:pPr lvl="1">
              <a:buFont typeface="Wingdings" panose="05000000000000000000" pitchFamily="2" charset="2"/>
              <a:buChar char="§"/>
            </a:pPr>
            <a:r>
              <a:rPr lang="es-ES" dirty="0"/>
              <a:t>Realizar el menor número de conexiones con la tabla donde se van a insertar</a:t>
            </a:r>
          </a:p>
          <a:p>
            <a:pPr lvl="1">
              <a:buFont typeface="Wingdings" panose="05000000000000000000" pitchFamily="2" charset="2"/>
              <a:buChar char="§"/>
            </a:pPr>
            <a:r>
              <a:rPr lang="es-ES" dirty="0"/>
              <a:t>Mandar el mayor </a:t>
            </a:r>
            <a:r>
              <a:rPr lang="es-ES" dirty="0" smtClean="0"/>
              <a:t>número de </a:t>
            </a:r>
            <a:r>
              <a:rPr lang="es-ES" dirty="0"/>
              <a:t>tuplas de una sola vez retrasando:</a:t>
            </a:r>
          </a:p>
          <a:p>
            <a:pPr lvl="2">
              <a:buFont typeface="Arial" panose="020B0604020202020204" pitchFamily="34" charset="0"/>
              <a:buChar char="•"/>
            </a:pPr>
            <a:r>
              <a:rPr lang="es-ES" dirty="0"/>
              <a:t>La actualización de índices</a:t>
            </a:r>
          </a:p>
          <a:p>
            <a:pPr lvl="2">
              <a:buFont typeface="Arial" panose="020B0604020202020204" pitchFamily="34" charset="0"/>
              <a:buChar char="•"/>
            </a:pPr>
            <a:r>
              <a:rPr lang="es-ES" dirty="0"/>
              <a:t>La comprobación de consistencia</a:t>
            </a:r>
          </a:p>
          <a:p>
            <a:pPr lvl="1">
              <a:buFont typeface="Wingdings" panose="05000000000000000000" pitchFamily="2" charset="2"/>
              <a:buChar char="§"/>
            </a:pPr>
            <a:r>
              <a:rPr lang="es-ES" dirty="0"/>
              <a:t>Usar sentencias INSERT con múltiples listas de VALUE</a:t>
            </a:r>
          </a:p>
          <a:p>
            <a:pPr lvl="1">
              <a:buFont typeface="Wingdings" panose="05000000000000000000" pitchFamily="2" charset="2"/>
              <a:buChar char="§"/>
            </a:pPr>
            <a:r>
              <a:rPr lang="es-ES" dirty="0"/>
              <a:t>Usar LOAD DATA cuando se cargue una tabla de un archivo de texto</a:t>
            </a:r>
          </a:p>
          <a:p>
            <a:pPr lvl="1">
              <a:buFont typeface="Wingdings" panose="05000000000000000000" pitchFamily="2" charset="2"/>
              <a:buChar char="§"/>
            </a:pPr>
            <a:r>
              <a:rPr lang="es-ES" dirty="0"/>
              <a:t>Insertar valores solo cuando el valor a insertar es distinto del valor por defecto de la columna</a:t>
            </a:r>
          </a:p>
          <a:p>
            <a:pPr>
              <a:buFont typeface="Wingdings" panose="05000000000000000000" pitchFamily="2" charset="2"/>
              <a:buChar char="q"/>
            </a:pPr>
            <a:r>
              <a:rPr lang="es-ES" dirty="0"/>
              <a:t>Opción DELAYED</a:t>
            </a:r>
          </a:p>
          <a:p>
            <a:pPr lvl="1">
              <a:buFont typeface="Wingdings" panose="05000000000000000000" pitchFamily="2" charset="2"/>
              <a:buChar char="§"/>
            </a:pPr>
            <a:r>
              <a:rPr lang="es-ES" dirty="0"/>
              <a:t>Extensión de MySQL al estándar SQL</a:t>
            </a:r>
          </a:p>
          <a:p>
            <a:pPr lvl="1">
              <a:buFont typeface="Wingdings" panose="05000000000000000000" pitchFamily="2" charset="2"/>
              <a:buChar char="§"/>
            </a:pPr>
            <a:r>
              <a:rPr lang="es-ES" dirty="0"/>
              <a:t>Obsoleta desde MySQL 5.6</a:t>
            </a:r>
          </a:p>
          <a:p>
            <a:pPr lvl="1">
              <a:buFont typeface="Wingdings" panose="05000000000000000000" pitchFamily="2" charset="2"/>
              <a:buChar char="§"/>
            </a:pPr>
            <a:r>
              <a:rPr lang="es-ES" b="1" dirty="0"/>
              <a:t>Cuando un cliente usaba esta sentencia sobre una tabla, la tupla se almacenaba en una cola para insertarse cuando esta tabla no estuviera en uso</a:t>
            </a:r>
          </a:p>
          <a:p>
            <a:pPr lvl="1">
              <a:buFont typeface="Wingdings" panose="05000000000000000000" pitchFamily="2" charset="2"/>
              <a:buChar char="§"/>
            </a:pPr>
            <a:r>
              <a:rPr lang="es-ES" dirty="0"/>
              <a:t>En MySQL 8.0 el servidor reconoce la opción DELAYED, pero la ignora</a:t>
            </a:r>
          </a:p>
          <a:p>
            <a:pPr lvl="1">
              <a:buFont typeface="Wingdings" panose="05000000000000000000" pitchFamily="2" charset="2"/>
              <a:buChar char="§"/>
            </a:pPr>
            <a:r>
              <a:rPr lang="es-ES" dirty="0"/>
              <a:t>Se planea eliminar esta palabra reservada</a:t>
            </a:r>
          </a:p>
        </p:txBody>
      </p:sp>
    </p:spTree>
    <p:extLst>
      <p:ext uri="{BB962C8B-B14F-4D97-AF65-F5344CB8AC3E}">
        <p14:creationId xmlns:p14="http://schemas.microsoft.com/office/powerpoint/2010/main" val="730295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19D91-D331-450E-A1AC-CEF76E542F9E}"/>
              </a:ext>
            </a:extLst>
          </p:cNvPr>
          <p:cNvSpPr>
            <a:spLocks noGrp="1"/>
          </p:cNvSpPr>
          <p:nvPr>
            <p:ph type="title"/>
          </p:nvPr>
        </p:nvSpPr>
        <p:spPr/>
        <p:txBody>
          <a:bodyPr/>
          <a:lstStyle/>
          <a:p>
            <a:r>
              <a:rPr lang="es-ES" b="1" dirty="0"/>
              <a:t>Slow Query Log</a:t>
            </a:r>
            <a:endParaRPr lang="es-ES" dirty="0"/>
          </a:p>
        </p:txBody>
      </p:sp>
      <p:sp>
        <p:nvSpPr>
          <p:cNvPr id="3" name="Marcador de contenido 2">
            <a:extLst>
              <a:ext uri="{FF2B5EF4-FFF2-40B4-BE49-F238E27FC236}">
                <a16:creationId xmlns:a16="http://schemas.microsoft.com/office/drawing/2014/main" id="{24CA9BB0-7DA5-460F-B2F3-46999BB42F86}"/>
              </a:ext>
            </a:extLst>
          </p:cNvPr>
          <p:cNvSpPr>
            <a:spLocks noGrp="1"/>
          </p:cNvSpPr>
          <p:nvPr>
            <p:ph idx="1"/>
          </p:nvPr>
        </p:nvSpPr>
        <p:spPr>
          <a:xfrm>
            <a:off x="1097280" y="1845733"/>
            <a:ext cx="10058400" cy="4435425"/>
          </a:xfrm>
        </p:spPr>
        <p:txBody>
          <a:bodyPr>
            <a:normAutofit fontScale="85000" lnSpcReduction="20000"/>
          </a:bodyPr>
          <a:lstStyle/>
          <a:p>
            <a:pPr>
              <a:buFont typeface="Wingdings" panose="05000000000000000000" pitchFamily="2" charset="2"/>
              <a:buChar char="q"/>
            </a:pPr>
            <a:r>
              <a:rPr lang="es-ES" dirty="0"/>
              <a:t>Variable que al activarse sirve para:</a:t>
            </a:r>
          </a:p>
          <a:p>
            <a:pPr lvl="1">
              <a:buFont typeface="Wingdings" panose="05000000000000000000" pitchFamily="2" charset="2"/>
              <a:buChar char="§"/>
            </a:pPr>
            <a:r>
              <a:rPr lang="es-ES" b="1" dirty="0"/>
              <a:t>Encontrar las sentencias que mayor tiempo de ejecución requieren: principales candidatas para ser optimizadas</a:t>
            </a:r>
          </a:p>
          <a:p>
            <a:pPr lvl="1">
              <a:buFont typeface="Wingdings" panose="05000000000000000000" pitchFamily="2" charset="2"/>
              <a:buChar char="§"/>
            </a:pPr>
            <a:r>
              <a:rPr lang="es-ES" dirty="0"/>
              <a:t>Busca las sentencias que:</a:t>
            </a:r>
          </a:p>
          <a:p>
            <a:pPr lvl="2">
              <a:buFont typeface="Arial" panose="020B0604020202020204" pitchFamily="34" charset="0"/>
              <a:buChar char="•"/>
            </a:pPr>
            <a:r>
              <a:rPr lang="es-ES" dirty="0"/>
              <a:t>Llevan más de una cantidad de segundos</a:t>
            </a:r>
          </a:p>
          <a:p>
            <a:pPr lvl="2">
              <a:buFont typeface="Arial" panose="020B0604020202020204" pitchFamily="34" charset="0"/>
              <a:buChar char="•"/>
            </a:pPr>
            <a:r>
              <a:rPr lang="es-ES" dirty="0"/>
              <a:t>Requieren de al menos un número concreto de tuplas para ser revisadas</a:t>
            </a:r>
          </a:p>
          <a:p>
            <a:pPr lvl="1">
              <a:buFont typeface="Wingdings" panose="05000000000000000000" pitchFamily="2" charset="2"/>
              <a:buChar char="§"/>
            </a:pPr>
            <a:r>
              <a:rPr lang="es-ES" dirty="0"/>
              <a:t>Las sentencias lentas se guardarán para poder ser revisadas, por defecto en </a:t>
            </a:r>
            <a:r>
              <a:rPr lang="es-ES" i="1" dirty="0"/>
              <a:t>nombre_host</a:t>
            </a:r>
            <a:r>
              <a:rPr lang="es-ES" dirty="0"/>
              <a:t>-slow.log </a:t>
            </a:r>
          </a:p>
          <a:p>
            <a:pPr lvl="1">
              <a:buFont typeface="Wingdings" panose="05000000000000000000" pitchFamily="2" charset="2"/>
              <a:buChar char="§"/>
            </a:pPr>
            <a:r>
              <a:rPr lang="es-ES" dirty="0"/>
              <a:t>La variable de estado slow queries se incrementa por cada sentencia lenta</a:t>
            </a:r>
          </a:p>
          <a:p>
            <a:pPr>
              <a:buFont typeface="Wingdings" panose="05000000000000000000" pitchFamily="2" charset="2"/>
              <a:buChar char="q"/>
            </a:pPr>
            <a:r>
              <a:rPr lang="es-ES" dirty="0"/>
              <a:t>Lo que encontraremos en el log</a:t>
            </a:r>
          </a:p>
          <a:p>
            <a:pPr lvl="1">
              <a:buFont typeface="Wingdings" panose="05000000000000000000" pitchFamily="2" charset="2"/>
              <a:buChar char="§"/>
            </a:pPr>
            <a:r>
              <a:rPr lang="es-ES" dirty="0"/>
              <a:t>Sentencia ejecutada</a:t>
            </a:r>
          </a:p>
          <a:p>
            <a:pPr lvl="1">
              <a:buFont typeface="Wingdings" panose="05000000000000000000" pitchFamily="2" charset="2"/>
              <a:buChar char="§"/>
            </a:pPr>
            <a:r>
              <a:rPr lang="es-ES" dirty="0"/>
              <a:t>Línea el tiempo de ejecución de la sentencia</a:t>
            </a:r>
          </a:p>
          <a:p>
            <a:pPr lvl="1">
              <a:buFont typeface="Wingdings" panose="05000000000000000000" pitchFamily="2" charset="2"/>
              <a:buChar char="§"/>
            </a:pPr>
            <a:r>
              <a:rPr lang="es-ES" dirty="0"/>
              <a:t>Tiempo de bloqueo</a:t>
            </a:r>
          </a:p>
          <a:p>
            <a:pPr lvl="1">
              <a:buFont typeface="Wingdings" panose="05000000000000000000" pitchFamily="2" charset="2"/>
              <a:buChar char="§"/>
            </a:pPr>
            <a:r>
              <a:rPr lang="es-ES" dirty="0"/>
              <a:t>Tuplas examinadas</a:t>
            </a:r>
          </a:p>
          <a:p>
            <a:pPr lvl="1">
              <a:buFont typeface="Wingdings" panose="05000000000000000000" pitchFamily="2" charset="2"/>
              <a:buChar char="§"/>
            </a:pPr>
            <a:r>
              <a:rPr lang="es-ES" dirty="0"/>
              <a:t>Tuplas que se han mandado al cliente</a:t>
            </a:r>
          </a:p>
          <a:p>
            <a:pPr>
              <a:buFont typeface="Wingdings" panose="05000000000000000000" pitchFamily="2" charset="2"/>
              <a:buChar char="q"/>
            </a:pPr>
            <a:r>
              <a:rPr lang="es-ES" dirty="0"/>
              <a:t>Si activamos la variable log slow extra aparecerían en el log muchos más datos de la sentencia, entre otros:</a:t>
            </a:r>
          </a:p>
          <a:p>
            <a:pPr lvl="1">
              <a:buFont typeface="Wingdings" panose="05000000000000000000" pitchFamily="2" charset="2"/>
              <a:buChar char="§"/>
            </a:pPr>
            <a:r>
              <a:rPr lang="es-ES" dirty="0"/>
              <a:t>Número de error que produce</a:t>
            </a:r>
          </a:p>
          <a:p>
            <a:pPr lvl="1">
              <a:buFont typeface="Wingdings" panose="05000000000000000000" pitchFamily="2" charset="2"/>
              <a:buChar char="§"/>
            </a:pPr>
            <a:r>
              <a:rPr lang="es-ES" dirty="0"/>
              <a:t>Bytes recibidos</a:t>
            </a:r>
          </a:p>
          <a:p>
            <a:pPr lvl="1">
              <a:buFont typeface="Wingdings" panose="05000000000000000000" pitchFamily="2" charset="2"/>
              <a:buChar char="§"/>
            </a:pPr>
            <a:r>
              <a:rPr lang="es-ES" dirty="0"/>
              <a:t>Hora en la que empezó y acabó</a:t>
            </a:r>
          </a:p>
          <a:p>
            <a:pPr lvl="1">
              <a:buFont typeface="Wingdings" panose="05000000000000000000" pitchFamily="2" charset="2"/>
              <a:buChar char="q"/>
            </a:pPr>
            <a:endParaRPr lang="es-ES" dirty="0"/>
          </a:p>
        </p:txBody>
      </p:sp>
    </p:spTree>
    <p:extLst>
      <p:ext uri="{BB962C8B-B14F-4D97-AF65-F5344CB8AC3E}">
        <p14:creationId xmlns:p14="http://schemas.microsoft.com/office/powerpoint/2010/main" val="279188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83BA5-DD8A-4218-87E2-4031B0A94437}"/>
              </a:ext>
            </a:extLst>
          </p:cNvPr>
          <p:cNvSpPr>
            <a:spLocks noGrp="1"/>
          </p:cNvSpPr>
          <p:nvPr>
            <p:ph type="title"/>
          </p:nvPr>
        </p:nvSpPr>
        <p:spPr/>
        <p:txBody>
          <a:bodyPr/>
          <a:lstStyle/>
          <a:p>
            <a:r>
              <a:rPr lang="es-ES" b="1" dirty="0"/>
              <a:t>Variables de sistema: long-query-time</a:t>
            </a:r>
            <a:endParaRPr lang="es-ES" dirty="0"/>
          </a:p>
        </p:txBody>
      </p:sp>
      <p:sp>
        <p:nvSpPr>
          <p:cNvPr id="3" name="Marcador de contenido 2">
            <a:extLst>
              <a:ext uri="{FF2B5EF4-FFF2-40B4-BE49-F238E27FC236}">
                <a16:creationId xmlns:a16="http://schemas.microsoft.com/office/drawing/2014/main" id="{D32D0087-47D5-4AD4-A595-4C2BE4A2CB8A}"/>
              </a:ext>
            </a:extLst>
          </p:cNvPr>
          <p:cNvSpPr>
            <a:spLocks noGrp="1"/>
          </p:cNvSpPr>
          <p:nvPr>
            <p:ph idx="1"/>
          </p:nvPr>
        </p:nvSpPr>
        <p:spPr/>
        <p:txBody>
          <a:bodyPr/>
          <a:lstStyle/>
          <a:p>
            <a:pPr>
              <a:buFont typeface="Wingdings" panose="05000000000000000000" pitchFamily="2" charset="2"/>
              <a:buChar char="q"/>
            </a:pPr>
            <a:r>
              <a:rPr lang="es-ES" dirty="0"/>
              <a:t>Relacionada íntimamente con la variable slow query log</a:t>
            </a:r>
          </a:p>
          <a:p>
            <a:pPr>
              <a:buFont typeface="Wingdings" panose="05000000000000000000" pitchFamily="2" charset="2"/>
              <a:buChar char="q"/>
            </a:pPr>
            <a:r>
              <a:rPr lang="es-ES" b="1" dirty="0"/>
              <a:t>Número mínimo de segundos que tardarán en ejecutarse las sentencias que se guardarán en el log</a:t>
            </a:r>
          </a:p>
          <a:p>
            <a:pPr>
              <a:buFont typeface="Wingdings" panose="05000000000000000000" pitchFamily="2" charset="2"/>
              <a:buChar char="q"/>
            </a:pPr>
            <a:r>
              <a:rPr lang="es-ES" dirty="0"/>
              <a:t>Valores que recibe</a:t>
            </a:r>
          </a:p>
          <a:p>
            <a:pPr lvl="1">
              <a:buFont typeface="Wingdings" panose="05000000000000000000" pitchFamily="2" charset="2"/>
              <a:buChar char="§"/>
            </a:pPr>
            <a:r>
              <a:rPr lang="es-ES" dirty="0"/>
              <a:t>Por defecto: 10 segundos</a:t>
            </a:r>
          </a:p>
          <a:p>
            <a:pPr lvl="1">
              <a:buFont typeface="Wingdings" panose="05000000000000000000" pitchFamily="2" charset="2"/>
              <a:buChar char="§"/>
            </a:pPr>
            <a:r>
              <a:rPr lang="es-ES" dirty="0"/>
              <a:t>Mínimo: 0</a:t>
            </a:r>
          </a:p>
          <a:p>
            <a:pPr lvl="1">
              <a:buFont typeface="Wingdings" panose="05000000000000000000" pitchFamily="2" charset="2"/>
              <a:buChar char="§"/>
            </a:pPr>
            <a:r>
              <a:rPr lang="es-ES" dirty="0"/>
              <a:t>Se puede especificar en microsegundos </a:t>
            </a:r>
          </a:p>
          <a:p>
            <a:pPr>
              <a:buFont typeface="Wingdings" panose="05000000000000000000" pitchFamily="2" charset="2"/>
              <a:buChar char="q"/>
            </a:pPr>
            <a:r>
              <a:rPr lang="es-ES" dirty="0"/>
              <a:t>Este valor se compara en tiempo de ejecución, no de procesado, por lo tanto:</a:t>
            </a:r>
          </a:p>
          <a:p>
            <a:pPr lvl="1">
              <a:buFont typeface="Wingdings" panose="05000000000000000000" pitchFamily="2" charset="2"/>
              <a:buChar char="§"/>
            </a:pPr>
            <a:r>
              <a:rPr lang="es-ES" dirty="0"/>
              <a:t>Sentencia está por debajo del umbral en un sistema con poca carga</a:t>
            </a:r>
          </a:p>
          <a:p>
            <a:pPr lvl="1">
              <a:buFont typeface="Wingdings" panose="05000000000000000000" pitchFamily="2" charset="2"/>
              <a:buChar char="§"/>
            </a:pPr>
            <a:r>
              <a:rPr lang="es-ES" dirty="0"/>
              <a:t>Esa sentencia podría superar ese umbral en un sistema con una carga mayor</a:t>
            </a:r>
          </a:p>
        </p:txBody>
      </p:sp>
    </p:spTree>
    <p:extLst>
      <p:ext uri="{BB962C8B-B14F-4D97-AF65-F5344CB8AC3E}">
        <p14:creationId xmlns:p14="http://schemas.microsoft.com/office/powerpoint/2010/main" val="150624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B729-559B-4B71-BEAD-1296C3648D64}"/>
              </a:ext>
            </a:extLst>
          </p:cNvPr>
          <p:cNvSpPr>
            <a:spLocks noGrp="1"/>
          </p:cNvSpPr>
          <p:nvPr>
            <p:ph type="title"/>
          </p:nvPr>
        </p:nvSpPr>
        <p:spPr/>
        <p:txBody>
          <a:bodyPr/>
          <a:lstStyle/>
          <a:p>
            <a:r>
              <a:rPr lang="es-ES" b="1" dirty="0"/>
              <a:t>Show ProcessList</a:t>
            </a:r>
            <a:endParaRPr lang="es-ES" dirty="0"/>
          </a:p>
        </p:txBody>
      </p:sp>
      <p:sp>
        <p:nvSpPr>
          <p:cNvPr id="3" name="Marcador de contenido 2">
            <a:extLst>
              <a:ext uri="{FF2B5EF4-FFF2-40B4-BE49-F238E27FC236}">
                <a16:creationId xmlns:a16="http://schemas.microsoft.com/office/drawing/2014/main" id="{60464A0A-CF34-4349-BE64-2808B3253F79}"/>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s-ES" b="1" dirty="0"/>
              <a:t>Muestra los hilos actualmente en ejecución</a:t>
            </a:r>
          </a:p>
          <a:p>
            <a:pPr>
              <a:buFont typeface="Wingdings" panose="05000000000000000000" pitchFamily="2" charset="2"/>
              <a:buChar char="q"/>
            </a:pPr>
            <a:r>
              <a:rPr lang="es-ES" dirty="0"/>
              <a:t>Se requiere de permisos para poder ver todos los hilos, de no ser así solo se pueden ver los relacionados con tu usuario</a:t>
            </a:r>
          </a:p>
          <a:p>
            <a:pPr>
              <a:buFont typeface="Wingdings" panose="05000000000000000000" pitchFamily="2" charset="2"/>
              <a:buChar char="q"/>
            </a:pPr>
            <a:r>
              <a:rPr lang="es-ES" dirty="0"/>
              <a:t>Útil para ver qué ocurre cuando se dan ciertos errores, como el de </a:t>
            </a:r>
            <a:r>
              <a:rPr lang="es-ES" i="1" dirty="0"/>
              <a:t>demasiadas conexiones</a:t>
            </a:r>
          </a:p>
          <a:p>
            <a:pPr>
              <a:buFont typeface="Wingdings" panose="05000000000000000000" pitchFamily="2" charset="2"/>
              <a:buChar char="q"/>
            </a:pPr>
            <a:r>
              <a:rPr lang="es-ES" dirty="0"/>
              <a:t>Para cada hilo se muestran una serie de datos, como:</a:t>
            </a:r>
          </a:p>
          <a:p>
            <a:pPr lvl="1">
              <a:buFont typeface="Wingdings" panose="05000000000000000000" pitchFamily="2" charset="2"/>
              <a:buChar char="§"/>
            </a:pPr>
            <a:r>
              <a:rPr lang="es-ES" dirty="0"/>
              <a:t>id del hilo</a:t>
            </a:r>
          </a:p>
          <a:p>
            <a:pPr lvl="1">
              <a:buFont typeface="Wingdings" panose="05000000000000000000" pitchFamily="2" charset="2"/>
              <a:buChar char="§"/>
            </a:pPr>
            <a:r>
              <a:rPr lang="es-ES" dirty="0"/>
              <a:t>nombre del usuario</a:t>
            </a:r>
          </a:p>
          <a:p>
            <a:pPr lvl="1">
              <a:buFont typeface="Wingdings" panose="05000000000000000000" pitchFamily="2" charset="2"/>
              <a:buChar char="§"/>
            </a:pPr>
            <a:r>
              <a:rPr lang="es-ES" dirty="0"/>
              <a:t>nombre del host </a:t>
            </a:r>
          </a:p>
          <a:p>
            <a:pPr lvl="1">
              <a:buFont typeface="Wingdings" panose="05000000000000000000" pitchFamily="2" charset="2"/>
              <a:buChar char="§"/>
            </a:pPr>
            <a:r>
              <a:rPr lang="es-ES" dirty="0"/>
              <a:t>puerto del cliente</a:t>
            </a:r>
          </a:p>
          <a:p>
            <a:pPr lvl="1">
              <a:buFont typeface="Wingdings" panose="05000000000000000000" pitchFamily="2" charset="2"/>
              <a:buChar char="§"/>
            </a:pPr>
            <a:r>
              <a:rPr lang="es-ES" dirty="0"/>
              <a:t>base de datos por defecto</a:t>
            </a:r>
          </a:p>
          <a:p>
            <a:pPr lvl="1">
              <a:buFont typeface="Wingdings" panose="05000000000000000000" pitchFamily="2" charset="2"/>
              <a:buChar char="§"/>
            </a:pPr>
            <a:r>
              <a:rPr lang="es-ES" dirty="0"/>
              <a:t>comando que está ejecutando el hilo</a:t>
            </a:r>
          </a:p>
          <a:p>
            <a:pPr lvl="1">
              <a:buFont typeface="Wingdings" panose="05000000000000000000" pitchFamily="2" charset="2"/>
              <a:buChar char="§"/>
            </a:pPr>
            <a:r>
              <a:rPr lang="es-ES" dirty="0"/>
              <a:t>tiempo en segundos que lleva el hilo en su actual estado</a:t>
            </a:r>
          </a:p>
          <a:p>
            <a:pPr lvl="1">
              <a:buFont typeface="Wingdings" panose="05000000000000000000" pitchFamily="2" charset="2"/>
              <a:buChar char="§"/>
            </a:pPr>
            <a:r>
              <a:rPr lang="es-ES" dirty="0"/>
              <a:t>estado actual</a:t>
            </a:r>
          </a:p>
          <a:p>
            <a:pPr lvl="1">
              <a:buFont typeface="Wingdings" panose="05000000000000000000" pitchFamily="2" charset="2"/>
              <a:buChar char="§"/>
            </a:pPr>
            <a:r>
              <a:rPr lang="es-ES" dirty="0"/>
              <a:t>sentencia que está llevando a cabo el hilo </a:t>
            </a:r>
          </a:p>
          <a:p>
            <a:pPr>
              <a:buFont typeface="Wingdings" panose="05000000000000000000" pitchFamily="2" charset="2"/>
              <a:buChar char="q"/>
            </a:pPr>
            <a:endParaRPr lang="es-ES" dirty="0"/>
          </a:p>
        </p:txBody>
      </p:sp>
    </p:spTree>
    <p:extLst>
      <p:ext uri="{BB962C8B-B14F-4D97-AF65-F5344CB8AC3E}">
        <p14:creationId xmlns:p14="http://schemas.microsoft.com/office/powerpoint/2010/main" val="133451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48464-EA5F-4D83-861F-AE4BA8E6C8A1}"/>
              </a:ext>
            </a:extLst>
          </p:cNvPr>
          <p:cNvSpPr>
            <a:spLocks noGrp="1"/>
          </p:cNvSpPr>
          <p:nvPr>
            <p:ph type="title"/>
          </p:nvPr>
        </p:nvSpPr>
        <p:spPr/>
        <p:txBody>
          <a:bodyPr/>
          <a:lstStyle/>
          <a:p>
            <a:r>
              <a:rPr lang="es-ES" b="1" dirty="0"/>
              <a:t>Conclusiones</a:t>
            </a:r>
            <a:endParaRPr lang="es-ES" dirty="0"/>
          </a:p>
        </p:txBody>
      </p:sp>
      <p:sp>
        <p:nvSpPr>
          <p:cNvPr id="3" name="Marcador de contenido 2">
            <a:extLst>
              <a:ext uri="{FF2B5EF4-FFF2-40B4-BE49-F238E27FC236}">
                <a16:creationId xmlns:a16="http://schemas.microsoft.com/office/drawing/2014/main" id="{03FB4AD5-BADD-44DF-A808-6D3F90E1C4BA}"/>
              </a:ext>
            </a:extLst>
          </p:cNvPr>
          <p:cNvSpPr>
            <a:spLocks noGrp="1"/>
          </p:cNvSpPr>
          <p:nvPr>
            <p:ph idx="1"/>
          </p:nvPr>
        </p:nvSpPr>
        <p:spPr/>
        <p:txBody>
          <a:bodyPr/>
          <a:lstStyle/>
          <a:p>
            <a:pPr>
              <a:buFont typeface="Wingdings" panose="05000000000000000000" pitchFamily="2" charset="2"/>
              <a:buChar char="q"/>
            </a:pPr>
            <a:r>
              <a:rPr lang="es-ES" dirty="0"/>
              <a:t>Este trabajo ha destacado el gran trabajo que hay detrás de una simple sentencia SQL</a:t>
            </a:r>
          </a:p>
          <a:p>
            <a:pPr lvl="1">
              <a:buFont typeface="Wingdings" panose="05000000000000000000" pitchFamily="2" charset="2"/>
              <a:buChar char="§"/>
            </a:pPr>
            <a:r>
              <a:rPr lang="es-ES" dirty="0"/>
              <a:t>Según aumenta la escala de una base de datos, la optimización es vital</a:t>
            </a:r>
          </a:p>
          <a:p>
            <a:pPr>
              <a:buFont typeface="Wingdings" panose="05000000000000000000" pitchFamily="2" charset="2"/>
              <a:buChar char="q"/>
            </a:pPr>
            <a:r>
              <a:rPr lang="es-ES" dirty="0"/>
              <a:t>Destacar el descubrimiento de la sentencia EXPLAIN, de gran ayuda en entornos de producción</a:t>
            </a:r>
          </a:p>
          <a:p>
            <a:pPr lvl="1">
              <a:buFont typeface="Wingdings" panose="05000000000000000000" pitchFamily="2" charset="2"/>
              <a:buChar char="§"/>
            </a:pPr>
            <a:r>
              <a:rPr lang="es-ES" dirty="0"/>
              <a:t>Donde los recursos son limitados</a:t>
            </a:r>
          </a:p>
          <a:p>
            <a:pPr lvl="1">
              <a:buFont typeface="Wingdings" panose="05000000000000000000" pitchFamily="2" charset="2"/>
              <a:buChar char="§"/>
            </a:pPr>
            <a:r>
              <a:rPr lang="es-ES" dirty="0"/>
              <a:t>Donde hay que afinar las consultas realizadas al máximo para minimizar el desperdicio de recursos</a:t>
            </a:r>
          </a:p>
          <a:p>
            <a:pPr>
              <a:buFont typeface="Wingdings" panose="05000000000000000000" pitchFamily="2" charset="2"/>
              <a:buChar char="q"/>
            </a:pPr>
            <a:r>
              <a:rPr lang="es-ES" dirty="0"/>
              <a:t>Hemos tenido oportunidad de repasar y profundizar en aspectos que ya conocíamos como son los índices de las tablas MySQL, ya que antes</a:t>
            </a:r>
          </a:p>
          <a:p>
            <a:pPr lvl="1">
              <a:buFont typeface="Wingdings" panose="05000000000000000000" pitchFamily="2" charset="2"/>
              <a:buChar char="§"/>
            </a:pPr>
            <a:r>
              <a:rPr lang="es-ES" dirty="0"/>
              <a:t>No teníamos un conocimiento muy amplio de índices</a:t>
            </a:r>
          </a:p>
          <a:p>
            <a:pPr lvl="1">
              <a:buFont typeface="Wingdings" panose="05000000000000000000" pitchFamily="2" charset="2"/>
              <a:buChar char="§"/>
            </a:pPr>
            <a:r>
              <a:rPr lang="es-ES"/>
              <a:t>No </a:t>
            </a:r>
            <a:r>
              <a:rPr lang="es-ES" dirty="0"/>
              <a:t>terminábamos de entender por qué estos elementos eran tan útiles</a:t>
            </a:r>
          </a:p>
        </p:txBody>
      </p:sp>
    </p:spTree>
    <p:extLst>
      <p:ext uri="{BB962C8B-B14F-4D97-AF65-F5344CB8AC3E}">
        <p14:creationId xmlns:p14="http://schemas.microsoft.com/office/powerpoint/2010/main" val="381259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D84A7-DE9E-4238-BD9A-6D051ACB5740}"/>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A50E3849-FD2A-4B66-8ADA-0CD2A82BBA64}"/>
              </a:ext>
            </a:extLst>
          </p:cNvPr>
          <p:cNvSpPr>
            <a:spLocks noGrp="1"/>
          </p:cNvSpPr>
          <p:nvPr>
            <p:ph idx="1"/>
          </p:nvPr>
        </p:nvSpPr>
        <p:spPr/>
        <p:txBody>
          <a:bodyPr>
            <a:normAutofit lnSpcReduction="10000"/>
          </a:bodyPr>
          <a:lstStyle/>
          <a:p>
            <a:pPr algn="just"/>
            <a:r>
              <a:rPr lang="es-ES" sz="1600" dirty="0"/>
              <a:t>El rendimiento de una base de datos se basas en diversos factores, como las tablas, sentencias y la configuración que utiliza, siendo estos factores a nivel de la propia base de datos. Además, se requiere de una optimización a nivel de hardware, minimizando y haciendo lo más eficiente posible las operaciones de la CPU y las de entrada y salida.</a:t>
            </a:r>
          </a:p>
          <a:p>
            <a:pPr algn="just">
              <a:buFont typeface="Wingdings" panose="05000000000000000000" pitchFamily="2" charset="2"/>
              <a:buChar char="q"/>
            </a:pPr>
            <a:r>
              <a:rPr lang="es-ES" sz="1800" dirty="0"/>
              <a:t>Optimizar a nivel de base de datos </a:t>
            </a:r>
          </a:p>
          <a:p>
            <a:pPr lvl="1" algn="just">
              <a:buFont typeface="Wingdings" panose="05000000000000000000" pitchFamily="2" charset="2"/>
              <a:buChar char="§"/>
            </a:pPr>
            <a:r>
              <a:rPr lang="es-ES" sz="1600" dirty="0"/>
              <a:t>Las tablas deben estar estructuradas correctamente</a:t>
            </a:r>
          </a:p>
          <a:p>
            <a:pPr lvl="1" algn="just">
              <a:buFont typeface="Wingdings" panose="05000000000000000000" pitchFamily="2" charset="2"/>
              <a:buChar char="§"/>
            </a:pPr>
            <a:r>
              <a:rPr lang="es-ES" sz="1600" dirty="0"/>
              <a:t>Uso correcto del indexado</a:t>
            </a:r>
          </a:p>
          <a:p>
            <a:pPr lvl="1" algn="just">
              <a:buFont typeface="Wingdings" panose="05000000000000000000" pitchFamily="2" charset="2"/>
              <a:buChar char="§"/>
            </a:pPr>
            <a:r>
              <a:rPr lang="es-ES" sz="1600" dirty="0"/>
              <a:t>Se debería usar el motor de almacenamiento más adecuado para cada tabla</a:t>
            </a:r>
          </a:p>
          <a:p>
            <a:pPr algn="just">
              <a:buFont typeface="Wingdings" panose="05000000000000000000" pitchFamily="2" charset="2"/>
              <a:buChar char="q"/>
            </a:pPr>
            <a:r>
              <a:rPr lang="es-ES" sz="1800" dirty="0"/>
              <a:t>Optimizar a nivel de hardware</a:t>
            </a:r>
          </a:p>
          <a:p>
            <a:pPr lvl="1" algn="just">
              <a:buFont typeface="Wingdings" panose="05000000000000000000" pitchFamily="2" charset="2"/>
              <a:buChar char="§"/>
            </a:pPr>
            <a:r>
              <a:rPr lang="es-ES" sz="1600" dirty="0"/>
              <a:t>La BD podría alcanzar su límite hardware con el uso, siendo necesario modificar su aplicación o reconfigurar el servidor.</a:t>
            </a:r>
          </a:p>
          <a:p>
            <a:pPr lvl="1" algn="just">
              <a:buFont typeface="Wingdings" panose="05000000000000000000" pitchFamily="2" charset="2"/>
              <a:buChar char="§"/>
            </a:pPr>
            <a:r>
              <a:rPr lang="es-ES" sz="1600" dirty="0"/>
              <a:t>Los cuellos de botella de los sistemas suelen ser:</a:t>
            </a:r>
          </a:p>
          <a:p>
            <a:pPr lvl="2" algn="just">
              <a:buFont typeface="Arial" panose="020B0604020202020204" pitchFamily="34" charset="0"/>
              <a:buChar char="•"/>
            </a:pPr>
            <a:r>
              <a:rPr lang="es-ES" dirty="0"/>
              <a:t>Búsquedas en disco</a:t>
            </a:r>
          </a:p>
          <a:p>
            <a:pPr lvl="2" algn="just">
              <a:buFont typeface="Arial" panose="020B0604020202020204" pitchFamily="34" charset="0"/>
              <a:buChar char="•"/>
            </a:pPr>
            <a:r>
              <a:rPr lang="es-ES" dirty="0"/>
              <a:t>La lectura y escritura en disco</a:t>
            </a:r>
          </a:p>
          <a:p>
            <a:pPr lvl="2" algn="just">
              <a:buFont typeface="Arial" panose="020B0604020202020204" pitchFamily="34" charset="0"/>
              <a:buChar char="•"/>
            </a:pPr>
            <a:r>
              <a:rPr lang="es-ES" dirty="0"/>
              <a:t>Los ciclos del procesador</a:t>
            </a:r>
          </a:p>
          <a:p>
            <a:pPr lvl="2" algn="just">
              <a:buFont typeface="Arial" panose="020B0604020202020204" pitchFamily="34" charset="0"/>
              <a:buChar char="•"/>
            </a:pPr>
            <a:r>
              <a:rPr lang="es-ES" dirty="0"/>
              <a:t>El ancho de banda de la memoria</a:t>
            </a:r>
            <a:endParaRPr lang="es-ES" sz="1200" dirty="0"/>
          </a:p>
        </p:txBody>
      </p:sp>
    </p:spTree>
    <p:extLst>
      <p:ext uri="{BB962C8B-B14F-4D97-AF65-F5344CB8AC3E}">
        <p14:creationId xmlns:p14="http://schemas.microsoft.com/office/powerpoint/2010/main" val="407428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79E0-E0F6-4E18-B214-4CD0ABC56F49}"/>
              </a:ext>
            </a:extLst>
          </p:cNvPr>
          <p:cNvSpPr>
            <a:spLocks noGrp="1"/>
          </p:cNvSpPr>
          <p:nvPr>
            <p:ph type="title"/>
          </p:nvPr>
        </p:nvSpPr>
        <p:spPr/>
        <p:txBody>
          <a:bodyPr>
            <a:normAutofit fontScale="90000"/>
          </a:bodyPr>
          <a:lstStyle/>
          <a:p>
            <a:r>
              <a:rPr lang="es-ES" b="1" dirty="0"/>
              <a:t>Procesos de optimización implementados por MySQL</a:t>
            </a:r>
            <a:endParaRPr lang="es-ES" dirty="0"/>
          </a:p>
        </p:txBody>
      </p:sp>
      <p:sp>
        <p:nvSpPr>
          <p:cNvPr id="3" name="Marcador de texto 2">
            <a:extLst>
              <a:ext uri="{FF2B5EF4-FFF2-40B4-BE49-F238E27FC236}">
                <a16:creationId xmlns:a16="http://schemas.microsoft.com/office/drawing/2014/main" id="{4EA24B2E-C0C0-4C77-BD5B-6A8B98E19B6E}"/>
              </a:ext>
            </a:extLst>
          </p:cNvPr>
          <p:cNvSpPr>
            <a:spLocks noGrp="1"/>
          </p:cNvSpPr>
          <p:nvPr>
            <p:ph type="body" idx="1"/>
          </p:nvPr>
        </p:nvSpPr>
        <p:spPr/>
        <p:txBody>
          <a:bodyPr/>
          <a:lstStyle/>
          <a:p>
            <a:r>
              <a:rPr lang="es-ES" dirty="0"/>
              <a:t>Análisis sintetizado de cada uno de los capítulos del manual de </a:t>
            </a:r>
            <a:r>
              <a:rPr lang="es-ES" dirty="0" err="1"/>
              <a:t>mysql</a:t>
            </a:r>
            <a:r>
              <a:rPr lang="es-ES" dirty="0"/>
              <a:t> propuestos</a:t>
            </a:r>
          </a:p>
        </p:txBody>
      </p:sp>
    </p:spTree>
    <p:extLst>
      <p:ext uri="{BB962C8B-B14F-4D97-AF65-F5344CB8AC3E}">
        <p14:creationId xmlns:p14="http://schemas.microsoft.com/office/powerpoint/2010/main" val="3894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5A28D-A159-4DE5-95E7-5EF9016C929D}"/>
              </a:ext>
            </a:extLst>
          </p:cNvPr>
          <p:cNvSpPr>
            <a:spLocks noGrp="1"/>
          </p:cNvSpPr>
          <p:nvPr>
            <p:ph type="title"/>
          </p:nvPr>
        </p:nvSpPr>
        <p:spPr/>
        <p:txBody>
          <a:bodyPr/>
          <a:lstStyle/>
          <a:p>
            <a:r>
              <a:rPr lang="es-ES" b="1" dirty="0"/>
              <a:t>Sentencia EXPLAIN</a:t>
            </a:r>
            <a:endParaRPr lang="es-ES" dirty="0"/>
          </a:p>
        </p:txBody>
      </p:sp>
      <p:sp>
        <p:nvSpPr>
          <p:cNvPr id="3" name="Marcador de contenido 2">
            <a:extLst>
              <a:ext uri="{FF2B5EF4-FFF2-40B4-BE49-F238E27FC236}">
                <a16:creationId xmlns:a16="http://schemas.microsoft.com/office/drawing/2014/main" id="{4F918938-755F-4817-A945-E24952815E3F}"/>
              </a:ext>
            </a:extLst>
          </p:cNvPr>
          <p:cNvSpPr>
            <a:spLocks noGrp="1"/>
          </p:cNvSpPr>
          <p:nvPr>
            <p:ph idx="1"/>
          </p:nvPr>
        </p:nvSpPr>
        <p:spPr/>
        <p:txBody>
          <a:bodyPr/>
          <a:lstStyle/>
          <a:p>
            <a:pPr lvl="1">
              <a:buFont typeface="Wingdings" panose="05000000000000000000" pitchFamily="2" charset="2"/>
              <a:buChar char="q"/>
            </a:pPr>
            <a:r>
              <a:rPr lang="es-ES" dirty="0"/>
              <a:t>La sentencia EXPLAIN proporciona información sobre como MySQL ejecuta sentencias, en concreto las sentencias SELECT, DELETE, INSERT, REPLACE y UPDATE.</a:t>
            </a:r>
          </a:p>
          <a:p>
            <a:pPr lvl="1">
              <a:buFont typeface="Wingdings" panose="05000000000000000000" pitchFamily="2" charset="2"/>
              <a:buChar char="q"/>
            </a:pPr>
            <a:endParaRPr lang="es-ES" dirty="0"/>
          </a:p>
          <a:p>
            <a:pPr lvl="2">
              <a:buFont typeface="Wingdings" panose="05000000000000000000" pitchFamily="2" charset="2"/>
              <a:buChar char="§"/>
            </a:pPr>
            <a:r>
              <a:rPr lang="es-ES" dirty="0"/>
              <a:t>La salida de esta sentencia tiene el siguiente formato:</a:t>
            </a:r>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r>
              <a:rPr lang="es-ES" dirty="0"/>
              <a:t>Interpretar esta tabla nos puede dar la clave para mejorar manualmente las consultas. </a:t>
            </a:r>
          </a:p>
          <a:p>
            <a:pPr lvl="2">
              <a:buFont typeface="Wingdings" panose="05000000000000000000" pitchFamily="2" charset="2"/>
              <a:buChar char="§"/>
            </a:pPr>
            <a:r>
              <a:rPr lang="es-ES" dirty="0"/>
              <a:t>Las columnas más importantes de cara a la optimización son </a:t>
            </a:r>
            <a:r>
              <a:rPr lang="es-ES" dirty="0" err="1"/>
              <a:t>Type</a:t>
            </a:r>
            <a:r>
              <a:rPr lang="es-ES" dirty="0"/>
              <a:t> (tipo de </a:t>
            </a:r>
            <a:r>
              <a:rPr lang="es-ES" dirty="0" err="1"/>
              <a:t>join</a:t>
            </a:r>
            <a:r>
              <a:rPr lang="es-ES" dirty="0"/>
              <a:t>) y </a:t>
            </a:r>
            <a:r>
              <a:rPr lang="es-ES" dirty="0" err="1"/>
              <a:t>rows</a:t>
            </a:r>
            <a:r>
              <a:rPr lang="es-ES" dirty="0"/>
              <a:t> (filas involucradas).</a:t>
            </a:r>
          </a:p>
          <a:p>
            <a:pPr marL="201168" lvl="1" indent="0">
              <a:buNone/>
            </a:pPr>
            <a:endParaRPr lang="es-ES" dirty="0"/>
          </a:p>
          <a:p>
            <a:pPr marL="201168" lvl="1" indent="0">
              <a:buNone/>
            </a:pPr>
            <a:endParaRPr lang="es-ES" dirty="0"/>
          </a:p>
        </p:txBody>
      </p:sp>
      <p:pic>
        <p:nvPicPr>
          <p:cNvPr id="4" name="Imagen 3">
            <a:extLst>
              <a:ext uri="{FF2B5EF4-FFF2-40B4-BE49-F238E27FC236}">
                <a16:creationId xmlns:a16="http://schemas.microsoft.com/office/drawing/2014/main" id="{BA7ABD17-C5FA-4226-8591-9A177E0F36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9052" y="3046325"/>
            <a:ext cx="4493895" cy="2056130"/>
          </a:xfrm>
          <a:prstGeom prst="rect">
            <a:avLst/>
          </a:prstGeom>
          <a:noFill/>
          <a:ln>
            <a:noFill/>
          </a:ln>
        </p:spPr>
      </p:pic>
    </p:spTree>
    <p:extLst>
      <p:ext uri="{BB962C8B-B14F-4D97-AF65-F5344CB8AC3E}">
        <p14:creationId xmlns:p14="http://schemas.microsoft.com/office/powerpoint/2010/main" val="3270778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EBD26EF-694E-4D4A-A695-6AFA1ACBA748}"/>
              </a:ext>
            </a:extLst>
          </p:cNvPr>
          <p:cNvSpPr>
            <a:spLocks noGrp="1"/>
          </p:cNvSpPr>
          <p:nvPr>
            <p:ph idx="1"/>
          </p:nvPr>
        </p:nvSpPr>
        <p:spPr>
          <a:xfrm>
            <a:off x="892699" y="959211"/>
            <a:ext cx="10161381" cy="5345311"/>
          </a:xfrm>
          <a:solidFill>
            <a:schemeClr val="bg1"/>
          </a:solidFill>
        </p:spPr>
        <p:txBody>
          <a:bodyPr/>
          <a:lstStyle/>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r>
              <a:rPr lang="es-ES" dirty="0"/>
              <a:t>Gracias a esta sentencia podremos comprobar si el plan propuesto para esta consulta es correcto o necesita de optimización</a:t>
            </a:r>
          </a:p>
          <a:p>
            <a:pPr lvl="1">
              <a:buFont typeface="Wingdings" panose="05000000000000000000" pitchFamily="2" charset="2"/>
              <a:buChar char="q"/>
            </a:pPr>
            <a:endParaRPr lang="es-ES" dirty="0"/>
          </a:p>
          <a:p>
            <a:pPr lvl="1">
              <a:buFont typeface="Wingdings" panose="05000000000000000000" pitchFamily="2" charset="2"/>
              <a:buChar char="q"/>
            </a:pPr>
            <a:r>
              <a:rPr lang="es-ES" dirty="0"/>
              <a:t>Si ejecutamos la sentencia SHOW WARNINGS justo después de una sentencia EXPLAIN el optimizador aportará información extra sobre nuestra consulta. La salida de esta sentencia consta de: </a:t>
            </a:r>
          </a:p>
          <a:p>
            <a:pPr lvl="2">
              <a:buFont typeface="Wingdings" panose="05000000000000000000" pitchFamily="2" charset="2"/>
              <a:buChar char="§"/>
            </a:pPr>
            <a:endParaRPr lang="es-ES" dirty="0"/>
          </a:p>
          <a:p>
            <a:pPr lvl="2">
              <a:buFont typeface="Wingdings" panose="05000000000000000000" pitchFamily="2" charset="2"/>
              <a:buChar char="§"/>
            </a:pPr>
            <a:r>
              <a:rPr lang="es-ES" dirty="0"/>
              <a:t>Calificación sobre el nombre de las tablas y columnas relacionadas con la consulta.</a:t>
            </a:r>
          </a:p>
          <a:p>
            <a:pPr lvl="2">
              <a:buFont typeface="Wingdings" panose="05000000000000000000" pitchFamily="2" charset="2"/>
              <a:buChar char="§"/>
            </a:pPr>
            <a:endParaRPr lang="es-ES" dirty="0"/>
          </a:p>
          <a:p>
            <a:pPr lvl="2">
              <a:buFont typeface="Wingdings" panose="05000000000000000000" pitchFamily="2" charset="2"/>
              <a:buChar char="§"/>
            </a:pPr>
            <a:r>
              <a:rPr lang="es-ES" dirty="0"/>
              <a:t>Nos muestra la apariencia que tendría nuestra consulta tras una reescritura y la aplicación de los criterios de optimización sugeridos.</a:t>
            </a:r>
          </a:p>
          <a:p>
            <a:pPr lvl="2">
              <a:buFont typeface="Wingdings" panose="05000000000000000000" pitchFamily="2" charset="2"/>
              <a:buChar char="§"/>
            </a:pPr>
            <a:endParaRPr lang="es-ES" dirty="0"/>
          </a:p>
          <a:p>
            <a:pPr lvl="2">
              <a:buFont typeface="Wingdings" panose="05000000000000000000" pitchFamily="2" charset="2"/>
              <a:buChar char="§"/>
            </a:pPr>
            <a:r>
              <a:rPr lang="es-ES" dirty="0"/>
              <a:t>La salida de esta consulta no tiene por qué ser lenguaje SQL ya que contendrá anotaciones y consejos entremezclados </a:t>
            </a:r>
          </a:p>
          <a:p>
            <a:pPr lvl="2">
              <a:buFont typeface="Wingdings" panose="05000000000000000000" pitchFamily="2" charset="2"/>
              <a:buChar char="§"/>
            </a:pPr>
            <a:endParaRPr lang="es-ES" dirty="0"/>
          </a:p>
        </p:txBody>
      </p:sp>
    </p:spTree>
    <p:extLst>
      <p:ext uri="{BB962C8B-B14F-4D97-AF65-F5344CB8AC3E}">
        <p14:creationId xmlns:p14="http://schemas.microsoft.com/office/powerpoint/2010/main" val="1903563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5F926-5CB2-4631-87CB-7E5DB85B774E}"/>
              </a:ext>
            </a:extLst>
          </p:cNvPr>
          <p:cNvSpPr>
            <a:spLocks noGrp="1"/>
          </p:cNvSpPr>
          <p:nvPr>
            <p:ph type="title"/>
          </p:nvPr>
        </p:nvSpPr>
        <p:spPr/>
        <p:txBody>
          <a:bodyPr>
            <a:normAutofit/>
          </a:bodyPr>
          <a:lstStyle/>
          <a:p>
            <a:r>
              <a:rPr lang="es-ES" b="1" dirty="0"/>
              <a:t>Motores de almacenamiento MyISAM e InnoDB</a:t>
            </a:r>
            <a:endParaRPr lang="es-ES" dirty="0"/>
          </a:p>
        </p:txBody>
      </p:sp>
      <p:sp>
        <p:nvSpPr>
          <p:cNvPr id="3" name="Marcador de contenido 2">
            <a:extLst>
              <a:ext uri="{FF2B5EF4-FFF2-40B4-BE49-F238E27FC236}">
                <a16:creationId xmlns:a16="http://schemas.microsoft.com/office/drawing/2014/main" id="{DE368675-2E90-4959-BDE6-984F48307A44}"/>
              </a:ext>
            </a:extLst>
          </p:cNvPr>
          <p:cNvSpPr>
            <a:spLocks noGrp="1"/>
          </p:cNvSpPr>
          <p:nvPr>
            <p:ph idx="1"/>
          </p:nvPr>
        </p:nvSpPr>
        <p:spPr/>
        <p:txBody>
          <a:bodyPr>
            <a:normAutofit lnSpcReduction="10000"/>
          </a:bodyPr>
          <a:lstStyle/>
          <a:p>
            <a:pPr>
              <a:buFont typeface="Wingdings" panose="05000000000000000000" pitchFamily="2" charset="2"/>
              <a:buChar char="q"/>
            </a:pPr>
            <a:r>
              <a:rPr lang="es-ES" b="1" dirty="0"/>
              <a:t>InnoDB</a:t>
            </a:r>
            <a:r>
              <a:rPr lang="es-ES" dirty="0"/>
              <a:t>: El motor de almacenamiento que usan habitualmente los usuarios de MySQL, enfocándose en la fiabilidad y concurrencia de las bases de datos. Consideraciones a tener en cuenta a la hora de optimizar una base de datos que usa este motor de almacenamiento:</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Si detectamos que una tabla está creciendo de forma considerable, se debería considerar la posibilidad de usar la sentencia OPTIMIZE TABLE</a:t>
            </a:r>
          </a:p>
          <a:p>
            <a:pPr lvl="2">
              <a:buFont typeface="Arial" panose="020B0604020202020204" pitchFamily="34" charset="0"/>
              <a:buChar char="•"/>
            </a:pPr>
            <a:r>
              <a:rPr lang="es-ES" dirty="0"/>
              <a:t>Se recomienda utilizar claves primarias numéricas autoincrementales</a:t>
            </a:r>
          </a:p>
          <a:p>
            <a:pPr lvl="2">
              <a:buFont typeface="Arial" panose="020B0604020202020204" pitchFamily="34" charset="0"/>
              <a:buChar char="•"/>
            </a:pPr>
            <a:r>
              <a:rPr lang="es-ES" dirty="0"/>
              <a:t>Para almacenar cadenas de longitud variable mejor usar varchar en vez de char</a:t>
            </a:r>
          </a:p>
          <a:p>
            <a:pPr lvl="2">
              <a:buFont typeface="Arial" panose="020B0604020202020204" pitchFamily="34" charset="0"/>
              <a:buChar char="•"/>
            </a:pPr>
            <a:r>
              <a:rPr lang="es-ES" dirty="0"/>
              <a:t>Para tablas grandes con mucho texto y datos numéricos repetitivos se recomienda usar el formato de tupla COMPRESSED</a:t>
            </a:r>
          </a:p>
          <a:p>
            <a:pPr lvl="1">
              <a:buFont typeface="Wingdings" panose="05000000000000000000" pitchFamily="2" charset="2"/>
              <a:buChar char="§"/>
            </a:pPr>
            <a:r>
              <a:rPr lang="es-ES" dirty="0"/>
              <a:t>Optimización del gestor de transacciones: Equilibrio entre el rendimiento de las características transaccionales y la carga de trabajo del servidor</a:t>
            </a:r>
          </a:p>
          <a:p>
            <a:pPr lvl="2">
              <a:buFont typeface="Arial" panose="020B0604020202020204" pitchFamily="34" charset="0"/>
              <a:buChar char="•"/>
            </a:pPr>
            <a:r>
              <a:rPr lang="es-ES" dirty="0"/>
              <a:t>Base de datos sobrecargada: fusionar varias operaciones de modificación relacionadas</a:t>
            </a:r>
          </a:p>
          <a:p>
            <a:pPr lvl="2">
              <a:buFont typeface="Arial" panose="020B0604020202020204" pitchFamily="34" charset="0"/>
              <a:buChar char="•"/>
            </a:pPr>
            <a:r>
              <a:rPr lang="es-ES" dirty="0"/>
              <a:t>Se debería evitar realizar un rollback después de insertar, modificar o eliminar una gran cantidad de tuplas</a:t>
            </a:r>
          </a:p>
          <a:p>
            <a:pPr lvl="2">
              <a:buFont typeface="Arial" panose="020B0604020202020204" pitchFamily="34" charset="0"/>
              <a:buChar char="•"/>
            </a:pPr>
            <a:r>
              <a:rPr lang="es-ES" dirty="0"/>
              <a:t>Tener en cuenta que cuando una o varias columnas son eliminadas o modificadas, las propias columnas y sus archivos de recuperación asociados no son físicamente eliminados</a:t>
            </a:r>
          </a:p>
        </p:txBody>
      </p:sp>
    </p:spTree>
    <p:extLst>
      <p:ext uri="{BB962C8B-B14F-4D97-AF65-F5344CB8AC3E}">
        <p14:creationId xmlns:p14="http://schemas.microsoft.com/office/powerpoint/2010/main" val="6598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B726A-8F78-477F-B40D-28948B31CD44}"/>
              </a:ext>
            </a:extLst>
          </p:cNvPr>
          <p:cNvSpPr txBox="1">
            <a:spLocks/>
          </p:cNvSpPr>
          <p:nvPr/>
        </p:nvSpPr>
        <p:spPr>
          <a:xfrm>
            <a:off x="1097280" y="324739"/>
            <a:ext cx="10058400" cy="6024786"/>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s-ES" dirty="0"/>
              <a:t>Optimización de transacciones de solo lectura</a:t>
            </a:r>
          </a:p>
          <a:p>
            <a:pPr lvl="2">
              <a:buFont typeface="Arial" panose="020B0604020202020204" pitchFamily="34" charset="0"/>
              <a:buChar char="•"/>
            </a:pPr>
            <a:r>
              <a:rPr lang="es-ES" dirty="0"/>
              <a:t>Las transacciones de escritura o las de bloqueo de escritura tienen un id, por lo tanto, eliminar los id de transacción restantes reducirá el tamaño interno de las estructuras consultadas. InnoDB no realiza modificaciones ni bloqueos de lectura cuando autocommit está activo o cuando la transacción no empieza por READ ONLY</a:t>
            </a:r>
          </a:p>
          <a:p>
            <a:pPr lvl="1">
              <a:buFont typeface="Wingdings" panose="05000000000000000000" pitchFamily="2" charset="2"/>
              <a:buChar char="§"/>
            </a:pPr>
            <a:r>
              <a:rPr lang="es-ES" dirty="0"/>
              <a:t>Optimización de los logs de recuperación</a:t>
            </a:r>
          </a:p>
          <a:p>
            <a:pPr lvl="2">
              <a:buFont typeface="Arial" panose="020B0604020202020204" pitchFamily="34" charset="0"/>
              <a:buChar char="•"/>
            </a:pPr>
            <a:r>
              <a:rPr lang="es-ES" dirty="0"/>
              <a:t>Hacer los ficheros de logs de recuperación grandes para evitar demasiadas escrituras en disco innecesarias</a:t>
            </a:r>
          </a:p>
          <a:p>
            <a:pPr lvl="2">
              <a:buFont typeface="Arial" panose="020B0604020202020204" pitchFamily="34" charset="0"/>
              <a:buChar char="•"/>
            </a:pPr>
            <a:r>
              <a:rPr lang="es-ES" dirty="0"/>
              <a:t>Aumentar el tamaño del búfer de log</a:t>
            </a:r>
          </a:p>
          <a:p>
            <a:pPr lvl="1">
              <a:buFont typeface="Wingdings" panose="05000000000000000000" pitchFamily="2" charset="2"/>
              <a:buChar char="§"/>
            </a:pPr>
            <a:r>
              <a:rPr lang="es-ES" dirty="0"/>
              <a:t>Mejorar las entradas y salidas de disco</a:t>
            </a:r>
          </a:p>
          <a:p>
            <a:pPr lvl="2">
              <a:buFont typeface="Wingdings" panose="05000000000000000000" pitchFamily="2" charset="2"/>
              <a:buChar char="§"/>
            </a:pPr>
            <a:r>
              <a:rPr lang="es-ES" dirty="0"/>
              <a:t>Aumentar el tamaño del búfer compartido</a:t>
            </a:r>
          </a:p>
          <a:p>
            <a:pPr lvl="2">
              <a:buFont typeface="Wingdings" panose="05000000000000000000" pitchFamily="2" charset="2"/>
              <a:buChar char="§"/>
            </a:pPr>
            <a:r>
              <a:rPr lang="es-ES" dirty="0"/>
              <a:t>Ajustar el método de flush</a:t>
            </a:r>
          </a:p>
          <a:p>
            <a:pPr lvl="2">
              <a:buFont typeface="Wingdings" panose="05000000000000000000" pitchFamily="2" charset="2"/>
              <a:buChar char="§"/>
            </a:pPr>
            <a:r>
              <a:rPr lang="es-ES" dirty="0"/>
              <a:t>Configurar un tamaño umbral para escritura en el búfer</a:t>
            </a:r>
          </a:p>
          <a:p>
            <a:pPr>
              <a:buFont typeface="Wingdings" panose="05000000000000000000" pitchFamily="2" charset="2"/>
              <a:buChar char="q"/>
            </a:pPr>
            <a:r>
              <a:rPr lang="es-ES" b="1" dirty="0"/>
              <a:t>MyISAM</a:t>
            </a:r>
            <a:r>
              <a:rPr lang="es-ES" dirty="0"/>
              <a:t>: Mejor rendimiento con operaciones de leer la mayoría de los datos o aquellas con un grado de concurrencia bajo debido al bloqueo que realizan las tablas</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Usar la sentencia ANALYZE TABLE después de cargar datos a la tabla</a:t>
            </a:r>
          </a:p>
          <a:p>
            <a:pPr lvl="2">
              <a:buFont typeface="Arial" panose="020B0604020202020204" pitchFamily="34" charset="0"/>
              <a:buChar char="•"/>
            </a:pPr>
            <a:r>
              <a:rPr lang="es-ES" dirty="0"/>
              <a:t>Evitar sentencias SELECT en tablas que son modificadas con frecuencia</a:t>
            </a:r>
          </a:p>
          <a:p>
            <a:pPr lvl="2">
              <a:buFont typeface="Arial" panose="020B0604020202020204" pitchFamily="34" charset="0"/>
              <a:buChar char="•"/>
            </a:pPr>
            <a:r>
              <a:rPr lang="es-ES" dirty="0"/>
              <a:t>Realizar inserciones múltiples y simultáneas de tuplas y evitar eliminar tuplas, o usar OPTIMIZE TABLE después de borrar una tupla</a:t>
            </a:r>
          </a:p>
          <a:p>
            <a:pPr lvl="2">
              <a:buFont typeface="Arial" panose="020B0604020202020204" pitchFamily="34" charset="0"/>
              <a:buChar char="•"/>
            </a:pPr>
            <a:r>
              <a:rPr lang="es-ES" dirty="0"/>
              <a:t>No suele ser útil dividir una tabla en varias por el hecho de que las tuplas se están volviendo grandes</a:t>
            </a:r>
          </a:p>
          <a:p>
            <a:pPr lvl="2">
              <a:buFont typeface="Arial" panose="020B0604020202020204" pitchFamily="34" charset="0"/>
              <a:buChar char="•"/>
            </a:pPr>
            <a:r>
              <a:rPr lang="es-ES" dirty="0"/>
              <a:t>Si se necesita hacer cálculos habituales con una tabla con muchas tuplas: crear nueva tabla</a:t>
            </a:r>
          </a:p>
          <a:p>
            <a:pPr lvl="2">
              <a:buFont typeface="Arial" panose="020B0604020202020204" pitchFamily="34" charset="0"/>
              <a:buChar char="•"/>
            </a:pPr>
            <a:r>
              <a:rPr lang="es-ES" dirty="0"/>
              <a:t>Usar periódicamente OPTIMIZE TABLE</a:t>
            </a:r>
          </a:p>
          <a:p>
            <a:pPr lvl="1">
              <a:buFont typeface="Wingdings" panose="05000000000000000000" pitchFamily="2" charset="2"/>
              <a:buChar char="§"/>
            </a:pPr>
            <a:r>
              <a:rPr lang="es-ES" dirty="0"/>
              <a:t>Inserciones de datos</a:t>
            </a:r>
          </a:p>
          <a:p>
            <a:pPr lvl="2">
              <a:buFont typeface="Arial" panose="020B0604020202020204" pitchFamily="34" charset="0"/>
              <a:buChar char="•"/>
            </a:pPr>
            <a:r>
              <a:rPr lang="es-ES" dirty="0"/>
              <a:t>Puede realizar inserciones concurrentes para añadir múltiples tuplas al mismo tiempo que se están ejecutando sentencias select</a:t>
            </a:r>
          </a:p>
          <a:p>
            <a:pPr lvl="2">
              <a:buFont typeface="Arial" panose="020B0604020202020204" pitchFamily="34" charset="0"/>
              <a:buChar char="•"/>
            </a:pPr>
            <a:r>
              <a:rPr lang="es-ES" dirty="0"/>
              <a:t>Conseguir que LOAD DATA vaya más rápido cuando tiene muchos índices: realizando un flush a la tabla</a:t>
            </a:r>
          </a:p>
          <a:p>
            <a:pPr lvl="2">
              <a:buFont typeface="Arial" panose="020B0604020202020204" pitchFamily="34" charset="0"/>
              <a:buChar char="•"/>
            </a:pPr>
            <a:r>
              <a:rPr lang="es-ES" dirty="0"/>
              <a:t>Para incrementar la velocidad de ejecución de las inserciones con múltiples sentencias para tablas no transaccionales: bloquear estas</a:t>
            </a:r>
          </a:p>
          <a:p>
            <a:pPr lvl="2">
              <a:buFont typeface="Arial" panose="020B0604020202020204" pitchFamily="34" charset="0"/>
              <a:buChar char="•"/>
            </a:pPr>
            <a:r>
              <a:rPr lang="es-ES" dirty="0"/>
              <a:t>Mejorar el rendimiento de INSERT y de LOAD DATA: aumentar el tamaño de la caché de claves</a:t>
            </a:r>
          </a:p>
          <a:p>
            <a:pPr lvl="1">
              <a:buFont typeface="Wingdings" panose="05000000000000000000" pitchFamily="2" charset="2"/>
              <a:buChar char="§"/>
            </a:pPr>
            <a:r>
              <a:rPr lang="es-ES" dirty="0"/>
              <a:t>REPAIR TABLE: es similar a usar myisamchk, tiene el fin de reparar operaciones</a:t>
            </a:r>
          </a:p>
        </p:txBody>
      </p:sp>
    </p:spTree>
    <p:extLst>
      <p:ext uri="{BB962C8B-B14F-4D97-AF65-F5344CB8AC3E}">
        <p14:creationId xmlns:p14="http://schemas.microsoft.com/office/powerpoint/2010/main" val="303928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54355-ACC9-4C98-89BF-2BDAF67CFEE7}"/>
              </a:ext>
            </a:extLst>
          </p:cNvPr>
          <p:cNvSpPr>
            <a:spLocks noGrp="1"/>
          </p:cNvSpPr>
          <p:nvPr>
            <p:ph type="title"/>
          </p:nvPr>
        </p:nvSpPr>
        <p:spPr/>
        <p:txBody>
          <a:bodyPr/>
          <a:lstStyle/>
          <a:p>
            <a:r>
              <a:rPr lang="es-ES" b="1" dirty="0"/>
              <a:t>Índices</a:t>
            </a:r>
            <a:endParaRPr lang="es-ES" dirty="0"/>
          </a:p>
        </p:txBody>
      </p:sp>
      <p:sp>
        <p:nvSpPr>
          <p:cNvPr id="3" name="Marcador de contenido 2">
            <a:extLst>
              <a:ext uri="{FF2B5EF4-FFF2-40B4-BE49-F238E27FC236}">
                <a16:creationId xmlns:a16="http://schemas.microsoft.com/office/drawing/2014/main" id="{77BCC1A6-CDDF-4F4F-90CF-12FB6F98BBDC}"/>
              </a:ext>
            </a:extLst>
          </p:cNvPr>
          <p:cNvSpPr>
            <a:spLocks noGrp="1"/>
          </p:cNvSpPr>
          <p:nvPr>
            <p:ph idx="1"/>
          </p:nvPr>
        </p:nvSpPr>
        <p:spPr/>
        <p:txBody>
          <a:bodyPr>
            <a:normAutofit lnSpcReduction="10000"/>
          </a:bodyPr>
          <a:lstStyle/>
          <a:p>
            <a:pPr>
              <a:buFont typeface="Wingdings" panose="05000000000000000000" pitchFamily="2" charset="2"/>
              <a:buChar char="q"/>
            </a:pPr>
            <a:r>
              <a:rPr lang="es-ES" dirty="0"/>
              <a:t>Los índices son utilizados por MySQL para encontrar filas de forma más rápida.</a:t>
            </a:r>
          </a:p>
          <a:p>
            <a:pPr>
              <a:buFont typeface="Wingdings" panose="05000000000000000000" pitchFamily="2" charset="2"/>
              <a:buChar char="q"/>
            </a:pPr>
            <a:r>
              <a:rPr lang="es-ES" dirty="0"/>
              <a:t>Evitan tener que recorrer las tablas fila a fila.</a:t>
            </a:r>
          </a:p>
          <a:p>
            <a:pPr>
              <a:buFont typeface="Wingdings" panose="05000000000000000000" pitchFamily="2" charset="2"/>
              <a:buChar char="q"/>
            </a:pPr>
            <a:r>
              <a:rPr lang="es-ES" dirty="0"/>
              <a:t>La importancia de estos es directamente proporcional al tamaño de la tabla relacionada con la consulta.</a:t>
            </a:r>
          </a:p>
          <a:p>
            <a:pPr>
              <a:buFont typeface="Wingdings" panose="05000000000000000000" pitchFamily="2" charset="2"/>
              <a:buChar char="q"/>
            </a:pPr>
            <a:r>
              <a:rPr lang="es-ES" dirty="0"/>
              <a:t>Existen distintos tipos de índices contribuyendo así a distintos tipos de </a:t>
            </a:r>
            <a:r>
              <a:rPr lang="es-ES" dirty="0" smtClean="0"/>
              <a:t>optimizaciones, las más importantes son:</a:t>
            </a:r>
            <a:endParaRPr lang="es-ES" dirty="0"/>
          </a:p>
          <a:p>
            <a:pPr lvl="1">
              <a:buFont typeface="Wingdings" panose="05000000000000000000" pitchFamily="2" charset="2"/>
              <a:buChar char="§"/>
            </a:pPr>
            <a:r>
              <a:rPr lang="es-ES" dirty="0"/>
              <a:t>Optimización de clave primaria</a:t>
            </a:r>
          </a:p>
          <a:p>
            <a:pPr lvl="2">
              <a:buFont typeface="Wingdings" panose="05000000000000000000" pitchFamily="2" charset="2"/>
              <a:buChar char="§"/>
            </a:pPr>
            <a:r>
              <a:rPr lang="es-ES" dirty="0"/>
              <a:t>Índice asociado a esta columna, se beneficia de la condición NOT NULL de las </a:t>
            </a:r>
            <a:r>
              <a:rPr lang="es-ES" dirty="0" err="1"/>
              <a:t>PKs</a:t>
            </a:r>
            <a:r>
              <a:rPr lang="es-ES" dirty="0" smtClean="0"/>
              <a:t>.</a:t>
            </a:r>
          </a:p>
          <a:p>
            <a:pPr lvl="2">
              <a:buFont typeface="Wingdings" panose="05000000000000000000" pitchFamily="2" charset="2"/>
              <a:buChar char="§"/>
            </a:pPr>
            <a:r>
              <a:rPr lang="es-ES" dirty="0" smtClean="0"/>
              <a:t>Motores </a:t>
            </a:r>
            <a:r>
              <a:rPr lang="es-ES" dirty="0" err="1" smtClean="0"/>
              <a:t>InnoDB</a:t>
            </a:r>
            <a:r>
              <a:rPr lang="es-ES" dirty="0" smtClean="0"/>
              <a:t> están especializados en hacer búsquedas muy rápidas mediante este índice.</a:t>
            </a:r>
            <a:endParaRPr lang="es-ES" dirty="0"/>
          </a:p>
          <a:p>
            <a:pPr lvl="1">
              <a:buFont typeface="Wingdings" panose="05000000000000000000" pitchFamily="2" charset="2"/>
              <a:buChar char="§"/>
            </a:pPr>
            <a:r>
              <a:rPr lang="es-ES" dirty="0"/>
              <a:t>Optimizaciones mediante índices espaciales (SPATIAL).</a:t>
            </a:r>
          </a:p>
          <a:p>
            <a:pPr lvl="1">
              <a:buFont typeface="Wingdings" panose="05000000000000000000" pitchFamily="2" charset="2"/>
              <a:buChar char="§"/>
            </a:pPr>
            <a:r>
              <a:rPr lang="es-ES" dirty="0"/>
              <a:t>Optimización de clave foránea.</a:t>
            </a:r>
          </a:p>
          <a:p>
            <a:pPr lvl="2">
              <a:buFont typeface="Wingdings" panose="05000000000000000000" pitchFamily="2" charset="2"/>
              <a:buChar char="§"/>
            </a:pPr>
            <a:r>
              <a:rPr lang="es-ES" dirty="0"/>
              <a:t>Si hay un gran número de filas que se quieren usar en una tabla, se pueden agrupar los datos menos utilizados en una tabla a parte replicando el atributo ID y teniendo una </a:t>
            </a:r>
            <a:r>
              <a:rPr lang="es-ES" dirty="0" err="1"/>
              <a:t>Pk</a:t>
            </a:r>
            <a:r>
              <a:rPr lang="es-ES" dirty="0"/>
              <a:t> en cada tabla pequeña</a:t>
            </a:r>
            <a:r>
              <a:rPr lang="es-ES" dirty="0" smtClean="0"/>
              <a:t>.</a:t>
            </a:r>
            <a:endParaRPr lang="es-ES" dirty="0"/>
          </a:p>
          <a:p>
            <a:pPr lvl="1">
              <a:buFont typeface="Wingdings" panose="05000000000000000000" pitchFamily="2" charset="2"/>
              <a:buChar char="§"/>
            </a:pPr>
            <a:endParaRPr lang="es-ES" dirty="0"/>
          </a:p>
        </p:txBody>
      </p:sp>
    </p:spTree>
    <p:extLst>
      <p:ext uri="{BB962C8B-B14F-4D97-AF65-F5344CB8AC3E}">
        <p14:creationId xmlns:p14="http://schemas.microsoft.com/office/powerpoint/2010/main" val="237621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79" y="623455"/>
            <a:ext cx="10097193" cy="5541818"/>
          </a:xfrm>
          <a:solidFill>
            <a:schemeClr val="bg1"/>
          </a:solidFill>
        </p:spPr>
        <p:txBody>
          <a:bodyPr/>
          <a:lstStyle/>
          <a:p>
            <a:pPr>
              <a:buFont typeface="Wingdings" panose="05000000000000000000" pitchFamily="2" charset="2"/>
              <a:buChar char="q"/>
            </a:pPr>
            <a:endParaRPr lang="es-ES" dirty="0" smtClean="0"/>
          </a:p>
          <a:p>
            <a:pPr>
              <a:buFont typeface="Wingdings" panose="05000000000000000000" pitchFamily="2" charset="2"/>
              <a:buChar char="q"/>
            </a:pPr>
            <a:r>
              <a:rPr lang="es-ES" dirty="0" smtClean="0"/>
              <a:t>Los índices a su vez pueden estar formados por el valor de una columna o de varias:</a:t>
            </a:r>
          </a:p>
          <a:p>
            <a:pPr lvl="1">
              <a:buFont typeface="Wingdings" panose="05000000000000000000" pitchFamily="2" charset="2"/>
              <a:buChar char="§"/>
            </a:pPr>
            <a:r>
              <a:rPr lang="es-ES" dirty="0" smtClean="0"/>
              <a:t>Índices de una sola columna</a:t>
            </a:r>
          </a:p>
          <a:p>
            <a:pPr lvl="2">
              <a:buFont typeface="Wingdings" panose="05000000000000000000" pitchFamily="2" charset="2"/>
              <a:buChar char="§"/>
            </a:pPr>
            <a:r>
              <a:rPr lang="es-ES" dirty="0" smtClean="0"/>
              <a:t>Son los más comunes</a:t>
            </a:r>
          </a:p>
          <a:p>
            <a:pPr lvl="2">
              <a:buFont typeface="Wingdings" panose="05000000000000000000" pitchFamily="2" charset="2"/>
              <a:buChar char="§"/>
            </a:pPr>
            <a:r>
              <a:rPr lang="es-ES" dirty="0" smtClean="0"/>
              <a:t>Son muy útiles para encontrar valores o conjuntos de valores mediante operadores de comparación e igualdad en la cláusula </a:t>
            </a:r>
            <a:r>
              <a:rPr lang="es-ES" dirty="0" err="1" smtClean="0"/>
              <a:t>where</a:t>
            </a:r>
            <a:r>
              <a:rPr lang="es-ES" dirty="0" smtClean="0"/>
              <a:t>.</a:t>
            </a:r>
          </a:p>
          <a:p>
            <a:pPr lvl="2">
              <a:buFont typeface="Wingdings" panose="05000000000000000000" pitchFamily="2" charset="2"/>
              <a:buChar char="§"/>
            </a:pPr>
            <a:endParaRPr lang="es-ES" dirty="0" smtClean="0"/>
          </a:p>
          <a:p>
            <a:pPr lvl="1">
              <a:buFont typeface="Wingdings" panose="05000000000000000000" pitchFamily="2" charset="2"/>
              <a:buChar char="§"/>
            </a:pPr>
            <a:r>
              <a:rPr lang="es-ES" dirty="0" smtClean="0"/>
              <a:t>Índices </a:t>
            </a:r>
            <a:r>
              <a:rPr lang="es-ES" dirty="0" err="1" smtClean="0"/>
              <a:t>multi</a:t>
            </a:r>
            <a:r>
              <a:rPr lang="es-ES" dirty="0" smtClean="0"/>
              <a:t>-columna.</a:t>
            </a:r>
          </a:p>
          <a:p>
            <a:pPr lvl="2">
              <a:buFont typeface="Wingdings" panose="05000000000000000000" pitchFamily="2" charset="2"/>
              <a:buChar char="§"/>
            </a:pPr>
            <a:r>
              <a:rPr lang="es-ES" dirty="0" smtClean="0"/>
              <a:t>Pueden ser de hasta 16 columnas.</a:t>
            </a:r>
          </a:p>
          <a:p>
            <a:pPr lvl="2">
              <a:buFont typeface="Wingdings" panose="05000000000000000000" pitchFamily="2" charset="2"/>
              <a:buChar char="§"/>
            </a:pPr>
            <a:r>
              <a:rPr lang="es-ES" dirty="0" smtClean="0"/>
              <a:t>Pueden ser usados para consultas mono-columna o </a:t>
            </a:r>
            <a:r>
              <a:rPr lang="es-ES" dirty="0" err="1" smtClean="0"/>
              <a:t>multi</a:t>
            </a:r>
            <a:r>
              <a:rPr lang="es-ES" dirty="0" smtClean="0"/>
              <a:t>-columna por lo que son muy versátiles.</a:t>
            </a:r>
          </a:p>
          <a:p>
            <a:pPr lvl="2">
              <a:buFont typeface="Wingdings" panose="05000000000000000000" pitchFamily="2" charset="2"/>
              <a:buChar char="§"/>
            </a:pPr>
            <a:r>
              <a:rPr lang="es-ES" dirty="0" smtClean="0"/>
              <a:t>Son almacenados como </a:t>
            </a:r>
            <a:r>
              <a:rPr lang="es-ES" dirty="0" err="1" smtClean="0"/>
              <a:t>arrays</a:t>
            </a:r>
            <a:r>
              <a:rPr lang="es-ES" dirty="0" smtClean="0"/>
              <a:t> ordenados, cada fila resulta de la concatenación de los valores de las columnas.</a:t>
            </a:r>
          </a:p>
          <a:p>
            <a:pPr lvl="2">
              <a:buFont typeface="Wingdings" panose="05000000000000000000" pitchFamily="2" charset="2"/>
              <a:buChar char="§"/>
            </a:pPr>
            <a:endParaRPr lang="es-ES" dirty="0" smtClean="0"/>
          </a:p>
          <a:p>
            <a:pPr>
              <a:buFont typeface="Wingdings" panose="05000000000000000000" pitchFamily="2" charset="2"/>
              <a:buChar char="q"/>
            </a:pPr>
            <a:r>
              <a:rPr lang="es-ES" dirty="0" smtClean="0"/>
              <a:t>Pueden almacenarse en B-</a:t>
            </a:r>
            <a:r>
              <a:rPr lang="es-ES" dirty="0" err="1" smtClean="0"/>
              <a:t>trees</a:t>
            </a:r>
            <a:r>
              <a:rPr lang="es-ES" dirty="0" smtClean="0"/>
              <a:t> o </a:t>
            </a:r>
            <a:r>
              <a:rPr lang="es-ES" dirty="0" err="1" smtClean="0"/>
              <a:t>hasheados</a:t>
            </a:r>
            <a:r>
              <a:rPr lang="es-ES" dirty="0" smtClean="0"/>
              <a:t>.</a:t>
            </a:r>
          </a:p>
          <a:p>
            <a:pPr lvl="1">
              <a:buFont typeface="Wingdings" panose="05000000000000000000" pitchFamily="2" charset="2"/>
              <a:buChar char="§"/>
            </a:pPr>
            <a:r>
              <a:rPr lang="es-ES" dirty="0" smtClean="0"/>
              <a:t>Los b-</a:t>
            </a:r>
            <a:r>
              <a:rPr lang="es-ES" dirty="0" err="1" smtClean="0"/>
              <a:t>trees</a:t>
            </a:r>
            <a:r>
              <a:rPr lang="es-ES" dirty="0" smtClean="0"/>
              <a:t> optimizan las búsquedas en las que se utilicen operadores de comparación o igualdad en la cláusula </a:t>
            </a:r>
            <a:r>
              <a:rPr lang="es-ES" dirty="0" err="1" smtClean="0"/>
              <a:t>where</a:t>
            </a:r>
            <a:r>
              <a:rPr lang="es-ES" dirty="0" smtClean="0"/>
              <a:t>.</a:t>
            </a:r>
          </a:p>
          <a:p>
            <a:pPr lvl="1">
              <a:buFont typeface="Wingdings" panose="05000000000000000000" pitchFamily="2" charset="2"/>
              <a:buChar char="§"/>
            </a:pPr>
            <a:r>
              <a:rPr lang="es-ES" dirty="0" smtClean="0"/>
              <a:t>Los índices </a:t>
            </a:r>
            <a:r>
              <a:rPr lang="es-ES" dirty="0" err="1" smtClean="0"/>
              <a:t>hasheados</a:t>
            </a:r>
            <a:r>
              <a:rPr lang="es-ES" dirty="0" smtClean="0"/>
              <a:t> son muy veloces pero solo pueden utilizarse en operaciones de igualdad (= y &lt;=&gt;)</a:t>
            </a:r>
            <a:endParaRPr lang="es-ES" dirty="0"/>
          </a:p>
        </p:txBody>
      </p:sp>
    </p:spTree>
    <p:extLst>
      <p:ext uri="{BB962C8B-B14F-4D97-AF65-F5344CB8AC3E}">
        <p14:creationId xmlns:p14="http://schemas.microsoft.com/office/powerpoint/2010/main" val="219440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533</TotalTime>
  <Words>1823</Words>
  <Application>Microsoft Office PowerPoint</Application>
  <PresentationFormat>Panorámica</PresentationFormat>
  <Paragraphs>179</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Wingdings</vt:lpstr>
      <vt:lpstr>Retrospección</vt:lpstr>
      <vt:lpstr>Optimización en MySQL</vt:lpstr>
      <vt:lpstr>Introducción</vt:lpstr>
      <vt:lpstr>Procesos de optimización implementados por MySQL</vt:lpstr>
      <vt:lpstr>Sentencia EXPLAIN</vt:lpstr>
      <vt:lpstr>Presentación de PowerPoint</vt:lpstr>
      <vt:lpstr>Motores de almacenamiento MyISAM e InnoDB</vt:lpstr>
      <vt:lpstr>Presentación de PowerPoint</vt:lpstr>
      <vt:lpstr>Índices</vt:lpstr>
      <vt:lpstr>Presentación de PowerPoint</vt:lpstr>
      <vt:lpstr>Sentencia OPTIMIZE TABLE</vt:lpstr>
      <vt:lpstr>Sentencia INSERT DELAYED</vt:lpstr>
      <vt:lpstr>Slow Query Log</vt:lpstr>
      <vt:lpstr>Variables de sistema: long-query-time</vt:lpstr>
      <vt:lpstr>Show ProcessList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vitores</dc:creator>
  <cp:lastModifiedBy>Gonzalo Senovilla</cp:lastModifiedBy>
  <cp:revision>27</cp:revision>
  <dcterms:created xsi:type="dcterms:W3CDTF">2019-05-01T11:43:50Z</dcterms:created>
  <dcterms:modified xsi:type="dcterms:W3CDTF">2019-05-02T23:22:51Z</dcterms:modified>
</cp:coreProperties>
</file>