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9" autoAdjust="0"/>
    <p:restoredTop sz="94660"/>
  </p:normalViewPr>
  <p:slideViewPr>
    <p:cSldViewPr snapToGrid="0">
      <p:cViewPr>
        <p:scale>
          <a:sx n="170" d="100"/>
          <a:sy n="170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C7B9833-68B1-A245-B469-093717353879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059B0F-6F21-A249-9A0B-C0D0E562E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png"/><Relationship Id="rId7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5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5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63" y="407628"/>
            <a:ext cx="3852628" cy="4754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7" y="5032975"/>
            <a:ext cx="4896463" cy="1417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360" y="3302496"/>
            <a:ext cx="5439697" cy="1265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40360" y="2369282"/>
            <a:ext cx="564863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 </a:t>
            </a:r>
            <a:r>
              <a:rPr kumimoji="1" lang="zh-CN" altLang="en-US" sz="4800" dirty="0"/>
              <a:t>支持向量机</a:t>
            </a:r>
            <a:r>
              <a:rPr kumimoji="1" lang="en-US" altLang="zh-CN" sz="4800" dirty="0"/>
              <a:t> (SVM)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/>
        </p:nvSpPr>
        <p:spPr>
          <a:xfrm>
            <a:off x="1034288" y="2376932"/>
            <a:ext cx="7959725" cy="3385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95000"/>
              </a:lnSpc>
              <a:spcBef>
                <a:spcPts val="0"/>
              </a:spcBef>
              <a:tabLst>
                <a:tab pos="39814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1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分别对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sz="2400" spc="1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sz="2400" spc="1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求偏导,分别得到两个条件(由于对偶性</a:t>
            </a:r>
            <a:r>
              <a:rPr sz="2400" spc="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质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en-US" sz="24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marL="3747770" algn="l" rtl="0" eaLnBrk="0">
              <a:lnSpc>
                <a:spcPts val="5230"/>
              </a:lnSpc>
              <a:spcBef>
                <a:spcPts val="1085"/>
              </a:spcBef>
              <a:tabLst>
                <a:tab pos="3889375" algn="l"/>
              </a:tabLst>
            </a:pPr>
            <a:r>
              <a:rPr sz="3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360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-&gt;</a:t>
            </a:r>
            <a:r>
              <a:rPr sz="3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endParaRPr lang="en-US" altLang="en-US" sz="3600" dirty="0"/>
          </a:p>
          <a:p>
            <a:pPr algn="l" rtl="0" eaLnBrk="0">
              <a:lnSpc>
                <a:spcPct val="145000"/>
              </a:lnSpc>
            </a:pPr>
            <a:endParaRPr lang="en-US" altLang="en-US" sz="1000" dirty="0"/>
          </a:p>
          <a:p>
            <a:pPr algn="l" rtl="0" eaLnBrk="0">
              <a:lnSpc>
                <a:spcPct val="145000"/>
              </a:lnSpc>
            </a:pPr>
            <a:endParaRPr lang="en-US" altLang="en-US" sz="1000" dirty="0"/>
          </a:p>
          <a:p>
            <a:pPr marL="305435" algn="l" rtl="0" eaLnBrk="0">
              <a:lnSpc>
                <a:spcPct val="98000"/>
              </a:lnSpc>
              <a:spcBef>
                <a:spcPts val="730"/>
              </a:spcBef>
              <a:tabLst>
                <a:tab pos="40005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对</a:t>
            </a:r>
            <a:r>
              <a:rPr sz="2400" spc="-1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sz="2400" spc="-1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求偏导：</a:t>
            </a:r>
            <a:endParaRPr lang="en-US" altLang="en-US" sz="24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400685" algn="l" rtl="0" eaLnBrk="0">
              <a:lnSpc>
                <a:spcPct val="98000"/>
              </a:lnSpc>
              <a:spcBef>
                <a:spcPts val="0"/>
              </a:spcBef>
            </a:pPr>
            <a:r>
              <a:rPr sz="2400" spc="-1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对</a:t>
            </a:r>
            <a:r>
              <a:rPr sz="2400" spc="-1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sz="2400" spc="-1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求偏导：</a:t>
            </a:r>
            <a:endParaRPr lang="en-US" altLang="en-US" sz="2400" dirty="0"/>
          </a:p>
        </p:txBody>
      </p:sp>
      <p:sp>
        <p:nvSpPr>
          <p:cNvPr id="83" name="path"/>
          <p:cNvSpPr/>
          <p:nvPr/>
        </p:nvSpPr>
        <p:spPr>
          <a:xfrm>
            <a:off x="1046988" y="4287011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0" y="2994660"/>
            <a:ext cx="3265932" cy="697991"/>
          </a:xfrm>
          <a:prstGeom prst="rect">
            <a:avLst/>
          </a:prstGeom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773936" y="3048000"/>
            <a:ext cx="3008375" cy="644652"/>
          </a:xfrm>
          <a:prstGeom prst="rect">
            <a:avLst/>
          </a:prstGeom>
        </p:spPr>
      </p:pic>
      <p:sp>
        <p:nvSpPr>
          <p:cNvPr id="86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7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307079" y="4058411"/>
            <a:ext cx="3864863" cy="1990344"/>
          </a:xfrm>
          <a:prstGeom prst="rect">
            <a:avLst/>
          </a:prstGeom>
        </p:spPr>
      </p:pic>
      <p:sp>
        <p:nvSpPr>
          <p:cNvPr id="8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9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90" name="textbox 90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91" name="textbox 91"/>
          <p:cNvSpPr/>
          <p:nvPr/>
        </p:nvSpPr>
        <p:spPr>
          <a:xfrm>
            <a:off x="610616" y="1479575"/>
            <a:ext cx="1828800" cy="382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8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</a:t>
            </a:r>
            <a:endParaRPr lang="en-US" altLang="en-US" sz="2400" dirty="0"/>
          </a:p>
        </p:txBody>
      </p:sp>
      <p:sp>
        <p:nvSpPr>
          <p:cNvPr id="92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95400" y="4728971"/>
            <a:ext cx="4920995" cy="1652016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944367" y="2249424"/>
            <a:ext cx="5105399" cy="1499615"/>
          </a:xfrm>
          <a:prstGeom prst="rect">
            <a:avLst/>
          </a:prstGeom>
        </p:spPr>
      </p:pic>
      <p:sp>
        <p:nvSpPr>
          <p:cNvPr id="95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39596" y="3791711"/>
            <a:ext cx="5516879" cy="900683"/>
          </a:xfrm>
          <a:prstGeom prst="rect">
            <a:avLst/>
          </a:prstGeom>
        </p:spPr>
      </p:pic>
      <p:sp>
        <p:nvSpPr>
          <p:cNvPr id="98" name="textbox 98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99" name="textbox 99"/>
          <p:cNvSpPr/>
          <p:nvPr/>
        </p:nvSpPr>
        <p:spPr>
          <a:xfrm>
            <a:off x="1034288" y="2376932"/>
            <a:ext cx="1953260" cy="1088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89000"/>
              </a:lnSpc>
              <a:tabLst>
                <a:tab pos="40259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8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带入原始</a:t>
            </a:r>
            <a:r>
              <a:rPr sz="2400" spc="-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400" dirty="0"/>
          </a:p>
          <a:p>
            <a:pPr marL="401320" algn="l" rtl="0" eaLnBrk="0">
              <a:lnSpc>
                <a:spcPts val="5760"/>
              </a:lnSpc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其中</a:t>
            </a:r>
            <a:endParaRPr lang="en-US" altLang="en-US" sz="2400" dirty="0"/>
          </a:p>
        </p:txBody>
      </p:sp>
      <p:sp>
        <p:nvSpPr>
          <p:cNvPr id="100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1" name="picture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269236" y="2962655"/>
            <a:ext cx="2075687" cy="723900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919716" y="4789932"/>
            <a:ext cx="1880616" cy="637031"/>
          </a:xfrm>
          <a:prstGeom prst="rect">
            <a:avLst/>
          </a:prstGeom>
        </p:spPr>
      </p:pic>
      <p:sp>
        <p:nvSpPr>
          <p:cNvPr id="103" name="textbox 103"/>
          <p:cNvSpPr/>
          <p:nvPr/>
        </p:nvSpPr>
        <p:spPr>
          <a:xfrm>
            <a:off x="7397629" y="4943761"/>
            <a:ext cx="2460625" cy="381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完成了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第一步求解</a:t>
            </a:r>
            <a:endParaRPr lang="en-US" altLang="en-US" sz="2400" dirty="0"/>
          </a:p>
        </p:txBody>
      </p:sp>
      <p:sp>
        <p:nvSpPr>
          <p:cNvPr id="104" name="textbox 104"/>
          <p:cNvSpPr/>
          <p:nvPr/>
        </p:nvSpPr>
        <p:spPr>
          <a:xfrm>
            <a:off x="610616" y="1479575"/>
            <a:ext cx="1828800" cy="382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8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</a:t>
            </a:r>
            <a:endParaRPr lang="en-US" altLang="en-US" sz="2400" dirty="0"/>
          </a:p>
        </p:txBody>
      </p:sp>
      <p:sp>
        <p:nvSpPr>
          <p:cNvPr id="105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737604" y="4873752"/>
            <a:ext cx="609600" cy="419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7"/>
          <p:cNvSpPr/>
          <p:nvPr/>
        </p:nvSpPr>
        <p:spPr>
          <a:xfrm>
            <a:off x="610616" y="1479575"/>
            <a:ext cx="10561319" cy="53314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8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</a:t>
            </a:r>
            <a:endParaRPr lang="en-US" altLang="en-US" sz="24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marL="2543810" indent="-1814830" algn="l" rtl="0" eaLnBrk="0">
              <a:lnSpc>
                <a:spcPct val="209000"/>
              </a:lnSpc>
              <a:spcBef>
                <a:spcPts val="695"/>
              </a:spcBef>
              <a:tabLst>
                <a:tab pos="824230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3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继续对ɑ求极大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值：                                                                                   </a:t>
            </a:r>
            <a:r>
              <a:rPr sz="2200" spc="-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条件：</a:t>
            </a:r>
            <a:r>
              <a:rPr sz="22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en-US" sz="22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500" dirty="0"/>
          </a:p>
          <a:p>
            <a:pPr marL="2543810" indent="-1814830" algn="l" rtl="0" eaLnBrk="0">
              <a:lnSpc>
                <a:spcPct val="209000"/>
              </a:lnSpc>
              <a:spcBef>
                <a:spcPts val="0"/>
              </a:spcBef>
              <a:tabLst>
                <a:tab pos="824230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300" spc="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极大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值转换成求极小值：                                                                           </a:t>
            </a:r>
            <a:r>
              <a:rPr sz="2200" spc="-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条件：</a:t>
            </a:r>
            <a:r>
              <a:rPr sz="22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    </a:t>
            </a:r>
            <a:endParaRPr lang="en-US" altLang="en-US" sz="2200" dirty="0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85538" y="5416892"/>
            <a:ext cx="1662684" cy="1349666"/>
          </a:xfrm>
          <a:prstGeom prst="rect">
            <a:avLst/>
          </a:prstGeom>
        </p:spPr>
      </p:pic>
      <p:pic>
        <p:nvPicPr>
          <p:cNvPr id="109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844795" y="4424934"/>
            <a:ext cx="6313932" cy="1100173"/>
          </a:xfrm>
          <a:prstGeom prst="rect">
            <a:avLst/>
          </a:prstGeom>
        </p:spPr>
      </p:pic>
      <p:sp>
        <p:nvSpPr>
          <p:cNvPr id="110" name="path"/>
          <p:cNvSpPr/>
          <p:nvPr/>
        </p:nvSpPr>
        <p:spPr>
          <a:xfrm>
            <a:off x="1046988" y="4809694"/>
            <a:ext cx="292608" cy="288569"/>
          </a:xfrm>
          <a:custGeom>
            <a:avLst/>
            <a:gdLst/>
            <a:ahLst/>
            <a:cxnLst/>
            <a:rect l="0" t="0" r="0" b="0"/>
            <a:pathLst>
              <a:path w="460" h="454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9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9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3"/>
                </a:lnTo>
                <a:lnTo>
                  <a:pt x="62" y="273"/>
                </a:lnTo>
                <a:lnTo>
                  <a:pt x="60" y="276"/>
                </a:lnTo>
                <a:lnTo>
                  <a:pt x="58" y="279"/>
                </a:lnTo>
                <a:lnTo>
                  <a:pt x="0" y="435"/>
                </a:lnTo>
                <a:lnTo>
                  <a:pt x="0" y="435"/>
                </a:lnTo>
                <a:lnTo>
                  <a:pt x="0" y="439"/>
                </a:lnTo>
                <a:lnTo>
                  <a:pt x="0" y="443"/>
                </a:lnTo>
                <a:lnTo>
                  <a:pt x="1" y="446"/>
                </a:lnTo>
                <a:lnTo>
                  <a:pt x="4" y="450"/>
                </a:lnTo>
                <a:lnTo>
                  <a:pt x="4" y="450"/>
                </a:lnTo>
                <a:lnTo>
                  <a:pt x="6" y="452"/>
                </a:lnTo>
                <a:lnTo>
                  <a:pt x="8" y="453"/>
                </a:lnTo>
                <a:lnTo>
                  <a:pt x="11" y="454"/>
                </a:lnTo>
                <a:lnTo>
                  <a:pt x="14" y="454"/>
                </a:lnTo>
                <a:lnTo>
                  <a:pt x="14" y="454"/>
                </a:lnTo>
                <a:lnTo>
                  <a:pt x="16" y="454"/>
                </a:lnTo>
                <a:lnTo>
                  <a:pt x="19" y="454"/>
                </a:lnTo>
                <a:lnTo>
                  <a:pt x="162" y="410"/>
                </a:lnTo>
                <a:lnTo>
                  <a:pt x="162" y="410"/>
                </a:lnTo>
                <a:lnTo>
                  <a:pt x="165" y="408"/>
                </a:lnTo>
                <a:lnTo>
                  <a:pt x="167" y="407"/>
                </a:lnTo>
                <a:lnTo>
                  <a:pt x="435" y="142"/>
                </a:lnTo>
                <a:lnTo>
                  <a:pt x="435" y="142"/>
                </a:lnTo>
                <a:lnTo>
                  <a:pt x="441" y="136"/>
                </a:lnTo>
                <a:lnTo>
                  <a:pt x="446" y="129"/>
                </a:lnTo>
                <a:lnTo>
                  <a:pt x="450" y="122"/>
                </a:lnTo>
                <a:lnTo>
                  <a:pt x="454" y="115"/>
                </a:lnTo>
                <a:lnTo>
                  <a:pt x="456" y="108"/>
                </a:lnTo>
                <a:lnTo>
                  <a:pt x="459" y="99"/>
                </a:lnTo>
                <a:lnTo>
                  <a:pt x="460" y="91"/>
                </a:lnTo>
                <a:lnTo>
                  <a:pt x="460" y="83"/>
                </a:lnTo>
                <a:lnTo>
                  <a:pt x="460" y="83"/>
                </a:lnTo>
                <a:lnTo>
                  <a:pt x="460" y="75"/>
                </a:lnTo>
                <a:lnTo>
                  <a:pt x="459" y="67"/>
                </a:lnTo>
                <a:lnTo>
                  <a:pt x="456" y="58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5"/>
                </a:moveTo>
                <a:lnTo>
                  <a:pt x="91" y="402"/>
                </a:lnTo>
                <a:lnTo>
                  <a:pt x="91" y="402"/>
                </a:lnTo>
                <a:lnTo>
                  <a:pt x="89" y="395"/>
                </a:lnTo>
                <a:lnTo>
                  <a:pt x="85" y="389"/>
                </a:lnTo>
                <a:lnTo>
                  <a:pt x="81" y="383"/>
                </a:lnTo>
                <a:lnTo>
                  <a:pt x="76" y="378"/>
                </a:lnTo>
                <a:lnTo>
                  <a:pt x="76" y="378"/>
                </a:lnTo>
                <a:lnTo>
                  <a:pt x="72" y="374"/>
                </a:lnTo>
                <a:lnTo>
                  <a:pt x="67" y="371"/>
                </a:lnTo>
                <a:lnTo>
                  <a:pt x="62" y="367"/>
                </a:lnTo>
                <a:lnTo>
                  <a:pt x="57" y="365"/>
                </a:lnTo>
                <a:lnTo>
                  <a:pt x="81" y="298"/>
                </a:lnTo>
                <a:lnTo>
                  <a:pt x="114" y="298"/>
                </a:lnTo>
                <a:lnTo>
                  <a:pt x="114" y="326"/>
                </a:lnTo>
                <a:lnTo>
                  <a:pt x="114" y="326"/>
                </a:lnTo>
                <a:lnTo>
                  <a:pt x="115" y="329"/>
                </a:lnTo>
                <a:lnTo>
                  <a:pt x="116" y="332"/>
                </a:lnTo>
                <a:lnTo>
                  <a:pt x="118" y="334"/>
                </a:lnTo>
                <a:lnTo>
                  <a:pt x="119" y="336"/>
                </a:lnTo>
                <a:lnTo>
                  <a:pt x="121" y="338"/>
                </a:lnTo>
                <a:lnTo>
                  <a:pt x="124" y="340"/>
                </a:lnTo>
                <a:lnTo>
                  <a:pt x="126" y="340"/>
                </a:lnTo>
                <a:lnTo>
                  <a:pt x="129" y="341"/>
                </a:lnTo>
                <a:lnTo>
                  <a:pt x="154" y="341"/>
                </a:lnTo>
                <a:lnTo>
                  <a:pt x="145" y="385"/>
                </a:lnTo>
                <a:close/>
                <a:moveTo>
                  <a:pt x="357" y="180"/>
                </a:moveTo>
                <a:lnTo>
                  <a:pt x="181" y="353"/>
                </a:lnTo>
                <a:lnTo>
                  <a:pt x="186" y="329"/>
                </a:lnTo>
                <a:lnTo>
                  <a:pt x="186" y="329"/>
                </a:lnTo>
                <a:lnTo>
                  <a:pt x="187" y="326"/>
                </a:lnTo>
                <a:lnTo>
                  <a:pt x="186" y="323"/>
                </a:lnTo>
                <a:lnTo>
                  <a:pt x="186" y="320"/>
                </a:lnTo>
                <a:lnTo>
                  <a:pt x="183" y="318"/>
                </a:lnTo>
                <a:lnTo>
                  <a:pt x="183" y="318"/>
                </a:lnTo>
                <a:lnTo>
                  <a:pt x="181" y="315"/>
                </a:lnTo>
                <a:lnTo>
                  <a:pt x="179" y="314"/>
                </a:lnTo>
                <a:lnTo>
                  <a:pt x="176" y="312"/>
                </a:lnTo>
                <a:lnTo>
                  <a:pt x="172" y="312"/>
                </a:lnTo>
                <a:lnTo>
                  <a:pt x="143" y="312"/>
                </a:lnTo>
                <a:lnTo>
                  <a:pt x="143" y="283"/>
                </a:lnTo>
                <a:lnTo>
                  <a:pt x="143" y="283"/>
                </a:lnTo>
                <a:lnTo>
                  <a:pt x="143" y="281"/>
                </a:lnTo>
                <a:lnTo>
                  <a:pt x="142" y="278"/>
                </a:lnTo>
                <a:lnTo>
                  <a:pt x="141" y="276"/>
                </a:lnTo>
                <a:lnTo>
                  <a:pt x="139" y="274"/>
                </a:lnTo>
                <a:lnTo>
                  <a:pt x="138" y="272"/>
                </a:lnTo>
                <a:lnTo>
                  <a:pt x="135" y="270"/>
                </a:lnTo>
                <a:lnTo>
                  <a:pt x="132" y="269"/>
                </a:lnTo>
                <a:lnTo>
                  <a:pt x="129" y="269"/>
                </a:lnTo>
                <a:lnTo>
                  <a:pt x="106" y="269"/>
                </a:lnTo>
                <a:lnTo>
                  <a:pt x="278" y="101"/>
                </a:lnTo>
                <a:lnTo>
                  <a:pt x="278" y="102"/>
                </a:lnTo>
                <a:lnTo>
                  <a:pt x="278" y="102"/>
                </a:lnTo>
                <a:lnTo>
                  <a:pt x="282" y="98"/>
                </a:lnTo>
                <a:lnTo>
                  <a:pt x="286" y="95"/>
                </a:lnTo>
                <a:lnTo>
                  <a:pt x="291" y="92"/>
                </a:lnTo>
                <a:lnTo>
                  <a:pt x="296" y="90"/>
                </a:lnTo>
                <a:lnTo>
                  <a:pt x="301" y="88"/>
                </a:lnTo>
                <a:lnTo>
                  <a:pt x="306" y="86"/>
                </a:lnTo>
                <a:lnTo>
                  <a:pt x="312" y="86"/>
                </a:lnTo>
                <a:lnTo>
                  <a:pt x="318" y="85"/>
                </a:lnTo>
                <a:lnTo>
                  <a:pt x="318" y="85"/>
                </a:lnTo>
                <a:lnTo>
                  <a:pt x="323" y="86"/>
                </a:lnTo>
                <a:lnTo>
                  <a:pt x="328" y="86"/>
                </a:lnTo>
                <a:lnTo>
                  <a:pt x="334" y="88"/>
                </a:lnTo>
                <a:lnTo>
                  <a:pt x="339" y="90"/>
                </a:lnTo>
                <a:lnTo>
                  <a:pt x="344" y="92"/>
                </a:lnTo>
                <a:lnTo>
                  <a:pt x="348" y="95"/>
                </a:lnTo>
                <a:lnTo>
                  <a:pt x="352" y="98"/>
                </a:lnTo>
                <a:lnTo>
                  <a:pt x="357" y="102"/>
                </a:lnTo>
                <a:lnTo>
                  <a:pt x="357" y="102"/>
                </a:lnTo>
                <a:lnTo>
                  <a:pt x="361" y="105"/>
                </a:lnTo>
                <a:lnTo>
                  <a:pt x="363" y="110"/>
                </a:lnTo>
                <a:lnTo>
                  <a:pt x="367" y="115"/>
                </a:lnTo>
                <a:lnTo>
                  <a:pt x="369" y="120"/>
                </a:lnTo>
                <a:lnTo>
                  <a:pt x="371" y="124"/>
                </a:lnTo>
                <a:lnTo>
                  <a:pt x="372" y="129"/>
                </a:lnTo>
                <a:lnTo>
                  <a:pt x="373" y="135"/>
                </a:lnTo>
                <a:lnTo>
                  <a:pt x="373" y="141"/>
                </a:lnTo>
                <a:lnTo>
                  <a:pt x="373" y="141"/>
                </a:lnTo>
                <a:lnTo>
                  <a:pt x="373" y="146"/>
                </a:lnTo>
                <a:lnTo>
                  <a:pt x="372" y="151"/>
                </a:lnTo>
                <a:lnTo>
                  <a:pt x="371" y="156"/>
                </a:lnTo>
                <a:lnTo>
                  <a:pt x="369" y="162"/>
                </a:lnTo>
                <a:lnTo>
                  <a:pt x="367" y="167"/>
                </a:lnTo>
                <a:lnTo>
                  <a:pt x="363" y="171"/>
                </a:lnTo>
                <a:lnTo>
                  <a:pt x="361" y="176"/>
                </a:lnTo>
                <a:lnTo>
                  <a:pt x="357" y="180"/>
                </a:lnTo>
                <a:lnTo>
                  <a:pt x="357" y="180"/>
                </a:lnTo>
                <a:close/>
                <a:moveTo>
                  <a:pt x="415" y="122"/>
                </a:moveTo>
                <a:lnTo>
                  <a:pt x="401" y="135"/>
                </a:lnTo>
                <a:lnTo>
                  <a:pt x="401" y="135"/>
                </a:lnTo>
                <a:lnTo>
                  <a:pt x="401" y="128"/>
                </a:lnTo>
                <a:lnTo>
                  <a:pt x="400" y="121"/>
                </a:lnTo>
                <a:lnTo>
                  <a:pt x="397" y="114"/>
                </a:lnTo>
                <a:lnTo>
                  <a:pt x="394" y="106"/>
                </a:lnTo>
                <a:lnTo>
                  <a:pt x="391" y="99"/>
                </a:lnTo>
                <a:lnTo>
                  <a:pt x="387" y="93"/>
                </a:lnTo>
                <a:lnTo>
                  <a:pt x="382" y="87"/>
                </a:lnTo>
                <a:lnTo>
                  <a:pt x="378" y="82"/>
                </a:lnTo>
                <a:lnTo>
                  <a:pt x="378" y="82"/>
                </a:lnTo>
                <a:lnTo>
                  <a:pt x="371" y="76"/>
                </a:lnTo>
                <a:lnTo>
                  <a:pt x="365" y="71"/>
                </a:lnTo>
                <a:lnTo>
                  <a:pt x="359" y="68"/>
                </a:lnTo>
                <a:lnTo>
                  <a:pt x="352" y="64"/>
                </a:lnTo>
                <a:lnTo>
                  <a:pt x="345" y="62"/>
                </a:lnTo>
                <a:lnTo>
                  <a:pt x="338" y="59"/>
                </a:lnTo>
                <a:lnTo>
                  <a:pt x="330" y="58"/>
                </a:lnTo>
                <a:lnTo>
                  <a:pt x="323" y="57"/>
                </a:lnTo>
                <a:lnTo>
                  <a:pt x="336" y="44"/>
                </a:lnTo>
                <a:lnTo>
                  <a:pt x="336" y="44"/>
                </a:lnTo>
                <a:lnTo>
                  <a:pt x="336" y="44"/>
                </a:lnTo>
                <a:lnTo>
                  <a:pt x="340" y="40"/>
                </a:lnTo>
                <a:lnTo>
                  <a:pt x="345" y="37"/>
                </a:lnTo>
                <a:lnTo>
                  <a:pt x="349" y="34"/>
                </a:lnTo>
                <a:lnTo>
                  <a:pt x="354" y="32"/>
                </a:lnTo>
                <a:lnTo>
                  <a:pt x="359" y="30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0"/>
                </a:lnTo>
                <a:lnTo>
                  <a:pt x="397" y="32"/>
                </a:lnTo>
                <a:lnTo>
                  <a:pt x="402" y="34"/>
                </a:lnTo>
                <a:lnTo>
                  <a:pt x="406" y="37"/>
                </a:lnTo>
                <a:lnTo>
                  <a:pt x="411" y="40"/>
                </a:lnTo>
                <a:lnTo>
                  <a:pt x="415" y="44"/>
                </a:lnTo>
                <a:lnTo>
                  <a:pt x="415" y="44"/>
                </a:lnTo>
                <a:lnTo>
                  <a:pt x="419" y="48"/>
                </a:lnTo>
                <a:lnTo>
                  <a:pt x="422" y="52"/>
                </a:lnTo>
                <a:lnTo>
                  <a:pt x="425" y="57"/>
                </a:lnTo>
                <a:lnTo>
                  <a:pt x="427" y="62"/>
                </a:lnTo>
                <a:lnTo>
                  <a:pt x="429" y="67"/>
                </a:lnTo>
                <a:lnTo>
                  <a:pt x="430" y="72"/>
                </a:lnTo>
                <a:lnTo>
                  <a:pt x="431" y="77"/>
                </a:lnTo>
                <a:lnTo>
                  <a:pt x="432" y="83"/>
                </a:lnTo>
                <a:lnTo>
                  <a:pt x="432" y="83"/>
                </a:lnTo>
                <a:lnTo>
                  <a:pt x="431" y="88"/>
                </a:lnTo>
                <a:lnTo>
                  <a:pt x="430" y="94"/>
                </a:lnTo>
                <a:lnTo>
                  <a:pt x="429" y="99"/>
                </a:lnTo>
                <a:lnTo>
                  <a:pt x="427" y="104"/>
                </a:lnTo>
                <a:lnTo>
                  <a:pt x="425" y="109"/>
                </a:lnTo>
                <a:lnTo>
                  <a:pt x="422" y="114"/>
                </a:lnTo>
                <a:lnTo>
                  <a:pt x="419" y="118"/>
                </a:lnTo>
                <a:lnTo>
                  <a:pt x="415" y="122"/>
                </a:lnTo>
                <a:lnTo>
                  <a:pt x="415" y="122"/>
                </a:lnTo>
                <a:close/>
                <a:moveTo>
                  <a:pt x="320" y="117"/>
                </a:moveTo>
                <a:lnTo>
                  <a:pt x="176" y="260"/>
                </a:lnTo>
                <a:lnTo>
                  <a:pt x="176" y="260"/>
                </a:lnTo>
                <a:lnTo>
                  <a:pt x="175" y="262"/>
                </a:lnTo>
                <a:lnTo>
                  <a:pt x="173" y="264"/>
                </a:lnTo>
                <a:lnTo>
                  <a:pt x="173" y="267"/>
                </a:lnTo>
                <a:lnTo>
                  <a:pt x="172" y="269"/>
                </a:lnTo>
                <a:lnTo>
                  <a:pt x="173" y="272"/>
                </a:lnTo>
                <a:lnTo>
                  <a:pt x="173" y="275"/>
                </a:lnTo>
                <a:lnTo>
                  <a:pt x="175" y="277"/>
                </a:lnTo>
                <a:lnTo>
                  <a:pt x="176" y="280"/>
                </a:lnTo>
                <a:lnTo>
                  <a:pt x="176" y="280"/>
                </a:lnTo>
                <a:lnTo>
                  <a:pt x="179" y="282"/>
                </a:lnTo>
                <a:lnTo>
                  <a:pt x="181" y="282"/>
                </a:lnTo>
                <a:lnTo>
                  <a:pt x="184" y="283"/>
                </a:lnTo>
                <a:lnTo>
                  <a:pt x="187" y="283"/>
                </a:lnTo>
                <a:lnTo>
                  <a:pt x="187" y="283"/>
                </a:lnTo>
                <a:lnTo>
                  <a:pt x="189" y="283"/>
                </a:lnTo>
                <a:lnTo>
                  <a:pt x="192" y="282"/>
                </a:lnTo>
                <a:lnTo>
                  <a:pt x="195" y="282"/>
                </a:lnTo>
                <a:lnTo>
                  <a:pt x="197" y="280"/>
                </a:lnTo>
                <a:lnTo>
                  <a:pt x="341" y="137"/>
                </a:lnTo>
                <a:lnTo>
                  <a:pt x="341" y="137"/>
                </a:lnTo>
                <a:lnTo>
                  <a:pt x="343" y="135"/>
                </a:lnTo>
                <a:lnTo>
                  <a:pt x="344" y="133"/>
                </a:lnTo>
                <a:lnTo>
                  <a:pt x="345" y="130"/>
                </a:lnTo>
                <a:lnTo>
                  <a:pt x="345" y="127"/>
                </a:lnTo>
                <a:lnTo>
                  <a:pt x="345" y="125"/>
                </a:lnTo>
                <a:lnTo>
                  <a:pt x="344" y="122"/>
                </a:lnTo>
                <a:lnTo>
                  <a:pt x="343" y="120"/>
                </a:lnTo>
                <a:lnTo>
                  <a:pt x="341" y="117"/>
                </a:lnTo>
                <a:lnTo>
                  <a:pt x="341" y="117"/>
                </a:lnTo>
                <a:lnTo>
                  <a:pt x="339" y="116"/>
                </a:lnTo>
                <a:lnTo>
                  <a:pt x="336" y="114"/>
                </a:lnTo>
                <a:lnTo>
                  <a:pt x="334" y="114"/>
                </a:lnTo>
                <a:lnTo>
                  <a:pt x="331" y="114"/>
                </a:lnTo>
                <a:lnTo>
                  <a:pt x="328" y="114"/>
                </a:lnTo>
                <a:lnTo>
                  <a:pt x="325" y="114"/>
                </a:lnTo>
                <a:lnTo>
                  <a:pt x="323" y="116"/>
                </a:lnTo>
                <a:lnTo>
                  <a:pt x="320" y="117"/>
                </a:lnTo>
                <a:lnTo>
                  <a:pt x="320" y="11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1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85538" y="3076309"/>
            <a:ext cx="1662684" cy="1348624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085844" y="2023871"/>
            <a:ext cx="6524245" cy="1052438"/>
          </a:xfrm>
          <a:prstGeom prst="rect">
            <a:avLst/>
          </a:prstGeom>
        </p:spPr>
      </p:pic>
      <p:sp>
        <p:nvSpPr>
          <p:cNvPr id="113" name="path"/>
          <p:cNvSpPr/>
          <p:nvPr/>
        </p:nvSpPr>
        <p:spPr>
          <a:xfrm>
            <a:off x="1046988" y="2384707"/>
            <a:ext cx="292608" cy="288668"/>
          </a:xfrm>
          <a:custGeom>
            <a:avLst/>
            <a:gdLst/>
            <a:ahLst/>
            <a:cxnLst/>
            <a:rect l="0" t="0" r="0" b="0"/>
            <a:pathLst>
              <a:path w="460" h="454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9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9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4"/>
                </a:lnTo>
                <a:lnTo>
                  <a:pt x="62" y="274"/>
                </a:lnTo>
                <a:lnTo>
                  <a:pt x="60" y="276"/>
                </a:lnTo>
                <a:lnTo>
                  <a:pt x="58" y="279"/>
                </a:lnTo>
                <a:lnTo>
                  <a:pt x="0" y="435"/>
                </a:lnTo>
                <a:lnTo>
                  <a:pt x="0" y="435"/>
                </a:lnTo>
                <a:lnTo>
                  <a:pt x="0" y="439"/>
                </a:lnTo>
                <a:lnTo>
                  <a:pt x="0" y="443"/>
                </a:lnTo>
                <a:lnTo>
                  <a:pt x="1" y="446"/>
                </a:lnTo>
                <a:lnTo>
                  <a:pt x="4" y="450"/>
                </a:lnTo>
                <a:lnTo>
                  <a:pt x="4" y="450"/>
                </a:lnTo>
                <a:lnTo>
                  <a:pt x="6" y="452"/>
                </a:lnTo>
                <a:lnTo>
                  <a:pt x="8" y="453"/>
                </a:lnTo>
                <a:lnTo>
                  <a:pt x="11" y="454"/>
                </a:lnTo>
                <a:lnTo>
                  <a:pt x="14" y="454"/>
                </a:lnTo>
                <a:lnTo>
                  <a:pt x="14" y="454"/>
                </a:lnTo>
                <a:lnTo>
                  <a:pt x="16" y="454"/>
                </a:lnTo>
                <a:lnTo>
                  <a:pt x="19" y="454"/>
                </a:lnTo>
                <a:lnTo>
                  <a:pt x="162" y="410"/>
                </a:lnTo>
                <a:lnTo>
                  <a:pt x="162" y="410"/>
                </a:lnTo>
                <a:lnTo>
                  <a:pt x="165" y="409"/>
                </a:lnTo>
                <a:lnTo>
                  <a:pt x="167" y="407"/>
                </a:lnTo>
                <a:lnTo>
                  <a:pt x="435" y="142"/>
                </a:lnTo>
                <a:lnTo>
                  <a:pt x="435" y="142"/>
                </a:lnTo>
                <a:lnTo>
                  <a:pt x="441" y="136"/>
                </a:lnTo>
                <a:lnTo>
                  <a:pt x="446" y="129"/>
                </a:lnTo>
                <a:lnTo>
                  <a:pt x="450" y="122"/>
                </a:lnTo>
                <a:lnTo>
                  <a:pt x="454" y="115"/>
                </a:lnTo>
                <a:lnTo>
                  <a:pt x="456" y="108"/>
                </a:lnTo>
                <a:lnTo>
                  <a:pt x="459" y="99"/>
                </a:lnTo>
                <a:lnTo>
                  <a:pt x="460" y="91"/>
                </a:lnTo>
                <a:lnTo>
                  <a:pt x="460" y="83"/>
                </a:lnTo>
                <a:lnTo>
                  <a:pt x="460" y="83"/>
                </a:lnTo>
                <a:lnTo>
                  <a:pt x="460" y="75"/>
                </a:lnTo>
                <a:lnTo>
                  <a:pt x="459" y="67"/>
                </a:lnTo>
                <a:lnTo>
                  <a:pt x="456" y="58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6"/>
                </a:moveTo>
                <a:lnTo>
                  <a:pt x="91" y="402"/>
                </a:lnTo>
                <a:lnTo>
                  <a:pt x="91" y="402"/>
                </a:lnTo>
                <a:lnTo>
                  <a:pt x="89" y="395"/>
                </a:lnTo>
                <a:lnTo>
                  <a:pt x="85" y="389"/>
                </a:lnTo>
                <a:lnTo>
                  <a:pt x="81" y="383"/>
                </a:lnTo>
                <a:lnTo>
                  <a:pt x="76" y="378"/>
                </a:lnTo>
                <a:lnTo>
                  <a:pt x="76" y="378"/>
                </a:lnTo>
                <a:lnTo>
                  <a:pt x="72" y="374"/>
                </a:lnTo>
                <a:lnTo>
                  <a:pt x="67" y="371"/>
                </a:lnTo>
                <a:lnTo>
                  <a:pt x="62" y="367"/>
                </a:lnTo>
                <a:lnTo>
                  <a:pt x="57" y="365"/>
                </a:lnTo>
                <a:lnTo>
                  <a:pt x="81" y="298"/>
                </a:lnTo>
                <a:lnTo>
                  <a:pt x="114" y="298"/>
                </a:lnTo>
                <a:lnTo>
                  <a:pt x="114" y="326"/>
                </a:lnTo>
                <a:lnTo>
                  <a:pt x="114" y="326"/>
                </a:lnTo>
                <a:lnTo>
                  <a:pt x="115" y="329"/>
                </a:lnTo>
                <a:lnTo>
                  <a:pt x="116" y="332"/>
                </a:lnTo>
                <a:lnTo>
                  <a:pt x="118" y="334"/>
                </a:lnTo>
                <a:lnTo>
                  <a:pt x="119" y="336"/>
                </a:lnTo>
                <a:lnTo>
                  <a:pt x="121" y="338"/>
                </a:lnTo>
                <a:lnTo>
                  <a:pt x="124" y="340"/>
                </a:lnTo>
                <a:lnTo>
                  <a:pt x="126" y="340"/>
                </a:lnTo>
                <a:lnTo>
                  <a:pt x="129" y="341"/>
                </a:lnTo>
                <a:lnTo>
                  <a:pt x="154" y="341"/>
                </a:lnTo>
                <a:lnTo>
                  <a:pt x="145" y="386"/>
                </a:lnTo>
                <a:close/>
                <a:moveTo>
                  <a:pt x="357" y="180"/>
                </a:moveTo>
                <a:lnTo>
                  <a:pt x="181" y="353"/>
                </a:lnTo>
                <a:lnTo>
                  <a:pt x="186" y="329"/>
                </a:lnTo>
                <a:lnTo>
                  <a:pt x="186" y="329"/>
                </a:lnTo>
                <a:lnTo>
                  <a:pt x="187" y="326"/>
                </a:lnTo>
                <a:lnTo>
                  <a:pt x="186" y="323"/>
                </a:lnTo>
                <a:lnTo>
                  <a:pt x="186" y="320"/>
                </a:lnTo>
                <a:lnTo>
                  <a:pt x="183" y="318"/>
                </a:lnTo>
                <a:lnTo>
                  <a:pt x="183" y="318"/>
                </a:lnTo>
                <a:lnTo>
                  <a:pt x="181" y="315"/>
                </a:lnTo>
                <a:lnTo>
                  <a:pt x="179" y="314"/>
                </a:lnTo>
                <a:lnTo>
                  <a:pt x="176" y="312"/>
                </a:lnTo>
                <a:lnTo>
                  <a:pt x="172" y="312"/>
                </a:lnTo>
                <a:lnTo>
                  <a:pt x="143" y="312"/>
                </a:lnTo>
                <a:lnTo>
                  <a:pt x="143" y="283"/>
                </a:lnTo>
                <a:lnTo>
                  <a:pt x="143" y="283"/>
                </a:lnTo>
                <a:lnTo>
                  <a:pt x="143" y="281"/>
                </a:lnTo>
                <a:lnTo>
                  <a:pt x="142" y="278"/>
                </a:lnTo>
                <a:lnTo>
                  <a:pt x="141" y="276"/>
                </a:lnTo>
                <a:lnTo>
                  <a:pt x="139" y="274"/>
                </a:lnTo>
                <a:lnTo>
                  <a:pt x="138" y="272"/>
                </a:lnTo>
                <a:lnTo>
                  <a:pt x="135" y="270"/>
                </a:lnTo>
                <a:lnTo>
                  <a:pt x="132" y="269"/>
                </a:lnTo>
                <a:lnTo>
                  <a:pt x="129" y="269"/>
                </a:lnTo>
                <a:lnTo>
                  <a:pt x="106" y="269"/>
                </a:lnTo>
                <a:lnTo>
                  <a:pt x="278" y="102"/>
                </a:lnTo>
                <a:lnTo>
                  <a:pt x="278" y="102"/>
                </a:lnTo>
                <a:lnTo>
                  <a:pt x="278" y="102"/>
                </a:lnTo>
                <a:lnTo>
                  <a:pt x="282" y="98"/>
                </a:lnTo>
                <a:lnTo>
                  <a:pt x="286" y="95"/>
                </a:lnTo>
                <a:lnTo>
                  <a:pt x="291" y="92"/>
                </a:lnTo>
                <a:lnTo>
                  <a:pt x="296" y="90"/>
                </a:lnTo>
                <a:lnTo>
                  <a:pt x="301" y="88"/>
                </a:lnTo>
                <a:lnTo>
                  <a:pt x="306" y="86"/>
                </a:lnTo>
                <a:lnTo>
                  <a:pt x="312" y="86"/>
                </a:lnTo>
                <a:lnTo>
                  <a:pt x="318" y="85"/>
                </a:lnTo>
                <a:lnTo>
                  <a:pt x="318" y="85"/>
                </a:lnTo>
                <a:lnTo>
                  <a:pt x="323" y="86"/>
                </a:lnTo>
                <a:lnTo>
                  <a:pt x="328" y="86"/>
                </a:lnTo>
                <a:lnTo>
                  <a:pt x="334" y="88"/>
                </a:lnTo>
                <a:lnTo>
                  <a:pt x="339" y="90"/>
                </a:lnTo>
                <a:lnTo>
                  <a:pt x="344" y="92"/>
                </a:lnTo>
                <a:lnTo>
                  <a:pt x="348" y="95"/>
                </a:lnTo>
                <a:lnTo>
                  <a:pt x="352" y="98"/>
                </a:lnTo>
                <a:lnTo>
                  <a:pt x="357" y="102"/>
                </a:lnTo>
                <a:lnTo>
                  <a:pt x="357" y="102"/>
                </a:lnTo>
                <a:lnTo>
                  <a:pt x="361" y="105"/>
                </a:lnTo>
                <a:lnTo>
                  <a:pt x="363" y="110"/>
                </a:lnTo>
                <a:lnTo>
                  <a:pt x="367" y="115"/>
                </a:lnTo>
                <a:lnTo>
                  <a:pt x="369" y="120"/>
                </a:lnTo>
                <a:lnTo>
                  <a:pt x="371" y="124"/>
                </a:lnTo>
                <a:lnTo>
                  <a:pt x="372" y="130"/>
                </a:lnTo>
                <a:lnTo>
                  <a:pt x="373" y="135"/>
                </a:lnTo>
                <a:lnTo>
                  <a:pt x="373" y="141"/>
                </a:lnTo>
                <a:lnTo>
                  <a:pt x="373" y="141"/>
                </a:lnTo>
                <a:lnTo>
                  <a:pt x="373" y="146"/>
                </a:lnTo>
                <a:lnTo>
                  <a:pt x="372" y="151"/>
                </a:lnTo>
                <a:lnTo>
                  <a:pt x="371" y="156"/>
                </a:lnTo>
                <a:lnTo>
                  <a:pt x="369" y="162"/>
                </a:lnTo>
                <a:lnTo>
                  <a:pt x="367" y="167"/>
                </a:lnTo>
                <a:lnTo>
                  <a:pt x="363" y="171"/>
                </a:lnTo>
                <a:lnTo>
                  <a:pt x="361" y="176"/>
                </a:lnTo>
                <a:lnTo>
                  <a:pt x="357" y="180"/>
                </a:lnTo>
                <a:lnTo>
                  <a:pt x="357" y="180"/>
                </a:lnTo>
                <a:close/>
                <a:moveTo>
                  <a:pt x="415" y="122"/>
                </a:moveTo>
                <a:lnTo>
                  <a:pt x="401" y="135"/>
                </a:lnTo>
                <a:lnTo>
                  <a:pt x="401" y="135"/>
                </a:lnTo>
                <a:lnTo>
                  <a:pt x="401" y="128"/>
                </a:lnTo>
                <a:lnTo>
                  <a:pt x="400" y="121"/>
                </a:lnTo>
                <a:lnTo>
                  <a:pt x="397" y="114"/>
                </a:lnTo>
                <a:lnTo>
                  <a:pt x="394" y="106"/>
                </a:lnTo>
                <a:lnTo>
                  <a:pt x="391" y="99"/>
                </a:lnTo>
                <a:lnTo>
                  <a:pt x="387" y="93"/>
                </a:lnTo>
                <a:lnTo>
                  <a:pt x="382" y="87"/>
                </a:lnTo>
                <a:lnTo>
                  <a:pt x="378" y="82"/>
                </a:lnTo>
                <a:lnTo>
                  <a:pt x="378" y="82"/>
                </a:lnTo>
                <a:lnTo>
                  <a:pt x="371" y="76"/>
                </a:lnTo>
                <a:lnTo>
                  <a:pt x="365" y="72"/>
                </a:lnTo>
                <a:lnTo>
                  <a:pt x="359" y="68"/>
                </a:lnTo>
                <a:lnTo>
                  <a:pt x="352" y="64"/>
                </a:lnTo>
                <a:lnTo>
                  <a:pt x="345" y="62"/>
                </a:lnTo>
                <a:lnTo>
                  <a:pt x="338" y="59"/>
                </a:lnTo>
                <a:lnTo>
                  <a:pt x="330" y="58"/>
                </a:lnTo>
                <a:lnTo>
                  <a:pt x="323" y="57"/>
                </a:lnTo>
                <a:lnTo>
                  <a:pt x="336" y="44"/>
                </a:lnTo>
                <a:lnTo>
                  <a:pt x="336" y="44"/>
                </a:lnTo>
                <a:lnTo>
                  <a:pt x="336" y="44"/>
                </a:lnTo>
                <a:lnTo>
                  <a:pt x="340" y="40"/>
                </a:lnTo>
                <a:lnTo>
                  <a:pt x="345" y="37"/>
                </a:lnTo>
                <a:lnTo>
                  <a:pt x="349" y="34"/>
                </a:lnTo>
                <a:lnTo>
                  <a:pt x="354" y="32"/>
                </a:lnTo>
                <a:lnTo>
                  <a:pt x="359" y="30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0"/>
                </a:lnTo>
                <a:lnTo>
                  <a:pt x="397" y="32"/>
                </a:lnTo>
                <a:lnTo>
                  <a:pt x="402" y="34"/>
                </a:lnTo>
                <a:lnTo>
                  <a:pt x="406" y="37"/>
                </a:lnTo>
                <a:lnTo>
                  <a:pt x="411" y="40"/>
                </a:lnTo>
                <a:lnTo>
                  <a:pt x="415" y="44"/>
                </a:lnTo>
                <a:lnTo>
                  <a:pt x="415" y="44"/>
                </a:lnTo>
                <a:lnTo>
                  <a:pt x="419" y="48"/>
                </a:lnTo>
                <a:lnTo>
                  <a:pt x="422" y="52"/>
                </a:lnTo>
                <a:lnTo>
                  <a:pt x="425" y="57"/>
                </a:lnTo>
                <a:lnTo>
                  <a:pt x="427" y="62"/>
                </a:lnTo>
                <a:lnTo>
                  <a:pt x="429" y="67"/>
                </a:lnTo>
                <a:lnTo>
                  <a:pt x="430" y="72"/>
                </a:lnTo>
                <a:lnTo>
                  <a:pt x="431" y="77"/>
                </a:lnTo>
                <a:lnTo>
                  <a:pt x="432" y="83"/>
                </a:lnTo>
                <a:lnTo>
                  <a:pt x="432" y="83"/>
                </a:lnTo>
                <a:lnTo>
                  <a:pt x="431" y="88"/>
                </a:lnTo>
                <a:lnTo>
                  <a:pt x="430" y="94"/>
                </a:lnTo>
                <a:lnTo>
                  <a:pt x="429" y="99"/>
                </a:lnTo>
                <a:lnTo>
                  <a:pt x="427" y="104"/>
                </a:lnTo>
                <a:lnTo>
                  <a:pt x="425" y="109"/>
                </a:lnTo>
                <a:lnTo>
                  <a:pt x="422" y="114"/>
                </a:lnTo>
                <a:lnTo>
                  <a:pt x="419" y="118"/>
                </a:lnTo>
                <a:lnTo>
                  <a:pt x="415" y="122"/>
                </a:lnTo>
                <a:lnTo>
                  <a:pt x="415" y="122"/>
                </a:lnTo>
                <a:close/>
                <a:moveTo>
                  <a:pt x="320" y="117"/>
                </a:moveTo>
                <a:lnTo>
                  <a:pt x="176" y="260"/>
                </a:lnTo>
                <a:lnTo>
                  <a:pt x="176" y="260"/>
                </a:lnTo>
                <a:lnTo>
                  <a:pt x="175" y="262"/>
                </a:lnTo>
                <a:lnTo>
                  <a:pt x="173" y="264"/>
                </a:lnTo>
                <a:lnTo>
                  <a:pt x="173" y="267"/>
                </a:lnTo>
                <a:lnTo>
                  <a:pt x="172" y="269"/>
                </a:lnTo>
                <a:lnTo>
                  <a:pt x="173" y="272"/>
                </a:lnTo>
                <a:lnTo>
                  <a:pt x="173" y="275"/>
                </a:lnTo>
                <a:lnTo>
                  <a:pt x="175" y="277"/>
                </a:lnTo>
                <a:lnTo>
                  <a:pt x="176" y="280"/>
                </a:lnTo>
                <a:lnTo>
                  <a:pt x="176" y="280"/>
                </a:lnTo>
                <a:lnTo>
                  <a:pt x="179" y="282"/>
                </a:lnTo>
                <a:lnTo>
                  <a:pt x="181" y="282"/>
                </a:lnTo>
                <a:lnTo>
                  <a:pt x="184" y="283"/>
                </a:lnTo>
                <a:lnTo>
                  <a:pt x="187" y="283"/>
                </a:lnTo>
                <a:lnTo>
                  <a:pt x="187" y="283"/>
                </a:lnTo>
                <a:lnTo>
                  <a:pt x="189" y="283"/>
                </a:lnTo>
                <a:lnTo>
                  <a:pt x="192" y="282"/>
                </a:lnTo>
                <a:lnTo>
                  <a:pt x="195" y="282"/>
                </a:lnTo>
                <a:lnTo>
                  <a:pt x="197" y="280"/>
                </a:lnTo>
                <a:lnTo>
                  <a:pt x="341" y="137"/>
                </a:lnTo>
                <a:lnTo>
                  <a:pt x="341" y="137"/>
                </a:lnTo>
                <a:lnTo>
                  <a:pt x="343" y="135"/>
                </a:lnTo>
                <a:lnTo>
                  <a:pt x="344" y="133"/>
                </a:lnTo>
                <a:lnTo>
                  <a:pt x="345" y="130"/>
                </a:lnTo>
                <a:lnTo>
                  <a:pt x="345" y="127"/>
                </a:lnTo>
                <a:lnTo>
                  <a:pt x="345" y="125"/>
                </a:lnTo>
                <a:lnTo>
                  <a:pt x="344" y="122"/>
                </a:lnTo>
                <a:lnTo>
                  <a:pt x="343" y="120"/>
                </a:lnTo>
                <a:lnTo>
                  <a:pt x="341" y="117"/>
                </a:lnTo>
                <a:lnTo>
                  <a:pt x="341" y="117"/>
                </a:lnTo>
                <a:lnTo>
                  <a:pt x="339" y="116"/>
                </a:lnTo>
                <a:lnTo>
                  <a:pt x="336" y="114"/>
                </a:lnTo>
                <a:lnTo>
                  <a:pt x="334" y="114"/>
                </a:lnTo>
                <a:lnTo>
                  <a:pt x="331" y="114"/>
                </a:lnTo>
                <a:lnTo>
                  <a:pt x="328" y="114"/>
                </a:lnTo>
                <a:lnTo>
                  <a:pt x="325" y="114"/>
                </a:lnTo>
                <a:lnTo>
                  <a:pt x="323" y="116"/>
                </a:lnTo>
                <a:lnTo>
                  <a:pt x="320" y="117"/>
                </a:lnTo>
                <a:lnTo>
                  <a:pt x="320" y="11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17" name="textbox 117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539484" y="3098290"/>
            <a:ext cx="5382767" cy="3662171"/>
          </a:xfrm>
          <a:prstGeom prst="rect">
            <a:avLst/>
          </a:prstGeom>
        </p:spPr>
      </p:pic>
      <p:sp>
        <p:nvSpPr>
          <p:cNvPr id="119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26207" y="3409188"/>
            <a:ext cx="4017264" cy="847344"/>
          </a:xfrm>
          <a:prstGeom prst="rect">
            <a:avLst/>
          </a:prstGeom>
        </p:spPr>
      </p:pic>
      <p:sp>
        <p:nvSpPr>
          <p:cNvPr id="122" name="textbox 122"/>
          <p:cNvSpPr/>
          <p:nvPr/>
        </p:nvSpPr>
        <p:spPr>
          <a:xfrm>
            <a:off x="1034288" y="2376932"/>
            <a:ext cx="8161019" cy="377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95000"/>
              </a:lnSpc>
              <a:spcBef>
                <a:spcPts val="0"/>
              </a:spcBef>
              <a:tabLst>
                <a:tab pos="39941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数据：3个点，其中正例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1(3,3)  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2(4,3)  ，负例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3(1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,1)</a:t>
            </a:r>
            <a:endParaRPr lang="en-US" altLang="en-US" sz="2400" dirty="0"/>
          </a:p>
        </p:txBody>
      </p:sp>
      <p:sp>
        <p:nvSpPr>
          <p:cNvPr id="123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textbox 124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pic>
        <p:nvPicPr>
          <p:cNvPr id="125" name="picture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108960" y="4442459"/>
            <a:ext cx="2138172" cy="900683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610616" y="1479575"/>
            <a:ext cx="2438400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求解实例</a:t>
            </a:r>
            <a:endParaRPr lang="en-US" altLang="en-US" sz="2400" dirty="0"/>
          </a:p>
        </p:txBody>
      </p:sp>
      <p:sp>
        <p:nvSpPr>
          <p:cNvPr id="12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8" name="textbox 128"/>
          <p:cNvSpPr/>
          <p:nvPr/>
        </p:nvSpPr>
        <p:spPr>
          <a:xfrm>
            <a:off x="1423827" y="4719351"/>
            <a:ext cx="1564005" cy="3835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400" spc="-18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约束条件</a:t>
            </a:r>
            <a:r>
              <a:rPr sz="2400" spc="-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400" dirty="0"/>
          </a:p>
        </p:txBody>
      </p:sp>
      <p:sp>
        <p:nvSpPr>
          <p:cNvPr id="129" name="textbox 129"/>
          <p:cNvSpPr/>
          <p:nvPr/>
        </p:nvSpPr>
        <p:spPr>
          <a:xfrm>
            <a:off x="1034288" y="3614420"/>
            <a:ext cx="1343660" cy="389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5000"/>
              </a:lnSpc>
            </a:pPr>
            <a:endParaRPr lang="en-US" altLang="en-US" sz="100" dirty="0"/>
          </a:p>
          <a:p>
            <a:pPr marL="305435" algn="l" rtl="0" eaLnBrk="0">
              <a:lnSpc>
                <a:spcPts val="2805"/>
              </a:lnSpc>
              <a:tabLst>
                <a:tab pos="402590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</a:t>
            </a:r>
            <a:r>
              <a:rPr sz="2300" spc="-1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300" dirty="0"/>
          </a:p>
        </p:txBody>
      </p:sp>
      <p:sp>
        <p:nvSpPr>
          <p:cNvPr id="130" name="path"/>
          <p:cNvSpPr/>
          <p:nvPr/>
        </p:nvSpPr>
        <p:spPr>
          <a:xfrm>
            <a:off x="1046988" y="3627120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1"/>
          <p:cNvSpPr/>
          <p:nvPr/>
        </p:nvSpPr>
        <p:spPr>
          <a:xfrm>
            <a:off x="610616" y="1479575"/>
            <a:ext cx="7735569" cy="1540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求解实例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500" dirty="0"/>
          </a:p>
          <a:p>
            <a:pPr marL="728980" algn="l" rtl="0" eaLnBrk="0">
              <a:lnSpc>
                <a:spcPts val="2775"/>
              </a:lnSpc>
              <a:spcBef>
                <a:spcPts val="0"/>
              </a:spcBef>
              <a:tabLst>
                <a:tab pos="822325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3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原式：                                                  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，将数据代入</a:t>
            </a:r>
            <a:endParaRPr lang="en-US" altLang="en-US" sz="2300" dirty="0"/>
          </a:p>
        </p:txBody>
      </p:sp>
      <p:pic>
        <p:nvPicPr>
          <p:cNvPr id="132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421768" y="2133600"/>
            <a:ext cx="4017264" cy="845820"/>
          </a:xfrm>
          <a:prstGeom prst="rect">
            <a:avLst/>
          </a:prstGeom>
        </p:spPr>
      </p:pic>
      <p:sp>
        <p:nvSpPr>
          <p:cNvPr id="133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4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5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39596" y="3250691"/>
            <a:ext cx="9663684" cy="925068"/>
          </a:xfrm>
          <a:prstGeom prst="rect">
            <a:avLst/>
          </a:prstGeom>
        </p:spPr>
      </p:pic>
      <p:sp>
        <p:nvSpPr>
          <p:cNvPr id="136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7" name="picture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742432" y="4326635"/>
            <a:ext cx="4686300" cy="876300"/>
          </a:xfrm>
          <a:prstGeom prst="rect">
            <a:avLst/>
          </a:prstGeom>
        </p:spPr>
      </p:pic>
      <p:sp>
        <p:nvSpPr>
          <p:cNvPr id="139" name="textbox 139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pic>
        <p:nvPicPr>
          <p:cNvPr id="140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28672" y="4514088"/>
            <a:ext cx="1676399" cy="419100"/>
          </a:xfrm>
          <a:prstGeom prst="rect">
            <a:avLst/>
          </a:prstGeom>
        </p:spPr>
      </p:pic>
      <p:sp>
        <p:nvSpPr>
          <p:cNvPr id="141" name="textbox 141"/>
          <p:cNvSpPr/>
          <p:nvPr/>
        </p:nvSpPr>
        <p:spPr>
          <a:xfrm>
            <a:off x="4147769" y="4578248"/>
            <a:ext cx="1565275" cy="3835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400" spc="-18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化简可得</a:t>
            </a:r>
            <a:r>
              <a:rPr sz="2400" spc="-15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400" dirty="0"/>
          </a:p>
        </p:txBody>
      </p:sp>
      <p:sp>
        <p:nvSpPr>
          <p:cNvPr id="142" name="textbox 142"/>
          <p:cNvSpPr/>
          <p:nvPr/>
        </p:nvSpPr>
        <p:spPr>
          <a:xfrm>
            <a:off x="1448816" y="4578248"/>
            <a:ext cx="929005" cy="386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845"/>
              </a:lnSpc>
            </a:pPr>
            <a:r>
              <a:rPr sz="2300" spc="-19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由于</a:t>
            </a:r>
            <a:r>
              <a:rPr sz="2300" spc="-18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3"/>
          <p:cNvSpPr/>
          <p:nvPr/>
        </p:nvSpPr>
        <p:spPr>
          <a:xfrm>
            <a:off x="610616" y="1479575"/>
            <a:ext cx="9008109" cy="2079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求解实例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728980" algn="l" rtl="0" eaLnBrk="0">
              <a:lnSpc>
                <a:spcPts val="2775"/>
              </a:lnSpc>
              <a:spcBef>
                <a:spcPts val="695"/>
              </a:spcBef>
              <a:tabLst>
                <a:tab pos="822325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分别对ɑ1和ɑ2求偏导，偏导等于0可</a:t>
            </a:r>
            <a:r>
              <a:rPr sz="2300" spc="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得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 </a:t>
            </a:r>
            <a:endParaRPr lang="en-US" altLang="en-US" sz="23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500" dirty="0"/>
          </a:p>
          <a:p>
            <a:pPr marL="942975" algn="l" rtl="0" eaLnBrk="0">
              <a:lnSpc>
                <a:spcPct val="97000"/>
              </a:lnSpc>
              <a:spcBef>
                <a:spcPts val="0"/>
              </a:spcBef>
            </a:pP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(并不满足约束条件                            ，所以解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应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在边界上)</a:t>
            </a:r>
            <a:endParaRPr lang="en-US" altLang="en-US" sz="2300" dirty="0"/>
          </a:p>
        </p:txBody>
      </p:sp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99149" y="3069335"/>
            <a:ext cx="2174747" cy="457200"/>
          </a:xfrm>
          <a:prstGeom prst="rect">
            <a:avLst/>
          </a:prstGeom>
        </p:spPr>
      </p:pic>
      <p:pic>
        <p:nvPicPr>
          <p:cNvPr id="145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946392" y="2161032"/>
            <a:ext cx="1162811" cy="908303"/>
          </a:xfrm>
          <a:prstGeom prst="rect">
            <a:avLst/>
          </a:prstGeom>
        </p:spPr>
      </p:pic>
      <p:sp>
        <p:nvSpPr>
          <p:cNvPr id="146" name="path"/>
          <p:cNvSpPr/>
          <p:nvPr/>
        </p:nvSpPr>
        <p:spPr>
          <a:xfrm>
            <a:off x="1046988" y="2388487"/>
            <a:ext cx="292608" cy="291142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9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9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9"/>
                </a:lnTo>
                <a:lnTo>
                  <a:pt x="0" y="439"/>
                </a:lnTo>
                <a:lnTo>
                  <a:pt x="0" y="443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8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3"/>
                </a:lnTo>
                <a:lnTo>
                  <a:pt x="454" y="116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0"/>
                </a:lnTo>
                <a:lnTo>
                  <a:pt x="57" y="368"/>
                </a:lnTo>
                <a:lnTo>
                  <a:pt x="81" y="301"/>
                </a:lnTo>
                <a:lnTo>
                  <a:pt x="114" y="301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3"/>
                </a:lnTo>
                <a:lnTo>
                  <a:pt x="126" y="343"/>
                </a:lnTo>
                <a:lnTo>
                  <a:pt x="129" y="344"/>
                </a:lnTo>
                <a:lnTo>
                  <a:pt x="154" y="344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6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0"/>
                </a:lnTo>
                <a:lnTo>
                  <a:pt x="183" y="320"/>
                </a:lnTo>
                <a:lnTo>
                  <a:pt x="181" y="318"/>
                </a:lnTo>
                <a:lnTo>
                  <a:pt x="179" y="317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5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2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6"/>
                </a:lnTo>
                <a:lnTo>
                  <a:pt x="318" y="86"/>
                </a:lnTo>
                <a:lnTo>
                  <a:pt x="318" y="86"/>
                </a:lnTo>
                <a:lnTo>
                  <a:pt x="323" y="86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2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7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3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7"/>
                </a:lnTo>
                <a:lnTo>
                  <a:pt x="401" y="137"/>
                </a:lnTo>
                <a:lnTo>
                  <a:pt x="401" y="129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2"/>
                </a:lnTo>
                <a:lnTo>
                  <a:pt x="378" y="82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0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0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0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5"/>
                </a:lnTo>
                <a:lnTo>
                  <a:pt x="173" y="277"/>
                </a:lnTo>
                <a:lnTo>
                  <a:pt x="175" y="279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7"/>
                </a:lnTo>
                <a:lnTo>
                  <a:pt x="344" y="134"/>
                </a:lnTo>
                <a:lnTo>
                  <a:pt x="345" y="131"/>
                </a:lnTo>
                <a:lnTo>
                  <a:pt x="345" y="128"/>
                </a:lnTo>
                <a:lnTo>
                  <a:pt x="345" y="126"/>
                </a:lnTo>
                <a:lnTo>
                  <a:pt x="344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5"/>
                </a:lnTo>
                <a:lnTo>
                  <a:pt x="323" y="117"/>
                </a:lnTo>
                <a:lnTo>
                  <a:pt x="320" y="118"/>
                </a:lnTo>
                <a:lnTo>
                  <a:pt x="320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9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1422908" y="5310022"/>
            <a:ext cx="4742179" cy="1082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algn="r" rtl="0" eaLnBrk="0">
              <a:lnSpc>
                <a:spcPct val="89000"/>
              </a:lnSpc>
            </a:pPr>
            <a:r>
              <a:rPr sz="2400" spc="-7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带入原式 =-0.2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5</a:t>
            </a:r>
            <a:endParaRPr lang="en-US" altLang="en-US" sz="2400" dirty="0"/>
          </a:p>
          <a:p>
            <a:pPr marL="12700" algn="l" rtl="0" eaLnBrk="0">
              <a:lnSpc>
                <a:spcPts val="5760"/>
              </a:lnSpc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最小值在(0.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25,0,0.25)处取得</a:t>
            </a:r>
            <a:endParaRPr lang="en-US" altLang="en-US" sz="2400" dirty="0"/>
          </a:p>
        </p:txBody>
      </p:sp>
      <p:pic>
        <p:nvPicPr>
          <p:cNvPr id="151" name="picture 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502663" y="3904488"/>
            <a:ext cx="2168651" cy="1964436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153" name="textbox 153"/>
          <p:cNvSpPr/>
          <p:nvPr/>
        </p:nvSpPr>
        <p:spPr>
          <a:xfrm>
            <a:off x="3959098" y="4212488"/>
            <a:ext cx="4639945" cy="370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带入原式 =-0.153  (不满足约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束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en-US" sz="2400" dirty="0"/>
          </a:p>
        </p:txBody>
      </p:sp>
      <p:sp>
        <p:nvSpPr>
          <p:cNvPr id="154" name="textbox 154"/>
          <p:cNvSpPr/>
          <p:nvPr/>
        </p:nvSpPr>
        <p:spPr>
          <a:xfrm>
            <a:off x="6471641" y="5310022"/>
            <a:ext cx="1913889" cy="370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65100" algn="l" rtl="0" eaLnBrk="0">
              <a:lnSpc>
                <a:spcPct val="94000"/>
              </a:lnSpc>
            </a:pPr>
            <a:r>
              <a:rPr sz="2400" spc="2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(满足啦！</a:t>
            </a:r>
            <a:r>
              <a:rPr sz="2400" spc="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en-US" sz="2400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625D277-0ED9-52C0-BB51-675BEEC4FDE0}"/>
              </a:ext>
            </a:extLst>
          </p:cNvPr>
          <p:cNvSpPr/>
          <p:nvPr/>
        </p:nvSpPr>
        <p:spPr>
          <a:xfrm>
            <a:off x="2872409" y="4075043"/>
            <a:ext cx="3599232" cy="16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th"/>
          <p:cNvSpPr/>
          <p:nvPr/>
        </p:nvSpPr>
        <p:spPr>
          <a:xfrm>
            <a:off x="7977123" y="3125597"/>
            <a:ext cx="799972" cy="777112"/>
          </a:xfrm>
          <a:custGeom>
            <a:avLst/>
            <a:gdLst/>
            <a:ahLst/>
            <a:cxnLst/>
            <a:rect l="0" t="0" r="0" b="0"/>
            <a:pathLst>
              <a:path w="1259" h="1223">
                <a:moveTo>
                  <a:pt x="1050" y="0"/>
                </a:moveTo>
                <a:cubicBezTo>
                  <a:pt x="1114" y="54"/>
                  <a:pt x="1165" y="136"/>
                  <a:pt x="1203" y="245"/>
                </a:cubicBezTo>
                <a:cubicBezTo>
                  <a:pt x="1240" y="354"/>
                  <a:pt x="1259" y="476"/>
                  <a:pt x="1259" y="611"/>
                </a:cubicBezTo>
                <a:cubicBezTo>
                  <a:pt x="1259" y="743"/>
                  <a:pt x="1240" y="864"/>
                  <a:pt x="1203" y="975"/>
                </a:cubicBezTo>
                <a:cubicBezTo>
                  <a:pt x="1165" y="1086"/>
                  <a:pt x="1114" y="1169"/>
                  <a:pt x="1050" y="1223"/>
                </a:cubicBezTo>
                <a:lnTo>
                  <a:pt x="1039" y="1206"/>
                </a:lnTo>
                <a:cubicBezTo>
                  <a:pt x="1094" y="1149"/>
                  <a:pt x="1137" y="1068"/>
                  <a:pt x="1167" y="961"/>
                </a:cubicBezTo>
                <a:cubicBezTo>
                  <a:pt x="1197" y="854"/>
                  <a:pt x="1212" y="737"/>
                  <a:pt x="1212" y="611"/>
                </a:cubicBezTo>
                <a:cubicBezTo>
                  <a:pt x="1212" y="481"/>
                  <a:pt x="1197" y="364"/>
                  <a:pt x="1167" y="259"/>
                </a:cubicBezTo>
                <a:cubicBezTo>
                  <a:pt x="1137" y="154"/>
                  <a:pt x="1094" y="73"/>
                  <a:pt x="1039" y="17"/>
                </a:cubicBezTo>
                <a:lnTo>
                  <a:pt x="1050" y="0"/>
                </a:lnTo>
                <a:close/>
                <a:moveTo>
                  <a:pt x="209" y="0"/>
                </a:moveTo>
                <a:lnTo>
                  <a:pt x="220" y="17"/>
                </a:lnTo>
                <a:cubicBezTo>
                  <a:pt x="165" y="73"/>
                  <a:pt x="122" y="154"/>
                  <a:pt x="92" y="259"/>
                </a:cubicBezTo>
                <a:cubicBezTo>
                  <a:pt x="62" y="364"/>
                  <a:pt x="47" y="481"/>
                  <a:pt x="47" y="611"/>
                </a:cubicBezTo>
                <a:cubicBezTo>
                  <a:pt x="47" y="737"/>
                  <a:pt x="62" y="854"/>
                  <a:pt x="92" y="961"/>
                </a:cubicBezTo>
                <a:cubicBezTo>
                  <a:pt x="122" y="1068"/>
                  <a:pt x="165" y="1149"/>
                  <a:pt x="220" y="1206"/>
                </a:cubicBezTo>
                <a:lnTo>
                  <a:pt x="209" y="1223"/>
                </a:lnTo>
                <a:cubicBezTo>
                  <a:pt x="145" y="1169"/>
                  <a:pt x="94" y="1086"/>
                  <a:pt x="56" y="975"/>
                </a:cubicBezTo>
                <a:cubicBezTo>
                  <a:pt x="18" y="864"/>
                  <a:pt x="0" y="743"/>
                  <a:pt x="0" y="611"/>
                </a:cubicBezTo>
                <a:cubicBezTo>
                  <a:pt x="0" y="476"/>
                  <a:pt x="18" y="354"/>
                  <a:pt x="56" y="245"/>
                </a:cubicBezTo>
                <a:cubicBezTo>
                  <a:pt x="94" y="136"/>
                  <a:pt x="145" y="54"/>
                  <a:pt x="209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textbox 156"/>
          <p:cNvSpPr/>
          <p:nvPr/>
        </p:nvSpPr>
        <p:spPr>
          <a:xfrm>
            <a:off x="610616" y="1479575"/>
            <a:ext cx="9596119" cy="3837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求解实例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7000"/>
              </a:lnSpc>
              <a:spcBef>
                <a:spcPts val="725"/>
              </a:spcBef>
              <a:tabLst>
                <a:tab pos="82105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将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ɑ结果带入求解</a:t>
            </a:r>
            <a:endParaRPr lang="en-US" altLang="en-US" sz="24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2305685" algn="l" rtl="0" eaLnBrk="0">
              <a:lnSpc>
                <a:spcPct val="151000"/>
              </a:lnSpc>
              <a:spcBef>
                <a:spcPts val="705"/>
              </a:spcBef>
            </a:pPr>
            <a:r>
              <a:rPr sz="3600" spc="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w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300" u="sng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u="sng" spc="-10" baseline="43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∗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∗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3,3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u="sng" spc="-10" baseline="43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∗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600" spc="-1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−1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∗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600" spc="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1,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spc="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600" spc="0" baseline="-7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</a:t>
            </a:r>
            <a:r>
              <a:rPr sz="2300" u="sng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u="sng" spc="0" baseline="43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300" u="sng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u="sng" spc="0" baseline="43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lang="zh-CN" altLang="en-US" sz="3600" u="sng" spc="0" baseline="43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endParaRPr lang="en-US" altLang="en-US" sz="2340" dirty="0"/>
          </a:p>
          <a:p>
            <a:pPr algn="l" rtl="0" eaLnBrk="0">
              <a:lnSpc>
                <a:spcPct val="169000"/>
              </a:lnSpc>
            </a:pPr>
            <a:endParaRPr lang="en-US" altLang="en-US" sz="1000" dirty="0"/>
          </a:p>
          <a:p>
            <a:pPr algn="r" rtl="0" eaLnBrk="0">
              <a:lnSpc>
                <a:spcPct val="97000"/>
              </a:lnSpc>
              <a:spcBef>
                <a:spcPts val="730"/>
              </a:spcBef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=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2600" spc="0" baseline="-4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16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      </a:t>
            </a:r>
            <a:r>
              <a:rPr sz="2600" spc="40" baseline="-2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16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17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17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</a:t>
            </a:r>
            <a:r>
              <a:rPr sz="3600" spc="0" baseline="-4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600" spc="0" baseline="-6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16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600" spc="0" baseline="-4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600" spc="0" baseline="-6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3600" spc="40" baseline="-4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= 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 −        ∗ 1  ∗ 18 +    ∗   −1   ∗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   = −2</a:t>
            </a:r>
            <a:endParaRPr lang="en-US" altLang="en-US" sz="2400" dirty="0"/>
          </a:p>
          <a:p>
            <a:pPr marL="742950" algn="l" rtl="0" eaLnBrk="0">
              <a:lnSpc>
                <a:spcPts val="6725"/>
              </a:lnSpc>
              <a:spcBef>
                <a:spcPts val="345"/>
              </a:spcBef>
              <a:tabLst>
                <a:tab pos="84201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平面方程为：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0.5X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+ 0.5X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− 2 = 0</a:t>
            </a:r>
            <a:endParaRPr lang="en-US" altLang="en-US" sz="2400" dirty="0"/>
          </a:p>
        </p:txBody>
      </p:sp>
      <p:sp>
        <p:nvSpPr>
          <p:cNvPr id="157" name="path"/>
          <p:cNvSpPr/>
          <p:nvPr/>
        </p:nvSpPr>
        <p:spPr>
          <a:xfrm>
            <a:off x="1060703" y="4971288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6" y="25"/>
                </a:moveTo>
                <a:lnTo>
                  <a:pt x="436" y="25"/>
                </a:lnTo>
                <a:lnTo>
                  <a:pt x="429" y="18"/>
                </a:lnTo>
                <a:lnTo>
                  <a:pt x="422" y="13"/>
                </a:lnTo>
                <a:lnTo>
                  <a:pt x="416" y="10"/>
                </a:lnTo>
                <a:lnTo>
                  <a:pt x="408" y="6"/>
                </a:lnTo>
                <a:lnTo>
                  <a:pt x="400" y="3"/>
                </a:lnTo>
                <a:lnTo>
                  <a:pt x="393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6" y="144"/>
                </a:lnTo>
                <a:lnTo>
                  <a:pt x="436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6" y="25"/>
                </a:lnTo>
                <a:lnTo>
                  <a:pt x="436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6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3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3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3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50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7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7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5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5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3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8" name="picture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93600" y="3968016"/>
            <a:ext cx="129845" cy="474189"/>
          </a:xfrm>
          <a:prstGeom prst="rect">
            <a:avLst/>
          </a:prstGeom>
        </p:spPr>
      </p:pic>
      <p:pic>
        <p:nvPicPr>
          <p:cNvPr id="159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978036" y="3968016"/>
            <a:ext cx="129591" cy="474189"/>
          </a:xfrm>
          <a:prstGeom prst="rect">
            <a:avLst/>
          </a:prstGeom>
        </p:spPr>
      </p:pic>
      <p:pic>
        <p:nvPicPr>
          <p:cNvPr id="160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894202" y="3991729"/>
            <a:ext cx="242876" cy="422147"/>
          </a:xfrm>
          <a:prstGeom prst="rect">
            <a:avLst/>
          </a:prstGeom>
        </p:spPr>
      </p:pic>
      <p:pic>
        <p:nvPicPr>
          <p:cNvPr id="161" name="picture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842003" y="2159508"/>
            <a:ext cx="2407920" cy="844296"/>
          </a:xfrm>
          <a:prstGeom prst="rect">
            <a:avLst/>
          </a:prstGeom>
        </p:spPr>
      </p:pic>
      <p:sp>
        <p:nvSpPr>
          <p:cNvPr id="162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3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5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66" name="textbox 166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167" name="textbox 167"/>
          <p:cNvSpPr/>
          <p:nvPr/>
        </p:nvSpPr>
        <p:spPr>
          <a:xfrm>
            <a:off x="3588900" y="3899893"/>
            <a:ext cx="5037454" cy="297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           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    4                                    2 </a:t>
            </a:r>
            <a:r>
              <a:rPr sz="3600" spc="0" baseline="45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lang="en-US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CC02C-018F-5CB7-5A84-135C2FB4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76879"/>
            <a:ext cx="10565089" cy="36460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46988" y="2967227"/>
            <a:ext cx="10451592" cy="3803903"/>
          </a:xfrm>
          <a:prstGeom prst="rect">
            <a:avLst/>
          </a:prstGeom>
        </p:spPr>
      </p:pic>
      <p:sp>
        <p:nvSpPr>
          <p:cNvPr id="169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70" name="picture 1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71" name="textbox 171"/>
          <p:cNvSpPr/>
          <p:nvPr/>
        </p:nvSpPr>
        <p:spPr>
          <a:xfrm>
            <a:off x="1034288" y="2376932"/>
            <a:ext cx="7192644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97000"/>
              </a:lnSpc>
              <a:tabLst>
                <a:tab pos="403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支持向量：真正发挥作用的数据点， ɑ值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不为0的点</a:t>
            </a:r>
            <a:endParaRPr lang="en-US" altLang="en-US" sz="2400" dirty="0"/>
          </a:p>
        </p:txBody>
      </p:sp>
      <p:sp>
        <p:nvSpPr>
          <p:cNvPr id="172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3" name="textbox 173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174" name="textbox 174"/>
          <p:cNvSpPr/>
          <p:nvPr/>
        </p:nvSpPr>
        <p:spPr>
          <a:xfrm>
            <a:off x="610616" y="1479575"/>
            <a:ext cx="2438400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求解实例</a:t>
            </a:r>
            <a:endParaRPr lang="en-US" altLang="en-US" sz="2400" dirty="0"/>
          </a:p>
        </p:txBody>
      </p:sp>
      <p:sp>
        <p:nvSpPr>
          <p:cNvPr id="175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6"/>
          <p:cNvSpPr/>
          <p:nvPr/>
        </p:nvSpPr>
        <p:spPr>
          <a:xfrm>
            <a:off x="610616" y="1479575"/>
            <a:ext cx="10587355" cy="3683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03530" algn="l" rtl="0" eaLnBrk="0">
              <a:lnSpc>
                <a:spcPts val="3100"/>
              </a:lnSpc>
              <a:tabLst>
                <a:tab pos="5435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soft-marg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n</a:t>
            </a:r>
            <a:endParaRPr lang="en-US" altLang="en-US" sz="24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7000"/>
              </a:lnSpc>
              <a:spcBef>
                <a:spcPts val="730"/>
              </a:spcBef>
              <a:tabLst>
                <a:tab pos="8255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软间隔：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有时候数据中有一些噪音点，如果考虑它们咱们的线就不太好了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7000"/>
              </a:lnSpc>
              <a:spcBef>
                <a:spcPts val="725"/>
              </a:spcBef>
              <a:tabLst>
                <a:tab pos="85280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之前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的方法要求要把两类点完全分得开，这个</a:t>
            </a:r>
            <a:endParaRPr lang="en-US" altLang="en-US" sz="2400" dirty="0"/>
          </a:p>
          <a:p>
            <a:pPr marL="855345" algn="l" rtl="0" eaLnBrk="0">
              <a:lnSpc>
                <a:spcPct val="89000"/>
              </a:lnSpc>
              <a:spcBef>
                <a:spcPts val="1515"/>
              </a:spcBef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要求有点过于严格了，我们来放松一点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！</a:t>
            </a:r>
            <a:endParaRPr lang="en-US" altLang="en-US" sz="2400" dirty="0"/>
          </a:p>
          <a:p>
            <a:pPr marL="728980" algn="l" rtl="0" eaLnBrk="0">
              <a:lnSpc>
                <a:spcPts val="6095"/>
              </a:lnSpc>
              <a:spcBef>
                <a:spcPts val="390"/>
              </a:spcBef>
              <a:tabLst>
                <a:tab pos="8610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为了解决该问题，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引入松弛因子</a:t>
            </a:r>
            <a:endParaRPr lang="en-US" altLang="en-US" sz="2400" dirty="0"/>
          </a:p>
        </p:txBody>
      </p:sp>
      <p:sp>
        <p:nvSpPr>
          <p:cNvPr id="177" name="path"/>
          <p:cNvSpPr/>
          <p:nvPr/>
        </p:nvSpPr>
        <p:spPr>
          <a:xfrm>
            <a:off x="1046988" y="4776216"/>
            <a:ext cx="292608" cy="291083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8"/>
                </a:lnTo>
                <a:lnTo>
                  <a:pt x="0" y="438"/>
                </a:lnTo>
                <a:lnTo>
                  <a:pt x="0" y="442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7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3"/>
                </a:lnTo>
                <a:lnTo>
                  <a:pt x="454" y="116"/>
                </a:lnTo>
                <a:lnTo>
                  <a:pt x="456" y="108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0"/>
                </a:lnTo>
                <a:lnTo>
                  <a:pt x="57" y="368"/>
                </a:lnTo>
                <a:lnTo>
                  <a:pt x="81" y="300"/>
                </a:lnTo>
                <a:lnTo>
                  <a:pt x="114" y="300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2"/>
                </a:lnTo>
                <a:lnTo>
                  <a:pt x="126" y="343"/>
                </a:lnTo>
                <a:lnTo>
                  <a:pt x="129" y="343"/>
                </a:lnTo>
                <a:lnTo>
                  <a:pt x="154" y="343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5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0"/>
                </a:lnTo>
                <a:lnTo>
                  <a:pt x="183" y="320"/>
                </a:lnTo>
                <a:lnTo>
                  <a:pt x="181" y="318"/>
                </a:lnTo>
                <a:lnTo>
                  <a:pt x="179" y="316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4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5"/>
                </a:lnTo>
                <a:lnTo>
                  <a:pt x="291" y="92"/>
                </a:lnTo>
                <a:lnTo>
                  <a:pt x="296" y="90"/>
                </a:lnTo>
                <a:lnTo>
                  <a:pt x="301" y="89"/>
                </a:lnTo>
                <a:lnTo>
                  <a:pt x="306" y="87"/>
                </a:lnTo>
                <a:lnTo>
                  <a:pt x="312" y="86"/>
                </a:lnTo>
                <a:lnTo>
                  <a:pt x="318" y="86"/>
                </a:lnTo>
                <a:lnTo>
                  <a:pt x="318" y="86"/>
                </a:lnTo>
                <a:lnTo>
                  <a:pt x="323" y="86"/>
                </a:lnTo>
                <a:lnTo>
                  <a:pt x="328" y="87"/>
                </a:lnTo>
                <a:lnTo>
                  <a:pt x="334" y="89"/>
                </a:lnTo>
                <a:lnTo>
                  <a:pt x="339" y="90"/>
                </a:lnTo>
                <a:lnTo>
                  <a:pt x="344" y="92"/>
                </a:lnTo>
                <a:lnTo>
                  <a:pt x="348" y="95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6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2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6"/>
                </a:lnTo>
                <a:lnTo>
                  <a:pt x="401" y="136"/>
                </a:lnTo>
                <a:lnTo>
                  <a:pt x="401" y="129"/>
                </a:lnTo>
                <a:lnTo>
                  <a:pt x="400" y="122"/>
                </a:lnTo>
                <a:lnTo>
                  <a:pt x="397" y="114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2"/>
                </a:lnTo>
                <a:lnTo>
                  <a:pt x="378" y="82"/>
                </a:lnTo>
                <a:lnTo>
                  <a:pt x="371" y="77"/>
                </a:lnTo>
                <a:lnTo>
                  <a:pt x="365" y="72"/>
                </a:lnTo>
                <a:lnTo>
                  <a:pt x="359" y="68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8"/>
                </a:lnTo>
                <a:lnTo>
                  <a:pt x="323" y="58"/>
                </a:lnTo>
                <a:lnTo>
                  <a:pt x="336" y="44"/>
                </a:lnTo>
                <a:lnTo>
                  <a:pt x="336" y="44"/>
                </a:lnTo>
                <a:lnTo>
                  <a:pt x="336" y="44"/>
                </a:lnTo>
                <a:lnTo>
                  <a:pt x="340" y="40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0"/>
                </a:lnTo>
                <a:lnTo>
                  <a:pt x="415" y="44"/>
                </a:lnTo>
                <a:lnTo>
                  <a:pt x="415" y="44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2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0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4"/>
                </a:lnTo>
                <a:lnTo>
                  <a:pt x="173" y="277"/>
                </a:lnTo>
                <a:lnTo>
                  <a:pt x="175" y="280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6"/>
                </a:lnTo>
                <a:lnTo>
                  <a:pt x="344" y="134"/>
                </a:lnTo>
                <a:lnTo>
                  <a:pt x="345" y="131"/>
                </a:lnTo>
                <a:lnTo>
                  <a:pt x="345" y="128"/>
                </a:lnTo>
                <a:lnTo>
                  <a:pt x="345" y="126"/>
                </a:lnTo>
                <a:lnTo>
                  <a:pt x="344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4" y="114"/>
                </a:lnTo>
                <a:lnTo>
                  <a:pt x="331" y="114"/>
                </a:lnTo>
                <a:lnTo>
                  <a:pt x="328" y="114"/>
                </a:lnTo>
                <a:lnTo>
                  <a:pt x="325" y="115"/>
                </a:lnTo>
                <a:lnTo>
                  <a:pt x="323" y="117"/>
                </a:lnTo>
                <a:lnTo>
                  <a:pt x="320" y="118"/>
                </a:lnTo>
                <a:lnTo>
                  <a:pt x="320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8" name="path"/>
          <p:cNvSpPr/>
          <p:nvPr/>
        </p:nvSpPr>
        <p:spPr>
          <a:xfrm>
            <a:off x="1046988" y="3404616"/>
            <a:ext cx="292608" cy="291083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8"/>
                </a:lnTo>
                <a:lnTo>
                  <a:pt x="0" y="438"/>
                </a:lnTo>
                <a:lnTo>
                  <a:pt x="0" y="442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7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3"/>
                </a:lnTo>
                <a:lnTo>
                  <a:pt x="454" y="116"/>
                </a:lnTo>
                <a:lnTo>
                  <a:pt x="456" y="108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0"/>
                </a:lnTo>
                <a:lnTo>
                  <a:pt x="57" y="368"/>
                </a:lnTo>
                <a:lnTo>
                  <a:pt x="81" y="300"/>
                </a:lnTo>
                <a:lnTo>
                  <a:pt x="114" y="300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2"/>
                </a:lnTo>
                <a:lnTo>
                  <a:pt x="126" y="343"/>
                </a:lnTo>
                <a:lnTo>
                  <a:pt x="129" y="343"/>
                </a:lnTo>
                <a:lnTo>
                  <a:pt x="154" y="343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5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0"/>
                </a:lnTo>
                <a:lnTo>
                  <a:pt x="183" y="320"/>
                </a:lnTo>
                <a:lnTo>
                  <a:pt x="181" y="318"/>
                </a:lnTo>
                <a:lnTo>
                  <a:pt x="179" y="316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4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5"/>
                </a:lnTo>
                <a:lnTo>
                  <a:pt x="291" y="92"/>
                </a:lnTo>
                <a:lnTo>
                  <a:pt x="296" y="90"/>
                </a:lnTo>
                <a:lnTo>
                  <a:pt x="301" y="89"/>
                </a:lnTo>
                <a:lnTo>
                  <a:pt x="306" y="87"/>
                </a:lnTo>
                <a:lnTo>
                  <a:pt x="312" y="86"/>
                </a:lnTo>
                <a:lnTo>
                  <a:pt x="318" y="86"/>
                </a:lnTo>
                <a:lnTo>
                  <a:pt x="318" y="86"/>
                </a:lnTo>
                <a:lnTo>
                  <a:pt x="323" y="86"/>
                </a:lnTo>
                <a:lnTo>
                  <a:pt x="328" y="87"/>
                </a:lnTo>
                <a:lnTo>
                  <a:pt x="334" y="89"/>
                </a:lnTo>
                <a:lnTo>
                  <a:pt x="339" y="90"/>
                </a:lnTo>
                <a:lnTo>
                  <a:pt x="344" y="92"/>
                </a:lnTo>
                <a:lnTo>
                  <a:pt x="348" y="95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6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2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6"/>
                </a:lnTo>
                <a:lnTo>
                  <a:pt x="401" y="136"/>
                </a:lnTo>
                <a:lnTo>
                  <a:pt x="401" y="129"/>
                </a:lnTo>
                <a:lnTo>
                  <a:pt x="400" y="122"/>
                </a:lnTo>
                <a:lnTo>
                  <a:pt x="397" y="114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2"/>
                </a:lnTo>
                <a:lnTo>
                  <a:pt x="378" y="82"/>
                </a:lnTo>
                <a:lnTo>
                  <a:pt x="371" y="77"/>
                </a:lnTo>
                <a:lnTo>
                  <a:pt x="365" y="72"/>
                </a:lnTo>
                <a:lnTo>
                  <a:pt x="359" y="68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8"/>
                </a:lnTo>
                <a:lnTo>
                  <a:pt x="323" y="58"/>
                </a:lnTo>
                <a:lnTo>
                  <a:pt x="336" y="44"/>
                </a:lnTo>
                <a:lnTo>
                  <a:pt x="336" y="44"/>
                </a:lnTo>
                <a:lnTo>
                  <a:pt x="336" y="44"/>
                </a:lnTo>
                <a:lnTo>
                  <a:pt x="340" y="40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0"/>
                </a:lnTo>
                <a:lnTo>
                  <a:pt x="415" y="44"/>
                </a:lnTo>
                <a:lnTo>
                  <a:pt x="415" y="44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2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0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4"/>
                </a:lnTo>
                <a:lnTo>
                  <a:pt x="173" y="277"/>
                </a:lnTo>
                <a:lnTo>
                  <a:pt x="175" y="280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6"/>
                </a:lnTo>
                <a:lnTo>
                  <a:pt x="344" y="134"/>
                </a:lnTo>
                <a:lnTo>
                  <a:pt x="345" y="131"/>
                </a:lnTo>
                <a:lnTo>
                  <a:pt x="345" y="128"/>
                </a:lnTo>
                <a:lnTo>
                  <a:pt x="345" y="126"/>
                </a:lnTo>
                <a:lnTo>
                  <a:pt x="344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4" y="114"/>
                </a:lnTo>
                <a:lnTo>
                  <a:pt x="331" y="114"/>
                </a:lnTo>
                <a:lnTo>
                  <a:pt x="328" y="114"/>
                </a:lnTo>
                <a:lnTo>
                  <a:pt x="325" y="115"/>
                </a:lnTo>
                <a:lnTo>
                  <a:pt x="323" y="117"/>
                </a:lnTo>
                <a:lnTo>
                  <a:pt x="320" y="118"/>
                </a:lnTo>
                <a:lnTo>
                  <a:pt x="320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9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1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770876" y="2913888"/>
            <a:ext cx="4262628" cy="3715511"/>
          </a:xfrm>
          <a:prstGeom prst="rect">
            <a:avLst/>
          </a:prstGeom>
        </p:spPr>
      </p:pic>
      <p:sp>
        <p:nvSpPr>
          <p:cNvPr id="182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3" name="picture 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84" name="textbox 184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pic>
        <p:nvPicPr>
          <p:cNvPr id="185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63039" y="5433059"/>
            <a:ext cx="3259835" cy="6949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836407" y="2918459"/>
            <a:ext cx="4261103" cy="3715511"/>
          </a:xfrm>
          <a:prstGeom prst="rect">
            <a:avLst/>
          </a:prstGeom>
        </p:spPr>
      </p:pic>
      <p:sp>
        <p:nvSpPr>
          <p:cNvPr id="187" name="textbox 187"/>
          <p:cNvSpPr/>
          <p:nvPr/>
        </p:nvSpPr>
        <p:spPr>
          <a:xfrm>
            <a:off x="610616" y="1479575"/>
            <a:ext cx="7465059" cy="3888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03530" algn="l" rtl="0" eaLnBrk="0">
              <a:lnSpc>
                <a:spcPts val="3100"/>
              </a:lnSpc>
              <a:tabLst>
                <a:tab pos="5435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soft-marg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n</a:t>
            </a:r>
            <a:endParaRPr lang="en-US" altLang="en-US" sz="24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7000"/>
              </a:lnSpc>
              <a:spcBef>
                <a:spcPts val="730"/>
              </a:spcBef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新的目标函数</a:t>
            </a:r>
            <a:r>
              <a:rPr sz="2400" spc="-1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7000"/>
              </a:lnSpc>
              <a:spcBef>
                <a:spcPts val="725"/>
              </a:spcBef>
              <a:tabLst>
                <a:tab pos="86677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当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趋近于很大时 ：意味着分类严格不能有错误</a:t>
            </a:r>
            <a:endParaRPr lang="en-US" altLang="en-US" sz="2400" dirty="0"/>
          </a:p>
          <a:p>
            <a:pPr algn="r" rtl="0" eaLnBrk="0">
              <a:lnSpc>
                <a:spcPct val="97000"/>
              </a:lnSpc>
              <a:spcBef>
                <a:spcPts val="1535"/>
              </a:spcBef>
            </a:pP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当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趋近于很小时 ：意味着可以有更大的错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误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容忍</a:t>
            </a:r>
            <a:endParaRPr lang="en-US" altLang="en-US" sz="24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728980" algn="l" rtl="0" eaLnBrk="0">
              <a:lnSpc>
                <a:spcPct val="97000"/>
              </a:lnSpc>
              <a:spcBef>
                <a:spcPts val="5"/>
              </a:spcBef>
              <a:tabLst>
                <a:tab pos="86550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是我们需要指定的一个参数！</a:t>
            </a:r>
            <a:endParaRPr lang="en-US" altLang="en-US" sz="2400" dirty="0"/>
          </a:p>
        </p:txBody>
      </p:sp>
      <p:sp>
        <p:nvSpPr>
          <p:cNvPr id="188" name="path"/>
          <p:cNvSpPr/>
          <p:nvPr/>
        </p:nvSpPr>
        <p:spPr>
          <a:xfrm>
            <a:off x="1046988" y="4983479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9" name="path"/>
          <p:cNvSpPr/>
          <p:nvPr/>
        </p:nvSpPr>
        <p:spPr>
          <a:xfrm>
            <a:off x="1046988" y="3436620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1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0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13403" y="2049779"/>
            <a:ext cx="3160776" cy="970788"/>
          </a:xfrm>
          <a:prstGeom prst="rect">
            <a:avLst/>
          </a:prstGeom>
        </p:spPr>
      </p:pic>
      <p:sp>
        <p:nvSpPr>
          <p:cNvPr id="191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2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3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95" name="textbox 195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610616" y="1479575"/>
            <a:ext cx="7452994" cy="3910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88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Support Vector Machi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ne</a:t>
            </a:r>
            <a:endParaRPr lang="en-US" altLang="en-US" sz="2400" dirty="0"/>
          </a:p>
          <a:p>
            <a:pPr marL="728980" algn="l" rtl="0" eaLnBrk="0">
              <a:lnSpc>
                <a:spcPct val="230000"/>
              </a:lnSpc>
              <a:spcBef>
                <a:spcPts val="850"/>
              </a:spcBef>
              <a:tabLst>
                <a:tab pos="821055" algn="l"/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要解决的问题：什么样的决策边界才是最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好的呢？ 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特征数据本身如果就很难分，怎么办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呢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？</a:t>
            </a:r>
            <a:endParaRPr lang="en-US" altLang="en-US" sz="24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89000"/>
              </a:lnSpc>
              <a:spcBef>
                <a:spcPts val="730"/>
              </a:spcBef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计算复杂度怎么样？能实际应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用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吗？</a:t>
            </a:r>
            <a:endParaRPr lang="en-US" altLang="en-US" sz="2400" dirty="0"/>
          </a:p>
          <a:p>
            <a:pPr marL="728980" algn="l" rtl="0" eaLnBrk="0">
              <a:lnSpc>
                <a:spcPts val="7360"/>
              </a:lnSpc>
              <a:spcBef>
                <a:spcPts val="60"/>
              </a:spcBef>
              <a:tabLst>
                <a:tab pos="86423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目标：基于上述问题对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SVM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进行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推导</a:t>
            </a:r>
            <a:endParaRPr lang="en-US" altLang="en-US" sz="2400" dirty="0"/>
          </a:p>
        </p:txBody>
      </p:sp>
      <p:sp>
        <p:nvSpPr>
          <p:cNvPr id="3" name="path"/>
          <p:cNvSpPr/>
          <p:nvPr/>
        </p:nvSpPr>
        <p:spPr>
          <a:xfrm>
            <a:off x="1046988" y="5044440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path"/>
          <p:cNvSpPr/>
          <p:nvPr/>
        </p:nvSpPr>
        <p:spPr>
          <a:xfrm>
            <a:off x="1046988" y="4102608"/>
            <a:ext cx="292608" cy="291083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8"/>
                </a:lnTo>
                <a:lnTo>
                  <a:pt x="0" y="438"/>
                </a:lnTo>
                <a:lnTo>
                  <a:pt x="0" y="442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7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3"/>
                </a:lnTo>
                <a:lnTo>
                  <a:pt x="454" y="116"/>
                </a:lnTo>
                <a:lnTo>
                  <a:pt x="456" y="108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1"/>
                </a:lnTo>
                <a:lnTo>
                  <a:pt x="57" y="368"/>
                </a:lnTo>
                <a:lnTo>
                  <a:pt x="81" y="301"/>
                </a:lnTo>
                <a:lnTo>
                  <a:pt x="114" y="301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2"/>
                </a:lnTo>
                <a:lnTo>
                  <a:pt x="126" y="343"/>
                </a:lnTo>
                <a:lnTo>
                  <a:pt x="129" y="343"/>
                </a:lnTo>
                <a:lnTo>
                  <a:pt x="154" y="343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5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1"/>
                </a:lnTo>
                <a:lnTo>
                  <a:pt x="183" y="321"/>
                </a:lnTo>
                <a:lnTo>
                  <a:pt x="181" y="318"/>
                </a:lnTo>
                <a:lnTo>
                  <a:pt x="179" y="316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5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5"/>
                </a:lnTo>
                <a:lnTo>
                  <a:pt x="291" y="92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6"/>
                </a:lnTo>
                <a:lnTo>
                  <a:pt x="318" y="86"/>
                </a:lnTo>
                <a:lnTo>
                  <a:pt x="318" y="86"/>
                </a:lnTo>
                <a:lnTo>
                  <a:pt x="323" y="86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2"/>
                </a:lnTo>
                <a:lnTo>
                  <a:pt x="348" y="95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6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2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6"/>
                </a:lnTo>
                <a:lnTo>
                  <a:pt x="401" y="136"/>
                </a:lnTo>
                <a:lnTo>
                  <a:pt x="401" y="129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2"/>
                </a:lnTo>
                <a:lnTo>
                  <a:pt x="378" y="82"/>
                </a:lnTo>
                <a:lnTo>
                  <a:pt x="371" y="77"/>
                </a:lnTo>
                <a:lnTo>
                  <a:pt x="365" y="72"/>
                </a:lnTo>
                <a:lnTo>
                  <a:pt x="359" y="68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8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2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0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5"/>
                </a:lnTo>
                <a:lnTo>
                  <a:pt x="173" y="277"/>
                </a:lnTo>
                <a:lnTo>
                  <a:pt x="175" y="280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6"/>
                </a:lnTo>
                <a:lnTo>
                  <a:pt x="344" y="134"/>
                </a:lnTo>
                <a:lnTo>
                  <a:pt x="345" y="131"/>
                </a:lnTo>
                <a:lnTo>
                  <a:pt x="345" y="128"/>
                </a:lnTo>
                <a:lnTo>
                  <a:pt x="345" y="126"/>
                </a:lnTo>
                <a:lnTo>
                  <a:pt x="344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5"/>
                </a:lnTo>
                <a:lnTo>
                  <a:pt x="323" y="117"/>
                </a:lnTo>
                <a:lnTo>
                  <a:pt x="320" y="118"/>
                </a:lnTo>
                <a:lnTo>
                  <a:pt x="320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path"/>
          <p:cNvSpPr/>
          <p:nvPr/>
        </p:nvSpPr>
        <p:spPr>
          <a:xfrm>
            <a:off x="1046988" y="3244596"/>
            <a:ext cx="292608" cy="291083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8"/>
                </a:lnTo>
                <a:lnTo>
                  <a:pt x="0" y="438"/>
                </a:lnTo>
                <a:lnTo>
                  <a:pt x="0" y="442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7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4"/>
                </a:lnTo>
                <a:lnTo>
                  <a:pt x="454" y="116"/>
                </a:lnTo>
                <a:lnTo>
                  <a:pt x="456" y="108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0"/>
                </a:lnTo>
                <a:lnTo>
                  <a:pt x="57" y="368"/>
                </a:lnTo>
                <a:lnTo>
                  <a:pt x="81" y="300"/>
                </a:lnTo>
                <a:lnTo>
                  <a:pt x="114" y="300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2"/>
                </a:lnTo>
                <a:lnTo>
                  <a:pt x="126" y="343"/>
                </a:lnTo>
                <a:lnTo>
                  <a:pt x="129" y="344"/>
                </a:lnTo>
                <a:lnTo>
                  <a:pt x="154" y="344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5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0"/>
                </a:lnTo>
                <a:lnTo>
                  <a:pt x="183" y="320"/>
                </a:lnTo>
                <a:lnTo>
                  <a:pt x="181" y="318"/>
                </a:lnTo>
                <a:lnTo>
                  <a:pt x="179" y="316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4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5"/>
                </a:lnTo>
                <a:lnTo>
                  <a:pt x="291" y="92"/>
                </a:lnTo>
                <a:lnTo>
                  <a:pt x="296" y="90"/>
                </a:lnTo>
                <a:lnTo>
                  <a:pt x="301" y="89"/>
                </a:lnTo>
                <a:lnTo>
                  <a:pt x="306" y="87"/>
                </a:lnTo>
                <a:lnTo>
                  <a:pt x="312" y="86"/>
                </a:lnTo>
                <a:lnTo>
                  <a:pt x="318" y="86"/>
                </a:lnTo>
                <a:lnTo>
                  <a:pt x="318" y="86"/>
                </a:lnTo>
                <a:lnTo>
                  <a:pt x="323" y="86"/>
                </a:lnTo>
                <a:lnTo>
                  <a:pt x="328" y="87"/>
                </a:lnTo>
                <a:lnTo>
                  <a:pt x="334" y="89"/>
                </a:lnTo>
                <a:lnTo>
                  <a:pt x="339" y="90"/>
                </a:lnTo>
                <a:lnTo>
                  <a:pt x="344" y="92"/>
                </a:lnTo>
                <a:lnTo>
                  <a:pt x="348" y="95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6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2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6"/>
                </a:lnTo>
                <a:lnTo>
                  <a:pt x="401" y="136"/>
                </a:lnTo>
                <a:lnTo>
                  <a:pt x="401" y="129"/>
                </a:lnTo>
                <a:lnTo>
                  <a:pt x="400" y="122"/>
                </a:lnTo>
                <a:lnTo>
                  <a:pt x="397" y="114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2"/>
                </a:lnTo>
                <a:lnTo>
                  <a:pt x="378" y="82"/>
                </a:lnTo>
                <a:lnTo>
                  <a:pt x="371" y="77"/>
                </a:lnTo>
                <a:lnTo>
                  <a:pt x="365" y="72"/>
                </a:lnTo>
                <a:lnTo>
                  <a:pt x="359" y="68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8"/>
                </a:lnTo>
                <a:lnTo>
                  <a:pt x="323" y="58"/>
                </a:lnTo>
                <a:lnTo>
                  <a:pt x="336" y="44"/>
                </a:lnTo>
                <a:lnTo>
                  <a:pt x="336" y="44"/>
                </a:lnTo>
                <a:lnTo>
                  <a:pt x="336" y="44"/>
                </a:lnTo>
                <a:lnTo>
                  <a:pt x="340" y="40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0"/>
                </a:lnTo>
                <a:lnTo>
                  <a:pt x="415" y="44"/>
                </a:lnTo>
                <a:lnTo>
                  <a:pt x="415" y="44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2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0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4"/>
                </a:lnTo>
                <a:lnTo>
                  <a:pt x="173" y="277"/>
                </a:lnTo>
                <a:lnTo>
                  <a:pt x="175" y="280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6"/>
                </a:lnTo>
                <a:lnTo>
                  <a:pt x="344" y="134"/>
                </a:lnTo>
                <a:lnTo>
                  <a:pt x="345" y="131"/>
                </a:lnTo>
                <a:lnTo>
                  <a:pt x="345" y="128"/>
                </a:lnTo>
                <a:lnTo>
                  <a:pt x="345" y="126"/>
                </a:lnTo>
                <a:lnTo>
                  <a:pt x="344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4" y="114"/>
                </a:lnTo>
                <a:lnTo>
                  <a:pt x="331" y="114"/>
                </a:lnTo>
                <a:lnTo>
                  <a:pt x="328" y="114"/>
                </a:lnTo>
                <a:lnTo>
                  <a:pt x="325" y="115"/>
                </a:lnTo>
                <a:lnTo>
                  <a:pt x="323" y="117"/>
                </a:lnTo>
                <a:lnTo>
                  <a:pt x="320" y="118"/>
                </a:lnTo>
                <a:lnTo>
                  <a:pt x="320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20484" y="3253739"/>
            <a:ext cx="5271515" cy="3604257"/>
          </a:xfrm>
          <a:prstGeom prst="rect">
            <a:avLst/>
          </a:prstGeom>
        </p:spPr>
      </p:pic>
      <p:sp>
        <p:nvSpPr>
          <p:cNvPr id="9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1" name="textbox 10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70076" y="2961132"/>
            <a:ext cx="8519159" cy="871727"/>
          </a:xfrm>
          <a:prstGeom prst="rect">
            <a:avLst/>
          </a:prstGeom>
        </p:spPr>
      </p:pic>
      <p:sp>
        <p:nvSpPr>
          <p:cNvPr id="197" name="textbox 197"/>
          <p:cNvSpPr/>
          <p:nvPr/>
        </p:nvSpPr>
        <p:spPr>
          <a:xfrm>
            <a:off x="1423827" y="3728719"/>
            <a:ext cx="10194290" cy="2581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95"/>
              </a:lnSpc>
            </a:pPr>
            <a:r>
              <a:rPr sz="23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约束：                       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   同样的解法：  </a:t>
            </a:r>
            <a:endParaRPr lang="en-US" altLang="en-US" sz="2300" dirty="0"/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123754" y="3872483"/>
            <a:ext cx="4480559" cy="2394204"/>
          </a:xfrm>
          <a:prstGeom prst="rect">
            <a:avLst/>
          </a:prstGeom>
        </p:spPr>
      </p:pic>
      <p:pic>
        <p:nvPicPr>
          <p:cNvPr id="199" name="picture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91852" y="3741419"/>
            <a:ext cx="2057399" cy="2436876"/>
          </a:xfrm>
          <a:prstGeom prst="rect">
            <a:avLst/>
          </a:prstGeom>
        </p:spPr>
      </p:pic>
      <p:sp>
        <p:nvSpPr>
          <p:cNvPr id="200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1" name="picture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203" name="textbox 203"/>
          <p:cNvSpPr/>
          <p:nvPr/>
        </p:nvSpPr>
        <p:spPr>
          <a:xfrm>
            <a:off x="1034288" y="2376932"/>
            <a:ext cx="2867660" cy="387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3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97000"/>
              </a:lnSpc>
              <a:spcBef>
                <a:spcPts val="0"/>
              </a:spcBef>
              <a:tabLst>
                <a:tab pos="40005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拉格朗日乘子法</a:t>
            </a: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400" dirty="0"/>
          </a:p>
        </p:txBody>
      </p:sp>
      <p:sp>
        <p:nvSpPr>
          <p:cNvPr id="204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5" name="picture 2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499360" y="6295642"/>
            <a:ext cx="1865375" cy="486156"/>
          </a:xfrm>
          <a:prstGeom prst="rect">
            <a:avLst/>
          </a:prstGeom>
        </p:spPr>
      </p:pic>
      <p:sp>
        <p:nvSpPr>
          <p:cNvPr id="206" name="textbox 206"/>
          <p:cNvSpPr/>
          <p:nvPr/>
        </p:nvSpPr>
        <p:spPr>
          <a:xfrm>
            <a:off x="610616" y="1479575"/>
            <a:ext cx="2239645" cy="419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03530" algn="l" rtl="0" eaLnBrk="0">
              <a:lnSpc>
                <a:spcPts val="3100"/>
              </a:lnSpc>
              <a:tabLst>
                <a:tab pos="5435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soft-marg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n</a:t>
            </a:r>
            <a:endParaRPr lang="en-US" altLang="en-US" sz="2400" dirty="0"/>
          </a:p>
        </p:txBody>
      </p:sp>
      <p:sp>
        <p:nvSpPr>
          <p:cNvPr id="20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39596" y="3008375"/>
            <a:ext cx="9470135" cy="3849622"/>
          </a:xfrm>
          <a:prstGeom prst="rect">
            <a:avLst/>
          </a:prstGeom>
        </p:spPr>
      </p:pic>
      <p:sp>
        <p:nvSpPr>
          <p:cNvPr id="209" name="textbox 209"/>
          <p:cNvSpPr/>
          <p:nvPr/>
        </p:nvSpPr>
        <p:spPr>
          <a:xfrm>
            <a:off x="610616" y="1479575"/>
            <a:ext cx="8672194" cy="12846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2959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低维不可分问题</a:t>
            </a:r>
            <a:endParaRPr lang="en-US" altLang="en-US" sz="24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algn="l" rtl="0" eaLnBrk="0">
              <a:lnSpc>
                <a:spcPct val="15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600" dirty="0"/>
          </a:p>
          <a:p>
            <a:pPr marL="728980" algn="l" rtl="0" eaLnBrk="0">
              <a:lnSpc>
                <a:spcPct val="97000"/>
              </a:lnSpc>
              <a:spcBef>
                <a:spcPts val="0"/>
              </a:spcBef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核变换：既然低维的时候不可分，那我给它映射到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高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维呢？</a:t>
            </a:r>
            <a:endParaRPr lang="en-US" altLang="en-US" sz="2400" dirty="0"/>
          </a:p>
        </p:txBody>
      </p:sp>
      <p:sp>
        <p:nvSpPr>
          <p:cNvPr id="210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1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2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13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214" name="textbox 214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15895" y="2325623"/>
            <a:ext cx="8420100" cy="4402835"/>
          </a:xfrm>
          <a:prstGeom prst="rect">
            <a:avLst/>
          </a:prstGeom>
        </p:spPr>
      </p:pic>
      <p:sp>
        <p:nvSpPr>
          <p:cNvPr id="216" name="textbox 216"/>
          <p:cNvSpPr/>
          <p:nvPr/>
        </p:nvSpPr>
        <p:spPr>
          <a:xfrm>
            <a:off x="610616" y="1479575"/>
            <a:ext cx="6530975" cy="1259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2959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低维不可分问题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728980" algn="l" rtl="0" eaLnBrk="0">
              <a:lnSpc>
                <a:spcPct val="90000"/>
              </a:lnSpc>
              <a:spcBef>
                <a:spcPts val="5"/>
              </a:spcBef>
              <a:tabLst>
                <a:tab pos="86423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目标：找到一种变换的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方法，也就是  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(X)</a:t>
            </a:r>
            <a:endParaRPr lang="en-US" altLang="en-US" sz="2400" dirty="0"/>
          </a:p>
        </p:txBody>
      </p:sp>
      <p:sp>
        <p:nvSpPr>
          <p:cNvPr id="217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8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9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20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221" name="textbox 221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2"/>
          <p:cNvSpPr/>
          <p:nvPr/>
        </p:nvSpPr>
        <p:spPr>
          <a:xfrm>
            <a:off x="610616" y="1479575"/>
            <a:ext cx="2676525" cy="381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2959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低维不可分问题</a:t>
            </a:r>
            <a:endParaRPr lang="en-US" altLang="en-US" sz="2400" dirty="0"/>
          </a:p>
        </p:txBody>
      </p:sp>
      <p:sp>
        <p:nvSpPr>
          <p:cNvPr id="223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4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25" name="picture 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226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27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1336" y="1031746"/>
            <a:ext cx="8807196" cy="5809488"/>
          </a:xfrm>
          <a:prstGeom prst="rect">
            <a:avLst/>
          </a:prstGeom>
        </p:spPr>
      </p:pic>
      <p:sp>
        <p:nvSpPr>
          <p:cNvPr id="228" name="textbox 228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4400" y="3122676"/>
            <a:ext cx="4543044" cy="3060191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403848" y="3140964"/>
            <a:ext cx="4431791" cy="3041903"/>
          </a:xfrm>
          <a:prstGeom prst="rect">
            <a:avLst/>
          </a:prstGeom>
        </p:spPr>
      </p:pic>
      <p:sp>
        <p:nvSpPr>
          <p:cNvPr id="231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2" name="picture 2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pic>
        <p:nvPicPr>
          <p:cNvPr id="233" name="picture 2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988564" y="1862328"/>
            <a:ext cx="3415283" cy="1191767"/>
          </a:xfrm>
          <a:prstGeom prst="rect">
            <a:avLst/>
          </a:prstGeom>
        </p:spPr>
      </p:pic>
      <p:sp>
        <p:nvSpPr>
          <p:cNvPr id="234" name="textbox 234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235" name="textbox 235"/>
          <p:cNvSpPr/>
          <p:nvPr/>
        </p:nvSpPr>
        <p:spPr>
          <a:xfrm>
            <a:off x="610616" y="1479575"/>
            <a:ext cx="4091940" cy="347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88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Support Vector Machi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ne</a:t>
            </a:r>
            <a:endParaRPr lang="en-US" altLang="en-US" sz="2400" dirty="0"/>
          </a:p>
        </p:txBody>
      </p:sp>
      <p:sp>
        <p:nvSpPr>
          <p:cNvPr id="236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7" name="textbox 237"/>
          <p:cNvSpPr/>
          <p:nvPr/>
        </p:nvSpPr>
        <p:spPr>
          <a:xfrm>
            <a:off x="1034288" y="2376932"/>
            <a:ext cx="225806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97000"/>
              </a:lnSpc>
              <a:tabLst>
                <a:tab pos="40259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高斯核函数</a:t>
            </a: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en-US" sz="2400" dirty="0"/>
          </a:p>
        </p:txBody>
      </p:sp>
      <p:sp>
        <p:nvSpPr>
          <p:cNvPr id="238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9" name="textbox 239"/>
          <p:cNvSpPr/>
          <p:nvPr/>
        </p:nvSpPr>
        <p:spPr>
          <a:xfrm>
            <a:off x="2057506" y="6407055"/>
            <a:ext cx="1544955" cy="3797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线性核函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</a:t>
            </a:r>
            <a:endParaRPr lang="en-US" altLang="en-US" sz="2400" dirty="0"/>
          </a:p>
        </p:txBody>
      </p:sp>
      <p:sp>
        <p:nvSpPr>
          <p:cNvPr id="240" name="textbox 240"/>
          <p:cNvSpPr/>
          <p:nvPr/>
        </p:nvSpPr>
        <p:spPr>
          <a:xfrm>
            <a:off x="8106543" y="6407055"/>
            <a:ext cx="1543685" cy="3797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高斯和函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FF6B1A-32B4-6558-57D1-7DA4B190EBD6}"/>
              </a:ext>
            </a:extLst>
          </p:cNvPr>
          <p:cNvSpPr txBox="1"/>
          <p:nvPr/>
        </p:nvSpPr>
        <p:spPr>
          <a:xfrm>
            <a:off x="203200" y="211667"/>
            <a:ext cx="57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机器学习算法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2F2560-CE85-7C1B-69FC-17DA0720297B}"/>
              </a:ext>
            </a:extLst>
          </p:cNvPr>
          <p:cNvSpPr txBox="1"/>
          <p:nvPr/>
        </p:nvSpPr>
        <p:spPr>
          <a:xfrm>
            <a:off x="491067" y="948267"/>
            <a:ext cx="11201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/>
              <a:t>回归算法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基于实例的算法（</a:t>
            </a:r>
            <a:r>
              <a:rPr kumimoji="1" lang="en-US" altLang="zh-CN" sz="1400" dirty="0"/>
              <a:t>KNN</a:t>
            </a:r>
            <a:r>
              <a:rPr kumimoji="1" lang="zh-CN" altLang="en-US" sz="1400" dirty="0"/>
              <a:t>算法</a:t>
            </a:r>
            <a:r>
              <a:rPr kumimoji="1" lang="en-US" altLang="zh-CN" sz="1400" dirty="0"/>
              <a:t> )</a:t>
            </a:r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正则化算法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决策树算法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贝叶斯算法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支持向量机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聚类算法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关联规则算法（</a:t>
            </a:r>
            <a:r>
              <a:rPr lang="en" altLang="zh-CN" sz="1400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Apriori</a:t>
            </a:r>
            <a:r>
              <a:rPr lang="en" altLang="zh-CN" sz="14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4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算法、</a:t>
            </a:r>
            <a:r>
              <a:rPr lang="en" altLang="zh-CN" sz="14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Eclat </a:t>
            </a:r>
            <a:r>
              <a:rPr lang="zh-CN" altLang="en-US" sz="14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算法）</a:t>
            </a:r>
            <a:endParaRPr lang="en-US" altLang="zh-CN" sz="14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sz="14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人工神经网络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算法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zh-CN" sz="14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深度学习算法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zh-CN" sz="14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sz="14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降维算法</a:t>
            </a:r>
            <a:endParaRPr lang="en-US" altLang="zh-CN" sz="14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kumimoji="1"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121212"/>
                </a:solidFill>
                <a:latin typeface="-apple-system"/>
              </a:rPr>
              <a:t>集成学习算法</a:t>
            </a:r>
            <a:endParaRPr kumimoji="1"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08860" y="2889503"/>
            <a:ext cx="8116823" cy="3968494"/>
          </a:xfrm>
          <a:prstGeom prst="rect">
            <a:avLst/>
          </a:prstGeom>
        </p:spPr>
      </p:pic>
      <p:sp>
        <p:nvSpPr>
          <p:cNvPr id="12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1034288" y="2376932"/>
            <a:ext cx="10607675" cy="352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</a:pPr>
            <a:endParaRPr lang="en-US" altLang="en-US" sz="100" dirty="0"/>
          </a:p>
          <a:p>
            <a:pPr marL="305435" algn="l" rtl="0" eaLnBrk="0">
              <a:lnSpc>
                <a:spcPct val="88000"/>
              </a:lnSpc>
              <a:tabLst>
                <a:tab pos="40132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决策边界：选出来离雷区最远的(雷区就是边界上的点，要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Large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Margin )</a:t>
            </a:r>
            <a:endParaRPr lang="en-US" altLang="en-US" sz="2400" dirty="0"/>
          </a:p>
        </p:txBody>
      </p:sp>
      <p:sp>
        <p:nvSpPr>
          <p:cNvPr id="15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textbox 16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17" name="textbox 17"/>
          <p:cNvSpPr/>
          <p:nvPr/>
        </p:nvSpPr>
        <p:spPr>
          <a:xfrm>
            <a:off x="610616" y="1479575"/>
            <a:ext cx="4091940" cy="347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88000"/>
              </a:lnSpc>
              <a:tabLst>
                <a:tab pos="5461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Support Vector Machi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ne</a:t>
            </a:r>
            <a:endParaRPr lang="en-US" altLang="en-US" sz="2400" dirty="0"/>
          </a:p>
        </p:txBody>
      </p:sp>
      <p:sp>
        <p:nvSpPr>
          <p:cNvPr id="18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46988" y="2109216"/>
            <a:ext cx="5247132" cy="334365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23859" y="2228088"/>
            <a:ext cx="3319271" cy="310591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91611" y="5666232"/>
            <a:ext cx="7129271" cy="1050036"/>
          </a:xfrm>
          <a:prstGeom prst="rect">
            <a:avLst/>
          </a:prstGeom>
        </p:spPr>
      </p:pic>
      <p:sp>
        <p:nvSpPr>
          <p:cNvPr id="22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sp>
        <p:nvSpPr>
          <p:cNvPr id="25" name="textbox 25"/>
          <p:cNvSpPr/>
          <p:nvPr/>
        </p:nvSpPr>
        <p:spPr>
          <a:xfrm>
            <a:off x="610616" y="1479575"/>
            <a:ext cx="2066289" cy="381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距离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的计算</a:t>
            </a:r>
            <a:endParaRPr lang="en-US" altLang="en-US" sz="2400" dirty="0"/>
          </a:p>
        </p:txBody>
      </p:sp>
      <p:sp>
        <p:nvSpPr>
          <p:cNvPr id="26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/>
          <p:nvPr/>
        </p:nvSpPr>
        <p:spPr>
          <a:xfrm>
            <a:off x="610616" y="1479575"/>
            <a:ext cx="11583669" cy="430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据标签定义</a:t>
            </a:r>
            <a:endParaRPr lang="en-US" altLang="en-US" sz="24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algn="l" rtl="0" eaLnBrk="0">
              <a:lnSpc>
                <a:spcPct val="150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5000"/>
              </a:lnSpc>
              <a:spcBef>
                <a:spcPts val="725"/>
              </a:spcBef>
              <a:tabLst>
                <a:tab pos="8229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数据集：(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1,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1)(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2,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2)… 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Xn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Yn)</a:t>
            </a:r>
            <a:endParaRPr lang="en-US" altLang="en-US" sz="2400" dirty="0"/>
          </a:p>
          <a:p>
            <a:pPr algn="l" rtl="0" eaLnBrk="0">
              <a:lnSpc>
                <a:spcPct val="133000"/>
              </a:lnSpc>
            </a:pPr>
            <a:endParaRPr lang="en-US" altLang="en-US" sz="1000" dirty="0"/>
          </a:p>
          <a:p>
            <a:pPr algn="l" rtl="0" eaLnBrk="0">
              <a:lnSpc>
                <a:spcPct val="133000"/>
              </a:lnSpc>
            </a:pPr>
            <a:endParaRPr lang="en-US" altLang="en-US" sz="1000" dirty="0"/>
          </a:p>
          <a:p>
            <a:pPr marL="732155" algn="l" rtl="0" eaLnBrk="0">
              <a:lnSpc>
                <a:spcPct val="97000"/>
              </a:lnSpc>
              <a:spcBef>
                <a:spcPts val="730"/>
              </a:spcBef>
              <a:tabLst>
                <a:tab pos="8255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Y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为样本的类别：  当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为正例时候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Y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= +1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当X为负例时候 Y = -1</a:t>
            </a:r>
            <a:endParaRPr lang="en-US" altLang="en-US" sz="24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4000"/>
              </a:lnSpc>
              <a:spcBef>
                <a:spcPts val="730"/>
              </a:spcBef>
              <a:tabLst>
                <a:tab pos="8255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决策方程：                                  (其中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 是对数据做了变换，后面继续说)</a:t>
            </a:r>
            <a:endParaRPr lang="en-US" altLang="en-US" sz="24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2487295" algn="l" rtl="0" eaLnBrk="0">
              <a:lnSpc>
                <a:spcPts val="3285"/>
              </a:lnSpc>
              <a:spcBef>
                <a:spcPts val="5"/>
              </a:spcBef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=&gt;                    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         =&gt; </a:t>
            </a:r>
            <a:endParaRPr lang="en-US" altLang="en-US" sz="24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94706" y="4901183"/>
            <a:ext cx="2031492" cy="59436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81698" y="4610100"/>
            <a:ext cx="3009900" cy="1066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58896" y="3840480"/>
            <a:ext cx="3029711" cy="629411"/>
          </a:xfrm>
          <a:prstGeom prst="rect">
            <a:avLst/>
          </a:prstGeom>
        </p:spPr>
      </p:pic>
      <p:sp>
        <p:nvSpPr>
          <p:cNvPr id="31" name="path"/>
          <p:cNvSpPr/>
          <p:nvPr/>
        </p:nvSpPr>
        <p:spPr>
          <a:xfrm>
            <a:off x="1046988" y="3986783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path"/>
          <p:cNvSpPr/>
          <p:nvPr/>
        </p:nvSpPr>
        <p:spPr>
          <a:xfrm>
            <a:off x="1050036" y="3232404"/>
            <a:ext cx="292607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6" y="24"/>
                </a:moveTo>
                <a:lnTo>
                  <a:pt x="436" y="24"/>
                </a:lnTo>
                <a:lnTo>
                  <a:pt x="429" y="18"/>
                </a:lnTo>
                <a:lnTo>
                  <a:pt x="422" y="13"/>
                </a:lnTo>
                <a:lnTo>
                  <a:pt x="416" y="10"/>
                </a:lnTo>
                <a:lnTo>
                  <a:pt x="408" y="6"/>
                </a:lnTo>
                <a:lnTo>
                  <a:pt x="400" y="3"/>
                </a:lnTo>
                <a:lnTo>
                  <a:pt x="393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6" y="144"/>
                </a:lnTo>
                <a:lnTo>
                  <a:pt x="436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6" y="24"/>
                </a:lnTo>
                <a:lnTo>
                  <a:pt x="436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6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3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4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4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3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50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818376" y="3934967"/>
            <a:ext cx="676656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9"/>
          <p:cNvSpPr/>
          <p:nvPr/>
        </p:nvSpPr>
        <p:spPr>
          <a:xfrm>
            <a:off x="610616" y="1479575"/>
            <a:ext cx="9834244" cy="3895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8000"/>
              </a:lnSpc>
              <a:tabLst>
                <a:tab pos="5308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优化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的目标</a:t>
            </a:r>
            <a:endParaRPr lang="en-US" altLang="en-US" sz="24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marL="826135" indent="-97155" algn="l" rtl="0" eaLnBrk="0">
              <a:lnSpc>
                <a:spcPct val="104000"/>
              </a:lnSpc>
              <a:spcBef>
                <a:spcPts val="730"/>
              </a:spcBef>
              <a:tabLst>
                <a:tab pos="8229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17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通俗解释：找到一个条线(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sz="2400" spc="17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sz="2400" spc="17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)，使得离该线最近的点(雷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区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) 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能够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最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远</a:t>
            </a:r>
            <a:endParaRPr lang="en-US" altLang="en-US" sz="24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8000"/>
              </a:lnSpc>
              <a:spcBef>
                <a:spcPts val="700"/>
              </a:spcBef>
              <a:tabLst>
                <a:tab pos="821055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300" spc="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将点到直线的距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离化简得：   </a:t>
            </a:r>
            <a:endParaRPr lang="en-US" altLang="en-US" sz="23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500" dirty="0"/>
          </a:p>
          <a:p>
            <a:pPr marL="942975" algn="l" rtl="0" eaLnBrk="0">
              <a:lnSpc>
                <a:spcPct val="96000"/>
              </a:lnSpc>
              <a:spcBef>
                <a:spcPts val="5"/>
              </a:spcBef>
            </a:pPr>
            <a:r>
              <a:rPr sz="2200" spc="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(由于                         所以将绝对值展开原始依旧成立</a:t>
            </a:r>
            <a:r>
              <a:rPr sz="2200" spc="9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en-US" sz="22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08550" y="4790694"/>
            <a:ext cx="2031491" cy="55245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18175" y="3404616"/>
            <a:ext cx="2999232" cy="1386077"/>
          </a:xfrm>
          <a:prstGeom prst="rect">
            <a:avLst/>
          </a:prstGeom>
        </p:spPr>
      </p:pic>
      <p:sp>
        <p:nvSpPr>
          <p:cNvPr id="42" name="path"/>
          <p:cNvSpPr/>
          <p:nvPr/>
        </p:nvSpPr>
        <p:spPr>
          <a:xfrm>
            <a:off x="1046988" y="3812895"/>
            <a:ext cx="292608" cy="284020"/>
          </a:xfrm>
          <a:custGeom>
            <a:avLst/>
            <a:gdLst/>
            <a:ahLst/>
            <a:cxnLst/>
            <a:rect l="0" t="0" r="0" b="0"/>
            <a:pathLst>
              <a:path w="460" h="447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9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9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69"/>
                </a:lnTo>
                <a:lnTo>
                  <a:pt x="62" y="269"/>
                </a:lnTo>
                <a:lnTo>
                  <a:pt x="60" y="271"/>
                </a:lnTo>
                <a:lnTo>
                  <a:pt x="58" y="274"/>
                </a:lnTo>
                <a:lnTo>
                  <a:pt x="0" y="428"/>
                </a:lnTo>
                <a:lnTo>
                  <a:pt x="0" y="428"/>
                </a:lnTo>
                <a:lnTo>
                  <a:pt x="0" y="432"/>
                </a:lnTo>
                <a:lnTo>
                  <a:pt x="0" y="436"/>
                </a:lnTo>
                <a:lnTo>
                  <a:pt x="1" y="439"/>
                </a:lnTo>
                <a:lnTo>
                  <a:pt x="4" y="443"/>
                </a:lnTo>
                <a:lnTo>
                  <a:pt x="4" y="443"/>
                </a:lnTo>
                <a:lnTo>
                  <a:pt x="6" y="445"/>
                </a:lnTo>
                <a:lnTo>
                  <a:pt x="8" y="446"/>
                </a:lnTo>
                <a:lnTo>
                  <a:pt x="11" y="447"/>
                </a:lnTo>
                <a:lnTo>
                  <a:pt x="14" y="447"/>
                </a:lnTo>
                <a:lnTo>
                  <a:pt x="14" y="447"/>
                </a:lnTo>
                <a:lnTo>
                  <a:pt x="16" y="447"/>
                </a:lnTo>
                <a:lnTo>
                  <a:pt x="19" y="446"/>
                </a:lnTo>
                <a:lnTo>
                  <a:pt x="162" y="404"/>
                </a:lnTo>
                <a:lnTo>
                  <a:pt x="162" y="404"/>
                </a:lnTo>
                <a:lnTo>
                  <a:pt x="165" y="402"/>
                </a:lnTo>
                <a:lnTo>
                  <a:pt x="167" y="400"/>
                </a:lnTo>
                <a:lnTo>
                  <a:pt x="435" y="140"/>
                </a:lnTo>
                <a:lnTo>
                  <a:pt x="435" y="140"/>
                </a:lnTo>
                <a:lnTo>
                  <a:pt x="441" y="134"/>
                </a:lnTo>
                <a:lnTo>
                  <a:pt x="446" y="127"/>
                </a:lnTo>
                <a:lnTo>
                  <a:pt x="450" y="120"/>
                </a:lnTo>
                <a:lnTo>
                  <a:pt x="454" y="113"/>
                </a:lnTo>
                <a:lnTo>
                  <a:pt x="456" y="106"/>
                </a:lnTo>
                <a:lnTo>
                  <a:pt x="459" y="98"/>
                </a:lnTo>
                <a:lnTo>
                  <a:pt x="460" y="90"/>
                </a:lnTo>
                <a:lnTo>
                  <a:pt x="460" y="82"/>
                </a:lnTo>
                <a:lnTo>
                  <a:pt x="460" y="82"/>
                </a:lnTo>
                <a:lnTo>
                  <a:pt x="460" y="74"/>
                </a:lnTo>
                <a:lnTo>
                  <a:pt x="459" y="66"/>
                </a:lnTo>
                <a:lnTo>
                  <a:pt x="456" y="58"/>
                </a:lnTo>
                <a:lnTo>
                  <a:pt x="454" y="50"/>
                </a:lnTo>
                <a:lnTo>
                  <a:pt x="450" y="43"/>
                </a:lnTo>
                <a:lnTo>
                  <a:pt x="446" y="36"/>
                </a:lnTo>
                <a:lnTo>
                  <a:pt x="441" y="29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79"/>
                </a:moveTo>
                <a:lnTo>
                  <a:pt x="91" y="395"/>
                </a:lnTo>
                <a:lnTo>
                  <a:pt x="91" y="395"/>
                </a:lnTo>
                <a:lnTo>
                  <a:pt x="89" y="389"/>
                </a:lnTo>
                <a:lnTo>
                  <a:pt x="85" y="383"/>
                </a:lnTo>
                <a:lnTo>
                  <a:pt x="81" y="377"/>
                </a:lnTo>
                <a:lnTo>
                  <a:pt x="76" y="372"/>
                </a:lnTo>
                <a:lnTo>
                  <a:pt x="76" y="372"/>
                </a:lnTo>
                <a:lnTo>
                  <a:pt x="72" y="368"/>
                </a:lnTo>
                <a:lnTo>
                  <a:pt x="67" y="365"/>
                </a:lnTo>
                <a:lnTo>
                  <a:pt x="62" y="361"/>
                </a:lnTo>
                <a:lnTo>
                  <a:pt x="57" y="359"/>
                </a:lnTo>
                <a:lnTo>
                  <a:pt x="81" y="293"/>
                </a:lnTo>
                <a:lnTo>
                  <a:pt x="114" y="293"/>
                </a:lnTo>
                <a:lnTo>
                  <a:pt x="114" y="321"/>
                </a:lnTo>
                <a:lnTo>
                  <a:pt x="114" y="321"/>
                </a:lnTo>
                <a:lnTo>
                  <a:pt x="115" y="324"/>
                </a:lnTo>
                <a:lnTo>
                  <a:pt x="116" y="327"/>
                </a:lnTo>
                <a:lnTo>
                  <a:pt x="118" y="329"/>
                </a:lnTo>
                <a:lnTo>
                  <a:pt x="119" y="331"/>
                </a:lnTo>
                <a:lnTo>
                  <a:pt x="121" y="333"/>
                </a:lnTo>
                <a:lnTo>
                  <a:pt x="124" y="334"/>
                </a:lnTo>
                <a:lnTo>
                  <a:pt x="126" y="335"/>
                </a:lnTo>
                <a:lnTo>
                  <a:pt x="129" y="335"/>
                </a:lnTo>
                <a:lnTo>
                  <a:pt x="154" y="335"/>
                </a:lnTo>
                <a:lnTo>
                  <a:pt x="145" y="379"/>
                </a:lnTo>
                <a:close/>
                <a:moveTo>
                  <a:pt x="357" y="177"/>
                </a:moveTo>
                <a:lnTo>
                  <a:pt x="181" y="347"/>
                </a:lnTo>
                <a:lnTo>
                  <a:pt x="186" y="324"/>
                </a:lnTo>
                <a:lnTo>
                  <a:pt x="186" y="324"/>
                </a:lnTo>
                <a:lnTo>
                  <a:pt x="187" y="321"/>
                </a:lnTo>
                <a:lnTo>
                  <a:pt x="186" y="317"/>
                </a:lnTo>
                <a:lnTo>
                  <a:pt x="186" y="315"/>
                </a:lnTo>
                <a:lnTo>
                  <a:pt x="183" y="313"/>
                </a:lnTo>
                <a:lnTo>
                  <a:pt x="183" y="313"/>
                </a:lnTo>
                <a:lnTo>
                  <a:pt x="181" y="310"/>
                </a:lnTo>
                <a:lnTo>
                  <a:pt x="179" y="309"/>
                </a:lnTo>
                <a:lnTo>
                  <a:pt x="176" y="307"/>
                </a:lnTo>
                <a:lnTo>
                  <a:pt x="172" y="307"/>
                </a:lnTo>
                <a:lnTo>
                  <a:pt x="143" y="307"/>
                </a:lnTo>
                <a:lnTo>
                  <a:pt x="143" y="279"/>
                </a:lnTo>
                <a:lnTo>
                  <a:pt x="143" y="279"/>
                </a:lnTo>
                <a:lnTo>
                  <a:pt x="143" y="276"/>
                </a:lnTo>
                <a:lnTo>
                  <a:pt x="142" y="274"/>
                </a:lnTo>
                <a:lnTo>
                  <a:pt x="141" y="271"/>
                </a:lnTo>
                <a:lnTo>
                  <a:pt x="139" y="270"/>
                </a:lnTo>
                <a:lnTo>
                  <a:pt x="138" y="268"/>
                </a:lnTo>
                <a:lnTo>
                  <a:pt x="135" y="266"/>
                </a:lnTo>
                <a:lnTo>
                  <a:pt x="132" y="265"/>
                </a:lnTo>
                <a:lnTo>
                  <a:pt x="129" y="265"/>
                </a:lnTo>
                <a:lnTo>
                  <a:pt x="106" y="265"/>
                </a:lnTo>
                <a:lnTo>
                  <a:pt x="278" y="100"/>
                </a:lnTo>
                <a:lnTo>
                  <a:pt x="278" y="100"/>
                </a:lnTo>
                <a:lnTo>
                  <a:pt x="278" y="100"/>
                </a:lnTo>
                <a:lnTo>
                  <a:pt x="282" y="96"/>
                </a:lnTo>
                <a:lnTo>
                  <a:pt x="286" y="93"/>
                </a:lnTo>
                <a:lnTo>
                  <a:pt x="291" y="90"/>
                </a:lnTo>
                <a:lnTo>
                  <a:pt x="296" y="88"/>
                </a:lnTo>
                <a:lnTo>
                  <a:pt x="301" y="87"/>
                </a:lnTo>
                <a:lnTo>
                  <a:pt x="306" y="85"/>
                </a:lnTo>
                <a:lnTo>
                  <a:pt x="312" y="84"/>
                </a:lnTo>
                <a:lnTo>
                  <a:pt x="318" y="84"/>
                </a:lnTo>
                <a:lnTo>
                  <a:pt x="318" y="84"/>
                </a:lnTo>
                <a:lnTo>
                  <a:pt x="323" y="84"/>
                </a:lnTo>
                <a:lnTo>
                  <a:pt x="328" y="85"/>
                </a:lnTo>
                <a:lnTo>
                  <a:pt x="334" y="87"/>
                </a:lnTo>
                <a:lnTo>
                  <a:pt x="339" y="88"/>
                </a:lnTo>
                <a:lnTo>
                  <a:pt x="344" y="90"/>
                </a:lnTo>
                <a:lnTo>
                  <a:pt x="348" y="93"/>
                </a:lnTo>
                <a:lnTo>
                  <a:pt x="352" y="96"/>
                </a:lnTo>
                <a:lnTo>
                  <a:pt x="357" y="100"/>
                </a:lnTo>
                <a:lnTo>
                  <a:pt x="357" y="100"/>
                </a:lnTo>
                <a:lnTo>
                  <a:pt x="361" y="104"/>
                </a:lnTo>
                <a:lnTo>
                  <a:pt x="363" y="108"/>
                </a:lnTo>
                <a:lnTo>
                  <a:pt x="367" y="113"/>
                </a:lnTo>
                <a:lnTo>
                  <a:pt x="369" y="118"/>
                </a:lnTo>
                <a:lnTo>
                  <a:pt x="371" y="122"/>
                </a:lnTo>
                <a:lnTo>
                  <a:pt x="372" y="127"/>
                </a:lnTo>
                <a:lnTo>
                  <a:pt x="373" y="133"/>
                </a:lnTo>
                <a:lnTo>
                  <a:pt x="373" y="138"/>
                </a:lnTo>
                <a:lnTo>
                  <a:pt x="373" y="138"/>
                </a:lnTo>
                <a:lnTo>
                  <a:pt x="373" y="144"/>
                </a:lnTo>
                <a:lnTo>
                  <a:pt x="372" y="149"/>
                </a:lnTo>
                <a:lnTo>
                  <a:pt x="371" y="154"/>
                </a:lnTo>
                <a:lnTo>
                  <a:pt x="369" y="159"/>
                </a:lnTo>
                <a:lnTo>
                  <a:pt x="367" y="164"/>
                </a:lnTo>
                <a:lnTo>
                  <a:pt x="363" y="168"/>
                </a:lnTo>
                <a:lnTo>
                  <a:pt x="361" y="173"/>
                </a:lnTo>
                <a:lnTo>
                  <a:pt x="357" y="177"/>
                </a:lnTo>
                <a:lnTo>
                  <a:pt x="357" y="177"/>
                </a:lnTo>
                <a:close/>
                <a:moveTo>
                  <a:pt x="415" y="120"/>
                </a:moveTo>
                <a:lnTo>
                  <a:pt x="401" y="133"/>
                </a:lnTo>
                <a:lnTo>
                  <a:pt x="401" y="133"/>
                </a:lnTo>
                <a:lnTo>
                  <a:pt x="401" y="126"/>
                </a:lnTo>
                <a:lnTo>
                  <a:pt x="400" y="119"/>
                </a:lnTo>
                <a:lnTo>
                  <a:pt x="397" y="112"/>
                </a:lnTo>
                <a:lnTo>
                  <a:pt x="394" y="104"/>
                </a:lnTo>
                <a:lnTo>
                  <a:pt x="391" y="98"/>
                </a:lnTo>
                <a:lnTo>
                  <a:pt x="387" y="91"/>
                </a:lnTo>
                <a:lnTo>
                  <a:pt x="382" y="86"/>
                </a:lnTo>
                <a:lnTo>
                  <a:pt x="378" y="80"/>
                </a:lnTo>
                <a:lnTo>
                  <a:pt x="378" y="80"/>
                </a:lnTo>
                <a:lnTo>
                  <a:pt x="371" y="75"/>
                </a:lnTo>
                <a:lnTo>
                  <a:pt x="365" y="70"/>
                </a:lnTo>
                <a:lnTo>
                  <a:pt x="359" y="67"/>
                </a:lnTo>
                <a:lnTo>
                  <a:pt x="352" y="63"/>
                </a:lnTo>
                <a:lnTo>
                  <a:pt x="345" y="61"/>
                </a:lnTo>
                <a:lnTo>
                  <a:pt x="338" y="59"/>
                </a:lnTo>
                <a:lnTo>
                  <a:pt x="330" y="57"/>
                </a:lnTo>
                <a:lnTo>
                  <a:pt x="323" y="56"/>
                </a:lnTo>
                <a:lnTo>
                  <a:pt x="336" y="44"/>
                </a:lnTo>
                <a:lnTo>
                  <a:pt x="336" y="44"/>
                </a:lnTo>
                <a:lnTo>
                  <a:pt x="336" y="44"/>
                </a:lnTo>
                <a:lnTo>
                  <a:pt x="340" y="39"/>
                </a:lnTo>
                <a:lnTo>
                  <a:pt x="345" y="36"/>
                </a:lnTo>
                <a:lnTo>
                  <a:pt x="349" y="34"/>
                </a:lnTo>
                <a:lnTo>
                  <a:pt x="354" y="32"/>
                </a:lnTo>
                <a:lnTo>
                  <a:pt x="359" y="30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0"/>
                </a:lnTo>
                <a:lnTo>
                  <a:pt x="397" y="32"/>
                </a:lnTo>
                <a:lnTo>
                  <a:pt x="402" y="34"/>
                </a:lnTo>
                <a:lnTo>
                  <a:pt x="406" y="36"/>
                </a:lnTo>
                <a:lnTo>
                  <a:pt x="411" y="39"/>
                </a:lnTo>
                <a:lnTo>
                  <a:pt x="415" y="44"/>
                </a:lnTo>
                <a:lnTo>
                  <a:pt x="415" y="44"/>
                </a:lnTo>
                <a:lnTo>
                  <a:pt x="419" y="47"/>
                </a:lnTo>
                <a:lnTo>
                  <a:pt x="422" y="51"/>
                </a:lnTo>
                <a:lnTo>
                  <a:pt x="425" y="56"/>
                </a:lnTo>
                <a:lnTo>
                  <a:pt x="427" y="61"/>
                </a:lnTo>
                <a:lnTo>
                  <a:pt x="429" y="66"/>
                </a:lnTo>
                <a:lnTo>
                  <a:pt x="430" y="71"/>
                </a:lnTo>
                <a:lnTo>
                  <a:pt x="431" y="76"/>
                </a:lnTo>
                <a:lnTo>
                  <a:pt x="432" y="82"/>
                </a:lnTo>
                <a:lnTo>
                  <a:pt x="432" y="82"/>
                </a:lnTo>
                <a:lnTo>
                  <a:pt x="431" y="87"/>
                </a:lnTo>
                <a:lnTo>
                  <a:pt x="430" y="92"/>
                </a:lnTo>
                <a:lnTo>
                  <a:pt x="429" y="97"/>
                </a:lnTo>
                <a:lnTo>
                  <a:pt x="427" y="102"/>
                </a:lnTo>
                <a:lnTo>
                  <a:pt x="425" y="107"/>
                </a:lnTo>
                <a:lnTo>
                  <a:pt x="422" y="112"/>
                </a:lnTo>
                <a:lnTo>
                  <a:pt x="419" y="116"/>
                </a:lnTo>
                <a:lnTo>
                  <a:pt x="415" y="120"/>
                </a:lnTo>
                <a:lnTo>
                  <a:pt x="415" y="120"/>
                </a:lnTo>
                <a:close/>
                <a:moveTo>
                  <a:pt x="320" y="115"/>
                </a:moveTo>
                <a:lnTo>
                  <a:pt x="176" y="256"/>
                </a:lnTo>
                <a:lnTo>
                  <a:pt x="176" y="256"/>
                </a:lnTo>
                <a:lnTo>
                  <a:pt x="175" y="258"/>
                </a:lnTo>
                <a:lnTo>
                  <a:pt x="173" y="260"/>
                </a:lnTo>
                <a:lnTo>
                  <a:pt x="173" y="263"/>
                </a:lnTo>
                <a:lnTo>
                  <a:pt x="172" y="265"/>
                </a:lnTo>
                <a:lnTo>
                  <a:pt x="173" y="268"/>
                </a:lnTo>
                <a:lnTo>
                  <a:pt x="173" y="271"/>
                </a:lnTo>
                <a:lnTo>
                  <a:pt x="175" y="273"/>
                </a:lnTo>
                <a:lnTo>
                  <a:pt x="176" y="275"/>
                </a:lnTo>
                <a:lnTo>
                  <a:pt x="176" y="275"/>
                </a:lnTo>
                <a:lnTo>
                  <a:pt x="179" y="277"/>
                </a:lnTo>
                <a:lnTo>
                  <a:pt x="181" y="278"/>
                </a:lnTo>
                <a:lnTo>
                  <a:pt x="184" y="279"/>
                </a:lnTo>
                <a:lnTo>
                  <a:pt x="187" y="279"/>
                </a:lnTo>
                <a:lnTo>
                  <a:pt x="187" y="279"/>
                </a:lnTo>
                <a:lnTo>
                  <a:pt x="189" y="279"/>
                </a:lnTo>
                <a:lnTo>
                  <a:pt x="192" y="278"/>
                </a:lnTo>
                <a:lnTo>
                  <a:pt x="195" y="277"/>
                </a:lnTo>
                <a:lnTo>
                  <a:pt x="197" y="275"/>
                </a:lnTo>
                <a:lnTo>
                  <a:pt x="341" y="135"/>
                </a:lnTo>
                <a:lnTo>
                  <a:pt x="341" y="135"/>
                </a:lnTo>
                <a:lnTo>
                  <a:pt x="343" y="133"/>
                </a:lnTo>
                <a:lnTo>
                  <a:pt x="344" y="131"/>
                </a:lnTo>
                <a:lnTo>
                  <a:pt x="345" y="128"/>
                </a:lnTo>
                <a:lnTo>
                  <a:pt x="345" y="125"/>
                </a:lnTo>
                <a:lnTo>
                  <a:pt x="345" y="123"/>
                </a:lnTo>
                <a:lnTo>
                  <a:pt x="344" y="120"/>
                </a:lnTo>
                <a:lnTo>
                  <a:pt x="343" y="118"/>
                </a:lnTo>
                <a:lnTo>
                  <a:pt x="341" y="115"/>
                </a:lnTo>
                <a:lnTo>
                  <a:pt x="341" y="115"/>
                </a:lnTo>
                <a:lnTo>
                  <a:pt x="339" y="114"/>
                </a:lnTo>
                <a:lnTo>
                  <a:pt x="336" y="112"/>
                </a:lnTo>
                <a:lnTo>
                  <a:pt x="334" y="112"/>
                </a:lnTo>
                <a:lnTo>
                  <a:pt x="331" y="112"/>
                </a:lnTo>
                <a:lnTo>
                  <a:pt x="328" y="112"/>
                </a:lnTo>
                <a:lnTo>
                  <a:pt x="325" y="112"/>
                </a:lnTo>
                <a:lnTo>
                  <a:pt x="323" y="114"/>
                </a:lnTo>
                <a:lnTo>
                  <a:pt x="320" y="115"/>
                </a:lnTo>
                <a:lnTo>
                  <a:pt x="320" y="115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47" name="textbox 47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610616" y="1479575"/>
            <a:ext cx="11412855" cy="4229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715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7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目标函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</a:t>
            </a:r>
            <a:endParaRPr lang="en-US" altLang="en-US" sz="2400" dirty="0"/>
          </a:p>
          <a:p>
            <a:pPr algn="l" rtl="0" eaLnBrk="0">
              <a:lnSpc>
                <a:spcPct val="148000"/>
              </a:lnSpc>
            </a:pPr>
            <a:endParaRPr lang="en-US" altLang="en-US" sz="10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89000"/>
              </a:lnSpc>
              <a:spcBef>
                <a:spcPts val="725"/>
              </a:spcBef>
              <a:tabLst>
                <a:tab pos="82105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放缩变换：对于决策方程(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)可以通过放缩使得其结果值|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Y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|&gt;=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1</a:t>
            </a:r>
            <a:endParaRPr lang="en-US" altLang="en-US" sz="24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r" rtl="0" eaLnBrk="0">
              <a:lnSpc>
                <a:spcPct val="94000"/>
              </a:lnSpc>
              <a:spcBef>
                <a:spcPts val="720"/>
              </a:spcBef>
            </a:pPr>
            <a:r>
              <a:rPr sz="2400" spc="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=&gt;                           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(之前我们认为恒大于0 ，现在严格了些)</a:t>
            </a:r>
            <a:endParaRPr lang="en-US" altLang="en-US" sz="24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8000"/>
              </a:lnSpc>
              <a:spcBef>
                <a:spcPts val="730"/>
              </a:spcBef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2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优化目标</a:t>
            </a:r>
            <a:r>
              <a:rPr sz="2400" spc="-2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</a:t>
            </a:r>
            <a:endParaRPr lang="en-US" altLang="en-US" sz="24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850900" algn="l" rtl="0" eaLnBrk="0">
              <a:lnSpc>
                <a:spcPct val="94000"/>
              </a:lnSpc>
              <a:spcBef>
                <a:spcPts val="5"/>
              </a:spcBef>
            </a:pP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由于                                  ，只需要考虑                     (目标函数搞定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！)</a:t>
            </a:r>
            <a:endParaRPr lang="en-US" altLang="en-US" sz="2400" dirty="0"/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91004" y="5047488"/>
            <a:ext cx="2884932" cy="627888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1904" y="3752088"/>
            <a:ext cx="4837175" cy="1123188"/>
          </a:xfrm>
          <a:prstGeom prst="rect">
            <a:avLst/>
          </a:prstGeom>
        </p:spPr>
      </p:pic>
      <p:sp>
        <p:nvSpPr>
          <p:cNvPr id="51" name="path"/>
          <p:cNvSpPr/>
          <p:nvPr/>
        </p:nvSpPr>
        <p:spPr>
          <a:xfrm>
            <a:off x="1046988" y="41178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390900" y="2926079"/>
            <a:ext cx="2884932" cy="6294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B378552-F228-7EE9-0378-E24E24B77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839" y="4952904"/>
            <a:ext cx="1616205" cy="8925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8"/>
          <p:cNvSpPr/>
          <p:nvPr/>
        </p:nvSpPr>
        <p:spPr>
          <a:xfrm>
            <a:off x="610616" y="1479575"/>
            <a:ext cx="9250680" cy="3491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715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7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目标函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</a:t>
            </a:r>
            <a:endParaRPr lang="en-US" altLang="en-US" sz="2400" dirty="0"/>
          </a:p>
          <a:p>
            <a:pPr algn="l" rtl="0" eaLnBrk="0">
              <a:lnSpc>
                <a:spcPct val="146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728980" algn="l" rtl="0" eaLnBrk="0">
              <a:lnSpc>
                <a:spcPts val="3550"/>
              </a:lnSpc>
              <a:spcBef>
                <a:spcPts val="850"/>
              </a:spcBef>
              <a:tabLst>
                <a:tab pos="835660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3600" spc="-40" baseline="130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当前目标：</a:t>
            </a:r>
            <a:r>
              <a:rPr sz="2300" spc="-4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sz="4300" spc="-40" baseline="11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ma</a:t>
            </a:r>
            <a:r>
              <a:rPr sz="4300" spc="-20" baseline="11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100" spc="0" baseline="-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w</a:t>
            </a:r>
            <a:r>
              <a:rPr sz="3100" spc="-40" baseline="-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3100" spc="0" baseline="-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       </a:t>
            </a:r>
            <a:r>
              <a:rPr sz="3600" spc="-40" baseline="130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，约束条件：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en-US" sz="2300" dirty="0"/>
          </a:p>
          <a:p>
            <a:pPr marL="728980" algn="l" rtl="0" eaLnBrk="0">
              <a:lnSpc>
                <a:spcPts val="7195"/>
              </a:lnSpc>
              <a:spcBef>
                <a:spcPts val="1005"/>
              </a:spcBef>
              <a:tabLst>
                <a:tab pos="8369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常规套路：将求解极大值问题转换成极小值问题=&gt;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min</a:t>
            </a:r>
            <a:r>
              <a:rPr sz="2600" spc="0" baseline="-5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w</a:t>
            </a:r>
            <a:r>
              <a:rPr sz="2600" spc="20" baseline="-5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600" spc="0" baseline="-52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1600" spc="2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w </a:t>
            </a:r>
            <a:r>
              <a:rPr sz="2600" spc="0" baseline="3000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lang="en-US" altLang="en-US" sz="1690" baseline="30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728980" algn="l" rtl="0" eaLnBrk="0">
              <a:lnSpc>
                <a:spcPct val="97000"/>
              </a:lnSpc>
              <a:spcBef>
                <a:spcPts val="5"/>
              </a:spcBef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如何求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解：应用拉格朗日乘子法求解</a:t>
            </a:r>
            <a:endParaRPr lang="en-US" altLang="en-US" sz="2400" dirty="0"/>
          </a:p>
        </p:txBody>
      </p:sp>
      <p:sp>
        <p:nvSpPr>
          <p:cNvPr id="59" name="path"/>
          <p:cNvSpPr/>
          <p:nvPr/>
        </p:nvSpPr>
        <p:spPr>
          <a:xfrm>
            <a:off x="1046988" y="4628388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19183" y="3326930"/>
            <a:ext cx="129845" cy="474189"/>
          </a:xfrm>
          <a:prstGeom prst="rect">
            <a:avLst/>
          </a:prstGeom>
        </p:spPr>
      </p:pic>
      <p:sp>
        <p:nvSpPr>
          <p:cNvPr id="61" name="path"/>
          <p:cNvSpPr/>
          <p:nvPr/>
        </p:nvSpPr>
        <p:spPr>
          <a:xfrm>
            <a:off x="1046988" y="3488436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79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49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79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474691" y="2208276"/>
            <a:ext cx="3025140" cy="588264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180301" y="2230983"/>
            <a:ext cx="589788" cy="609905"/>
          </a:xfrm>
          <a:prstGeom prst="rect">
            <a:avLst/>
          </a:prstGeom>
        </p:spPr>
      </p:pic>
      <p:sp>
        <p:nvSpPr>
          <p:cNvPr id="64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9"/>
          <p:cNvSpPr/>
          <p:nvPr/>
        </p:nvSpPr>
        <p:spPr>
          <a:xfrm>
            <a:off x="610616" y="1479575"/>
            <a:ext cx="9259569" cy="5262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303530" algn="l" rtl="0" eaLnBrk="0">
              <a:lnSpc>
                <a:spcPct val="97000"/>
              </a:lnSpc>
              <a:tabLst>
                <a:tab pos="5308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拉格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朗日乘子法</a:t>
            </a:r>
            <a:endParaRPr lang="en-US" altLang="en-US" sz="24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97000"/>
              </a:lnSpc>
              <a:spcBef>
                <a:spcPts val="730"/>
              </a:spcBef>
              <a:tabLst>
                <a:tab pos="82613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13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带约束的优化问题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</a:t>
            </a:r>
            <a:endParaRPr lang="en-US" altLang="en-US" sz="24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728980" algn="l" rtl="0" eaLnBrk="0">
              <a:lnSpc>
                <a:spcPct val="233000"/>
              </a:lnSpc>
              <a:spcBef>
                <a:spcPts val="730"/>
              </a:spcBef>
              <a:tabLst>
                <a:tab pos="822325" algn="l"/>
                <a:tab pos="8229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sz="2400" spc="-22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原式转换</a:t>
            </a:r>
            <a:r>
              <a:rPr sz="2400" spc="-19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                                                                       		</a:t>
            </a:r>
            <a:r>
              <a:rPr sz="2400" spc="-18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我们的式子：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en-US" sz="24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942975" algn="l" rtl="0" eaLnBrk="0">
              <a:lnSpc>
                <a:spcPct val="94000"/>
              </a:lnSpc>
              <a:spcBef>
                <a:spcPts val="5"/>
              </a:spcBef>
            </a:pP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(约束条件不要忘：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                              )</a:t>
            </a:r>
            <a:endParaRPr lang="en-US" altLang="en-US" sz="2400" dirty="0"/>
          </a:p>
        </p:txBody>
      </p:sp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251803" y="6187440"/>
            <a:ext cx="2572511" cy="499872"/>
          </a:xfrm>
          <a:prstGeom prst="rect">
            <a:avLst/>
          </a:prstGeom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199180" y="5047488"/>
            <a:ext cx="6562344" cy="865631"/>
          </a:xfrm>
          <a:prstGeom prst="rect">
            <a:avLst/>
          </a:prstGeom>
        </p:spPr>
      </p:pic>
      <p:sp>
        <p:nvSpPr>
          <p:cNvPr id="72" name="path"/>
          <p:cNvSpPr/>
          <p:nvPr/>
        </p:nvSpPr>
        <p:spPr>
          <a:xfrm>
            <a:off x="1046988" y="5311140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49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65704" y="3938016"/>
            <a:ext cx="6638544" cy="842772"/>
          </a:xfrm>
          <a:prstGeom prst="rect">
            <a:avLst/>
          </a:prstGeom>
        </p:spPr>
      </p:pic>
      <p:sp>
        <p:nvSpPr>
          <p:cNvPr id="74" name="path"/>
          <p:cNvSpPr/>
          <p:nvPr/>
        </p:nvSpPr>
        <p:spPr>
          <a:xfrm>
            <a:off x="1046988" y="4206240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5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294632" y="2173223"/>
            <a:ext cx="1680972" cy="630935"/>
          </a:xfrm>
          <a:prstGeom prst="rect">
            <a:avLst/>
          </a:prstGeom>
        </p:spPr>
      </p:pic>
      <p:sp>
        <p:nvSpPr>
          <p:cNvPr id="76" name="path"/>
          <p:cNvSpPr/>
          <p:nvPr/>
        </p:nvSpPr>
        <p:spPr>
          <a:xfrm>
            <a:off x="1046988" y="2389632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3980688" cy="1293876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399788" y="2874264"/>
            <a:ext cx="3590544" cy="973835"/>
          </a:xfrm>
          <a:prstGeom prst="rect">
            <a:avLst/>
          </a:prstGeom>
        </p:spPr>
      </p:pic>
      <p:sp>
        <p:nvSpPr>
          <p:cNvPr id="81" name="textbox 81"/>
          <p:cNvSpPr/>
          <p:nvPr/>
        </p:nvSpPr>
        <p:spPr>
          <a:xfrm>
            <a:off x="125298" y="113207"/>
            <a:ext cx="3425190" cy="803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400" spc="-4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支持向量</a:t>
            </a:r>
            <a:r>
              <a:rPr sz="5400" spc="-30" dirty="0">
                <a:solidFill>
                  <a:srgbClr val="5B9BD5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机</a:t>
            </a:r>
            <a:endParaRPr lang="en-US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549</Words>
  <Application>Microsoft Macintosh PowerPoint</Application>
  <PresentationFormat>宽屏</PresentationFormat>
  <Paragraphs>318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-apple-system</vt:lpstr>
      <vt:lpstr>SimHei</vt:lpstr>
      <vt:lpstr>宋体</vt:lpstr>
      <vt:lpstr>微软雅黑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5</cp:revision>
  <dcterms:created xsi:type="dcterms:W3CDTF">2022-11-12T12:35:14Z</dcterms:created>
  <dcterms:modified xsi:type="dcterms:W3CDTF">2022-11-17T08:14:08Z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2022-11-12T20:33:29Z</vt:filetime>
  </property>
  <property fmtid="{D5CDD505-2E9C-101B-9397-08002B2CF9AE}" pid="4" name="ICV">
    <vt:lpwstr>742B2E2C6E38ED7302936F63EE5790FF</vt:lpwstr>
  </property>
  <property fmtid="{D5CDD505-2E9C-101B-9397-08002B2CF9AE}" pid="5" name="KSOProductBuildVer">
    <vt:lpwstr>2052-4.6.1.7467</vt:lpwstr>
  </property>
</Properties>
</file>