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0FA048-EF6F-954E-F643-95E4C112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63" y="407628"/>
            <a:ext cx="3852628" cy="47543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443C73-0CBD-9BCD-FAE9-12B34064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760" y="3454896"/>
            <a:ext cx="5439697" cy="126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4C8974-3C10-5814-1ED2-AE61DCAA3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97" y="5032975"/>
            <a:ext cx="4896463" cy="14173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717F1B-9572-1E5E-55C1-DF1224B32D85}"/>
              </a:ext>
            </a:extLst>
          </p:cNvPr>
          <p:cNvSpPr txBox="1"/>
          <p:nvPr/>
        </p:nvSpPr>
        <p:spPr>
          <a:xfrm>
            <a:off x="5840360" y="2369282"/>
            <a:ext cx="564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/>
              <a:t> </a:t>
            </a:r>
            <a:r>
              <a:rPr kumimoji="1" lang="zh-CN" altLang="en-US" sz="4800" dirty="0"/>
              <a:t>贝叶斯算法</a:t>
            </a:r>
            <a:endParaRPr kumimoji="1"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09552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758695" y="2459735"/>
            <a:ext cx="5981700" cy="1598676"/>
          </a:xfrm>
          <a:prstGeom prst="rect">
            <a:avLst/>
          </a:prstGeom>
        </p:spPr>
      </p:pic>
      <p:sp>
        <p:nvSpPr>
          <p:cNvPr id="69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0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  <p:sp>
        <p:nvSpPr>
          <p:cNvPr id="72" name="textbox 72"/>
          <p:cNvSpPr/>
          <p:nvPr/>
        </p:nvSpPr>
        <p:spPr>
          <a:xfrm>
            <a:off x="610616" y="1479575"/>
            <a:ext cx="2066289" cy="381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50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784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贝叶斯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公式</a:t>
            </a:r>
            <a:endParaRPr lang="Microsoft YaHei" altLang="Microsoft YaHei" sz="2400" dirty="0"/>
          </a:p>
        </p:txBody>
      </p:sp>
      <p:sp>
        <p:nvSpPr>
          <p:cNvPr id="73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path"/>
          <p:cNvSpPr/>
          <p:nvPr/>
        </p:nvSpPr>
        <p:spPr>
          <a:xfrm>
            <a:off x="1129283" y="3128771"/>
            <a:ext cx="292608" cy="291084"/>
          </a:xfrm>
          <a:custGeom>
            <a:avLst/>
            <a:gdLst/>
            <a:ahLst/>
            <a:cxnLst/>
            <a:rect l="0" t="0" r="0" b="0"/>
            <a:pathLst>
              <a:path w="460" h="458">
                <a:moveTo>
                  <a:pt x="435" y="24"/>
                </a:moveTo>
                <a:lnTo>
                  <a:pt x="435" y="24"/>
                </a:lnTo>
                <a:lnTo>
                  <a:pt x="429" y="19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3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9"/>
                </a:lnTo>
                <a:lnTo>
                  <a:pt x="316" y="24"/>
                </a:lnTo>
                <a:lnTo>
                  <a:pt x="62" y="276"/>
                </a:lnTo>
                <a:lnTo>
                  <a:pt x="62" y="276"/>
                </a:lnTo>
                <a:lnTo>
                  <a:pt x="60" y="278"/>
                </a:lnTo>
                <a:lnTo>
                  <a:pt x="58" y="281"/>
                </a:lnTo>
                <a:lnTo>
                  <a:pt x="0" y="439"/>
                </a:lnTo>
                <a:lnTo>
                  <a:pt x="0" y="439"/>
                </a:lnTo>
                <a:lnTo>
                  <a:pt x="0" y="443"/>
                </a:lnTo>
                <a:lnTo>
                  <a:pt x="0" y="447"/>
                </a:lnTo>
                <a:lnTo>
                  <a:pt x="1" y="450"/>
                </a:lnTo>
                <a:lnTo>
                  <a:pt x="4" y="454"/>
                </a:lnTo>
                <a:lnTo>
                  <a:pt x="4" y="454"/>
                </a:lnTo>
                <a:lnTo>
                  <a:pt x="6" y="456"/>
                </a:lnTo>
                <a:lnTo>
                  <a:pt x="8" y="457"/>
                </a:lnTo>
                <a:lnTo>
                  <a:pt x="11" y="458"/>
                </a:lnTo>
                <a:lnTo>
                  <a:pt x="14" y="458"/>
                </a:lnTo>
                <a:lnTo>
                  <a:pt x="14" y="458"/>
                </a:lnTo>
                <a:lnTo>
                  <a:pt x="16" y="458"/>
                </a:lnTo>
                <a:lnTo>
                  <a:pt x="19" y="457"/>
                </a:lnTo>
                <a:lnTo>
                  <a:pt x="162" y="414"/>
                </a:lnTo>
                <a:lnTo>
                  <a:pt x="162" y="414"/>
                </a:lnTo>
                <a:lnTo>
                  <a:pt x="165" y="412"/>
                </a:lnTo>
                <a:lnTo>
                  <a:pt x="167" y="410"/>
                </a:lnTo>
                <a:lnTo>
                  <a:pt x="435" y="143"/>
                </a:lnTo>
                <a:lnTo>
                  <a:pt x="435" y="143"/>
                </a:lnTo>
                <a:lnTo>
                  <a:pt x="441" y="137"/>
                </a:lnTo>
                <a:lnTo>
                  <a:pt x="446" y="130"/>
                </a:lnTo>
                <a:lnTo>
                  <a:pt x="450" y="124"/>
                </a:lnTo>
                <a:lnTo>
                  <a:pt x="454" y="116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1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89"/>
                </a:moveTo>
                <a:lnTo>
                  <a:pt x="91" y="405"/>
                </a:lnTo>
                <a:lnTo>
                  <a:pt x="91" y="405"/>
                </a:lnTo>
                <a:lnTo>
                  <a:pt x="89" y="399"/>
                </a:lnTo>
                <a:lnTo>
                  <a:pt x="85" y="392"/>
                </a:lnTo>
                <a:lnTo>
                  <a:pt x="81" y="387"/>
                </a:lnTo>
                <a:lnTo>
                  <a:pt x="76" y="381"/>
                </a:lnTo>
                <a:lnTo>
                  <a:pt x="76" y="381"/>
                </a:lnTo>
                <a:lnTo>
                  <a:pt x="72" y="377"/>
                </a:lnTo>
                <a:lnTo>
                  <a:pt x="67" y="374"/>
                </a:lnTo>
                <a:lnTo>
                  <a:pt x="62" y="371"/>
                </a:lnTo>
                <a:lnTo>
                  <a:pt x="57" y="368"/>
                </a:lnTo>
                <a:lnTo>
                  <a:pt x="81" y="301"/>
                </a:lnTo>
                <a:lnTo>
                  <a:pt x="114" y="301"/>
                </a:lnTo>
                <a:lnTo>
                  <a:pt x="114" y="329"/>
                </a:lnTo>
                <a:lnTo>
                  <a:pt x="114" y="329"/>
                </a:lnTo>
                <a:lnTo>
                  <a:pt x="115" y="332"/>
                </a:lnTo>
                <a:lnTo>
                  <a:pt x="116" y="335"/>
                </a:lnTo>
                <a:lnTo>
                  <a:pt x="118" y="337"/>
                </a:lnTo>
                <a:lnTo>
                  <a:pt x="119" y="339"/>
                </a:lnTo>
                <a:lnTo>
                  <a:pt x="121" y="341"/>
                </a:lnTo>
                <a:lnTo>
                  <a:pt x="124" y="343"/>
                </a:lnTo>
                <a:lnTo>
                  <a:pt x="126" y="343"/>
                </a:lnTo>
                <a:lnTo>
                  <a:pt x="129" y="344"/>
                </a:lnTo>
                <a:lnTo>
                  <a:pt x="154" y="344"/>
                </a:lnTo>
                <a:lnTo>
                  <a:pt x="145" y="389"/>
                </a:lnTo>
                <a:close/>
                <a:moveTo>
                  <a:pt x="357" y="181"/>
                </a:moveTo>
                <a:lnTo>
                  <a:pt x="181" y="356"/>
                </a:lnTo>
                <a:lnTo>
                  <a:pt x="186" y="332"/>
                </a:lnTo>
                <a:lnTo>
                  <a:pt x="186" y="332"/>
                </a:lnTo>
                <a:lnTo>
                  <a:pt x="187" y="329"/>
                </a:lnTo>
                <a:lnTo>
                  <a:pt x="186" y="325"/>
                </a:lnTo>
                <a:lnTo>
                  <a:pt x="186" y="323"/>
                </a:lnTo>
                <a:lnTo>
                  <a:pt x="183" y="321"/>
                </a:lnTo>
                <a:lnTo>
                  <a:pt x="183" y="321"/>
                </a:lnTo>
                <a:lnTo>
                  <a:pt x="181" y="318"/>
                </a:lnTo>
                <a:lnTo>
                  <a:pt x="179" y="316"/>
                </a:lnTo>
                <a:lnTo>
                  <a:pt x="176" y="315"/>
                </a:lnTo>
                <a:lnTo>
                  <a:pt x="172" y="315"/>
                </a:lnTo>
                <a:lnTo>
                  <a:pt x="143" y="315"/>
                </a:lnTo>
                <a:lnTo>
                  <a:pt x="143" y="286"/>
                </a:lnTo>
                <a:lnTo>
                  <a:pt x="143" y="286"/>
                </a:lnTo>
                <a:lnTo>
                  <a:pt x="143" y="283"/>
                </a:lnTo>
                <a:lnTo>
                  <a:pt x="142" y="281"/>
                </a:lnTo>
                <a:lnTo>
                  <a:pt x="141" y="278"/>
                </a:lnTo>
                <a:lnTo>
                  <a:pt x="139" y="276"/>
                </a:lnTo>
                <a:lnTo>
                  <a:pt x="138" y="275"/>
                </a:lnTo>
                <a:lnTo>
                  <a:pt x="135" y="273"/>
                </a:lnTo>
                <a:lnTo>
                  <a:pt x="132" y="272"/>
                </a:lnTo>
                <a:lnTo>
                  <a:pt x="129" y="272"/>
                </a:lnTo>
                <a:lnTo>
                  <a:pt x="106" y="272"/>
                </a:lnTo>
                <a:lnTo>
                  <a:pt x="278" y="102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2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3" y="89"/>
                </a:lnTo>
                <a:lnTo>
                  <a:pt x="339" y="91"/>
                </a:lnTo>
                <a:lnTo>
                  <a:pt x="344" y="92"/>
                </a:lnTo>
                <a:lnTo>
                  <a:pt x="348" y="96"/>
                </a:lnTo>
                <a:lnTo>
                  <a:pt x="353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6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5"/>
                </a:lnTo>
                <a:lnTo>
                  <a:pt x="372" y="131"/>
                </a:lnTo>
                <a:lnTo>
                  <a:pt x="373" y="137"/>
                </a:lnTo>
                <a:lnTo>
                  <a:pt x="373" y="142"/>
                </a:lnTo>
                <a:lnTo>
                  <a:pt x="373" y="142"/>
                </a:lnTo>
                <a:lnTo>
                  <a:pt x="373" y="147"/>
                </a:lnTo>
                <a:lnTo>
                  <a:pt x="372" y="153"/>
                </a:lnTo>
                <a:lnTo>
                  <a:pt x="371" y="158"/>
                </a:lnTo>
                <a:lnTo>
                  <a:pt x="369" y="163"/>
                </a:lnTo>
                <a:lnTo>
                  <a:pt x="367" y="168"/>
                </a:lnTo>
                <a:lnTo>
                  <a:pt x="363" y="173"/>
                </a:lnTo>
                <a:lnTo>
                  <a:pt x="361" y="177"/>
                </a:lnTo>
                <a:lnTo>
                  <a:pt x="357" y="181"/>
                </a:lnTo>
                <a:lnTo>
                  <a:pt x="357" y="181"/>
                </a:lnTo>
                <a:close/>
                <a:moveTo>
                  <a:pt x="415" y="123"/>
                </a:moveTo>
                <a:lnTo>
                  <a:pt x="401" y="137"/>
                </a:lnTo>
                <a:lnTo>
                  <a:pt x="401" y="137"/>
                </a:lnTo>
                <a:lnTo>
                  <a:pt x="401" y="129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3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89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19"/>
                </a:lnTo>
                <a:lnTo>
                  <a:pt x="415" y="123"/>
                </a:lnTo>
                <a:lnTo>
                  <a:pt x="415" y="123"/>
                </a:lnTo>
                <a:close/>
                <a:moveTo>
                  <a:pt x="321" y="118"/>
                </a:moveTo>
                <a:lnTo>
                  <a:pt x="176" y="262"/>
                </a:lnTo>
                <a:lnTo>
                  <a:pt x="176" y="262"/>
                </a:lnTo>
                <a:lnTo>
                  <a:pt x="175" y="264"/>
                </a:lnTo>
                <a:lnTo>
                  <a:pt x="173" y="267"/>
                </a:lnTo>
                <a:lnTo>
                  <a:pt x="173" y="269"/>
                </a:lnTo>
                <a:lnTo>
                  <a:pt x="172" y="272"/>
                </a:lnTo>
                <a:lnTo>
                  <a:pt x="173" y="275"/>
                </a:lnTo>
                <a:lnTo>
                  <a:pt x="173" y="277"/>
                </a:lnTo>
                <a:lnTo>
                  <a:pt x="175" y="280"/>
                </a:lnTo>
                <a:lnTo>
                  <a:pt x="176" y="282"/>
                </a:lnTo>
                <a:lnTo>
                  <a:pt x="176" y="282"/>
                </a:lnTo>
                <a:lnTo>
                  <a:pt x="179" y="284"/>
                </a:lnTo>
                <a:lnTo>
                  <a:pt x="181" y="285"/>
                </a:lnTo>
                <a:lnTo>
                  <a:pt x="184" y="286"/>
                </a:lnTo>
                <a:lnTo>
                  <a:pt x="187" y="286"/>
                </a:lnTo>
                <a:lnTo>
                  <a:pt x="187" y="286"/>
                </a:lnTo>
                <a:lnTo>
                  <a:pt x="189" y="286"/>
                </a:lnTo>
                <a:lnTo>
                  <a:pt x="192" y="285"/>
                </a:lnTo>
                <a:lnTo>
                  <a:pt x="195" y="284"/>
                </a:lnTo>
                <a:lnTo>
                  <a:pt x="197" y="282"/>
                </a:lnTo>
                <a:lnTo>
                  <a:pt x="341" y="138"/>
                </a:lnTo>
                <a:lnTo>
                  <a:pt x="341" y="138"/>
                </a:lnTo>
                <a:lnTo>
                  <a:pt x="343" y="137"/>
                </a:lnTo>
                <a:lnTo>
                  <a:pt x="345" y="134"/>
                </a:lnTo>
                <a:lnTo>
                  <a:pt x="345" y="131"/>
                </a:lnTo>
                <a:lnTo>
                  <a:pt x="345" y="129"/>
                </a:lnTo>
                <a:lnTo>
                  <a:pt x="345" y="126"/>
                </a:lnTo>
                <a:lnTo>
                  <a:pt x="345" y="123"/>
                </a:lnTo>
                <a:lnTo>
                  <a:pt x="343" y="121"/>
                </a:lnTo>
                <a:lnTo>
                  <a:pt x="341" y="118"/>
                </a:lnTo>
                <a:lnTo>
                  <a:pt x="341" y="118"/>
                </a:lnTo>
                <a:lnTo>
                  <a:pt x="339" y="117"/>
                </a:lnTo>
                <a:lnTo>
                  <a:pt x="336" y="115"/>
                </a:lnTo>
                <a:lnTo>
                  <a:pt x="333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5"/>
                </a:lnTo>
                <a:lnTo>
                  <a:pt x="323" y="117"/>
                </a:lnTo>
                <a:lnTo>
                  <a:pt x="321" y="118"/>
                </a:lnTo>
                <a:lnTo>
                  <a:pt x="321" y="118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5"/>
          <p:cNvSpPr/>
          <p:nvPr/>
        </p:nvSpPr>
        <p:spPr>
          <a:xfrm>
            <a:off x="1034288" y="2572004"/>
            <a:ext cx="9248775" cy="751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5000"/>
              </a:lnSpc>
              <a:tabLst/>
            </a:pPr>
            <a:endParaRPr lang="Arial" altLang="Arial" sz="100" dirty="0"/>
          </a:p>
          <a:p>
            <a:pPr marL="399186" indent="-93878" algn="l" rtl="0" eaLnBrk="0">
              <a:lnSpc>
                <a:spcPct val="98000"/>
              </a:lnSpc>
              <a:spcBef>
                <a:spcPts val="1"/>
              </a:spcBef>
              <a:tabLst>
                <a:tab pos="416559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问题是我们看到用户输入了一个不在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字典中的单词，我们需要去猜 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测：“这个家伙到底真正想输入的单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词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是什么呢？</a:t>
            </a:r>
            <a:endParaRPr lang="Microsoft YaHei" altLang="Microsoft YaHei" sz="2400" dirty="0"/>
          </a:p>
        </p:txBody>
      </p:sp>
      <p:sp>
        <p:nvSpPr>
          <p:cNvPr id="76" name="path"/>
          <p:cNvSpPr/>
          <p:nvPr/>
        </p:nvSpPr>
        <p:spPr>
          <a:xfrm>
            <a:off x="1046988" y="258470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7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8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79" name="textbox 79"/>
          <p:cNvSpPr/>
          <p:nvPr/>
        </p:nvSpPr>
        <p:spPr>
          <a:xfrm>
            <a:off x="1034288" y="4145739"/>
            <a:ext cx="6908165" cy="350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868"/>
              </a:lnSpc>
              <a:tabLst/>
            </a:pPr>
            <a:endParaRPr lang="Arial" altLang="Arial" sz="100" dirty="0"/>
          </a:p>
          <a:p>
            <a:pPr marL="305308" algn="l" rtl="0" eaLnBrk="0">
              <a:lnSpc>
                <a:spcPct val="89000"/>
              </a:lnSpc>
              <a:tabLst>
                <a:tab pos="48069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(我们猜测他想输入的单词 | 他实际输入的单词)</a:t>
            </a:r>
            <a:endParaRPr lang="Microsoft YaHei" altLang="Microsoft YaHei" sz="2400" dirty="0"/>
          </a:p>
        </p:txBody>
      </p:sp>
      <p:sp>
        <p:nvSpPr>
          <p:cNvPr id="80" name="path"/>
          <p:cNvSpPr/>
          <p:nvPr/>
        </p:nvSpPr>
        <p:spPr>
          <a:xfrm>
            <a:off x="1046988" y="4194047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1" name="textbox 81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  <p:sp>
        <p:nvSpPr>
          <p:cNvPr id="82" name="textbox 82"/>
          <p:cNvSpPr/>
          <p:nvPr/>
        </p:nvSpPr>
        <p:spPr>
          <a:xfrm>
            <a:off x="610616" y="1479575"/>
            <a:ext cx="2695575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243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0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拼写纠正实例：</a:t>
            </a:r>
            <a:endParaRPr lang="Microsoft YaHei" altLang="Microsoft YaHei" sz="2400" dirty="0"/>
          </a:p>
        </p:txBody>
      </p:sp>
      <p:sp>
        <p:nvSpPr>
          <p:cNvPr id="83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4"/>
          <p:cNvSpPr/>
          <p:nvPr/>
        </p:nvSpPr>
        <p:spPr>
          <a:xfrm>
            <a:off x="610616" y="1479575"/>
            <a:ext cx="9424669" cy="3016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760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4000"/>
              </a:lnSpc>
              <a:tabLst>
                <a:tab pos="53403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用户实际输入的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单词记为 D  (  D 代表 Data  ，即观测数据)</a:t>
            </a:r>
            <a:endParaRPr lang="Microsoft YaHei" altLang="Microsoft YaHei" sz="2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824382" indent="-95402" algn="l" rtl="0" eaLnBrk="0">
              <a:lnSpc>
                <a:spcPct val="101000"/>
              </a:lnSpc>
              <a:spcBef>
                <a:spcPts val="720"/>
              </a:spcBef>
              <a:tabLst/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猜测1：P(h1 | D) ，猜测2：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，猜测3：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。。。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统一为： 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P(h | D)</a:t>
            </a:r>
            <a:endParaRPr lang="Microsoft YaHei" altLang="Microsoft YaHei" sz="23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marL="728980" algn="l" rtl="0" eaLnBrk="0">
              <a:lnSpc>
                <a:spcPct val="89000"/>
              </a:lnSpc>
              <a:spcBef>
                <a:spcPts val="3"/>
              </a:spcBef>
              <a:tabLst>
                <a:tab pos="90487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P(h | D) =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/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400" dirty="0"/>
          </a:p>
        </p:txBody>
      </p:sp>
      <p:sp>
        <p:nvSpPr>
          <p:cNvPr id="85" name="path"/>
          <p:cNvSpPr/>
          <p:nvPr/>
        </p:nvSpPr>
        <p:spPr>
          <a:xfrm>
            <a:off x="1046988" y="4194047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" name="path"/>
          <p:cNvSpPr/>
          <p:nvPr/>
        </p:nvSpPr>
        <p:spPr>
          <a:xfrm>
            <a:off x="1046988" y="258470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7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8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9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90" name="textbox 90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1"/>
          <p:cNvSpPr/>
          <p:nvPr/>
        </p:nvSpPr>
        <p:spPr>
          <a:xfrm>
            <a:off x="1034288" y="4142078"/>
            <a:ext cx="9460230" cy="1485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894"/>
              </a:lnSpc>
              <a:tabLst/>
            </a:pPr>
            <a:endParaRPr lang="Arial" altLang="Arial" sz="100" dirty="0"/>
          </a:p>
          <a:p>
            <a:pPr marL="305308" algn="l" rtl="0" eaLnBrk="0">
              <a:lnSpc>
                <a:spcPct val="90000"/>
              </a:lnSpc>
              <a:tabLst>
                <a:tab pos="48069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P(h | D) ∝ P(h) * P(D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400" dirty="0"/>
          </a:p>
          <a:p>
            <a:pPr marL="455930" indent="-609" algn="l" rtl="0" eaLnBrk="0">
              <a:lnSpc>
                <a:spcPct val="102000"/>
              </a:lnSpc>
              <a:spcBef>
                <a:spcPts val="92"/>
              </a:spcBef>
              <a:tabLst/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对于给定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观测数据，一个猜测是好是坏，取决于“这个猜测本身独  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立的可能性大小(先验概率，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Prior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)”和“这个猜测生成</a:t>
            </a:r>
            <a:r>
              <a:rPr sz="24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我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们观测 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到的数据的可能性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小。</a:t>
            </a:r>
            <a:endParaRPr lang="Microsoft YaHei" altLang="Microsoft YaHei" sz="2400" dirty="0"/>
          </a:p>
        </p:txBody>
      </p:sp>
      <p:sp>
        <p:nvSpPr>
          <p:cNvPr id="92" name="path"/>
          <p:cNvSpPr/>
          <p:nvPr/>
        </p:nvSpPr>
        <p:spPr>
          <a:xfrm>
            <a:off x="1046988" y="4194047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3" name="textbox 93"/>
          <p:cNvSpPr/>
          <p:nvPr/>
        </p:nvSpPr>
        <p:spPr>
          <a:xfrm>
            <a:off x="1034288" y="2572004"/>
            <a:ext cx="9220834" cy="718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  <a:tabLst/>
            </a:pPr>
            <a:endParaRPr lang="Arial" altLang="Arial" sz="100" dirty="0"/>
          </a:p>
          <a:p>
            <a:pPr marL="426618" indent="-121310" algn="l" rtl="0" eaLnBrk="0">
              <a:lnSpc>
                <a:spcPct val="94000"/>
              </a:lnSpc>
              <a:spcBef>
                <a:spcPts val="1"/>
              </a:spcBef>
              <a:tabLst>
                <a:tab pos="40068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对于不同的具体猜测 h1 h2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 ..  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都是一样的，所以在比较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和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的时候我们可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以忽略这个常数</a:t>
            </a:r>
            <a:endParaRPr lang="Microsoft YaHei" altLang="Microsoft YaHei" sz="2400" dirty="0"/>
          </a:p>
        </p:txBody>
      </p:sp>
      <p:sp>
        <p:nvSpPr>
          <p:cNvPr id="94" name="path"/>
          <p:cNvSpPr/>
          <p:nvPr/>
        </p:nvSpPr>
        <p:spPr>
          <a:xfrm>
            <a:off x="1046988" y="258470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5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97" name="textbox 97"/>
          <p:cNvSpPr/>
          <p:nvPr/>
        </p:nvSpPr>
        <p:spPr>
          <a:xfrm>
            <a:off x="610616" y="1479575"/>
            <a:ext cx="8660765" cy="370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760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4000"/>
              </a:lnSpc>
              <a:tabLst>
                <a:tab pos="53403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用户实际输入的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单词记为 D  (  D 代表 Data  ，即观测数据)</a:t>
            </a:r>
            <a:endParaRPr lang="Microsoft YaHei" altLang="Microsoft YaHei" sz="2400" dirty="0"/>
          </a:p>
        </p:txBody>
      </p:sp>
      <p:sp>
        <p:nvSpPr>
          <p:cNvPr id="98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9" name="textbox 99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100"/>
          <p:cNvSpPr/>
          <p:nvPr/>
        </p:nvSpPr>
        <p:spPr>
          <a:xfrm>
            <a:off x="1034288" y="4142078"/>
            <a:ext cx="9460230" cy="1485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894"/>
              </a:lnSpc>
              <a:tabLst/>
            </a:pPr>
            <a:endParaRPr lang="Arial" altLang="Arial" sz="100" dirty="0"/>
          </a:p>
          <a:p>
            <a:pPr marL="305308" algn="l" rtl="0" eaLnBrk="0">
              <a:lnSpc>
                <a:spcPct val="90000"/>
              </a:lnSpc>
              <a:tabLst>
                <a:tab pos="48069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P(h | D) ∝ P(h) * P(D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400" dirty="0"/>
          </a:p>
          <a:p>
            <a:pPr marL="455930" indent="-609" algn="l" rtl="0" eaLnBrk="0">
              <a:lnSpc>
                <a:spcPct val="102000"/>
              </a:lnSpc>
              <a:spcBef>
                <a:spcPts val="92"/>
              </a:spcBef>
              <a:tabLst/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对于给定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观测数据，一个猜测是好是坏，取决于“这个猜测本身独  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立的可能性大小(先验概率，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Prior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)”和“这个猜测生成</a:t>
            </a:r>
            <a:r>
              <a:rPr sz="24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我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们观测 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到的数据的可能性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小。</a:t>
            </a:r>
            <a:endParaRPr lang="Microsoft YaHei" altLang="Microsoft YaHei" sz="2400" dirty="0"/>
          </a:p>
        </p:txBody>
      </p:sp>
      <p:sp>
        <p:nvSpPr>
          <p:cNvPr id="101" name="path"/>
          <p:cNvSpPr/>
          <p:nvPr/>
        </p:nvSpPr>
        <p:spPr>
          <a:xfrm>
            <a:off x="1046988" y="4194047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2" name="textbox 102"/>
          <p:cNvSpPr/>
          <p:nvPr/>
        </p:nvSpPr>
        <p:spPr>
          <a:xfrm>
            <a:off x="1034288" y="2572004"/>
            <a:ext cx="9220834" cy="718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  <a:tabLst/>
            </a:pPr>
            <a:endParaRPr lang="Arial" altLang="Arial" sz="100" dirty="0"/>
          </a:p>
          <a:p>
            <a:pPr marL="426618" indent="-121310" algn="l" rtl="0" eaLnBrk="0">
              <a:lnSpc>
                <a:spcPct val="94000"/>
              </a:lnSpc>
              <a:spcBef>
                <a:spcPts val="1"/>
              </a:spcBef>
              <a:tabLst>
                <a:tab pos="40068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对于不同的具体猜测 h1 h2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 ..  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都是一样的，所以在比较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和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的时候我们可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以忽略这个常数</a:t>
            </a:r>
            <a:endParaRPr lang="Microsoft YaHei" altLang="Microsoft YaHei" sz="2400" dirty="0"/>
          </a:p>
        </p:txBody>
      </p:sp>
      <p:sp>
        <p:nvSpPr>
          <p:cNvPr id="103" name="path"/>
          <p:cNvSpPr/>
          <p:nvPr/>
        </p:nvSpPr>
        <p:spPr>
          <a:xfrm>
            <a:off x="1046988" y="258470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5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106" name="textbox 106"/>
          <p:cNvSpPr/>
          <p:nvPr/>
        </p:nvSpPr>
        <p:spPr>
          <a:xfrm>
            <a:off x="610616" y="1479575"/>
            <a:ext cx="8660765" cy="370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760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4000"/>
              </a:lnSpc>
              <a:tabLst>
                <a:tab pos="53403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用户实际输入的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单词记为 D  (  D 代表 Data  ，即观测数据)</a:t>
            </a:r>
            <a:endParaRPr lang="Microsoft YaHei" altLang="Microsoft YaHei" sz="2400" dirty="0"/>
          </a:p>
        </p:txBody>
      </p:sp>
      <p:sp>
        <p:nvSpPr>
          <p:cNvPr id="107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8" name="textbox 108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9"/>
          <p:cNvSpPr/>
          <p:nvPr/>
        </p:nvSpPr>
        <p:spPr>
          <a:xfrm>
            <a:off x="1034288" y="4150011"/>
            <a:ext cx="9514840" cy="1445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557"/>
              </a:lnSpc>
              <a:tabLst/>
            </a:pPr>
            <a:endParaRPr lang="Arial" altLang="Arial" sz="100" dirty="0"/>
          </a:p>
          <a:p>
            <a:pPr marL="305308" algn="l" rtl="0" eaLnBrk="0">
              <a:lnSpc>
                <a:spcPct val="88000"/>
              </a:lnSpc>
              <a:tabLst>
                <a:tab pos="467359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比如用户输入tlp  ，那到底是 top 还是 t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ip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？这个时候，当最大似然</a:t>
            </a:r>
            <a:endParaRPr lang="Microsoft YaHei" altLang="Microsoft YaHei" sz="2400" dirty="0"/>
          </a:p>
          <a:p>
            <a:pPr marL="455320" indent="-2133" algn="l" rtl="0" eaLnBrk="0">
              <a:lnSpc>
                <a:spcPct val="99000"/>
              </a:lnSpc>
              <a:spcBef>
                <a:spcPts val="89"/>
              </a:spcBef>
              <a:tabLst/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不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能作出决定性的判断时，先验概率就可以插手进来给出指示—— 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“既然你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无法决定，那么我告诉你，一般来说 top 出现的程度要高 </a:t>
            </a:r>
            <a:r>
              <a:rPr sz="24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许多，所以更可能他想打的是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top</a:t>
            </a:r>
            <a:r>
              <a:rPr sz="24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”</a:t>
            </a:r>
            <a:endParaRPr lang="Microsoft YaHei" altLang="Microsoft YaHei" sz="2400" dirty="0"/>
          </a:p>
        </p:txBody>
      </p:sp>
      <p:sp>
        <p:nvSpPr>
          <p:cNvPr id="110" name="path"/>
          <p:cNvSpPr/>
          <p:nvPr/>
        </p:nvSpPr>
        <p:spPr>
          <a:xfrm>
            <a:off x="1046988" y="4194047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1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2" name="pictur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113" name="textbox 113"/>
          <p:cNvSpPr/>
          <p:nvPr/>
        </p:nvSpPr>
        <p:spPr>
          <a:xfrm>
            <a:off x="1034288" y="2572004"/>
            <a:ext cx="8926830" cy="352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42"/>
              </a:lnSpc>
              <a:tabLst/>
            </a:pPr>
            <a:endParaRPr lang="Arial" altLang="Arial" sz="100" dirty="0"/>
          </a:p>
          <a:p>
            <a:pPr marL="305308" algn="l" rtl="0" eaLnBrk="0">
              <a:lnSpc>
                <a:spcPct val="89000"/>
              </a:lnSpc>
              <a:tabLst>
                <a:tab pos="4064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贝叶斯方法计算：  P(h) * P(D | h)，P(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是特定猜测的先验概率</a:t>
            </a:r>
            <a:endParaRPr lang="Microsoft YaHei" altLang="Microsoft YaHei" sz="2400" dirty="0"/>
          </a:p>
        </p:txBody>
      </p:sp>
      <p:sp>
        <p:nvSpPr>
          <p:cNvPr id="114" name="path"/>
          <p:cNvSpPr/>
          <p:nvPr/>
        </p:nvSpPr>
        <p:spPr>
          <a:xfrm>
            <a:off x="1046988" y="258470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5" name="textbox 115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  <p:sp>
        <p:nvSpPr>
          <p:cNvPr id="116" name="textbox 116"/>
          <p:cNvSpPr/>
          <p:nvPr/>
        </p:nvSpPr>
        <p:spPr>
          <a:xfrm>
            <a:off x="610616" y="1479575"/>
            <a:ext cx="2695575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243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0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拼写纠正实例：</a:t>
            </a:r>
            <a:endParaRPr lang="Microsoft YaHei" altLang="Microsoft YaHei" sz="2400" dirty="0"/>
          </a:p>
        </p:txBody>
      </p:sp>
      <p:sp>
        <p:nvSpPr>
          <p:cNvPr id="117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8"/>
          <p:cNvSpPr/>
          <p:nvPr/>
        </p:nvSpPr>
        <p:spPr>
          <a:xfrm>
            <a:off x="610616" y="1479575"/>
            <a:ext cx="10282555" cy="396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869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8000"/>
              </a:lnSpc>
              <a:tabLst>
                <a:tab pos="530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型比较理论</a:t>
            </a:r>
            <a:endParaRPr lang="Microsoft YaHei" altLang="Microsoft YaHei" sz="2400" dirty="0"/>
          </a:p>
          <a:p>
            <a:pPr algn="l" rtl="0" eaLnBrk="0">
              <a:lnSpc>
                <a:spcPct val="14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9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89000"/>
              </a:lnSpc>
              <a:spcBef>
                <a:spcPts val="720"/>
              </a:spcBef>
              <a:tabLst>
                <a:tab pos="82486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最大似然： 最符合观测数据的(即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|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最大的)最有优</a:t>
            </a:r>
            <a:r>
              <a:rPr sz="24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势</a:t>
            </a:r>
            <a:endParaRPr lang="Microsoft YaHei" altLang="Microsoft YaHei" sz="24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95000"/>
              </a:lnSpc>
              <a:spcBef>
                <a:spcPts val="722"/>
              </a:spcBef>
              <a:tabLst>
                <a:tab pos="87947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奥卡姆剃刀： 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较大的模型有较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的优势</a:t>
            </a:r>
            <a:endParaRPr lang="Microsoft YaHei" altLang="Microsoft YaHei" sz="24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marL="824991" indent="-96011" algn="l" rtl="0" eaLnBrk="0">
              <a:lnSpc>
                <a:spcPct val="102000"/>
              </a:lnSpc>
              <a:tabLst>
                <a:tab pos="8242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掷一个硬币， 观察到的是  “正”， 根据最大似然估计的精神，</a:t>
            </a:r>
            <a:r>
              <a:rPr sz="240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我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们应该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猜测这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枚硬币掷出“正”的概率是 1，因为这个才是能最大化 P(D | h)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的那个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猜测</a:t>
            </a:r>
            <a:endParaRPr lang="Microsoft YaHei" altLang="Microsoft YaHei" sz="2400" dirty="0"/>
          </a:p>
        </p:txBody>
      </p:sp>
      <p:sp>
        <p:nvSpPr>
          <p:cNvPr id="119" name="path"/>
          <p:cNvSpPr/>
          <p:nvPr/>
        </p:nvSpPr>
        <p:spPr>
          <a:xfrm>
            <a:off x="1046988" y="4337304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1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0" name="path"/>
          <p:cNvSpPr/>
          <p:nvPr/>
        </p:nvSpPr>
        <p:spPr>
          <a:xfrm>
            <a:off x="1046988" y="352958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79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49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79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29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1" name="path"/>
          <p:cNvSpPr/>
          <p:nvPr/>
        </p:nvSpPr>
        <p:spPr>
          <a:xfrm>
            <a:off x="1046988" y="2392679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2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3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4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125" name="textbox 125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6"/>
          <p:cNvSpPr/>
          <p:nvPr/>
        </p:nvSpPr>
        <p:spPr>
          <a:xfrm>
            <a:off x="1034288" y="2379979"/>
            <a:ext cx="10045065" cy="1849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72000"/>
              </a:lnSpc>
              <a:tabLst/>
            </a:pPr>
            <a:endParaRPr lang="Arial" altLang="Arial" sz="100" dirty="0"/>
          </a:p>
          <a:p>
            <a:pPr marL="399491" indent="-94183" algn="l" rtl="0" eaLnBrk="0">
              <a:lnSpc>
                <a:spcPct val="99000"/>
              </a:lnSpc>
              <a:spcBef>
                <a:spcPts val="1"/>
              </a:spcBef>
              <a:tabLst>
                <a:tab pos="40068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如果平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面上有 N 个点，近似构成一条直线，但绝不精确地位于一条直线 </a:t>
            </a:r>
            <a:r>
              <a:rPr sz="240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上。这时我们既可以用直线来拟合(模型1 )，也可以用二阶多项式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(模 </a:t>
            </a:r>
            <a:r>
              <a:rPr sz="24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型2 )拟合，也可以用三阶多项式(模型3 )， 特别地，用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</a:t>
            </a:r>
            <a:r>
              <a:rPr sz="24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-1 </a:t>
            </a:r>
            <a:r>
              <a:rPr sz="24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阶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多项式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便能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够保证肯定能完美通过 N 个数据点。那么，这些可能的模型之中到 </a:t>
            </a:r>
            <a:r>
              <a:rPr sz="240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底哪个是最靠谱的呢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？</a:t>
            </a:r>
            <a:endParaRPr lang="Microsoft YaHei" altLang="Microsoft YaHei" sz="2400" dirty="0"/>
          </a:p>
        </p:txBody>
      </p:sp>
      <p:sp>
        <p:nvSpPr>
          <p:cNvPr id="127" name="path"/>
          <p:cNvSpPr/>
          <p:nvPr/>
        </p:nvSpPr>
        <p:spPr>
          <a:xfrm>
            <a:off x="1046988" y="2392679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8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9" name="picture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130" name="textbox 130"/>
          <p:cNvSpPr/>
          <p:nvPr/>
        </p:nvSpPr>
        <p:spPr>
          <a:xfrm>
            <a:off x="1034288" y="4770532"/>
            <a:ext cx="6256654" cy="3797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61"/>
              </a:lnSpc>
              <a:tabLst/>
            </a:pPr>
            <a:endParaRPr lang="Arial" altLang="Arial" sz="100" dirty="0"/>
          </a:p>
          <a:p>
            <a:pPr marL="305308" algn="l" rtl="0" eaLnBrk="0">
              <a:lnSpc>
                <a:spcPct val="97000"/>
              </a:lnSpc>
              <a:tabLst>
                <a:tab pos="4559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奥卡姆剃刀： 越是高阶的多项式越是不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见</a:t>
            </a:r>
            <a:endParaRPr lang="Microsoft YaHei" altLang="Microsoft YaHei" sz="2400" dirty="0"/>
          </a:p>
        </p:txBody>
      </p:sp>
      <p:sp>
        <p:nvSpPr>
          <p:cNvPr id="131" name="path"/>
          <p:cNvSpPr/>
          <p:nvPr/>
        </p:nvSpPr>
        <p:spPr>
          <a:xfrm>
            <a:off x="1046988" y="4814316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2" name="textbox 132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  <p:sp>
        <p:nvSpPr>
          <p:cNvPr id="133" name="textbox 133"/>
          <p:cNvSpPr/>
          <p:nvPr/>
        </p:nvSpPr>
        <p:spPr>
          <a:xfrm>
            <a:off x="610616" y="1479575"/>
            <a:ext cx="2371089" cy="382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869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8000"/>
              </a:lnSpc>
              <a:tabLst>
                <a:tab pos="530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型比较理论</a:t>
            </a:r>
            <a:endParaRPr lang="Microsoft YaHei" altLang="Microsoft YaHei" sz="2400" dirty="0"/>
          </a:p>
        </p:txBody>
      </p:sp>
      <p:sp>
        <p:nvSpPr>
          <p:cNvPr id="134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5"/>
          <p:cNvSpPr/>
          <p:nvPr/>
        </p:nvSpPr>
        <p:spPr>
          <a:xfrm>
            <a:off x="1034288" y="2572004"/>
            <a:ext cx="9269730" cy="2290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9000"/>
              </a:lnSpc>
              <a:tabLst/>
            </a:pPr>
            <a:endParaRPr lang="Arial" altLang="Arial" sz="100" dirty="0"/>
          </a:p>
          <a:p>
            <a:pPr marL="305308" algn="l" rtl="0" eaLnBrk="0">
              <a:lnSpc>
                <a:spcPct val="97000"/>
              </a:lnSpc>
              <a:tabLst>
                <a:tab pos="416559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问题：给定一封邮件，判定它是否属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于垃圾邮件</a:t>
            </a:r>
            <a:endParaRPr lang="Microsoft YaHei" altLang="Microsoft YaHei" sz="2400" dirty="0"/>
          </a:p>
          <a:p>
            <a:pPr marL="399186" indent="117347" algn="l" rtl="0" eaLnBrk="0">
              <a:lnSpc>
                <a:spcPct val="99000"/>
              </a:lnSpc>
              <a:spcBef>
                <a:spcPts val="58"/>
              </a:spcBef>
              <a:tabLst/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来表示这封邮件，注意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由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个单词组成。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我们用 h+ 来表示 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垃圾邮件， 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- 表示正常邮件</a:t>
            </a:r>
            <a:endParaRPr lang="Microsoft YaHei" altLang="Microsoft YaHei" sz="2400" dirty="0"/>
          </a:p>
          <a:p>
            <a:pPr algn="l" rtl="0" eaLnBrk="0">
              <a:lnSpc>
                <a:spcPct val="12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7000"/>
              </a:lnSpc>
              <a:tabLst/>
            </a:pPr>
            <a:endParaRPr lang="Arial" altLang="Arial" sz="1000" dirty="0"/>
          </a:p>
          <a:p>
            <a:pPr marL="305308" algn="l" rtl="0" eaLnBrk="0">
              <a:lnSpc>
                <a:spcPct val="89000"/>
              </a:lnSpc>
              <a:spcBef>
                <a:spcPts val="730"/>
              </a:spcBef>
              <a:tabLst>
                <a:tab pos="48069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P(h+|D) = P(h+)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+) /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400" dirty="0"/>
          </a:p>
          <a:p>
            <a:pPr marL="481228" algn="l" rtl="0" eaLnBrk="0">
              <a:lnSpc>
                <a:spcPct val="89000"/>
              </a:lnSpc>
              <a:spcBef>
                <a:spcPts val="318"/>
              </a:spcBef>
              <a:tabLst/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- 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=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- 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- ) /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P(D)</a:t>
            </a:r>
            <a:endParaRPr lang="Microsoft YaHei" altLang="Microsoft YaHei" sz="2400" dirty="0"/>
          </a:p>
        </p:txBody>
      </p:sp>
      <p:sp>
        <p:nvSpPr>
          <p:cNvPr id="136" name="path"/>
          <p:cNvSpPr/>
          <p:nvPr/>
        </p:nvSpPr>
        <p:spPr>
          <a:xfrm>
            <a:off x="1046988" y="4194047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7" name="path"/>
          <p:cNvSpPr/>
          <p:nvPr/>
        </p:nvSpPr>
        <p:spPr>
          <a:xfrm>
            <a:off x="1046988" y="258470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8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9" name="picture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  <p:sp>
        <p:nvSpPr>
          <p:cNvPr id="141" name="textbox 141"/>
          <p:cNvSpPr/>
          <p:nvPr/>
        </p:nvSpPr>
        <p:spPr>
          <a:xfrm>
            <a:off x="610616" y="1479575"/>
            <a:ext cx="3305809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96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0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垃圾邮件过滤实例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Microsoft YaHei" altLang="Microsoft YaHei" sz="2400" dirty="0"/>
          </a:p>
        </p:txBody>
      </p:sp>
      <p:sp>
        <p:nvSpPr>
          <p:cNvPr id="142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3"/>
          <p:cNvSpPr/>
          <p:nvPr/>
        </p:nvSpPr>
        <p:spPr>
          <a:xfrm>
            <a:off x="1034288" y="4145739"/>
            <a:ext cx="9642475" cy="1117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  <a:tabLst/>
            </a:pPr>
            <a:endParaRPr lang="Arial" altLang="Arial" sz="100" dirty="0"/>
          </a:p>
          <a:p>
            <a:pPr marL="454405" indent="-149097" algn="l" rtl="0" eaLnBrk="0">
              <a:lnSpc>
                <a:spcPct val="99000"/>
              </a:lnSpc>
              <a:spcBef>
                <a:spcPts val="1"/>
              </a:spcBef>
              <a:tabLst>
                <a:tab pos="57086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	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里面含有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个单词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1,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2,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+)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= P(d1,d2,..,dn|h+)     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1,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,..,dn|h+) 就是说在垃圾邮件当中出现跟我们目前这封邮件一 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模一样的一封邮件的概率是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多大！</a:t>
            </a:r>
            <a:endParaRPr lang="Microsoft YaHei" altLang="Microsoft YaHei" sz="2400" dirty="0"/>
          </a:p>
        </p:txBody>
      </p:sp>
      <p:sp>
        <p:nvSpPr>
          <p:cNvPr id="144" name="path"/>
          <p:cNvSpPr/>
          <p:nvPr/>
        </p:nvSpPr>
        <p:spPr>
          <a:xfrm>
            <a:off x="1046988" y="4194047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5" name="textbox 145"/>
          <p:cNvSpPr/>
          <p:nvPr/>
        </p:nvSpPr>
        <p:spPr>
          <a:xfrm>
            <a:off x="1034288" y="2572004"/>
            <a:ext cx="9507219" cy="7537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  <a:tabLst/>
            </a:pPr>
            <a:endParaRPr lang="Arial" altLang="Arial" sz="100" dirty="0"/>
          </a:p>
          <a:p>
            <a:pPr marL="402844" indent="-97536" algn="l" rtl="0" eaLnBrk="0">
              <a:lnSpc>
                <a:spcPct val="99000"/>
              </a:lnSpc>
              <a:tabLst>
                <a:tab pos="398779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先验概率： P(h+) 和 P(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-) 这两个先验概率都是很容易求出来的，只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需要计算一个邮件库里面垃圾邮件和正常邮件的比例就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了。</a:t>
            </a:r>
            <a:endParaRPr lang="Microsoft YaHei" altLang="Microsoft YaHei" sz="2400" dirty="0"/>
          </a:p>
        </p:txBody>
      </p:sp>
      <p:sp>
        <p:nvSpPr>
          <p:cNvPr id="146" name="path"/>
          <p:cNvSpPr/>
          <p:nvPr/>
        </p:nvSpPr>
        <p:spPr>
          <a:xfrm>
            <a:off x="1046988" y="258470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7" name="textbox 147"/>
          <p:cNvSpPr/>
          <p:nvPr/>
        </p:nvSpPr>
        <p:spPr>
          <a:xfrm>
            <a:off x="1498854" y="5609084"/>
            <a:ext cx="9203690" cy="7416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643"/>
              </a:lnSpc>
              <a:tabLst/>
            </a:pPr>
            <a:endParaRPr lang="Arial" altLang="Arial" sz="100" dirty="0"/>
          </a:p>
          <a:p>
            <a:pPr marL="12700" indent="3992" algn="l" rtl="0" eaLnBrk="0">
              <a:lnSpc>
                <a:spcPct val="98000"/>
              </a:lnSpc>
              <a:tabLst/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P(d1,d2,..,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dn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+)  扩展为： 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1,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2,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1,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h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+) * ..</a:t>
            </a:r>
            <a:endParaRPr lang="Microsoft YaHei" altLang="Microsoft YaHei" sz="2400" dirty="0"/>
          </a:p>
        </p:txBody>
      </p:sp>
      <p:sp>
        <p:nvSpPr>
          <p:cNvPr id="148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9" name="picture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  <p:sp>
        <p:nvSpPr>
          <p:cNvPr id="151" name="textbox 151"/>
          <p:cNvSpPr/>
          <p:nvPr/>
        </p:nvSpPr>
        <p:spPr>
          <a:xfrm>
            <a:off x="610616" y="1479575"/>
            <a:ext cx="3305809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96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0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垃圾邮件过滤实例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Microsoft YaHei" altLang="Microsoft YaHei" sz="2400" dirty="0"/>
          </a:p>
        </p:txBody>
      </p:sp>
      <p:sp>
        <p:nvSpPr>
          <p:cNvPr id="152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/>
          <p:nvPr/>
        </p:nvSpPr>
        <p:spPr>
          <a:xfrm>
            <a:off x="610616" y="1479575"/>
            <a:ext cx="11076305" cy="51219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570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784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贝叶斯简介</a:t>
            </a:r>
            <a:r>
              <a:rPr sz="240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Microsoft YaHei" altLang="Microsoft YaHei" sz="24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88000"/>
              </a:lnSpc>
              <a:spcBef>
                <a:spcPts val="723"/>
              </a:spcBef>
              <a:tabLst>
                <a:tab pos="82994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贝叶斯(约1701-1761) Thomas B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ayes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，英国数学家</a:t>
            </a:r>
            <a:endParaRPr lang="Microsoft YaHei" altLang="Microsoft YaHei" sz="24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97000"/>
              </a:lnSpc>
              <a:spcBef>
                <a:spcPts val="725"/>
              </a:spcBef>
              <a:tabLst>
                <a:tab pos="82994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贝叶斯方法源于他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生前为解决一个“逆概”问题写的一篇文章</a:t>
            </a:r>
            <a:endParaRPr lang="Microsoft YaHei" altLang="Microsoft YaHei" sz="24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722883" algn="l" rtl="0" eaLnBrk="0">
              <a:lnSpc>
                <a:spcPct val="97000"/>
              </a:lnSpc>
              <a:spcBef>
                <a:spcPts val="3"/>
              </a:spcBef>
              <a:tabLst>
                <a:tab pos="81724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生不逢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时，死后它的作品才被世人认可                             </a:t>
            </a:r>
            <a:endParaRPr lang="Microsoft YaHei" altLang="Microsoft YaHei" sz="2400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26296" y="3957828"/>
            <a:ext cx="2447544" cy="2599944"/>
          </a:xfrm>
          <a:prstGeom prst="rect">
            <a:avLst/>
          </a:prstGeom>
        </p:spPr>
      </p:pic>
      <p:sp>
        <p:nvSpPr>
          <p:cNvPr id="3" name="path"/>
          <p:cNvSpPr/>
          <p:nvPr/>
        </p:nvSpPr>
        <p:spPr>
          <a:xfrm>
            <a:off x="1040891" y="4460747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3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3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3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7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7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path"/>
          <p:cNvSpPr/>
          <p:nvPr/>
        </p:nvSpPr>
        <p:spPr>
          <a:xfrm>
            <a:off x="1046988" y="337718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49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path"/>
          <p:cNvSpPr/>
          <p:nvPr/>
        </p:nvSpPr>
        <p:spPr>
          <a:xfrm>
            <a:off x="1046988" y="2377440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9" name="textbox 9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3"/>
          <p:cNvSpPr/>
          <p:nvPr/>
        </p:nvSpPr>
        <p:spPr>
          <a:xfrm>
            <a:off x="1034288" y="2572004"/>
            <a:ext cx="9255759" cy="1449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42"/>
              </a:lnSpc>
              <a:tabLst/>
            </a:pPr>
            <a:endParaRPr lang="Arial" altLang="Arial" sz="100" dirty="0"/>
          </a:p>
          <a:p>
            <a:pPr marL="305308" algn="l" rtl="0" eaLnBrk="0">
              <a:lnSpc>
                <a:spcPct val="89000"/>
              </a:lnSpc>
              <a:tabLst>
                <a:tab pos="42608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1,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+)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* P(d3|d2,d1, h+) * ..</a:t>
            </a:r>
            <a:endParaRPr lang="Microsoft YaHei" altLang="Microsoft YaHei" sz="2400" dirty="0"/>
          </a:p>
          <a:p>
            <a:pPr marL="405282" indent="-5486" algn="l" rtl="0" eaLnBrk="0">
              <a:lnSpc>
                <a:spcPct val="102000"/>
              </a:lnSpc>
              <a:spcBef>
                <a:spcPts val="83"/>
              </a:spcBef>
              <a:tabLst/>
            </a:pP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假设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di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与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di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-1 是完全条件无关的(朴素贝叶斯假设特</a:t>
            </a:r>
            <a:r>
              <a:rPr sz="24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征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之间是独 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立，互不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影响 )</a:t>
            </a:r>
            <a:endParaRPr lang="Microsoft YaHei" altLang="Microsoft YaHei" sz="2400" dirty="0"/>
          </a:p>
          <a:p>
            <a:pPr marL="401019" algn="l" rtl="0" eaLnBrk="0">
              <a:lnSpc>
                <a:spcPct val="89000"/>
              </a:lnSpc>
              <a:spcBef>
                <a:spcPts val="120"/>
              </a:spcBef>
              <a:tabLst/>
            </a:pP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简化为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|h+) * P(d2|h+) * P(d3|h+) * ..</a:t>
            </a:r>
            <a:endParaRPr lang="Microsoft YaHei" altLang="Microsoft YaHei" sz="2400" dirty="0"/>
          </a:p>
        </p:txBody>
      </p:sp>
      <p:sp>
        <p:nvSpPr>
          <p:cNvPr id="154" name="path"/>
          <p:cNvSpPr/>
          <p:nvPr/>
        </p:nvSpPr>
        <p:spPr>
          <a:xfrm>
            <a:off x="1046988" y="258470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5" name="textbox 155"/>
          <p:cNvSpPr/>
          <p:nvPr/>
        </p:nvSpPr>
        <p:spPr>
          <a:xfrm>
            <a:off x="1034288" y="4668723"/>
            <a:ext cx="9460230" cy="7505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74"/>
              </a:lnSpc>
              <a:tabLst/>
            </a:pPr>
            <a:endParaRPr lang="Arial" altLang="Arial" sz="100" dirty="0"/>
          </a:p>
          <a:p>
            <a:pPr marL="455019" indent="-149711" algn="l" rtl="0" eaLnBrk="0">
              <a:lnSpc>
                <a:spcPct val="99000"/>
              </a:lnSpc>
              <a:tabLst/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|h+) * P(d2|h+) * P(d3|h+) * ..只要统计 di 这个单词在垃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圾邮件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中出现的频率即可</a:t>
            </a:r>
            <a:endParaRPr lang="Microsoft YaHei" altLang="Microsoft YaHei" sz="2400" dirty="0"/>
          </a:p>
        </p:txBody>
      </p:sp>
      <p:sp>
        <p:nvSpPr>
          <p:cNvPr id="156" name="path"/>
          <p:cNvSpPr/>
          <p:nvPr/>
        </p:nvSpPr>
        <p:spPr>
          <a:xfrm>
            <a:off x="1046988" y="4716779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7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8" name="picture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159" name="textbox 159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  <p:sp>
        <p:nvSpPr>
          <p:cNvPr id="160" name="textbox 160"/>
          <p:cNvSpPr/>
          <p:nvPr/>
        </p:nvSpPr>
        <p:spPr>
          <a:xfrm>
            <a:off x="610616" y="1479575"/>
            <a:ext cx="3305809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96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02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垃圾邮件过滤实例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Microsoft YaHei" altLang="Microsoft YaHei" sz="2400" dirty="0"/>
          </a:p>
        </p:txBody>
      </p:sp>
      <p:sp>
        <p:nvSpPr>
          <p:cNvPr id="161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/>
          <p:nvPr/>
        </p:nvSpPr>
        <p:spPr>
          <a:xfrm>
            <a:off x="1034288" y="2587244"/>
            <a:ext cx="10163809" cy="2603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1000"/>
              </a:lnSpc>
              <a:tabLst/>
            </a:pPr>
            <a:endParaRPr lang="Arial" altLang="Arial" sz="100" dirty="0"/>
          </a:p>
          <a:p>
            <a:pPr marL="305308" algn="l" rtl="0" eaLnBrk="0">
              <a:lnSpc>
                <a:spcPct val="97000"/>
              </a:lnSpc>
              <a:spcBef>
                <a:spcPts val="1"/>
              </a:spcBef>
              <a:tabLst>
                <a:tab pos="40068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正向概率： 假设袋子里面有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</a:t>
            </a:r>
            <a:r>
              <a:rPr sz="240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个白球，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</a:t>
            </a:r>
            <a:r>
              <a:rPr sz="240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个黑球，你伸手进去摸一把</a:t>
            </a:r>
            <a:r>
              <a:rPr sz="240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endParaRPr lang="Microsoft YaHei" altLang="Microsoft YaHei" sz="2400" dirty="0"/>
          </a:p>
          <a:p>
            <a:pPr marL="401015" algn="l" rtl="0" eaLnBrk="0">
              <a:lnSpc>
                <a:spcPct val="97000"/>
              </a:lnSpc>
              <a:spcBef>
                <a:spcPts val="87"/>
              </a:spcBef>
              <a:tabLst/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摸出黑球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的概率是多大</a:t>
            </a:r>
            <a:endParaRPr lang="Microsoft YaHei" altLang="Microsoft YaHei" sz="24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marL="401019" indent="-95711" algn="l" rtl="0" eaLnBrk="0">
              <a:lnSpc>
                <a:spcPct val="102000"/>
              </a:lnSpc>
              <a:spcBef>
                <a:spcPts val="1"/>
              </a:spcBef>
              <a:tabLst>
                <a:tab pos="40068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逆向概率： 如果我们事先并不知道袋子里面黑白球的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比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例，而是闭着眼睛 </a:t>
            </a:r>
            <a:r>
              <a:rPr sz="240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摸出一个(或好几个)球，观察这些取出来的球的颜色之后，那么我们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以就此对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袋子里面的黑白球的比例作出什么样的推测</a:t>
            </a:r>
            <a:endParaRPr lang="Microsoft YaHei" altLang="Microsoft YaHei" sz="2400" dirty="0"/>
          </a:p>
        </p:txBody>
      </p:sp>
      <p:sp>
        <p:nvSpPr>
          <p:cNvPr id="11" name="path"/>
          <p:cNvSpPr/>
          <p:nvPr/>
        </p:nvSpPr>
        <p:spPr>
          <a:xfrm>
            <a:off x="1046988" y="4082795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path"/>
          <p:cNvSpPr/>
          <p:nvPr/>
        </p:nvSpPr>
        <p:spPr>
          <a:xfrm>
            <a:off x="1046988" y="259994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0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  <p:sp>
        <p:nvSpPr>
          <p:cNvPr id="16" name="textbox 16"/>
          <p:cNvSpPr/>
          <p:nvPr/>
        </p:nvSpPr>
        <p:spPr>
          <a:xfrm>
            <a:off x="610616" y="1479575"/>
            <a:ext cx="3611245" cy="381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50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784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贝叶斯要解决的问题：</a:t>
            </a:r>
            <a:endParaRPr lang="Microsoft YaHei" altLang="Microsoft YaHei" sz="2400" dirty="0"/>
          </a:p>
        </p:txBody>
      </p:sp>
      <p:sp>
        <p:nvSpPr>
          <p:cNvPr id="17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/>
          <p:nvPr/>
        </p:nvSpPr>
        <p:spPr>
          <a:xfrm>
            <a:off x="610616" y="1479575"/>
            <a:ext cx="8759190" cy="29756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706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88000"/>
              </a:lnSpc>
              <a:tabLst>
                <a:tab pos="53149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Wh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y</a:t>
            </a:r>
            <a:r>
              <a:rPr sz="240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贝叶斯？</a:t>
            </a:r>
            <a:endParaRPr lang="Microsoft YaHei" altLang="Microsoft YaHei" sz="24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97000"/>
              </a:lnSpc>
              <a:spcBef>
                <a:spcPts val="724"/>
              </a:spcBef>
              <a:tabLst>
                <a:tab pos="82423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现实世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界本身就是不确定的，人类的观察能力是有局限性的</a:t>
            </a:r>
            <a:endParaRPr lang="Microsoft YaHei" altLang="Microsoft YaHei" sz="24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824386" indent="-95406" algn="l" rtl="0" eaLnBrk="0">
              <a:lnSpc>
                <a:spcPct val="104000"/>
              </a:lnSpc>
              <a:spcBef>
                <a:spcPts val="6"/>
              </a:spcBef>
              <a:tabLst>
                <a:tab pos="82359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我们日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常所观察到的只是事物表面上的结果，因此我们需要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提供一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个猜测</a:t>
            </a:r>
            <a:endParaRPr lang="Microsoft YaHei" altLang="Microsoft YaHei" sz="2400" dirty="0"/>
          </a:p>
        </p:txBody>
      </p:sp>
      <p:sp>
        <p:nvSpPr>
          <p:cNvPr id="19" name="path"/>
          <p:cNvSpPr/>
          <p:nvPr/>
        </p:nvSpPr>
        <p:spPr>
          <a:xfrm>
            <a:off x="1046988" y="3713988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path"/>
          <p:cNvSpPr/>
          <p:nvPr/>
        </p:nvSpPr>
        <p:spPr>
          <a:xfrm>
            <a:off x="1046988" y="259994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0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/>
          <p:nvPr/>
        </p:nvSpPr>
        <p:spPr>
          <a:xfrm>
            <a:off x="455168" y="4056379"/>
            <a:ext cx="10811509" cy="15659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1000"/>
              </a:lnSpc>
              <a:tabLst/>
            </a:pPr>
            <a:endParaRPr lang="Arial" altLang="Arial" sz="100" dirty="0"/>
          </a:p>
          <a:p>
            <a:pPr marL="303784" algn="l" rtl="0" eaLnBrk="0">
              <a:lnSpc>
                <a:spcPct val="94000"/>
              </a:lnSpc>
              <a:spcBef>
                <a:spcPts val="1"/>
              </a:spcBef>
              <a:tabLst>
                <a:tab pos="40005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正向概率： 随机选取一个学生，他(她)穿长裤的概率和穿裙子的</a:t>
            </a:r>
            <a:r>
              <a:rPr sz="24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概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率是多大</a:t>
            </a:r>
            <a:endParaRPr lang="Microsoft YaHei" altLang="Microsoft YaHei" sz="24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328168" algn="r" rtl="0" eaLnBrk="0">
              <a:lnSpc>
                <a:spcPct val="102000"/>
              </a:lnSpc>
              <a:spcBef>
                <a:spcPts val="6"/>
              </a:spcBef>
              <a:tabLst>
                <a:tab pos="42354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逆向概率：迎面走来一个穿长裤的学生，你只看得见他(她)穿的是否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长裤， </a:t>
            </a:r>
            <a:r>
              <a:rPr sz="240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而无法确定他(她)的性别，你能够推断出他(她)是女生的概率是多大吗</a:t>
            </a:r>
            <a:r>
              <a:rPr sz="24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？</a:t>
            </a:r>
            <a:endParaRPr lang="Microsoft YaHei" altLang="Microsoft YaHei" sz="2400" dirty="0"/>
          </a:p>
        </p:txBody>
      </p:sp>
      <p:sp>
        <p:nvSpPr>
          <p:cNvPr id="26" name="path"/>
          <p:cNvSpPr/>
          <p:nvPr/>
        </p:nvSpPr>
        <p:spPr>
          <a:xfrm>
            <a:off x="490727" y="4890516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4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6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4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3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7" y="83"/>
                </a:lnTo>
                <a:lnTo>
                  <a:pt x="377" y="83"/>
                </a:lnTo>
                <a:lnTo>
                  <a:pt x="372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7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" name="path"/>
          <p:cNvSpPr/>
          <p:nvPr/>
        </p:nvSpPr>
        <p:spPr>
          <a:xfrm>
            <a:off x="467868" y="4069079"/>
            <a:ext cx="291084" cy="292608"/>
          </a:xfrm>
          <a:custGeom>
            <a:avLst/>
            <a:gdLst/>
            <a:ahLst/>
            <a:cxnLst/>
            <a:rect l="0" t="0" r="0" b="0"/>
            <a:pathLst>
              <a:path w="458" h="460">
                <a:moveTo>
                  <a:pt x="433" y="25"/>
                </a:moveTo>
                <a:lnTo>
                  <a:pt x="433" y="25"/>
                </a:lnTo>
                <a:lnTo>
                  <a:pt x="427" y="18"/>
                </a:lnTo>
                <a:lnTo>
                  <a:pt x="420" y="14"/>
                </a:lnTo>
                <a:lnTo>
                  <a:pt x="413" y="10"/>
                </a:lnTo>
                <a:lnTo>
                  <a:pt x="406" y="6"/>
                </a:lnTo>
                <a:lnTo>
                  <a:pt x="398" y="3"/>
                </a:lnTo>
                <a:lnTo>
                  <a:pt x="390" y="1"/>
                </a:lnTo>
                <a:lnTo>
                  <a:pt x="382" y="0"/>
                </a:lnTo>
                <a:lnTo>
                  <a:pt x="374" y="0"/>
                </a:lnTo>
                <a:lnTo>
                  <a:pt x="374" y="0"/>
                </a:lnTo>
                <a:lnTo>
                  <a:pt x="365" y="0"/>
                </a:lnTo>
                <a:lnTo>
                  <a:pt x="357" y="1"/>
                </a:lnTo>
                <a:lnTo>
                  <a:pt x="349" y="3"/>
                </a:lnTo>
                <a:lnTo>
                  <a:pt x="341" y="6"/>
                </a:lnTo>
                <a:lnTo>
                  <a:pt x="334" y="10"/>
                </a:lnTo>
                <a:lnTo>
                  <a:pt x="327" y="14"/>
                </a:lnTo>
                <a:lnTo>
                  <a:pt x="320" y="18"/>
                </a:lnTo>
                <a:lnTo>
                  <a:pt x="314" y="25"/>
                </a:lnTo>
                <a:lnTo>
                  <a:pt x="61" y="277"/>
                </a:lnTo>
                <a:lnTo>
                  <a:pt x="61" y="277"/>
                </a:lnTo>
                <a:lnTo>
                  <a:pt x="59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8" y="460"/>
                </a:lnTo>
                <a:lnTo>
                  <a:pt x="161" y="416"/>
                </a:lnTo>
                <a:lnTo>
                  <a:pt x="161" y="416"/>
                </a:lnTo>
                <a:lnTo>
                  <a:pt x="164" y="414"/>
                </a:lnTo>
                <a:lnTo>
                  <a:pt x="167" y="412"/>
                </a:lnTo>
                <a:lnTo>
                  <a:pt x="433" y="144"/>
                </a:lnTo>
                <a:lnTo>
                  <a:pt x="433" y="144"/>
                </a:lnTo>
                <a:lnTo>
                  <a:pt x="439" y="138"/>
                </a:lnTo>
                <a:lnTo>
                  <a:pt x="444" y="131"/>
                </a:lnTo>
                <a:lnTo>
                  <a:pt x="448" y="124"/>
                </a:lnTo>
                <a:lnTo>
                  <a:pt x="452" y="117"/>
                </a:lnTo>
                <a:lnTo>
                  <a:pt x="454" y="109"/>
                </a:lnTo>
                <a:lnTo>
                  <a:pt x="457" y="101"/>
                </a:lnTo>
                <a:lnTo>
                  <a:pt x="457" y="92"/>
                </a:lnTo>
                <a:lnTo>
                  <a:pt x="458" y="84"/>
                </a:lnTo>
                <a:lnTo>
                  <a:pt x="458" y="84"/>
                </a:lnTo>
                <a:lnTo>
                  <a:pt x="457" y="76"/>
                </a:lnTo>
                <a:lnTo>
                  <a:pt x="457" y="68"/>
                </a:lnTo>
                <a:lnTo>
                  <a:pt x="454" y="59"/>
                </a:lnTo>
                <a:lnTo>
                  <a:pt x="452" y="52"/>
                </a:lnTo>
                <a:lnTo>
                  <a:pt x="448" y="44"/>
                </a:lnTo>
                <a:lnTo>
                  <a:pt x="444" y="37"/>
                </a:lnTo>
                <a:lnTo>
                  <a:pt x="439" y="30"/>
                </a:lnTo>
                <a:lnTo>
                  <a:pt x="433" y="25"/>
                </a:lnTo>
                <a:lnTo>
                  <a:pt x="433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8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4" y="334"/>
                </a:lnTo>
                <a:lnTo>
                  <a:pt x="115" y="337"/>
                </a:lnTo>
                <a:lnTo>
                  <a:pt x="117" y="339"/>
                </a:lnTo>
                <a:lnTo>
                  <a:pt x="118" y="341"/>
                </a:lnTo>
                <a:lnTo>
                  <a:pt x="121" y="343"/>
                </a:lnTo>
                <a:lnTo>
                  <a:pt x="123" y="344"/>
                </a:lnTo>
                <a:lnTo>
                  <a:pt x="126" y="345"/>
                </a:lnTo>
                <a:lnTo>
                  <a:pt x="128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5" y="182"/>
                </a:moveTo>
                <a:lnTo>
                  <a:pt x="181" y="358"/>
                </a:lnTo>
                <a:lnTo>
                  <a:pt x="185" y="334"/>
                </a:lnTo>
                <a:lnTo>
                  <a:pt x="185" y="334"/>
                </a:lnTo>
                <a:lnTo>
                  <a:pt x="186" y="331"/>
                </a:lnTo>
                <a:lnTo>
                  <a:pt x="185" y="327"/>
                </a:lnTo>
                <a:lnTo>
                  <a:pt x="185" y="324"/>
                </a:lnTo>
                <a:lnTo>
                  <a:pt x="182" y="322"/>
                </a:lnTo>
                <a:lnTo>
                  <a:pt x="182" y="322"/>
                </a:lnTo>
                <a:lnTo>
                  <a:pt x="180" y="319"/>
                </a:lnTo>
                <a:lnTo>
                  <a:pt x="178" y="318"/>
                </a:lnTo>
                <a:lnTo>
                  <a:pt x="175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2" y="285"/>
                </a:lnTo>
                <a:lnTo>
                  <a:pt x="141" y="282"/>
                </a:lnTo>
                <a:lnTo>
                  <a:pt x="140" y="280"/>
                </a:lnTo>
                <a:lnTo>
                  <a:pt x="139" y="278"/>
                </a:lnTo>
                <a:lnTo>
                  <a:pt x="137" y="276"/>
                </a:lnTo>
                <a:lnTo>
                  <a:pt x="134" y="274"/>
                </a:lnTo>
                <a:lnTo>
                  <a:pt x="131" y="273"/>
                </a:lnTo>
                <a:lnTo>
                  <a:pt x="128" y="273"/>
                </a:lnTo>
                <a:lnTo>
                  <a:pt x="106" y="273"/>
                </a:lnTo>
                <a:lnTo>
                  <a:pt x="276" y="103"/>
                </a:lnTo>
                <a:lnTo>
                  <a:pt x="276" y="103"/>
                </a:lnTo>
                <a:lnTo>
                  <a:pt x="276" y="103"/>
                </a:lnTo>
                <a:lnTo>
                  <a:pt x="280" y="99"/>
                </a:lnTo>
                <a:lnTo>
                  <a:pt x="285" y="96"/>
                </a:lnTo>
                <a:lnTo>
                  <a:pt x="289" y="93"/>
                </a:lnTo>
                <a:lnTo>
                  <a:pt x="294" y="91"/>
                </a:lnTo>
                <a:lnTo>
                  <a:pt x="299" y="89"/>
                </a:lnTo>
                <a:lnTo>
                  <a:pt x="305" y="88"/>
                </a:lnTo>
                <a:lnTo>
                  <a:pt x="310" y="87"/>
                </a:lnTo>
                <a:lnTo>
                  <a:pt x="316" y="87"/>
                </a:lnTo>
                <a:lnTo>
                  <a:pt x="316" y="87"/>
                </a:lnTo>
                <a:lnTo>
                  <a:pt x="321" y="87"/>
                </a:lnTo>
                <a:lnTo>
                  <a:pt x="326" y="88"/>
                </a:lnTo>
                <a:lnTo>
                  <a:pt x="332" y="89"/>
                </a:lnTo>
                <a:lnTo>
                  <a:pt x="337" y="91"/>
                </a:lnTo>
                <a:lnTo>
                  <a:pt x="342" y="93"/>
                </a:lnTo>
                <a:lnTo>
                  <a:pt x="346" y="96"/>
                </a:lnTo>
                <a:lnTo>
                  <a:pt x="351" y="99"/>
                </a:lnTo>
                <a:lnTo>
                  <a:pt x="355" y="103"/>
                </a:lnTo>
                <a:lnTo>
                  <a:pt x="355" y="103"/>
                </a:lnTo>
                <a:lnTo>
                  <a:pt x="359" y="107"/>
                </a:lnTo>
                <a:lnTo>
                  <a:pt x="362" y="112"/>
                </a:lnTo>
                <a:lnTo>
                  <a:pt x="365" y="116"/>
                </a:lnTo>
                <a:lnTo>
                  <a:pt x="367" y="121"/>
                </a:lnTo>
                <a:lnTo>
                  <a:pt x="369" y="126"/>
                </a:lnTo>
                <a:lnTo>
                  <a:pt x="370" y="131"/>
                </a:lnTo>
                <a:lnTo>
                  <a:pt x="371" y="137"/>
                </a:lnTo>
                <a:lnTo>
                  <a:pt x="371" y="143"/>
                </a:lnTo>
                <a:lnTo>
                  <a:pt x="371" y="143"/>
                </a:lnTo>
                <a:lnTo>
                  <a:pt x="371" y="148"/>
                </a:lnTo>
                <a:lnTo>
                  <a:pt x="370" y="154"/>
                </a:lnTo>
                <a:lnTo>
                  <a:pt x="369" y="158"/>
                </a:lnTo>
                <a:lnTo>
                  <a:pt x="367" y="164"/>
                </a:lnTo>
                <a:lnTo>
                  <a:pt x="365" y="169"/>
                </a:lnTo>
                <a:lnTo>
                  <a:pt x="362" y="174"/>
                </a:lnTo>
                <a:lnTo>
                  <a:pt x="359" y="178"/>
                </a:lnTo>
                <a:lnTo>
                  <a:pt x="355" y="182"/>
                </a:lnTo>
                <a:lnTo>
                  <a:pt x="355" y="182"/>
                </a:lnTo>
                <a:close/>
                <a:moveTo>
                  <a:pt x="413" y="124"/>
                </a:moveTo>
                <a:lnTo>
                  <a:pt x="399" y="137"/>
                </a:lnTo>
                <a:lnTo>
                  <a:pt x="399" y="137"/>
                </a:lnTo>
                <a:lnTo>
                  <a:pt x="399" y="130"/>
                </a:lnTo>
                <a:lnTo>
                  <a:pt x="398" y="122"/>
                </a:lnTo>
                <a:lnTo>
                  <a:pt x="395" y="115"/>
                </a:lnTo>
                <a:lnTo>
                  <a:pt x="392" y="107"/>
                </a:lnTo>
                <a:lnTo>
                  <a:pt x="389" y="101"/>
                </a:lnTo>
                <a:lnTo>
                  <a:pt x="385" y="94"/>
                </a:lnTo>
                <a:lnTo>
                  <a:pt x="380" y="88"/>
                </a:lnTo>
                <a:lnTo>
                  <a:pt x="375" y="83"/>
                </a:lnTo>
                <a:lnTo>
                  <a:pt x="375" y="83"/>
                </a:lnTo>
                <a:lnTo>
                  <a:pt x="370" y="78"/>
                </a:lnTo>
                <a:lnTo>
                  <a:pt x="363" y="73"/>
                </a:lnTo>
                <a:lnTo>
                  <a:pt x="357" y="69"/>
                </a:lnTo>
                <a:lnTo>
                  <a:pt x="350" y="65"/>
                </a:lnTo>
                <a:lnTo>
                  <a:pt x="344" y="63"/>
                </a:lnTo>
                <a:lnTo>
                  <a:pt x="336" y="60"/>
                </a:lnTo>
                <a:lnTo>
                  <a:pt x="328" y="59"/>
                </a:lnTo>
                <a:lnTo>
                  <a:pt x="321" y="58"/>
                </a:lnTo>
                <a:lnTo>
                  <a:pt x="334" y="45"/>
                </a:lnTo>
                <a:lnTo>
                  <a:pt x="334" y="45"/>
                </a:lnTo>
                <a:lnTo>
                  <a:pt x="334" y="45"/>
                </a:lnTo>
                <a:lnTo>
                  <a:pt x="339" y="41"/>
                </a:lnTo>
                <a:lnTo>
                  <a:pt x="343" y="38"/>
                </a:lnTo>
                <a:lnTo>
                  <a:pt x="348" y="35"/>
                </a:lnTo>
                <a:lnTo>
                  <a:pt x="353" y="33"/>
                </a:lnTo>
                <a:lnTo>
                  <a:pt x="357" y="31"/>
                </a:lnTo>
                <a:lnTo>
                  <a:pt x="363" y="30"/>
                </a:lnTo>
                <a:lnTo>
                  <a:pt x="368" y="28"/>
                </a:lnTo>
                <a:lnTo>
                  <a:pt x="374" y="28"/>
                </a:lnTo>
                <a:lnTo>
                  <a:pt x="374" y="28"/>
                </a:lnTo>
                <a:lnTo>
                  <a:pt x="379" y="28"/>
                </a:lnTo>
                <a:lnTo>
                  <a:pt x="385" y="30"/>
                </a:lnTo>
                <a:lnTo>
                  <a:pt x="390" y="31"/>
                </a:lnTo>
                <a:lnTo>
                  <a:pt x="395" y="33"/>
                </a:lnTo>
                <a:lnTo>
                  <a:pt x="400" y="35"/>
                </a:lnTo>
                <a:lnTo>
                  <a:pt x="404" y="38"/>
                </a:lnTo>
                <a:lnTo>
                  <a:pt x="409" y="41"/>
                </a:lnTo>
                <a:lnTo>
                  <a:pt x="413" y="45"/>
                </a:lnTo>
                <a:lnTo>
                  <a:pt x="413" y="45"/>
                </a:lnTo>
                <a:lnTo>
                  <a:pt x="417" y="49"/>
                </a:lnTo>
                <a:lnTo>
                  <a:pt x="420" y="53"/>
                </a:lnTo>
                <a:lnTo>
                  <a:pt x="423" y="58"/>
                </a:lnTo>
                <a:lnTo>
                  <a:pt x="425" y="63"/>
                </a:lnTo>
                <a:lnTo>
                  <a:pt x="427" y="68"/>
                </a:lnTo>
                <a:lnTo>
                  <a:pt x="428" y="73"/>
                </a:lnTo>
                <a:lnTo>
                  <a:pt x="429" y="78"/>
                </a:lnTo>
                <a:lnTo>
                  <a:pt x="430" y="84"/>
                </a:lnTo>
                <a:lnTo>
                  <a:pt x="430" y="84"/>
                </a:lnTo>
                <a:lnTo>
                  <a:pt x="429" y="90"/>
                </a:lnTo>
                <a:lnTo>
                  <a:pt x="428" y="95"/>
                </a:lnTo>
                <a:lnTo>
                  <a:pt x="427" y="100"/>
                </a:lnTo>
                <a:lnTo>
                  <a:pt x="425" y="106"/>
                </a:lnTo>
                <a:lnTo>
                  <a:pt x="423" y="111"/>
                </a:lnTo>
                <a:lnTo>
                  <a:pt x="420" y="116"/>
                </a:lnTo>
                <a:lnTo>
                  <a:pt x="417" y="120"/>
                </a:lnTo>
                <a:lnTo>
                  <a:pt x="413" y="124"/>
                </a:lnTo>
                <a:lnTo>
                  <a:pt x="413" y="124"/>
                </a:lnTo>
                <a:close/>
                <a:moveTo>
                  <a:pt x="319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4" y="266"/>
                </a:lnTo>
                <a:lnTo>
                  <a:pt x="172" y="268"/>
                </a:lnTo>
                <a:lnTo>
                  <a:pt x="172" y="271"/>
                </a:lnTo>
                <a:lnTo>
                  <a:pt x="172" y="273"/>
                </a:lnTo>
                <a:lnTo>
                  <a:pt x="172" y="276"/>
                </a:lnTo>
                <a:lnTo>
                  <a:pt x="172" y="279"/>
                </a:lnTo>
                <a:lnTo>
                  <a:pt x="174" y="281"/>
                </a:lnTo>
                <a:lnTo>
                  <a:pt x="176" y="284"/>
                </a:lnTo>
                <a:lnTo>
                  <a:pt x="176" y="284"/>
                </a:lnTo>
                <a:lnTo>
                  <a:pt x="178" y="286"/>
                </a:lnTo>
                <a:lnTo>
                  <a:pt x="181" y="286"/>
                </a:lnTo>
                <a:lnTo>
                  <a:pt x="183" y="287"/>
                </a:lnTo>
                <a:lnTo>
                  <a:pt x="186" y="287"/>
                </a:lnTo>
                <a:lnTo>
                  <a:pt x="186" y="287"/>
                </a:lnTo>
                <a:lnTo>
                  <a:pt x="188" y="287"/>
                </a:lnTo>
                <a:lnTo>
                  <a:pt x="191" y="286"/>
                </a:lnTo>
                <a:lnTo>
                  <a:pt x="194" y="286"/>
                </a:lnTo>
                <a:lnTo>
                  <a:pt x="196" y="284"/>
                </a:lnTo>
                <a:lnTo>
                  <a:pt x="339" y="139"/>
                </a:lnTo>
                <a:lnTo>
                  <a:pt x="339" y="139"/>
                </a:lnTo>
                <a:lnTo>
                  <a:pt x="341" y="137"/>
                </a:lnTo>
                <a:lnTo>
                  <a:pt x="343" y="135"/>
                </a:lnTo>
                <a:lnTo>
                  <a:pt x="343" y="132"/>
                </a:lnTo>
                <a:lnTo>
                  <a:pt x="344" y="129"/>
                </a:lnTo>
                <a:lnTo>
                  <a:pt x="343" y="126"/>
                </a:lnTo>
                <a:lnTo>
                  <a:pt x="343" y="124"/>
                </a:lnTo>
                <a:lnTo>
                  <a:pt x="341" y="121"/>
                </a:lnTo>
                <a:lnTo>
                  <a:pt x="339" y="119"/>
                </a:lnTo>
                <a:lnTo>
                  <a:pt x="339" y="119"/>
                </a:lnTo>
                <a:lnTo>
                  <a:pt x="337" y="117"/>
                </a:lnTo>
                <a:lnTo>
                  <a:pt x="334" y="116"/>
                </a:lnTo>
                <a:lnTo>
                  <a:pt x="332" y="115"/>
                </a:lnTo>
                <a:lnTo>
                  <a:pt x="329" y="115"/>
                </a:lnTo>
                <a:lnTo>
                  <a:pt x="326" y="115"/>
                </a:lnTo>
                <a:lnTo>
                  <a:pt x="324" y="116"/>
                </a:lnTo>
                <a:lnTo>
                  <a:pt x="321" y="117"/>
                </a:lnTo>
                <a:lnTo>
                  <a:pt x="319" y="119"/>
                </a:lnTo>
                <a:lnTo>
                  <a:pt x="319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69164" y="1217676"/>
            <a:ext cx="3165347" cy="1703832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910583" y="1126235"/>
            <a:ext cx="1898904" cy="208026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455168" y="3410204"/>
            <a:ext cx="6809740" cy="387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9000"/>
              </a:lnSpc>
              <a:tabLst/>
            </a:pPr>
            <a:endParaRPr lang="Arial" altLang="Arial" sz="100" dirty="0"/>
          </a:p>
          <a:p>
            <a:pPr marL="303784" algn="l" rtl="0" eaLnBrk="0">
              <a:lnSpc>
                <a:spcPct val="97000"/>
              </a:lnSpc>
              <a:tabLst>
                <a:tab pos="40449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男生总是穿长裤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，女生则一半穿长裤一半穿裙子</a:t>
            </a:r>
            <a:endParaRPr lang="Microsoft YaHei" altLang="Microsoft YaHei" sz="2400" dirty="0"/>
          </a:p>
        </p:txBody>
      </p:sp>
      <p:sp>
        <p:nvSpPr>
          <p:cNvPr id="33" name="path"/>
          <p:cNvSpPr/>
          <p:nvPr/>
        </p:nvSpPr>
        <p:spPr>
          <a:xfrm>
            <a:off x="467868" y="3422904"/>
            <a:ext cx="291084" cy="291083"/>
          </a:xfrm>
          <a:custGeom>
            <a:avLst/>
            <a:gdLst/>
            <a:ahLst/>
            <a:cxnLst/>
            <a:rect l="0" t="0" r="0" b="0"/>
            <a:pathLst>
              <a:path w="458" h="458">
                <a:moveTo>
                  <a:pt x="433" y="24"/>
                </a:moveTo>
                <a:lnTo>
                  <a:pt x="433" y="24"/>
                </a:lnTo>
                <a:lnTo>
                  <a:pt x="427" y="18"/>
                </a:lnTo>
                <a:lnTo>
                  <a:pt x="420" y="13"/>
                </a:lnTo>
                <a:lnTo>
                  <a:pt x="413" y="10"/>
                </a:lnTo>
                <a:lnTo>
                  <a:pt x="406" y="6"/>
                </a:lnTo>
                <a:lnTo>
                  <a:pt x="398" y="3"/>
                </a:lnTo>
                <a:lnTo>
                  <a:pt x="390" y="1"/>
                </a:lnTo>
                <a:lnTo>
                  <a:pt x="382" y="0"/>
                </a:lnTo>
                <a:lnTo>
                  <a:pt x="374" y="0"/>
                </a:lnTo>
                <a:lnTo>
                  <a:pt x="374" y="0"/>
                </a:lnTo>
                <a:lnTo>
                  <a:pt x="365" y="0"/>
                </a:lnTo>
                <a:lnTo>
                  <a:pt x="357" y="1"/>
                </a:lnTo>
                <a:lnTo>
                  <a:pt x="349" y="3"/>
                </a:lnTo>
                <a:lnTo>
                  <a:pt x="341" y="6"/>
                </a:lnTo>
                <a:lnTo>
                  <a:pt x="334" y="10"/>
                </a:lnTo>
                <a:lnTo>
                  <a:pt x="327" y="13"/>
                </a:lnTo>
                <a:lnTo>
                  <a:pt x="320" y="18"/>
                </a:lnTo>
                <a:lnTo>
                  <a:pt x="314" y="24"/>
                </a:lnTo>
                <a:lnTo>
                  <a:pt x="61" y="276"/>
                </a:lnTo>
                <a:lnTo>
                  <a:pt x="61" y="276"/>
                </a:lnTo>
                <a:lnTo>
                  <a:pt x="59" y="278"/>
                </a:lnTo>
                <a:lnTo>
                  <a:pt x="58" y="281"/>
                </a:lnTo>
                <a:lnTo>
                  <a:pt x="0" y="438"/>
                </a:lnTo>
                <a:lnTo>
                  <a:pt x="0" y="438"/>
                </a:lnTo>
                <a:lnTo>
                  <a:pt x="0" y="442"/>
                </a:lnTo>
                <a:lnTo>
                  <a:pt x="0" y="447"/>
                </a:lnTo>
                <a:lnTo>
                  <a:pt x="1" y="450"/>
                </a:lnTo>
                <a:lnTo>
                  <a:pt x="4" y="454"/>
                </a:lnTo>
                <a:lnTo>
                  <a:pt x="4" y="454"/>
                </a:lnTo>
                <a:lnTo>
                  <a:pt x="6" y="456"/>
                </a:lnTo>
                <a:lnTo>
                  <a:pt x="8" y="457"/>
                </a:lnTo>
                <a:lnTo>
                  <a:pt x="11" y="458"/>
                </a:lnTo>
                <a:lnTo>
                  <a:pt x="14" y="458"/>
                </a:lnTo>
                <a:lnTo>
                  <a:pt x="14" y="458"/>
                </a:lnTo>
                <a:lnTo>
                  <a:pt x="16" y="458"/>
                </a:lnTo>
                <a:lnTo>
                  <a:pt x="18" y="457"/>
                </a:lnTo>
                <a:lnTo>
                  <a:pt x="161" y="414"/>
                </a:lnTo>
                <a:lnTo>
                  <a:pt x="161" y="414"/>
                </a:lnTo>
                <a:lnTo>
                  <a:pt x="164" y="412"/>
                </a:lnTo>
                <a:lnTo>
                  <a:pt x="167" y="410"/>
                </a:lnTo>
                <a:lnTo>
                  <a:pt x="433" y="143"/>
                </a:lnTo>
                <a:lnTo>
                  <a:pt x="433" y="143"/>
                </a:lnTo>
                <a:lnTo>
                  <a:pt x="439" y="137"/>
                </a:lnTo>
                <a:lnTo>
                  <a:pt x="444" y="130"/>
                </a:lnTo>
                <a:lnTo>
                  <a:pt x="448" y="123"/>
                </a:lnTo>
                <a:lnTo>
                  <a:pt x="452" y="116"/>
                </a:lnTo>
                <a:lnTo>
                  <a:pt x="454" y="108"/>
                </a:lnTo>
                <a:lnTo>
                  <a:pt x="457" y="100"/>
                </a:lnTo>
                <a:lnTo>
                  <a:pt x="457" y="92"/>
                </a:lnTo>
                <a:lnTo>
                  <a:pt x="458" y="84"/>
                </a:lnTo>
                <a:lnTo>
                  <a:pt x="458" y="84"/>
                </a:lnTo>
                <a:lnTo>
                  <a:pt x="457" y="76"/>
                </a:lnTo>
                <a:lnTo>
                  <a:pt x="457" y="67"/>
                </a:lnTo>
                <a:lnTo>
                  <a:pt x="454" y="59"/>
                </a:lnTo>
                <a:lnTo>
                  <a:pt x="452" y="51"/>
                </a:lnTo>
                <a:lnTo>
                  <a:pt x="448" y="44"/>
                </a:lnTo>
                <a:lnTo>
                  <a:pt x="444" y="37"/>
                </a:lnTo>
                <a:lnTo>
                  <a:pt x="439" y="30"/>
                </a:lnTo>
                <a:lnTo>
                  <a:pt x="433" y="24"/>
                </a:lnTo>
                <a:lnTo>
                  <a:pt x="433" y="24"/>
                </a:lnTo>
                <a:close/>
                <a:moveTo>
                  <a:pt x="145" y="389"/>
                </a:moveTo>
                <a:lnTo>
                  <a:pt x="91" y="405"/>
                </a:lnTo>
                <a:lnTo>
                  <a:pt x="91" y="405"/>
                </a:lnTo>
                <a:lnTo>
                  <a:pt x="88" y="398"/>
                </a:lnTo>
                <a:lnTo>
                  <a:pt x="85" y="392"/>
                </a:lnTo>
                <a:lnTo>
                  <a:pt x="81" y="387"/>
                </a:lnTo>
                <a:lnTo>
                  <a:pt x="76" y="381"/>
                </a:lnTo>
                <a:lnTo>
                  <a:pt x="76" y="381"/>
                </a:lnTo>
                <a:lnTo>
                  <a:pt x="72" y="377"/>
                </a:lnTo>
                <a:lnTo>
                  <a:pt x="67" y="374"/>
                </a:lnTo>
                <a:lnTo>
                  <a:pt x="62" y="370"/>
                </a:lnTo>
                <a:lnTo>
                  <a:pt x="57" y="368"/>
                </a:lnTo>
                <a:lnTo>
                  <a:pt x="81" y="300"/>
                </a:lnTo>
                <a:lnTo>
                  <a:pt x="114" y="300"/>
                </a:lnTo>
                <a:lnTo>
                  <a:pt x="114" y="329"/>
                </a:lnTo>
                <a:lnTo>
                  <a:pt x="114" y="329"/>
                </a:lnTo>
                <a:lnTo>
                  <a:pt x="114" y="332"/>
                </a:lnTo>
                <a:lnTo>
                  <a:pt x="115" y="335"/>
                </a:lnTo>
                <a:lnTo>
                  <a:pt x="117" y="337"/>
                </a:lnTo>
                <a:lnTo>
                  <a:pt x="118" y="339"/>
                </a:lnTo>
                <a:lnTo>
                  <a:pt x="121" y="341"/>
                </a:lnTo>
                <a:lnTo>
                  <a:pt x="123" y="342"/>
                </a:lnTo>
                <a:lnTo>
                  <a:pt x="126" y="343"/>
                </a:lnTo>
                <a:lnTo>
                  <a:pt x="128" y="343"/>
                </a:lnTo>
                <a:lnTo>
                  <a:pt x="154" y="343"/>
                </a:lnTo>
                <a:lnTo>
                  <a:pt x="145" y="389"/>
                </a:lnTo>
                <a:close/>
                <a:moveTo>
                  <a:pt x="355" y="181"/>
                </a:moveTo>
                <a:lnTo>
                  <a:pt x="181" y="355"/>
                </a:lnTo>
                <a:lnTo>
                  <a:pt x="185" y="332"/>
                </a:lnTo>
                <a:lnTo>
                  <a:pt x="185" y="332"/>
                </a:lnTo>
                <a:lnTo>
                  <a:pt x="186" y="329"/>
                </a:lnTo>
                <a:lnTo>
                  <a:pt x="185" y="325"/>
                </a:lnTo>
                <a:lnTo>
                  <a:pt x="185" y="323"/>
                </a:lnTo>
                <a:lnTo>
                  <a:pt x="182" y="320"/>
                </a:lnTo>
                <a:lnTo>
                  <a:pt x="182" y="320"/>
                </a:lnTo>
                <a:lnTo>
                  <a:pt x="180" y="318"/>
                </a:lnTo>
                <a:lnTo>
                  <a:pt x="178" y="316"/>
                </a:lnTo>
                <a:lnTo>
                  <a:pt x="175" y="315"/>
                </a:lnTo>
                <a:lnTo>
                  <a:pt x="172" y="315"/>
                </a:lnTo>
                <a:lnTo>
                  <a:pt x="143" y="315"/>
                </a:lnTo>
                <a:lnTo>
                  <a:pt x="143" y="286"/>
                </a:lnTo>
                <a:lnTo>
                  <a:pt x="143" y="286"/>
                </a:lnTo>
                <a:lnTo>
                  <a:pt x="142" y="283"/>
                </a:lnTo>
                <a:lnTo>
                  <a:pt x="141" y="281"/>
                </a:lnTo>
                <a:lnTo>
                  <a:pt x="140" y="278"/>
                </a:lnTo>
                <a:lnTo>
                  <a:pt x="139" y="276"/>
                </a:lnTo>
                <a:lnTo>
                  <a:pt x="137" y="274"/>
                </a:lnTo>
                <a:lnTo>
                  <a:pt x="134" y="273"/>
                </a:lnTo>
                <a:lnTo>
                  <a:pt x="131" y="272"/>
                </a:lnTo>
                <a:lnTo>
                  <a:pt x="128" y="272"/>
                </a:lnTo>
                <a:lnTo>
                  <a:pt x="106" y="272"/>
                </a:lnTo>
                <a:lnTo>
                  <a:pt x="276" y="102"/>
                </a:lnTo>
                <a:lnTo>
                  <a:pt x="276" y="103"/>
                </a:lnTo>
                <a:lnTo>
                  <a:pt x="276" y="103"/>
                </a:lnTo>
                <a:lnTo>
                  <a:pt x="280" y="99"/>
                </a:lnTo>
                <a:lnTo>
                  <a:pt x="285" y="95"/>
                </a:lnTo>
                <a:lnTo>
                  <a:pt x="289" y="92"/>
                </a:lnTo>
                <a:lnTo>
                  <a:pt x="294" y="90"/>
                </a:lnTo>
                <a:lnTo>
                  <a:pt x="299" y="89"/>
                </a:lnTo>
                <a:lnTo>
                  <a:pt x="305" y="87"/>
                </a:lnTo>
                <a:lnTo>
                  <a:pt x="310" y="86"/>
                </a:lnTo>
                <a:lnTo>
                  <a:pt x="316" y="86"/>
                </a:lnTo>
                <a:lnTo>
                  <a:pt x="316" y="86"/>
                </a:lnTo>
                <a:lnTo>
                  <a:pt x="321" y="86"/>
                </a:lnTo>
                <a:lnTo>
                  <a:pt x="326" y="87"/>
                </a:lnTo>
                <a:lnTo>
                  <a:pt x="332" y="89"/>
                </a:lnTo>
                <a:lnTo>
                  <a:pt x="337" y="90"/>
                </a:lnTo>
                <a:lnTo>
                  <a:pt x="342" y="92"/>
                </a:lnTo>
                <a:lnTo>
                  <a:pt x="346" y="95"/>
                </a:lnTo>
                <a:lnTo>
                  <a:pt x="351" y="99"/>
                </a:lnTo>
                <a:lnTo>
                  <a:pt x="355" y="103"/>
                </a:lnTo>
                <a:lnTo>
                  <a:pt x="355" y="103"/>
                </a:lnTo>
                <a:lnTo>
                  <a:pt x="359" y="106"/>
                </a:lnTo>
                <a:lnTo>
                  <a:pt x="362" y="111"/>
                </a:lnTo>
                <a:lnTo>
                  <a:pt x="365" y="116"/>
                </a:lnTo>
                <a:lnTo>
                  <a:pt x="367" y="121"/>
                </a:lnTo>
                <a:lnTo>
                  <a:pt x="369" y="125"/>
                </a:lnTo>
                <a:lnTo>
                  <a:pt x="370" y="131"/>
                </a:lnTo>
                <a:lnTo>
                  <a:pt x="371" y="136"/>
                </a:lnTo>
                <a:lnTo>
                  <a:pt x="371" y="142"/>
                </a:lnTo>
                <a:lnTo>
                  <a:pt x="371" y="142"/>
                </a:lnTo>
                <a:lnTo>
                  <a:pt x="371" y="147"/>
                </a:lnTo>
                <a:lnTo>
                  <a:pt x="370" y="153"/>
                </a:lnTo>
                <a:lnTo>
                  <a:pt x="369" y="158"/>
                </a:lnTo>
                <a:lnTo>
                  <a:pt x="367" y="163"/>
                </a:lnTo>
                <a:lnTo>
                  <a:pt x="365" y="168"/>
                </a:lnTo>
                <a:lnTo>
                  <a:pt x="362" y="172"/>
                </a:lnTo>
                <a:lnTo>
                  <a:pt x="359" y="177"/>
                </a:lnTo>
                <a:lnTo>
                  <a:pt x="355" y="181"/>
                </a:lnTo>
                <a:lnTo>
                  <a:pt x="355" y="181"/>
                </a:lnTo>
                <a:close/>
                <a:moveTo>
                  <a:pt x="413" y="123"/>
                </a:moveTo>
                <a:lnTo>
                  <a:pt x="399" y="136"/>
                </a:lnTo>
                <a:lnTo>
                  <a:pt x="399" y="136"/>
                </a:lnTo>
                <a:lnTo>
                  <a:pt x="399" y="129"/>
                </a:lnTo>
                <a:lnTo>
                  <a:pt x="398" y="122"/>
                </a:lnTo>
                <a:lnTo>
                  <a:pt x="395" y="114"/>
                </a:lnTo>
                <a:lnTo>
                  <a:pt x="392" y="107"/>
                </a:lnTo>
                <a:lnTo>
                  <a:pt x="389" y="100"/>
                </a:lnTo>
                <a:lnTo>
                  <a:pt x="385" y="94"/>
                </a:lnTo>
                <a:lnTo>
                  <a:pt x="380" y="88"/>
                </a:lnTo>
                <a:lnTo>
                  <a:pt x="375" y="82"/>
                </a:lnTo>
                <a:lnTo>
                  <a:pt x="375" y="82"/>
                </a:lnTo>
                <a:lnTo>
                  <a:pt x="370" y="77"/>
                </a:lnTo>
                <a:lnTo>
                  <a:pt x="363" y="72"/>
                </a:lnTo>
                <a:lnTo>
                  <a:pt x="357" y="68"/>
                </a:lnTo>
                <a:lnTo>
                  <a:pt x="350" y="65"/>
                </a:lnTo>
                <a:lnTo>
                  <a:pt x="344" y="62"/>
                </a:lnTo>
                <a:lnTo>
                  <a:pt x="336" y="60"/>
                </a:lnTo>
                <a:lnTo>
                  <a:pt x="328" y="58"/>
                </a:lnTo>
                <a:lnTo>
                  <a:pt x="321" y="58"/>
                </a:lnTo>
                <a:lnTo>
                  <a:pt x="334" y="44"/>
                </a:lnTo>
                <a:lnTo>
                  <a:pt x="334" y="44"/>
                </a:lnTo>
                <a:lnTo>
                  <a:pt x="334" y="44"/>
                </a:lnTo>
                <a:lnTo>
                  <a:pt x="339" y="40"/>
                </a:lnTo>
                <a:lnTo>
                  <a:pt x="343" y="37"/>
                </a:lnTo>
                <a:lnTo>
                  <a:pt x="348" y="35"/>
                </a:lnTo>
                <a:lnTo>
                  <a:pt x="353" y="32"/>
                </a:lnTo>
                <a:lnTo>
                  <a:pt x="357" y="31"/>
                </a:lnTo>
                <a:lnTo>
                  <a:pt x="363" y="29"/>
                </a:lnTo>
                <a:lnTo>
                  <a:pt x="368" y="28"/>
                </a:lnTo>
                <a:lnTo>
                  <a:pt x="374" y="28"/>
                </a:lnTo>
                <a:lnTo>
                  <a:pt x="374" y="28"/>
                </a:lnTo>
                <a:lnTo>
                  <a:pt x="379" y="28"/>
                </a:lnTo>
                <a:lnTo>
                  <a:pt x="385" y="29"/>
                </a:lnTo>
                <a:lnTo>
                  <a:pt x="390" y="31"/>
                </a:lnTo>
                <a:lnTo>
                  <a:pt x="395" y="32"/>
                </a:lnTo>
                <a:lnTo>
                  <a:pt x="400" y="35"/>
                </a:lnTo>
                <a:lnTo>
                  <a:pt x="404" y="37"/>
                </a:lnTo>
                <a:lnTo>
                  <a:pt x="409" y="40"/>
                </a:lnTo>
                <a:lnTo>
                  <a:pt x="413" y="44"/>
                </a:lnTo>
                <a:lnTo>
                  <a:pt x="413" y="44"/>
                </a:lnTo>
                <a:lnTo>
                  <a:pt x="417" y="49"/>
                </a:lnTo>
                <a:lnTo>
                  <a:pt x="420" y="53"/>
                </a:lnTo>
                <a:lnTo>
                  <a:pt x="423" y="58"/>
                </a:lnTo>
                <a:lnTo>
                  <a:pt x="425" y="63"/>
                </a:lnTo>
                <a:lnTo>
                  <a:pt x="427" y="67"/>
                </a:lnTo>
                <a:lnTo>
                  <a:pt x="428" y="72"/>
                </a:lnTo>
                <a:lnTo>
                  <a:pt x="429" y="78"/>
                </a:lnTo>
                <a:lnTo>
                  <a:pt x="430" y="84"/>
                </a:lnTo>
                <a:lnTo>
                  <a:pt x="430" y="84"/>
                </a:lnTo>
                <a:lnTo>
                  <a:pt x="429" y="89"/>
                </a:lnTo>
                <a:lnTo>
                  <a:pt x="428" y="95"/>
                </a:lnTo>
                <a:lnTo>
                  <a:pt x="427" y="100"/>
                </a:lnTo>
                <a:lnTo>
                  <a:pt x="425" y="105"/>
                </a:lnTo>
                <a:lnTo>
                  <a:pt x="423" y="110"/>
                </a:lnTo>
                <a:lnTo>
                  <a:pt x="420" y="115"/>
                </a:lnTo>
                <a:lnTo>
                  <a:pt x="417" y="119"/>
                </a:lnTo>
                <a:lnTo>
                  <a:pt x="413" y="123"/>
                </a:lnTo>
                <a:lnTo>
                  <a:pt x="413" y="123"/>
                </a:lnTo>
                <a:close/>
                <a:moveTo>
                  <a:pt x="319" y="118"/>
                </a:moveTo>
                <a:lnTo>
                  <a:pt x="176" y="262"/>
                </a:lnTo>
                <a:lnTo>
                  <a:pt x="176" y="262"/>
                </a:lnTo>
                <a:lnTo>
                  <a:pt x="174" y="264"/>
                </a:lnTo>
                <a:lnTo>
                  <a:pt x="172" y="267"/>
                </a:lnTo>
                <a:lnTo>
                  <a:pt x="172" y="269"/>
                </a:lnTo>
                <a:lnTo>
                  <a:pt x="172" y="272"/>
                </a:lnTo>
                <a:lnTo>
                  <a:pt x="172" y="274"/>
                </a:lnTo>
                <a:lnTo>
                  <a:pt x="172" y="277"/>
                </a:lnTo>
                <a:lnTo>
                  <a:pt x="174" y="280"/>
                </a:lnTo>
                <a:lnTo>
                  <a:pt x="176" y="282"/>
                </a:lnTo>
                <a:lnTo>
                  <a:pt x="176" y="282"/>
                </a:lnTo>
                <a:lnTo>
                  <a:pt x="178" y="284"/>
                </a:lnTo>
                <a:lnTo>
                  <a:pt x="181" y="285"/>
                </a:lnTo>
                <a:lnTo>
                  <a:pt x="183" y="286"/>
                </a:lnTo>
                <a:lnTo>
                  <a:pt x="186" y="286"/>
                </a:lnTo>
                <a:lnTo>
                  <a:pt x="186" y="286"/>
                </a:lnTo>
                <a:lnTo>
                  <a:pt x="188" y="286"/>
                </a:lnTo>
                <a:lnTo>
                  <a:pt x="191" y="285"/>
                </a:lnTo>
                <a:lnTo>
                  <a:pt x="194" y="284"/>
                </a:lnTo>
                <a:lnTo>
                  <a:pt x="196" y="282"/>
                </a:lnTo>
                <a:lnTo>
                  <a:pt x="339" y="138"/>
                </a:lnTo>
                <a:lnTo>
                  <a:pt x="339" y="138"/>
                </a:lnTo>
                <a:lnTo>
                  <a:pt x="341" y="136"/>
                </a:lnTo>
                <a:lnTo>
                  <a:pt x="343" y="134"/>
                </a:lnTo>
                <a:lnTo>
                  <a:pt x="343" y="131"/>
                </a:lnTo>
                <a:lnTo>
                  <a:pt x="344" y="128"/>
                </a:lnTo>
                <a:lnTo>
                  <a:pt x="343" y="126"/>
                </a:lnTo>
                <a:lnTo>
                  <a:pt x="343" y="123"/>
                </a:lnTo>
                <a:lnTo>
                  <a:pt x="341" y="121"/>
                </a:lnTo>
                <a:lnTo>
                  <a:pt x="339" y="118"/>
                </a:lnTo>
                <a:lnTo>
                  <a:pt x="339" y="118"/>
                </a:lnTo>
                <a:lnTo>
                  <a:pt x="337" y="117"/>
                </a:lnTo>
                <a:lnTo>
                  <a:pt x="334" y="115"/>
                </a:lnTo>
                <a:lnTo>
                  <a:pt x="332" y="114"/>
                </a:lnTo>
                <a:lnTo>
                  <a:pt x="329" y="114"/>
                </a:lnTo>
                <a:lnTo>
                  <a:pt x="326" y="114"/>
                </a:lnTo>
                <a:lnTo>
                  <a:pt x="324" y="115"/>
                </a:lnTo>
                <a:lnTo>
                  <a:pt x="321" y="117"/>
                </a:lnTo>
                <a:lnTo>
                  <a:pt x="319" y="118"/>
                </a:lnTo>
                <a:lnTo>
                  <a:pt x="319" y="118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textbox 34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  <p:sp>
        <p:nvSpPr>
          <p:cNvPr id="35" name="textbox 35"/>
          <p:cNvSpPr/>
          <p:nvPr/>
        </p:nvSpPr>
        <p:spPr>
          <a:xfrm>
            <a:off x="6472256" y="1829206"/>
            <a:ext cx="1562735" cy="7486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963"/>
              </a:lnSpc>
              <a:tabLst/>
            </a:pPr>
            <a:endParaRPr lang="Arial" altLang="Arial" sz="100" dirty="0"/>
          </a:p>
          <a:p>
            <a:pPr marL="15742" algn="l" rtl="0" eaLnBrk="0">
              <a:lnSpc>
                <a:spcPct val="98000"/>
              </a:lnSpc>
              <a:tabLst/>
            </a:pPr>
            <a:r>
              <a:rPr sz="240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男生： 60</a:t>
            </a:r>
            <a:r>
              <a:rPr sz="240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%</a:t>
            </a:r>
            <a:endParaRPr lang="Microsoft YaHei" altLang="Microsoft YaHei" sz="2400" dirty="0"/>
          </a:p>
          <a:p>
            <a:pPr marL="12700" algn="l" rtl="0" eaLnBrk="0">
              <a:lnSpc>
                <a:spcPct val="98000"/>
              </a:lnSpc>
              <a:spcBef>
                <a:spcPts val="61"/>
              </a:spcBef>
              <a:tabLst/>
            </a:pPr>
            <a:r>
              <a:rPr sz="240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女生： 40</a:t>
            </a:r>
            <a:r>
              <a:rPr sz="240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%</a:t>
            </a:r>
            <a:endParaRPr lang="Microsoft YaHei" altLang="Microsoft YaHei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/>
          <p:nvPr/>
        </p:nvSpPr>
        <p:spPr>
          <a:xfrm>
            <a:off x="740156" y="1867306"/>
            <a:ext cx="8507094" cy="35902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476"/>
              </a:lnSpc>
              <a:tabLst/>
            </a:pPr>
            <a:endParaRPr lang="Arial" altLang="Arial" sz="100" dirty="0"/>
          </a:p>
          <a:p>
            <a:pPr marL="305307" algn="l" rtl="0" eaLnBrk="0">
              <a:lnSpc>
                <a:spcPct val="97000"/>
              </a:lnSpc>
              <a:tabLst>
                <a:tab pos="40068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假设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学校里面人的总数是 U 个</a:t>
            </a:r>
            <a:endParaRPr lang="Microsoft YaHei" altLang="Microsoft YaHei" sz="24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0" dirty="0"/>
          </a:p>
          <a:p>
            <a:pPr marL="305307" algn="l" rtl="0" eaLnBrk="0">
              <a:lnSpc>
                <a:spcPct val="89000"/>
              </a:lnSpc>
              <a:spcBef>
                <a:spcPts val="720"/>
              </a:spcBef>
              <a:tabLst>
                <a:tab pos="40132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穿长裤的(男生)：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</a:t>
            </a:r>
            <a:r>
              <a:rPr sz="24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Boy</a:t>
            </a:r>
            <a:r>
              <a:rPr sz="24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Pants</a:t>
            </a:r>
            <a:r>
              <a:rPr sz="240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Boy)</a:t>
            </a:r>
            <a:endParaRPr lang="Microsoft YaHei" altLang="Microsoft YaHei" sz="2400" dirty="0"/>
          </a:p>
          <a:p>
            <a:pPr algn="l" rtl="0" eaLnBrk="0">
              <a:lnSpc>
                <a:spcPct val="141000"/>
              </a:lnSpc>
              <a:tabLst/>
            </a:pPr>
            <a:endParaRPr lang="Arial" altLang="Arial" sz="1000" dirty="0"/>
          </a:p>
          <a:p>
            <a:pPr marL="599440" algn="l" rtl="0" eaLnBrk="0">
              <a:lnSpc>
                <a:spcPct val="88000"/>
              </a:lnSpc>
              <a:spcBef>
                <a:spcPts val="727"/>
              </a:spcBef>
              <a:tabLst>
                <a:tab pos="7207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P(Bo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是男生的概率 = 60%</a:t>
            </a:r>
            <a:endParaRPr lang="Microsoft YaHei" altLang="Microsoft YaHei" sz="2400" dirty="0"/>
          </a:p>
          <a:p>
            <a:pPr algn="l" rtl="0" eaLnBrk="0">
              <a:lnSpc>
                <a:spcPct val="164000"/>
              </a:lnSpc>
              <a:tabLst/>
            </a:pPr>
            <a:endParaRPr lang="Arial" altLang="Arial" sz="1000" dirty="0"/>
          </a:p>
          <a:p>
            <a:pPr marL="599440" algn="l" rtl="0" eaLnBrk="0">
              <a:lnSpc>
                <a:spcPct val="89000"/>
              </a:lnSpc>
              <a:spcBef>
                <a:spcPts val="725"/>
              </a:spcBef>
              <a:tabLst>
                <a:tab pos="7207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P(Pants|Boy) 是条件概率，即在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Boy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这个条件下穿长裤的</a:t>
            </a:r>
            <a:endParaRPr lang="Microsoft YaHei" altLang="Microsoft YaHei" sz="2400" dirty="0"/>
          </a:p>
          <a:p>
            <a:pPr marL="694537" algn="l" rtl="0" eaLnBrk="0">
              <a:lnSpc>
                <a:spcPct val="89000"/>
              </a:lnSpc>
              <a:spcBef>
                <a:spcPts val="352"/>
              </a:spcBef>
              <a:tabLst/>
            </a:pP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概率是多大，这里是 100%  ，因为所有男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生都穿长裤</a:t>
            </a:r>
            <a:endParaRPr lang="Microsoft YaHei" altLang="Microsoft YaHei" sz="2400" dirty="0"/>
          </a:p>
          <a:p>
            <a:pPr marL="303783" algn="l" rtl="0" eaLnBrk="0">
              <a:lnSpc>
                <a:spcPts val="5863"/>
              </a:lnSpc>
              <a:tabLst>
                <a:tab pos="40005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穿长裤的(女生)： 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Girl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Pants</a:t>
            </a:r>
            <a:r>
              <a:rPr sz="240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Girl</a:t>
            </a:r>
            <a:r>
              <a:rPr sz="24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400" dirty="0"/>
          </a:p>
        </p:txBody>
      </p:sp>
      <p:sp>
        <p:nvSpPr>
          <p:cNvPr id="37" name="path"/>
          <p:cNvSpPr/>
          <p:nvPr/>
        </p:nvSpPr>
        <p:spPr>
          <a:xfrm>
            <a:off x="752856" y="5149595"/>
            <a:ext cx="291083" cy="217932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7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4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7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4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4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3"/>
                </a:lnTo>
                <a:lnTo>
                  <a:pt x="37" y="153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3"/>
                </a:lnTo>
                <a:lnTo>
                  <a:pt x="160" y="234"/>
                </a:lnTo>
                <a:lnTo>
                  <a:pt x="160" y="234"/>
                </a:lnTo>
                <a:lnTo>
                  <a:pt x="163" y="237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7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1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" name="path"/>
          <p:cNvSpPr/>
          <p:nvPr/>
        </p:nvSpPr>
        <p:spPr>
          <a:xfrm>
            <a:off x="1046988" y="4002023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" name="path"/>
          <p:cNvSpPr/>
          <p:nvPr/>
        </p:nvSpPr>
        <p:spPr>
          <a:xfrm>
            <a:off x="1046988" y="3334511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1"/>
                </a:lnTo>
                <a:lnTo>
                  <a:pt x="422" y="115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5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5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5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" name="path"/>
          <p:cNvSpPr/>
          <p:nvPr/>
        </p:nvSpPr>
        <p:spPr>
          <a:xfrm>
            <a:off x="754380" y="2743200"/>
            <a:ext cx="291083" cy="217932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9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9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7"/>
                </a:lnTo>
                <a:lnTo>
                  <a:pt x="57" y="116"/>
                </a:lnTo>
                <a:lnTo>
                  <a:pt x="51" y="117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7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4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5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4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4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3"/>
                </a:lnTo>
                <a:lnTo>
                  <a:pt x="37" y="153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3"/>
                </a:lnTo>
                <a:lnTo>
                  <a:pt x="160" y="234"/>
                </a:lnTo>
                <a:lnTo>
                  <a:pt x="160" y="234"/>
                </a:lnTo>
                <a:lnTo>
                  <a:pt x="163" y="237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7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1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" name="path"/>
          <p:cNvSpPr/>
          <p:nvPr/>
        </p:nvSpPr>
        <p:spPr>
          <a:xfrm>
            <a:off x="754380" y="1905000"/>
            <a:ext cx="291083" cy="217932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9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9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7"/>
                </a:lnTo>
                <a:lnTo>
                  <a:pt x="57" y="116"/>
                </a:lnTo>
                <a:lnTo>
                  <a:pt x="51" y="117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7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4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5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4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4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3"/>
                </a:lnTo>
                <a:lnTo>
                  <a:pt x="37" y="153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3"/>
                </a:lnTo>
                <a:lnTo>
                  <a:pt x="160" y="234"/>
                </a:lnTo>
                <a:lnTo>
                  <a:pt x="160" y="234"/>
                </a:lnTo>
                <a:lnTo>
                  <a:pt x="163" y="237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7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1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5"/>
          <p:cNvSpPr/>
          <p:nvPr/>
        </p:nvSpPr>
        <p:spPr>
          <a:xfrm>
            <a:off x="610616" y="1479575"/>
            <a:ext cx="10473690" cy="3245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96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4034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求解： 穿长裤的人里面有多少女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</a:t>
            </a:r>
            <a:endParaRPr lang="Microsoft YaHei" altLang="Microsoft YaHei" sz="24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89000"/>
              </a:lnSpc>
              <a:spcBef>
                <a:spcPts val="728"/>
              </a:spcBef>
              <a:tabLst>
                <a:tab pos="8229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穿长裤总数： U * P(Boy) * P(Pants|Boy) +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Girl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Pants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Girl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4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89000"/>
              </a:lnSpc>
              <a:spcBef>
                <a:spcPts val="728"/>
              </a:spcBef>
              <a:tabLst>
                <a:tab pos="93980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P(Girl|Pants) = U * P(Girl) * P(Pa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nts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Girl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)/穿长裤总数</a:t>
            </a:r>
            <a:endParaRPr lang="Microsoft YaHei" altLang="Microsoft YaHei" sz="24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500" dirty="0"/>
          </a:p>
          <a:p>
            <a:pPr algn="r" rtl="0" eaLnBrk="0">
              <a:lnSpc>
                <a:spcPct val="89000"/>
              </a:lnSpc>
              <a:spcBef>
                <a:spcPts val="4"/>
              </a:spcBef>
              <a:tabLst/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 * P(Gir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*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Pants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Girl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/ [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*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Boy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*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Pants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Boy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+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*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Girl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*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Pants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Girl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)]</a:t>
            </a:r>
            <a:endParaRPr lang="Microsoft YaHei" altLang="Microsoft YaHei" sz="2000" dirty="0"/>
          </a:p>
        </p:txBody>
      </p:sp>
      <p:sp>
        <p:nvSpPr>
          <p:cNvPr id="46" name="path"/>
          <p:cNvSpPr/>
          <p:nvPr/>
        </p:nvSpPr>
        <p:spPr>
          <a:xfrm>
            <a:off x="1046988" y="3713988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" name="path"/>
          <p:cNvSpPr/>
          <p:nvPr/>
        </p:nvSpPr>
        <p:spPr>
          <a:xfrm>
            <a:off x="1046988" y="259994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0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51" name="textbox 51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2"/>
          <p:cNvSpPr/>
          <p:nvPr/>
        </p:nvSpPr>
        <p:spPr>
          <a:xfrm>
            <a:off x="610616" y="1479575"/>
            <a:ext cx="11485244" cy="3643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476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ct val="97000"/>
              </a:lnSpc>
              <a:tabLst>
                <a:tab pos="53276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与总人数有关吗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？</a:t>
            </a:r>
            <a:endParaRPr lang="Microsoft YaHei" altLang="Microsoft YaHei" sz="24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88000"/>
              </a:lnSpc>
              <a:spcBef>
                <a:spcPts val="730"/>
              </a:spcBef>
              <a:tabLst>
                <a:tab pos="84518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 * P(Girl) * P(Pants|Girl) / [U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Boy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Pants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Boy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+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Girl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Pants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Girl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lang="Calibri" altLang="Calibri" sz="24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97000"/>
              </a:lnSpc>
              <a:spcBef>
                <a:spcPts val="728"/>
              </a:spcBef>
              <a:tabLst>
                <a:tab pos="822960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容易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发现这里校园内人的总数是无关的，可以消去</a:t>
            </a:r>
            <a:endParaRPr lang="Microsoft YaHei" altLang="Microsoft YaHei" sz="2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728980" algn="l" rtl="0" eaLnBrk="0">
              <a:lnSpc>
                <a:spcPct val="88000"/>
              </a:lnSpc>
              <a:spcBef>
                <a:spcPts val="5"/>
              </a:spcBef>
              <a:tabLst>
                <a:tab pos="845819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P(Girl|Pants) = P(Girl) * P(Pants|Girl) / [P(Bo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Pants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Boy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+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Girl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Pants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Girl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)]</a:t>
            </a:r>
            <a:endParaRPr lang="Calibri" altLang="Calibri" sz="2400" dirty="0"/>
          </a:p>
        </p:txBody>
      </p:sp>
      <p:sp>
        <p:nvSpPr>
          <p:cNvPr id="53" name="path"/>
          <p:cNvSpPr/>
          <p:nvPr/>
        </p:nvSpPr>
        <p:spPr>
          <a:xfrm>
            <a:off x="1046988" y="4767071"/>
            <a:ext cx="292608" cy="291083"/>
          </a:xfrm>
          <a:custGeom>
            <a:avLst/>
            <a:gdLst/>
            <a:ahLst/>
            <a:cxnLst/>
            <a:rect l="0" t="0" r="0" b="0"/>
            <a:pathLst>
              <a:path w="460" h="458">
                <a:moveTo>
                  <a:pt x="435" y="24"/>
                </a:moveTo>
                <a:lnTo>
                  <a:pt x="435" y="24"/>
                </a:lnTo>
                <a:lnTo>
                  <a:pt x="429" y="18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8"/>
                </a:lnTo>
                <a:lnTo>
                  <a:pt x="316" y="24"/>
                </a:lnTo>
                <a:lnTo>
                  <a:pt x="62" y="276"/>
                </a:lnTo>
                <a:lnTo>
                  <a:pt x="62" y="276"/>
                </a:lnTo>
                <a:lnTo>
                  <a:pt x="60" y="278"/>
                </a:lnTo>
                <a:lnTo>
                  <a:pt x="58" y="281"/>
                </a:lnTo>
                <a:lnTo>
                  <a:pt x="0" y="438"/>
                </a:lnTo>
                <a:lnTo>
                  <a:pt x="0" y="438"/>
                </a:lnTo>
                <a:lnTo>
                  <a:pt x="0" y="443"/>
                </a:lnTo>
                <a:lnTo>
                  <a:pt x="0" y="447"/>
                </a:lnTo>
                <a:lnTo>
                  <a:pt x="1" y="450"/>
                </a:lnTo>
                <a:lnTo>
                  <a:pt x="4" y="454"/>
                </a:lnTo>
                <a:lnTo>
                  <a:pt x="4" y="454"/>
                </a:lnTo>
                <a:lnTo>
                  <a:pt x="6" y="456"/>
                </a:lnTo>
                <a:lnTo>
                  <a:pt x="8" y="457"/>
                </a:lnTo>
                <a:lnTo>
                  <a:pt x="11" y="458"/>
                </a:lnTo>
                <a:lnTo>
                  <a:pt x="14" y="458"/>
                </a:lnTo>
                <a:lnTo>
                  <a:pt x="14" y="458"/>
                </a:lnTo>
                <a:lnTo>
                  <a:pt x="16" y="458"/>
                </a:lnTo>
                <a:lnTo>
                  <a:pt x="19" y="458"/>
                </a:lnTo>
                <a:lnTo>
                  <a:pt x="162" y="414"/>
                </a:lnTo>
                <a:lnTo>
                  <a:pt x="162" y="414"/>
                </a:lnTo>
                <a:lnTo>
                  <a:pt x="165" y="412"/>
                </a:lnTo>
                <a:lnTo>
                  <a:pt x="167" y="410"/>
                </a:lnTo>
                <a:lnTo>
                  <a:pt x="435" y="143"/>
                </a:lnTo>
                <a:lnTo>
                  <a:pt x="435" y="143"/>
                </a:lnTo>
                <a:lnTo>
                  <a:pt x="441" y="137"/>
                </a:lnTo>
                <a:lnTo>
                  <a:pt x="446" y="130"/>
                </a:lnTo>
                <a:lnTo>
                  <a:pt x="450" y="124"/>
                </a:lnTo>
                <a:lnTo>
                  <a:pt x="454" y="116"/>
                </a:lnTo>
                <a:lnTo>
                  <a:pt x="456" y="108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1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4"/>
                </a:lnTo>
                <a:lnTo>
                  <a:pt x="435" y="24"/>
                </a:lnTo>
                <a:close/>
                <a:moveTo>
                  <a:pt x="145" y="389"/>
                </a:moveTo>
                <a:lnTo>
                  <a:pt x="91" y="405"/>
                </a:lnTo>
                <a:lnTo>
                  <a:pt x="91" y="405"/>
                </a:lnTo>
                <a:lnTo>
                  <a:pt x="89" y="398"/>
                </a:lnTo>
                <a:lnTo>
                  <a:pt x="85" y="392"/>
                </a:lnTo>
                <a:lnTo>
                  <a:pt x="81" y="387"/>
                </a:lnTo>
                <a:lnTo>
                  <a:pt x="76" y="381"/>
                </a:lnTo>
                <a:lnTo>
                  <a:pt x="76" y="381"/>
                </a:lnTo>
                <a:lnTo>
                  <a:pt x="72" y="377"/>
                </a:lnTo>
                <a:lnTo>
                  <a:pt x="67" y="374"/>
                </a:lnTo>
                <a:lnTo>
                  <a:pt x="62" y="371"/>
                </a:lnTo>
                <a:lnTo>
                  <a:pt x="57" y="368"/>
                </a:lnTo>
                <a:lnTo>
                  <a:pt x="81" y="301"/>
                </a:lnTo>
                <a:lnTo>
                  <a:pt x="114" y="301"/>
                </a:lnTo>
                <a:lnTo>
                  <a:pt x="114" y="329"/>
                </a:lnTo>
                <a:lnTo>
                  <a:pt x="114" y="329"/>
                </a:lnTo>
                <a:lnTo>
                  <a:pt x="115" y="332"/>
                </a:lnTo>
                <a:lnTo>
                  <a:pt x="116" y="335"/>
                </a:lnTo>
                <a:lnTo>
                  <a:pt x="118" y="337"/>
                </a:lnTo>
                <a:lnTo>
                  <a:pt x="119" y="339"/>
                </a:lnTo>
                <a:lnTo>
                  <a:pt x="121" y="341"/>
                </a:lnTo>
                <a:lnTo>
                  <a:pt x="124" y="343"/>
                </a:lnTo>
                <a:lnTo>
                  <a:pt x="126" y="343"/>
                </a:lnTo>
                <a:lnTo>
                  <a:pt x="129" y="344"/>
                </a:lnTo>
                <a:lnTo>
                  <a:pt x="154" y="344"/>
                </a:lnTo>
                <a:lnTo>
                  <a:pt x="145" y="389"/>
                </a:lnTo>
                <a:close/>
                <a:moveTo>
                  <a:pt x="357" y="181"/>
                </a:moveTo>
                <a:lnTo>
                  <a:pt x="181" y="356"/>
                </a:lnTo>
                <a:lnTo>
                  <a:pt x="186" y="332"/>
                </a:lnTo>
                <a:lnTo>
                  <a:pt x="186" y="332"/>
                </a:lnTo>
                <a:lnTo>
                  <a:pt x="187" y="329"/>
                </a:lnTo>
                <a:lnTo>
                  <a:pt x="186" y="325"/>
                </a:lnTo>
                <a:lnTo>
                  <a:pt x="186" y="323"/>
                </a:lnTo>
                <a:lnTo>
                  <a:pt x="183" y="321"/>
                </a:lnTo>
                <a:lnTo>
                  <a:pt x="183" y="321"/>
                </a:lnTo>
                <a:lnTo>
                  <a:pt x="181" y="318"/>
                </a:lnTo>
                <a:lnTo>
                  <a:pt x="179" y="316"/>
                </a:lnTo>
                <a:lnTo>
                  <a:pt x="176" y="315"/>
                </a:lnTo>
                <a:lnTo>
                  <a:pt x="172" y="315"/>
                </a:lnTo>
                <a:lnTo>
                  <a:pt x="143" y="315"/>
                </a:lnTo>
                <a:lnTo>
                  <a:pt x="143" y="286"/>
                </a:lnTo>
                <a:lnTo>
                  <a:pt x="143" y="286"/>
                </a:lnTo>
                <a:lnTo>
                  <a:pt x="143" y="283"/>
                </a:lnTo>
                <a:lnTo>
                  <a:pt x="142" y="281"/>
                </a:lnTo>
                <a:lnTo>
                  <a:pt x="141" y="278"/>
                </a:lnTo>
                <a:lnTo>
                  <a:pt x="139" y="276"/>
                </a:lnTo>
                <a:lnTo>
                  <a:pt x="138" y="275"/>
                </a:lnTo>
                <a:lnTo>
                  <a:pt x="135" y="273"/>
                </a:lnTo>
                <a:lnTo>
                  <a:pt x="132" y="272"/>
                </a:lnTo>
                <a:lnTo>
                  <a:pt x="129" y="272"/>
                </a:lnTo>
                <a:lnTo>
                  <a:pt x="106" y="272"/>
                </a:lnTo>
                <a:lnTo>
                  <a:pt x="278" y="102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2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6"/>
                </a:lnTo>
                <a:lnTo>
                  <a:pt x="318" y="86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2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6"/>
                </a:lnTo>
                <a:lnTo>
                  <a:pt x="363" y="111"/>
                </a:lnTo>
                <a:lnTo>
                  <a:pt x="367" y="116"/>
                </a:lnTo>
                <a:lnTo>
                  <a:pt x="369" y="121"/>
                </a:lnTo>
                <a:lnTo>
                  <a:pt x="371" y="125"/>
                </a:lnTo>
                <a:lnTo>
                  <a:pt x="372" y="131"/>
                </a:lnTo>
                <a:lnTo>
                  <a:pt x="373" y="137"/>
                </a:lnTo>
                <a:lnTo>
                  <a:pt x="373" y="142"/>
                </a:lnTo>
                <a:lnTo>
                  <a:pt x="373" y="142"/>
                </a:lnTo>
                <a:lnTo>
                  <a:pt x="373" y="147"/>
                </a:lnTo>
                <a:lnTo>
                  <a:pt x="372" y="153"/>
                </a:lnTo>
                <a:lnTo>
                  <a:pt x="371" y="158"/>
                </a:lnTo>
                <a:lnTo>
                  <a:pt x="369" y="163"/>
                </a:lnTo>
                <a:lnTo>
                  <a:pt x="367" y="168"/>
                </a:lnTo>
                <a:lnTo>
                  <a:pt x="363" y="173"/>
                </a:lnTo>
                <a:lnTo>
                  <a:pt x="361" y="177"/>
                </a:lnTo>
                <a:lnTo>
                  <a:pt x="357" y="181"/>
                </a:lnTo>
                <a:lnTo>
                  <a:pt x="357" y="181"/>
                </a:lnTo>
                <a:close/>
                <a:moveTo>
                  <a:pt x="415" y="123"/>
                </a:moveTo>
                <a:lnTo>
                  <a:pt x="401" y="137"/>
                </a:lnTo>
                <a:lnTo>
                  <a:pt x="401" y="137"/>
                </a:lnTo>
                <a:lnTo>
                  <a:pt x="401" y="129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2"/>
                </a:lnTo>
                <a:lnTo>
                  <a:pt x="359" y="68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8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29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29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89"/>
                </a:lnTo>
                <a:lnTo>
                  <a:pt x="430" y="95"/>
                </a:lnTo>
                <a:lnTo>
                  <a:pt x="429" y="100"/>
                </a:lnTo>
                <a:lnTo>
                  <a:pt x="427" y="105"/>
                </a:lnTo>
                <a:lnTo>
                  <a:pt x="425" y="110"/>
                </a:lnTo>
                <a:lnTo>
                  <a:pt x="422" y="115"/>
                </a:lnTo>
                <a:lnTo>
                  <a:pt x="419" y="119"/>
                </a:lnTo>
                <a:lnTo>
                  <a:pt x="415" y="123"/>
                </a:lnTo>
                <a:lnTo>
                  <a:pt x="415" y="123"/>
                </a:lnTo>
                <a:close/>
                <a:moveTo>
                  <a:pt x="320" y="118"/>
                </a:moveTo>
                <a:lnTo>
                  <a:pt x="176" y="262"/>
                </a:lnTo>
                <a:lnTo>
                  <a:pt x="176" y="262"/>
                </a:lnTo>
                <a:lnTo>
                  <a:pt x="175" y="264"/>
                </a:lnTo>
                <a:lnTo>
                  <a:pt x="173" y="267"/>
                </a:lnTo>
                <a:lnTo>
                  <a:pt x="173" y="269"/>
                </a:lnTo>
                <a:lnTo>
                  <a:pt x="172" y="272"/>
                </a:lnTo>
                <a:lnTo>
                  <a:pt x="173" y="275"/>
                </a:lnTo>
                <a:lnTo>
                  <a:pt x="173" y="277"/>
                </a:lnTo>
                <a:lnTo>
                  <a:pt x="175" y="280"/>
                </a:lnTo>
                <a:lnTo>
                  <a:pt x="176" y="282"/>
                </a:lnTo>
                <a:lnTo>
                  <a:pt x="176" y="282"/>
                </a:lnTo>
                <a:lnTo>
                  <a:pt x="179" y="284"/>
                </a:lnTo>
                <a:lnTo>
                  <a:pt x="181" y="285"/>
                </a:lnTo>
                <a:lnTo>
                  <a:pt x="184" y="286"/>
                </a:lnTo>
                <a:lnTo>
                  <a:pt x="187" y="286"/>
                </a:lnTo>
                <a:lnTo>
                  <a:pt x="187" y="286"/>
                </a:lnTo>
                <a:lnTo>
                  <a:pt x="189" y="286"/>
                </a:lnTo>
                <a:lnTo>
                  <a:pt x="192" y="285"/>
                </a:lnTo>
                <a:lnTo>
                  <a:pt x="195" y="284"/>
                </a:lnTo>
                <a:lnTo>
                  <a:pt x="197" y="282"/>
                </a:lnTo>
                <a:lnTo>
                  <a:pt x="341" y="138"/>
                </a:lnTo>
                <a:lnTo>
                  <a:pt x="341" y="138"/>
                </a:lnTo>
                <a:lnTo>
                  <a:pt x="343" y="137"/>
                </a:lnTo>
                <a:lnTo>
                  <a:pt x="344" y="134"/>
                </a:lnTo>
                <a:lnTo>
                  <a:pt x="345" y="131"/>
                </a:lnTo>
                <a:lnTo>
                  <a:pt x="345" y="128"/>
                </a:lnTo>
                <a:lnTo>
                  <a:pt x="345" y="126"/>
                </a:lnTo>
                <a:lnTo>
                  <a:pt x="344" y="123"/>
                </a:lnTo>
                <a:lnTo>
                  <a:pt x="343" y="121"/>
                </a:lnTo>
                <a:lnTo>
                  <a:pt x="341" y="118"/>
                </a:lnTo>
                <a:lnTo>
                  <a:pt x="341" y="118"/>
                </a:lnTo>
                <a:lnTo>
                  <a:pt x="339" y="117"/>
                </a:lnTo>
                <a:lnTo>
                  <a:pt x="336" y="115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5"/>
                </a:lnTo>
                <a:lnTo>
                  <a:pt x="323" y="117"/>
                </a:lnTo>
                <a:lnTo>
                  <a:pt x="320" y="118"/>
                </a:lnTo>
                <a:lnTo>
                  <a:pt x="320" y="118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path"/>
          <p:cNvSpPr/>
          <p:nvPr/>
        </p:nvSpPr>
        <p:spPr>
          <a:xfrm>
            <a:off x="1046988" y="3713988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" name="path"/>
          <p:cNvSpPr/>
          <p:nvPr/>
        </p:nvSpPr>
        <p:spPr>
          <a:xfrm>
            <a:off x="1046988" y="2599944"/>
            <a:ext cx="292608" cy="292607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0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0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0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0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0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6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7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59" name="textbox 59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60"/>
          <p:cNvSpPr/>
          <p:nvPr/>
        </p:nvSpPr>
        <p:spPr>
          <a:xfrm>
            <a:off x="610616" y="1479575"/>
            <a:ext cx="11485244" cy="29457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303783" algn="l" rtl="0" eaLnBrk="0">
              <a:lnSpc>
                <a:spcPts val="2808"/>
              </a:lnSpc>
              <a:tabLst>
                <a:tab pos="531494" algn="l"/>
              </a:tabLst>
            </a:pP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300" spc="-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化简：</a:t>
            </a:r>
            <a:endParaRPr lang="Microsoft YaHei" altLang="Microsoft YaHei" sz="23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88000"/>
              </a:lnSpc>
              <a:spcBef>
                <a:spcPts val="727"/>
              </a:spcBef>
              <a:tabLst>
                <a:tab pos="845819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P(Girl|Pants) = P(Girl) * P(Pants|Girl) / [P(Bo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Pants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Boy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+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Girl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*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Pants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|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Girl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)]</a:t>
            </a:r>
            <a:endParaRPr lang="Calibri" altLang="Calibri" sz="24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728980" algn="l" rtl="0" eaLnBrk="0">
              <a:lnSpc>
                <a:spcPct val="95000"/>
              </a:lnSpc>
              <a:spcBef>
                <a:spcPts val="732"/>
              </a:spcBef>
              <a:tabLst>
                <a:tab pos="8223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分母其实就是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Pants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4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marL="728980" algn="l" rtl="0" eaLnBrk="0">
              <a:lnSpc>
                <a:spcPct val="94000"/>
              </a:lnSpc>
              <a:spcBef>
                <a:spcPts val="1"/>
              </a:spcBef>
              <a:tabLst>
                <a:tab pos="822325" algn="l"/>
              </a:tabLst>
            </a:pP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分子其实就是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Pants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, 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Girl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400" dirty="0"/>
          </a:p>
        </p:txBody>
      </p:sp>
      <p:sp>
        <p:nvSpPr>
          <p:cNvPr id="61" name="path"/>
          <p:cNvSpPr/>
          <p:nvPr/>
        </p:nvSpPr>
        <p:spPr>
          <a:xfrm>
            <a:off x="1046988" y="4059935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8"/>
                </a:lnTo>
                <a:lnTo>
                  <a:pt x="422" y="13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3"/>
                </a:lnTo>
                <a:lnTo>
                  <a:pt x="322" y="18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2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3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3"/>
                </a:lnTo>
                <a:lnTo>
                  <a:pt x="371" y="158"/>
                </a:lnTo>
                <a:lnTo>
                  <a:pt x="369" y="164"/>
                </a:lnTo>
                <a:lnTo>
                  <a:pt x="367" y="169"/>
                </a:lnTo>
                <a:lnTo>
                  <a:pt x="363" y="173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2"/>
                </a:lnTo>
                <a:lnTo>
                  <a:pt x="359" y="69"/>
                </a:lnTo>
                <a:lnTo>
                  <a:pt x="352" y="65"/>
                </a:lnTo>
                <a:lnTo>
                  <a:pt x="345" y="62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2"/>
                </a:lnTo>
                <a:lnTo>
                  <a:pt x="359" y="31"/>
                </a:lnTo>
                <a:lnTo>
                  <a:pt x="365" y="30"/>
                </a:lnTo>
                <a:lnTo>
                  <a:pt x="370" y="28"/>
                </a:lnTo>
                <a:lnTo>
                  <a:pt x="376" y="28"/>
                </a:lnTo>
                <a:lnTo>
                  <a:pt x="376" y="28"/>
                </a:lnTo>
                <a:lnTo>
                  <a:pt x="381" y="28"/>
                </a:lnTo>
                <a:lnTo>
                  <a:pt x="386" y="30"/>
                </a:lnTo>
                <a:lnTo>
                  <a:pt x="392" y="31"/>
                </a:lnTo>
                <a:lnTo>
                  <a:pt x="397" y="32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3"/>
                </a:lnTo>
                <a:lnTo>
                  <a:pt x="176" y="283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3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" name="path"/>
          <p:cNvSpPr/>
          <p:nvPr/>
        </p:nvSpPr>
        <p:spPr>
          <a:xfrm>
            <a:off x="1046988" y="3299459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8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8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8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8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8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8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8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8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3" name="path"/>
          <p:cNvSpPr/>
          <p:nvPr/>
        </p:nvSpPr>
        <p:spPr>
          <a:xfrm>
            <a:off x="1046988" y="2392679"/>
            <a:ext cx="292608" cy="292608"/>
          </a:xfrm>
          <a:custGeom>
            <a:avLst/>
            <a:gdLst/>
            <a:ahLst/>
            <a:cxnLst/>
            <a:rect l="0" t="0" r="0" b="0"/>
            <a:pathLst>
              <a:path w="460" h="460">
                <a:moveTo>
                  <a:pt x="435" y="25"/>
                </a:moveTo>
                <a:lnTo>
                  <a:pt x="435" y="25"/>
                </a:lnTo>
                <a:lnTo>
                  <a:pt x="429" y="19"/>
                </a:lnTo>
                <a:lnTo>
                  <a:pt x="422" y="14"/>
                </a:lnTo>
                <a:lnTo>
                  <a:pt x="415" y="10"/>
                </a:lnTo>
                <a:lnTo>
                  <a:pt x="408" y="6"/>
                </a:lnTo>
                <a:lnTo>
                  <a:pt x="400" y="3"/>
                </a:lnTo>
                <a:lnTo>
                  <a:pt x="392" y="1"/>
                </a:lnTo>
                <a:lnTo>
                  <a:pt x="384" y="0"/>
                </a:lnTo>
                <a:lnTo>
                  <a:pt x="376" y="0"/>
                </a:lnTo>
                <a:lnTo>
                  <a:pt x="376" y="0"/>
                </a:lnTo>
                <a:lnTo>
                  <a:pt x="367" y="0"/>
                </a:lnTo>
                <a:lnTo>
                  <a:pt x="359" y="1"/>
                </a:lnTo>
                <a:lnTo>
                  <a:pt x="351" y="3"/>
                </a:lnTo>
                <a:lnTo>
                  <a:pt x="343" y="6"/>
                </a:lnTo>
                <a:lnTo>
                  <a:pt x="336" y="10"/>
                </a:lnTo>
                <a:lnTo>
                  <a:pt x="329" y="14"/>
                </a:lnTo>
                <a:lnTo>
                  <a:pt x="322" y="19"/>
                </a:lnTo>
                <a:lnTo>
                  <a:pt x="316" y="25"/>
                </a:lnTo>
                <a:lnTo>
                  <a:pt x="62" y="277"/>
                </a:lnTo>
                <a:lnTo>
                  <a:pt x="62" y="277"/>
                </a:lnTo>
                <a:lnTo>
                  <a:pt x="60" y="280"/>
                </a:lnTo>
                <a:lnTo>
                  <a:pt x="58" y="283"/>
                </a:lnTo>
                <a:lnTo>
                  <a:pt x="0" y="441"/>
                </a:lnTo>
                <a:lnTo>
                  <a:pt x="0" y="441"/>
                </a:lnTo>
                <a:lnTo>
                  <a:pt x="0" y="445"/>
                </a:lnTo>
                <a:lnTo>
                  <a:pt x="0" y="450"/>
                </a:lnTo>
                <a:lnTo>
                  <a:pt x="1" y="453"/>
                </a:lnTo>
                <a:lnTo>
                  <a:pt x="4" y="456"/>
                </a:lnTo>
                <a:lnTo>
                  <a:pt x="4" y="456"/>
                </a:lnTo>
                <a:lnTo>
                  <a:pt x="6" y="458"/>
                </a:lnTo>
                <a:lnTo>
                  <a:pt x="8" y="459"/>
                </a:lnTo>
                <a:lnTo>
                  <a:pt x="11" y="460"/>
                </a:lnTo>
                <a:lnTo>
                  <a:pt x="14" y="460"/>
                </a:lnTo>
                <a:lnTo>
                  <a:pt x="14" y="460"/>
                </a:lnTo>
                <a:lnTo>
                  <a:pt x="16" y="460"/>
                </a:lnTo>
                <a:lnTo>
                  <a:pt x="19" y="460"/>
                </a:lnTo>
                <a:lnTo>
                  <a:pt x="162" y="416"/>
                </a:lnTo>
                <a:lnTo>
                  <a:pt x="162" y="416"/>
                </a:lnTo>
                <a:lnTo>
                  <a:pt x="165" y="414"/>
                </a:lnTo>
                <a:lnTo>
                  <a:pt x="167" y="412"/>
                </a:lnTo>
                <a:lnTo>
                  <a:pt x="435" y="144"/>
                </a:lnTo>
                <a:lnTo>
                  <a:pt x="435" y="144"/>
                </a:lnTo>
                <a:lnTo>
                  <a:pt x="441" y="138"/>
                </a:lnTo>
                <a:lnTo>
                  <a:pt x="446" y="131"/>
                </a:lnTo>
                <a:lnTo>
                  <a:pt x="450" y="124"/>
                </a:lnTo>
                <a:lnTo>
                  <a:pt x="454" y="117"/>
                </a:lnTo>
                <a:lnTo>
                  <a:pt x="456" y="109"/>
                </a:lnTo>
                <a:lnTo>
                  <a:pt x="459" y="101"/>
                </a:lnTo>
                <a:lnTo>
                  <a:pt x="460" y="92"/>
                </a:lnTo>
                <a:lnTo>
                  <a:pt x="460" y="84"/>
                </a:lnTo>
                <a:lnTo>
                  <a:pt x="460" y="84"/>
                </a:lnTo>
                <a:lnTo>
                  <a:pt x="460" y="76"/>
                </a:lnTo>
                <a:lnTo>
                  <a:pt x="459" y="67"/>
                </a:lnTo>
                <a:lnTo>
                  <a:pt x="456" y="59"/>
                </a:lnTo>
                <a:lnTo>
                  <a:pt x="454" y="52"/>
                </a:lnTo>
                <a:lnTo>
                  <a:pt x="450" y="44"/>
                </a:lnTo>
                <a:lnTo>
                  <a:pt x="446" y="37"/>
                </a:lnTo>
                <a:lnTo>
                  <a:pt x="441" y="30"/>
                </a:lnTo>
                <a:lnTo>
                  <a:pt x="435" y="25"/>
                </a:lnTo>
                <a:lnTo>
                  <a:pt x="435" y="25"/>
                </a:lnTo>
                <a:close/>
                <a:moveTo>
                  <a:pt x="145" y="391"/>
                </a:moveTo>
                <a:lnTo>
                  <a:pt x="91" y="407"/>
                </a:lnTo>
                <a:lnTo>
                  <a:pt x="91" y="407"/>
                </a:lnTo>
                <a:lnTo>
                  <a:pt x="89" y="401"/>
                </a:lnTo>
                <a:lnTo>
                  <a:pt x="85" y="394"/>
                </a:lnTo>
                <a:lnTo>
                  <a:pt x="81" y="389"/>
                </a:lnTo>
                <a:lnTo>
                  <a:pt x="76" y="383"/>
                </a:lnTo>
                <a:lnTo>
                  <a:pt x="76" y="383"/>
                </a:lnTo>
                <a:lnTo>
                  <a:pt x="72" y="379"/>
                </a:lnTo>
                <a:lnTo>
                  <a:pt x="67" y="376"/>
                </a:lnTo>
                <a:lnTo>
                  <a:pt x="62" y="372"/>
                </a:lnTo>
                <a:lnTo>
                  <a:pt x="57" y="370"/>
                </a:lnTo>
                <a:lnTo>
                  <a:pt x="81" y="302"/>
                </a:lnTo>
                <a:lnTo>
                  <a:pt x="114" y="302"/>
                </a:lnTo>
                <a:lnTo>
                  <a:pt x="114" y="331"/>
                </a:lnTo>
                <a:lnTo>
                  <a:pt x="114" y="331"/>
                </a:lnTo>
                <a:lnTo>
                  <a:pt x="115" y="334"/>
                </a:lnTo>
                <a:lnTo>
                  <a:pt x="116" y="337"/>
                </a:lnTo>
                <a:lnTo>
                  <a:pt x="118" y="339"/>
                </a:lnTo>
                <a:lnTo>
                  <a:pt x="119" y="341"/>
                </a:lnTo>
                <a:lnTo>
                  <a:pt x="121" y="343"/>
                </a:lnTo>
                <a:lnTo>
                  <a:pt x="124" y="344"/>
                </a:lnTo>
                <a:lnTo>
                  <a:pt x="126" y="345"/>
                </a:lnTo>
                <a:lnTo>
                  <a:pt x="129" y="345"/>
                </a:lnTo>
                <a:lnTo>
                  <a:pt x="154" y="345"/>
                </a:lnTo>
                <a:lnTo>
                  <a:pt x="145" y="391"/>
                </a:lnTo>
                <a:close/>
                <a:moveTo>
                  <a:pt x="357" y="182"/>
                </a:moveTo>
                <a:lnTo>
                  <a:pt x="181" y="357"/>
                </a:lnTo>
                <a:lnTo>
                  <a:pt x="186" y="334"/>
                </a:lnTo>
                <a:lnTo>
                  <a:pt x="186" y="334"/>
                </a:lnTo>
                <a:lnTo>
                  <a:pt x="187" y="331"/>
                </a:lnTo>
                <a:lnTo>
                  <a:pt x="186" y="327"/>
                </a:lnTo>
                <a:lnTo>
                  <a:pt x="186" y="324"/>
                </a:lnTo>
                <a:lnTo>
                  <a:pt x="183" y="322"/>
                </a:lnTo>
                <a:lnTo>
                  <a:pt x="183" y="322"/>
                </a:lnTo>
                <a:lnTo>
                  <a:pt x="181" y="319"/>
                </a:lnTo>
                <a:lnTo>
                  <a:pt x="179" y="318"/>
                </a:lnTo>
                <a:lnTo>
                  <a:pt x="176" y="317"/>
                </a:lnTo>
                <a:lnTo>
                  <a:pt x="172" y="317"/>
                </a:lnTo>
                <a:lnTo>
                  <a:pt x="143" y="317"/>
                </a:lnTo>
                <a:lnTo>
                  <a:pt x="143" y="287"/>
                </a:lnTo>
                <a:lnTo>
                  <a:pt x="143" y="287"/>
                </a:lnTo>
                <a:lnTo>
                  <a:pt x="143" y="285"/>
                </a:lnTo>
                <a:lnTo>
                  <a:pt x="142" y="282"/>
                </a:lnTo>
                <a:lnTo>
                  <a:pt x="141" y="280"/>
                </a:lnTo>
                <a:lnTo>
                  <a:pt x="139" y="278"/>
                </a:lnTo>
                <a:lnTo>
                  <a:pt x="138" y="276"/>
                </a:lnTo>
                <a:lnTo>
                  <a:pt x="135" y="274"/>
                </a:lnTo>
                <a:lnTo>
                  <a:pt x="132" y="273"/>
                </a:lnTo>
                <a:lnTo>
                  <a:pt x="129" y="273"/>
                </a:lnTo>
                <a:lnTo>
                  <a:pt x="106" y="273"/>
                </a:lnTo>
                <a:lnTo>
                  <a:pt x="278" y="103"/>
                </a:lnTo>
                <a:lnTo>
                  <a:pt x="278" y="103"/>
                </a:lnTo>
                <a:lnTo>
                  <a:pt x="278" y="103"/>
                </a:lnTo>
                <a:lnTo>
                  <a:pt x="282" y="99"/>
                </a:lnTo>
                <a:lnTo>
                  <a:pt x="286" y="96"/>
                </a:lnTo>
                <a:lnTo>
                  <a:pt x="291" y="93"/>
                </a:lnTo>
                <a:lnTo>
                  <a:pt x="296" y="91"/>
                </a:lnTo>
                <a:lnTo>
                  <a:pt x="301" y="89"/>
                </a:lnTo>
                <a:lnTo>
                  <a:pt x="306" y="87"/>
                </a:lnTo>
                <a:lnTo>
                  <a:pt x="312" y="87"/>
                </a:lnTo>
                <a:lnTo>
                  <a:pt x="318" y="87"/>
                </a:lnTo>
                <a:lnTo>
                  <a:pt x="318" y="87"/>
                </a:lnTo>
                <a:lnTo>
                  <a:pt x="323" y="87"/>
                </a:lnTo>
                <a:lnTo>
                  <a:pt x="328" y="87"/>
                </a:lnTo>
                <a:lnTo>
                  <a:pt x="334" y="89"/>
                </a:lnTo>
                <a:lnTo>
                  <a:pt x="339" y="91"/>
                </a:lnTo>
                <a:lnTo>
                  <a:pt x="344" y="93"/>
                </a:lnTo>
                <a:lnTo>
                  <a:pt x="348" y="96"/>
                </a:lnTo>
                <a:lnTo>
                  <a:pt x="352" y="99"/>
                </a:lnTo>
                <a:lnTo>
                  <a:pt x="357" y="103"/>
                </a:lnTo>
                <a:lnTo>
                  <a:pt x="357" y="103"/>
                </a:lnTo>
                <a:lnTo>
                  <a:pt x="361" y="107"/>
                </a:lnTo>
                <a:lnTo>
                  <a:pt x="363" y="112"/>
                </a:lnTo>
                <a:lnTo>
                  <a:pt x="367" y="116"/>
                </a:lnTo>
                <a:lnTo>
                  <a:pt x="369" y="121"/>
                </a:lnTo>
                <a:lnTo>
                  <a:pt x="371" y="126"/>
                </a:lnTo>
                <a:lnTo>
                  <a:pt x="372" y="131"/>
                </a:lnTo>
                <a:lnTo>
                  <a:pt x="373" y="137"/>
                </a:lnTo>
                <a:lnTo>
                  <a:pt x="373" y="143"/>
                </a:lnTo>
                <a:lnTo>
                  <a:pt x="373" y="143"/>
                </a:lnTo>
                <a:lnTo>
                  <a:pt x="373" y="148"/>
                </a:lnTo>
                <a:lnTo>
                  <a:pt x="372" y="154"/>
                </a:lnTo>
                <a:lnTo>
                  <a:pt x="371" y="159"/>
                </a:lnTo>
                <a:lnTo>
                  <a:pt x="369" y="164"/>
                </a:lnTo>
                <a:lnTo>
                  <a:pt x="367" y="169"/>
                </a:lnTo>
                <a:lnTo>
                  <a:pt x="363" y="174"/>
                </a:lnTo>
                <a:lnTo>
                  <a:pt x="361" y="178"/>
                </a:lnTo>
                <a:lnTo>
                  <a:pt x="357" y="182"/>
                </a:lnTo>
                <a:lnTo>
                  <a:pt x="357" y="182"/>
                </a:lnTo>
                <a:close/>
                <a:moveTo>
                  <a:pt x="415" y="124"/>
                </a:moveTo>
                <a:lnTo>
                  <a:pt x="401" y="137"/>
                </a:lnTo>
                <a:lnTo>
                  <a:pt x="401" y="137"/>
                </a:lnTo>
                <a:lnTo>
                  <a:pt x="401" y="130"/>
                </a:lnTo>
                <a:lnTo>
                  <a:pt x="400" y="122"/>
                </a:lnTo>
                <a:lnTo>
                  <a:pt x="397" y="115"/>
                </a:lnTo>
                <a:lnTo>
                  <a:pt x="394" y="107"/>
                </a:lnTo>
                <a:lnTo>
                  <a:pt x="391" y="101"/>
                </a:lnTo>
                <a:lnTo>
                  <a:pt x="387" y="94"/>
                </a:lnTo>
                <a:lnTo>
                  <a:pt x="382" y="88"/>
                </a:lnTo>
                <a:lnTo>
                  <a:pt x="378" y="83"/>
                </a:lnTo>
                <a:lnTo>
                  <a:pt x="378" y="83"/>
                </a:lnTo>
                <a:lnTo>
                  <a:pt x="371" y="77"/>
                </a:lnTo>
                <a:lnTo>
                  <a:pt x="365" y="73"/>
                </a:lnTo>
                <a:lnTo>
                  <a:pt x="359" y="69"/>
                </a:lnTo>
                <a:lnTo>
                  <a:pt x="352" y="65"/>
                </a:lnTo>
                <a:lnTo>
                  <a:pt x="345" y="63"/>
                </a:lnTo>
                <a:lnTo>
                  <a:pt x="338" y="60"/>
                </a:lnTo>
                <a:lnTo>
                  <a:pt x="330" y="59"/>
                </a:lnTo>
                <a:lnTo>
                  <a:pt x="323" y="58"/>
                </a:lnTo>
                <a:lnTo>
                  <a:pt x="336" y="45"/>
                </a:lnTo>
                <a:lnTo>
                  <a:pt x="336" y="45"/>
                </a:lnTo>
                <a:lnTo>
                  <a:pt x="336" y="45"/>
                </a:lnTo>
                <a:lnTo>
                  <a:pt x="340" y="41"/>
                </a:lnTo>
                <a:lnTo>
                  <a:pt x="345" y="37"/>
                </a:lnTo>
                <a:lnTo>
                  <a:pt x="349" y="35"/>
                </a:lnTo>
                <a:lnTo>
                  <a:pt x="354" y="33"/>
                </a:lnTo>
                <a:lnTo>
                  <a:pt x="359" y="31"/>
                </a:lnTo>
                <a:lnTo>
                  <a:pt x="365" y="30"/>
                </a:lnTo>
                <a:lnTo>
                  <a:pt x="370" y="29"/>
                </a:lnTo>
                <a:lnTo>
                  <a:pt x="376" y="29"/>
                </a:lnTo>
                <a:lnTo>
                  <a:pt x="376" y="29"/>
                </a:lnTo>
                <a:lnTo>
                  <a:pt x="381" y="29"/>
                </a:lnTo>
                <a:lnTo>
                  <a:pt x="386" y="30"/>
                </a:lnTo>
                <a:lnTo>
                  <a:pt x="392" y="31"/>
                </a:lnTo>
                <a:lnTo>
                  <a:pt x="397" y="33"/>
                </a:lnTo>
                <a:lnTo>
                  <a:pt x="402" y="35"/>
                </a:lnTo>
                <a:lnTo>
                  <a:pt x="406" y="37"/>
                </a:lnTo>
                <a:lnTo>
                  <a:pt x="411" y="41"/>
                </a:lnTo>
                <a:lnTo>
                  <a:pt x="415" y="45"/>
                </a:lnTo>
                <a:lnTo>
                  <a:pt x="415" y="45"/>
                </a:lnTo>
                <a:lnTo>
                  <a:pt x="419" y="49"/>
                </a:lnTo>
                <a:lnTo>
                  <a:pt x="422" y="53"/>
                </a:lnTo>
                <a:lnTo>
                  <a:pt x="425" y="58"/>
                </a:lnTo>
                <a:lnTo>
                  <a:pt x="427" y="63"/>
                </a:lnTo>
                <a:lnTo>
                  <a:pt x="429" y="67"/>
                </a:lnTo>
                <a:lnTo>
                  <a:pt x="430" y="73"/>
                </a:lnTo>
                <a:lnTo>
                  <a:pt x="431" y="78"/>
                </a:lnTo>
                <a:lnTo>
                  <a:pt x="432" y="84"/>
                </a:lnTo>
                <a:lnTo>
                  <a:pt x="432" y="84"/>
                </a:lnTo>
                <a:lnTo>
                  <a:pt x="431" y="90"/>
                </a:lnTo>
                <a:lnTo>
                  <a:pt x="430" y="95"/>
                </a:lnTo>
                <a:lnTo>
                  <a:pt x="429" y="100"/>
                </a:lnTo>
                <a:lnTo>
                  <a:pt x="427" y="106"/>
                </a:lnTo>
                <a:lnTo>
                  <a:pt x="425" y="111"/>
                </a:lnTo>
                <a:lnTo>
                  <a:pt x="422" y="116"/>
                </a:lnTo>
                <a:lnTo>
                  <a:pt x="419" y="120"/>
                </a:lnTo>
                <a:lnTo>
                  <a:pt x="415" y="124"/>
                </a:lnTo>
                <a:lnTo>
                  <a:pt x="415" y="124"/>
                </a:lnTo>
                <a:close/>
                <a:moveTo>
                  <a:pt x="320" y="119"/>
                </a:moveTo>
                <a:lnTo>
                  <a:pt x="176" y="263"/>
                </a:lnTo>
                <a:lnTo>
                  <a:pt x="176" y="263"/>
                </a:lnTo>
                <a:lnTo>
                  <a:pt x="175" y="266"/>
                </a:lnTo>
                <a:lnTo>
                  <a:pt x="173" y="268"/>
                </a:lnTo>
                <a:lnTo>
                  <a:pt x="173" y="271"/>
                </a:lnTo>
                <a:lnTo>
                  <a:pt x="172" y="273"/>
                </a:lnTo>
                <a:lnTo>
                  <a:pt x="173" y="276"/>
                </a:lnTo>
                <a:lnTo>
                  <a:pt x="173" y="279"/>
                </a:lnTo>
                <a:lnTo>
                  <a:pt x="175" y="281"/>
                </a:lnTo>
                <a:lnTo>
                  <a:pt x="176" y="284"/>
                </a:lnTo>
                <a:lnTo>
                  <a:pt x="176" y="284"/>
                </a:lnTo>
                <a:lnTo>
                  <a:pt x="179" y="286"/>
                </a:lnTo>
                <a:lnTo>
                  <a:pt x="181" y="286"/>
                </a:lnTo>
                <a:lnTo>
                  <a:pt x="184" y="287"/>
                </a:lnTo>
                <a:lnTo>
                  <a:pt x="187" y="287"/>
                </a:lnTo>
                <a:lnTo>
                  <a:pt x="187" y="287"/>
                </a:lnTo>
                <a:lnTo>
                  <a:pt x="189" y="287"/>
                </a:lnTo>
                <a:lnTo>
                  <a:pt x="192" y="286"/>
                </a:lnTo>
                <a:lnTo>
                  <a:pt x="195" y="286"/>
                </a:lnTo>
                <a:lnTo>
                  <a:pt x="197" y="284"/>
                </a:lnTo>
                <a:lnTo>
                  <a:pt x="341" y="139"/>
                </a:lnTo>
                <a:lnTo>
                  <a:pt x="341" y="139"/>
                </a:lnTo>
                <a:lnTo>
                  <a:pt x="343" y="137"/>
                </a:lnTo>
                <a:lnTo>
                  <a:pt x="344" y="135"/>
                </a:lnTo>
                <a:lnTo>
                  <a:pt x="345" y="132"/>
                </a:lnTo>
                <a:lnTo>
                  <a:pt x="345" y="129"/>
                </a:lnTo>
                <a:lnTo>
                  <a:pt x="345" y="126"/>
                </a:lnTo>
                <a:lnTo>
                  <a:pt x="344" y="124"/>
                </a:lnTo>
                <a:lnTo>
                  <a:pt x="343" y="121"/>
                </a:lnTo>
                <a:lnTo>
                  <a:pt x="341" y="119"/>
                </a:lnTo>
                <a:lnTo>
                  <a:pt x="341" y="119"/>
                </a:lnTo>
                <a:lnTo>
                  <a:pt x="339" y="117"/>
                </a:lnTo>
                <a:lnTo>
                  <a:pt x="336" y="116"/>
                </a:lnTo>
                <a:lnTo>
                  <a:pt x="334" y="115"/>
                </a:lnTo>
                <a:lnTo>
                  <a:pt x="331" y="115"/>
                </a:lnTo>
                <a:lnTo>
                  <a:pt x="328" y="115"/>
                </a:lnTo>
                <a:lnTo>
                  <a:pt x="325" y="116"/>
                </a:lnTo>
                <a:lnTo>
                  <a:pt x="323" y="117"/>
                </a:lnTo>
                <a:lnTo>
                  <a:pt x="320" y="119"/>
                </a:lnTo>
                <a:lnTo>
                  <a:pt x="320" y="119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" name="path"/>
          <p:cNvSpPr/>
          <p:nvPr/>
        </p:nvSpPr>
        <p:spPr>
          <a:xfrm>
            <a:off x="623316" y="1499616"/>
            <a:ext cx="291083" cy="217931"/>
          </a:xfrm>
          <a:custGeom>
            <a:avLst/>
            <a:gdLst/>
            <a:ahLst/>
            <a:cxnLst/>
            <a:rect l="0" t="0" r="0" b="0"/>
            <a:pathLst>
              <a:path w="458" h="343">
                <a:moveTo>
                  <a:pt x="441" y="16"/>
                </a:moveTo>
                <a:lnTo>
                  <a:pt x="441" y="16"/>
                </a:lnTo>
                <a:lnTo>
                  <a:pt x="437" y="12"/>
                </a:lnTo>
                <a:lnTo>
                  <a:pt x="432" y="8"/>
                </a:lnTo>
                <a:lnTo>
                  <a:pt x="427" y="6"/>
                </a:lnTo>
                <a:lnTo>
                  <a:pt x="422" y="4"/>
                </a:lnTo>
                <a:lnTo>
                  <a:pt x="417" y="2"/>
                </a:lnTo>
                <a:lnTo>
                  <a:pt x="411" y="0"/>
                </a:lnTo>
                <a:lnTo>
                  <a:pt x="406" y="0"/>
                </a:lnTo>
                <a:lnTo>
                  <a:pt x="400" y="0"/>
                </a:lnTo>
                <a:lnTo>
                  <a:pt x="395" y="0"/>
                </a:lnTo>
                <a:lnTo>
                  <a:pt x="389" y="0"/>
                </a:lnTo>
                <a:lnTo>
                  <a:pt x="384" y="2"/>
                </a:lnTo>
                <a:lnTo>
                  <a:pt x="378" y="4"/>
                </a:lnTo>
                <a:lnTo>
                  <a:pt x="373" y="6"/>
                </a:lnTo>
                <a:lnTo>
                  <a:pt x="369" y="8"/>
                </a:lnTo>
                <a:lnTo>
                  <a:pt x="364" y="12"/>
                </a:lnTo>
                <a:lnTo>
                  <a:pt x="359" y="16"/>
                </a:lnTo>
                <a:lnTo>
                  <a:pt x="170" y="204"/>
                </a:lnTo>
                <a:lnTo>
                  <a:pt x="98" y="132"/>
                </a:lnTo>
                <a:lnTo>
                  <a:pt x="98" y="132"/>
                </a:lnTo>
                <a:lnTo>
                  <a:pt x="94" y="128"/>
                </a:lnTo>
                <a:lnTo>
                  <a:pt x="89" y="125"/>
                </a:lnTo>
                <a:lnTo>
                  <a:pt x="84" y="122"/>
                </a:lnTo>
                <a:lnTo>
                  <a:pt x="79" y="120"/>
                </a:lnTo>
                <a:lnTo>
                  <a:pt x="74" y="118"/>
                </a:lnTo>
                <a:lnTo>
                  <a:pt x="68" y="117"/>
                </a:lnTo>
                <a:lnTo>
                  <a:pt x="63" y="116"/>
                </a:lnTo>
                <a:lnTo>
                  <a:pt x="57" y="116"/>
                </a:lnTo>
                <a:lnTo>
                  <a:pt x="51" y="116"/>
                </a:lnTo>
                <a:lnTo>
                  <a:pt x="46" y="117"/>
                </a:lnTo>
                <a:lnTo>
                  <a:pt x="40" y="118"/>
                </a:lnTo>
                <a:lnTo>
                  <a:pt x="35" y="120"/>
                </a:lnTo>
                <a:lnTo>
                  <a:pt x="30" y="122"/>
                </a:lnTo>
                <a:lnTo>
                  <a:pt x="25" y="125"/>
                </a:lnTo>
                <a:lnTo>
                  <a:pt x="20" y="128"/>
                </a:lnTo>
                <a:lnTo>
                  <a:pt x="17" y="132"/>
                </a:lnTo>
                <a:lnTo>
                  <a:pt x="17" y="132"/>
                </a:lnTo>
                <a:lnTo>
                  <a:pt x="12" y="137"/>
                </a:lnTo>
                <a:lnTo>
                  <a:pt x="9" y="141"/>
                </a:lnTo>
                <a:lnTo>
                  <a:pt x="6" y="146"/>
                </a:lnTo>
                <a:lnTo>
                  <a:pt x="4" y="151"/>
                </a:lnTo>
                <a:lnTo>
                  <a:pt x="2" y="156"/>
                </a:lnTo>
                <a:lnTo>
                  <a:pt x="0" y="162"/>
                </a:lnTo>
                <a:lnTo>
                  <a:pt x="0" y="167"/>
                </a:lnTo>
                <a:lnTo>
                  <a:pt x="0" y="173"/>
                </a:lnTo>
                <a:lnTo>
                  <a:pt x="0" y="178"/>
                </a:lnTo>
                <a:lnTo>
                  <a:pt x="0" y="183"/>
                </a:lnTo>
                <a:lnTo>
                  <a:pt x="2" y="189"/>
                </a:lnTo>
                <a:lnTo>
                  <a:pt x="4" y="194"/>
                </a:lnTo>
                <a:lnTo>
                  <a:pt x="6" y="199"/>
                </a:lnTo>
                <a:lnTo>
                  <a:pt x="9" y="204"/>
                </a:lnTo>
                <a:lnTo>
                  <a:pt x="12" y="209"/>
                </a:lnTo>
                <a:lnTo>
                  <a:pt x="17" y="213"/>
                </a:lnTo>
                <a:lnTo>
                  <a:pt x="130" y="326"/>
                </a:lnTo>
                <a:lnTo>
                  <a:pt x="130" y="326"/>
                </a:lnTo>
                <a:lnTo>
                  <a:pt x="134" y="330"/>
                </a:lnTo>
                <a:lnTo>
                  <a:pt x="138" y="333"/>
                </a:lnTo>
                <a:lnTo>
                  <a:pt x="143" y="336"/>
                </a:lnTo>
                <a:lnTo>
                  <a:pt x="149" y="338"/>
                </a:lnTo>
                <a:lnTo>
                  <a:pt x="153" y="340"/>
                </a:lnTo>
                <a:lnTo>
                  <a:pt x="159" y="341"/>
                </a:lnTo>
                <a:lnTo>
                  <a:pt x="164" y="342"/>
                </a:lnTo>
                <a:lnTo>
                  <a:pt x="170" y="343"/>
                </a:lnTo>
                <a:lnTo>
                  <a:pt x="170" y="343"/>
                </a:lnTo>
                <a:lnTo>
                  <a:pt x="176" y="342"/>
                </a:lnTo>
                <a:lnTo>
                  <a:pt x="182" y="341"/>
                </a:lnTo>
                <a:lnTo>
                  <a:pt x="187" y="340"/>
                </a:lnTo>
                <a:lnTo>
                  <a:pt x="192" y="338"/>
                </a:lnTo>
                <a:lnTo>
                  <a:pt x="198" y="336"/>
                </a:lnTo>
                <a:lnTo>
                  <a:pt x="202" y="333"/>
                </a:lnTo>
                <a:lnTo>
                  <a:pt x="207" y="330"/>
                </a:lnTo>
                <a:lnTo>
                  <a:pt x="211" y="326"/>
                </a:lnTo>
                <a:lnTo>
                  <a:pt x="441" y="97"/>
                </a:lnTo>
                <a:lnTo>
                  <a:pt x="441" y="97"/>
                </a:lnTo>
                <a:lnTo>
                  <a:pt x="445" y="93"/>
                </a:lnTo>
                <a:lnTo>
                  <a:pt x="448" y="88"/>
                </a:lnTo>
                <a:lnTo>
                  <a:pt x="451" y="84"/>
                </a:lnTo>
                <a:lnTo>
                  <a:pt x="453" y="78"/>
                </a:lnTo>
                <a:lnTo>
                  <a:pt x="456" y="73"/>
                </a:lnTo>
                <a:lnTo>
                  <a:pt x="457" y="67"/>
                </a:lnTo>
                <a:lnTo>
                  <a:pt x="457" y="62"/>
                </a:lnTo>
                <a:lnTo>
                  <a:pt x="458" y="57"/>
                </a:lnTo>
                <a:lnTo>
                  <a:pt x="458" y="57"/>
                </a:lnTo>
                <a:lnTo>
                  <a:pt x="457" y="51"/>
                </a:lnTo>
                <a:lnTo>
                  <a:pt x="457" y="45"/>
                </a:lnTo>
                <a:lnTo>
                  <a:pt x="456" y="40"/>
                </a:lnTo>
                <a:lnTo>
                  <a:pt x="453" y="34"/>
                </a:lnTo>
                <a:lnTo>
                  <a:pt x="451" y="29"/>
                </a:lnTo>
                <a:lnTo>
                  <a:pt x="448" y="25"/>
                </a:lnTo>
                <a:lnTo>
                  <a:pt x="445" y="20"/>
                </a:lnTo>
                <a:lnTo>
                  <a:pt x="441" y="16"/>
                </a:lnTo>
                <a:lnTo>
                  <a:pt x="441" y="16"/>
                </a:lnTo>
                <a:close/>
                <a:moveTo>
                  <a:pt x="420" y="77"/>
                </a:moveTo>
                <a:lnTo>
                  <a:pt x="191" y="305"/>
                </a:lnTo>
                <a:lnTo>
                  <a:pt x="191" y="305"/>
                </a:lnTo>
                <a:lnTo>
                  <a:pt x="189" y="307"/>
                </a:lnTo>
                <a:lnTo>
                  <a:pt x="186" y="309"/>
                </a:lnTo>
                <a:lnTo>
                  <a:pt x="181" y="312"/>
                </a:lnTo>
                <a:lnTo>
                  <a:pt x="176" y="313"/>
                </a:lnTo>
                <a:lnTo>
                  <a:pt x="170" y="313"/>
                </a:lnTo>
                <a:lnTo>
                  <a:pt x="165" y="313"/>
                </a:lnTo>
                <a:lnTo>
                  <a:pt x="159" y="312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37" y="193"/>
                </a:lnTo>
                <a:lnTo>
                  <a:pt x="37" y="193"/>
                </a:lnTo>
                <a:lnTo>
                  <a:pt x="34" y="191"/>
                </a:lnTo>
                <a:lnTo>
                  <a:pt x="33" y="188"/>
                </a:lnTo>
                <a:lnTo>
                  <a:pt x="31" y="183"/>
                </a:lnTo>
                <a:lnTo>
                  <a:pt x="29" y="178"/>
                </a:lnTo>
                <a:lnTo>
                  <a:pt x="28" y="173"/>
                </a:lnTo>
                <a:lnTo>
                  <a:pt x="29" y="167"/>
                </a:lnTo>
                <a:lnTo>
                  <a:pt x="31" y="162"/>
                </a:lnTo>
                <a:lnTo>
                  <a:pt x="33" y="157"/>
                </a:lnTo>
                <a:lnTo>
                  <a:pt x="34" y="154"/>
                </a:lnTo>
                <a:lnTo>
                  <a:pt x="37" y="152"/>
                </a:lnTo>
                <a:lnTo>
                  <a:pt x="37" y="152"/>
                </a:lnTo>
                <a:lnTo>
                  <a:pt x="41" y="149"/>
                </a:lnTo>
                <a:lnTo>
                  <a:pt x="46" y="146"/>
                </a:lnTo>
                <a:lnTo>
                  <a:pt x="51" y="144"/>
                </a:lnTo>
                <a:lnTo>
                  <a:pt x="57" y="144"/>
                </a:lnTo>
                <a:lnTo>
                  <a:pt x="57" y="144"/>
                </a:lnTo>
                <a:lnTo>
                  <a:pt x="63" y="144"/>
                </a:lnTo>
                <a:lnTo>
                  <a:pt x="68" y="146"/>
                </a:lnTo>
                <a:lnTo>
                  <a:pt x="73" y="149"/>
                </a:lnTo>
                <a:lnTo>
                  <a:pt x="77" y="152"/>
                </a:lnTo>
                <a:lnTo>
                  <a:pt x="160" y="234"/>
                </a:lnTo>
                <a:lnTo>
                  <a:pt x="160" y="234"/>
                </a:lnTo>
                <a:lnTo>
                  <a:pt x="163" y="236"/>
                </a:lnTo>
                <a:lnTo>
                  <a:pt x="165" y="238"/>
                </a:lnTo>
                <a:lnTo>
                  <a:pt x="167" y="238"/>
                </a:lnTo>
                <a:lnTo>
                  <a:pt x="170" y="239"/>
                </a:lnTo>
                <a:lnTo>
                  <a:pt x="173" y="238"/>
                </a:lnTo>
                <a:lnTo>
                  <a:pt x="176" y="238"/>
                </a:lnTo>
                <a:lnTo>
                  <a:pt x="178" y="236"/>
                </a:lnTo>
                <a:lnTo>
                  <a:pt x="180" y="234"/>
                </a:lnTo>
                <a:lnTo>
                  <a:pt x="380" y="36"/>
                </a:lnTo>
                <a:lnTo>
                  <a:pt x="380" y="36"/>
                </a:lnTo>
                <a:lnTo>
                  <a:pt x="382" y="34"/>
                </a:lnTo>
                <a:lnTo>
                  <a:pt x="384" y="33"/>
                </a:lnTo>
                <a:lnTo>
                  <a:pt x="390" y="30"/>
                </a:lnTo>
                <a:lnTo>
                  <a:pt x="395" y="28"/>
                </a:lnTo>
                <a:lnTo>
                  <a:pt x="400" y="28"/>
                </a:lnTo>
                <a:lnTo>
                  <a:pt x="406" y="28"/>
                </a:lnTo>
                <a:lnTo>
                  <a:pt x="411" y="30"/>
                </a:lnTo>
                <a:lnTo>
                  <a:pt x="416" y="33"/>
                </a:lnTo>
                <a:lnTo>
                  <a:pt x="419" y="34"/>
                </a:lnTo>
                <a:lnTo>
                  <a:pt x="420" y="36"/>
                </a:lnTo>
                <a:lnTo>
                  <a:pt x="420" y="36"/>
                </a:lnTo>
                <a:lnTo>
                  <a:pt x="424" y="40"/>
                </a:lnTo>
                <a:lnTo>
                  <a:pt x="427" y="45"/>
                </a:lnTo>
                <a:lnTo>
                  <a:pt x="429" y="51"/>
                </a:lnTo>
                <a:lnTo>
                  <a:pt x="429" y="57"/>
                </a:lnTo>
                <a:lnTo>
                  <a:pt x="429" y="57"/>
                </a:lnTo>
                <a:lnTo>
                  <a:pt x="429" y="62"/>
                </a:lnTo>
                <a:lnTo>
                  <a:pt x="427" y="67"/>
                </a:lnTo>
                <a:lnTo>
                  <a:pt x="424" y="72"/>
                </a:lnTo>
                <a:lnTo>
                  <a:pt x="420" y="77"/>
                </a:lnTo>
                <a:lnTo>
                  <a:pt x="420" y="77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/>
        </p:nvSpPr>
        <p:spPr>
          <a:xfrm>
            <a:off x="10668" y="981455"/>
            <a:ext cx="12181331" cy="45720"/>
          </a:xfrm>
          <a:prstGeom prst="rect">
            <a:avLst/>
          </a:prstGeom>
          <a:solidFill>
            <a:srgbClr val="21B6BB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602992" cy="1313688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164769" y="132130"/>
            <a:ext cx="2008504" cy="806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6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5400" spc="-20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贝叶</a:t>
            </a:r>
            <a:r>
              <a:rPr sz="5400" spc="-190" dirty="0">
                <a:solidFill>
                  <a:srgbClr val="5B9BD5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斯</a:t>
            </a:r>
            <a:endParaRPr lang="SimSun" altLang="SimSun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Macintosh PowerPoint</Application>
  <PresentationFormat>宽屏</PresentationFormat>
  <Paragraphs>237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SimSun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1</cp:revision>
  <dcterms:modified xsi:type="dcterms:W3CDTF">2022-11-20T12:50:27Z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E94486CC-9CD1-11EB-B3E1-52540006F7B4}" pid="2" name="CRO">
    <vt:lpwstr>wqlLaW5nc29mdCBQREYgdG8gV1BTIDgw</vt:lpwstr>
  </property>
  <property fmtid="{E94486CC-9CD1-11EB-B3E1-52540006F7B4}" pid="3" name="Created">
    <vt:filetime>2022-11-20T20:47:45Z</vt:filetime>
  </property>
</Properties>
</file>