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57"/>
  </p:notesMasterIdLst>
  <p:sldIdLst>
    <p:sldId id="810" r:id="rId2"/>
    <p:sldId id="1045" r:id="rId3"/>
    <p:sldId id="1046" r:id="rId4"/>
    <p:sldId id="1047" r:id="rId5"/>
    <p:sldId id="1048" r:id="rId6"/>
    <p:sldId id="1049" r:id="rId7"/>
    <p:sldId id="1067" r:id="rId8"/>
    <p:sldId id="1050" r:id="rId9"/>
    <p:sldId id="1053" r:id="rId10"/>
    <p:sldId id="1054" r:id="rId11"/>
    <p:sldId id="1055" r:id="rId12"/>
    <p:sldId id="1068" r:id="rId13"/>
    <p:sldId id="1056" r:id="rId14"/>
    <p:sldId id="1057" r:id="rId15"/>
    <p:sldId id="1058" r:id="rId16"/>
    <p:sldId id="1059" r:id="rId17"/>
    <p:sldId id="1069" r:id="rId18"/>
    <p:sldId id="1061" r:id="rId19"/>
    <p:sldId id="1062" r:id="rId20"/>
    <p:sldId id="1063" r:id="rId21"/>
    <p:sldId id="1064" r:id="rId22"/>
    <p:sldId id="1065" r:id="rId23"/>
    <p:sldId id="1066" r:id="rId24"/>
    <p:sldId id="1076" r:id="rId25"/>
    <p:sldId id="1081" r:id="rId26"/>
    <p:sldId id="1078" r:id="rId27"/>
    <p:sldId id="1079" r:id="rId28"/>
    <p:sldId id="1080" r:id="rId29"/>
    <p:sldId id="1082" r:id="rId30"/>
    <p:sldId id="1083" r:id="rId31"/>
    <p:sldId id="1071" r:id="rId32"/>
    <p:sldId id="1072" r:id="rId33"/>
    <p:sldId id="1073" r:id="rId34"/>
    <p:sldId id="1084" r:id="rId35"/>
    <p:sldId id="1074" r:id="rId36"/>
    <p:sldId id="1075" r:id="rId37"/>
    <p:sldId id="1085" r:id="rId38"/>
    <p:sldId id="1086" r:id="rId39"/>
    <p:sldId id="1087" r:id="rId40"/>
    <p:sldId id="1090" r:id="rId41"/>
    <p:sldId id="1091" r:id="rId42"/>
    <p:sldId id="1088" r:id="rId43"/>
    <p:sldId id="1089" r:id="rId44"/>
    <p:sldId id="1092" r:id="rId45"/>
    <p:sldId id="1093" r:id="rId46"/>
    <p:sldId id="1094" r:id="rId47"/>
    <p:sldId id="1095" r:id="rId48"/>
    <p:sldId id="1097" r:id="rId49"/>
    <p:sldId id="1096" r:id="rId50"/>
    <p:sldId id="1098" r:id="rId51"/>
    <p:sldId id="1099" r:id="rId52"/>
    <p:sldId id="1100" r:id="rId53"/>
    <p:sldId id="1101" r:id="rId54"/>
    <p:sldId id="1102" r:id="rId55"/>
    <p:sldId id="1103"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3333FF"/>
    <a:srgbClr val="FF3300"/>
    <a:srgbClr val="FF00FF"/>
    <a:srgbClr val="261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autoAdjust="0"/>
    <p:restoredTop sz="94659" autoAdjust="0"/>
  </p:normalViewPr>
  <p:slideViewPr>
    <p:cSldViewPr>
      <p:cViewPr varScale="1">
        <p:scale>
          <a:sx n="110" d="100"/>
          <a:sy n="110" d="100"/>
        </p:scale>
        <p:origin x="16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dirty="0"/>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D3016393-A70A-4475-9CD7-8B231A96BA57}" type="slidenum">
              <a:rPr lang="en-US" altLang="zh-CN"/>
              <a:pPr>
                <a:defRPr/>
              </a:pPr>
              <a:t>‹#›</a:t>
            </a:fld>
            <a:endParaRPr lang="en-US" altLang="zh-CN" dirty="0"/>
          </a:p>
        </p:txBody>
      </p:sp>
    </p:spTree>
    <p:extLst>
      <p:ext uri="{BB962C8B-B14F-4D97-AF65-F5344CB8AC3E}">
        <p14:creationId xmlns:p14="http://schemas.microsoft.com/office/powerpoint/2010/main" val="2701700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016393-A70A-4475-9CD7-8B231A96BA57}" type="slidenum">
              <a:rPr lang="en-US" altLang="zh-CN" smtClean="0"/>
              <a:pPr>
                <a:defRPr/>
              </a:pPr>
              <a:t>3</a:t>
            </a:fld>
            <a:endParaRPr lang="en-US" altLang="zh-CN" dirty="0"/>
          </a:p>
        </p:txBody>
      </p:sp>
    </p:spTree>
    <p:extLst>
      <p:ext uri="{BB962C8B-B14F-4D97-AF65-F5344CB8AC3E}">
        <p14:creationId xmlns:p14="http://schemas.microsoft.com/office/powerpoint/2010/main" val="14108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016393-A70A-4475-9CD7-8B231A96BA57}" type="slidenum">
              <a:rPr lang="en-US" altLang="zh-CN" smtClean="0"/>
              <a:pPr>
                <a:defRPr/>
              </a:pPr>
              <a:t>7</a:t>
            </a:fld>
            <a:endParaRPr lang="en-US" altLang="zh-CN" dirty="0"/>
          </a:p>
        </p:txBody>
      </p:sp>
    </p:spTree>
    <p:extLst>
      <p:ext uri="{BB962C8B-B14F-4D97-AF65-F5344CB8AC3E}">
        <p14:creationId xmlns:p14="http://schemas.microsoft.com/office/powerpoint/2010/main" val="197057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grpSp>
      </p:grpSp>
      <p:sp>
        <p:nvSpPr>
          <p:cNvPr id="9729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9730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81363343-E662-4727-83F6-424F1FE2EF2E}" type="datetime1">
              <a:rPr lang="zh-CN" altLang="en-US" smtClean="0"/>
              <a:t>2024/5/8</a:t>
            </a:fld>
            <a:endParaRPr lang="en-US" altLang="zh-CN" dirty="0"/>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dirty="0"/>
          </a:p>
        </p:txBody>
      </p:sp>
      <p:sp>
        <p:nvSpPr>
          <p:cNvPr id="20" name="Rectangle 18"/>
          <p:cNvSpPr>
            <a:spLocks noGrp="1" noChangeArrowheads="1"/>
          </p:cNvSpPr>
          <p:nvPr>
            <p:ph type="sldNum" sz="quarter" idx="12"/>
          </p:nvPr>
        </p:nvSpPr>
        <p:spPr/>
        <p:txBody>
          <a:bodyPr/>
          <a:lstStyle>
            <a:lvl1pPr>
              <a:defRPr/>
            </a:lvl1pPr>
          </a:lstStyle>
          <a:p>
            <a:pPr>
              <a:defRPr/>
            </a:pPr>
            <a:fld id="{9ACBF67C-D392-4266-B257-89EF141B4C96}" type="slidenum">
              <a:rPr lang="zh-CN" altLang="en-US"/>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5" name="Rectangle 3"/>
          <p:cNvSpPr>
            <a:spLocks noGrp="1" noChangeArrowheads="1"/>
          </p:cNvSpPr>
          <p:nvPr>
            <p:ph type="sldNum" sz="quarter" idx="11"/>
          </p:nvPr>
        </p:nvSpPr>
        <p:spPr>
          <a:ln/>
        </p:spPr>
        <p:txBody>
          <a:bodyPr/>
          <a:lstStyle>
            <a:lvl1pPr>
              <a:defRPr/>
            </a:lvl1pPr>
          </a:lstStyle>
          <a:p>
            <a:pPr>
              <a:defRPr/>
            </a:pPr>
            <a:fld id="{60731AD2-347B-4556-8C76-0B9F5A076723}" type="slidenum">
              <a:rPr lang="zh-CN" altLang="en-US"/>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fld id="{66196155-0ABE-43BC-8476-0FE17909B50E}" type="datetime1">
              <a:rPr lang="zh-CN" altLang="en-US" smtClean="0"/>
              <a:t>2024/5/8</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5" name="Rectangle 3"/>
          <p:cNvSpPr>
            <a:spLocks noGrp="1" noChangeArrowheads="1"/>
          </p:cNvSpPr>
          <p:nvPr>
            <p:ph type="sldNum" sz="quarter" idx="11"/>
          </p:nvPr>
        </p:nvSpPr>
        <p:spPr>
          <a:ln/>
        </p:spPr>
        <p:txBody>
          <a:bodyPr/>
          <a:lstStyle>
            <a:lvl1pPr>
              <a:defRPr/>
            </a:lvl1pPr>
          </a:lstStyle>
          <a:p>
            <a:pPr>
              <a:defRPr/>
            </a:pPr>
            <a:fld id="{C202FF9A-5947-45F3-ABFC-436EA032393B}" type="slidenum">
              <a:rPr lang="zh-CN" altLang="en-US"/>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fld id="{76084468-636E-4C88-B7BD-FEC618F406AA}" type="datetime1">
              <a:rPr lang="zh-CN" altLang="en-US" smtClean="0"/>
              <a:t>2024/5/8</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5" name="Rectangle 3"/>
          <p:cNvSpPr>
            <a:spLocks noGrp="1" noChangeArrowheads="1"/>
          </p:cNvSpPr>
          <p:nvPr>
            <p:ph type="sldNum" sz="quarter" idx="11"/>
          </p:nvPr>
        </p:nvSpPr>
        <p:spPr>
          <a:ln/>
        </p:spPr>
        <p:txBody>
          <a:bodyPr/>
          <a:lstStyle>
            <a:lvl1pPr>
              <a:defRPr/>
            </a:lvl1pPr>
          </a:lstStyle>
          <a:p>
            <a:pPr>
              <a:defRPr/>
            </a:pPr>
            <a:fld id="{8618F8B8-3FB5-463C-A387-6BC2D35C345E}" type="slidenum">
              <a:rPr lang="zh-CN" altLang="en-US"/>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fld id="{C6A8E73D-55D9-46DA-BB9A-7DEA3B827C88}" type="datetime1">
              <a:rPr lang="zh-CN" altLang="en-US" smtClean="0"/>
              <a:t>2024/5/8</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5" name="Rectangle 3"/>
          <p:cNvSpPr>
            <a:spLocks noGrp="1" noChangeArrowheads="1"/>
          </p:cNvSpPr>
          <p:nvPr>
            <p:ph type="sldNum" sz="quarter" idx="11"/>
          </p:nvPr>
        </p:nvSpPr>
        <p:spPr>
          <a:ln/>
        </p:spPr>
        <p:txBody>
          <a:bodyPr/>
          <a:lstStyle>
            <a:lvl1pPr>
              <a:defRPr/>
            </a:lvl1pPr>
          </a:lstStyle>
          <a:p>
            <a:pPr>
              <a:defRPr/>
            </a:pPr>
            <a:fld id="{0F7A1AD1-6775-4F19-AFB3-AF6BA98F5527}" type="slidenum">
              <a:rPr lang="zh-CN" altLang="en-US"/>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fld id="{ACC5DF9A-A0BF-44D8-837C-C5E61FA282BA}" type="datetime1">
              <a:rPr lang="zh-CN" altLang="en-US" smtClean="0"/>
              <a:t>2024/5/8</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6" name="Rectangle 3"/>
          <p:cNvSpPr>
            <a:spLocks noGrp="1" noChangeArrowheads="1"/>
          </p:cNvSpPr>
          <p:nvPr>
            <p:ph type="sldNum" sz="quarter" idx="11"/>
          </p:nvPr>
        </p:nvSpPr>
        <p:spPr>
          <a:ln/>
        </p:spPr>
        <p:txBody>
          <a:bodyPr/>
          <a:lstStyle>
            <a:lvl1pPr>
              <a:defRPr/>
            </a:lvl1pPr>
          </a:lstStyle>
          <a:p>
            <a:pPr>
              <a:defRPr/>
            </a:pPr>
            <a:fld id="{FC1003CE-5D26-4498-8D64-AA72FDE883B5}" type="slidenum">
              <a:rPr lang="zh-CN" altLang="en-US"/>
              <a:pPr>
                <a:defRPr/>
              </a:pPr>
              <a:t>‹#›</a:t>
            </a:fld>
            <a:endParaRPr lang="en-US" altLang="zh-CN" dirty="0"/>
          </a:p>
        </p:txBody>
      </p:sp>
      <p:sp>
        <p:nvSpPr>
          <p:cNvPr id="7" name="Rectangle 16"/>
          <p:cNvSpPr>
            <a:spLocks noGrp="1" noChangeArrowheads="1"/>
          </p:cNvSpPr>
          <p:nvPr>
            <p:ph type="dt" sz="half" idx="12"/>
          </p:nvPr>
        </p:nvSpPr>
        <p:spPr>
          <a:ln/>
        </p:spPr>
        <p:txBody>
          <a:bodyPr/>
          <a:lstStyle>
            <a:lvl1pPr>
              <a:defRPr/>
            </a:lvl1pPr>
          </a:lstStyle>
          <a:p>
            <a:pPr>
              <a:defRPr/>
            </a:pPr>
            <a:fld id="{0D21AA39-5C0F-451F-86EF-4F2C188DFEC5}" type="datetime1">
              <a:rPr lang="zh-CN" altLang="en-US" smtClean="0"/>
              <a:t>2024/5/8</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8" name="Rectangle 3"/>
          <p:cNvSpPr>
            <a:spLocks noGrp="1" noChangeArrowheads="1"/>
          </p:cNvSpPr>
          <p:nvPr>
            <p:ph type="sldNum" sz="quarter" idx="11"/>
          </p:nvPr>
        </p:nvSpPr>
        <p:spPr>
          <a:ln/>
        </p:spPr>
        <p:txBody>
          <a:bodyPr/>
          <a:lstStyle>
            <a:lvl1pPr>
              <a:defRPr/>
            </a:lvl1pPr>
          </a:lstStyle>
          <a:p>
            <a:pPr>
              <a:defRPr/>
            </a:pPr>
            <a:fld id="{F9FE9860-A828-41B0-9186-87D182A4A18C}" type="slidenum">
              <a:rPr lang="zh-CN" altLang="en-US"/>
              <a:pPr>
                <a:defRPr/>
              </a:pPr>
              <a:t>‹#›</a:t>
            </a:fld>
            <a:endParaRPr lang="en-US" altLang="zh-CN" dirty="0"/>
          </a:p>
        </p:txBody>
      </p:sp>
      <p:sp>
        <p:nvSpPr>
          <p:cNvPr id="9" name="Rectangle 16"/>
          <p:cNvSpPr>
            <a:spLocks noGrp="1" noChangeArrowheads="1"/>
          </p:cNvSpPr>
          <p:nvPr>
            <p:ph type="dt" sz="half" idx="12"/>
          </p:nvPr>
        </p:nvSpPr>
        <p:spPr>
          <a:ln/>
        </p:spPr>
        <p:txBody>
          <a:bodyPr/>
          <a:lstStyle>
            <a:lvl1pPr>
              <a:defRPr/>
            </a:lvl1pPr>
          </a:lstStyle>
          <a:p>
            <a:pPr>
              <a:defRPr/>
            </a:pPr>
            <a:fld id="{AC5B7086-37BD-4118-86F6-B73E2FC16806}" type="datetime1">
              <a:rPr lang="zh-CN" altLang="en-US" smtClean="0"/>
              <a:t>2024/5/8</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4" name="Rectangle 3"/>
          <p:cNvSpPr>
            <a:spLocks noGrp="1" noChangeArrowheads="1"/>
          </p:cNvSpPr>
          <p:nvPr>
            <p:ph type="sldNum" sz="quarter" idx="11"/>
          </p:nvPr>
        </p:nvSpPr>
        <p:spPr>
          <a:ln/>
        </p:spPr>
        <p:txBody>
          <a:bodyPr/>
          <a:lstStyle>
            <a:lvl1pPr>
              <a:defRPr/>
            </a:lvl1pPr>
          </a:lstStyle>
          <a:p>
            <a:pPr>
              <a:defRPr/>
            </a:pPr>
            <a:fld id="{9E439B0B-B20F-4942-B44E-357D3D8660AF}" type="slidenum">
              <a:rPr lang="zh-CN" altLang="en-US"/>
              <a:pPr>
                <a:defRPr/>
              </a:pPr>
              <a:t>‹#›</a:t>
            </a:fld>
            <a:endParaRPr lang="en-US" altLang="zh-CN" dirty="0"/>
          </a:p>
        </p:txBody>
      </p:sp>
      <p:sp>
        <p:nvSpPr>
          <p:cNvPr id="5" name="Rectangle 16"/>
          <p:cNvSpPr>
            <a:spLocks noGrp="1" noChangeArrowheads="1"/>
          </p:cNvSpPr>
          <p:nvPr>
            <p:ph type="dt" sz="half" idx="12"/>
          </p:nvPr>
        </p:nvSpPr>
        <p:spPr>
          <a:ln/>
        </p:spPr>
        <p:txBody>
          <a:bodyPr/>
          <a:lstStyle>
            <a:lvl1pPr>
              <a:defRPr/>
            </a:lvl1pPr>
          </a:lstStyle>
          <a:p>
            <a:pPr>
              <a:defRPr/>
            </a:pPr>
            <a:fld id="{CF37F518-CEDA-4C5E-AE33-280EB57D4B23}" type="datetime1">
              <a:rPr lang="zh-CN" altLang="en-US" smtClean="0"/>
              <a:t>2024/5/8</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3" name="Rectangle 3"/>
          <p:cNvSpPr>
            <a:spLocks noGrp="1" noChangeArrowheads="1"/>
          </p:cNvSpPr>
          <p:nvPr>
            <p:ph type="sldNum" sz="quarter" idx="11"/>
          </p:nvPr>
        </p:nvSpPr>
        <p:spPr>
          <a:ln/>
        </p:spPr>
        <p:txBody>
          <a:bodyPr/>
          <a:lstStyle>
            <a:lvl1pPr>
              <a:defRPr sz="900" b="0">
                <a:latin typeface="Arial" panose="020B0604020202020204" pitchFamily="34" charset="0"/>
                <a:cs typeface="Arial" panose="020B0604020202020204" pitchFamily="34" charset="0"/>
              </a:defRPr>
            </a:lvl1pPr>
          </a:lstStyle>
          <a:p>
            <a:pPr>
              <a:defRPr/>
            </a:pPr>
            <a:fld id="{DF2308B0-52A9-437D-9700-D7B37876F5B1}" type="slidenum">
              <a:rPr lang="zh-CN" altLang="en-US" smtClean="0"/>
              <a:pPr>
                <a:defRPr/>
              </a:pPr>
              <a:t>‹#›</a:t>
            </a:fld>
            <a:endParaRPr lang="en-US" altLang="zh-CN" dirty="0"/>
          </a:p>
        </p:txBody>
      </p:sp>
      <p:sp>
        <p:nvSpPr>
          <p:cNvPr id="4" name="Rectangle 16"/>
          <p:cNvSpPr>
            <a:spLocks noGrp="1" noChangeArrowheads="1"/>
          </p:cNvSpPr>
          <p:nvPr>
            <p:ph type="dt" sz="half" idx="12"/>
          </p:nvPr>
        </p:nvSpPr>
        <p:spPr>
          <a:ln/>
        </p:spPr>
        <p:txBody>
          <a:bodyPr/>
          <a:lstStyle>
            <a:lvl1pPr>
              <a:defRPr/>
            </a:lvl1pPr>
          </a:lstStyle>
          <a:p>
            <a:pPr>
              <a:defRPr/>
            </a:pPr>
            <a:fld id="{9FF68742-4468-4A2F-8240-9C7353134647}" type="datetime1">
              <a:rPr lang="zh-CN" altLang="en-US" smtClean="0"/>
              <a:t>2024/5/8</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6" name="Rectangle 3"/>
          <p:cNvSpPr>
            <a:spLocks noGrp="1" noChangeArrowheads="1"/>
          </p:cNvSpPr>
          <p:nvPr>
            <p:ph type="sldNum" sz="quarter" idx="11"/>
          </p:nvPr>
        </p:nvSpPr>
        <p:spPr>
          <a:ln/>
        </p:spPr>
        <p:txBody>
          <a:bodyPr/>
          <a:lstStyle>
            <a:lvl1pPr>
              <a:defRPr/>
            </a:lvl1pPr>
          </a:lstStyle>
          <a:p>
            <a:pPr>
              <a:defRPr/>
            </a:pPr>
            <a:fld id="{637A787D-D16F-476E-A606-15D8F2548A4F}" type="slidenum">
              <a:rPr lang="zh-CN" altLang="en-US"/>
              <a:pPr>
                <a:defRPr/>
              </a:pPr>
              <a:t>‹#›</a:t>
            </a:fld>
            <a:endParaRPr lang="en-US" altLang="zh-CN" dirty="0"/>
          </a:p>
        </p:txBody>
      </p:sp>
      <p:sp>
        <p:nvSpPr>
          <p:cNvPr id="7" name="Rectangle 16"/>
          <p:cNvSpPr>
            <a:spLocks noGrp="1" noChangeArrowheads="1"/>
          </p:cNvSpPr>
          <p:nvPr>
            <p:ph type="dt" sz="half" idx="12"/>
          </p:nvPr>
        </p:nvSpPr>
        <p:spPr>
          <a:ln/>
        </p:spPr>
        <p:txBody>
          <a:bodyPr/>
          <a:lstStyle>
            <a:lvl1pPr>
              <a:defRPr/>
            </a:lvl1pPr>
          </a:lstStyle>
          <a:p>
            <a:pPr>
              <a:defRPr/>
            </a:pPr>
            <a:fld id="{7733CB51-CBD3-4E85-9D98-5558580AD257}" type="datetime1">
              <a:rPr lang="zh-CN" altLang="en-US" smtClean="0"/>
              <a:t>2024/5/8</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dirty="0"/>
          </a:p>
        </p:txBody>
      </p:sp>
      <p:sp>
        <p:nvSpPr>
          <p:cNvPr id="6" name="Rectangle 3"/>
          <p:cNvSpPr>
            <a:spLocks noGrp="1" noChangeArrowheads="1"/>
          </p:cNvSpPr>
          <p:nvPr>
            <p:ph type="sldNum" sz="quarter" idx="11"/>
          </p:nvPr>
        </p:nvSpPr>
        <p:spPr>
          <a:ln/>
        </p:spPr>
        <p:txBody>
          <a:bodyPr/>
          <a:lstStyle>
            <a:lvl1pPr>
              <a:defRPr/>
            </a:lvl1pPr>
          </a:lstStyle>
          <a:p>
            <a:pPr>
              <a:defRPr/>
            </a:pPr>
            <a:fld id="{9ACAB107-A67B-4AFA-AB3F-D044887F35E5}" type="slidenum">
              <a:rPr lang="zh-CN" altLang="en-US"/>
              <a:pPr>
                <a:defRPr/>
              </a:pPr>
              <a:t>‹#›</a:t>
            </a:fld>
            <a:endParaRPr lang="en-US" altLang="zh-CN" dirty="0"/>
          </a:p>
        </p:txBody>
      </p:sp>
      <p:sp>
        <p:nvSpPr>
          <p:cNvPr id="7" name="Rectangle 16"/>
          <p:cNvSpPr>
            <a:spLocks noGrp="1" noChangeArrowheads="1"/>
          </p:cNvSpPr>
          <p:nvPr>
            <p:ph type="dt" sz="half" idx="12"/>
          </p:nvPr>
        </p:nvSpPr>
        <p:spPr>
          <a:ln/>
        </p:spPr>
        <p:txBody>
          <a:bodyPr/>
          <a:lstStyle>
            <a:lvl1pPr>
              <a:defRPr/>
            </a:lvl1pPr>
          </a:lstStyle>
          <a:p>
            <a:pPr>
              <a:defRPr/>
            </a:pPr>
            <a:fld id="{7DDAA548-326B-4A3A-868C-943D6EFA4ECC}" type="datetime1">
              <a:rPr lang="zh-CN" altLang="en-US" smtClean="0"/>
              <a:t>2024/5/8</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dirty="0"/>
          </a:p>
        </p:txBody>
      </p:sp>
      <p:sp>
        <p:nvSpPr>
          <p:cNvPr id="9625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34342225-89FC-4846-9E75-635859F1B946}" type="slidenum">
              <a:rPr lang="zh-CN" altLang="en-US"/>
              <a:pPr>
                <a:defRPr/>
              </a:pPr>
              <a:t>‹#›</a:t>
            </a:fld>
            <a:endParaRPr lang="en-US" altLang="zh-CN" dirty="0"/>
          </a:p>
        </p:txBody>
      </p:sp>
      <p:grpSp>
        <p:nvGrpSpPr>
          <p:cNvPr id="1028" name="Group 4"/>
          <p:cNvGrpSpPr>
            <a:grpSpLocks/>
          </p:cNvGrpSpPr>
          <p:nvPr/>
        </p:nvGrpSpPr>
        <p:grpSpPr bwMode="auto">
          <a:xfrm>
            <a:off x="0" y="0"/>
            <a:ext cx="9144000" cy="546100"/>
            <a:chOff x="0" y="0"/>
            <a:chExt cx="5760" cy="344"/>
          </a:xfrm>
        </p:grpSpPr>
        <p:sp>
          <p:nvSpPr>
            <p:cNvPr id="9626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9626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9626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9626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9626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9626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9626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9626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9626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7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69B1DEC0-AA1D-4C22-A90F-3DC6107E7A10}" type="datetime1">
              <a:rPr lang="zh-CN" altLang="en-US" smtClean="0"/>
              <a:t>2024/5/8</a:t>
            </a:fld>
            <a:endParaRPr lang="en-US" altLang="zh-CN" dirty="0"/>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fontAlgn="base">
        <a:spcBef>
          <a:spcPct val="0"/>
        </a:spcBef>
        <a:spcAft>
          <a:spcPct val="0"/>
        </a:spcAft>
        <a:defRPr sz="4400">
          <a:solidFill>
            <a:schemeClr val="tx1"/>
          </a:solidFill>
          <a:latin typeface="Arial" charset="0"/>
          <a:ea typeface="宋体" charset="-122"/>
        </a:defRPr>
      </a:lvl6pPr>
      <a:lvl7pPr marL="914400" algn="l" rtl="0" fontAlgn="base">
        <a:spcBef>
          <a:spcPct val="0"/>
        </a:spcBef>
        <a:spcAft>
          <a:spcPct val="0"/>
        </a:spcAft>
        <a:defRPr sz="4400">
          <a:solidFill>
            <a:schemeClr val="tx1"/>
          </a:solidFill>
          <a:latin typeface="Arial" charset="0"/>
          <a:ea typeface="宋体" charset="-122"/>
        </a:defRPr>
      </a:lvl7pPr>
      <a:lvl8pPr marL="1371600" algn="l" rtl="0" fontAlgn="base">
        <a:spcBef>
          <a:spcPct val="0"/>
        </a:spcBef>
        <a:spcAft>
          <a:spcPct val="0"/>
        </a:spcAft>
        <a:defRPr sz="4400">
          <a:solidFill>
            <a:schemeClr val="tx1"/>
          </a:solidFill>
          <a:latin typeface="Arial" charset="0"/>
          <a:ea typeface="宋体" charset="-122"/>
        </a:defRPr>
      </a:lvl8pPr>
      <a:lvl9pPr marL="1828800" algn="l"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slide" Target="slide38.xml"/><Relationship Id="rId5" Type="http://schemas.openxmlformats.org/officeDocument/2006/relationships/slide" Target="slide47.xml"/><Relationship Id="rId1" Type="http://schemas.openxmlformats.org/officeDocument/2006/relationships/slideLayout" Target="../slideLayouts/slideLayout7.xml"/><Relationship Id="rId2"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351.PNG"/><Relationship Id="rId4" Type="http://schemas.openxmlformats.org/officeDocument/2006/relationships/image" Target="../media/image391.png"/><Relationship Id="rId5" Type="http://schemas.openxmlformats.org/officeDocument/2006/relationships/image" Target="../media/image48.png"/><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21.png"/><Relationship Id="rId4" Type="http://schemas.openxmlformats.org/officeDocument/2006/relationships/image" Target="../media/image430.png"/><Relationship Id="rId5" Type="http://schemas.openxmlformats.org/officeDocument/2006/relationships/image" Target="../media/image441.png"/><Relationship Id="rId6" Type="http://schemas.openxmlformats.org/officeDocument/2006/relationships/image" Target="../media/image451.png"/><Relationship Id="rId7" Type="http://schemas.openxmlformats.org/officeDocument/2006/relationships/image" Target="../media/image460.png"/><Relationship Id="rId8" Type="http://schemas.openxmlformats.org/officeDocument/2006/relationships/image" Target="../media/image470.png"/><Relationship Id="rId9" Type="http://schemas.openxmlformats.org/officeDocument/2006/relationships/image" Target="../media/image480.png"/><Relationship Id="rId1" Type="http://schemas.openxmlformats.org/officeDocument/2006/relationships/slideLayout" Target="../slideLayouts/slideLayout7.xml"/><Relationship Id="rId2" Type="http://schemas.openxmlformats.org/officeDocument/2006/relationships/image" Target="../media/image410.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16.xml"/><Relationship Id="rId5" Type="http://schemas.openxmlformats.org/officeDocument/2006/relationships/image" Target="../media/image49.png"/><Relationship Id="rId6" Type="http://schemas.openxmlformats.org/officeDocument/2006/relationships/slide" Target="slide30.xml"/><Relationship Id="rId7" Type="http://schemas.openxmlformats.org/officeDocument/2006/relationships/slide" Target="slide34.xml"/><Relationship Id="rId8" Type="http://schemas.openxmlformats.org/officeDocument/2006/relationships/slide" Target="slide34.xml"/><Relationship Id="rId9" Type="http://schemas.openxmlformats.org/officeDocument/2006/relationships/image" Target="../media/image50.png"/><Relationship Id="rId1" Type="http://schemas.openxmlformats.org/officeDocument/2006/relationships/slideLayout" Target="../slideLayouts/slideLayout7.xml"/><Relationship Id="rId2"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56.png"/><Relationship Id="rId9" Type="http://schemas.openxmlformats.org/officeDocument/2006/relationships/image" Target="../media/image57.png"/><Relationship Id="rId10" Type="http://schemas.openxmlformats.org/officeDocument/2006/relationships/image" Target="../media/image58.png"/><Relationship Id="rId1" Type="http://schemas.openxmlformats.org/officeDocument/2006/relationships/slideLayout" Target="../slideLayouts/slideLayout7.xml"/><Relationship Id="rId2" Type="http://schemas.openxmlformats.org/officeDocument/2006/relationships/slide" Target="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 Id="rId11" Type="http://schemas.openxmlformats.org/officeDocument/2006/relationships/image" Target="../media/image68.png"/><Relationship Id="rId1" Type="http://schemas.openxmlformats.org/officeDocument/2006/relationships/slideLayout" Target="../slideLayouts/slideLayout7.xml"/><Relationship Id="rId2"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75.png"/><Relationship Id="rId9" Type="http://schemas.openxmlformats.org/officeDocument/2006/relationships/image" Target="../media/image76.png"/><Relationship Id="rId1" Type="http://schemas.openxmlformats.org/officeDocument/2006/relationships/slideLayout" Target="../slideLayouts/slideLayout7.xml"/><Relationship Id="rId2" Type="http://schemas.openxmlformats.org/officeDocument/2006/relationships/image" Target="../media/image69.png"/></Relationships>
</file>

<file path=ppt/slides/_rels/slide19.xml.rels><?xml version="1.0" encoding="UTF-8" standalone="yes"?>
<Relationships xmlns="http://schemas.openxmlformats.org/package/2006/relationships"><Relationship Id="rId11" Type="http://schemas.openxmlformats.org/officeDocument/2006/relationships/image" Target="../media/image86.png"/><Relationship Id="rId12" Type="http://schemas.openxmlformats.org/officeDocument/2006/relationships/image" Target="../media/image87.png"/><Relationship Id="rId1" Type="http://schemas.openxmlformats.org/officeDocument/2006/relationships/slideLayout" Target="../slideLayouts/slideLayout7.xml"/><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image" Target="../media/image82.png"/><Relationship Id="rId8" Type="http://schemas.openxmlformats.org/officeDocument/2006/relationships/image" Target="../media/image83.png"/><Relationship Id="rId9" Type="http://schemas.openxmlformats.org/officeDocument/2006/relationships/image" Target="../media/image84.png"/><Relationship Id="rId10" Type="http://schemas.openxmlformats.org/officeDocument/2006/relationships/image" Target="../media/image8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8.png"/><Relationship Id="rId3" Type="http://schemas.openxmlformats.org/officeDocument/2006/relationships/image" Target="../media/image8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0.png"/></Relationships>
</file>

<file path=ppt/slides/_rels/slide22.xml.rels><?xml version="1.0" encoding="UTF-8" standalone="yes"?>
<Relationships xmlns="http://schemas.openxmlformats.org/package/2006/relationships"><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40.png"/><Relationship Id="rId4" Type="http://schemas.openxmlformats.org/officeDocument/2006/relationships/image" Target="../media/image950.png"/><Relationship Id="rId5" Type="http://schemas.openxmlformats.org/officeDocument/2006/relationships/image" Target="../media/image97.png"/><Relationship Id="rId1" Type="http://schemas.openxmlformats.org/officeDocument/2006/relationships/slideLayout" Target="../slideLayouts/slideLayout7.xml"/><Relationship Id="rId2" Type="http://schemas.openxmlformats.org/officeDocument/2006/relationships/image" Target="../media/image96.png"/></Relationships>
</file>

<file path=ppt/slides/_rels/slide24.xml.rels><?xml version="1.0" encoding="UTF-8" standalone="yes"?>
<Relationships xmlns="http://schemas.openxmlformats.org/package/2006/relationships"><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1" Type="http://schemas.openxmlformats.org/officeDocument/2006/relationships/slideLayout" Target="../slideLayouts/slideLayout7.xml"/><Relationship Id="rId2" Type="http://schemas.openxmlformats.org/officeDocument/2006/relationships/image" Target="../media/image970.png"/></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media/image104.png"/><Relationship Id="rId6" Type="http://schemas.openxmlformats.org/officeDocument/2006/relationships/image" Target="../media/image105.png"/><Relationship Id="rId7" Type="http://schemas.openxmlformats.org/officeDocument/2006/relationships/image" Target="../media/image106.png"/><Relationship Id="rId9"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image" Target="../media/image10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7.png"/><Relationship Id="rId3" Type="http://schemas.openxmlformats.org/officeDocument/2006/relationships/image" Target="../media/image108.png"/></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NULL"/><Relationship Id="rId7" Type="http://schemas.openxmlformats.org/officeDocument/2006/relationships/image" Target="../media/image113.png"/><Relationship Id="rId8" Type="http://schemas.openxmlformats.org/officeDocument/2006/relationships/image" Target="../media/image114.png"/><Relationship Id="rId9" Type="http://schemas.openxmlformats.org/officeDocument/2006/relationships/image" Target="../media/image115.png"/><Relationship Id="rId10" Type="http://schemas.openxmlformats.org/officeDocument/2006/relationships/image" Target="../media/image116.png"/><Relationship Id="rId1" Type="http://schemas.openxmlformats.org/officeDocument/2006/relationships/slideLayout" Target="../slideLayouts/slideLayout7.xml"/><Relationship Id="rId2" Type="http://schemas.openxmlformats.org/officeDocument/2006/relationships/image" Target="../media/image109.png"/></Relationships>
</file>

<file path=ppt/slides/_rels/slide28.xml.rels><?xml version="1.0" encoding="UTF-8" standalone="yes"?>
<Relationships xmlns="http://schemas.openxmlformats.org/package/2006/relationships"><Relationship Id="rId3" Type="http://schemas.openxmlformats.org/officeDocument/2006/relationships/image" Target="../media/image118.png"/><Relationship Id="rId4" Type="http://schemas.openxmlformats.org/officeDocument/2006/relationships/image" Target="../media/image119.png"/><Relationship Id="rId5" Type="http://schemas.openxmlformats.org/officeDocument/2006/relationships/image" Target="../media/image120.png"/><Relationship Id="rId6" Type="http://schemas.openxmlformats.org/officeDocument/2006/relationships/image" Target="../media/image121.png"/><Relationship Id="rId7" Type="http://schemas.openxmlformats.org/officeDocument/2006/relationships/image" Target="../media/image122.png"/><Relationship Id="rId8" Type="http://schemas.openxmlformats.org/officeDocument/2006/relationships/image" Target="../media/image123.png"/><Relationship Id="rId1" Type="http://schemas.openxmlformats.org/officeDocument/2006/relationships/slideLayout" Target="../slideLayouts/slideLayout7.xml"/><Relationship Id="rId2" Type="http://schemas.openxmlformats.org/officeDocument/2006/relationships/image" Target="../media/image1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4.png"/><Relationship Id="rId3" Type="http://schemas.openxmlformats.org/officeDocument/2006/relationships/image" Target="../media/image1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6.png"/><Relationship Id="rId4" Type="http://schemas.openxmlformats.org/officeDocument/2006/relationships/image" Target="NULL"/><Relationship Id="rId5" Type="http://schemas.openxmlformats.org/officeDocument/2006/relationships/image" Target="../media/image127.png"/><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slide" Target="slide15.xml"/></Relationships>
</file>

<file path=ppt/slides/_rels/slide31.xml.rels><?xml version="1.0" encoding="UTF-8" standalone="yes"?>
<Relationships xmlns="http://schemas.openxmlformats.org/package/2006/relationships"><Relationship Id="rId3" Type="http://schemas.openxmlformats.org/officeDocument/2006/relationships/image" Target="../media/image128.png"/><Relationship Id="rId4" Type="http://schemas.openxmlformats.org/officeDocument/2006/relationships/image" Target="NULL"/><Relationship Id="rId5" Type="http://schemas.openxmlformats.org/officeDocument/2006/relationships/image" Target="../media/image129.png"/><Relationship Id="rId6" Type="http://schemas.openxmlformats.org/officeDocument/2006/relationships/image" Target="NULL"/><Relationship Id="rId7" Type="http://schemas.openxmlformats.org/officeDocument/2006/relationships/image" Target="../media/image130.png"/><Relationship Id="rId8" Type="http://schemas.openxmlformats.org/officeDocument/2006/relationships/image" Target="../media/image131.png"/><Relationship Id="rId1" Type="http://schemas.openxmlformats.org/officeDocument/2006/relationships/slideLayout" Target="../slideLayouts/slideLayout7.xml"/><Relationship Id="rId2" Type="http://schemas.openxmlformats.org/officeDocument/2006/relationships/image" Target="NULL"/></Relationships>
</file>

<file path=ppt/slides/_rels/slide32.xml.rels><?xml version="1.0" encoding="UTF-8" standalone="yes"?>
<Relationships xmlns="http://schemas.openxmlformats.org/package/2006/relationships"><Relationship Id="rId3" Type="http://schemas.openxmlformats.org/officeDocument/2006/relationships/image" Target="../media/image133.png"/><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image" Target="../media/image132.png"/></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media/image134.png"/><Relationship Id="rId7" Type="http://schemas.openxmlformats.org/officeDocument/2006/relationships/image" Target="../media/image135.png"/><Relationship Id="rId8" Type="http://schemas.openxmlformats.org/officeDocument/2006/relationships/image" Target="../media/image136.png"/><Relationship Id="rId9" Type="http://schemas.openxmlformats.org/officeDocument/2006/relationships/image" Target="../media/image137.png"/><Relationship Id="rId1" Type="http://schemas.openxmlformats.org/officeDocument/2006/relationships/slideLayout" Target="../slideLayouts/slideLayout7.xml"/><Relationship Id="rId2" Type="http://schemas.openxmlformats.org/officeDocument/2006/relationships/image" Target="NULL"/></Relationships>
</file>

<file path=ppt/slides/_rels/slide34.xml.rels><?xml version="1.0" encoding="UTF-8" standalone="yes"?>
<Relationships xmlns="http://schemas.openxmlformats.org/package/2006/relationships"><Relationship Id="rId3" Type="http://schemas.openxmlformats.org/officeDocument/2006/relationships/image" Target="../media/image1270.png"/><Relationship Id="rId4" Type="http://schemas.openxmlformats.org/officeDocument/2006/relationships/image" Target="../media/image1280.png"/><Relationship Id="rId5" Type="http://schemas.openxmlformats.org/officeDocument/2006/relationships/image" Target="NULL"/><Relationship Id="rId6" Type="http://schemas.openxmlformats.org/officeDocument/2006/relationships/image" Target="../media/image138.png"/><Relationship Id="rId7" Type="http://schemas.openxmlformats.org/officeDocument/2006/relationships/image" Target="NULL"/><Relationship Id="rId8" Type="http://schemas.openxmlformats.org/officeDocument/2006/relationships/image" Target="../media/image139.png"/><Relationship Id="rId9" Type="http://schemas.openxmlformats.org/officeDocument/2006/relationships/image" Target="../media/image140.png"/><Relationship Id="rId1" Type="http://schemas.openxmlformats.org/officeDocument/2006/relationships/slideLayout" Target="../slideLayouts/slideLayout7.xml"/><Relationship Id="rId2" Type="http://schemas.openxmlformats.org/officeDocument/2006/relationships/slide" Target="slide15.xml"/></Relationships>
</file>

<file path=ppt/slides/_rels/slide35.xml.rels><?xml version="1.0" encoding="UTF-8" standalone="yes"?>
<Relationships xmlns="http://schemas.openxmlformats.org/package/2006/relationships"><Relationship Id="rId3" Type="http://schemas.openxmlformats.org/officeDocument/2006/relationships/image" Target="../media/image142.png"/><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image" Target="../media/image1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90.png"/><Relationship Id="rId3" Type="http://schemas.openxmlformats.org/officeDocument/2006/relationships/image" Target="../media/image1300.png"/></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4" Type="http://schemas.openxmlformats.org/officeDocument/2006/relationships/image" Target="../media/image144.png"/><Relationship Id="rId1" Type="http://schemas.openxmlformats.org/officeDocument/2006/relationships/slideLayout" Target="../slideLayouts/slideLayout7.xml"/><Relationship Id="rId2" Type="http://schemas.openxmlformats.org/officeDocument/2006/relationships/image" Target="../media/image1310.png"/></Relationships>
</file>

<file path=ppt/slides/_rels/slide38.xml.rels><?xml version="1.0" encoding="UTF-8" standalone="yes"?>
<Relationships xmlns="http://schemas.openxmlformats.org/package/2006/relationships"><Relationship Id="rId3" Type="http://schemas.openxmlformats.org/officeDocument/2006/relationships/image" Target="../media/image1340.png"/><Relationship Id="rId4" Type="http://schemas.openxmlformats.org/officeDocument/2006/relationships/image" Target="../media/image1350.png"/><Relationship Id="rId5" Type="http://schemas.openxmlformats.org/officeDocument/2006/relationships/image" Target="../media/image1360.png"/><Relationship Id="rId6" Type="http://schemas.openxmlformats.org/officeDocument/2006/relationships/image" Target="../media/image1370.png"/><Relationship Id="rId7" Type="http://schemas.openxmlformats.org/officeDocument/2006/relationships/image" Target="../media/image1380.png"/><Relationship Id="rId1" Type="http://schemas.openxmlformats.org/officeDocument/2006/relationships/slideLayout" Target="../slideLayouts/slideLayout7.xml"/><Relationship Id="rId2" Type="http://schemas.openxmlformats.org/officeDocument/2006/relationships/slide" Target="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90.png"/><Relationship Id="rId3" Type="http://schemas.openxmlformats.org/officeDocument/2006/relationships/image" Target="../media/image140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5.png"/></Relationships>
</file>

<file path=ppt/slides/_rels/slide42.xml.rels><?xml version="1.0" encoding="UTF-8" standalone="yes"?>
<Relationships xmlns="http://schemas.openxmlformats.org/package/2006/relationships"><Relationship Id="rId3" Type="http://schemas.openxmlformats.org/officeDocument/2006/relationships/image" Target="../media/image1440.png"/><Relationship Id="rId4" Type="http://schemas.openxmlformats.org/officeDocument/2006/relationships/image" Target="../media/image146.png"/><Relationship Id="rId5" Type="http://schemas.openxmlformats.org/officeDocument/2006/relationships/image" Target="../media/image1460.png"/><Relationship Id="rId6" Type="http://schemas.openxmlformats.org/officeDocument/2006/relationships/image" Target="../media/image147.png"/><Relationship Id="rId1" Type="http://schemas.openxmlformats.org/officeDocument/2006/relationships/slideLayout" Target="../slideLayouts/slideLayout7.xml"/><Relationship Id="rId2" Type="http://schemas.openxmlformats.org/officeDocument/2006/relationships/image" Target="../media/image1430.png"/></Relationships>
</file>

<file path=ppt/slides/_rels/slide43.xml.rels><?xml version="1.0" encoding="UTF-8" standalone="yes"?>
<Relationships xmlns="http://schemas.openxmlformats.org/package/2006/relationships"><Relationship Id="rId3" Type="http://schemas.openxmlformats.org/officeDocument/2006/relationships/image" Target="../media/image149.png"/><Relationship Id="rId4" Type="http://schemas.openxmlformats.org/officeDocument/2006/relationships/image" Target="../media/image150.png"/><Relationship Id="rId1" Type="http://schemas.openxmlformats.org/officeDocument/2006/relationships/slideLayout" Target="../slideLayouts/slideLayout7.xml"/><Relationship Id="rId2" Type="http://schemas.openxmlformats.org/officeDocument/2006/relationships/image" Target="../media/image1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3.png"/><Relationship Id="rId3" Type="http://schemas.openxmlformats.org/officeDocument/2006/relationships/image" Target="../media/image154.png"/></Relationships>
</file>

<file path=ppt/slides/_rels/slide47.xml.rels><?xml version="1.0" encoding="UTF-8" standalone="yes"?>
<Relationships xmlns="http://schemas.openxmlformats.org/package/2006/relationships"><Relationship Id="rId3" Type="http://schemas.openxmlformats.org/officeDocument/2006/relationships/image" Target="../media/image156.png"/><Relationship Id="rId4" Type="http://schemas.openxmlformats.org/officeDocument/2006/relationships/slide" Target="slide1.xml"/><Relationship Id="rId5" Type="http://schemas.openxmlformats.org/officeDocument/2006/relationships/image" Target="../media/image157.png"/><Relationship Id="rId6" Type="http://schemas.openxmlformats.org/officeDocument/2006/relationships/image" Target="../media/image158.png"/><Relationship Id="rId7" Type="http://schemas.openxmlformats.org/officeDocument/2006/relationships/image" Target="../media/image159.png"/><Relationship Id="rId1" Type="http://schemas.openxmlformats.org/officeDocument/2006/relationships/slideLayout" Target="../slideLayouts/slideLayout7.xml"/><Relationship Id="rId2" Type="http://schemas.openxmlformats.org/officeDocument/2006/relationships/image" Target="../media/image155.png"/></Relationships>
</file>

<file path=ppt/slides/_rels/slide48.xml.rels><?xml version="1.0" encoding="UTF-8" standalone="yes"?>
<Relationships xmlns="http://schemas.openxmlformats.org/package/2006/relationships"><Relationship Id="rId3" Type="http://schemas.openxmlformats.org/officeDocument/2006/relationships/image" Target="../media/image161.PNG"/><Relationship Id="rId4" Type="http://schemas.openxmlformats.org/officeDocument/2006/relationships/image" Target="../media/image162.PNG"/><Relationship Id="rId5" Type="http://schemas.openxmlformats.org/officeDocument/2006/relationships/image" Target="../media/image163.png"/><Relationship Id="rId1" Type="http://schemas.openxmlformats.org/officeDocument/2006/relationships/slideLayout" Target="../slideLayouts/slideLayout7.xml"/><Relationship Id="rId2" Type="http://schemas.openxmlformats.org/officeDocument/2006/relationships/image" Target="../media/image16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4.png"/></Relationships>
</file>

<file path=ppt/slides/_rels/slide51.xml.rels><?xml version="1.0" encoding="UTF-8" standalone="yes"?>
<Relationships xmlns="http://schemas.openxmlformats.org/package/2006/relationships"><Relationship Id="rId3" Type="http://schemas.openxmlformats.org/officeDocument/2006/relationships/image" Target="../media/image166.png"/><Relationship Id="rId4" Type="http://schemas.openxmlformats.org/officeDocument/2006/relationships/slide" Target="slide1.xml"/><Relationship Id="rId5" Type="http://schemas.openxmlformats.org/officeDocument/2006/relationships/image" Target="../media/image167.PNG"/><Relationship Id="rId1" Type="http://schemas.openxmlformats.org/officeDocument/2006/relationships/slideLayout" Target="../slideLayouts/slideLayout7.xml"/><Relationship Id="rId2" Type="http://schemas.openxmlformats.org/officeDocument/2006/relationships/image" Target="../media/image1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8.PNG"/><Relationship Id="rId3" Type="http://schemas.openxmlformats.org/officeDocument/2006/relationships/image" Target="../media/image169.PNG"/></Relationships>
</file>

<file path=ppt/slides/_rels/slide53.xml.rels><?xml version="1.0" encoding="UTF-8" standalone="yes"?>
<Relationships xmlns="http://schemas.openxmlformats.org/package/2006/relationships"><Relationship Id="rId3" Type="http://schemas.openxmlformats.org/officeDocument/2006/relationships/image" Target="../media/image171.png"/><Relationship Id="rId4" Type="http://schemas.openxmlformats.org/officeDocument/2006/relationships/image" Target="../media/image172.png"/><Relationship Id="rId1" Type="http://schemas.openxmlformats.org/officeDocument/2006/relationships/slideLayout" Target="../slideLayouts/slideLayout7.xml"/><Relationship Id="rId2" Type="http://schemas.openxmlformats.org/officeDocument/2006/relationships/image" Target="../media/image17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F0C4E492-2762-424A-9304-59FA4B275B8F}"/>
              </a:ext>
            </a:extLst>
          </p:cNvPr>
          <p:cNvSpPr txBox="1">
            <a:spLocks/>
          </p:cNvSpPr>
          <p:nvPr/>
        </p:nvSpPr>
        <p:spPr>
          <a:xfrm>
            <a:off x="341529" y="863715"/>
            <a:ext cx="8595955" cy="1429379"/>
          </a:xfrm>
          <a:prstGeom prst="rect">
            <a:avLst/>
          </a:prstGeom>
          <a:noFill/>
          <a:ln>
            <a:noFill/>
          </a:ln>
        </p:spPr>
        <p:txBody>
          <a:bodyPr>
            <a:normAutofit/>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fontAlgn="base">
              <a:spcBef>
                <a:spcPct val="0"/>
              </a:spcBef>
              <a:spcAft>
                <a:spcPct val="0"/>
              </a:spcAft>
              <a:defRPr sz="4400">
                <a:solidFill>
                  <a:schemeClr val="tx1"/>
                </a:solidFill>
                <a:latin typeface="Arial" charset="0"/>
                <a:ea typeface="宋体" charset="-122"/>
              </a:defRPr>
            </a:lvl6pPr>
            <a:lvl7pPr marL="914400" algn="l" rtl="0" fontAlgn="base">
              <a:spcBef>
                <a:spcPct val="0"/>
              </a:spcBef>
              <a:spcAft>
                <a:spcPct val="0"/>
              </a:spcAft>
              <a:defRPr sz="4400">
                <a:solidFill>
                  <a:schemeClr val="tx1"/>
                </a:solidFill>
                <a:latin typeface="Arial" charset="0"/>
                <a:ea typeface="宋体" charset="-122"/>
              </a:defRPr>
            </a:lvl7pPr>
            <a:lvl8pPr marL="1371600" algn="l" rtl="0" fontAlgn="base">
              <a:spcBef>
                <a:spcPct val="0"/>
              </a:spcBef>
              <a:spcAft>
                <a:spcPct val="0"/>
              </a:spcAft>
              <a:defRPr sz="4400">
                <a:solidFill>
                  <a:schemeClr val="tx1"/>
                </a:solidFill>
                <a:latin typeface="Arial" charset="0"/>
                <a:ea typeface="宋体" charset="-122"/>
              </a:defRPr>
            </a:lvl8pPr>
            <a:lvl9pPr marL="1828800" algn="l" rtl="0" fontAlgn="base">
              <a:spcBef>
                <a:spcPct val="0"/>
              </a:spcBef>
              <a:spcAft>
                <a:spcPct val="0"/>
              </a:spcAft>
              <a:defRPr sz="4400">
                <a:solidFill>
                  <a:schemeClr val="tx1"/>
                </a:solidFill>
                <a:latin typeface="Arial" charset="0"/>
                <a:ea typeface="宋体" charset="-122"/>
              </a:defRPr>
            </a:lvl9pPr>
          </a:lstStyle>
          <a:p>
            <a:pPr algn="ctr">
              <a:lnSpc>
                <a:spcPct val="150000"/>
              </a:lnSpc>
            </a:pPr>
            <a:r>
              <a:rPr kumimoji="1" lang="en-US" altLang="zh-CN" sz="3200" b="1" kern="0" dirty="0">
                <a:solidFill>
                  <a:srgbClr val="0000FF"/>
                </a:solidFill>
                <a:latin typeface="Arial" panose="020B0604020202020204" pitchFamily="34" charset="0"/>
                <a:cs typeface="Arial" panose="020B0604020202020204" pitchFamily="34" charset="0"/>
              </a:rPr>
              <a:t>Chapter 8</a:t>
            </a:r>
            <a:r>
              <a:rPr lang="zh-CN" altLang="en-US" sz="3200" kern="0" dirty="0">
                <a:solidFill>
                  <a:srgbClr val="0000FF"/>
                </a:solidFill>
                <a:latin typeface="Arial" panose="020B0604020202020204" pitchFamily="34" charset="0"/>
                <a:ea typeface="Times New Roman" charset="0"/>
                <a:cs typeface="Arial" panose="020B0604020202020204" pitchFamily="34" charset="0"/>
              </a:rPr>
              <a:t>   </a:t>
            </a:r>
            <a:endParaRPr lang="en-US" altLang="zh-CN" sz="3200" kern="0" dirty="0">
              <a:solidFill>
                <a:srgbClr val="0000FF"/>
              </a:solidFill>
              <a:latin typeface="Arial" panose="020B0604020202020204" pitchFamily="34" charset="0"/>
              <a:ea typeface="Times New Roman" charset="0"/>
              <a:cs typeface="Arial" panose="020B0604020202020204" pitchFamily="34" charset="0"/>
            </a:endParaRPr>
          </a:p>
          <a:p>
            <a:pPr algn="ctr"/>
            <a:r>
              <a:rPr lang="en-US" altLang="zh-CN" sz="2800" kern="0" dirty="0">
                <a:solidFill>
                  <a:srgbClr val="0000FF"/>
                </a:solidFill>
                <a:latin typeface="Arial" panose="020B0604020202020204" pitchFamily="34" charset="0"/>
                <a:ea typeface="Times New Roman" charset="0"/>
                <a:cs typeface="Arial" panose="020B0604020202020204" pitchFamily="34" charset="0"/>
              </a:rPr>
              <a:t>Test of Hypotheses Based on a Single Sample </a:t>
            </a:r>
            <a:endParaRPr lang="en-US" sz="2800" kern="0" dirty="0">
              <a:solidFill>
                <a:srgbClr val="0000FF"/>
              </a:solidFill>
              <a:latin typeface="Arial" panose="020B0604020202020204" pitchFamily="34" charset="0"/>
              <a:ea typeface="Times New Roman" charset="0"/>
              <a:cs typeface="Arial" panose="020B0604020202020204" pitchFamily="34" charset="0"/>
            </a:endParaRPr>
          </a:p>
        </p:txBody>
      </p:sp>
      <p:sp>
        <p:nvSpPr>
          <p:cNvPr id="9" name="内容占位符 4">
            <a:extLst>
              <a:ext uri="{FF2B5EF4-FFF2-40B4-BE49-F238E27FC236}">
                <a16:creationId xmlns="" xmlns:a16="http://schemas.microsoft.com/office/drawing/2014/main" id="{626E7716-0714-4BEE-8EA7-A378BD20A4EF}"/>
              </a:ext>
            </a:extLst>
          </p:cNvPr>
          <p:cNvSpPr txBox="1">
            <a:spLocks/>
          </p:cNvSpPr>
          <p:nvPr/>
        </p:nvSpPr>
        <p:spPr>
          <a:xfrm>
            <a:off x="650888" y="2663915"/>
            <a:ext cx="8055894" cy="2656120"/>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514350" indent="-514350">
              <a:buFont typeface="+mj-lt"/>
              <a:buAutoNum type="arabicPeriod"/>
            </a:pPr>
            <a:r>
              <a:rPr lang="en-US" altLang="zh-CN" sz="2400" dirty="0">
                <a:latin typeface="Arial" panose="020B0604020202020204" pitchFamily="34" charset="0"/>
                <a:cs typeface="Arial" panose="020B0604020202020204" pitchFamily="34" charset="0"/>
                <a:hlinkClick r:id="rId2" action="ppaction://hlinksldjump"/>
              </a:rPr>
              <a:t>Hypotheses and Test Procedures </a:t>
            </a:r>
            <a:r>
              <a:rPr lang="en-US" altLang="zh-CN" sz="2400" dirty="0">
                <a:latin typeface="Arial" panose="020B0604020202020204" pitchFamily="34" charset="0"/>
                <a:cs typeface="Arial" panose="020B0604020202020204" pitchFamily="34" charset="0"/>
              </a:rPr>
              <a:t>(2-14)</a:t>
            </a:r>
            <a:endParaRPr lang="en-US" altLang="zh-CN" sz="2400" kern="0" dirty="0">
              <a:latin typeface="Arial" panose="020B0604020202020204" pitchFamily="34" charset="0"/>
              <a:cs typeface="Arial" panose="020B0604020202020204" pitchFamily="34" charset="0"/>
            </a:endParaRPr>
          </a:p>
          <a:p>
            <a:pPr marL="514350" indent="-514350">
              <a:buFont typeface="+mj-lt"/>
              <a:buAutoNum type="arabicPeriod"/>
            </a:pPr>
            <a:r>
              <a:rPr lang="en-US" altLang="zh-CN" sz="2400" kern="0" dirty="0">
                <a:latin typeface="Arial" panose="020B0604020202020204" pitchFamily="34" charset="0"/>
                <a:cs typeface="Arial" panose="020B0604020202020204" pitchFamily="34" charset="0"/>
                <a:hlinkClick r:id="rId3" action="ppaction://hlinksldjump"/>
              </a:rPr>
              <a:t>Tests About a Population Mean </a:t>
            </a:r>
            <a:r>
              <a:rPr lang="en-US" altLang="zh-CN" sz="2400" kern="0" dirty="0">
                <a:latin typeface="Arial" panose="020B0604020202020204" pitchFamily="34" charset="0"/>
                <a:cs typeface="Arial" panose="020B0604020202020204" pitchFamily="34" charset="0"/>
              </a:rPr>
              <a:t>(15-37)</a:t>
            </a:r>
          </a:p>
          <a:p>
            <a:pPr marL="514350" indent="-514350">
              <a:buFont typeface="+mj-lt"/>
              <a:buAutoNum type="arabicPeriod"/>
            </a:pPr>
            <a:r>
              <a:rPr lang="en-US" altLang="zh-CN" sz="2400" kern="0" dirty="0">
                <a:latin typeface="Arial" panose="020B0604020202020204" pitchFamily="34" charset="0"/>
                <a:cs typeface="Arial" panose="020B0604020202020204" pitchFamily="34" charset="0"/>
                <a:hlinkClick r:id="rId4" action="ppaction://hlinksldjump"/>
              </a:rPr>
              <a:t>Tests Concerning a Population Proportion </a:t>
            </a:r>
            <a:r>
              <a:rPr lang="en-US" altLang="zh-CN" sz="2400" kern="0" dirty="0">
                <a:latin typeface="Arial" panose="020B0604020202020204" pitchFamily="34" charset="0"/>
                <a:cs typeface="Arial" panose="020B0604020202020204" pitchFamily="34" charset="0"/>
              </a:rPr>
              <a:t>(38-46)</a:t>
            </a:r>
          </a:p>
          <a:p>
            <a:pPr marL="514350" indent="-514350">
              <a:buFont typeface="+mj-lt"/>
              <a:buAutoNum type="arabicPeriod"/>
            </a:pPr>
            <a:r>
              <a:rPr lang="en-US" altLang="zh-CN" sz="2400" i="1" kern="0" dirty="0">
                <a:latin typeface="Arial" panose="020B0604020202020204" pitchFamily="34" charset="0"/>
                <a:cs typeface="Arial" panose="020B0604020202020204" pitchFamily="34" charset="0"/>
                <a:hlinkClick r:id="rId5" action="ppaction://hlinksldjump"/>
              </a:rPr>
              <a:t>P</a:t>
            </a:r>
            <a:r>
              <a:rPr lang="en-US" altLang="zh-CN" sz="2400" kern="0" dirty="0">
                <a:latin typeface="Arial" panose="020B0604020202020204" pitchFamily="34" charset="0"/>
                <a:cs typeface="Arial" panose="020B0604020202020204" pitchFamily="34" charset="0"/>
                <a:hlinkClick r:id="rId5" action="ppaction://hlinksldjump"/>
              </a:rPr>
              <a:t>-Values</a:t>
            </a:r>
            <a:r>
              <a:rPr lang="en-US" altLang="zh-CN" sz="2400" kern="0" dirty="0">
                <a:latin typeface="Arial" panose="020B0604020202020204" pitchFamily="34" charset="0"/>
                <a:cs typeface="Arial" panose="020B0604020202020204" pitchFamily="34" charset="0"/>
              </a:rPr>
              <a:t> (47-54)</a:t>
            </a:r>
            <a:endParaRPr lang="zh-CN" altLang="en-US" sz="2400" kern="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 xmlns:a16="http://schemas.microsoft.com/office/drawing/2014/main" id="{FC8C6CEC-29E6-4372-B9D6-A6D57931CC2F}"/>
              </a:ext>
            </a:extLst>
          </p:cNvPr>
          <p:cNvSpPr>
            <a:spLocks noGrp="1"/>
          </p:cNvSpPr>
          <p:nvPr>
            <p:ph type="sldNum" sz="quarter" idx="11"/>
          </p:nvPr>
        </p:nvSpPr>
        <p:spPr/>
        <p:txBody>
          <a:bodyPr/>
          <a:lstStyle/>
          <a:p>
            <a:pPr>
              <a:defRPr/>
            </a:pPr>
            <a:fld id="{DF2308B0-52A9-437D-9700-D7B37876F5B1}" type="slidenum">
              <a:rPr lang="zh-CN" altLang="en-US" smtClean="0"/>
              <a:pPr>
                <a:defRPr/>
              </a:pPr>
              <a:t>1</a:t>
            </a:fld>
            <a:endParaRPr lang="en-US" altLang="zh-CN" dirty="0"/>
          </a:p>
        </p:txBody>
      </p:sp>
    </p:spTree>
    <p:extLst>
      <p:ext uri="{BB962C8B-B14F-4D97-AF65-F5344CB8AC3E}">
        <p14:creationId xmlns:p14="http://schemas.microsoft.com/office/powerpoint/2010/main" val="828148734"/>
      </p:ext>
    </p:extLst>
  </p:cSld>
  <p:clrMapOvr>
    <a:masterClrMapping/>
  </p:clrMapOvr>
  <mc:AlternateContent xmlns:mc="http://schemas.openxmlformats.org/markup-compatibility/2006" xmlns:p14="http://schemas.microsoft.com/office/powerpoint/2010/main">
    <mc:Choice Requires="p14">
      <p:transition spd="slow" p14:dur="999" advTm="29223"/>
    </mc:Choice>
    <mc:Fallback xmlns="">
      <p:transition spd="slow" advTm="2922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96524" y="542573"/>
                <a:ext cx="6726393" cy="430887"/>
              </a:xfrm>
              <a:prstGeom prst="rect">
                <a:avLst/>
              </a:prstGeom>
            </p:spPr>
            <p:txBody>
              <a:bodyPr wrap="none">
                <a:spAutoFit/>
              </a:bodyPr>
              <a:lstStyle/>
              <a:p>
                <a:r>
                  <a:rPr lang="en-US" altLang="zh-CN" sz="2200" dirty="0">
                    <a:solidFill>
                      <a:srgbClr val="FF3300"/>
                    </a:solidFill>
                  </a:rPr>
                  <a:t>Now let’s consider another rejection region </a:t>
                </a:r>
                <a14:m>
                  <m:oMath xmlns:m="http://schemas.openxmlformats.org/officeDocument/2006/math">
                    <m:acc>
                      <m:accPr>
                        <m:chr m:val="̅"/>
                        <m:ctrlPr>
                          <a:rPr lang="en-US" altLang="zh-CN" sz="2200" i="1" smtClean="0">
                            <a:solidFill>
                              <a:srgbClr val="FF3300"/>
                            </a:solidFill>
                            <a:latin typeface="Cambria Math" charset="0"/>
                          </a:rPr>
                        </m:ctrlPr>
                      </m:accPr>
                      <m:e>
                        <m:r>
                          <a:rPr lang="en-US" altLang="zh-CN" sz="2200" b="0" i="1" smtClean="0">
                            <a:solidFill>
                              <a:srgbClr val="FF3300"/>
                            </a:solidFill>
                            <a:latin typeface="Cambria Math"/>
                          </a:rPr>
                          <m:t>𝑥</m:t>
                        </m:r>
                      </m:e>
                    </m:acc>
                    <m:r>
                      <a:rPr lang="en-US" altLang="zh-CN" sz="2200" i="1" smtClean="0">
                        <a:solidFill>
                          <a:srgbClr val="FF3300"/>
                        </a:solidFill>
                        <a:latin typeface="Cambria Math"/>
                        <a:ea typeface="Cambria Math"/>
                      </a:rPr>
                      <m:t>≤</m:t>
                    </m:r>
                    <m:r>
                      <a:rPr lang="en-US" altLang="zh-CN" sz="2200" b="0" i="1" smtClean="0">
                        <a:solidFill>
                          <a:srgbClr val="FF3300"/>
                        </a:solidFill>
                        <a:latin typeface="Cambria Math"/>
                        <a:ea typeface="Cambria Math"/>
                      </a:rPr>
                      <m:t>70.8</m:t>
                    </m:r>
                  </m:oMath>
                </a14:m>
                <a:r>
                  <a:rPr lang="en-US" altLang="zh-CN" sz="2200" dirty="0">
                    <a:solidFill>
                      <a:srgbClr val="FF3300"/>
                    </a:solidFill>
                  </a:rPr>
                  <a:t>.</a:t>
                </a:r>
                <a:endParaRPr lang="zh-CN" altLang="en-US" sz="2200" dirty="0">
                  <a:solidFill>
                    <a:srgbClr val="FF33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96524" y="542573"/>
                <a:ext cx="6726393" cy="430887"/>
              </a:xfrm>
              <a:prstGeom prst="rect">
                <a:avLst/>
              </a:prstGeom>
              <a:blipFill>
                <a:blip r:embed="rId2"/>
                <a:stretch>
                  <a:fillRect l="-1179" t="-8451" r="-272"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62270" y="1011905"/>
                <a:ext cx="259135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62270" y="1011905"/>
                <a:ext cx="2591350" cy="430887"/>
              </a:xfrm>
              <a:prstGeom prst="rect">
                <a:avLst/>
              </a:prstGeom>
              <a:blipFill>
                <a:blip r:embed="rId3"/>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05105" y="1011905"/>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05105" y="1011905"/>
                <a:ext cx="4456926" cy="430887"/>
              </a:xfrm>
              <a:prstGeom prst="rect">
                <a:avLst/>
              </a:prstGeom>
              <a:blipFill>
                <a:blip r:embed="rId4"/>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9223" y="1616323"/>
                <a:ext cx="6165685"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acc>
                            <m:accPr>
                              <m:chr m:val="̅"/>
                              <m:ctrlPr>
                                <a:rPr lang="en-US" altLang="zh-CN" sz="2200" b="0" i="1" smtClean="0">
                                  <a:latin typeface="Cambria Math" charset="0"/>
                                </a:rPr>
                              </m:ctrlPr>
                            </m:accPr>
                            <m:e>
                              <m:r>
                                <a:rPr lang="en-US" altLang="zh-CN" sz="2200" b="0" i="1" smtClean="0">
                                  <a:latin typeface="Cambria Math"/>
                                </a:rPr>
                                <m:t>𝑋</m:t>
                              </m:r>
                            </m:e>
                          </m:acc>
                          <m:r>
                            <a:rPr lang="en-US" altLang="zh-CN" sz="2200" b="0" i="1" smtClean="0">
                              <a:latin typeface="Cambria Math"/>
                              <a:ea typeface="Cambria Math"/>
                            </a:rPr>
                            <m:t>≤70.8  </m:t>
                          </m:r>
                          <m:r>
                            <m:rPr>
                              <m:sty m:val="p"/>
                            </m:rPr>
                            <a:rPr lang="en-US" altLang="zh-CN" sz="2200" b="0" i="0" smtClean="0">
                              <a:latin typeface="Cambria Math"/>
                              <a:ea typeface="Cambria Math"/>
                            </a:rPr>
                            <m:t>when</m:t>
                          </m:r>
                          <m:r>
                            <a:rPr lang="en-US" altLang="zh-CN" sz="2200" b="0" i="0" smtClean="0">
                              <a:latin typeface="Cambria Math"/>
                              <a:ea typeface="Cambria Math"/>
                            </a:rPr>
                            <m:t> </m:t>
                          </m:r>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ea typeface="Cambria Math"/>
                            </a:rPr>
                            <m:t>~</m:t>
                          </m:r>
                          <m:r>
                            <a:rPr lang="en-US" altLang="zh-CN" sz="2200" i="1">
                              <a:latin typeface="Cambria Math"/>
                              <a:ea typeface="Cambria Math"/>
                            </a:rPr>
                            <m:t>𝑁</m:t>
                          </m:r>
                          <m:d>
                            <m:dPr>
                              <m:ctrlPr>
                                <a:rPr lang="en-US" altLang="zh-CN" sz="2200" i="1">
                                  <a:latin typeface="Cambria Math" charset="0"/>
                                  <a:ea typeface="Cambria Math"/>
                                </a:rPr>
                              </m:ctrlPr>
                            </m:dPr>
                            <m:e>
                              <m:r>
                                <a:rPr lang="en-US" altLang="zh-CN" sz="2200" b="0" i="1" smtClean="0">
                                  <a:latin typeface="Cambria Math"/>
                                  <a:ea typeface="Cambria Math"/>
                                </a:rPr>
                                <m:t>75</m:t>
                              </m:r>
                              <m:r>
                                <a:rPr lang="en-US" altLang="zh-CN" sz="2200" i="1">
                                  <a:latin typeface="Cambria Math"/>
                                  <a:ea typeface="Cambria Math"/>
                                </a:rPr>
                                <m:t>,</m:t>
                              </m:r>
                              <m:f>
                                <m:fPr>
                                  <m:type m:val="lin"/>
                                  <m:ctrlPr>
                                    <a:rPr lang="en-US" altLang="zh-CN" sz="2200" i="1" smtClean="0">
                                      <a:latin typeface="Cambria Math" charset="0"/>
                                      <a:ea typeface="Cambria Math"/>
                                    </a:rPr>
                                  </m:ctrlPr>
                                </m:fPr>
                                <m:num>
                                  <m:r>
                                    <a:rPr lang="en-US" altLang="zh-CN" sz="2200" b="0" i="1" smtClean="0">
                                      <a:latin typeface="Cambria Math"/>
                                      <a:ea typeface="Cambria Math"/>
                                    </a:rPr>
                                    <m:t>81</m:t>
                                  </m:r>
                                </m:num>
                                <m:den>
                                  <m:r>
                                    <a:rPr lang="en-US" altLang="zh-CN" sz="2200" b="0" i="1" smtClean="0">
                                      <a:latin typeface="Cambria Math"/>
                                      <a:ea typeface="Cambria Math"/>
                                    </a:rPr>
                                    <m:t>25</m:t>
                                  </m:r>
                                </m:den>
                              </m:f>
                              <m:r>
                                <a:rPr lang="en-US" altLang="zh-CN" sz="2200" i="1" smtClean="0">
                                  <a:latin typeface="Cambria Math"/>
                                  <a:ea typeface="Cambria Math"/>
                                </a:rPr>
                                <m:t> </m:t>
                              </m:r>
                            </m:e>
                          </m:d>
                        </m:e>
                      </m:d>
                    </m:oMath>
                  </m:oMathPara>
                </a14:m>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9223" y="1616323"/>
                <a:ext cx="6165685" cy="474489"/>
              </a:xfrm>
              <a:prstGeom prst="rect">
                <a:avLst/>
              </a:prstGeom>
              <a:blipFill>
                <a:blip r:embed="rId5"/>
                <a:stretch>
                  <a:fillRect t="-105128" b="-1641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202070" y="1587592"/>
                <a:ext cx="2701060" cy="495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box>
                            <m:boxPr>
                              <m:ctrlPr>
                                <a:rPr lang="en-US" altLang="zh-CN" sz="2200" b="0" i="1" smtClean="0">
                                  <a:latin typeface="Cambria Math" charset="0"/>
                                  <a:ea typeface="Cambria Math"/>
                                </a:rPr>
                              </m:ctrlPr>
                            </m:boxPr>
                            <m:e>
                              <m:argPr>
                                <m:argSz m:val="-1"/>
                              </m:argPr>
                              <m:f>
                                <m:fPr>
                                  <m:ctrlPr>
                                    <a:rPr lang="en-US" altLang="zh-CN" sz="2200" b="0" i="1" smtClean="0">
                                      <a:latin typeface="Cambria Math" charset="0"/>
                                      <a:ea typeface="Cambria Math"/>
                                    </a:rPr>
                                  </m:ctrlPr>
                                </m:fPr>
                                <m:num>
                                  <m:r>
                                    <a:rPr lang="en-US" altLang="zh-CN" sz="2200" b="0" i="1" smtClean="0">
                                      <a:latin typeface="Cambria Math"/>
                                      <a:ea typeface="Cambria Math"/>
                                    </a:rPr>
                                    <m:t>70.8</m:t>
                                  </m:r>
                                  <m:r>
                                    <a:rPr lang="en-US" altLang="zh-CN" sz="2200" b="0" i="1" smtClean="0">
                                      <a:latin typeface="Cambria Math"/>
                                    </a:rPr>
                                    <m:t>−75</m:t>
                                  </m:r>
                                </m:num>
                                <m:den>
                                  <m:r>
                                    <a:rPr lang="en-US" altLang="zh-CN" sz="2200" b="0" i="1" smtClean="0">
                                      <a:latin typeface="Cambria Math"/>
                                      <a:ea typeface="Cambria Math"/>
                                    </a:rPr>
                                    <m:t>1.8</m:t>
                                  </m:r>
                                </m:den>
                              </m:f>
                            </m:e>
                          </m:box>
                        </m:e>
                      </m:d>
                      <m:r>
                        <a:rPr lang="en-US" altLang="zh-CN" sz="2200" b="0" i="1" smtClean="0">
                          <a:latin typeface="Cambria Math"/>
                          <a:ea typeface="Cambria Math"/>
                        </a:rPr>
                        <m:t>=0.01</m:t>
                      </m:r>
                    </m:oMath>
                  </m:oMathPara>
                </a14:m>
                <a:endParaRPr lang="zh-CN" altLang="en-US" sz="22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202070" y="1587592"/>
                <a:ext cx="2701060" cy="495136"/>
              </a:xfrm>
              <a:prstGeom prst="rect">
                <a:avLst/>
              </a:prstGeom>
              <a:blipFill>
                <a:blip r:embed="rId6"/>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7FB9C808-FA2F-4594-A8A5-0B99D92219A3}"/>
                  </a:ext>
                </a:extLst>
              </p:cNvPr>
              <p:cNvSpPr/>
              <p:nvPr/>
            </p:nvSpPr>
            <p:spPr>
              <a:xfrm>
                <a:off x="-1136947" y="2280308"/>
                <a:ext cx="9066264" cy="1836337"/>
              </a:xfrm>
              <a:prstGeom prst="rect">
                <a:avLst/>
              </a:prstGeom>
            </p:spPr>
            <p:txBody>
              <a:bodyPr wrap="square">
                <a:spAutoFit/>
              </a:bodyPr>
              <a:lstStyle/>
              <a:p>
                <a:pPr marL="1440000" algn="just">
                  <a:lnSpc>
                    <a:spcPct val="120000"/>
                  </a:lnSpc>
                </a:pPr>
                <a14:m>
                  <m:oMathPara xmlns:m="http://schemas.openxmlformats.org/officeDocument/2006/math">
                    <m:oMathParaPr>
                      <m:jc m:val="left"/>
                    </m:oMathParaPr>
                    <m:oMath xmlns:m="http://schemas.openxmlformats.org/officeDocument/2006/math">
                      <m:r>
                        <a:rPr lang="zh-CN" altLang="en-US" i="1" dirty="0" smtClean="0">
                          <a:latin typeface="Cambria Math" panose="02040503050406030204" pitchFamily="18" charset="0"/>
                          <a:ea typeface="Times New Roman" charset="0"/>
                          <a:cs typeface="Times New Roman" charset="0"/>
                        </a:rPr>
                        <m:t>𝛽</m:t>
                      </m:r>
                      <m:d>
                        <m:dPr>
                          <m:ctrlPr>
                            <a:rPr lang="en-US" altLang="zh-CN" i="1" dirty="0" smtClean="0">
                              <a:solidFill>
                                <a:srgbClr val="FF3300"/>
                              </a:solidFill>
                              <a:latin typeface="Cambria Math" charset="0"/>
                              <a:ea typeface="Times New Roman" charset="0"/>
                              <a:cs typeface="Times New Roman" charset="0"/>
                            </a:rPr>
                          </m:ctrlPr>
                        </m:dPr>
                        <m:e>
                          <m:r>
                            <a:rPr lang="en-US" altLang="zh-CN" i="1" dirty="0">
                              <a:solidFill>
                                <a:srgbClr val="FF3300"/>
                              </a:solidFill>
                              <a:latin typeface="Cambria Math" panose="02040503050406030204" pitchFamily="18" charset="0"/>
                              <a:ea typeface="Times New Roman" charset="0"/>
                              <a:cs typeface="Times New Roman" charset="0"/>
                            </a:rPr>
                            <m:t>72</m:t>
                          </m:r>
                        </m:e>
                      </m:d>
                      <m:r>
                        <a:rPr lang="en-US" altLang="zh-CN" i="1" dirty="0">
                          <a:latin typeface="Cambria Math" panose="02040503050406030204" pitchFamily="18" charset="0"/>
                          <a:ea typeface="Times New Roman" charset="0"/>
                          <a:cs typeface="Times New Roman" charset="0"/>
                        </a:rPr>
                        <m:t>=</m:t>
                      </m:r>
                      <m:r>
                        <a:rPr lang="en-US" altLang="zh-CN" i="1">
                          <a:latin typeface="Cambria Math" panose="02040503050406030204" pitchFamily="18" charset="0"/>
                          <a:ea typeface="Times New Roman" charset="0"/>
                          <a:cs typeface="Times New Roman" charset="0"/>
                        </a:rPr>
                        <m:t>𝑃</m:t>
                      </m:r>
                      <m:d>
                        <m:dPr>
                          <m:ctrlPr>
                            <a:rPr lang="en-US" altLang="zh-CN" i="1">
                              <a:latin typeface="Cambria Math" charset="0"/>
                              <a:ea typeface="Times New Roman" charset="0"/>
                              <a:cs typeface="Times New Roman" charset="0"/>
                            </a:rPr>
                          </m:ctrlPr>
                        </m:dPr>
                        <m:e>
                          <m:r>
                            <m:rPr>
                              <m:sty m:val="p"/>
                            </m:rPr>
                            <a:rPr lang="en-US" altLang="zh-CN">
                              <a:latin typeface="Cambria Math" panose="02040503050406030204" pitchFamily="18" charset="0"/>
                              <a:ea typeface="Times New Roman" charset="0"/>
                              <a:cs typeface="Times New Roman" charset="0"/>
                            </a:rPr>
                            <m:t>type</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I</m:t>
                          </m:r>
                          <m:r>
                            <m:rPr>
                              <m:sty m:val="p"/>
                            </m:rPr>
                            <a:rPr lang="en-US" altLang="zh-CN" i="1">
                              <a:latin typeface="Cambria Math" panose="02040503050406030204" pitchFamily="18" charset="0"/>
                              <a:ea typeface="Times New Roman" charset="0"/>
                              <a:cs typeface="Times New Roman" charset="0"/>
                            </a:rPr>
                            <m:t>I</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error</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when</m:t>
                          </m:r>
                          <m:r>
                            <a:rPr lang="en-US" altLang="zh-CN">
                              <a:latin typeface="Cambria Math" panose="02040503050406030204" pitchFamily="18" charset="0"/>
                              <a:ea typeface="Times New Roman" charset="0"/>
                              <a:cs typeface="Times New Roman" charset="0"/>
                            </a:rPr>
                            <m:t> </m:t>
                          </m:r>
                          <m:r>
                            <a:rPr lang="zh-CN" altLang="en-US" i="1" dirty="0">
                              <a:latin typeface="Cambria Math" panose="02040503050406030204" pitchFamily="18" charset="0"/>
                              <a:cs typeface="Times New Roman" charset="0"/>
                            </a:rPr>
                            <m:t>𝜇</m:t>
                          </m:r>
                          <m:r>
                            <a:rPr lang="en-US" altLang="zh-CN" i="1" dirty="0">
                              <a:latin typeface="Cambria Math" panose="02040503050406030204" pitchFamily="18" charset="0"/>
                              <a:ea typeface="Times New Roman" charset="0"/>
                              <a:cs typeface="Times New Roman" charset="0"/>
                            </a:rPr>
                            <m:t>=72</m:t>
                          </m:r>
                        </m:e>
                      </m:d>
                    </m:oMath>
                  </m:oMathPara>
                </a14:m>
                <a:endParaRPr lang="en-US" altLang="zh-CN" i="1" dirty="0">
                  <a:latin typeface="Cambria Math" panose="02040503050406030204" pitchFamily="18" charset="0"/>
                  <a:ea typeface="Times New Roman" charset="0"/>
                  <a:cs typeface="Times New Roman" charset="0"/>
                </a:endParaRPr>
              </a:p>
              <a:p>
                <a:pPr marL="1440000" algn="just">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Times New Roman" charset="0"/>
                          <a:cs typeface="Times New Roman" charset="0"/>
                        </a:rPr>
                        <m:t>             </m:t>
                      </m:r>
                      <m:r>
                        <a:rPr lang="en-US" altLang="zh-CN" i="1">
                          <a:latin typeface="Cambria Math" panose="02040503050406030204" pitchFamily="18" charset="0"/>
                          <a:ea typeface="Times New Roman" charset="0"/>
                          <a:cs typeface="Times New Roman" charset="0"/>
                        </a:rPr>
                        <m:t>=</m:t>
                      </m:r>
                      <m:r>
                        <a:rPr lang="en-US" altLang="zh-CN" i="1">
                          <a:latin typeface="Cambria Math" panose="02040503050406030204" pitchFamily="18" charset="0"/>
                          <a:ea typeface="Times New Roman" charset="0"/>
                          <a:cs typeface="Times New Roman" charset="0"/>
                        </a:rPr>
                        <m:t>𝑃</m:t>
                      </m:r>
                      <m:r>
                        <a:rPr lang="en-US" altLang="zh-CN" i="1">
                          <a:latin typeface="Cambria Math" panose="02040503050406030204" pitchFamily="18" charset="0"/>
                          <a:ea typeface="Times New Roman" charset="0"/>
                          <a:cs typeface="Times New Roman" charset="0"/>
                        </a:rPr>
                        <m:t>(</m:t>
                      </m:r>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r>
                        <a:rPr lang="en-US" altLang="zh-CN" dirty="0">
                          <a:latin typeface="Cambria Math" panose="02040503050406030204" pitchFamily="18" charset="0"/>
                          <a:cs typeface="Times New Roman" charset="0"/>
                        </a:rPr>
                        <m:t> </m:t>
                      </m:r>
                      <m:r>
                        <m:rPr>
                          <m:sty m:val="p"/>
                        </m:rPr>
                        <a:rPr lang="en-US" altLang="zh-CN">
                          <a:latin typeface="Cambria Math" panose="02040503050406030204" pitchFamily="18" charset="0"/>
                          <a:ea typeface="Times New Roman" charset="0"/>
                          <a:cs typeface="Times New Roman" charset="0"/>
                        </a:rPr>
                        <m:t>is</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not</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rejected</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when</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it</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is</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false</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because</m:t>
                      </m:r>
                      <m:r>
                        <a:rPr lang="en-US" altLang="zh-CN" i="1">
                          <a:latin typeface="Cambria Math" panose="02040503050406030204" pitchFamily="18" charset="0"/>
                          <a:ea typeface="Times New Roman" charset="0"/>
                          <a:cs typeface="Times New Roman" charset="0"/>
                        </a:rPr>
                        <m:t> </m:t>
                      </m:r>
                      <m:r>
                        <a:rPr lang="zh-CN" altLang="en-US" i="1" dirty="0">
                          <a:latin typeface="Cambria Math" panose="02040503050406030204" pitchFamily="18" charset="0"/>
                          <a:cs typeface="Times New Roman" charset="0"/>
                        </a:rPr>
                        <m:t>𝜇</m:t>
                      </m:r>
                      <m:r>
                        <a:rPr lang="en-US" altLang="zh-CN" i="1" dirty="0">
                          <a:latin typeface="Cambria Math" panose="02040503050406030204" pitchFamily="18" charset="0"/>
                          <a:ea typeface="Times New Roman" charset="0"/>
                          <a:cs typeface="Times New Roman" charset="0"/>
                        </a:rPr>
                        <m:t>=72</m:t>
                      </m:r>
                      <m:r>
                        <a:rPr lang="en-US" altLang="zh-CN" i="1">
                          <a:latin typeface="Cambria Math" panose="02040503050406030204" pitchFamily="18" charset="0"/>
                          <a:ea typeface="Times New Roman" charset="0"/>
                          <a:cs typeface="Times New Roman" charset="0"/>
                        </a:rPr>
                        <m:t>)</m:t>
                      </m:r>
                    </m:oMath>
                  </m:oMathPara>
                </a14:m>
                <a:endParaRPr lang="en-US" altLang="zh-CN" dirty="0">
                  <a:latin typeface="Times New Roman" charset="0"/>
                  <a:ea typeface="Times New Roman" charset="0"/>
                  <a:cs typeface="Times New Roman" charset="0"/>
                </a:endParaRPr>
              </a:p>
              <a:p>
                <a:pPr algn="just">
                  <a:lnSpc>
                    <a:spcPct val="12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Times New Roman" charset="0"/>
                          <a:cs typeface="Times New Roman" charset="0"/>
                        </a:rPr>
                        <m:t>            </m:t>
                      </m:r>
                      <m:r>
                        <a:rPr lang="en-US" altLang="zh-CN" b="0" i="1" smtClean="0">
                          <a:latin typeface="Cambria Math" panose="02040503050406030204" pitchFamily="18" charset="0"/>
                          <a:ea typeface="Times New Roman" charset="0"/>
                          <a:cs typeface="Times New Roman" charset="0"/>
                        </a:rPr>
                        <m:t>  </m:t>
                      </m:r>
                      <m:r>
                        <a:rPr lang="en-US" altLang="zh-CN" i="1">
                          <a:latin typeface="Cambria Math" panose="02040503050406030204" pitchFamily="18" charset="0"/>
                          <a:ea typeface="Times New Roman" charset="0"/>
                          <a:cs typeface="Times New Roman" charset="0"/>
                        </a:rPr>
                        <m:t>=</m:t>
                      </m:r>
                      <m:r>
                        <a:rPr lang="en-US" altLang="zh-CN" i="1">
                          <a:latin typeface="Cambria Math" panose="02040503050406030204" pitchFamily="18" charset="0"/>
                          <a:ea typeface="Times New Roman" charset="0"/>
                          <a:cs typeface="Times New Roman" charset="0"/>
                        </a:rPr>
                        <m:t>𝑃</m:t>
                      </m:r>
                      <m:d>
                        <m:dPr>
                          <m:ctrlPr>
                            <a:rPr lang="en-US" altLang="zh-CN" i="1">
                              <a:latin typeface="Cambria Math" charset="0"/>
                              <a:ea typeface="Times New Roman" charset="0"/>
                              <a:cs typeface="Times New Roman" charset="0"/>
                            </a:rPr>
                          </m:ctrlPr>
                        </m:dPr>
                        <m:e>
                          <m:acc>
                            <m:accPr>
                              <m:chr m:val="̅"/>
                              <m:ctrlPr>
                                <a:rPr lang="en-US" altLang="zh-CN" i="1">
                                  <a:latin typeface="Cambria Math" charset="0"/>
                                  <a:cs typeface="Times New Roman" charset="0"/>
                                </a:rPr>
                              </m:ctrlPr>
                            </m:accPr>
                            <m:e>
                              <m:r>
                                <a:rPr lang="en-US" altLang="zh-CN" i="1">
                                  <a:latin typeface="Cambria Math" panose="02040503050406030204" pitchFamily="18" charset="0"/>
                                  <a:cs typeface="Times New Roman" charset="0"/>
                                </a:rPr>
                                <m:t>𝑋</m:t>
                              </m:r>
                            </m:e>
                          </m:acc>
                          <m:r>
                            <a:rPr lang="en-US" altLang="zh-CN" i="1">
                              <a:latin typeface="Cambria Math" panose="02040503050406030204" pitchFamily="18" charset="0"/>
                              <a:cs typeface="Times New Roman" charset="0"/>
                            </a:rPr>
                            <m:t>&gt;70.8</m:t>
                          </m:r>
                          <m:r>
                            <a:rPr lang="en-US" altLang="zh-CN">
                              <a:latin typeface="Cambria Math" panose="02040503050406030204" pitchFamily="18" charset="0"/>
                              <a:cs typeface="Times New Roman" charset="0"/>
                            </a:rPr>
                            <m:t> </m:t>
                          </m:r>
                          <m:r>
                            <m:rPr>
                              <m:sty m:val="p"/>
                            </m:rPr>
                            <a:rPr lang="en-US" altLang="zh-CN">
                              <a:latin typeface="Cambria Math" panose="02040503050406030204" pitchFamily="18" charset="0"/>
                              <a:ea typeface="Times New Roman" charset="0"/>
                              <a:cs typeface="Times New Roman" charset="0"/>
                            </a:rPr>
                            <m:t>when</m:t>
                          </m:r>
                          <m:r>
                            <a:rPr lang="en-US" altLang="zh-CN" i="1">
                              <a:latin typeface="Cambria Math" panose="02040503050406030204" pitchFamily="18" charset="0"/>
                              <a:ea typeface="Times New Roman" charset="0"/>
                              <a:cs typeface="Times New Roman" charset="0"/>
                            </a:rPr>
                            <m:t> </m:t>
                          </m:r>
                          <m:acc>
                            <m:accPr>
                              <m:chr m:val="̅"/>
                              <m:ctrlPr>
                                <a:rPr lang="en-US" altLang="zh-CN" i="1">
                                  <a:latin typeface="Cambria Math" charset="0"/>
                                  <a:cs typeface="Times New Roman" charset="0"/>
                                </a:rPr>
                              </m:ctrlPr>
                            </m:accPr>
                            <m:e>
                              <m:r>
                                <a:rPr lang="en-US" altLang="zh-CN" i="1">
                                  <a:latin typeface="Cambria Math" panose="02040503050406030204" pitchFamily="18" charset="0"/>
                                  <a:cs typeface="Times New Roman" charset="0"/>
                                </a:rPr>
                                <m:t>𝑋</m:t>
                              </m:r>
                            </m:e>
                          </m:acc>
                          <m:r>
                            <a:rPr lang="en-US" altLang="zh-CN" i="1">
                              <a:latin typeface="Cambria Math" panose="02040503050406030204" pitchFamily="18" charset="0"/>
                              <a:ea typeface="Times New Roman" charset="0"/>
                              <a:cs typeface="Times New Roman" charset="0"/>
                            </a:rPr>
                            <m:t>~</m:t>
                          </m:r>
                          <m:r>
                            <m:rPr>
                              <m:sty m:val="p"/>
                            </m:rPr>
                            <a:rPr lang="en-US" altLang="zh-CN">
                              <a:latin typeface="Cambria Math" panose="02040503050406030204" pitchFamily="18" charset="0"/>
                              <a:ea typeface="Times New Roman" charset="0"/>
                              <a:cs typeface="Times New Roman" charset="0"/>
                            </a:rPr>
                            <m:t>normal</m:t>
                          </m:r>
                          <m:r>
                            <a:rPr lang="en-US" altLang="zh-CN">
                              <a:latin typeface="Cambria Math" panose="02040503050406030204" pitchFamily="18" charset="0"/>
                              <a:ea typeface="Times New Roman" charset="0"/>
                              <a:cs typeface="Times New Roman" charset="0"/>
                            </a:rPr>
                            <m:t> </m:t>
                          </m:r>
                          <m:r>
                            <m:rPr>
                              <m:sty m:val="p"/>
                            </m:rPr>
                            <a:rPr lang="en-US" altLang="zh-CN">
                              <a:latin typeface="Cambria Math" panose="02040503050406030204" pitchFamily="18" charset="0"/>
                              <a:ea typeface="Times New Roman" charset="0"/>
                              <a:cs typeface="Times New Roman" charset="0"/>
                            </a:rPr>
                            <m:t>with</m:t>
                          </m:r>
                          <m:r>
                            <a:rPr lang="en-US" altLang="zh-CN">
                              <a:latin typeface="Cambria Math" panose="02040503050406030204" pitchFamily="18" charset="0"/>
                              <a:ea typeface="Times New Roman" charset="0"/>
                              <a:cs typeface="Times New Roman" charset="0"/>
                            </a:rPr>
                            <m:t> </m:t>
                          </m:r>
                          <m:sSub>
                            <m:sSubPr>
                              <m:ctrlPr>
                                <a:rPr lang="en-US" altLang="zh-CN" i="1" dirty="0">
                                  <a:solidFill>
                                    <a:srgbClr val="FF0000"/>
                                  </a:solidFill>
                                  <a:latin typeface="Cambria Math" charset="0"/>
                                  <a:cs typeface="Times New Roman" charset="0"/>
                                </a:rPr>
                              </m:ctrlPr>
                            </m:sSubPr>
                            <m:e>
                              <m:r>
                                <a:rPr lang="zh-CN" altLang="en-US" i="1" dirty="0">
                                  <a:solidFill>
                                    <a:srgbClr val="FF0000"/>
                                  </a:solidFill>
                                  <a:latin typeface="Cambria Math" panose="02040503050406030204" pitchFamily="18" charset="0"/>
                                  <a:cs typeface="Times New Roman" charset="0"/>
                                </a:rPr>
                                <m:t>𝜇</m:t>
                              </m:r>
                            </m:e>
                            <m:sub>
                              <m:acc>
                                <m:accPr>
                                  <m:chr m:val="̅"/>
                                  <m:ctrlPr>
                                    <a:rPr lang="en-US" altLang="zh-CN" i="1">
                                      <a:solidFill>
                                        <a:srgbClr val="FF0000"/>
                                      </a:solidFill>
                                      <a:latin typeface="Cambria Math" charset="0"/>
                                      <a:cs typeface="Times New Roman" charset="0"/>
                                    </a:rPr>
                                  </m:ctrlPr>
                                </m:accPr>
                                <m:e>
                                  <m:r>
                                    <a:rPr lang="en-US" altLang="zh-CN" i="1">
                                      <a:solidFill>
                                        <a:srgbClr val="FF0000"/>
                                      </a:solidFill>
                                      <a:latin typeface="Cambria Math" panose="02040503050406030204" pitchFamily="18" charset="0"/>
                                      <a:cs typeface="Times New Roman" charset="0"/>
                                    </a:rPr>
                                    <m:t>𝑋</m:t>
                                  </m:r>
                                </m:e>
                              </m:acc>
                            </m:sub>
                          </m:sSub>
                          <m:r>
                            <a:rPr lang="en-US" altLang="zh-CN" i="1" dirty="0">
                              <a:solidFill>
                                <a:srgbClr val="FF0000"/>
                              </a:solidFill>
                              <a:latin typeface="Cambria Math" panose="02040503050406030204" pitchFamily="18" charset="0"/>
                              <a:cs typeface="Times New Roman" charset="0"/>
                            </a:rPr>
                            <m:t>=72,</m:t>
                          </m:r>
                          <m:sSub>
                            <m:sSubPr>
                              <m:ctrlPr>
                                <a:rPr lang="en-US" altLang="zh-CN" i="1" dirty="0">
                                  <a:solidFill>
                                    <a:srgbClr val="FF0000"/>
                                  </a:solidFill>
                                  <a:latin typeface="Cambria Math" charset="0"/>
                                  <a:cs typeface="Times New Roman" charset="0"/>
                                </a:rPr>
                              </m:ctrlPr>
                            </m:sSubPr>
                            <m:e>
                              <m:r>
                                <a:rPr lang="zh-CN" altLang="en-US" i="1" dirty="0">
                                  <a:solidFill>
                                    <a:srgbClr val="FF0000"/>
                                  </a:solidFill>
                                  <a:latin typeface="Cambria Math" panose="02040503050406030204" pitchFamily="18" charset="0"/>
                                  <a:cs typeface="Times New Roman" charset="0"/>
                                </a:rPr>
                                <m:t>𝜎</m:t>
                              </m:r>
                            </m:e>
                            <m:sub>
                              <m:acc>
                                <m:accPr>
                                  <m:chr m:val="̅"/>
                                  <m:ctrlPr>
                                    <a:rPr lang="en-US" altLang="zh-CN" i="1">
                                      <a:solidFill>
                                        <a:srgbClr val="FF0000"/>
                                      </a:solidFill>
                                      <a:latin typeface="Cambria Math" charset="0"/>
                                      <a:cs typeface="Times New Roman" charset="0"/>
                                    </a:rPr>
                                  </m:ctrlPr>
                                </m:accPr>
                                <m:e>
                                  <m:r>
                                    <a:rPr lang="en-US" altLang="zh-CN" i="1">
                                      <a:solidFill>
                                        <a:srgbClr val="FF0000"/>
                                      </a:solidFill>
                                      <a:latin typeface="Cambria Math" panose="02040503050406030204" pitchFamily="18" charset="0"/>
                                      <a:cs typeface="Times New Roman" charset="0"/>
                                    </a:rPr>
                                    <m:t>𝑋</m:t>
                                  </m:r>
                                </m:e>
                              </m:acc>
                            </m:sub>
                          </m:sSub>
                          <m:r>
                            <a:rPr lang="en-US" altLang="zh-CN" i="1" dirty="0">
                              <a:solidFill>
                                <a:srgbClr val="FF0000"/>
                              </a:solidFill>
                              <a:latin typeface="Cambria Math" panose="02040503050406030204" pitchFamily="18" charset="0"/>
                              <a:cs typeface="Times New Roman" charset="0"/>
                            </a:rPr>
                            <m:t>=1.8</m:t>
                          </m:r>
                        </m:e>
                      </m:d>
                    </m:oMath>
                  </m:oMathPara>
                </a14:m>
                <a:endParaRPr lang="en-US" altLang="zh-CN" i="1" dirty="0">
                  <a:latin typeface="Cambria Math" panose="02040503050406030204" pitchFamily="18" charset="0"/>
                  <a:ea typeface="Times New Roman" charset="0"/>
                  <a:cs typeface="Times New Roman" charset="0"/>
                </a:endParaRPr>
              </a:p>
              <a:p>
                <a:pPr algn="just">
                  <a:lnSpc>
                    <a:spcPct val="12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Times New Roman" charset="0"/>
                          <a:cs typeface="Times New Roman" charset="0"/>
                        </a:rPr>
                        <m:t>                    </m:t>
                      </m:r>
                      <m:r>
                        <a:rPr lang="en-US" altLang="zh-CN" b="0" i="1" smtClean="0">
                          <a:latin typeface="Cambria Math" panose="02040503050406030204" pitchFamily="18" charset="0"/>
                          <a:ea typeface="Times New Roman" charset="0"/>
                          <a:cs typeface="Times New Roman" charset="0"/>
                        </a:rPr>
                        <m:t>  </m:t>
                      </m:r>
                      <m:r>
                        <a:rPr lang="en-US" altLang="zh-CN" i="1">
                          <a:latin typeface="Cambria Math" panose="02040503050406030204" pitchFamily="18" charset="0"/>
                          <a:ea typeface="Times New Roman" charset="0"/>
                          <a:cs typeface="Times New Roman" charset="0"/>
                        </a:rPr>
                        <m:t>=1−</m:t>
                      </m:r>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ea typeface="Cambria Math" panose="02040503050406030204" pitchFamily="18" charset="0"/>
                                  <a:cs typeface="Times New Roman" charset="0"/>
                                </a:rPr>
                              </m:ctrlPr>
                            </m:fPr>
                            <m:num>
                              <m:r>
                                <a:rPr lang="en-US" altLang="zh-CN" i="1">
                                  <a:latin typeface="Cambria Math" panose="02040503050406030204" pitchFamily="18" charset="0"/>
                                  <a:ea typeface="Cambria Math" panose="02040503050406030204" pitchFamily="18" charset="0"/>
                                  <a:cs typeface="Times New Roman" charset="0"/>
                                </a:rPr>
                                <m:t>70.8−</m:t>
                              </m:r>
                              <m:r>
                                <a:rPr lang="en-US" altLang="zh-CN" i="1" smtClean="0">
                                  <a:solidFill>
                                    <a:srgbClr val="FF3300"/>
                                  </a:solidFill>
                                  <a:latin typeface="Cambria Math" panose="02040503050406030204" pitchFamily="18" charset="0"/>
                                  <a:ea typeface="Cambria Math" panose="02040503050406030204" pitchFamily="18" charset="0"/>
                                  <a:cs typeface="Times New Roman" charset="0"/>
                                </a:rPr>
                                <m:t>72</m:t>
                              </m:r>
                            </m:num>
                            <m:den>
                              <m:r>
                                <a:rPr lang="en-US" altLang="zh-CN" i="1">
                                  <a:latin typeface="Cambria Math" panose="02040503050406030204" pitchFamily="18" charset="0"/>
                                  <a:ea typeface="Cambria Math" panose="02040503050406030204" pitchFamily="18" charset="0"/>
                                  <a:cs typeface="Times New Roman" charset="0"/>
                                </a:rPr>
                                <m:t>1.8</m:t>
                              </m:r>
                            </m:den>
                          </m:f>
                        </m:e>
                      </m:d>
                      <m:r>
                        <a:rPr lang="en-US" altLang="zh-CN" i="1">
                          <a:latin typeface="Cambria Math" panose="02040503050406030204" pitchFamily="18" charset="0"/>
                          <a:ea typeface="Cambria Math" panose="02040503050406030204" pitchFamily="18" charset="0"/>
                          <a:cs typeface="Times New Roman" charset="0"/>
                        </a:rPr>
                        <m:t>=1−</m:t>
                      </m:r>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r>
                            <a:rPr lang="en-US" altLang="zh-CN" i="1">
                              <a:latin typeface="Cambria Math" panose="02040503050406030204" pitchFamily="18" charset="0"/>
                              <a:ea typeface="Cambria Math" panose="02040503050406030204" pitchFamily="18" charset="0"/>
                              <a:cs typeface="Times New Roman" charset="0"/>
                            </a:rPr>
                            <m:t>−.67</m:t>
                          </m:r>
                        </m:e>
                      </m:d>
                      <m:r>
                        <a:rPr lang="en-US" altLang="zh-CN" i="1">
                          <a:latin typeface="Cambria Math" panose="02040503050406030204" pitchFamily="18" charset="0"/>
                          <a:ea typeface="Cambria Math" panose="02040503050406030204" pitchFamily="18" charset="0"/>
                          <a:cs typeface="Times New Roman" charset="0"/>
                        </a:rPr>
                        <m:t>=1−.2514=.7486</m:t>
                      </m:r>
                    </m:oMath>
                  </m:oMathPara>
                </a14:m>
                <a:endParaRPr lang="en-US" altLang="zh-CN" dirty="0">
                  <a:latin typeface="Times New Roman" charset="0"/>
                  <a:ea typeface="Times New Roman" charset="0"/>
                  <a:cs typeface="Times New Roman" charset="0"/>
                </a:endParaRPr>
              </a:p>
            </p:txBody>
          </p:sp>
        </mc:Choice>
        <mc:Fallback xmlns="">
          <p:sp>
            <p:nvSpPr>
              <p:cNvPr id="9" name="矩形 8">
                <a:extLst>
                  <a:ext uri="{FF2B5EF4-FFF2-40B4-BE49-F238E27FC236}">
                    <a16:creationId xmlns:a16="http://schemas.microsoft.com/office/drawing/2014/main" id="{7FB9C808-FA2F-4594-A8A5-0B99D92219A3}"/>
                  </a:ext>
                </a:extLst>
              </p:cNvPr>
              <p:cNvSpPr>
                <a:spLocks noRot="1" noChangeAspect="1" noMove="1" noResize="1" noEditPoints="1" noAdjustHandles="1" noChangeArrowheads="1" noChangeShapeType="1" noTextEdit="1"/>
              </p:cNvSpPr>
              <p:nvPr/>
            </p:nvSpPr>
            <p:spPr>
              <a:xfrm>
                <a:off x="-1136947" y="2280308"/>
                <a:ext cx="9066264" cy="18363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 xmlns:a16="http://schemas.microsoft.com/office/drawing/2014/main" id="{E4C21B60-2D8C-4498-8317-27DDAE0CC223}"/>
                  </a:ext>
                </a:extLst>
              </p:cNvPr>
              <p:cNvSpPr/>
              <p:nvPr/>
            </p:nvSpPr>
            <p:spPr>
              <a:xfrm>
                <a:off x="-119233" y="4014065"/>
                <a:ext cx="8280921" cy="839140"/>
              </a:xfrm>
              <a:prstGeom prst="rect">
                <a:avLst/>
              </a:prstGeom>
            </p:spPr>
            <p:txBody>
              <a:bodyPr wrap="square">
                <a:spAutoFit/>
              </a:bodyPr>
              <a:lstStyle/>
              <a:p>
                <a:pPr algn="just">
                  <a:lnSpc>
                    <a:spcPct val="120000"/>
                  </a:lnSpc>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ea typeface="Times New Roman" charset="0"/>
                          <a:cs typeface="Times New Roman" charset="0"/>
                        </a:rPr>
                        <m:t>𝛽</m:t>
                      </m:r>
                      <m:d>
                        <m:dPr>
                          <m:ctrlPr>
                            <a:rPr lang="en-US" altLang="zh-CN" i="1" dirty="0" smtClean="0">
                              <a:solidFill>
                                <a:srgbClr val="FF3300"/>
                              </a:solidFill>
                              <a:latin typeface="Cambria Math" charset="0"/>
                              <a:ea typeface="Times New Roman" charset="0"/>
                              <a:cs typeface="Times New Roman" charset="0"/>
                            </a:rPr>
                          </m:ctrlPr>
                        </m:dPr>
                        <m:e>
                          <m:r>
                            <a:rPr lang="en-US" altLang="zh-CN" i="1" dirty="0">
                              <a:solidFill>
                                <a:srgbClr val="FF3300"/>
                              </a:solidFill>
                              <a:latin typeface="Cambria Math" panose="02040503050406030204" pitchFamily="18" charset="0"/>
                              <a:ea typeface="Times New Roman" charset="0"/>
                              <a:cs typeface="Times New Roman" charset="0"/>
                            </a:rPr>
                            <m:t>70</m:t>
                          </m:r>
                        </m:e>
                      </m:d>
                      <m:r>
                        <a:rPr lang="en-US" altLang="zh-CN" i="1" dirty="0">
                          <a:latin typeface="Cambria Math" panose="02040503050406030204" pitchFamily="18" charset="0"/>
                          <a:ea typeface="Times New Roman" charset="0"/>
                          <a:cs typeface="Times New Roman" charset="0"/>
                        </a:rPr>
                        <m:t>=</m:t>
                      </m:r>
                      <m:r>
                        <a:rPr lang="en-US" altLang="zh-CN" i="1">
                          <a:latin typeface="Cambria Math" panose="02040503050406030204" pitchFamily="18" charset="0"/>
                          <a:ea typeface="Times New Roman" charset="0"/>
                          <a:cs typeface="Times New Roman" charset="0"/>
                        </a:rPr>
                        <m:t>1−</m:t>
                      </m:r>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ea typeface="Cambria Math" panose="02040503050406030204" pitchFamily="18" charset="0"/>
                                  <a:cs typeface="Times New Roman" charset="0"/>
                                </a:rPr>
                              </m:ctrlPr>
                            </m:fPr>
                            <m:num>
                              <m:r>
                                <a:rPr lang="en-US" altLang="zh-CN" i="1">
                                  <a:latin typeface="Cambria Math" panose="02040503050406030204" pitchFamily="18" charset="0"/>
                                  <a:ea typeface="Cambria Math" panose="02040503050406030204" pitchFamily="18" charset="0"/>
                                  <a:cs typeface="Times New Roman" charset="0"/>
                                </a:rPr>
                                <m:t>70.8−</m:t>
                              </m:r>
                              <m:r>
                                <a:rPr lang="en-US" altLang="zh-CN" i="1" smtClean="0">
                                  <a:solidFill>
                                    <a:srgbClr val="FF3300"/>
                                  </a:solidFill>
                                  <a:latin typeface="Cambria Math" panose="02040503050406030204" pitchFamily="18" charset="0"/>
                                  <a:ea typeface="Cambria Math" panose="02040503050406030204" pitchFamily="18" charset="0"/>
                                  <a:cs typeface="Times New Roman" charset="0"/>
                                </a:rPr>
                                <m:t>70</m:t>
                              </m:r>
                            </m:num>
                            <m:den>
                              <m:r>
                                <a:rPr lang="en-US" altLang="zh-CN" i="1">
                                  <a:latin typeface="Cambria Math" panose="02040503050406030204" pitchFamily="18" charset="0"/>
                                  <a:ea typeface="Cambria Math" panose="02040503050406030204" pitchFamily="18" charset="0"/>
                                  <a:cs typeface="Times New Roman" charset="0"/>
                                </a:rPr>
                                <m:t>1.8</m:t>
                              </m:r>
                            </m:den>
                          </m:f>
                        </m:e>
                      </m:d>
                      <m:r>
                        <a:rPr lang="en-US" altLang="zh-CN" i="1">
                          <a:latin typeface="Cambria Math" panose="02040503050406030204" pitchFamily="18" charset="0"/>
                          <a:ea typeface="Cambria Math" panose="02040503050406030204" pitchFamily="18" charset="0"/>
                          <a:cs typeface="Times New Roman" charset="0"/>
                        </a:rPr>
                        <m:t>=.3300    </m:t>
                      </m:r>
                      <m:r>
                        <a:rPr lang="zh-CN" altLang="en-US" i="1" dirty="0">
                          <a:latin typeface="Cambria Math" panose="02040503050406030204" pitchFamily="18" charset="0"/>
                          <a:ea typeface="Times New Roman" charset="0"/>
                          <a:cs typeface="Times New Roman" charset="0"/>
                        </a:rPr>
                        <m:t>𝛽</m:t>
                      </m:r>
                      <m:d>
                        <m:dPr>
                          <m:ctrlPr>
                            <a:rPr lang="en-US" altLang="zh-CN" i="1" dirty="0" smtClean="0">
                              <a:solidFill>
                                <a:srgbClr val="FF3300"/>
                              </a:solidFill>
                              <a:latin typeface="Cambria Math" charset="0"/>
                              <a:ea typeface="Times New Roman" charset="0"/>
                              <a:cs typeface="Times New Roman" charset="0"/>
                            </a:rPr>
                          </m:ctrlPr>
                        </m:dPr>
                        <m:e>
                          <m:r>
                            <a:rPr lang="en-US" altLang="zh-CN" i="1" dirty="0">
                              <a:solidFill>
                                <a:srgbClr val="FF3300"/>
                              </a:solidFill>
                              <a:latin typeface="Cambria Math" panose="02040503050406030204" pitchFamily="18" charset="0"/>
                              <a:ea typeface="Times New Roman" charset="0"/>
                              <a:cs typeface="Times New Roman" charset="0"/>
                            </a:rPr>
                            <m:t>67</m:t>
                          </m:r>
                        </m:e>
                      </m:d>
                      <m:r>
                        <a:rPr lang="en-US" altLang="zh-CN" b="0" i="1" dirty="0" smtClean="0">
                          <a:latin typeface="Cambria Math" panose="02040503050406030204" pitchFamily="18" charset="0"/>
                          <a:ea typeface="Times New Roman" charset="0"/>
                          <a:cs typeface="Times New Roman" charset="0"/>
                        </a:rPr>
                        <m:t>=</m:t>
                      </m:r>
                      <m:r>
                        <a:rPr lang="en-US" altLang="zh-CN" i="1">
                          <a:latin typeface="Cambria Math" panose="02040503050406030204" pitchFamily="18" charset="0"/>
                          <a:ea typeface="Times New Roman" charset="0"/>
                          <a:cs typeface="Times New Roman" charset="0"/>
                        </a:rPr>
                        <m:t>1−</m:t>
                      </m:r>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ea typeface="Cambria Math" panose="02040503050406030204" pitchFamily="18" charset="0"/>
                                  <a:cs typeface="Times New Roman" charset="0"/>
                                </a:rPr>
                              </m:ctrlPr>
                            </m:fPr>
                            <m:num>
                              <m:r>
                                <a:rPr lang="en-US" altLang="zh-CN" i="1">
                                  <a:latin typeface="Cambria Math" panose="02040503050406030204" pitchFamily="18" charset="0"/>
                                  <a:ea typeface="Cambria Math" panose="02040503050406030204" pitchFamily="18" charset="0"/>
                                  <a:cs typeface="Times New Roman" charset="0"/>
                                </a:rPr>
                                <m:t>70.8−</m:t>
                              </m:r>
                              <m:r>
                                <a:rPr lang="en-US" altLang="zh-CN" b="0" i="1" smtClean="0">
                                  <a:solidFill>
                                    <a:srgbClr val="FF3300"/>
                                  </a:solidFill>
                                  <a:latin typeface="Cambria Math" panose="02040503050406030204" pitchFamily="18" charset="0"/>
                                  <a:ea typeface="Cambria Math" panose="02040503050406030204" pitchFamily="18" charset="0"/>
                                  <a:cs typeface="Times New Roman" charset="0"/>
                                </a:rPr>
                                <m:t>67</m:t>
                              </m:r>
                            </m:num>
                            <m:den>
                              <m:r>
                                <a:rPr lang="en-US" altLang="zh-CN" i="1">
                                  <a:latin typeface="Cambria Math" panose="02040503050406030204" pitchFamily="18" charset="0"/>
                                  <a:ea typeface="Cambria Math" panose="02040503050406030204" pitchFamily="18" charset="0"/>
                                  <a:cs typeface="Times New Roman" charset="0"/>
                                </a:rPr>
                                <m:t>1.8</m:t>
                              </m:r>
                            </m:den>
                          </m:f>
                        </m:e>
                      </m:d>
                      <m:r>
                        <a:rPr lang="en-US" altLang="zh-CN" i="1" dirty="0">
                          <a:latin typeface="Cambria Math" panose="02040503050406030204" pitchFamily="18" charset="0"/>
                          <a:ea typeface="Times New Roman" charset="0"/>
                          <a:cs typeface="Times New Roman" charset="0"/>
                        </a:rPr>
                        <m:t>=.0174</m:t>
                      </m:r>
                    </m:oMath>
                  </m:oMathPara>
                </a14:m>
                <a:endParaRPr lang="en-US" altLang="zh-CN" dirty="0">
                  <a:latin typeface="Times New Roman" charset="0"/>
                  <a:ea typeface="Times New Roman" charset="0"/>
                  <a:cs typeface="Times New Roman" charset="0"/>
                </a:endParaRPr>
              </a:p>
            </p:txBody>
          </p:sp>
        </mc:Choice>
        <mc:Fallback xmlns="">
          <p:sp>
            <p:nvSpPr>
              <p:cNvPr id="10" name="矩形 9">
                <a:extLst>
                  <a:ext uri="{FF2B5EF4-FFF2-40B4-BE49-F238E27FC236}">
                    <a16:creationId xmlns:a16="http://schemas.microsoft.com/office/drawing/2014/main" id="{E4C21B60-2D8C-4498-8317-27DDAE0CC223}"/>
                  </a:ext>
                </a:extLst>
              </p:cNvPr>
              <p:cNvSpPr>
                <a:spLocks noRot="1" noChangeAspect="1" noMove="1" noResize="1" noEditPoints="1" noAdjustHandles="1" noChangeArrowheads="1" noChangeShapeType="1" noTextEdit="1"/>
              </p:cNvSpPr>
              <p:nvPr/>
            </p:nvSpPr>
            <p:spPr>
              <a:xfrm>
                <a:off x="-119233" y="4014065"/>
                <a:ext cx="8280921" cy="839140"/>
              </a:xfrm>
              <a:prstGeom prst="rect">
                <a:avLst/>
              </a:prstGeom>
              <a:blipFill>
                <a:blip r:embed="rId8"/>
                <a:stretch>
                  <a:fillRect/>
                </a:stretch>
              </a:blipFill>
            </p:spPr>
            <p:txBody>
              <a:bodyPr/>
              <a:lstStyle/>
              <a:p>
                <a:r>
                  <a:rPr lang="zh-CN" altLang="en-US">
                    <a:noFill/>
                  </a:rPr>
                  <a:t> </a:t>
                </a:r>
              </a:p>
            </p:txBody>
          </p:sp>
        </mc:Fallback>
      </mc:AlternateContent>
      <p:pic>
        <p:nvPicPr>
          <p:cNvPr id="11" name="图片 10">
            <a:extLst>
              <a:ext uri="{FF2B5EF4-FFF2-40B4-BE49-F238E27FC236}">
                <a16:creationId xmlns="" xmlns:a16="http://schemas.microsoft.com/office/drawing/2014/main" id="{B8068026-9BAA-4504-85ED-DF470B17DE0B}"/>
              </a:ext>
            </a:extLst>
          </p:cNvPr>
          <p:cNvPicPr>
            <a:picLocks noChangeAspect="1"/>
          </p:cNvPicPr>
          <p:nvPr/>
        </p:nvPicPr>
        <p:blipFill>
          <a:blip r:embed="rId9"/>
          <a:stretch>
            <a:fillRect/>
          </a:stretch>
        </p:blipFill>
        <p:spPr>
          <a:xfrm>
            <a:off x="5979582" y="4931442"/>
            <a:ext cx="2597863" cy="1242863"/>
          </a:xfrm>
          <a:prstGeom prst="rect">
            <a:avLst/>
          </a:prstGeom>
        </p:spPr>
      </p:pic>
      <p:pic>
        <p:nvPicPr>
          <p:cNvPr id="12" name="图片 11">
            <a:extLst>
              <a:ext uri="{FF2B5EF4-FFF2-40B4-BE49-F238E27FC236}">
                <a16:creationId xmlns="" xmlns:a16="http://schemas.microsoft.com/office/drawing/2014/main" id="{43B6CF31-BF99-4076-BDBB-5008EE85AFB6}"/>
              </a:ext>
            </a:extLst>
          </p:cNvPr>
          <p:cNvPicPr>
            <a:picLocks noChangeAspect="1"/>
          </p:cNvPicPr>
          <p:nvPr/>
        </p:nvPicPr>
        <p:blipFill>
          <a:blip r:embed="rId10"/>
          <a:stretch>
            <a:fillRect/>
          </a:stretch>
        </p:blipFill>
        <p:spPr>
          <a:xfrm>
            <a:off x="341530" y="4911938"/>
            <a:ext cx="3068510" cy="1237231"/>
          </a:xfrm>
          <a:prstGeom prst="rect">
            <a:avLst/>
          </a:prstGeom>
        </p:spPr>
      </p:pic>
      <p:pic>
        <p:nvPicPr>
          <p:cNvPr id="13" name="图片 12">
            <a:extLst>
              <a:ext uri="{FF2B5EF4-FFF2-40B4-BE49-F238E27FC236}">
                <a16:creationId xmlns="" xmlns:a16="http://schemas.microsoft.com/office/drawing/2014/main" id="{B1C382F7-4299-44B1-9EF7-CC7E98DB40E5}"/>
              </a:ext>
            </a:extLst>
          </p:cNvPr>
          <p:cNvPicPr>
            <a:picLocks noChangeAspect="1"/>
          </p:cNvPicPr>
          <p:nvPr/>
        </p:nvPicPr>
        <p:blipFill>
          <a:blip r:embed="rId11"/>
          <a:stretch>
            <a:fillRect/>
          </a:stretch>
        </p:blipFill>
        <p:spPr>
          <a:xfrm>
            <a:off x="3491880" y="4944060"/>
            <a:ext cx="2716218" cy="1237231"/>
          </a:xfrm>
          <a:prstGeom prst="rect">
            <a:avLst/>
          </a:prstGeom>
        </p:spPr>
      </p:pic>
      <p:sp>
        <p:nvSpPr>
          <p:cNvPr id="7" name="灯片编号占位符 6">
            <a:extLst>
              <a:ext uri="{FF2B5EF4-FFF2-40B4-BE49-F238E27FC236}">
                <a16:creationId xmlns="" xmlns:a16="http://schemas.microsoft.com/office/drawing/2014/main" id="{24E21DE8-74B8-4026-A779-7A543B060C14}"/>
              </a:ext>
            </a:extLst>
          </p:cNvPr>
          <p:cNvSpPr>
            <a:spLocks noGrp="1"/>
          </p:cNvSpPr>
          <p:nvPr>
            <p:ph type="sldNum" sz="quarter" idx="11"/>
          </p:nvPr>
        </p:nvSpPr>
        <p:spPr/>
        <p:txBody>
          <a:bodyPr/>
          <a:lstStyle/>
          <a:p>
            <a:pPr>
              <a:defRPr/>
            </a:pPr>
            <a:fld id="{DF2308B0-52A9-437D-9700-D7B37876F5B1}" type="slidenum">
              <a:rPr lang="zh-CN" altLang="en-US" smtClean="0"/>
              <a:pPr>
                <a:defRPr/>
              </a:pPr>
              <a:t>10</a:t>
            </a:fld>
            <a:endParaRPr lang="en-US" altLang="zh-CN" dirty="0"/>
          </a:p>
        </p:txBody>
      </p:sp>
    </p:spTree>
    <p:extLst>
      <p:ext uri="{BB962C8B-B14F-4D97-AF65-F5344CB8AC3E}">
        <p14:creationId xmlns:p14="http://schemas.microsoft.com/office/powerpoint/2010/main" val="415272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52624" y="607437"/>
                <a:ext cx="5399107" cy="430887"/>
              </a:xfrm>
              <a:prstGeom prst="rect">
                <a:avLst/>
              </a:prstGeom>
            </p:spPr>
            <p:txBody>
              <a:bodyPr wrap="none">
                <a:spAutoFit/>
              </a:bodyPr>
              <a:lstStyle/>
              <a:p>
                <a:r>
                  <a:rPr lang="en-US" altLang="zh-CN" sz="2200" dirty="0">
                    <a:solidFill>
                      <a:srgbClr val="FF3300"/>
                    </a:solidFill>
                  </a:rPr>
                  <a:t>Let’s consider the rejection region </a:t>
                </a:r>
                <a14:m>
                  <m:oMath xmlns:m="http://schemas.openxmlformats.org/officeDocument/2006/math">
                    <m:acc>
                      <m:accPr>
                        <m:chr m:val="̅"/>
                        <m:ctrlPr>
                          <a:rPr lang="en-US" altLang="zh-CN" sz="2200" i="1" smtClean="0">
                            <a:solidFill>
                              <a:srgbClr val="FF3300"/>
                            </a:solidFill>
                            <a:latin typeface="Cambria Math" charset="0"/>
                          </a:rPr>
                        </m:ctrlPr>
                      </m:accPr>
                      <m:e>
                        <m:r>
                          <a:rPr lang="en-US" altLang="zh-CN" sz="2200" b="0" i="1" smtClean="0">
                            <a:solidFill>
                              <a:srgbClr val="FF3300"/>
                            </a:solidFill>
                            <a:latin typeface="Cambria Math"/>
                          </a:rPr>
                          <m:t>𝑥</m:t>
                        </m:r>
                      </m:e>
                    </m:acc>
                    <m:r>
                      <a:rPr lang="en-US" altLang="zh-CN" sz="2200" i="1" smtClean="0">
                        <a:solidFill>
                          <a:srgbClr val="FF3300"/>
                        </a:solidFill>
                        <a:latin typeface="Cambria Math"/>
                        <a:ea typeface="Cambria Math"/>
                      </a:rPr>
                      <m:t>≤</m:t>
                    </m:r>
                    <m:r>
                      <a:rPr lang="en-US" altLang="zh-CN" sz="2200" b="0" i="1" smtClean="0">
                        <a:solidFill>
                          <a:srgbClr val="FF3300"/>
                        </a:solidFill>
                        <a:latin typeface="Cambria Math"/>
                        <a:ea typeface="Cambria Math"/>
                      </a:rPr>
                      <m:t>72</m:t>
                    </m:r>
                  </m:oMath>
                </a14:m>
                <a:r>
                  <a:rPr lang="en-US" altLang="zh-CN" sz="2200" dirty="0">
                    <a:solidFill>
                      <a:srgbClr val="FF3300"/>
                    </a:solidFill>
                  </a:rPr>
                  <a:t>.</a:t>
                </a:r>
                <a:endParaRPr lang="zh-CN" altLang="en-US" sz="2200" dirty="0">
                  <a:solidFill>
                    <a:srgbClr val="FF33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52624" y="607437"/>
                <a:ext cx="5399107" cy="430887"/>
              </a:xfrm>
              <a:prstGeom prst="rect">
                <a:avLst/>
              </a:prstGeom>
              <a:blipFill>
                <a:blip r:embed="rId2"/>
                <a:stretch>
                  <a:fillRect l="-1467" t="-8571" r="-451"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29325" y="1139862"/>
                <a:ext cx="259135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29325" y="1139862"/>
                <a:ext cx="2591350" cy="430887"/>
              </a:xfrm>
              <a:prstGeom prst="rect">
                <a:avLst/>
              </a:prstGeom>
              <a:blipFill>
                <a:blip r:embed="rId3"/>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880859" y="1150186"/>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880859" y="1150186"/>
                <a:ext cx="4456926" cy="430887"/>
              </a:xfrm>
              <a:prstGeom prst="rect">
                <a:avLst/>
              </a:prstGeom>
              <a:blipFill>
                <a:blip r:embed="rId4"/>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23555" y="1672287"/>
                <a:ext cx="6165685"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acc>
                            <m:accPr>
                              <m:chr m:val="̅"/>
                              <m:ctrlPr>
                                <a:rPr lang="en-US" altLang="zh-CN" sz="2200" b="0" i="1" smtClean="0">
                                  <a:latin typeface="Cambria Math" charset="0"/>
                                </a:rPr>
                              </m:ctrlPr>
                            </m:accPr>
                            <m:e>
                              <m:r>
                                <a:rPr lang="en-US" altLang="zh-CN" sz="2200" b="0" i="1" smtClean="0">
                                  <a:latin typeface="Cambria Math"/>
                                </a:rPr>
                                <m:t>𝑋</m:t>
                              </m:r>
                            </m:e>
                          </m:acc>
                          <m:r>
                            <a:rPr lang="en-US" altLang="zh-CN" sz="2200" b="0" i="1" smtClean="0">
                              <a:latin typeface="Cambria Math"/>
                              <a:ea typeface="Cambria Math"/>
                            </a:rPr>
                            <m:t>≤72  </m:t>
                          </m:r>
                          <m:r>
                            <m:rPr>
                              <m:sty m:val="p"/>
                            </m:rPr>
                            <a:rPr lang="en-US" altLang="zh-CN" sz="2200" b="0" i="0" smtClean="0">
                              <a:latin typeface="Cambria Math"/>
                              <a:ea typeface="Cambria Math"/>
                            </a:rPr>
                            <m:t>when</m:t>
                          </m:r>
                          <m:r>
                            <a:rPr lang="en-US" altLang="zh-CN" sz="2200" b="0" i="0" smtClean="0">
                              <a:latin typeface="Cambria Math"/>
                              <a:ea typeface="Cambria Math"/>
                            </a:rPr>
                            <m:t> </m:t>
                          </m:r>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ea typeface="Cambria Math"/>
                            </a:rPr>
                            <m:t>~</m:t>
                          </m:r>
                          <m:r>
                            <a:rPr lang="en-US" altLang="zh-CN" sz="2200" i="1">
                              <a:latin typeface="Cambria Math"/>
                              <a:ea typeface="Cambria Math"/>
                            </a:rPr>
                            <m:t>𝑁</m:t>
                          </m:r>
                          <m:d>
                            <m:dPr>
                              <m:ctrlPr>
                                <a:rPr lang="en-US" altLang="zh-CN" sz="2200" i="1">
                                  <a:latin typeface="Cambria Math" charset="0"/>
                                  <a:ea typeface="Cambria Math"/>
                                </a:rPr>
                              </m:ctrlPr>
                            </m:dPr>
                            <m:e>
                              <m:r>
                                <a:rPr lang="en-US" altLang="zh-CN" sz="2200" b="0" i="1" smtClean="0">
                                  <a:latin typeface="Cambria Math"/>
                                  <a:ea typeface="Cambria Math"/>
                                </a:rPr>
                                <m:t>75</m:t>
                              </m:r>
                              <m:r>
                                <a:rPr lang="en-US" altLang="zh-CN" sz="2200" i="1">
                                  <a:latin typeface="Cambria Math"/>
                                  <a:ea typeface="Cambria Math"/>
                                </a:rPr>
                                <m:t>,</m:t>
                              </m:r>
                              <m:f>
                                <m:fPr>
                                  <m:type m:val="lin"/>
                                  <m:ctrlPr>
                                    <a:rPr lang="en-US" altLang="zh-CN" sz="2200" i="1" smtClean="0">
                                      <a:latin typeface="Cambria Math" charset="0"/>
                                      <a:ea typeface="Cambria Math"/>
                                    </a:rPr>
                                  </m:ctrlPr>
                                </m:fPr>
                                <m:num>
                                  <m:r>
                                    <a:rPr lang="en-US" altLang="zh-CN" sz="2200" b="0" i="1" smtClean="0">
                                      <a:latin typeface="Cambria Math"/>
                                      <a:ea typeface="Cambria Math"/>
                                    </a:rPr>
                                    <m:t>81</m:t>
                                  </m:r>
                                </m:num>
                                <m:den>
                                  <m:r>
                                    <a:rPr lang="en-US" altLang="zh-CN" sz="2200" b="0" i="1" smtClean="0">
                                      <a:latin typeface="Cambria Math"/>
                                      <a:ea typeface="Cambria Math"/>
                                    </a:rPr>
                                    <m:t>25</m:t>
                                  </m:r>
                                </m:den>
                              </m:f>
                              <m:r>
                                <a:rPr lang="en-US" altLang="zh-CN" sz="2200" i="1" smtClean="0">
                                  <a:latin typeface="Cambria Math"/>
                                  <a:ea typeface="Cambria Math"/>
                                </a:rPr>
                                <m:t> </m:t>
                              </m:r>
                            </m:e>
                          </m:d>
                        </m:e>
                      </m:d>
                    </m:oMath>
                  </m:oMathPara>
                </a14:m>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3555" y="1672287"/>
                <a:ext cx="6165685" cy="474489"/>
              </a:xfrm>
              <a:prstGeom prst="rect">
                <a:avLst/>
              </a:prstGeom>
              <a:blipFill>
                <a:blip r:embed="rId5"/>
                <a:stretch>
                  <a:fillRect t="-105128" b="-1641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842030" y="1672287"/>
                <a:ext cx="2540760" cy="495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box>
                            <m:boxPr>
                              <m:ctrlPr>
                                <a:rPr lang="en-US" altLang="zh-CN" sz="2200" b="0" i="1" smtClean="0">
                                  <a:latin typeface="Cambria Math" charset="0"/>
                                  <a:ea typeface="Cambria Math"/>
                                </a:rPr>
                              </m:ctrlPr>
                            </m:boxPr>
                            <m:e>
                              <m:argPr>
                                <m:argSz m:val="-1"/>
                              </m:argPr>
                              <m:f>
                                <m:fPr>
                                  <m:ctrlPr>
                                    <a:rPr lang="en-US" altLang="zh-CN" sz="2200" b="0" i="1" smtClean="0">
                                      <a:latin typeface="Cambria Math" charset="0"/>
                                      <a:ea typeface="Cambria Math"/>
                                    </a:rPr>
                                  </m:ctrlPr>
                                </m:fPr>
                                <m:num>
                                  <m:r>
                                    <a:rPr lang="en-US" altLang="zh-CN" sz="2200" b="0" i="1" smtClean="0">
                                      <a:latin typeface="Cambria Math"/>
                                      <a:ea typeface="Cambria Math"/>
                                    </a:rPr>
                                    <m:t>72</m:t>
                                  </m:r>
                                  <m:r>
                                    <a:rPr lang="en-US" altLang="zh-CN" sz="2200" b="0" i="1" smtClean="0">
                                      <a:latin typeface="Cambria Math"/>
                                    </a:rPr>
                                    <m:t>−75</m:t>
                                  </m:r>
                                </m:num>
                                <m:den>
                                  <m:r>
                                    <a:rPr lang="en-US" altLang="zh-CN" sz="2200" b="0" i="1" smtClean="0">
                                      <a:latin typeface="Cambria Math"/>
                                      <a:ea typeface="Cambria Math"/>
                                    </a:rPr>
                                    <m:t>1.8</m:t>
                                  </m:r>
                                </m:den>
                              </m:f>
                            </m:e>
                          </m:box>
                        </m:e>
                      </m:d>
                      <m:r>
                        <a:rPr lang="en-US" altLang="zh-CN" sz="2200" b="0" i="1" smtClean="0">
                          <a:latin typeface="Cambria Math"/>
                          <a:ea typeface="Cambria Math"/>
                        </a:rPr>
                        <m:t>=0.05</m:t>
                      </m:r>
                    </m:oMath>
                  </m:oMathPara>
                </a14:m>
                <a:endParaRPr lang="zh-CN" altLang="en-US" sz="22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842030" y="1672287"/>
                <a:ext cx="2540760" cy="495136"/>
              </a:xfrm>
              <a:prstGeom prst="rect">
                <a:avLst/>
              </a:prstGeom>
              <a:blipFill>
                <a:blip r:embed="rId6"/>
                <a:stretch>
                  <a:fillRect b="-24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 xmlns:a16="http://schemas.microsoft.com/office/drawing/2014/main" id="{B7C8E060-BDF6-4ED7-854A-2E0DE5423A20}"/>
                  </a:ext>
                </a:extLst>
              </p:cNvPr>
              <p:cNvSpPr/>
              <p:nvPr/>
            </p:nvSpPr>
            <p:spPr>
              <a:xfrm>
                <a:off x="-333545" y="2790967"/>
                <a:ext cx="9178694" cy="1292533"/>
              </a:xfrm>
              <a:prstGeom prst="rect">
                <a:avLst/>
              </a:prstGeom>
            </p:spPr>
            <p:txBody>
              <a:bodyPr wrap="square">
                <a:spAutoFit/>
              </a:bodyPr>
              <a:lstStyle/>
              <a:p>
                <a:pPr marL="720000" algn="just"/>
                <a14:m>
                  <m:oMathPara xmlns:m="http://schemas.openxmlformats.org/officeDocument/2006/math">
                    <m:oMathParaPr>
                      <m:jc m:val="left"/>
                    </m:oMathParaPr>
                    <m:oMath xmlns:m="http://schemas.openxmlformats.org/officeDocument/2006/math">
                      <m:r>
                        <a:rPr lang="zh-CN" altLang="en-US" sz="2000" i="1" dirty="0" smtClean="0">
                          <a:latin typeface="Cambria Math" panose="02040503050406030204" pitchFamily="18" charset="0"/>
                          <a:ea typeface="Times New Roman" charset="0"/>
                          <a:cs typeface="Times New Roman" charset="0"/>
                        </a:rPr>
                        <m:t>𝛽</m:t>
                      </m:r>
                      <m:d>
                        <m:dPr>
                          <m:ctrlPr>
                            <a:rPr lang="en-US" altLang="zh-CN" sz="2000" i="1" dirty="0">
                              <a:latin typeface="Cambria Math" charset="0"/>
                              <a:ea typeface="Times New Roman" charset="0"/>
                              <a:cs typeface="Times New Roman" charset="0"/>
                            </a:rPr>
                          </m:ctrlPr>
                        </m:dPr>
                        <m:e>
                          <m:r>
                            <a:rPr lang="en-US" altLang="zh-CN" sz="2000" i="1" dirty="0">
                              <a:latin typeface="Cambria Math" panose="02040503050406030204" pitchFamily="18" charset="0"/>
                              <a:ea typeface="Times New Roman" charset="0"/>
                              <a:cs typeface="Times New Roman" charset="0"/>
                            </a:rPr>
                            <m:t>72</m:t>
                          </m:r>
                        </m:e>
                      </m:d>
                      <m:r>
                        <a:rPr lang="en-US" altLang="zh-CN" sz="2000" i="1" dirty="0">
                          <a:latin typeface="Cambria Math" panose="02040503050406030204" pitchFamily="18" charset="0"/>
                          <a:ea typeface="Times New Roman" charset="0"/>
                          <a:cs typeface="Times New Roman" charset="0"/>
                        </a:rPr>
                        <m:t>=</m:t>
                      </m:r>
                      <m:r>
                        <a:rPr lang="en-US" altLang="zh-CN" sz="2000" b="0" i="1" dirty="0" smtClean="0">
                          <a:latin typeface="Cambria Math" panose="02040503050406030204" pitchFamily="18" charset="0"/>
                          <a:ea typeface="Times New Roman" charset="0"/>
                          <a:cs typeface="Times New Roman" charset="0"/>
                        </a:rPr>
                        <m:t>𝑃</m:t>
                      </m:r>
                      <m:d>
                        <m:dPr>
                          <m:ctrlPr>
                            <a:rPr lang="en-US" altLang="zh-CN" sz="2000" b="0" i="1" dirty="0" smtClean="0">
                              <a:latin typeface="Cambria Math" charset="0"/>
                              <a:ea typeface="Times New Roman" charset="0"/>
                              <a:cs typeface="Times New Roman" charset="0"/>
                            </a:rPr>
                          </m:ctrlPr>
                        </m:dPr>
                        <m:e>
                          <m:r>
                            <a:rPr lang="en-US" altLang="zh-CN" sz="2000" b="0" i="1" dirty="0" smtClean="0">
                              <a:latin typeface="Cambria Math" panose="02040503050406030204" pitchFamily="18" charset="0"/>
                              <a:ea typeface="Times New Roman" charset="0"/>
                              <a:cs typeface="Times New Roman" charset="0"/>
                            </a:rPr>
                            <m:t>𝑡𝑦𝑝𝑒</m:t>
                          </m:r>
                          <m:r>
                            <a:rPr lang="en-US" altLang="zh-CN" sz="2000" b="0" i="1" dirty="0" smtClean="0">
                              <a:latin typeface="Cambria Math" panose="02040503050406030204" pitchFamily="18" charset="0"/>
                              <a:ea typeface="Times New Roman" charset="0"/>
                              <a:cs typeface="Times New Roman" charset="0"/>
                            </a:rPr>
                            <m:t> </m:t>
                          </m:r>
                          <m:r>
                            <a:rPr lang="en-US" altLang="zh-CN" sz="2000" b="0" i="1" dirty="0" smtClean="0">
                              <a:latin typeface="Cambria Math" panose="02040503050406030204" pitchFamily="18" charset="0"/>
                              <a:ea typeface="Times New Roman" charset="0"/>
                              <a:cs typeface="Times New Roman" charset="0"/>
                            </a:rPr>
                            <m:t>𝐼𝐼</m:t>
                          </m:r>
                          <m:r>
                            <a:rPr lang="en-US" altLang="zh-CN" sz="2000" b="0" i="1" dirty="0" smtClean="0">
                              <a:latin typeface="Cambria Math" panose="02040503050406030204" pitchFamily="18" charset="0"/>
                              <a:ea typeface="Times New Roman" charset="0"/>
                              <a:cs typeface="Times New Roman" charset="0"/>
                            </a:rPr>
                            <m:t> </m:t>
                          </m:r>
                          <m:r>
                            <a:rPr lang="en-US" altLang="zh-CN" sz="2000" b="0" i="1" dirty="0" smtClean="0">
                              <a:latin typeface="Cambria Math" panose="02040503050406030204" pitchFamily="18" charset="0"/>
                              <a:ea typeface="Times New Roman" charset="0"/>
                              <a:cs typeface="Times New Roman" charset="0"/>
                            </a:rPr>
                            <m:t>𝑒𝑟𝑟𝑜𝑟</m:t>
                          </m:r>
                        </m:e>
                      </m:d>
                      <m:r>
                        <a:rPr lang="en-US" altLang="zh-CN" sz="2000" b="0" i="1" dirty="0" smtClean="0">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d>
                        <m:dPr>
                          <m:ctrlPr>
                            <a:rPr lang="en-US" altLang="zh-CN" sz="2000" i="1">
                              <a:latin typeface="Cambria Math" charset="0"/>
                              <a:ea typeface="Times New Roman" charset="0"/>
                              <a:cs typeface="Times New Roman" charset="0"/>
                            </a:rPr>
                          </m:ctrlPr>
                        </m:dPr>
                        <m:e>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dirty="0">
                              <a:latin typeface="Cambria Math" panose="02040503050406030204" pitchFamily="18" charset="0"/>
                              <a:cs typeface="Times New Roman" charset="0"/>
                            </a:rPr>
                            <m:t> </m:t>
                          </m:r>
                          <m:r>
                            <m:rPr>
                              <m:sty m:val="p"/>
                            </m:rPr>
                            <a:rPr lang="en-US" altLang="zh-CN" sz="2000">
                              <a:latin typeface="Cambria Math" panose="02040503050406030204" pitchFamily="18" charset="0"/>
                              <a:ea typeface="Times New Roman" charset="0"/>
                              <a:cs typeface="Times New Roman" charset="0"/>
                            </a:rPr>
                            <m:t>is</m:t>
                          </m:r>
                          <m:r>
                            <a:rPr lang="en-US" altLang="zh-CN" sz="200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not</m:t>
                          </m:r>
                          <m:r>
                            <a:rPr lang="en-US" altLang="zh-CN" sz="200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rejected</m:t>
                          </m:r>
                          <m:r>
                            <a:rPr lang="en-US" altLang="zh-CN" sz="2000" b="0" i="0" smtClean="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when</m:t>
                          </m:r>
                          <m:r>
                            <a:rPr lang="en-US" altLang="zh-CN" sz="2000">
                              <a:latin typeface="Cambria Math" panose="02040503050406030204" pitchFamily="18" charset="0"/>
                              <a:ea typeface="Times New Roman" charset="0"/>
                              <a:cs typeface="Times New Roman" charset="0"/>
                            </a:rPr>
                            <m:t> </m:t>
                          </m:r>
                          <m:r>
                            <a:rPr lang="zh-CN" altLang="en-US" sz="2000" i="1" dirty="0">
                              <a:latin typeface="Cambria Math" panose="02040503050406030204" pitchFamily="18" charset="0"/>
                              <a:cs typeface="Times New Roman" charset="0"/>
                            </a:rPr>
                            <m:t>𝜇</m:t>
                          </m:r>
                          <m:r>
                            <a:rPr lang="en-US" altLang="zh-CN" sz="2000" i="1" dirty="0">
                              <a:latin typeface="Cambria Math" panose="02040503050406030204" pitchFamily="18" charset="0"/>
                              <a:ea typeface="Times New Roman" charset="0"/>
                              <a:cs typeface="Times New Roman" charset="0"/>
                            </a:rPr>
                            <m:t>=72</m:t>
                          </m:r>
                        </m:e>
                      </m:d>
                    </m:oMath>
                  </m:oMathPara>
                </a14:m>
                <a:endParaRPr lang="en-US" altLang="zh-CN" sz="2000" i="1" dirty="0">
                  <a:latin typeface="Arial" panose="020B0604020202020204" pitchFamily="34" charset="0"/>
                  <a:ea typeface="Times New Roman" charset="0"/>
                  <a:cs typeface="Arial" panose="020B0604020202020204" pitchFamily="34" charset="0"/>
                </a:endParaRPr>
              </a:p>
              <a:p>
                <a:pPr marL="720000" algn="just"/>
                <a:endParaRPr lang="en-US" altLang="zh-CN" sz="2000" i="1" dirty="0">
                  <a:latin typeface="Arial" panose="020B0604020202020204" pitchFamily="34" charset="0"/>
                  <a:ea typeface="Times New Roman" charset="0"/>
                  <a:cs typeface="Arial" panose="020B0604020202020204" pitchFamily="34" charset="0"/>
                </a:endParaRPr>
              </a:p>
              <a:p>
                <a:pPr marL="720000" algn="just"/>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d>
                        <m:dPr>
                          <m:ctrlPr>
                            <a:rPr lang="en-US" altLang="zh-CN" sz="2000" i="1">
                              <a:latin typeface="Cambria Math" charset="0"/>
                              <a:ea typeface="Times New Roman" charset="0"/>
                              <a:cs typeface="Times New Roman" charset="0"/>
                            </a:rPr>
                          </m:ctrlPr>
                        </m:dPr>
                        <m:e>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𝑋</m:t>
                              </m:r>
                            </m:e>
                          </m:acc>
                          <m:r>
                            <a:rPr lang="en-US" altLang="zh-CN" sz="2000" i="1">
                              <a:latin typeface="Cambria Math" panose="02040503050406030204" pitchFamily="18" charset="0"/>
                              <a:cs typeface="Times New Roman" charset="0"/>
                            </a:rPr>
                            <m:t>&gt;7</m:t>
                          </m:r>
                          <m:r>
                            <a:rPr lang="en-US" altLang="zh-CN" sz="2000">
                              <a:latin typeface="Cambria Math" panose="02040503050406030204" pitchFamily="18" charset="0"/>
                              <a:cs typeface="Times New Roman" charset="0"/>
                            </a:rPr>
                            <m:t>2 </m:t>
                          </m:r>
                          <m:r>
                            <m:rPr>
                              <m:sty m:val="p"/>
                            </m:rPr>
                            <a:rPr lang="en-US" altLang="zh-CN" sz="2000">
                              <a:latin typeface="Cambria Math" panose="02040503050406030204" pitchFamily="18" charset="0"/>
                              <a:ea typeface="Times New Roman" charset="0"/>
                              <a:cs typeface="Times New Roman" charset="0"/>
                            </a:rPr>
                            <m:t>when</m:t>
                          </m:r>
                          <m:r>
                            <a:rPr lang="en-US" altLang="zh-CN" sz="2000" i="1">
                              <a:latin typeface="Cambria Math" panose="02040503050406030204" pitchFamily="18" charset="0"/>
                              <a:ea typeface="Times New Roman" charset="0"/>
                              <a:cs typeface="Times New Roman" charset="0"/>
                            </a:rPr>
                            <m:t> </m:t>
                          </m:r>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𝑋</m:t>
                              </m:r>
                            </m:e>
                          </m:acc>
                          <m:r>
                            <a:rPr lang="en-US" altLang="zh-CN" sz="2000" i="1">
                              <a:latin typeface="Cambria Math" panose="02040503050406030204" pitchFamily="18" charset="0"/>
                              <a:ea typeface="Times New Roman" charset="0"/>
                              <a:cs typeface="Times New Roman" charset="0"/>
                            </a:rPr>
                            <m:t>~</m:t>
                          </m:r>
                          <m:r>
                            <m:rPr>
                              <m:sty m:val="p"/>
                            </m:rPr>
                            <a:rPr lang="en-US" altLang="zh-CN" sz="2000">
                              <a:latin typeface="Cambria Math" panose="02040503050406030204" pitchFamily="18" charset="0"/>
                              <a:ea typeface="Times New Roman" charset="0"/>
                              <a:cs typeface="Times New Roman" charset="0"/>
                            </a:rPr>
                            <m:t>N</m:t>
                          </m:r>
                          <m:r>
                            <a:rPr lang="en-US" altLang="zh-CN" sz="2000" i="1">
                              <a:latin typeface="Cambria Math" panose="02040503050406030204" pitchFamily="18" charset="0"/>
                              <a:ea typeface="Times New Roman" charset="0"/>
                              <a:cs typeface="Times New Roman" charset="0"/>
                            </a:rPr>
                            <m:t>(</m:t>
                          </m:r>
                          <m:r>
                            <a:rPr lang="en-US" altLang="zh-CN" sz="2000" i="1" dirty="0">
                              <a:latin typeface="Cambria Math" panose="02040503050406030204" pitchFamily="18" charset="0"/>
                              <a:cs typeface="Times New Roman" charset="0"/>
                            </a:rPr>
                            <m:t>75, </m:t>
                          </m:r>
                          <m:sSup>
                            <m:sSupPr>
                              <m:ctrlPr>
                                <a:rPr lang="en-US" altLang="zh-CN" sz="2000" i="1" dirty="0">
                                  <a:latin typeface="Cambria Math" charset="0"/>
                                  <a:cs typeface="Times New Roman" charset="0"/>
                                </a:rPr>
                              </m:ctrlPr>
                            </m:sSupPr>
                            <m:e>
                              <m:r>
                                <a:rPr lang="en-US" altLang="zh-CN" sz="2000" i="1" dirty="0">
                                  <a:latin typeface="Cambria Math" panose="02040503050406030204" pitchFamily="18" charset="0"/>
                                  <a:cs typeface="Times New Roman" charset="0"/>
                                </a:rPr>
                                <m:t>1.8</m:t>
                              </m:r>
                            </m:e>
                            <m:sup>
                              <m:r>
                                <a:rPr lang="en-US" altLang="zh-CN" sz="2000" i="1" dirty="0">
                                  <a:latin typeface="Cambria Math" panose="02040503050406030204" pitchFamily="18" charset="0"/>
                                  <a:cs typeface="Times New Roman" charset="0"/>
                                </a:rPr>
                                <m:t>2</m:t>
                              </m:r>
                            </m:sup>
                          </m:sSup>
                          <m:r>
                            <a:rPr lang="en-US" altLang="zh-CN" sz="2000" b="0" i="1" dirty="0" smtClean="0">
                              <a:latin typeface="Cambria Math" charset="0"/>
                              <a:cs typeface="Times New Roman" charset="0"/>
                            </a:rPr>
                            <m:t>)</m:t>
                          </m:r>
                        </m:e>
                      </m:d>
                      <m:r>
                        <a:rPr lang="en-US" altLang="zh-CN" sz="2000" i="1">
                          <a:latin typeface="Cambria Math" panose="02040503050406030204" pitchFamily="18" charset="0"/>
                          <a:ea typeface="Times New Roman" charset="0"/>
                          <a:cs typeface="Times New Roman" charset="0"/>
                        </a:rPr>
                        <m:t>=1−</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f>
                            <m:fPr>
                              <m:ctrlPr>
                                <a:rPr lang="en-US" altLang="zh-CN" sz="2000" i="1">
                                  <a:latin typeface="Cambria Math" charset="0"/>
                                  <a:ea typeface="Cambria Math" panose="02040503050406030204" pitchFamily="18" charset="0"/>
                                  <a:cs typeface="Times New Roman" charset="0"/>
                                </a:rPr>
                              </m:ctrlPr>
                            </m:fPr>
                            <m:num>
                              <m:r>
                                <a:rPr lang="en-US" altLang="zh-CN" sz="2000" i="1">
                                  <a:latin typeface="Cambria Math" panose="02040503050406030204" pitchFamily="18" charset="0"/>
                                  <a:ea typeface="Cambria Math" panose="02040503050406030204" pitchFamily="18" charset="0"/>
                                  <a:cs typeface="Times New Roman" charset="0"/>
                                </a:rPr>
                                <m:t>72−72</m:t>
                              </m:r>
                            </m:num>
                            <m:den>
                              <m:r>
                                <a:rPr lang="en-US" altLang="zh-CN" sz="2000" i="1">
                                  <a:latin typeface="Cambria Math" panose="02040503050406030204" pitchFamily="18" charset="0"/>
                                  <a:ea typeface="Cambria Math" panose="02040503050406030204" pitchFamily="18" charset="0"/>
                                  <a:cs typeface="Times New Roman" charset="0"/>
                                </a:rPr>
                                <m:t>1.8</m:t>
                              </m:r>
                            </m:den>
                          </m:f>
                        </m:e>
                      </m:d>
                      <m:r>
                        <a:rPr lang="en-US" altLang="zh-CN" sz="2000" i="1">
                          <a:latin typeface="Cambria Math" panose="02040503050406030204" pitchFamily="18" charset="0"/>
                          <a:ea typeface="Cambria Math" panose="02040503050406030204" pitchFamily="18" charset="0"/>
                          <a:cs typeface="Times New Roman" charset="0"/>
                        </a:rPr>
                        <m:t>=1−</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0</m:t>
                          </m:r>
                        </m:e>
                      </m:d>
                      <m:r>
                        <a:rPr lang="en-US" altLang="zh-CN" sz="2000" i="1">
                          <a:latin typeface="Cambria Math" panose="02040503050406030204" pitchFamily="18" charset="0"/>
                          <a:ea typeface="Cambria Math" panose="02040503050406030204" pitchFamily="18" charset="0"/>
                          <a:cs typeface="Times New Roman" charset="0"/>
                        </a:rPr>
                        <m:t>=.5</m:t>
                      </m:r>
                    </m:oMath>
                  </m:oMathPara>
                </a14:m>
                <a:endParaRPr lang="en-US" altLang="zh-CN" sz="2000" dirty="0">
                  <a:latin typeface="Arial" panose="020B0604020202020204" pitchFamily="34" charset="0"/>
                  <a:ea typeface="Times New Roman" charset="0"/>
                  <a:cs typeface="Arial" panose="020B0604020202020204" pitchFamily="34" charset="0"/>
                </a:endParaRPr>
              </a:p>
            </p:txBody>
          </p:sp>
        </mc:Choice>
        <mc:Fallback>
          <p:sp>
            <p:nvSpPr>
              <p:cNvPr id="7" name="矩形 6">
                <a:extLst>
                  <a:ext uri="{FF2B5EF4-FFF2-40B4-BE49-F238E27FC236}">
                    <a16:creationId xmlns="" xmlns:a16="http://schemas.microsoft.com/office/drawing/2014/main" xmlns:a14="http://schemas.microsoft.com/office/drawing/2010/main" id="{B7C8E060-BDF6-4ED7-854A-2E0DE5423A20}"/>
                  </a:ext>
                </a:extLst>
              </p:cNvPr>
              <p:cNvSpPr>
                <a:spLocks noRot="1" noChangeAspect="1" noMove="1" noResize="1" noEditPoints="1" noAdjustHandles="1" noChangeArrowheads="1" noChangeShapeType="1" noTextEdit="1"/>
              </p:cNvSpPr>
              <p:nvPr/>
            </p:nvSpPr>
            <p:spPr>
              <a:xfrm>
                <a:off x="-333545" y="2790967"/>
                <a:ext cx="9178694" cy="1292533"/>
              </a:xfrm>
              <a:prstGeom prst="rect">
                <a:avLst/>
              </a:prstGeom>
              <a:blipFill rotWithShape="0">
                <a:blip r:embed="rId7"/>
                <a:stretch>
                  <a:fillRect t="-29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 xmlns:a16="http://schemas.microsoft.com/office/drawing/2014/main" id="{EE2A7708-A2ED-4068-9A1F-4700ADCE81D2}"/>
                  </a:ext>
                </a:extLst>
              </p:cNvPr>
              <p:cNvSpPr/>
              <p:nvPr/>
            </p:nvSpPr>
            <p:spPr>
              <a:xfrm>
                <a:off x="341530" y="4509120"/>
                <a:ext cx="63907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ea typeface="Times New Roman" charset="0"/>
                          <a:cs typeface="Times New Roman" charset="0"/>
                        </a:rPr>
                        <m:t> </m:t>
                      </m:r>
                      <m:r>
                        <a:rPr lang="zh-CN" altLang="en-US" sz="2000" i="1" dirty="0">
                          <a:latin typeface="Cambria Math" panose="02040503050406030204" pitchFamily="18" charset="0"/>
                          <a:ea typeface="Times New Roman" charset="0"/>
                          <a:cs typeface="Times New Roman" charset="0"/>
                        </a:rPr>
                        <m:t>𝛽</m:t>
                      </m:r>
                      <m:d>
                        <m:dPr>
                          <m:ctrlPr>
                            <a:rPr lang="en-US" altLang="zh-CN" sz="2000" i="1" dirty="0">
                              <a:latin typeface="Cambria Math" charset="0"/>
                              <a:ea typeface="Times New Roman" charset="0"/>
                              <a:cs typeface="Times New Roman" charset="0"/>
                            </a:rPr>
                          </m:ctrlPr>
                        </m:dPr>
                        <m:e>
                          <m:r>
                            <a:rPr lang="en-US" altLang="zh-CN" sz="2000" i="1" dirty="0">
                              <a:latin typeface="Cambria Math" panose="02040503050406030204" pitchFamily="18" charset="0"/>
                              <a:ea typeface="Times New Roman" charset="0"/>
                              <a:cs typeface="Times New Roman" charset="0"/>
                            </a:rPr>
                            <m:t>70</m:t>
                          </m:r>
                        </m:e>
                      </m:d>
                      <m:r>
                        <a:rPr lang="en-US" altLang="zh-CN" sz="2000" i="1" dirty="0">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1−</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f>
                            <m:fPr>
                              <m:ctrlPr>
                                <a:rPr lang="en-US" altLang="zh-CN" sz="2000" i="1">
                                  <a:latin typeface="Cambria Math" charset="0"/>
                                  <a:ea typeface="Cambria Math" panose="02040503050406030204" pitchFamily="18" charset="0"/>
                                  <a:cs typeface="Times New Roman" charset="0"/>
                                </a:rPr>
                              </m:ctrlPr>
                            </m:fPr>
                            <m:num>
                              <m:r>
                                <a:rPr lang="en-US" altLang="zh-CN" sz="2000" i="1">
                                  <a:latin typeface="Cambria Math" panose="02040503050406030204" pitchFamily="18" charset="0"/>
                                  <a:ea typeface="Cambria Math" panose="02040503050406030204" pitchFamily="18" charset="0"/>
                                  <a:cs typeface="Times New Roman" charset="0"/>
                                </a:rPr>
                                <m:t>72−70</m:t>
                              </m:r>
                            </m:num>
                            <m:den>
                              <m:r>
                                <a:rPr lang="en-US" altLang="zh-CN" sz="2000" i="1">
                                  <a:latin typeface="Cambria Math" panose="02040503050406030204" pitchFamily="18" charset="0"/>
                                  <a:ea typeface="Cambria Math" panose="02040503050406030204" pitchFamily="18" charset="0"/>
                                  <a:cs typeface="Times New Roman" charset="0"/>
                                </a:rPr>
                                <m:t>1.8</m:t>
                              </m:r>
                            </m:den>
                          </m:f>
                        </m:e>
                      </m:d>
                      <m:r>
                        <a:rPr lang="en-US" altLang="zh-CN" sz="2000" i="1">
                          <a:latin typeface="Cambria Math" panose="02040503050406030204" pitchFamily="18" charset="0"/>
                          <a:ea typeface="Cambria Math" panose="02040503050406030204" pitchFamily="18" charset="0"/>
                          <a:cs typeface="Times New Roman" charset="0"/>
                        </a:rPr>
                        <m:t>=.1335</m:t>
                      </m:r>
                      <m:r>
                        <a:rPr lang="en-US" altLang="zh-CN" sz="2000" b="0" i="1" smtClean="0">
                          <a:latin typeface="Cambria Math" panose="02040503050406030204" pitchFamily="18" charset="0"/>
                          <a:ea typeface="Cambria Math" panose="02040503050406030204" pitchFamily="18" charset="0"/>
                          <a:cs typeface="Times New Roman" charset="0"/>
                        </a:rPr>
                        <m:t>,</m:t>
                      </m:r>
                      <m:r>
                        <a:rPr lang="en-US" altLang="zh-CN" sz="2000" i="1">
                          <a:latin typeface="Cambria Math" panose="02040503050406030204" pitchFamily="18" charset="0"/>
                          <a:ea typeface="Cambria Math" panose="02040503050406030204" pitchFamily="18" charset="0"/>
                          <a:cs typeface="Times New Roman" charset="0"/>
                        </a:rPr>
                        <m:t>    </m:t>
                      </m:r>
                      <m:r>
                        <a:rPr lang="zh-CN" altLang="en-US" sz="2000" i="1" dirty="0">
                          <a:latin typeface="Cambria Math" panose="02040503050406030204" pitchFamily="18" charset="0"/>
                          <a:ea typeface="Times New Roman" charset="0"/>
                          <a:cs typeface="Times New Roman" charset="0"/>
                        </a:rPr>
                        <m:t>𝛽</m:t>
                      </m:r>
                      <m:d>
                        <m:dPr>
                          <m:ctrlPr>
                            <a:rPr lang="en-US" altLang="zh-CN" sz="2000" i="1" dirty="0">
                              <a:latin typeface="Cambria Math" charset="0"/>
                              <a:ea typeface="Times New Roman" charset="0"/>
                              <a:cs typeface="Times New Roman" charset="0"/>
                            </a:rPr>
                          </m:ctrlPr>
                        </m:dPr>
                        <m:e>
                          <m:r>
                            <a:rPr lang="en-US" altLang="zh-CN" sz="2000" i="1" dirty="0">
                              <a:latin typeface="Cambria Math" panose="02040503050406030204" pitchFamily="18" charset="0"/>
                              <a:ea typeface="Times New Roman" charset="0"/>
                              <a:cs typeface="Times New Roman" charset="0"/>
                            </a:rPr>
                            <m:t>67</m:t>
                          </m:r>
                        </m:e>
                      </m:d>
                      <m:r>
                        <a:rPr lang="en-US" altLang="zh-CN" sz="2000" i="1" dirty="0">
                          <a:latin typeface="Cambria Math" panose="02040503050406030204" pitchFamily="18" charset="0"/>
                          <a:ea typeface="Times New Roman" charset="0"/>
                          <a:cs typeface="Times New Roman" charset="0"/>
                        </a:rPr>
                        <m:t>=.0027</m:t>
                      </m:r>
                    </m:oMath>
                  </m:oMathPara>
                </a14:m>
                <a:endParaRPr lang="zh-CN" altLang="en-US" sz="2000" dirty="0"/>
              </a:p>
            </p:txBody>
          </p:sp>
        </mc:Choice>
        <mc:Fallback xmlns="">
          <p:sp>
            <p:nvSpPr>
              <p:cNvPr id="10" name="矩形 9">
                <a:extLst>
                  <a:ext uri="{FF2B5EF4-FFF2-40B4-BE49-F238E27FC236}">
                    <a16:creationId xmlns:a16="http://schemas.microsoft.com/office/drawing/2014/main" id="{EE2A7708-A2ED-4068-9A1F-4700ADCE81D2}"/>
                  </a:ext>
                </a:extLst>
              </p:cNvPr>
              <p:cNvSpPr>
                <a:spLocks noRot="1" noChangeAspect="1" noMove="1" noResize="1" noEditPoints="1" noAdjustHandles="1" noChangeArrowheads="1" noChangeShapeType="1" noTextEdit="1"/>
              </p:cNvSpPr>
              <p:nvPr/>
            </p:nvSpPr>
            <p:spPr>
              <a:xfrm>
                <a:off x="341530" y="4509120"/>
                <a:ext cx="6390710" cy="783869"/>
              </a:xfrm>
              <a:prstGeom prst="rect">
                <a:avLst/>
              </a:prstGeom>
              <a:blipFill>
                <a:blip r:embed="rId8"/>
                <a:stretch>
                  <a:fillRect/>
                </a:stretch>
              </a:blipFill>
            </p:spPr>
            <p:txBody>
              <a:bodyPr/>
              <a:lstStyle/>
              <a:p>
                <a:r>
                  <a:rPr lang="zh-CN" altLang="en-US">
                    <a:noFill/>
                  </a:rPr>
                  <a:t> </a:t>
                </a:r>
              </a:p>
            </p:txBody>
          </p:sp>
        </mc:Fallback>
      </mc:AlternateContent>
      <p:sp>
        <p:nvSpPr>
          <p:cNvPr id="8" name="灯片编号占位符 7">
            <a:extLst>
              <a:ext uri="{FF2B5EF4-FFF2-40B4-BE49-F238E27FC236}">
                <a16:creationId xmlns="" xmlns:a16="http://schemas.microsoft.com/office/drawing/2014/main" id="{0128E2A1-EDFB-4A79-A4FC-3BEC56AB87BC}"/>
              </a:ext>
            </a:extLst>
          </p:cNvPr>
          <p:cNvSpPr>
            <a:spLocks noGrp="1"/>
          </p:cNvSpPr>
          <p:nvPr>
            <p:ph type="sldNum" sz="quarter" idx="11"/>
          </p:nvPr>
        </p:nvSpPr>
        <p:spPr/>
        <p:txBody>
          <a:bodyPr/>
          <a:lstStyle/>
          <a:p>
            <a:pPr>
              <a:defRPr/>
            </a:pPr>
            <a:fld id="{DF2308B0-52A9-437D-9700-D7B37876F5B1}" type="slidenum">
              <a:rPr lang="zh-CN" altLang="en-US" smtClean="0"/>
              <a:pPr>
                <a:defRPr/>
              </a:pPr>
              <a:t>11</a:t>
            </a:fld>
            <a:endParaRPr lang="en-US" altLang="zh-CN" dirty="0"/>
          </a:p>
        </p:txBody>
      </p:sp>
    </p:spTree>
    <p:extLst>
      <p:ext uri="{BB962C8B-B14F-4D97-AF65-F5344CB8AC3E}">
        <p14:creationId xmlns:p14="http://schemas.microsoft.com/office/powerpoint/2010/main" val="311754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4022" y="1071703"/>
            <a:ext cx="8235915" cy="707886"/>
          </a:xfrm>
          <a:prstGeom prst="rect">
            <a:avLst/>
          </a:prstGeom>
        </p:spPr>
        <p:txBody>
          <a:bodyPr wrap="square">
            <a:spAutoFit/>
          </a:bodyPr>
          <a:lstStyle/>
          <a:p>
            <a:r>
              <a:rPr lang="en-US" altLang="zh-CN" sz="2000" dirty="0"/>
              <a:t>As the rejection region becomes smaller, type I error becomes smaller, while the type II becomes lager.</a:t>
            </a:r>
            <a:endParaRPr lang="zh-CN" altLang="en-US" sz="2000" dirty="0"/>
          </a:p>
        </p:txBody>
      </p:sp>
      <p:sp>
        <p:nvSpPr>
          <p:cNvPr id="4" name="TextBox 3"/>
          <p:cNvSpPr txBox="1"/>
          <p:nvPr/>
        </p:nvSpPr>
        <p:spPr>
          <a:xfrm>
            <a:off x="274022" y="612927"/>
            <a:ext cx="4117957" cy="400110"/>
          </a:xfrm>
          <a:prstGeom prst="rect">
            <a:avLst/>
          </a:prstGeom>
          <a:noFill/>
        </p:spPr>
        <p:txBody>
          <a:bodyPr wrap="square" rtlCol="0">
            <a:spAutoFit/>
          </a:bodyPr>
          <a:lstStyle/>
          <a:p>
            <a:r>
              <a:rPr lang="en-US" altLang="zh-CN" sz="2000" dirty="0">
                <a:latin typeface="+mj-lt"/>
              </a:rPr>
              <a:t>From the example, we find that</a:t>
            </a:r>
            <a:endParaRPr lang="zh-CN" altLang="en-US" sz="2000" dirty="0">
              <a:latin typeface="+mj-lt"/>
            </a:endParaRPr>
          </a:p>
        </p:txBody>
      </p:sp>
      <mc:AlternateContent xmlns:mc="http://schemas.openxmlformats.org/markup-compatibility/2006" xmlns:a14="http://schemas.microsoft.com/office/drawing/2010/main">
        <mc:Choice Requires="a14">
          <p:sp>
            <p:nvSpPr>
              <p:cNvPr id="7" name="矩形 6"/>
              <p:cNvSpPr/>
              <p:nvPr/>
            </p:nvSpPr>
            <p:spPr>
              <a:xfrm>
                <a:off x="184012" y="3223690"/>
                <a:ext cx="8325925" cy="707886"/>
              </a:xfrm>
              <a:prstGeom prst="rect">
                <a:avLst/>
              </a:prstGeom>
            </p:spPr>
            <p:txBody>
              <a:bodyPr wrap="square">
                <a:spAutoFit/>
              </a:bodyPr>
              <a:lstStyle/>
              <a:p>
                <a:pPr algn="just"/>
                <a:r>
                  <a:rPr lang="en-US" altLang="zh-CN" sz="2000" dirty="0"/>
                  <a:t>This proposition says that once the test statistic and </a:t>
                </a:r>
                <a14:m>
                  <m:oMath xmlns:m="http://schemas.openxmlformats.org/officeDocument/2006/math">
                    <m:r>
                      <a:rPr lang="en-US" altLang="zh-CN" sz="2000" i="1" dirty="0" smtClean="0">
                        <a:latin typeface="Cambria Math"/>
                      </a:rPr>
                      <m:t>𝑛</m:t>
                    </m:r>
                  </m:oMath>
                </a14:m>
                <a:r>
                  <a:rPr lang="en-US" altLang="zh-CN" sz="2000" i="1" dirty="0"/>
                  <a:t> </a:t>
                </a:r>
                <a:r>
                  <a:rPr lang="en-US" altLang="zh-CN" sz="2000" dirty="0"/>
                  <a:t>are fixed, there is no rejection region that will simultaneously make both </a:t>
                </a:r>
                <a14:m>
                  <m:oMath xmlns:m="http://schemas.openxmlformats.org/officeDocument/2006/math">
                    <m:r>
                      <a:rPr lang="zh-CN" altLang="en-US" sz="2000" i="1" dirty="0" smtClean="0">
                        <a:solidFill>
                          <a:srgbClr val="FF0000"/>
                        </a:solidFill>
                        <a:latin typeface="Cambria Math"/>
                      </a:rPr>
                      <m:t>𝛼</m:t>
                    </m:r>
                  </m:oMath>
                </a14:m>
                <a:r>
                  <a:rPr lang="en-US" altLang="zh-CN" sz="2000" dirty="0">
                    <a:solidFill>
                      <a:srgbClr val="FF0000"/>
                    </a:solidFill>
                  </a:rPr>
                  <a:t> and </a:t>
                </a:r>
                <a14:m>
                  <m:oMath xmlns:m="http://schemas.openxmlformats.org/officeDocument/2006/math">
                    <m:r>
                      <a:rPr lang="zh-CN" altLang="en-US" sz="2000" i="1" dirty="0">
                        <a:solidFill>
                          <a:srgbClr val="FF0000"/>
                        </a:solidFill>
                        <a:latin typeface="Cambria Math"/>
                      </a:rPr>
                      <m:t>𝛽</m:t>
                    </m:r>
                  </m:oMath>
                </a14:m>
                <a:r>
                  <a:rPr lang="en-US" altLang="zh-CN" sz="2000" dirty="0">
                    <a:solidFill>
                      <a:srgbClr val="FF0000"/>
                    </a:solidFill>
                  </a:rPr>
                  <a:t>’s small. </a:t>
                </a:r>
                <a:endParaRPr lang="zh-CN" altLang="en-US" sz="2000" dirty="0">
                  <a:solidFill>
                    <a:srgbClr val="FF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84012" y="3223690"/>
                <a:ext cx="8325925" cy="707886"/>
              </a:xfrm>
              <a:prstGeom prst="rect">
                <a:avLst/>
              </a:prstGeom>
              <a:blipFill rotWithShape="0">
                <a:blip r:embed="rId2"/>
                <a:stretch>
                  <a:fillRect l="-732" t="-4310" r="-805"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 xmlns:a16="http://schemas.microsoft.com/office/drawing/2014/main" id="{E7E22582-172D-4D0C-AF7E-0C8D8BCF3842}"/>
                  </a:ext>
                </a:extLst>
              </p:cNvPr>
              <p:cNvSpPr/>
              <p:nvPr/>
            </p:nvSpPr>
            <p:spPr>
              <a:xfrm>
                <a:off x="184012" y="3974327"/>
                <a:ext cx="8775976" cy="1015663"/>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Since a type I error is usually considered more serious, the approach is then to specify the largest value of </a:t>
                </a:r>
                <a14:m>
                  <m:oMath xmlns:m="http://schemas.openxmlformats.org/officeDocument/2006/math">
                    <m:r>
                      <a:rPr lang="zh-CN" altLang="en-US" sz="2000" i="1" dirty="0">
                        <a:latin typeface="Cambria Math"/>
                      </a:rPr>
                      <m:t>𝛼</m:t>
                    </m:r>
                  </m:oMath>
                </a14:m>
                <a:r>
                  <a:rPr lang="en-US" altLang="zh-CN" sz="2000" dirty="0">
                    <a:latin typeface="Arial" panose="020B0604020202020204" pitchFamily="34" charset="0"/>
                    <a:cs typeface="Arial" panose="020B0604020202020204" pitchFamily="34" charset="0"/>
                  </a:rPr>
                  <a:t> that can be tolerated and find a rejection region having that value of</a:t>
                </a:r>
                <a14:m>
                  <m:oMath xmlns:m="http://schemas.openxmlformats.org/officeDocument/2006/math">
                    <m:r>
                      <a:rPr lang="en-US" altLang="zh-CN" sz="2000" b="0" i="0" dirty="0" smtClean="0">
                        <a:latin typeface="Cambria Math"/>
                      </a:rPr>
                      <m:t> </m:t>
                    </m:r>
                    <m:r>
                      <a:rPr lang="zh-CN" altLang="en-US" sz="2000" i="1" dirty="0">
                        <a:latin typeface="Cambria Math"/>
                      </a:rPr>
                      <m:t>𝛼</m:t>
                    </m:r>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8" name="矩形 7">
                <a:extLst>
                  <a:ext uri="{FF2B5EF4-FFF2-40B4-BE49-F238E27FC236}">
                    <a16:creationId xmlns:a16="http://schemas.microsoft.com/office/drawing/2014/main" xmlns:a14="http://schemas.microsoft.com/office/drawing/2010/main" xmlns="" id="{E7E22582-172D-4D0C-AF7E-0C8D8BCF3842}"/>
                  </a:ext>
                </a:extLst>
              </p:cNvPr>
              <p:cNvSpPr>
                <a:spLocks noRot="1" noChangeAspect="1" noMove="1" noResize="1" noEditPoints="1" noAdjustHandles="1" noChangeArrowheads="1" noChangeShapeType="1" noTextEdit="1"/>
              </p:cNvSpPr>
              <p:nvPr/>
            </p:nvSpPr>
            <p:spPr>
              <a:xfrm>
                <a:off x="184012" y="3974327"/>
                <a:ext cx="8775976" cy="1015663"/>
              </a:xfrm>
              <a:prstGeom prst="rect">
                <a:avLst/>
              </a:prstGeom>
              <a:blipFill rotWithShape="0">
                <a:blip r:embed="rId3"/>
                <a:stretch>
                  <a:fillRect l="-694" t="-2994" r="-694" b="-497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9FDE8F26-CE59-4B68-80D5-32AFB88D8700}"/>
                  </a:ext>
                </a:extLst>
              </p:cNvPr>
              <p:cNvSpPr/>
              <p:nvPr/>
            </p:nvSpPr>
            <p:spPr>
              <a:xfrm>
                <a:off x="184012" y="5032741"/>
                <a:ext cx="8765305" cy="707886"/>
              </a:xfrm>
              <a:prstGeom prst="rect">
                <a:avLst/>
              </a:prstGeom>
            </p:spPr>
            <p:txBody>
              <a:bodyPr wrap="square">
                <a:spAutoFit/>
              </a:bodyPr>
              <a:lstStyle/>
              <a:p>
                <a:pPr algn="just"/>
                <a:r>
                  <a:rPr lang="en-US" altLang="zh-CN" sz="2000" dirty="0"/>
                  <a:t>The resulting value of </a:t>
                </a:r>
                <a14:m>
                  <m:oMath xmlns:m="http://schemas.openxmlformats.org/officeDocument/2006/math">
                    <m:r>
                      <a:rPr lang="en-US" altLang="zh-CN" sz="2000" b="0" i="1" dirty="0" smtClean="0">
                        <a:latin typeface="Cambria Math"/>
                      </a:rPr>
                      <m:t>𝛼</m:t>
                    </m:r>
                  </m:oMath>
                </a14:m>
                <a:r>
                  <a:rPr lang="en-US" altLang="zh-CN" sz="2000" dirty="0"/>
                  <a:t> is often referred to as the </a:t>
                </a:r>
                <a:r>
                  <a:rPr lang="en-US" altLang="zh-CN" sz="2000" dirty="0">
                    <a:solidFill>
                      <a:srgbClr val="FF0000"/>
                    </a:solidFill>
                  </a:rPr>
                  <a:t>significance level </a:t>
                </a:r>
                <a:r>
                  <a:rPr lang="en-US" altLang="zh-CN" sz="2000" dirty="0"/>
                  <a:t>of the test. (</a:t>
                </a:r>
                <a:r>
                  <a:rPr lang="zh-CN" altLang="en-US" b="1" dirty="0">
                    <a:solidFill>
                      <a:srgbClr val="FF3300"/>
                    </a:solidFill>
                  </a:rPr>
                  <a:t>显著性水平，显著性检验</a:t>
                </a:r>
                <a:r>
                  <a:rPr lang="en-US" altLang="zh-CN" sz="2000" dirty="0"/>
                  <a:t>)</a:t>
                </a:r>
                <a:endParaRPr lang="zh-CN" altLang="en-US" sz="2000" dirty="0"/>
              </a:p>
            </p:txBody>
          </p:sp>
        </mc:Choice>
        <mc:Fallback xmlns="">
          <p:sp>
            <p:nvSpPr>
              <p:cNvPr id="9" name="矩形 8">
                <a:extLst>
                  <a:ext uri="{FF2B5EF4-FFF2-40B4-BE49-F238E27FC236}">
                    <a16:creationId xmlns:a16="http://schemas.microsoft.com/office/drawing/2014/main" xmlns:a14="http://schemas.microsoft.com/office/drawing/2010/main" xmlns="" id="{9FDE8F26-CE59-4B68-80D5-32AFB88D8700}"/>
                  </a:ext>
                </a:extLst>
              </p:cNvPr>
              <p:cNvSpPr>
                <a:spLocks noRot="1" noChangeAspect="1" noMove="1" noResize="1" noEditPoints="1" noAdjustHandles="1" noChangeArrowheads="1" noChangeShapeType="1" noTextEdit="1"/>
              </p:cNvSpPr>
              <p:nvPr/>
            </p:nvSpPr>
            <p:spPr>
              <a:xfrm>
                <a:off x="184012" y="5032741"/>
                <a:ext cx="8765305" cy="707886"/>
              </a:xfrm>
              <a:prstGeom prst="rect">
                <a:avLst/>
              </a:prstGeom>
              <a:blipFill rotWithShape="0">
                <a:blip r:embed="rId4"/>
                <a:stretch>
                  <a:fillRect l="-695" t="-4310" r="-765"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 xmlns:a16="http://schemas.microsoft.com/office/drawing/2014/main" id="{5378F006-3E0F-4C69-87BB-C3021366E9BB}"/>
                  </a:ext>
                </a:extLst>
              </p:cNvPr>
              <p:cNvSpPr/>
              <p:nvPr/>
            </p:nvSpPr>
            <p:spPr>
              <a:xfrm>
                <a:off x="197033" y="1872310"/>
                <a:ext cx="8775976" cy="1323439"/>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rPr>
                  <a:t>Proposition</a:t>
                </a:r>
                <a:r>
                  <a:rPr lang="en-US" altLang="zh-CN" sz="2000" dirty="0">
                    <a:solidFill>
                      <a:srgbClr val="FF0000"/>
                    </a:solidFill>
                  </a:rPr>
                  <a:t> </a:t>
                </a:r>
                <a:r>
                  <a:rPr lang="en-US" altLang="zh-CN" sz="2000" dirty="0">
                    <a:latin typeface="Arial" panose="020B0604020202020204" pitchFamily="34" charset="0"/>
                    <a:cs typeface="Arial" panose="020B0604020202020204" pitchFamily="34" charset="0"/>
                  </a:rPr>
                  <a:t>Suppose an experiment and a sample size </a:t>
                </a:r>
                <a:r>
                  <a:rPr lang="en-US" altLang="zh-CN" sz="2000" dirty="0">
                    <a:solidFill>
                      <a:srgbClr val="FF0000"/>
                    </a:solidFill>
                    <a:latin typeface="Arial" panose="020B0604020202020204" pitchFamily="34" charset="0"/>
                    <a:cs typeface="Arial" panose="020B0604020202020204" pitchFamily="34" charset="0"/>
                  </a:rPr>
                  <a:t>are fixed </a:t>
                </a:r>
                <a:r>
                  <a:rPr lang="en-US" altLang="zh-CN" sz="2000" dirty="0">
                    <a:latin typeface="Arial" panose="020B0604020202020204" pitchFamily="34" charset="0"/>
                    <a:cs typeface="Arial" panose="020B0604020202020204" pitchFamily="34" charset="0"/>
                  </a:rPr>
                  <a:t>and a test statistic</a:t>
                </a:r>
                <a:r>
                  <a:rPr lang="en-US" altLang="zh-CN" sz="2000" dirty="0">
                    <a:solidFill>
                      <a:srgbClr val="FF0000"/>
                    </a:solidFill>
                    <a:latin typeface="Arial" panose="020B0604020202020204" pitchFamily="34" charset="0"/>
                    <a:cs typeface="Arial" panose="020B0604020202020204" pitchFamily="34" charset="0"/>
                  </a:rPr>
                  <a:t> is chosen</a:t>
                </a:r>
                <a:r>
                  <a:rPr lang="en-US" altLang="zh-CN" sz="2000" dirty="0">
                    <a:latin typeface="Arial" panose="020B0604020202020204" pitchFamily="34" charset="0"/>
                    <a:cs typeface="Arial" panose="020B0604020202020204" pitchFamily="34" charset="0"/>
                  </a:rPr>
                  <a:t>. Then </a:t>
                </a:r>
                <a:r>
                  <a:rPr lang="en-US" altLang="zh-CN" sz="2000" dirty="0">
                    <a:solidFill>
                      <a:srgbClr val="FF0000"/>
                    </a:solidFill>
                    <a:latin typeface="Arial" panose="020B0604020202020204" pitchFamily="34" charset="0"/>
                    <a:cs typeface="Arial" panose="020B0604020202020204" pitchFamily="34" charset="0"/>
                  </a:rPr>
                  <a:t>decreasing </a:t>
                </a:r>
                <a:r>
                  <a:rPr lang="en-US" altLang="zh-CN" sz="2000" dirty="0">
                    <a:latin typeface="Arial" panose="020B0604020202020204" pitchFamily="34" charset="0"/>
                    <a:cs typeface="Arial" panose="020B0604020202020204" pitchFamily="34" charset="0"/>
                  </a:rPr>
                  <a:t>the size of the rejection region to obtain a </a:t>
                </a:r>
                <a:r>
                  <a:rPr lang="en-US" altLang="zh-CN" sz="2000" dirty="0">
                    <a:solidFill>
                      <a:srgbClr val="FF0000"/>
                    </a:solidFill>
                    <a:latin typeface="Arial" panose="020B0604020202020204" pitchFamily="34" charset="0"/>
                    <a:cs typeface="Arial" panose="020B0604020202020204" pitchFamily="34" charset="0"/>
                  </a:rPr>
                  <a:t>smaller value of </a:t>
                </a:r>
                <a14:m>
                  <m:oMath xmlns:m="http://schemas.openxmlformats.org/officeDocument/2006/math">
                    <m:r>
                      <a:rPr lang="zh-CN" altLang="en-US" sz="2000" i="1" dirty="0">
                        <a:solidFill>
                          <a:srgbClr val="FF0000"/>
                        </a:solidFill>
                        <a:latin typeface="Cambria Math" panose="02040503050406030204" pitchFamily="18" charset="0"/>
                        <a:cs typeface="Times New Roman" charset="0"/>
                      </a:rPr>
                      <m:t>𝛼</m:t>
                    </m:r>
                  </m:oMath>
                </a14:m>
                <a:r>
                  <a:rPr lang="en-US" altLang="zh-CN" sz="2000" dirty="0">
                    <a:solidFill>
                      <a:srgbClr val="FF00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results in a </a:t>
                </a:r>
                <a:r>
                  <a:rPr lang="en-US" altLang="zh-CN" sz="2000" dirty="0">
                    <a:solidFill>
                      <a:srgbClr val="FF0000"/>
                    </a:solidFill>
                    <a:latin typeface="Arial" panose="020B0604020202020204" pitchFamily="34" charset="0"/>
                    <a:cs typeface="Arial" panose="020B0604020202020204" pitchFamily="34" charset="0"/>
                  </a:rPr>
                  <a:t>larger value of </a:t>
                </a:r>
                <a14:m>
                  <m:oMath xmlns:m="http://schemas.openxmlformats.org/officeDocument/2006/math">
                    <m:r>
                      <a:rPr lang="zh-CN" altLang="en-US" sz="2000" i="1" dirty="0">
                        <a:solidFill>
                          <a:srgbClr val="FF0000"/>
                        </a:solidFill>
                        <a:latin typeface="Cambria Math" panose="02040503050406030204" pitchFamily="18" charset="0"/>
                        <a:cs typeface="Times New Roman" charset="0"/>
                      </a:rPr>
                      <m:t>𝛽</m:t>
                    </m:r>
                  </m:oMath>
                </a14:m>
                <a:r>
                  <a:rPr lang="en-US" altLang="zh-CN" sz="2000" dirty="0">
                    <a:solidFill>
                      <a:srgbClr val="FF00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for any particular parameter value consistent with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dirty="0">
                        <a:latin typeface="Cambria Math" panose="02040503050406030204" pitchFamily="18" charset="0"/>
                        <a:cs typeface="Times New Roman" charset="0"/>
                      </a:rPr>
                      <m:t> </m:t>
                    </m:r>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0" name="矩形 9">
                <a:extLst>
                  <a:ext uri="{FF2B5EF4-FFF2-40B4-BE49-F238E27FC236}">
                    <a16:creationId xmlns:a16="http://schemas.microsoft.com/office/drawing/2014/main" xmlns:a14="http://schemas.microsoft.com/office/drawing/2010/main" xmlns="" id="{5378F006-3E0F-4C69-87BB-C3021366E9BB}"/>
                  </a:ext>
                </a:extLst>
              </p:cNvPr>
              <p:cNvSpPr>
                <a:spLocks noRot="1" noChangeAspect="1" noMove="1" noResize="1" noEditPoints="1" noAdjustHandles="1" noChangeArrowheads="1" noChangeShapeType="1" noTextEdit="1"/>
              </p:cNvSpPr>
              <p:nvPr/>
            </p:nvSpPr>
            <p:spPr>
              <a:xfrm>
                <a:off x="197033" y="1872310"/>
                <a:ext cx="8775976" cy="1323439"/>
              </a:xfrm>
              <a:prstGeom prst="rect">
                <a:avLst/>
              </a:prstGeom>
              <a:blipFill rotWithShape="0">
                <a:blip r:embed="rId5"/>
                <a:stretch>
                  <a:fillRect l="-694" t="-1843" r="-694" b="-38249"/>
                </a:stretch>
              </a:blipFill>
            </p:spPr>
            <p:txBody>
              <a:bodyPr/>
              <a:lstStyle/>
              <a:p>
                <a:r>
                  <a:rPr lang="en-US">
                    <a:noFill/>
                  </a:rPr>
                  <a:t> </a:t>
                </a:r>
              </a:p>
            </p:txBody>
          </p:sp>
        </mc:Fallback>
      </mc:AlternateContent>
      <p:sp>
        <p:nvSpPr>
          <p:cNvPr id="2" name="灯片编号占位符 1">
            <a:extLst>
              <a:ext uri="{FF2B5EF4-FFF2-40B4-BE49-F238E27FC236}">
                <a16:creationId xmlns="" xmlns:a16="http://schemas.microsoft.com/office/drawing/2014/main" id="{FE8F4657-D4DA-4726-8D66-5CF6C1C7802B}"/>
              </a:ext>
            </a:extLst>
          </p:cNvPr>
          <p:cNvSpPr>
            <a:spLocks noGrp="1"/>
          </p:cNvSpPr>
          <p:nvPr>
            <p:ph type="sldNum" sz="quarter" idx="11"/>
          </p:nvPr>
        </p:nvSpPr>
        <p:spPr/>
        <p:txBody>
          <a:bodyPr/>
          <a:lstStyle/>
          <a:p>
            <a:pPr>
              <a:defRPr/>
            </a:pPr>
            <a:fld id="{DF2308B0-52A9-437D-9700-D7B37876F5B1}" type="slidenum">
              <a:rPr lang="zh-CN" altLang="en-US" smtClean="0"/>
              <a:pPr>
                <a:defRPr/>
              </a:pPr>
              <a:t>12</a:t>
            </a:fld>
            <a:endParaRPr lang="en-US" altLang="zh-CN" dirty="0"/>
          </a:p>
        </p:txBody>
      </p:sp>
    </p:spTree>
    <p:extLst>
      <p:ext uri="{BB962C8B-B14F-4D97-AF65-F5344CB8AC3E}">
        <p14:creationId xmlns:p14="http://schemas.microsoft.com/office/powerpoint/2010/main" val="21383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515" y="1133745"/>
            <a:ext cx="1395155" cy="430887"/>
          </a:xfrm>
          <a:prstGeom prst="rect">
            <a:avLst/>
          </a:prstGeom>
          <a:noFill/>
        </p:spPr>
        <p:txBody>
          <a:bodyPr wrap="square" rtlCol="0">
            <a:spAutoFit/>
          </a:bodyPr>
          <a:lstStyle/>
          <a:p>
            <a:r>
              <a:rPr lang="en-US" altLang="zh-CN" sz="2200" dirty="0">
                <a:solidFill>
                  <a:srgbClr val="FF0000"/>
                </a:solidFill>
                <a:latin typeface="+mj-lt"/>
              </a:rPr>
              <a:t>Example </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3" name="矩形 2"/>
              <p:cNvSpPr/>
              <p:nvPr/>
            </p:nvSpPr>
            <p:spPr>
              <a:xfrm>
                <a:off x="251520" y="1718810"/>
                <a:ext cx="8551531" cy="1446550"/>
              </a:xfrm>
              <a:prstGeom prst="rect">
                <a:avLst/>
              </a:prstGeom>
            </p:spPr>
            <p:txBody>
              <a:bodyPr wrap="square">
                <a:spAutoFit/>
              </a:bodyPr>
              <a:lstStyle/>
              <a:p>
                <a:pPr algn="just"/>
                <a:r>
                  <a:rPr lang="en-US" altLang="zh-CN" sz="2200" dirty="0"/>
                  <a:t>Again let </a:t>
                </a:r>
                <a14:m>
                  <m:oMath xmlns:m="http://schemas.openxmlformats.org/officeDocument/2006/math">
                    <m:r>
                      <a:rPr lang="en-US" altLang="zh-CN" sz="2200" b="0" i="1" smtClean="0">
                        <a:latin typeface="Cambria Math"/>
                      </a:rPr>
                      <m:t>𝜇</m:t>
                    </m:r>
                  </m:oMath>
                </a14:m>
                <a:r>
                  <a:rPr lang="en-US" altLang="zh-CN" sz="2200" dirty="0"/>
                  <a:t> denote the true average drying time. The objective is to </a:t>
                </a:r>
                <a:r>
                  <a:rPr lang="en-US" altLang="zh-CN" sz="2200" dirty="0">
                    <a:solidFill>
                      <a:schemeClr val="tx1"/>
                    </a:solidFill>
                  </a:rPr>
                  <a:t>test </a:t>
                </a:r>
                <a14:m>
                  <m:oMath xmlns:m="http://schemas.openxmlformats.org/officeDocument/2006/math">
                    <m:sSub>
                      <m:sSubPr>
                        <m:ctrlPr>
                          <a:rPr lang="en-US" altLang="zh-CN" sz="2200" i="1">
                            <a:solidFill>
                              <a:schemeClr val="tx1"/>
                            </a:solidFill>
                            <a:latin typeface="Cambria Math" charset="0"/>
                          </a:rPr>
                        </m:ctrlPr>
                      </m:sSubPr>
                      <m:e>
                        <m:r>
                          <a:rPr lang="en-US" altLang="zh-CN" sz="2200" i="1">
                            <a:solidFill>
                              <a:schemeClr val="tx1"/>
                            </a:solidFill>
                            <a:latin typeface="Cambria Math"/>
                          </a:rPr>
                          <m:t>𝐻</m:t>
                        </m:r>
                      </m:e>
                      <m:sub>
                        <m:r>
                          <a:rPr lang="en-US" altLang="zh-CN" sz="2200" i="1">
                            <a:solidFill>
                              <a:schemeClr val="tx1"/>
                            </a:solidFill>
                            <a:latin typeface="Cambria Math"/>
                          </a:rPr>
                          <m:t>0</m:t>
                        </m:r>
                      </m:sub>
                    </m:sSub>
                  </m:oMath>
                </a14:m>
                <a:r>
                  <a:rPr lang="en-US" altLang="zh-CN" sz="2200" dirty="0">
                    <a:solidFill>
                      <a:schemeClr val="tx1"/>
                    </a:solidFill>
                  </a:rPr>
                  <a:t>: </a:t>
                </a:r>
                <a14:m>
                  <m:oMath xmlns:m="http://schemas.openxmlformats.org/officeDocument/2006/math">
                    <m:r>
                      <a:rPr lang="en-US" altLang="zh-CN" sz="2200" b="0" i="1" dirty="0" smtClean="0">
                        <a:solidFill>
                          <a:schemeClr val="tx1"/>
                        </a:solidFill>
                        <a:latin typeface="Cambria Math"/>
                      </a:rPr>
                      <m:t>𝜇</m:t>
                    </m:r>
                    <m:r>
                      <a:rPr lang="en-US" altLang="zh-CN" sz="2200" i="1" dirty="0">
                        <a:solidFill>
                          <a:schemeClr val="tx1"/>
                        </a:solidFill>
                        <a:latin typeface="Cambria Math"/>
                      </a:rPr>
                      <m:t>=</m:t>
                    </m:r>
                    <m:r>
                      <a:rPr lang="en-US" altLang="zh-CN" sz="2200" b="0" i="1" dirty="0" smtClean="0">
                        <a:solidFill>
                          <a:schemeClr val="tx1"/>
                        </a:solidFill>
                        <a:latin typeface="Cambria Math"/>
                      </a:rPr>
                      <m:t>75</m:t>
                    </m:r>
                  </m:oMath>
                </a14:m>
                <a:r>
                  <a:rPr lang="en-US" altLang="zh-CN" sz="2200" dirty="0">
                    <a:solidFill>
                      <a:schemeClr val="tx1"/>
                    </a:solidFill>
                  </a:rPr>
                  <a:t> versus </a:t>
                </a:r>
                <a14:m>
                  <m:oMath xmlns:m="http://schemas.openxmlformats.org/officeDocument/2006/math">
                    <m:sSub>
                      <m:sSubPr>
                        <m:ctrlPr>
                          <a:rPr lang="en-US" altLang="zh-CN" sz="2200" i="1">
                            <a:solidFill>
                              <a:schemeClr val="tx1"/>
                            </a:solidFill>
                            <a:latin typeface="Cambria Math" charset="0"/>
                          </a:rPr>
                        </m:ctrlPr>
                      </m:sSubPr>
                      <m:e>
                        <m:r>
                          <a:rPr lang="en-US" altLang="zh-CN" sz="2200" i="1">
                            <a:solidFill>
                              <a:schemeClr val="tx1"/>
                            </a:solidFill>
                            <a:latin typeface="Cambria Math"/>
                          </a:rPr>
                          <m:t>𝐻</m:t>
                        </m:r>
                      </m:e>
                      <m:sub>
                        <m:r>
                          <a:rPr lang="en-US" altLang="zh-CN" sz="2200" b="0" i="1" smtClean="0">
                            <a:solidFill>
                              <a:schemeClr val="tx1"/>
                            </a:solidFill>
                            <a:latin typeface="Cambria Math"/>
                          </a:rPr>
                          <m:t>𝛼</m:t>
                        </m:r>
                      </m:sub>
                    </m:sSub>
                  </m:oMath>
                </a14:m>
                <a:r>
                  <a:rPr lang="en-US" altLang="zh-CN" sz="2200" dirty="0">
                    <a:solidFill>
                      <a:schemeClr val="tx1"/>
                    </a:solidFill>
                  </a:rPr>
                  <a:t>: </a:t>
                </a:r>
                <a14:m>
                  <m:oMath xmlns:m="http://schemas.openxmlformats.org/officeDocument/2006/math">
                    <m:r>
                      <a:rPr lang="en-US" altLang="zh-CN" sz="2200" i="1" dirty="0">
                        <a:latin typeface="Cambria Math"/>
                      </a:rPr>
                      <m:t>𝜇</m:t>
                    </m:r>
                    <m:r>
                      <a:rPr lang="en-US" altLang="zh-CN" sz="2200" b="0" i="1" dirty="0" smtClean="0">
                        <a:latin typeface="Cambria Math"/>
                      </a:rPr>
                      <m:t>&lt;</m:t>
                    </m:r>
                    <m:r>
                      <a:rPr lang="en-US" altLang="zh-CN" sz="2200" i="1" dirty="0">
                        <a:latin typeface="Cambria Math"/>
                      </a:rPr>
                      <m:t>75</m:t>
                    </m:r>
                  </m:oMath>
                </a14:m>
                <a:r>
                  <a:rPr lang="zh-CN" altLang="en-US" sz="2200" dirty="0"/>
                  <a:t> </a:t>
                </a:r>
                <a:r>
                  <a:rPr lang="en-US" altLang="zh-CN" sz="2200" dirty="0"/>
                  <a:t>based on a random sample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1</m:t>
                        </m:r>
                      </m:sub>
                    </m:sSub>
                    <m:r>
                      <a:rPr lang="en-US" altLang="zh-CN" sz="2200" i="1" dirty="0">
                        <a:latin typeface="Cambria Math"/>
                      </a:rPr>
                      <m:t>, </m:t>
                    </m:r>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2</m:t>
                        </m:r>
                      </m:sub>
                    </m:sSub>
                    <m:r>
                      <a:rPr lang="en-US" altLang="zh-CN" sz="2200" i="1" dirty="0">
                        <a:latin typeface="Cambria Math"/>
                      </a:rPr>
                      <m:t>,…,</m:t>
                    </m:r>
                    <m:sSub>
                      <m:sSubPr>
                        <m:ctrlPr>
                          <a:rPr lang="en-US" altLang="zh-CN" sz="2200" i="1" dirty="0" err="1">
                            <a:latin typeface="Cambria Math" charset="0"/>
                          </a:rPr>
                        </m:ctrlPr>
                      </m:sSubPr>
                      <m:e>
                        <m:r>
                          <a:rPr lang="en-US" altLang="zh-CN" sz="2200" i="1" dirty="0" err="1">
                            <a:latin typeface="Cambria Math"/>
                          </a:rPr>
                          <m:t>𝑋</m:t>
                        </m:r>
                      </m:e>
                      <m:sub>
                        <m:r>
                          <a:rPr lang="en-US" altLang="zh-CN" sz="2200" i="1" dirty="0">
                            <a:latin typeface="Cambria Math"/>
                          </a:rPr>
                          <m:t>25</m:t>
                        </m:r>
                      </m:sub>
                    </m:sSub>
                  </m:oMath>
                </a14:m>
                <a:r>
                  <a:rPr lang="en-US" altLang="zh-CN" sz="2200" dirty="0"/>
                  <a:t> of drying times. Suppose the distribution of drying time is known to be normal with </a:t>
                </a:r>
                <a14:m>
                  <m:oMath xmlns:m="http://schemas.openxmlformats.org/officeDocument/2006/math">
                    <m:r>
                      <a:rPr lang="en-US" altLang="zh-CN" sz="2200" b="0" i="1" smtClean="0">
                        <a:latin typeface="Cambria Math"/>
                      </a:rPr>
                      <m:t>𝜎</m:t>
                    </m:r>
                    <m:r>
                      <a:rPr lang="en-US" altLang="zh-CN" sz="2200" b="0" i="1" smtClean="0">
                        <a:latin typeface="Cambria Math"/>
                      </a:rPr>
                      <m:t>=9</m:t>
                    </m:r>
                  </m:oMath>
                </a14:m>
                <a:r>
                  <a:rPr lang="en-US" altLang="zh-CN" sz="2200" dirty="0"/>
                  <a:t>. Then </a:t>
                </a:r>
                <a14:m>
                  <m:oMath xmlns:m="http://schemas.openxmlformats.org/officeDocument/2006/math">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ea typeface="Cambria Math"/>
                      </a:rPr>
                      <m:t>~</m:t>
                    </m:r>
                    <m:r>
                      <a:rPr lang="en-US" altLang="zh-CN" sz="2200" i="1">
                        <a:latin typeface="Cambria Math"/>
                        <a:ea typeface="Cambria Math"/>
                      </a:rPr>
                      <m:t>𝑁</m:t>
                    </m:r>
                    <m:r>
                      <a:rPr lang="en-US" altLang="zh-CN" sz="2200" i="1">
                        <a:latin typeface="Cambria Math"/>
                        <a:ea typeface="Cambria Math"/>
                      </a:rPr>
                      <m:t>(</m:t>
                    </m:r>
                    <m:r>
                      <a:rPr lang="en-US" altLang="zh-CN" sz="2200" i="1">
                        <a:latin typeface="Cambria Math"/>
                        <a:ea typeface="Cambria Math"/>
                      </a:rPr>
                      <m:t>𝜇</m:t>
                    </m:r>
                    <m:r>
                      <a:rPr lang="en-US" altLang="zh-CN" sz="2200" i="1">
                        <a:latin typeface="Cambria Math"/>
                        <a:ea typeface="Cambria Math"/>
                      </a:rPr>
                      <m:t>, 81/25)</m:t>
                    </m:r>
                  </m:oMath>
                </a14:m>
                <a:r>
                  <a:rPr lang="en-US" altLang="zh-CN" sz="2200" dirty="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51520" y="1718810"/>
                <a:ext cx="8551531" cy="1446550"/>
              </a:xfrm>
              <a:prstGeom prst="rect">
                <a:avLst/>
              </a:prstGeom>
              <a:blipFill rotWithShape="0">
                <a:blip r:embed="rId2"/>
                <a:stretch>
                  <a:fillRect l="-927" t="-2532" r="-927" b="-8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56442" y="3248980"/>
                <a:ext cx="7020780" cy="430887"/>
              </a:xfrm>
              <a:prstGeom prst="rect">
                <a:avLst/>
              </a:prstGeom>
            </p:spPr>
            <p:txBody>
              <a:bodyPr wrap="square">
                <a:spAutoFit/>
              </a:bodyPr>
              <a:lstStyle/>
              <a:p>
                <a:r>
                  <a:rPr lang="en-US" altLang="zh-CN" sz="2200" dirty="0"/>
                  <a:t>Assuming that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is true, define</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256442" y="3248980"/>
                <a:ext cx="7020780" cy="430887"/>
              </a:xfrm>
              <a:prstGeom prst="rect">
                <a:avLst/>
              </a:prstGeom>
              <a:blipFill rotWithShape="1">
                <a:blip r:embed="rId3"/>
                <a:stretch>
                  <a:fillRect l="-1042" t="-70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56442" y="3699030"/>
                <a:ext cx="2945999" cy="606576"/>
              </a:xfrm>
              <a:prstGeom prst="rect">
                <a:avLst/>
              </a:prstGeom>
            </p:spPr>
            <p:txBody>
              <a:bodyPr wrap="none">
                <a:spAutoFit/>
              </a:bodyPr>
              <a:lstStyle/>
              <a:p>
                <a:r>
                  <a:rPr lang="en-US" altLang="zh-CN" sz="2200" dirty="0"/>
                  <a:t>test statistic: </a:t>
                </a:r>
                <a14:m>
                  <m:oMath xmlns:m="http://schemas.openxmlformats.org/officeDocument/2006/math">
                    <m:r>
                      <m:rPr>
                        <m:sty m:val="p"/>
                      </m:rPr>
                      <a:rPr lang="en-US" altLang="zh-CN" sz="2200" b="0" i="0" smtClean="0">
                        <a:latin typeface="Cambria Math"/>
                      </a:rPr>
                      <m:t>Z</m:t>
                    </m:r>
                    <m:r>
                      <a:rPr lang="en-US" altLang="zh-CN" sz="2200" b="0" i="0" smtClean="0">
                        <a:latin typeface="Cambria Math"/>
                      </a:rPr>
                      <m:t>=</m:t>
                    </m:r>
                    <m:f>
                      <m:fPr>
                        <m:ctrlPr>
                          <a:rPr lang="en-US" altLang="zh-CN" sz="2200" i="1" smtClean="0">
                            <a:latin typeface="Cambria Math" charset="0"/>
                          </a:rPr>
                        </m:ctrlPr>
                      </m:fPr>
                      <m:num>
                        <m:acc>
                          <m:accPr>
                            <m:chr m:val="̅"/>
                            <m:ctrlPr>
                              <a:rPr lang="en-US" altLang="zh-CN" sz="2200" b="0" i="1" smtClean="0">
                                <a:latin typeface="Cambria Math" charset="0"/>
                              </a:rPr>
                            </m:ctrlPr>
                          </m:accPr>
                          <m:e>
                            <m:r>
                              <a:rPr lang="en-US" altLang="zh-CN" sz="2200" b="0" i="1" smtClean="0">
                                <a:latin typeface="Cambria Math"/>
                              </a:rPr>
                              <m:t>𝑋</m:t>
                            </m:r>
                          </m:e>
                        </m:acc>
                        <m:r>
                          <a:rPr lang="en-US" altLang="zh-CN" sz="2200" b="0" i="1" smtClean="0">
                            <a:latin typeface="Cambria Math"/>
                          </a:rPr>
                          <m:t>−75</m:t>
                        </m:r>
                      </m:num>
                      <m:den>
                        <m:r>
                          <a:rPr lang="en-US" altLang="zh-CN" sz="2200" b="0" i="1" smtClean="0">
                            <a:latin typeface="Cambria Math"/>
                          </a:rPr>
                          <m:t>1.8</m:t>
                        </m:r>
                      </m:den>
                    </m:f>
                  </m:oMath>
                </a14:m>
                <a:r>
                  <a:rPr lang="en-US" altLang="zh-CN" sz="2200" dirty="0"/>
                  <a:t>.</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256442" y="3699030"/>
                <a:ext cx="2945999" cy="606576"/>
              </a:xfrm>
              <a:prstGeom prst="rect">
                <a:avLst/>
              </a:prstGeom>
              <a:blipFill rotWithShape="1">
                <a:blip r:embed="rId4"/>
                <a:stretch>
                  <a:fillRect l="-2484" r="-2070" b="-7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06515" y="4329100"/>
                <a:ext cx="8630057" cy="769441"/>
              </a:xfrm>
              <a:prstGeom prst="rect">
                <a:avLst/>
              </a:prstGeom>
            </p:spPr>
            <p:txBody>
              <a:bodyPr wrap="square">
                <a:spAutoFit/>
              </a:bodyPr>
              <a:lstStyle/>
              <a:p>
                <a:pPr algn="just"/>
                <a:r>
                  <a:rPr lang="en-US" altLang="zh-CN" sz="2200" dirty="0"/>
                  <a:t>The form of the rejection region is </a:t>
                </a:r>
                <a14:m>
                  <m:oMath xmlns:m="http://schemas.openxmlformats.org/officeDocument/2006/math">
                    <m:acc>
                      <m:accPr>
                        <m:chr m:val="̅"/>
                        <m:ctrlPr>
                          <a:rPr lang="en-US" altLang="zh-CN" sz="2200" i="1" smtClean="0">
                            <a:latin typeface="Cambria Math" charset="0"/>
                          </a:rPr>
                        </m:ctrlPr>
                      </m:accPr>
                      <m:e>
                        <m:r>
                          <a:rPr lang="en-US" altLang="zh-CN" sz="2200" b="0" i="1" smtClean="0">
                            <a:latin typeface="Cambria Math"/>
                          </a:rPr>
                          <m:t>𝑥</m:t>
                        </m:r>
                      </m:e>
                    </m:acc>
                    <m:r>
                      <a:rPr lang="en-US" altLang="zh-CN" sz="2200" i="1" smtClean="0">
                        <a:latin typeface="Cambria Math"/>
                        <a:ea typeface="Cambria Math"/>
                      </a:rPr>
                      <m:t>≤</m:t>
                    </m:r>
                    <m:r>
                      <a:rPr lang="en-US" altLang="zh-CN" sz="2200" b="0" i="1" smtClean="0">
                        <a:latin typeface="Cambria Math"/>
                        <a:ea typeface="Cambria Math"/>
                      </a:rPr>
                      <m:t>𝑐</m:t>
                    </m:r>
                  </m:oMath>
                </a14:m>
                <a:r>
                  <a:rPr lang="en-US" altLang="zh-CN" sz="2200" dirty="0"/>
                  <a:t> . Let’s now determine </a:t>
                </a:r>
                <a14:m>
                  <m:oMath xmlns:m="http://schemas.openxmlformats.org/officeDocument/2006/math">
                    <m:r>
                      <a:rPr lang="en-US" altLang="zh-CN" sz="2200" i="1" dirty="0" smtClean="0">
                        <a:latin typeface="Cambria Math"/>
                      </a:rPr>
                      <m:t>𝑐</m:t>
                    </m:r>
                  </m:oMath>
                </a14:m>
                <a:r>
                  <a:rPr lang="en-US" altLang="zh-CN" sz="2200" i="1" dirty="0"/>
                  <a:t> </a:t>
                </a:r>
                <a:r>
                  <a:rPr lang="en-US" altLang="zh-CN" sz="2200" dirty="0"/>
                  <a:t>so that </a:t>
                </a:r>
                <a14:m>
                  <m:oMath xmlns:m="http://schemas.openxmlformats.org/officeDocument/2006/math">
                    <m:r>
                      <a:rPr lang="en-US" altLang="zh-CN" sz="2200" b="0" i="1" smtClean="0">
                        <a:latin typeface="Cambria Math"/>
                      </a:rPr>
                      <m:t>𝛼</m:t>
                    </m:r>
                    <m:r>
                      <a:rPr lang="en-US" altLang="zh-CN" sz="2200" b="0" i="1" smtClean="0">
                        <a:latin typeface="Cambria Math"/>
                      </a:rPr>
                      <m:t>=0.05</m:t>
                    </m:r>
                  </m:oMath>
                </a14:m>
                <a:r>
                  <a:rPr lang="en-US" altLang="zh-CN" sz="2200" dirty="0"/>
                  <a:t>.</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206515" y="4329100"/>
                <a:ext cx="8630057" cy="769441"/>
              </a:xfrm>
              <a:prstGeom prst="rect">
                <a:avLst/>
              </a:prstGeom>
              <a:blipFill rotWithShape="0">
                <a:blip r:embed="rId5"/>
                <a:stretch>
                  <a:fillRect l="-918" t="-4762" r="-918" b="-16667"/>
                </a:stretch>
              </a:blipFill>
            </p:spPr>
            <p:txBody>
              <a:bodyPr/>
              <a:lstStyle/>
              <a:p>
                <a:r>
                  <a:rPr lang="en-US">
                    <a:noFill/>
                  </a:rPr>
                  <a:t> </a:t>
                </a:r>
              </a:p>
            </p:txBody>
          </p:sp>
        </mc:Fallback>
      </mc:AlternateContent>
      <p:sp>
        <p:nvSpPr>
          <p:cNvPr id="7" name="灯片编号占位符 6">
            <a:extLst>
              <a:ext uri="{FF2B5EF4-FFF2-40B4-BE49-F238E27FC236}">
                <a16:creationId xmlns="" xmlns:a16="http://schemas.microsoft.com/office/drawing/2014/main" id="{0948762E-A900-43E7-B3F0-E2F927F93861}"/>
              </a:ext>
            </a:extLst>
          </p:cNvPr>
          <p:cNvSpPr>
            <a:spLocks noGrp="1"/>
          </p:cNvSpPr>
          <p:nvPr>
            <p:ph type="sldNum" sz="quarter" idx="11"/>
          </p:nvPr>
        </p:nvSpPr>
        <p:spPr/>
        <p:txBody>
          <a:bodyPr/>
          <a:lstStyle/>
          <a:p>
            <a:pPr>
              <a:defRPr/>
            </a:pPr>
            <a:fld id="{DF2308B0-52A9-437D-9700-D7B37876F5B1}" type="slidenum">
              <a:rPr lang="zh-CN" altLang="en-US" smtClean="0"/>
              <a:pPr>
                <a:defRPr/>
              </a:pPr>
              <a:t>13</a:t>
            </a:fld>
            <a:endParaRPr lang="en-US" altLang="zh-CN" dirty="0"/>
          </a:p>
        </p:txBody>
      </p:sp>
    </p:spTree>
    <p:extLst>
      <p:ext uri="{BB962C8B-B14F-4D97-AF65-F5344CB8AC3E}">
        <p14:creationId xmlns:p14="http://schemas.microsoft.com/office/powerpoint/2010/main" val="40214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56565" y="1178750"/>
                <a:ext cx="259135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6565" y="1178750"/>
                <a:ext cx="2591350" cy="430887"/>
              </a:xfrm>
              <a:prstGeom prst="rect">
                <a:avLst/>
              </a:prstGeom>
              <a:blipFill rotWithShape="1">
                <a:blip r:embed="rId2"/>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81590" y="1688523"/>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81590" y="1688523"/>
                <a:ext cx="4456926" cy="430887"/>
              </a:xfrm>
              <a:prstGeom prst="rect">
                <a:avLst/>
              </a:prstGeom>
              <a:blipFill rotWithShape="1">
                <a:blip r:embed="rId3"/>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6505" y="2147097"/>
                <a:ext cx="6165685"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acc>
                            <m:accPr>
                              <m:chr m:val="̅"/>
                              <m:ctrlPr>
                                <a:rPr lang="en-US" altLang="zh-CN" sz="2200" b="0" i="1" smtClean="0">
                                  <a:latin typeface="Cambria Math" charset="0"/>
                                </a:rPr>
                              </m:ctrlPr>
                            </m:accPr>
                            <m:e>
                              <m:r>
                                <a:rPr lang="en-US" altLang="zh-CN" sz="2200" b="0" i="1" smtClean="0">
                                  <a:latin typeface="Cambria Math"/>
                                </a:rPr>
                                <m:t>𝑋</m:t>
                              </m:r>
                            </m:e>
                          </m:acc>
                          <m:r>
                            <a:rPr lang="en-US" altLang="zh-CN" sz="2200" b="0" i="1" smtClean="0">
                              <a:latin typeface="Cambria Math"/>
                              <a:ea typeface="Cambria Math"/>
                            </a:rPr>
                            <m:t>≤</m:t>
                          </m:r>
                          <m:r>
                            <a:rPr lang="en-US" altLang="zh-CN" sz="2200" b="0" i="1" smtClean="0">
                              <a:latin typeface="Cambria Math"/>
                              <a:ea typeface="Cambria Math"/>
                            </a:rPr>
                            <m:t>𝑐</m:t>
                          </m:r>
                          <m:r>
                            <a:rPr lang="en-US" altLang="zh-CN" sz="2200" b="0" i="1" smtClean="0">
                              <a:latin typeface="Cambria Math"/>
                              <a:ea typeface="Cambria Math"/>
                            </a:rPr>
                            <m:t>  </m:t>
                          </m:r>
                          <m:r>
                            <m:rPr>
                              <m:sty m:val="p"/>
                            </m:rPr>
                            <a:rPr lang="en-US" altLang="zh-CN" sz="2200" b="0" i="0" smtClean="0">
                              <a:latin typeface="Cambria Math"/>
                              <a:ea typeface="Cambria Math"/>
                            </a:rPr>
                            <m:t>when</m:t>
                          </m:r>
                          <m:r>
                            <a:rPr lang="en-US" altLang="zh-CN" sz="2200" b="0" i="0" smtClean="0">
                              <a:latin typeface="Cambria Math"/>
                              <a:ea typeface="Cambria Math"/>
                            </a:rPr>
                            <m:t> </m:t>
                          </m:r>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ea typeface="Cambria Math"/>
                            </a:rPr>
                            <m:t>~</m:t>
                          </m:r>
                          <m:r>
                            <a:rPr lang="en-US" altLang="zh-CN" sz="2200" i="1">
                              <a:latin typeface="Cambria Math"/>
                              <a:ea typeface="Cambria Math"/>
                            </a:rPr>
                            <m:t>𝑁</m:t>
                          </m:r>
                          <m:d>
                            <m:dPr>
                              <m:ctrlPr>
                                <a:rPr lang="en-US" altLang="zh-CN" sz="2200" i="1">
                                  <a:latin typeface="Cambria Math" charset="0"/>
                                  <a:ea typeface="Cambria Math"/>
                                </a:rPr>
                              </m:ctrlPr>
                            </m:dPr>
                            <m:e>
                              <m:r>
                                <a:rPr lang="en-US" altLang="zh-CN" sz="2200" b="0" i="1" smtClean="0">
                                  <a:latin typeface="Cambria Math"/>
                                  <a:ea typeface="Cambria Math"/>
                                </a:rPr>
                                <m:t>75</m:t>
                              </m:r>
                              <m:r>
                                <a:rPr lang="en-US" altLang="zh-CN" sz="2200" i="1">
                                  <a:latin typeface="Cambria Math"/>
                                  <a:ea typeface="Cambria Math"/>
                                </a:rPr>
                                <m:t>,</m:t>
                              </m:r>
                              <m:f>
                                <m:fPr>
                                  <m:type m:val="lin"/>
                                  <m:ctrlPr>
                                    <a:rPr lang="en-US" altLang="zh-CN" sz="2200" i="1" smtClean="0">
                                      <a:latin typeface="Cambria Math" charset="0"/>
                                      <a:ea typeface="Cambria Math"/>
                                    </a:rPr>
                                  </m:ctrlPr>
                                </m:fPr>
                                <m:num>
                                  <m:r>
                                    <a:rPr lang="en-US" altLang="zh-CN" sz="2200" b="0" i="1" smtClean="0">
                                      <a:latin typeface="Cambria Math"/>
                                      <a:ea typeface="Cambria Math"/>
                                    </a:rPr>
                                    <m:t>81</m:t>
                                  </m:r>
                                </m:num>
                                <m:den>
                                  <m:r>
                                    <a:rPr lang="en-US" altLang="zh-CN" sz="2200" b="0" i="1" smtClean="0">
                                      <a:latin typeface="Cambria Math"/>
                                      <a:ea typeface="Cambria Math"/>
                                    </a:rPr>
                                    <m:t>25</m:t>
                                  </m:r>
                                </m:den>
                              </m:f>
                              <m:r>
                                <a:rPr lang="en-US" altLang="zh-CN" sz="2200" i="1" smtClean="0">
                                  <a:latin typeface="Cambria Math"/>
                                  <a:ea typeface="Cambria Math"/>
                                </a:rPr>
                                <m:t> </m:t>
                              </m:r>
                            </m:e>
                          </m:d>
                        </m:e>
                      </m:d>
                    </m:oMath>
                  </m:oMathPara>
                </a14:m>
                <a:endParaRPr lang="zh-CN" altLang="en-US" sz="22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6505" y="2147097"/>
                <a:ext cx="6165685" cy="474489"/>
              </a:xfrm>
              <a:prstGeom prst="rect">
                <a:avLst/>
              </a:prstGeom>
              <a:blipFill rotWithShape="1">
                <a:blip r:embed="rId4"/>
                <a:stretch>
                  <a:fillRect t="-105128" b="-1641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26595" y="2656959"/>
                <a:ext cx="2414251" cy="495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box>
                            <m:boxPr>
                              <m:ctrlPr>
                                <a:rPr lang="en-US" altLang="zh-CN" sz="2200" b="0" i="1" smtClean="0">
                                  <a:latin typeface="Cambria Math" charset="0"/>
                                  <a:ea typeface="Cambria Math"/>
                                </a:rPr>
                              </m:ctrlPr>
                            </m:boxPr>
                            <m:e>
                              <m:argPr>
                                <m:argSz m:val="-1"/>
                              </m:argPr>
                              <m:f>
                                <m:fPr>
                                  <m:ctrlPr>
                                    <a:rPr lang="en-US" altLang="zh-CN" sz="2200" b="0" i="1" smtClean="0">
                                      <a:latin typeface="Cambria Math" charset="0"/>
                                      <a:ea typeface="Cambria Math"/>
                                    </a:rPr>
                                  </m:ctrlPr>
                                </m:fPr>
                                <m:num>
                                  <m:r>
                                    <a:rPr lang="en-US" altLang="zh-CN" sz="2200" b="0" i="1" smtClean="0">
                                      <a:latin typeface="Cambria Math"/>
                                      <a:ea typeface="Cambria Math"/>
                                    </a:rPr>
                                    <m:t>𝑐</m:t>
                                  </m:r>
                                  <m:r>
                                    <a:rPr lang="en-US" altLang="zh-CN" sz="2200" b="0" i="1" smtClean="0">
                                      <a:latin typeface="Cambria Math"/>
                                    </a:rPr>
                                    <m:t>−75</m:t>
                                  </m:r>
                                </m:num>
                                <m:den>
                                  <m:r>
                                    <a:rPr lang="en-US" altLang="zh-CN" sz="2200" b="0" i="1" smtClean="0">
                                      <a:latin typeface="Cambria Math"/>
                                      <a:ea typeface="Cambria Math"/>
                                    </a:rPr>
                                    <m:t>1.8</m:t>
                                  </m:r>
                                </m:den>
                              </m:f>
                            </m:e>
                          </m:box>
                        </m:e>
                      </m:d>
                      <m:r>
                        <a:rPr lang="en-US" altLang="zh-CN" sz="2200" b="0" i="1" smtClean="0">
                          <a:latin typeface="Cambria Math"/>
                          <a:ea typeface="Cambria Math"/>
                        </a:rPr>
                        <m:t>=0.05</m:t>
                      </m:r>
                    </m:oMath>
                  </m:oMathPara>
                </a14:m>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26595" y="2656959"/>
                <a:ext cx="2414251" cy="495136"/>
              </a:xfrm>
              <a:prstGeom prst="rect">
                <a:avLst/>
              </a:prstGeom>
              <a:blipFill rotWithShape="1">
                <a:blip r:embed="rId5"/>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31309" y="3187203"/>
                <a:ext cx="1861151" cy="578235"/>
              </a:xfrm>
              <a:prstGeom prst="rect">
                <a:avLst/>
              </a:prstGeom>
              <a:noFill/>
            </p:spPr>
            <p:txBody>
              <a:bodyPr wrap="none" rtlCol="0">
                <a:spAutoFit/>
              </a:bodyPr>
              <a:lstStyle/>
              <a:p>
                <a14:m>
                  <m:oMath xmlns:m="http://schemas.openxmlformats.org/officeDocument/2006/math">
                    <m:f>
                      <m:fPr>
                        <m:ctrlPr>
                          <a:rPr lang="en-US" altLang="zh-CN" sz="2200" i="1" smtClean="0">
                            <a:latin typeface="Cambria Math" charset="0"/>
                            <a:ea typeface="Cambria Math"/>
                          </a:rPr>
                        </m:ctrlPr>
                      </m:fPr>
                      <m:num>
                        <m:r>
                          <a:rPr lang="en-US" altLang="zh-CN" sz="2200" i="1">
                            <a:latin typeface="Cambria Math"/>
                            <a:ea typeface="Cambria Math"/>
                          </a:rPr>
                          <m:t>𝑐</m:t>
                        </m:r>
                        <m:r>
                          <a:rPr lang="en-US" altLang="zh-CN" sz="2200" i="1">
                            <a:latin typeface="Cambria Math"/>
                          </a:rPr>
                          <m:t>−75</m:t>
                        </m:r>
                      </m:num>
                      <m:den>
                        <m:r>
                          <a:rPr lang="en-US" altLang="zh-CN" sz="2200" i="1">
                            <a:latin typeface="Cambria Math"/>
                            <a:ea typeface="Cambria Math"/>
                          </a:rPr>
                          <m:t>1.8</m:t>
                        </m:r>
                      </m:den>
                    </m:f>
                    <m:r>
                      <a:rPr lang="en-US" altLang="zh-CN" sz="2200" b="0" i="1" smtClean="0">
                        <a:latin typeface="Cambria Math"/>
                        <a:ea typeface="Cambria Math"/>
                      </a:rPr>
                      <m:t>=−1.67</m:t>
                    </m:r>
                  </m:oMath>
                </a14:m>
                <a:r>
                  <a:rPr lang="zh-CN" altLang="en-US" sz="2200" dirty="0">
                    <a:latin typeface="+mj-lt"/>
                  </a:rPr>
                  <a:t> </a:t>
                </a:r>
              </a:p>
            </p:txBody>
          </p:sp>
        </mc:Choice>
        <mc:Fallback xmlns="">
          <p:sp>
            <p:nvSpPr>
              <p:cNvPr id="6" name="TextBox 5"/>
              <p:cNvSpPr txBox="1">
                <a:spLocks noRot="1" noChangeAspect="1" noMove="1" noResize="1" noEditPoints="1" noAdjustHandles="1" noChangeArrowheads="1" noChangeShapeType="1" noTextEdit="1"/>
              </p:cNvSpPr>
              <p:nvPr/>
            </p:nvSpPr>
            <p:spPr>
              <a:xfrm>
                <a:off x="731309" y="3187203"/>
                <a:ext cx="1861151" cy="57823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763676" y="3260876"/>
                <a:ext cx="1064330" cy="430887"/>
              </a:xfrm>
              <a:prstGeom prst="rect">
                <a:avLst/>
              </a:prstGeom>
              <a:noFill/>
            </p:spPr>
            <p:txBody>
              <a:bodyPr wrap="none" rtlCol="0">
                <a:spAutoFit/>
              </a:bodyPr>
              <a:lstStyle/>
              <a:p>
                <a14:m>
                  <m:oMath xmlns:m="http://schemas.openxmlformats.org/officeDocument/2006/math">
                    <m:r>
                      <m:rPr>
                        <m:sty m:val="p"/>
                      </m:rPr>
                      <a:rPr lang="en-US" altLang="zh-CN" sz="2200" b="0" i="0" smtClean="0">
                        <a:latin typeface="Cambria Math"/>
                      </a:rPr>
                      <m:t>c</m:t>
                    </m:r>
                    <m:r>
                      <a:rPr lang="en-US" altLang="zh-CN" sz="2200" b="0" i="1" smtClean="0">
                        <a:latin typeface="Cambria Math"/>
                        <a:ea typeface="Cambria Math"/>
                      </a:rPr>
                      <m:t>≈72</m:t>
                    </m:r>
                  </m:oMath>
                </a14:m>
                <a:r>
                  <a:rPr lang="en-US" altLang="zh-CN" sz="2200" dirty="0">
                    <a:latin typeface="+mj-lt"/>
                  </a:rPr>
                  <a:t>.</a:t>
                </a:r>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63676" y="3260876"/>
                <a:ext cx="1064330" cy="430887"/>
              </a:xfrm>
              <a:prstGeom prst="rect">
                <a:avLst/>
              </a:prstGeom>
              <a:blipFill rotWithShape="1">
                <a:blip r:embed="rId7"/>
                <a:stretch>
                  <a:fillRect t="-7042" r="-6857" b="-28169"/>
                </a:stretch>
              </a:blipFill>
            </p:spPr>
            <p:txBody>
              <a:bodyPr/>
              <a:lstStyle/>
              <a:p>
                <a:r>
                  <a:rPr lang="zh-CN" altLang="en-US">
                    <a:noFill/>
                  </a:rPr>
                  <a:t> </a:t>
                </a:r>
              </a:p>
            </p:txBody>
          </p:sp>
        </mc:Fallback>
      </mc:AlternateContent>
      <p:sp>
        <p:nvSpPr>
          <p:cNvPr id="8" name="TextBox 7"/>
          <p:cNvSpPr txBox="1"/>
          <p:nvPr/>
        </p:nvSpPr>
        <p:spPr>
          <a:xfrm>
            <a:off x="656565" y="4419110"/>
            <a:ext cx="7245806" cy="430887"/>
          </a:xfrm>
          <a:prstGeom prst="rect">
            <a:avLst/>
          </a:prstGeom>
          <a:noFill/>
        </p:spPr>
        <p:txBody>
          <a:bodyPr wrap="square" rtlCol="0">
            <a:spAutoFit/>
          </a:bodyPr>
          <a:lstStyle/>
          <a:p>
            <a:r>
              <a:rPr lang="en-US" altLang="zh-CN" sz="2200" dirty="0">
                <a:solidFill>
                  <a:srgbClr val="FF0000"/>
                </a:solidFill>
                <a:latin typeface="+mj-lt"/>
              </a:rPr>
              <a:t>Remark: </a:t>
            </a:r>
            <a:r>
              <a:rPr lang="en-US" altLang="zh-CN" sz="2200" dirty="0">
                <a:latin typeface="+mj-lt"/>
              </a:rPr>
              <a:t>The form of rejection region is not unique.</a:t>
            </a:r>
            <a:endParaRPr lang="zh-CN" altLang="en-US" sz="2200" dirty="0">
              <a:latin typeface="+mj-lt"/>
            </a:endParaRPr>
          </a:p>
        </p:txBody>
      </p:sp>
      <mc:AlternateContent xmlns:mc="http://schemas.openxmlformats.org/markup-compatibility/2006" xmlns:a14="http://schemas.microsoft.com/office/drawing/2010/main">
        <mc:Choice Requires="a14">
          <p:sp>
            <p:nvSpPr>
              <p:cNvPr id="9" name="TextBox 8"/>
              <p:cNvSpPr txBox="1"/>
              <p:nvPr/>
            </p:nvSpPr>
            <p:spPr>
              <a:xfrm>
                <a:off x="727948" y="4859478"/>
                <a:ext cx="7695855" cy="578235"/>
              </a:xfrm>
              <a:prstGeom prst="rect">
                <a:avLst/>
              </a:prstGeom>
              <a:noFill/>
            </p:spPr>
            <p:txBody>
              <a:bodyPr wrap="square" rtlCol="0">
                <a:spAutoFit/>
              </a:bodyPr>
              <a:lstStyle/>
              <a:p>
                <a:r>
                  <a:rPr lang="en-US" altLang="zh-CN" sz="2200" dirty="0">
                    <a:latin typeface="+mj-lt"/>
                  </a:rPr>
                  <a:t>An alternative rejection region is </a:t>
                </a:r>
                <a14:m>
                  <m:oMath xmlns:m="http://schemas.openxmlformats.org/officeDocument/2006/math">
                    <m:r>
                      <a:rPr lang="en-US" altLang="zh-CN" sz="2200" b="0" i="1" smtClean="0">
                        <a:latin typeface="Cambria Math"/>
                      </a:rPr>
                      <m:t>𝑧</m:t>
                    </m:r>
                    <m:r>
                      <a:rPr lang="en-US" altLang="zh-CN" sz="2200" b="0" i="1" smtClean="0">
                        <a:latin typeface="Cambria Math"/>
                        <a:ea typeface="Cambria Math"/>
                      </a:rPr>
                      <m:t>≤</m:t>
                    </m:r>
                    <m:f>
                      <m:fPr>
                        <m:ctrlPr>
                          <a:rPr lang="en-US" altLang="zh-CN" sz="2200" i="1">
                            <a:latin typeface="Cambria Math" charset="0"/>
                          </a:rPr>
                        </m:ctrlPr>
                      </m:fPr>
                      <m:num>
                        <m:r>
                          <a:rPr lang="en-US" altLang="zh-CN" sz="2200" b="0" i="1" smtClean="0">
                            <a:latin typeface="Cambria Math"/>
                          </a:rPr>
                          <m:t>72</m:t>
                        </m:r>
                        <m:r>
                          <a:rPr lang="en-US" altLang="zh-CN" sz="2200" i="1">
                            <a:latin typeface="Cambria Math"/>
                          </a:rPr>
                          <m:t>−75</m:t>
                        </m:r>
                      </m:num>
                      <m:den>
                        <m:r>
                          <a:rPr lang="en-US" altLang="zh-CN" sz="2200" i="1">
                            <a:latin typeface="Cambria Math"/>
                          </a:rPr>
                          <m:t>1.8</m:t>
                        </m:r>
                      </m:den>
                    </m:f>
                    <m:r>
                      <a:rPr lang="en-US" altLang="zh-CN" sz="2200" b="0" i="1" smtClean="0">
                        <a:latin typeface="Cambria Math"/>
                      </a:rPr>
                      <m:t>=−1.67</m:t>
                    </m:r>
                  </m:oMath>
                </a14:m>
                <a:r>
                  <a:rPr lang="en-US" altLang="zh-CN" sz="2200" dirty="0">
                    <a:latin typeface="+mj-lt"/>
                  </a:rPr>
                  <a:t>.</a:t>
                </a:r>
                <a:endParaRPr lang="zh-CN" altLang="en-US" sz="2200" dirty="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27948" y="4859478"/>
                <a:ext cx="7695855" cy="578235"/>
              </a:xfrm>
              <a:prstGeom prst="rect">
                <a:avLst/>
              </a:prstGeom>
              <a:blipFill rotWithShape="1">
                <a:blip r:embed="rId8"/>
                <a:stretch>
                  <a:fillRect l="-950" b="-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56565" y="3879050"/>
                <a:ext cx="3677738" cy="430887"/>
              </a:xfrm>
              <a:prstGeom prst="rect">
                <a:avLst/>
              </a:prstGeom>
            </p:spPr>
            <p:txBody>
              <a:bodyPr wrap="none">
                <a:spAutoFit/>
              </a:bodyPr>
              <a:lstStyle/>
              <a:p>
                <a:r>
                  <a:rPr lang="en-US" altLang="zh-CN" sz="2200" dirty="0"/>
                  <a:t>The rejection region </a:t>
                </a:r>
                <a14:m>
                  <m:oMath xmlns:m="http://schemas.openxmlformats.org/officeDocument/2006/math">
                    <m:acc>
                      <m:accPr>
                        <m:chr m:val="̅"/>
                        <m:ctrlPr>
                          <a:rPr lang="en-US" altLang="zh-CN" sz="2200" i="1" dirty="0" smtClean="0">
                            <a:latin typeface="Cambria Math" charset="0"/>
                          </a:rPr>
                        </m:ctrlPr>
                      </m:accPr>
                      <m:e>
                        <m:r>
                          <a:rPr lang="en-US" altLang="zh-CN" sz="2200" b="0" i="1" dirty="0" smtClean="0">
                            <a:latin typeface="Cambria Math"/>
                          </a:rPr>
                          <m:t>𝑥</m:t>
                        </m:r>
                      </m:e>
                    </m:acc>
                    <m:r>
                      <a:rPr lang="en-US" altLang="zh-CN" sz="2200" i="1">
                        <a:latin typeface="Cambria Math"/>
                        <a:ea typeface="Cambria Math"/>
                      </a:rPr>
                      <m:t>≤</m:t>
                    </m:r>
                    <m:r>
                      <a:rPr lang="en-US" altLang="zh-CN" sz="2200" b="0" i="1" smtClean="0">
                        <a:latin typeface="Cambria Math"/>
                        <a:ea typeface="Cambria Math"/>
                      </a:rPr>
                      <m:t>72</m:t>
                    </m:r>
                  </m:oMath>
                </a14:m>
                <a:r>
                  <a:rPr lang="en-US" altLang="zh-CN" sz="2200" dirty="0"/>
                  <a:t> </a:t>
                </a:r>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656565" y="3879050"/>
                <a:ext cx="3677738" cy="430887"/>
              </a:xfrm>
              <a:prstGeom prst="rect">
                <a:avLst/>
              </a:prstGeom>
              <a:blipFill rotWithShape="1">
                <a:blip r:embed="rId9"/>
                <a:stretch>
                  <a:fillRect l="-2156" t="-7042" b="-28169"/>
                </a:stretch>
              </a:blipFill>
            </p:spPr>
            <p:txBody>
              <a:bodyPr/>
              <a:lstStyle/>
              <a:p>
                <a:r>
                  <a:rPr lang="zh-CN" altLang="en-US">
                    <a:noFill/>
                  </a:rPr>
                  <a:t> </a:t>
                </a:r>
              </a:p>
            </p:txBody>
          </p:sp>
        </mc:Fallback>
      </mc:AlternateContent>
      <p:sp>
        <p:nvSpPr>
          <p:cNvPr id="11" name="灯片编号占位符 10">
            <a:extLst>
              <a:ext uri="{FF2B5EF4-FFF2-40B4-BE49-F238E27FC236}">
                <a16:creationId xmlns="" xmlns:a16="http://schemas.microsoft.com/office/drawing/2014/main" id="{A9329B5B-20C2-4229-B979-30C26B0CA037}"/>
              </a:ext>
            </a:extLst>
          </p:cNvPr>
          <p:cNvSpPr>
            <a:spLocks noGrp="1"/>
          </p:cNvSpPr>
          <p:nvPr>
            <p:ph type="sldNum" sz="quarter" idx="11"/>
          </p:nvPr>
        </p:nvSpPr>
        <p:spPr/>
        <p:txBody>
          <a:bodyPr/>
          <a:lstStyle/>
          <a:p>
            <a:pPr>
              <a:defRPr/>
            </a:pPr>
            <a:fld id="{DF2308B0-52A9-437D-9700-D7B37876F5B1}" type="slidenum">
              <a:rPr lang="zh-CN" altLang="en-US" smtClean="0"/>
              <a:pPr>
                <a:defRPr/>
              </a:pPr>
              <a:t>14</a:t>
            </a:fld>
            <a:endParaRPr lang="en-US" altLang="zh-CN" dirty="0"/>
          </a:p>
        </p:txBody>
      </p:sp>
    </p:spTree>
    <p:extLst>
      <p:ext uri="{BB962C8B-B14F-4D97-AF65-F5344CB8AC3E}">
        <p14:creationId xmlns:p14="http://schemas.microsoft.com/office/powerpoint/2010/main" val="237153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2" action="ppaction://hlinksldjump"/>
          </p:cNvPr>
          <p:cNvSpPr/>
          <p:nvPr/>
        </p:nvSpPr>
        <p:spPr>
          <a:xfrm>
            <a:off x="494024" y="689687"/>
            <a:ext cx="5735481" cy="523220"/>
          </a:xfrm>
          <a:prstGeom prst="rect">
            <a:avLst/>
          </a:prstGeom>
        </p:spPr>
        <p:txBody>
          <a:bodyPr wrap="none">
            <a:spAutoFit/>
          </a:bodyPr>
          <a:lstStyle/>
          <a:p>
            <a:r>
              <a:rPr lang="en-US" altLang="zh-CN" sz="2800" dirty="0">
                <a:solidFill>
                  <a:srgbClr val="3333FF"/>
                </a:solidFill>
              </a:rPr>
              <a:t>8.2 Tests About a Population Mean</a:t>
            </a:r>
            <a:endParaRPr lang="zh-CN" altLang="en-US" sz="2800" dirty="0">
              <a:solidFill>
                <a:srgbClr val="3333FF"/>
              </a:solidFill>
            </a:endParaRPr>
          </a:p>
        </p:txBody>
      </p:sp>
      <mc:AlternateContent xmlns:mc="http://schemas.openxmlformats.org/markup-compatibility/2006" xmlns:a14="http://schemas.microsoft.com/office/drawing/2010/main">
        <mc:Choice Requires="a14">
          <p:sp>
            <p:nvSpPr>
              <p:cNvPr id="3" name="矩形 2">
                <a:hlinkClick r:id="rId3" action="ppaction://hlinksldjump"/>
              </p:cNvPr>
              <p:cNvSpPr/>
              <p:nvPr/>
            </p:nvSpPr>
            <p:spPr>
              <a:xfrm>
                <a:off x="452052" y="2538481"/>
                <a:ext cx="7695086" cy="430887"/>
              </a:xfrm>
              <a:prstGeom prst="rect">
                <a:avLst/>
              </a:prstGeom>
            </p:spPr>
            <p:txBody>
              <a:bodyPr wrap="square">
                <a:spAutoFit/>
              </a:bodyPr>
              <a:lstStyle/>
              <a:p>
                <a:r>
                  <a:rPr lang="en-US" altLang="zh-CN" sz="2200" dirty="0">
                    <a:solidFill>
                      <a:srgbClr val="3333FF"/>
                    </a:solidFill>
                  </a:rPr>
                  <a:t>Case 1: A Normal Population with known </a:t>
                </a:r>
                <a14:m>
                  <m:oMath xmlns:m="http://schemas.openxmlformats.org/officeDocument/2006/math">
                    <m:r>
                      <a:rPr lang="en-US" altLang="zh-CN" sz="2200" b="0" i="1" dirty="0" smtClean="0">
                        <a:solidFill>
                          <a:srgbClr val="3333FF"/>
                        </a:solidFill>
                        <a:latin typeface="Cambria Math"/>
                      </a:rPr>
                      <m:t>𝜎</m:t>
                    </m:r>
                  </m:oMath>
                </a14:m>
                <a:endParaRPr lang="zh-CN" altLang="en-US" sz="2200" dirty="0">
                  <a:solidFill>
                    <a:srgbClr val="3333FF"/>
                  </a:solidFill>
                </a:endParaRPr>
              </a:p>
            </p:txBody>
          </p:sp>
        </mc:Choice>
        <mc:Fallback xmlns="">
          <p:sp>
            <p:nvSpPr>
              <p:cNvPr id="3" name="矩形 2">
                <a:hlinkClick r:id="rId4" action="ppaction://hlinksldjump"/>
              </p:cNvPr>
              <p:cNvSpPr>
                <a:spLocks noRot="1" noChangeAspect="1" noMove="1" noResize="1" noEditPoints="1" noAdjustHandles="1" noChangeArrowheads="1" noChangeShapeType="1" noTextEdit="1"/>
              </p:cNvSpPr>
              <p:nvPr/>
            </p:nvSpPr>
            <p:spPr>
              <a:xfrm>
                <a:off x="452052" y="2538481"/>
                <a:ext cx="7695086" cy="430887"/>
              </a:xfrm>
              <a:prstGeom prst="rect">
                <a:avLst/>
              </a:prstGeom>
              <a:blipFill>
                <a:blip r:embed="rId5"/>
                <a:stretch>
                  <a:fillRect l="-1030" t="-7042" b="-29577"/>
                </a:stretch>
              </a:blipFill>
            </p:spPr>
            <p:txBody>
              <a:bodyPr/>
              <a:lstStyle/>
              <a:p>
                <a:r>
                  <a:rPr lang="zh-CN" altLang="en-US">
                    <a:noFill/>
                  </a:rPr>
                  <a:t> </a:t>
                </a:r>
              </a:p>
            </p:txBody>
          </p:sp>
        </mc:Fallback>
      </mc:AlternateContent>
      <p:sp>
        <p:nvSpPr>
          <p:cNvPr id="4" name="矩形 3"/>
          <p:cNvSpPr/>
          <p:nvPr/>
        </p:nvSpPr>
        <p:spPr>
          <a:xfrm>
            <a:off x="441135" y="1849974"/>
            <a:ext cx="8046299" cy="430887"/>
          </a:xfrm>
          <a:prstGeom prst="rect">
            <a:avLst/>
          </a:prstGeom>
        </p:spPr>
        <p:txBody>
          <a:bodyPr wrap="square">
            <a:spAutoFit/>
          </a:bodyPr>
          <a:lstStyle/>
          <a:p>
            <a:r>
              <a:rPr lang="en-US" altLang="zh-CN" sz="2200" dirty="0"/>
              <a:t>We will develop test procedures for the following  three cases.</a:t>
            </a:r>
            <a:endParaRPr lang="zh-CN" altLang="en-US" sz="2200" dirty="0"/>
          </a:p>
        </p:txBody>
      </p:sp>
      <p:sp>
        <p:nvSpPr>
          <p:cNvPr id="5" name="矩形 4">
            <a:hlinkClick r:id="rId6" action="ppaction://hlinksldjump"/>
          </p:cNvPr>
          <p:cNvSpPr/>
          <p:nvPr/>
        </p:nvSpPr>
        <p:spPr>
          <a:xfrm>
            <a:off x="452052" y="3225704"/>
            <a:ext cx="3743845" cy="430887"/>
          </a:xfrm>
          <a:prstGeom prst="rect">
            <a:avLst/>
          </a:prstGeom>
        </p:spPr>
        <p:txBody>
          <a:bodyPr wrap="none">
            <a:spAutoFit/>
          </a:bodyPr>
          <a:lstStyle/>
          <a:p>
            <a:r>
              <a:rPr lang="en-US" altLang="zh-CN" sz="2200" dirty="0">
                <a:solidFill>
                  <a:srgbClr val="3333FF"/>
                </a:solidFill>
              </a:rPr>
              <a:t>Case 2: Large-Sample Tests</a:t>
            </a:r>
            <a:endParaRPr lang="zh-CN" altLang="en-US" sz="2200" dirty="0">
              <a:solidFill>
                <a:srgbClr val="3333FF"/>
              </a:solidFill>
            </a:endParaRPr>
          </a:p>
        </p:txBody>
      </p:sp>
      <mc:AlternateContent xmlns:mc="http://schemas.openxmlformats.org/markup-compatibility/2006" xmlns:a14="http://schemas.microsoft.com/office/drawing/2010/main">
        <mc:Choice Requires="a14">
          <p:sp>
            <p:nvSpPr>
              <p:cNvPr id="6" name="矩形 5">
                <a:hlinkClick r:id="rId7" action="ppaction://hlinksldjump"/>
              </p:cNvPr>
              <p:cNvSpPr/>
              <p:nvPr/>
            </p:nvSpPr>
            <p:spPr>
              <a:xfrm>
                <a:off x="431540" y="3859868"/>
                <a:ext cx="8772310" cy="430887"/>
              </a:xfrm>
              <a:prstGeom prst="rect">
                <a:avLst/>
              </a:prstGeom>
            </p:spPr>
            <p:txBody>
              <a:bodyPr wrap="square">
                <a:spAutoFit/>
              </a:bodyPr>
              <a:lstStyle/>
              <a:p>
                <a:r>
                  <a:rPr lang="en-US" altLang="zh-CN" sz="2200" dirty="0">
                    <a:solidFill>
                      <a:srgbClr val="3333FF"/>
                    </a:solidFill>
                  </a:rPr>
                  <a:t>Case 3: A Normal Population Distribution (with unknown </a:t>
                </a:r>
                <a14:m>
                  <m:oMath xmlns:m="http://schemas.openxmlformats.org/officeDocument/2006/math">
                    <m:r>
                      <a:rPr lang="en-US" altLang="zh-CN" sz="2200" i="1" dirty="0">
                        <a:solidFill>
                          <a:srgbClr val="3333FF"/>
                        </a:solidFill>
                        <a:latin typeface="Cambria Math"/>
                      </a:rPr>
                      <m:t>𝜎</m:t>
                    </m:r>
                  </m:oMath>
                </a14:m>
                <a:r>
                  <a:rPr lang="en-US" altLang="zh-CN" sz="2200" dirty="0">
                    <a:solidFill>
                      <a:srgbClr val="3333FF"/>
                    </a:solidFill>
                  </a:rPr>
                  <a:t>)</a:t>
                </a:r>
                <a:endParaRPr lang="zh-CN" altLang="en-US" sz="2200" dirty="0">
                  <a:solidFill>
                    <a:srgbClr val="3333FF"/>
                  </a:solidFill>
                </a:endParaRPr>
              </a:p>
            </p:txBody>
          </p:sp>
        </mc:Choice>
        <mc:Fallback xmlns="">
          <p:sp>
            <p:nvSpPr>
              <p:cNvPr id="6" name="矩形 5">
                <a:hlinkClick r:id="rId8" action="ppaction://hlinksldjump"/>
              </p:cNvPr>
              <p:cNvSpPr>
                <a:spLocks noRot="1" noChangeAspect="1" noMove="1" noResize="1" noEditPoints="1" noAdjustHandles="1" noChangeArrowheads="1" noChangeShapeType="1" noTextEdit="1"/>
              </p:cNvSpPr>
              <p:nvPr/>
            </p:nvSpPr>
            <p:spPr>
              <a:xfrm>
                <a:off x="431540" y="3859868"/>
                <a:ext cx="8772310" cy="430887"/>
              </a:xfrm>
              <a:prstGeom prst="rect">
                <a:avLst/>
              </a:prstGeom>
              <a:blipFill>
                <a:blip r:embed="rId9"/>
                <a:stretch>
                  <a:fillRect l="-903" t="-8451" b="-29577"/>
                </a:stretch>
              </a:blipFill>
            </p:spPr>
            <p:txBody>
              <a:bodyPr/>
              <a:lstStyle/>
              <a:p>
                <a:r>
                  <a:rPr lang="zh-CN" altLang="en-US">
                    <a:noFill/>
                  </a:rPr>
                  <a:t> </a:t>
                </a:r>
              </a:p>
            </p:txBody>
          </p:sp>
        </mc:Fallback>
      </mc:AlternateContent>
      <p:sp>
        <p:nvSpPr>
          <p:cNvPr id="7" name="灯片编号占位符 6">
            <a:extLst>
              <a:ext uri="{FF2B5EF4-FFF2-40B4-BE49-F238E27FC236}">
                <a16:creationId xmlns="" xmlns:a16="http://schemas.microsoft.com/office/drawing/2014/main" id="{02B8F114-F753-49A6-B76A-5B22EBCCB961}"/>
              </a:ext>
            </a:extLst>
          </p:cNvPr>
          <p:cNvSpPr>
            <a:spLocks noGrp="1"/>
          </p:cNvSpPr>
          <p:nvPr>
            <p:ph type="sldNum" sz="quarter" idx="11"/>
          </p:nvPr>
        </p:nvSpPr>
        <p:spPr/>
        <p:txBody>
          <a:bodyPr/>
          <a:lstStyle/>
          <a:p>
            <a:pPr>
              <a:defRPr/>
            </a:pPr>
            <a:fld id="{DF2308B0-52A9-437D-9700-D7B37876F5B1}" type="slidenum">
              <a:rPr lang="zh-CN" altLang="en-US" smtClean="0"/>
              <a:pPr>
                <a:defRPr/>
              </a:pPr>
              <a:t>15</a:t>
            </a:fld>
            <a:endParaRPr lang="en-US" altLang="zh-CN" dirty="0"/>
          </a:p>
        </p:txBody>
      </p:sp>
    </p:spTree>
    <p:extLst>
      <p:ext uri="{BB962C8B-B14F-4D97-AF65-F5344CB8AC3E}">
        <p14:creationId xmlns:p14="http://schemas.microsoft.com/office/powerpoint/2010/main" val="2556215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hlinkClick r:id="rId2" action="ppaction://hlinksldjump"/>
              </p:cNvPr>
              <p:cNvSpPr/>
              <p:nvPr/>
            </p:nvSpPr>
            <p:spPr>
              <a:xfrm>
                <a:off x="206515" y="747592"/>
                <a:ext cx="7695086" cy="461665"/>
              </a:xfrm>
              <a:prstGeom prst="rect">
                <a:avLst/>
              </a:prstGeom>
            </p:spPr>
            <p:txBody>
              <a:bodyPr wrap="square">
                <a:spAutoFit/>
              </a:bodyPr>
              <a:lstStyle/>
              <a:p>
                <a:r>
                  <a:rPr lang="en-US" altLang="zh-CN" sz="2400" dirty="0">
                    <a:solidFill>
                      <a:srgbClr val="3333FF"/>
                    </a:solidFill>
                  </a:rPr>
                  <a:t>Case 1: A Normal Population with known </a:t>
                </a:r>
                <a14:m>
                  <m:oMath xmlns:m="http://schemas.openxmlformats.org/officeDocument/2006/math">
                    <m:r>
                      <a:rPr lang="en-US" altLang="zh-CN" sz="2400" b="0" i="1" dirty="0" smtClean="0">
                        <a:solidFill>
                          <a:srgbClr val="3333FF"/>
                        </a:solidFill>
                        <a:latin typeface="Cambria Math"/>
                      </a:rPr>
                      <m:t>𝜎</m:t>
                    </m:r>
                  </m:oMath>
                </a14:m>
                <a:endParaRPr lang="zh-CN" altLang="en-US" sz="2400" dirty="0">
                  <a:solidFill>
                    <a:srgbClr val="3333FF"/>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06515" y="747592"/>
                <a:ext cx="7695086" cy="461665"/>
              </a:xfrm>
              <a:prstGeom prst="rect">
                <a:avLst/>
              </a:prstGeom>
              <a:blipFill>
                <a:blip r:embed="rId3"/>
                <a:stretch>
                  <a:fillRect l="-1268"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21091" y="1612270"/>
                <a:ext cx="3783087" cy="430887"/>
              </a:xfrm>
              <a:prstGeom prst="rect">
                <a:avLst/>
              </a:prstGeom>
            </p:spPr>
            <p:txBody>
              <a:bodyPr wrap="none">
                <a:spAutoFit/>
              </a:bodyPr>
              <a:lstStyle/>
              <a:p>
                <a:r>
                  <a:rPr lang="en-US" altLang="zh-CN" sz="2200" dirty="0">
                    <a:solidFill>
                      <a:srgbClr val="FF0000"/>
                    </a:solidFill>
                  </a:rPr>
                  <a:t>Null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solidFill>
                      <a:srgbClr val="FF0000"/>
                    </a:solidFill>
                  </a:rPr>
                  <a:t>: </a:t>
                </a:r>
                <a14:m>
                  <m:oMath xmlns:m="http://schemas.openxmlformats.org/officeDocument/2006/math">
                    <m:r>
                      <a:rPr lang="en-US" altLang="zh-CN" sz="2200" b="0" i="1" dirty="0" smtClean="0">
                        <a:latin typeface="Cambria Math"/>
                      </a:rPr>
                      <m:t>𝜇</m:t>
                    </m:r>
                    <m:r>
                      <a:rPr lang="en-US" altLang="zh-CN" sz="2200" b="0" i="1" dirty="0" smtClean="0">
                        <a:latin typeface="Cambria Math"/>
                      </a:rPr>
                      <m:t>=</m:t>
                    </m:r>
                    <m:sSub>
                      <m:sSubPr>
                        <m:ctrlPr>
                          <a:rPr lang="en-US" altLang="zh-CN" sz="2200" b="0" i="1" dirty="0" smtClean="0">
                            <a:latin typeface="Cambria Math" charset="0"/>
                          </a:rPr>
                        </m:ctrlPr>
                      </m:sSubPr>
                      <m:e>
                        <m:r>
                          <a:rPr lang="en-US" altLang="zh-CN" sz="2200" b="0" i="1" dirty="0" smtClean="0">
                            <a:latin typeface="Cambria Math"/>
                          </a:rPr>
                          <m:t>𝜇</m:t>
                        </m:r>
                      </m:e>
                      <m:sub>
                        <m:r>
                          <a:rPr lang="en-US" altLang="zh-CN" sz="2200" b="0" i="1" dirty="0" smtClean="0">
                            <a:latin typeface="Cambria Math"/>
                          </a:rPr>
                          <m:t>0</m:t>
                        </m:r>
                      </m:sub>
                    </m:sSub>
                  </m:oMath>
                </a14:m>
                <a:r>
                  <a:rPr lang="en-US" altLang="zh-CN" sz="2200" dirty="0">
                    <a:solidFill>
                      <a:srgbClr val="FF0000"/>
                    </a:solidFill>
                  </a:rPr>
                  <a:t>.  </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221091" y="1612270"/>
                <a:ext cx="3783087" cy="430887"/>
              </a:xfrm>
              <a:prstGeom prst="rect">
                <a:avLst/>
              </a:prstGeom>
              <a:blipFill rotWithShape="1">
                <a:blip r:embed="rId4"/>
                <a:stretch>
                  <a:fillRect l="-1932" t="-7042" r="-1288"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06515" y="2107325"/>
                <a:ext cx="8512587" cy="769441"/>
              </a:xfrm>
              <a:prstGeom prst="rect">
                <a:avLst/>
              </a:prstGeom>
            </p:spPr>
            <p:txBody>
              <a:bodyPr wrap="none">
                <a:spAutoFit/>
              </a:bodyPr>
              <a:lstStyle/>
              <a:p>
                <a:r>
                  <a:rPr lang="en-US" altLang="zh-CN" sz="2200" dirty="0"/>
                  <a:t>Let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1</m:t>
                        </m:r>
                      </m:sub>
                    </m:sSub>
                    <m:r>
                      <a:rPr lang="en-US" altLang="zh-CN" sz="2200" i="1" dirty="0">
                        <a:latin typeface="Cambria Math"/>
                      </a:rPr>
                      <m:t>, </m:t>
                    </m:r>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2</m:t>
                        </m:r>
                      </m:sub>
                    </m:sSub>
                    <m:r>
                      <a:rPr lang="en-US" altLang="zh-CN" sz="2200" i="1" dirty="0">
                        <a:latin typeface="Cambria Math"/>
                      </a:rPr>
                      <m:t>,…,</m:t>
                    </m:r>
                    <m:sSub>
                      <m:sSubPr>
                        <m:ctrlPr>
                          <a:rPr lang="en-US" altLang="zh-CN" sz="2200" i="1" dirty="0" err="1">
                            <a:latin typeface="Cambria Math" charset="0"/>
                          </a:rPr>
                        </m:ctrlPr>
                      </m:sSubPr>
                      <m:e>
                        <m:r>
                          <a:rPr lang="en-US" altLang="zh-CN" sz="2200" i="1" dirty="0" err="1">
                            <a:latin typeface="Cambria Math"/>
                          </a:rPr>
                          <m:t>𝑋</m:t>
                        </m:r>
                      </m:e>
                      <m:sub>
                        <m:r>
                          <a:rPr lang="en-US" altLang="zh-CN" sz="2200" i="1" dirty="0" err="1">
                            <a:latin typeface="Cambria Math"/>
                          </a:rPr>
                          <m:t>𝑛</m:t>
                        </m:r>
                      </m:sub>
                    </m:sSub>
                  </m:oMath>
                </a14:m>
                <a:r>
                  <a:rPr lang="en-US" altLang="zh-CN" sz="2200" dirty="0"/>
                  <a:t> denote a random sample of size</a:t>
                </a:r>
                <a14:m>
                  <m:oMath xmlns:m="http://schemas.openxmlformats.org/officeDocument/2006/math">
                    <m:r>
                      <a:rPr lang="en-US" altLang="zh-CN" sz="2200" i="1" dirty="0" smtClean="0">
                        <a:latin typeface="Cambria Math"/>
                      </a:rPr>
                      <m:t> </m:t>
                    </m:r>
                    <m:r>
                      <a:rPr lang="en-US" altLang="zh-CN" sz="2200" i="1" dirty="0" smtClean="0">
                        <a:latin typeface="Cambria Math"/>
                      </a:rPr>
                      <m:t>𝑛</m:t>
                    </m:r>
                    <m:r>
                      <a:rPr lang="en-US" altLang="zh-CN" sz="2200" i="1" dirty="0" smtClean="0">
                        <a:latin typeface="Cambria Math"/>
                      </a:rPr>
                      <m:t> </m:t>
                    </m:r>
                  </m:oMath>
                </a14:m>
                <a:r>
                  <a:rPr lang="en-US" altLang="zh-CN" sz="2200" dirty="0"/>
                  <a:t>from the normal</a:t>
                </a:r>
              </a:p>
              <a:p>
                <a:r>
                  <a:rPr lang="en-US" altLang="zh-CN" sz="2200" dirty="0"/>
                  <a:t>population. </a:t>
                </a:r>
                <a14:m>
                  <m:oMath xmlns:m="http://schemas.openxmlformats.org/officeDocument/2006/math">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ea typeface="Cambria Math"/>
                      </a:rPr>
                      <m:t>~</m:t>
                    </m:r>
                    <m:r>
                      <a:rPr lang="en-US" altLang="zh-CN" sz="2200" i="1">
                        <a:latin typeface="Cambria Math"/>
                        <a:ea typeface="Cambria Math"/>
                      </a:rPr>
                      <m:t>𝑁</m:t>
                    </m:r>
                    <m:r>
                      <a:rPr lang="en-US" altLang="zh-CN" sz="2200" i="1">
                        <a:latin typeface="Cambria Math"/>
                        <a:ea typeface="Cambria Math"/>
                      </a:rPr>
                      <m:t>(</m:t>
                    </m:r>
                    <m:r>
                      <a:rPr lang="en-US" altLang="zh-CN" sz="2200" i="1">
                        <a:latin typeface="Cambria Math"/>
                        <a:ea typeface="Cambria Math"/>
                      </a:rPr>
                      <m:t>𝜇</m:t>
                    </m:r>
                    <m:r>
                      <a:rPr lang="en-US" altLang="zh-CN" sz="2200" i="1">
                        <a:latin typeface="Cambria Math"/>
                        <a:ea typeface="Cambria Math"/>
                      </a:rPr>
                      <m:t>, </m:t>
                    </m:r>
                    <m:sSup>
                      <m:sSupPr>
                        <m:ctrlPr>
                          <a:rPr lang="en-US" altLang="zh-CN" sz="2200" b="0" i="1" smtClean="0">
                            <a:latin typeface="Cambria Math" charset="0"/>
                            <a:ea typeface="Cambria Math"/>
                          </a:rPr>
                        </m:ctrlPr>
                      </m:sSupPr>
                      <m:e>
                        <m:r>
                          <a:rPr lang="en-US" altLang="zh-CN" sz="2200" b="0" i="1" smtClean="0">
                            <a:latin typeface="Cambria Math"/>
                            <a:ea typeface="Cambria Math"/>
                          </a:rPr>
                          <m:t>𝜎</m:t>
                        </m:r>
                      </m:e>
                      <m:sup>
                        <m:r>
                          <a:rPr lang="en-US" altLang="zh-CN" sz="2200" b="0" i="1" smtClean="0">
                            <a:latin typeface="Cambria Math"/>
                            <a:ea typeface="Cambria Math"/>
                          </a:rPr>
                          <m:t>2</m:t>
                        </m:r>
                      </m:sup>
                    </m:sSup>
                    <m:r>
                      <a:rPr lang="en-US" altLang="zh-CN" sz="2200" i="1">
                        <a:latin typeface="Cambria Math"/>
                        <a:ea typeface="Cambria Math"/>
                      </a:rPr>
                      <m:t>/</m:t>
                    </m:r>
                    <m:r>
                      <a:rPr lang="en-US" altLang="zh-CN" sz="2200" b="0" i="1" smtClean="0">
                        <a:latin typeface="Cambria Math"/>
                        <a:ea typeface="Cambria Math"/>
                      </a:rPr>
                      <m:t>𝑛</m:t>
                    </m:r>
                    <m:r>
                      <a:rPr lang="en-US" altLang="zh-CN" sz="2200" i="1">
                        <a:latin typeface="Cambria Math"/>
                        <a:ea typeface="Cambria Math"/>
                      </a:rPr>
                      <m:t>)</m:t>
                    </m:r>
                  </m:oMath>
                </a14:m>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206515" y="2107325"/>
                <a:ext cx="8512587" cy="769441"/>
              </a:xfrm>
              <a:prstGeom prst="rect">
                <a:avLst/>
              </a:prstGeom>
              <a:blipFill rotWithShape="1">
                <a:blip r:embed="rId5"/>
                <a:stretch>
                  <a:fillRect l="-931" t="-3968"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21091" y="2917414"/>
                <a:ext cx="7020780" cy="430887"/>
              </a:xfrm>
              <a:prstGeom prst="rect">
                <a:avLst/>
              </a:prstGeom>
            </p:spPr>
            <p:txBody>
              <a:bodyPr wrap="square">
                <a:spAutoFit/>
              </a:bodyPr>
              <a:lstStyle/>
              <a:p>
                <a:r>
                  <a:rPr lang="en-US" altLang="zh-CN" sz="2200" dirty="0"/>
                  <a:t>Assuming that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is true, define the </a:t>
                </a:r>
                <a:r>
                  <a:rPr lang="en-US" altLang="zh-CN" sz="2200" dirty="0">
                    <a:solidFill>
                      <a:srgbClr val="FF0000"/>
                    </a:solidFill>
                  </a:rPr>
                  <a:t>test statistic</a:t>
                </a:r>
                <a:r>
                  <a:rPr lang="en-US" altLang="zh-CN" sz="2200" dirty="0"/>
                  <a:t>: </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221091" y="2917414"/>
                <a:ext cx="7020780" cy="430887"/>
              </a:xfrm>
              <a:prstGeom prst="rect">
                <a:avLst/>
              </a:prstGeom>
              <a:blipFill rotWithShape="1">
                <a:blip r:embed="rId6"/>
                <a:stretch>
                  <a:fillRect l="-1042"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9162" y="3348301"/>
                <a:ext cx="1361848" cy="649922"/>
              </a:xfrm>
              <a:prstGeom prst="rect">
                <a:avLst/>
              </a:prstGeom>
            </p:spPr>
            <p:txBody>
              <a:bodyPr wrap="none">
                <a:spAutoFit/>
              </a:bodyPr>
              <a:lstStyle/>
              <a:p>
                <a14:m>
                  <m:oMath xmlns:m="http://schemas.openxmlformats.org/officeDocument/2006/math">
                    <m:r>
                      <m:rPr>
                        <m:sty m:val="p"/>
                      </m:rPr>
                      <a:rPr lang="en-US" altLang="zh-CN" sz="2200" b="0" i="0" smtClean="0">
                        <a:latin typeface="Cambria Math"/>
                      </a:rPr>
                      <m:t>Z</m:t>
                    </m:r>
                    <m:r>
                      <a:rPr lang="en-US" altLang="zh-CN" sz="2200" b="0" i="0" smtClean="0">
                        <a:latin typeface="Cambria Math"/>
                      </a:rPr>
                      <m:t>=</m:t>
                    </m:r>
                    <m:f>
                      <m:fPr>
                        <m:ctrlPr>
                          <a:rPr lang="en-US" altLang="zh-CN" sz="2200" i="1" smtClean="0">
                            <a:latin typeface="Cambria Math" charset="0"/>
                          </a:rPr>
                        </m:ctrlPr>
                      </m:fPr>
                      <m:num>
                        <m:acc>
                          <m:accPr>
                            <m:chr m:val="̅"/>
                            <m:ctrlPr>
                              <a:rPr lang="en-US" altLang="zh-CN" sz="2200" b="0" i="1" smtClean="0">
                                <a:latin typeface="Cambria Math" charset="0"/>
                              </a:rPr>
                            </m:ctrlPr>
                          </m:accPr>
                          <m:e>
                            <m:r>
                              <a:rPr lang="en-US" altLang="zh-CN" sz="2200" b="0" i="1" smtClean="0">
                                <a:latin typeface="Cambria Math"/>
                              </a:rPr>
                              <m:t>𝑋</m:t>
                            </m:r>
                          </m:e>
                        </m:acc>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num>
                      <m:den>
                        <m:f>
                          <m:fPr>
                            <m:type m:val="lin"/>
                            <m:ctrlPr>
                              <a:rPr lang="en-US" altLang="zh-CN" sz="2200" b="0" i="1" smtClean="0">
                                <a:latin typeface="Cambria Math" charset="0"/>
                              </a:rPr>
                            </m:ctrlPr>
                          </m:fPr>
                          <m:num>
                            <m:r>
                              <a:rPr lang="en-US" altLang="zh-CN" sz="2200" b="0" i="1" smtClean="0">
                                <a:latin typeface="Cambria Math"/>
                              </a:rPr>
                              <m:t>𝜎</m:t>
                            </m:r>
                          </m:num>
                          <m:den>
                            <m:rad>
                              <m:radPr>
                                <m:degHide m:val="on"/>
                                <m:ctrlPr>
                                  <a:rPr lang="en-US" altLang="zh-CN" sz="2200" b="0" i="1" smtClean="0">
                                    <a:latin typeface="Cambria Math" charset="0"/>
                                  </a:rPr>
                                </m:ctrlPr>
                              </m:radPr>
                              <m:deg/>
                              <m:e>
                                <m:r>
                                  <a:rPr lang="en-US" altLang="zh-CN" sz="2200" b="0" i="1" smtClean="0">
                                    <a:latin typeface="Cambria Math"/>
                                  </a:rPr>
                                  <m:t>𝑛</m:t>
                                </m:r>
                              </m:e>
                            </m:rad>
                          </m:den>
                        </m:f>
                      </m:den>
                    </m:f>
                  </m:oMath>
                </a14:m>
                <a:r>
                  <a:rPr lang="en-US" altLang="zh-CN" sz="2200" dirty="0"/>
                  <a:t>.</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3009162" y="3348301"/>
                <a:ext cx="1361848" cy="649922"/>
              </a:xfrm>
              <a:prstGeom prst="rect">
                <a:avLst/>
              </a:prstGeom>
              <a:blipFill rotWithShape="1">
                <a:blip r:embed="rId7"/>
                <a:stretch>
                  <a:fillRect r="-2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1520" y="3997535"/>
                <a:ext cx="8638721" cy="769441"/>
              </a:xfrm>
              <a:prstGeom prst="rect">
                <a:avLst/>
              </a:prstGeom>
            </p:spPr>
            <p:txBody>
              <a:bodyPr wrap="square">
                <a:spAutoFit/>
              </a:bodyPr>
              <a:lstStyle/>
              <a:p>
                <a:pPr algn="just"/>
                <a14:m>
                  <m:oMath xmlns:m="http://schemas.openxmlformats.org/officeDocument/2006/math">
                    <m:r>
                      <a:rPr lang="en-US" altLang="zh-CN" sz="2200" b="0" i="1" smtClean="0">
                        <a:latin typeface="Cambria Math"/>
                      </a:rPr>
                      <m:t>𝑍</m:t>
                    </m:r>
                    <m:r>
                      <a:rPr lang="en-US" altLang="zh-CN" sz="2200" b="0" i="1" smtClean="0">
                        <a:latin typeface="Cambria Math"/>
                        <a:ea typeface="Cambria Math"/>
                      </a:rPr>
                      <m:t>~</m:t>
                    </m:r>
                    <m:r>
                      <a:rPr lang="en-US" altLang="zh-CN" sz="2200" b="0" i="1" smtClean="0">
                        <a:latin typeface="Cambria Math"/>
                        <a:ea typeface="Cambria Math"/>
                      </a:rPr>
                      <m:t>𝑁</m:t>
                    </m:r>
                    <m:r>
                      <a:rPr lang="en-US" altLang="zh-CN" sz="2200" b="0" i="1" smtClean="0">
                        <a:latin typeface="Cambria Math"/>
                        <a:ea typeface="Cambria Math"/>
                      </a:rPr>
                      <m:t>(0,1)</m:t>
                    </m:r>
                  </m:oMath>
                </a14:m>
                <a:r>
                  <a:rPr lang="en-US" altLang="zh-CN" sz="2200" dirty="0"/>
                  <a:t>. Substitution of the computed sample mean </a:t>
                </a:r>
                <a14:m>
                  <m:oMath xmlns:m="http://schemas.openxmlformats.org/officeDocument/2006/math">
                    <m:acc>
                      <m:accPr>
                        <m:chr m:val="̅"/>
                        <m:ctrlPr>
                          <a:rPr lang="en-US" altLang="zh-CN" sz="2200" i="1" smtClean="0">
                            <a:latin typeface="Cambria Math" charset="0"/>
                          </a:rPr>
                        </m:ctrlPr>
                      </m:accPr>
                      <m:e>
                        <m:r>
                          <a:rPr lang="en-US" altLang="zh-CN" sz="2200" b="0" i="1" smtClean="0">
                            <a:latin typeface="Cambria Math"/>
                          </a:rPr>
                          <m:t>𝑥</m:t>
                        </m:r>
                      </m:e>
                    </m:acc>
                  </m:oMath>
                </a14:m>
                <a:r>
                  <a:rPr lang="en-US" altLang="zh-CN" sz="2200" dirty="0"/>
                  <a:t> gives </a:t>
                </a:r>
                <a14:m>
                  <m:oMath xmlns:m="http://schemas.openxmlformats.org/officeDocument/2006/math">
                    <m:r>
                      <a:rPr lang="en-US" altLang="zh-CN" sz="2200" i="1" dirty="0" smtClean="0">
                        <a:latin typeface="Cambria Math"/>
                      </a:rPr>
                      <m:t>𝑧</m:t>
                    </m:r>
                  </m:oMath>
                </a14:m>
                <a:r>
                  <a:rPr lang="en-US" altLang="zh-CN" sz="2200" dirty="0"/>
                  <a:t>. In the following we will describe the rejection region in terms of </a:t>
                </a:r>
                <a14:m>
                  <m:oMath xmlns:m="http://schemas.openxmlformats.org/officeDocument/2006/math">
                    <m:r>
                      <a:rPr lang="en-US" altLang="zh-CN" sz="2200" i="1" dirty="0">
                        <a:latin typeface="Cambria Math"/>
                      </a:rPr>
                      <m:t>𝑧</m:t>
                    </m:r>
                  </m:oMath>
                </a14:m>
                <a:r>
                  <a:rPr lang="en-US" altLang="zh-CN" sz="2200" dirty="0"/>
                  <a:t>. </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251520" y="3997535"/>
                <a:ext cx="8638721" cy="769441"/>
              </a:xfrm>
              <a:prstGeom prst="rect">
                <a:avLst/>
              </a:prstGeom>
              <a:blipFill rotWithShape="0">
                <a:blip r:embed="rId8"/>
                <a:stretch>
                  <a:fillRect l="-917" t="-4762" r="-917"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51519" y="4779150"/>
                <a:ext cx="8638721" cy="769441"/>
              </a:xfrm>
              <a:prstGeom prst="rect">
                <a:avLst/>
              </a:prstGeom>
            </p:spPr>
            <p:txBody>
              <a:bodyPr wrap="square">
                <a:spAutoFit/>
              </a:bodyPr>
              <a:lstStyle/>
              <a:p>
                <a:pPr algn="just"/>
                <a:r>
                  <a:rPr lang="en-US" altLang="zh-CN" sz="2200" dirty="0"/>
                  <a:t>The </a:t>
                </a:r>
                <a:r>
                  <a:rPr lang="en-US" altLang="zh-CN" sz="2200" dirty="0">
                    <a:solidFill>
                      <a:srgbClr val="FF0000"/>
                    </a:solidFill>
                  </a:rPr>
                  <a:t>alternative hypothesis</a:t>
                </a:r>
                <a:r>
                  <a:rPr lang="en-US" altLang="zh-CN" sz="2200" dirty="0"/>
                  <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t> is the claim that is contradictory to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It may be:</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51519" y="4779150"/>
                <a:ext cx="8638721" cy="769441"/>
              </a:xfrm>
              <a:prstGeom prst="rect">
                <a:avLst/>
              </a:prstGeom>
              <a:blipFill rotWithShape="0">
                <a:blip r:embed="rId9"/>
                <a:stretch>
                  <a:fillRect l="-917" t="-4762" r="-917"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90983" y="5548591"/>
                <a:ext cx="5192512" cy="430887"/>
              </a:xfrm>
              <a:prstGeom prst="rect">
                <a:avLst/>
              </a:prstGeom>
            </p:spPr>
            <p:txBody>
              <a:bodyPr wrap="none">
                <a:spAutoFit/>
              </a:bodyPr>
              <a:lstStyle/>
              <a:p>
                <a14:m>
                  <m:oMath xmlns:m="http://schemas.openxmlformats.org/officeDocument/2006/math">
                    <m:sSub>
                      <m:sSubPr>
                        <m:ctrlPr>
                          <a:rPr lang="en-US" altLang="zh-CN" sz="2200" i="1" smtClean="0">
                            <a:solidFill>
                              <a:srgbClr val="FF0000"/>
                            </a:solidFill>
                            <a:latin typeface="Cambria Math" charset="0"/>
                          </a:rPr>
                        </m:ctrlPr>
                      </m:sSubPr>
                      <m:e>
                        <m:r>
                          <a:rPr lang="en-US" altLang="zh-CN" sz="2200" i="1">
                            <a:solidFill>
                              <a:srgbClr val="FF0000"/>
                            </a:solidFill>
                            <a:latin typeface="Cambria Math"/>
                          </a:rPr>
                          <m:t>𝐻</m:t>
                        </m:r>
                      </m:e>
                      <m:sub>
                        <m:r>
                          <a:rPr lang="en-US" altLang="zh-CN" sz="2200" i="1">
                            <a:solidFill>
                              <a:srgbClr val="FF0000"/>
                            </a:solidFill>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solidFill>
                          <a:srgbClr val="FF0000"/>
                        </a:solidFill>
                        <a:latin typeface="Cambria Math"/>
                      </a:rPr>
                      <m:t>𝜇</m:t>
                    </m:r>
                    <m:r>
                      <a:rPr lang="en-US" altLang="zh-CN" sz="2200" i="1" dirty="0">
                        <a:solidFill>
                          <a:srgbClr val="FF0000"/>
                        </a:solidFill>
                        <a:latin typeface="Cambria Math"/>
                      </a:rPr>
                      <m:t>&gt;</m:t>
                    </m:r>
                    <m:sSub>
                      <m:sSubPr>
                        <m:ctrlPr>
                          <a:rPr lang="en-US" altLang="zh-CN" sz="2200" i="1" dirty="0">
                            <a:solidFill>
                              <a:srgbClr val="FF0000"/>
                            </a:solidFill>
                            <a:latin typeface="Cambria Math" charset="0"/>
                          </a:rPr>
                        </m:ctrlPr>
                      </m:sSubPr>
                      <m:e>
                        <m:r>
                          <a:rPr lang="en-US" altLang="zh-CN" sz="2200" i="1" dirty="0">
                            <a:solidFill>
                              <a:srgbClr val="FF0000"/>
                            </a:solidFill>
                            <a:latin typeface="Cambria Math"/>
                          </a:rPr>
                          <m:t>𝜇</m:t>
                        </m:r>
                      </m:e>
                      <m:sub>
                        <m:r>
                          <a:rPr lang="en-US" altLang="zh-CN" sz="2200" i="1" dirty="0">
                            <a:solidFill>
                              <a:srgbClr val="FF0000"/>
                            </a:solidFill>
                            <a:latin typeface="Cambria Math"/>
                          </a:rPr>
                          <m:t>0</m:t>
                        </m:r>
                      </m:sub>
                    </m:sSub>
                  </m:oMath>
                </a14:m>
                <a:r>
                  <a:rPr lang="zh-CN" altLang="en-US" sz="2200" dirty="0">
                    <a:solidFill>
                      <a:srgbClr val="FF0000"/>
                    </a:solidFill>
                  </a:rPr>
                  <a:t>  </a:t>
                </a:r>
                <a:r>
                  <a:rPr lang="en-US" altLang="zh-CN" sz="2200" dirty="0"/>
                  <a:t>or </a:t>
                </a:r>
                <a14:m>
                  <m:oMath xmlns:m="http://schemas.openxmlformats.org/officeDocument/2006/math">
                    <m:sSub>
                      <m:sSubPr>
                        <m:ctrlPr>
                          <a:rPr lang="en-US" altLang="zh-CN" sz="2200" i="1" smtClean="0">
                            <a:solidFill>
                              <a:srgbClr val="FF0000"/>
                            </a:solidFill>
                            <a:latin typeface="Cambria Math" charset="0"/>
                          </a:rPr>
                        </m:ctrlPr>
                      </m:sSubPr>
                      <m:e>
                        <m:r>
                          <a:rPr lang="en-US" altLang="zh-CN" sz="2200" i="1">
                            <a:solidFill>
                              <a:srgbClr val="FF0000"/>
                            </a:solidFill>
                            <a:latin typeface="Cambria Math"/>
                          </a:rPr>
                          <m:t>𝐻</m:t>
                        </m:r>
                      </m:e>
                      <m:sub>
                        <m:r>
                          <a:rPr lang="en-US" altLang="zh-CN" sz="2200" i="1">
                            <a:solidFill>
                              <a:srgbClr val="FF0000"/>
                            </a:solidFill>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solidFill>
                          <a:srgbClr val="FF0000"/>
                        </a:solidFill>
                        <a:latin typeface="Cambria Math"/>
                      </a:rPr>
                      <m:t>𝜇</m:t>
                    </m:r>
                    <m:r>
                      <a:rPr lang="en-US" altLang="zh-CN" sz="2200" b="0" i="1" dirty="0" smtClean="0">
                        <a:solidFill>
                          <a:srgbClr val="FF0000"/>
                        </a:solidFill>
                        <a:latin typeface="Cambria Math"/>
                      </a:rPr>
                      <m:t>&lt;</m:t>
                    </m:r>
                    <m:sSub>
                      <m:sSubPr>
                        <m:ctrlPr>
                          <a:rPr lang="en-US" altLang="zh-CN" sz="2200" i="1" dirty="0">
                            <a:solidFill>
                              <a:srgbClr val="FF0000"/>
                            </a:solidFill>
                            <a:latin typeface="Cambria Math" charset="0"/>
                          </a:rPr>
                        </m:ctrlPr>
                      </m:sSubPr>
                      <m:e>
                        <m:r>
                          <a:rPr lang="en-US" altLang="zh-CN" sz="2200" i="1" dirty="0">
                            <a:solidFill>
                              <a:srgbClr val="FF0000"/>
                            </a:solidFill>
                            <a:latin typeface="Cambria Math"/>
                          </a:rPr>
                          <m:t>𝜇</m:t>
                        </m:r>
                      </m:e>
                      <m:sub>
                        <m:r>
                          <a:rPr lang="en-US" altLang="zh-CN" sz="2200" i="1" dirty="0">
                            <a:solidFill>
                              <a:srgbClr val="FF0000"/>
                            </a:solidFill>
                            <a:latin typeface="Cambria Math"/>
                          </a:rPr>
                          <m:t>0</m:t>
                        </m:r>
                      </m:sub>
                    </m:sSub>
                  </m:oMath>
                </a14:m>
                <a:r>
                  <a:rPr lang="en-US" altLang="zh-CN" sz="2200" dirty="0"/>
                  <a:t> or </a:t>
                </a:r>
                <a14:m>
                  <m:oMath xmlns:m="http://schemas.openxmlformats.org/officeDocument/2006/math">
                    <m:sSub>
                      <m:sSubPr>
                        <m:ctrlPr>
                          <a:rPr lang="en-US" altLang="zh-CN" sz="2200" i="1" smtClean="0">
                            <a:solidFill>
                              <a:srgbClr val="FF0000"/>
                            </a:solidFill>
                            <a:latin typeface="Cambria Math" charset="0"/>
                          </a:rPr>
                        </m:ctrlPr>
                      </m:sSubPr>
                      <m:e>
                        <m:r>
                          <a:rPr lang="en-US" altLang="zh-CN" sz="2200" i="1">
                            <a:solidFill>
                              <a:srgbClr val="FF0000"/>
                            </a:solidFill>
                            <a:latin typeface="Cambria Math"/>
                          </a:rPr>
                          <m:t>𝐻</m:t>
                        </m:r>
                      </m:e>
                      <m:sub>
                        <m:r>
                          <a:rPr lang="en-US" altLang="zh-CN" sz="2200" i="1">
                            <a:solidFill>
                              <a:srgbClr val="FF0000"/>
                            </a:solidFill>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solidFill>
                          <a:srgbClr val="FF0000"/>
                        </a:solidFill>
                        <a:latin typeface="Cambria Math"/>
                      </a:rPr>
                      <m:t>𝜇</m:t>
                    </m:r>
                    <m:r>
                      <a:rPr lang="en-US" altLang="zh-CN" sz="2200" i="1" dirty="0" smtClean="0">
                        <a:solidFill>
                          <a:srgbClr val="FF0000"/>
                        </a:solidFill>
                        <a:latin typeface="Cambria Math"/>
                        <a:ea typeface="Cambria Math"/>
                      </a:rPr>
                      <m:t>≠</m:t>
                    </m:r>
                    <m:sSub>
                      <m:sSubPr>
                        <m:ctrlPr>
                          <a:rPr lang="en-US" altLang="zh-CN" sz="2200" i="1" dirty="0" smtClean="0">
                            <a:solidFill>
                              <a:srgbClr val="FF0000"/>
                            </a:solidFill>
                            <a:latin typeface="Cambria Math" charset="0"/>
                          </a:rPr>
                        </m:ctrlPr>
                      </m:sSubPr>
                      <m:e>
                        <m:r>
                          <a:rPr lang="en-US" altLang="zh-CN" sz="2200" i="1" dirty="0">
                            <a:solidFill>
                              <a:srgbClr val="FF0000"/>
                            </a:solidFill>
                            <a:latin typeface="Cambria Math"/>
                          </a:rPr>
                          <m:t>𝜇</m:t>
                        </m:r>
                      </m:e>
                      <m:sub>
                        <m:r>
                          <a:rPr lang="en-US" altLang="zh-CN" sz="2200" i="1" dirty="0">
                            <a:solidFill>
                              <a:srgbClr val="FF0000"/>
                            </a:solidFill>
                            <a:latin typeface="Cambria Math"/>
                          </a:rPr>
                          <m:t>0</m:t>
                        </m:r>
                      </m:sub>
                    </m:sSub>
                  </m:oMath>
                </a14:m>
                <a:r>
                  <a:rPr lang="en-US" altLang="zh-CN" sz="2200" dirty="0"/>
                  <a:t>. </a:t>
                </a:r>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290983" y="5548591"/>
                <a:ext cx="5192512" cy="430887"/>
              </a:xfrm>
              <a:prstGeom prst="rect">
                <a:avLst/>
              </a:prstGeom>
              <a:blipFill rotWithShape="1">
                <a:blip r:embed="rId10"/>
                <a:stretch>
                  <a:fillRect l="-117" t="-7042" r="-704" b="-28169"/>
                </a:stretch>
              </a:blipFill>
            </p:spPr>
            <p:txBody>
              <a:bodyPr/>
              <a:lstStyle/>
              <a:p>
                <a:r>
                  <a:rPr lang="zh-CN" altLang="en-US">
                    <a:noFill/>
                  </a:rPr>
                  <a:t> </a:t>
                </a:r>
              </a:p>
            </p:txBody>
          </p:sp>
        </mc:Fallback>
      </mc:AlternateContent>
      <p:sp>
        <p:nvSpPr>
          <p:cNvPr id="9" name="灯片编号占位符 8">
            <a:extLst>
              <a:ext uri="{FF2B5EF4-FFF2-40B4-BE49-F238E27FC236}">
                <a16:creationId xmlns="" xmlns:a16="http://schemas.microsoft.com/office/drawing/2014/main" id="{8384D083-89DC-4801-8AE4-7F3E426A6E6D}"/>
              </a:ext>
            </a:extLst>
          </p:cNvPr>
          <p:cNvSpPr>
            <a:spLocks noGrp="1"/>
          </p:cNvSpPr>
          <p:nvPr>
            <p:ph type="sldNum" sz="quarter" idx="11"/>
          </p:nvPr>
        </p:nvSpPr>
        <p:spPr/>
        <p:txBody>
          <a:bodyPr/>
          <a:lstStyle/>
          <a:p>
            <a:pPr>
              <a:defRPr/>
            </a:pPr>
            <a:fld id="{DF2308B0-52A9-437D-9700-D7B37876F5B1}" type="slidenum">
              <a:rPr lang="zh-CN" altLang="en-US" smtClean="0"/>
              <a:pPr>
                <a:defRPr/>
              </a:pPr>
              <a:t>16</a:t>
            </a:fld>
            <a:endParaRPr lang="en-US" altLang="zh-CN" dirty="0"/>
          </a:p>
        </p:txBody>
      </p:sp>
    </p:spTree>
    <p:extLst>
      <p:ext uri="{BB962C8B-B14F-4D97-AF65-F5344CB8AC3E}">
        <p14:creationId xmlns:p14="http://schemas.microsoft.com/office/powerpoint/2010/main" val="10712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3"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1500" y="908720"/>
                <a:ext cx="7828631" cy="430887"/>
              </a:xfrm>
              <a:prstGeom prst="rect">
                <a:avLst/>
              </a:prstGeom>
              <a:noFill/>
            </p:spPr>
            <p:txBody>
              <a:bodyPr wrap="square" rtlCol="0">
                <a:spAutoFit/>
              </a:bodyPr>
              <a:lstStyle/>
              <a:p>
                <a:r>
                  <a:rPr lang="en-US" altLang="zh-CN" sz="2200" dirty="0">
                    <a:solidFill>
                      <a:srgbClr val="FF0000"/>
                    </a:solidFill>
                    <a:latin typeface="+mj-lt"/>
                  </a:rPr>
                  <a:t>Case 1.1 </a:t>
                </a:r>
                <a14:m>
                  <m:oMath xmlns:m="http://schemas.openxmlformats.org/officeDocument/2006/math">
                    <m:r>
                      <a:rPr lang="en-US" altLang="zh-CN" sz="2200" dirty="0" smtClean="0">
                        <a:solidFill>
                          <a:srgbClr val="FF0000"/>
                        </a:solidFill>
                        <a:latin typeface="Cambria Math"/>
                      </a:rPr>
                      <m:t> </m:t>
                    </m:r>
                    <m:sSub>
                      <m:sSubPr>
                        <m:ctrlPr>
                          <a:rPr lang="en-US" altLang="zh-CN" sz="2200" i="1">
                            <a:latin typeface="Cambria Math" charset="0"/>
                          </a:rPr>
                        </m:ctrlPr>
                      </m:sSubPr>
                      <m:e>
                        <m:r>
                          <a:rPr lang="en-US" altLang="zh-CN" sz="2200" b="0" i="1">
                            <a:latin typeface="Cambria Math"/>
                          </a:rPr>
                          <m:t>𝐻</m:t>
                        </m:r>
                      </m:e>
                      <m:sub>
                        <m:r>
                          <a:rPr lang="en-US" altLang="zh-CN" sz="2200" b="0" i="1">
                            <a:latin typeface="Cambria Math"/>
                          </a:rPr>
                          <m:t>𝛼</m:t>
                        </m:r>
                      </m:sub>
                    </m:sSub>
                  </m:oMath>
                </a14:m>
                <a:r>
                  <a:rPr lang="en-US" altLang="zh-CN" sz="2200" dirty="0"/>
                  <a:t>: </a:t>
                </a:r>
                <a14:m>
                  <m:oMath xmlns:m="http://schemas.openxmlformats.org/officeDocument/2006/math">
                    <m:r>
                      <a:rPr lang="en-US" altLang="zh-CN" sz="2200" b="0" i="1" dirty="0" smtClean="0">
                        <a:solidFill>
                          <a:srgbClr val="FF0000"/>
                        </a:solidFill>
                        <a:latin typeface="Cambria Math"/>
                      </a:rPr>
                      <m:t>𝜇</m:t>
                    </m:r>
                    <m:r>
                      <a:rPr lang="en-US" altLang="zh-CN" sz="2200" b="0" i="1" dirty="0" smtClean="0">
                        <a:solidFill>
                          <a:srgbClr val="FF0000"/>
                        </a:solidFill>
                        <a:latin typeface="Cambria Math"/>
                      </a:rPr>
                      <m:t>&gt;</m:t>
                    </m:r>
                    <m:sSub>
                      <m:sSubPr>
                        <m:ctrlPr>
                          <a:rPr lang="en-US" altLang="zh-CN" sz="2200" i="1" dirty="0" smtClean="0">
                            <a:solidFill>
                              <a:srgbClr val="FF0000"/>
                            </a:solidFill>
                            <a:latin typeface="Cambria Math" charset="0"/>
                          </a:rPr>
                        </m:ctrlPr>
                      </m:sSubPr>
                      <m:e>
                        <m:r>
                          <a:rPr lang="en-US" altLang="zh-CN" sz="2200" b="0" i="1" dirty="0" smtClean="0">
                            <a:solidFill>
                              <a:srgbClr val="FF0000"/>
                            </a:solidFill>
                            <a:latin typeface="Cambria Math"/>
                          </a:rPr>
                          <m:t>𝜇</m:t>
                        </m:r>
                      </m:e>
                      <m:sub>
                        <m:r>
                          <a:rPr lang="en-US" altLang="zh-CN" sz="2200" b="0" i="1" dirty="0" smtClean="0">
                            <a:solidFill>
                              <a:srgbClr val="FF0000"/>
                            </a:solidFill>
                            <a:latin typeface="Cambria Math"/>
                          </a:rPr>
                          <m:t>0</m:t>
                        </m:r>
                      </m:sub>
                    </m:sSub>
                  </m:oMath>
                </a14:m>
                <a:r>
                  <a:rPr lang="en-US" altLang="zh-CN" sz="2200" dirty="0">
                    <a:latin typeface="+mj-lt"/>
                  </a:rPr>
                  <a:t>.</a:t>
                </a:r>
                <a:endParaRPr lang="zh-CN" altLang="en-US" sz="2200" dirty="0">
                  <a:latin typeface="+mj-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1500" y="908720"/>
                <a:ext cx="7828631" cy="430887"/>
              </a:xfrm>
              <a:prstGeom prst="rect">
                <a:avLst/>
              </a:prstGeom>
              <a:blipFill rotWithShape="1">
                <a:blip r:embed="rId2"/>
                <a:stretch>
                  <a:fillRect l="-1012" t="-70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71500" y="1294602"/>
                <a:ext cx="8685964" cy="1107996"/>
              </a:xfrm>
              <a:prstGeom prst="rect">
                <a:avLst/>
              </a:prstGeom>
            </p:spPr>
            <p:txBody>
              <a:bodyPr wrap="square">
                <a:spAutoFit/>
              </a:bodyPr>
              <a:lstStyle/>
              <a:p>
                <a:pPr algn="just"/>
                <a:r>
                  <a:rPr lang="en-US" altLang="zh-CN" sz="2200" dirty="0"/>
                  <a:t>The rejection of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in favor of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b="0" i="1" smtClean="0">
                            <a:latin typeface="Cambria Math"/>
                          </a:rPr>
                          <m:t>𝛼</m:t>
                        </m:r>
                      </m:sub>
                    </m:sSub>
                  </m:oMath>
                </a14:m>
                <a:r>
                  <a:rPr lang="en-US" altLang="zh-CN" sz="2200" dirty="0"/>
                  <a:t> is appropriate only when the </a:t>
                </a:r>
                <a14:m>
                  <m:oMath xmlns:m="http://schemas.openxmlformats.org/officeDocument/2006/math">
                    <m:r>
                      <a:rPr lang="en-US" altLang="zh-CN" sz="2200" i="1" dirty="0" smtClean="0">
                        <a:latin typeface="Cambria Math"/>
                      </a:rPr>
                      <m:t>𝑧</m:t>
                    </m:r>
                  </m:oMath>
                </a14:m>
                <a:r>
                  <a:rPr lang="en-US" altLang="zh-CN" sz="2200" i="1" dirty="0"/>
                  <a:t> </a:t>
                </a:r>
                <a:r>
                  <a:rPr lang="en-US" altLang="zh-CN" sz="2200" dirty="0"/>
                  <a:t>value is </a:t>
                </a:r>
                <a:r>
                  <a:rPr lang="en-US" altLang="zh-CN" sz="2200" dirty="0">
                    <a:solidFill>
                      <a:schemeClr val="tx1">
                        <a:lumMod val="95000"/>
                        <a:lumOff val="5000"/>
                      </a:schemeClr>
                    </a:solidFill>
                  </a:rPr>
                  <a:t>positive and large</a:t>
                </a:r>
                <a:r>
                  <a:rPr lang="en-US" altLang="zh-CN" sz="2200" dirty="0"/>
                  <a:t>. And thus the appropriate rejection region, based on the test statistic </a:t>
                </a:r>
                <a14:m>
                  <m:oMath xmlns:m="http://schemas.openxmlformats.org/officeDocument/2006/math">
                    <m:r>
                      <a:rPr lang="en-US" altLang="zh-CN" sz="2200" i="1" dirty="0">
                        <a:latin typeface="Cambria Math"/>
                      </a:rPr>
                      <m:t>𝑍</m:t>
                    </m:r>
                  </m:oMath>
                </a14:m>
                <a:r>
                  <a:rPr lang="en-US" altLang="zh-CN" sz="2200" i="1" dirty="0"/>
                  <a:t> </a:t>
                </a:r>
                <a:r>
                  <a:rPr lang="en-US" altLang="zh-CN" sz="2200" dirty="0"/>
                  <a:t>has the form </a:t>
                </a:r>
                <a14:m>
                  <m:oMath xmlns:m="http://schemas.openxmlformats.org/officeDocument/2006/math">
                    <m:r>
                      <a:rPr lang="en-US" altLang="zh-CN" sz="2200" i="1" smtClean="0">
                        <a:solidFill>
                          <a:srgbClr val="FF0000"/>
                        </a:solidFill>
                        <a:latin typeface="Cambria Math"/>
                      </a:rPr>
                      <m:t>𝑧</m:t>
                    </m:r>
                    <m:r>
                      <a:rPr lang="en-US" altLang="zh-CN" sz="2200" i="1">
                        <a:solidFill>
                          <a:srgbClr val="FF0000"/>
                        </a:solidFill>
                        <a:latin typeface="Cambria Math"/>
                        <a:ea typeface="Cambria Math"/>
                      </a:rPr>
                      <m:t>≥</m:t>
                    </m:r>
                    <m:r>
                      <a:rPr lang="en-US" altLang="zh-CN" sz="2200" i="1">
                        <a:solidFill>
                          <a:srgbClr val="FF0000"/>
                        </a:solidFill>
                        <a:latin typeface="Cambria Math"/>
                        <a:ea typeface="Cambria Math"/>
                      </a:rPr>
                      <m:t>𝑐</m:t>
                    </m:r>
                  </m:oMath>
                </a14:m>
                <a:r>
                  <a:rPr lang="en-US" altLang="zh-CN" sz="2200" dirty="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71500" y="1294602"/>
                <a:ext cx="8685964" cy="1107996"/>
              </a:xfrm>
              <a:prstGeom prst="rect">
                <a:avLst/>
              </a:prstGeom>
              <a:blipFill rotWithShape="0">
                <a:blip r:embed="rId3"/>
                <a:stretch>
                  <a:fillRect l="-912" t="-2747" r="-912" b="-10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1500" y="2374722"/>
                <a:ext cx="8793135" cy="769441"/>
              </a:xfrm>
              <a:prstGeom prst="rect">
                <a:avLst/>
              </a:prstGeom>
            </p:spPr>
            <p:txBody>
              <a:bodyPr wrap="square">
                <a:spAutoFit/>
              </a:bodyPr>
              <a:lstStyle/>
              <a:p>
                <a:pPr algn="just"/>
                <a:r>
                  <a:rPr lang="en-US" altLang="zh-CN" sz="2200" dirty="0"/>
                  <a:t>Then we select the cutoff value </a:t>
                </a:r>
                <a14:m>
                  <m:oMath xmlns:m="http://schemas.openxmlformats.org/officeDocument/2006/math">
                    <m:r>
                      <a:rPr lang="en-US" altLang="zh-CN" sz="2200" i="1" dirty="0" smtClean="0">
                        <a:latin typeface="Cambria Math"/>
                      </a:rPr>
                      <m:t>𝑐</m:t>
                    </m:r>
                  </m:oMath>
                </a14:m>
                <a:r>
                  <a:rPr lang="en-US" altLang="zh-CN" sz="2200" i="1" dirty="0"/>
                  <a:t> </a:t>
                </a:r>
                <a:r>
                  <a:rPr lang="en-US" altLang="zh-CN" sz="2200" dirty="0"/>
                  <a:t>to control the probability of a type I error at the desired level </a:t>
                </a:r>
                <a14:m>
                  <m:oMath xmlns:m="http://schemas.openxmlformats.org/officeDocument/2006/math">
                    <m:r>
                      <a:rPr lang="en-US" altLang="zh-CN" sz="2200" b="0" i="1" smtClean="0">
                        <a:latin typeface="Cambria Math"/>
                      </a:rPr>
                      <m:t>𝛼</m:t>
                    </m:r>
                  </m:oMath>
                </a14:m>
                <a:r>
                  <a:rPr lang="en-US" altLang="zh-CN" sz="2200" dirty="0"/>
                  <a:t>. That is</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71500" y="2374722"/>
                <a:ext cx="8793135" cy="769441"/>
              </a:xfrm>
              <a:prstGeom prst="rect">
                <a:avLst/>
              </a:prstGeom>
              <a:blipFill rotWithShape="0">
                <a:blip r:embed="rId4"/>
                <a:stretch>
                  <a:fillRect l="-902" t="-4762" r="-902"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81590" y="3139807"/>
                <a:ext cx="259135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81590" y="3139807"/>
                <a:ext cx="2591350" cy="430887"/>
              </a:xfrm>
              <a:prstGeom prst="rect">
                <a:avLst/>
              </a:prstGeom>
              <a:blipFill rotWithShape="1">
                <a:blip r:embed="rId5"/>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06615" y="3559570"/>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06615" y="3559570"/>
                <a:ext cx="4456926" cy="430887"/>
              </a:xfrm>
              <a:prstGeom prst="rect">
                <a:avLst/>
              </a:prstGeom>
              <a:blipFill rotWithShape="1">
                <a:blip r:embed="rId6"/>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51620" y="3975739"/>
                <a:ext cx="4048990" cy="4744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r>
                            <a:rPr lang="en-US" altLang="zh-CN" sz="2200" b="0" i="1" smtClean="0">
                              <a:latin typeface="Cambria Math"/>
                            </a:rPr>
                            <m:t>𝑍</m:t>
                          </m:r>
                          <m:r>
                            <a:rPr lang="en-US" altLang="zh-CN" sz="2200" b="0" i="1" smtClean="0">
                              <a:latin typeface="Cambria Math"/>
                              <a:ea typeface="Cambria Math"/>
                            </a:rPr>
                            <m:t>≥</m:t>
                          </m:r>
                          <m:r>
                            <a:rPr lang="en-US" altLang="zh-CN" sz="2200" b="0" i="1" smtClean="0">
                              <a:latin typeface="Cambria Math"/>
                            </a:rPr>
                            <m:t> </m:t>
                          </m:r>
                          <m:r>
                            <a:rPr lang="en-US" altLang="zh-CN" sz="2200" b="0" i="1" smtClean="0">
                              <a:latin typeface="Cambria Math"/>
                              <a:ea typeface="Cambria Math"/>
                            </a:rPr>
                            <m:t>𝑐</m:t>
                          </m:r>
                          <m:r>
                            <a:rPr lang="en-US" altLang="zh-CN" sz="2200" b="0" i="1" smtClean="0">
                              <a:latin typeface="Cambria Math"/>
                              <a:ea typeface="Cambria Math"/>
                            </a:rPr>
                            <m:t> </m:t>
                          </m:r>
                          <m:r>
                            <m:rPr>
                              <m:sty m:val="p"/>
                            </m:rPr>
                            <a:rPr lang="en-US" altLang="zh-CN" sz="2200" b="0" i="0" smtClean="0">
                              <a:latin typeface="Cambria Math"/>
                              <a:ea typeface="Cambria Math"/>
                            </a:rPr>
                            <m:t>when</m:t>
                          </m:r>
                          <m:r>
                            <a:rPr lang="en-US" altLang="zh-CN" sz="2200" b="0" i="0" smtClean="0">
                              <a:latin typeface="Cambria Math"/>
                              <a:ea typeface="Cambria Math"/>
                            </a:rPr>
                            <m:t> </m:t>
                          </m:r>
                          <m:r>
                            <a:rPr lang="en-US" altLang="zh-CN" sz="2200" b="0" i="1" smtClean="0">
                              <a:latin typeface="Cambria Math"/>
                              <a:ea typeface="Cambria Math"/>
                            </a:rPr>
                            <m:t>𝑍</m:t>
                          </m:r>
                          <m:r>
                            <a:rPr lang="en-US" altLang="zh-CN" sz="2200" i="1">
                              <a:latin typeface="Cambria Math"/>
                              <a:ea typeface="Cambria Math"/>
                            </a:rPr>
                            <m:t>~</m:t>
                          </m:r>
                          <m:r>
                            <a:rPr lang="en-US" altLang="zh-CN" sz="2200" i="1">
                              <a:latin typeface="Cambria Math"/>
                              <a:ea typeface="Cambria Math"/>
                            </a:rPr>
                            <m:t>𝑁</m:t>
                          </m:r>
                          <m:d>
                            <m:dPr>
                              <m:ctrlPr>
                                <a:rPr lang="en-US" altLang="zh-CN" sz="2200" i="1">
                                  <a:latin typeface="Cambria Math" charset="0"/>
                                  <a:ea typeface="Cambria Math"/>
                                </a:rPr>
                              </m:ctrlPr>
                            </m:dPr>
                            <m:e>
                              <m:r>
                                <a:rPr lang="en-US" altLang="zh-CN" sz="2200" b="0" i="1" smtClean="0">
                                  <a:latin typeface="Cambria Math"/>
                                  <a:ea typeface="Cambria Math"/>
                                </a:rPr>
                                <m:t>0,1</m:t>
                              </m:r>
                              <m:r>
                                <a:rPr lang="en-US" altLang="zh-CN" sz="2200" i="1" smtClean="0">
                                  <a:latin typeface="Cambria Math"/>
                                  <a:ea typeface="Cambria Math"/>
                                </a:rPr>
                                <m:t> </m:t>
                              </m:r>
                            </m:e>
                          </m:d>
                        </m:e>
                      </m:d>
                    </m:oMath>
                  </m:oMathPara>
                </a14:m>
                <a:endParaRPr lang="zh-CN" altLang="en-US" sz="22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51620" y="3975739"/>
                <a:ext cx="4048990" cy="474489"/>
              </a:xfrm>
              <a:prstGeom prst="rect">
                <a:avLst/>
              </a:prstGeom>
              <a:blipFill rotWithShape="0">
                <a:blip r:embed="rId7"/>
                <a:stretch>
                  <a:fillRect t="-87179" b="-1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87233" y="3997539"/>
                <a:ext cx="1608582"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=1−</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box>
                            <m:boxPr>
                              <m:ctrlPr>
                                <a:rPr lang="en-US" altLang="zh-CN" sz="2200" b="0" i="1" smtClean="0">
                                  <a:latin typeface="Cambria Math" charset="0"/>
                                  <a:ea typeface="Cambria Math"/>
                                </a:rPr>
                              </m:ctrlPr>
                            </m:boxPr>
                            <m:e>
                              <m:argPr>
                                <m:argSz m:val="-1"/>
                              </m:argPr>
                              <m:r>
                                <m:rPr>
                                  <m:brk m:alnAt="63"/>
                                </m:rPr>
                                <a:rPr lang="en-US" altLang="zh-CN" sz="2200" b="0" i="1" smtClean="0">
                                  <a:latin typeface="Cambria Math"/>
                                  <a:ea typeface="Cambria Math"/>
                                </a:rPr>
                                <m:t>𝑐</m:t>
                              </m:r>
                            </m:e>
                          </m:box>
                        </m:e>
                      </m:d>
                    </m:oMath>
                  </m:oMathPara>
                </a14:m>
                <a:endParaRPr lang="zh-CN" altLang="en-US" sz="2200" dirty="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687233" y="3997539"/>
                <a:ext cx="1608582" cy="430887"/>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06515" y="4444952"/>
                <a:ext cx="5092356" cy="430887"/>
              </a:xfrm>
              <a:prstGeom prst="rect">
                <a:avLst/>
              </a:prstGeom>
            </p:spPr>
            <p:txBody>
              <a:bodyPr wrap="none">
                <a:spAutoFit/>
              </a:bodyPr>
              <a:lstStyle/>
              <a:p>
                <a14:m>
                  <m:oMath xmlns:m="http://schemas.openxmlformats.org/officeDocument/2006/math">
                    <m:r>
                      <a:rPr lang="en-US" altLang="zh-CN" sz="2200" i="1" smtClean="0">
                        <a:latin typeface="Cambria Math"/>
                      </a:rPr>
                      <m:t>1−</m:t>
                    </m:r>
                    <m:r>
                      <m:rPr>
                        <m:sty m:val="p"/>
                      </m:rPr>
                      <a:rPr lang="el-GR" altLang="zh-CN" sz="2200" i="1">
                        <a:latin typeface="Cambria Math"/>
                        <a:ea typeface="Cambria Math"/>
                      </a:rPr>
                      <m:t>Φ</m:t>
                    </m:r>
                    <m:d>
                      <m:dPr>
                        <m:ctrlPr>
                          <a:rPr lang="en-US" altLang="zh-CN" sz="2200" i="1">
                            <a:latin typeface="Cambria Math" charset="0"/>
                            <a:ea typeface="Cambria Math"/>
                          </a:rPr>
                        </m:ctrlPr>
                      </m:dPr>
                      <m:e>
                        <m:box>
                          <m:boxPr>
                            <m:ctrlPr>
                              <a:rPr lang="en-US" altLang="zh-CN" sz="2200" i="1">
                                <a:latin typeface="Cambria Math" charset="0"/>
                                <a:ea typeface="Cambria Math"/>
                              </a:rPr>
                            </m:ctrlPr>
                          </m:boxPr>
                          <m:e>
                            <m:argPr>
                              <m:argSz m:val="-1"/>
                            </m:argPr>
                            <m:r>
                              <m:rPr>
                                <m:brk m:alnAt="63"/>
                              </m:rPr>
                              <a:rPr lang="en-US" altLang="zh-CN" sz="2200" i="1">
                                <a:latin typeface="Cambria Math"/>
                                <a:ea typeface="Cambria Math"/>
                              </a:rPr>
                              <m:t>𝑐</m:t>
                            </m:r>
                          </m:e>
                        </m:box>
                      </m:e>
                    </m:d>
                    <m:r>
                      <a:rPr lang="en-US" altLang="zh-CN" sz="2200" b="0" i="1" smtClean="0">
                        <a:latin typeface="Cambria Math"/>
                        <a:ea typeface="Cambria Math"/>
                      </a:rPr>
                      <m:t>=</m:t>
                    </m:r>
                    <m:r>
                      <a:rPr lang="en-US" altLang="zh-CN" sz="2200" b="0" i="1" smtClean="0">
                        <a:latin typeface="Cambria Math"/>
                        <a:ea typeface="Cambria Math"/>
                      </a:rPr>
                      <m:t>𝛼</m:t>
                    </m:r>
                  </m:oMath>
                </a14:m>
                <a:r>
                  <a:rPr lang="zh-CN" altLang="en-US" sz="2200" dirty="0"/>
                  <a:t> </a:t>
                </a:r>
                <a:r>
                  <a:rPr lang="en-US" altLang="zh-CN" sz="2200" dirty="0"/>
                  <a:t>implies that </a:t>
                </a:r>
                <a14:m>
                  <m:oMath xmlns:m="http://schemas.openxmlformats.org/officeDocument/2006/math">
                    <m:r>
                      <a:rPr lang="en-US" altLang="zh-CN" sz="2200" b="0" i="1" smtClean="0">
                        <a:latin typeface="Cambria Math"/>
                      </a:rPr>
                      <m:t>𝑃</m:t>
                    </m:r>
                    <m:d>
                      <m:dPr>
                        <m:ctrlPr>
                          <a:rPr lang="en-US" altLang="zh-CN" sz="2200" b="0" i="1" smtClean="0">
                            <a:latin typeface="Cambria Math" charset="0"/>
                          </a:rPr>
                        </m:ctrlPr>
                      </m:dPr>
                      <m:e>
                        <m:r>
                          <a:rPr lang="en-US" altLang="zh-CN" sz="2200" b="0" i="1" smtClean="0">
                            <a:latin typeface="Cambria Math"/>
                          </a:rPr>
                          <m:t>𝑍</m:t>
                        </m:r>
                        <m:r>
                          <a:rPr lang="en-US" altLang="zh-CN" sz="2200" b="0" i="1" smtClean="0">
                            <a:latin typeface="Cambria Math"/>
                            <a:ea typeface="Cambria Math"/>
                          </a:rPr>
                          <m:t>&gt;</m:t>
                        </m:r>
                        <m:r>
                          <a:rPr lang="en-US" altLang="zh-CN" sz="2200" b="0" i="1" smtClean="0">
                            <a:latin typeface="Cambria Math"/>
                            <a:ea typeface="Cambria Math"/>
                          </a:rPr>
                          <m:t>𝑐</m:t>
                        </m:r>
                      </m:e>
                    </m:d>
                    <m:r>
                      <a:rPr lang="en-US" altLang="zh-CN" sz="2200" b="0" i="1" smtClean="0">
                        <a:latin typeface="Cambria Math"/>
                      </a:rPr>
                      <m:t>=</m:t>
                    </m:r>
                    <m:r>
                      <a:rPr lang="en-US" altLang="zh-CN" sz="2200" b="0" i="1" smtClean="0">
                        <a:latin typeface="Cambria Math"/>
                      </a:rPr>
                      <m:t>𝛼</m:t>
                    </m:r>
                  </m:oMath>
                </a14:m>
                <a:r>
                  <a:rPr lang="en-US" altLang="zh-CN" sz="2200" dirty="0"/>
                  <a:t>,</a:t>
                </a:r>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206515" y="4444952"/>
                <a:ext cx="5092356" cy="430887"/>
              </a:xfrm>
              <a:prstGeom prst="rect">
                <a:avLst/>
              </a:prstGeom>
              <a:blipFill rotWithShape="1">
                <a:blip r:embed="rId9"/>
                <a:stretch>
                  <a:fillRect l="-120" t="-7042" r="-71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202070" y="4419110"/>
                <a:ext cx="3450300" cy="430887"/>
              </a:xfrm>
              <a:prstGeom prst="rect">
                <a:avLst/>
              </a:prstGeom>
              <a:noFill/>
            </p:spPr>
            <p:txBody>
              <a:bodyPr wrap="square" rtlCol="0">
                <a:spAutoFit/>
              </a:bodyPr>
              <a:lstStyle/>
              <a:p>
                <a:r>
                  <a:rPr lang="en-US" altLang="zh-CN" sz="2200" dirty="0">
                    <a:latin typeface="+mj-lt"/>
                  </a:rPr>
                  <a:t>and thus </a:t>
                </a:r>
                <a14:m>
                  <m:oMath xmlns:m="http://schemas.openxmlformats.org/officeDocument/2006/math">
                    <m:r>
                      <a:rPr lang="en-US" altLang="zh-CN" sz="2200" b="0" i="1" smtClean="0">
                        <a:latin typeface="Cambria Math"/>
                      </a:rPr>
                      <m:t>𝑐</m:t>
                    </m:r>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𝛼</m:t>
                        </m:r>
                      </m:sub>
                    </m:sSub>
                  </m:oMath>
                </a14:m>
                <a:r>
                  <a:rPr lang="en-US" altLang="zh-CN" sz="2200" dirty="0">
                    <a:latin typeface="+mj-lt"/>
                  </a:rPr>
                  <a:t>. </a:t>
                </a:r>
                <a:endParaRPr lang="zh-CN" altLang="en-US" sz="2200" dirty="0">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202070" y="4419110"/>
                <a:ext cx="3450300" cy="430887"/>
              </a:xfrm>
              <a:prstGeom prst="rect">
                <a:avLst/>
              </a:prstGeom>
              <a:blipFill>
                <a:blip r:embed="rId10"/>
                <a:stretch>
                  <a:fillRect l="-2297"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03453" y="4888323"/>
                <a:ext cx="9004062" cy="430887"/>
              </a:xfrm>
              <a:prstGeom prst="rect">
                <a:avLst/>
              </a:prstGeom>
            </p:spPr>
            <p:txBody>
              <a:bodyPr wrap="square">
                <a:spAutoFit/>
              </a:bodyPr>
              <a:lstStyle/>
              <a:p>
                <a:pPr algn="just"/>
                <a:r>
                  <a:rPr lang="en-US" altLang="zh-CN" sz="2200" dirty="0"/>
                  <a:t>In a word, the </a:t>
                </a:r>
                <a:r>
                  <a:rPr lang="en-US" altLang="zh-CN" sz="2200" dirty="0">
                    <a:solidFill>
                      <a:srgbClr val="FF0000"/>
                    </a:solidFill>
                  </a:rPr>
                  <a:t>rejection region </a:t>
                </a:r>
                <a14:m>
                  <m:oMath xmlns:m="http://schemas.openxmlformats.org/officeDocument/2006/math">
                    <m:r>
                      <m:rPr>
                        <m:sty m:val="p"/>
                      </m:rPr>
                      <a:rPr lang="en-US" altLang="zh-CN" sz="2200" b="0" i="0" smtClean="0">
                        <a:solidFill>
                          <a:schemeClr val="tx1"/>
                        </a:solidFill>
                        <a:latin typeface="Cambria Math"/>
                        <a:ea typeface="Cambria Math"/>
                      </a:rPr>
                      <m:t>z</m:t>
                    </m:r>
                    <m:r>
                      <a:rPr lang="en-US" altLang="zh-CN" sz="2200" b="0" i="1" smtClean="0">
                        <a:solidFill>
                          <a:schemeClr val="tx1"/>
                        </a:solidFill>
                        <a:latin typeface="Cambria Math"/>
                        <a:ea typeface="Cambria Math"/>
                      </a:rPr>
                      <m:t>≥</m:t>
                    </m:r>
                    <m:sSub>
                      <m:sSubPr>
                        <m:ctrlPr>
                          <a:rPr lang="en-US" altLang="zh-CN" sz="2200" b="0" i="1" smtClean="0">
                            <a:solidFill>
                              <a:schemeClr val="tx1"/>
                            </a:solidFill>
                            <a:latin typeface="Cambria Math" charset="0"/>
                            <a:ea typeface="Cambria Math"/>
                          </a:rPr>
                        </m:ctrlPr>
                      </m:sSubPr>
                      <m:e>
                        <m:r>
                          <a:rPr lang="en-US" altLang="zh-CN" sz="2200" b="0" i="1" smtClean="0">
                            <a:solidFill>
                              <a:schemeClr val="tx1"/>
                            </a:solidFill>
                            <a:latin typeface="Cambria Math" panose="02040503050406030204" pitchFamily="18" charset="0"/>
                            <a:ea typeface="Cambria Math"/>
                          </a:rPr>
                          <m:t>𝑧</m:t>
                        </m:r>
                      </m:e>
                      <m:sub>
                        <m:r>
                          <a:rPr lang="en-US" altLang="zh-CN" sz="2200" b="0" i="1" smtClean="0">
                            <a:solidFill>
                              <a:schemeClr val="tx1"/>
                            </a:solidFill>
                            <a:latin typeface="Cambria Math"/>
                            <a:ea typeface="Cambria Math"/>
                          </a:rPr>
                          <m:t>𝛼</m:t>
                        </m:r>
                      </m:sub>
                    </m:sSub>
                  </m:oMath>
                </a14:m>
                <a:r>
                  <a:rPr lang="en-US" altLang="zh-CN" sz="2200" dirty="0">
                    <a:solidFill>
                      <a:srgbClr val="FF0000"/>
                    </a:solidFill>
                  </a:rPr>
                  <a:t> </a:t>
                </a:r>
                <a:r>
                  <a:rPr lang="en-US" altLang="zh-CN" sz="2200" dirty="0"/>
                  <a:t>has type I error probability </a:t>
                </a:r>
                <a14:m>
                  <m:oMath xmlns:m="http://schemas.openxmlformats.org/officeDocument/2006/math">
                    <m:r>
                      <a:rPr lang="en-US" altLang="zh-CN" sz="2200" b="0" i="1" smtClean="0">
                        <a:latin typeface="Cambria Math"/>
                      </a:rPr>
                      <m:t>𝛼</m:t>
                    </m:r>
                  </m:oMath>
                </a14:m>
                <a:r>
                  <a:rPr lang="en-US" altLang="zh-CN" sz="2200" dirty="0"/>
                  <a:t>.</a:t>
                </a:r>
                <a:endParaRPr lang="zh-CN" altLang="en-US" sz="2200" dirty="0"/>
              </a:p>
            </p:txBody>
          </p:sp>
        </mc:Choice>
        <mc:Fallback xmlns="">
          <p:sp>
            <p:nvSpPr>
              <p:cNvPr id="12" name="矩形 11"/>
              <p:cNvSpPr>
                <a:spLocks noRot="1" noChangeAspect="1" noMove="1" noResize="1" noEditPoints="1" noAdjustHandles="1" noChangeArrowheads="1" noChangeShapeType="1" noTextEdit="1"/>
              </p:cNvSpPr>
              <p:nvPr/>
            </p:nvSpPr>
            <p:spPr>
              <a:xfrm>
                <a:off x="203453" y="4888323"/>
                <a:ext cx="9004062" cy="430887"/>
              </a:xfrm>
              <a:prstGeom prst="rect">
                <a:avLst/>
              </a:prstGeom>
              <a:blipFill rotWithShape="0">
                <a:blip r:embed="rId11"/>
                <a:stretch>
                  <a:fillRect l="-880" t="-8451" b="-28169"/>
                </a:stretch>
              </a:blipFill>
            </p:spPr>
            <p:txBody>
              <a:bodyPr/>
              <a:lstStyle/>
              <a:p>
                <a:r>
                  <a:rPr lang="en-US">
                    <a:noFill/>
                  </a:rPr>
                  <a:t> </a:t>
                </a:r>
              </a:p>
            </p:txBody>
          </p:sp>
        </mc:Fallback>
      </mc:AlternateContent>
      <p:sp>
        <p:nvSpPr>
          <p:cNvPr id="13" name="矩形 12"/>
          <p:cNvSpPr/>
          <p:nvPr/>
        </p:nvSpPr>
        <p:spPr>
          <a:xfrm>
            <a:off x="161510" y="5218165"/>
            <a:ext cx="8703125" cy="769441"/>
          </a:xfrm>
          <a:prstGeom prst="rect">
            <a:avLst/>
          </a:prstGeom>
        </p:spPr>
        <p:txBody>
          <a:bodyPr wrap="square">
            <a:spAutoFit/>
          </a:bodyPr>
          <a:lstStyle/>
          <a:p>
            <a:pPr algn="just"/>
            <a:r>
              <a:rPr lang="en-US" altLang="zh-CN" sz="2200" dirty="0"/>
              <a:t>This test is called </a:t>
            </a:r>
            <a:r>
              <a:rPr lang="en-US" altLang="zh-CN" sz="2200" dirty="0">
                <a:solidFill>
                  <a:srgbClr val="FF0000"/>
                </a:solidFill>
              </a:rPr>
              <a:t>upper-tailed</a:t>
            </a:r>
            <a:r>
              <a:rPr lang="en-US" altLang="zh-CN" sz="2200" i="1" dirty="0"/>
              <a:t> </a:t>
            </a:r>
            <a:r>
              <a:rPr lang="en-US" altLang="zh-CN" sz="2200" dirty="0"/>
              <a:t>because the rejection region consists only of large values of the test statistic.</a:t>
            </a:r>
            <a:endParaRPr lang="zh-CN" altLang="en-US" sz="2200" dirty="0"/>
          </a:p>
        </p:txBody>
      </p:sp>
      <p:sp>
        <p:nvSpPr>
          <p:cNvPr id="4" name="灯片编号占位符 3">
            <a:extLst>
              <a:ext uri="{FF2B5EF4-FFF2-40B4-BE49-F238E27FC236}">
                <a16:creationId xmlns="" xmlns:a16="http://schemas.microsoft.com/office/drawing/2014/main" id="{B60714C2-C317-4724-BFFD-E5B0E2D03DFE}"/>
              </a:ext>
            </a:extLst>
          </p:cNvPr>
          <p:cNvSpPr>
            <a:spLocks noGrp="1"/>
          </p:cNvSpPr>
          <p:nvPr>
            <p:ph type="sldNum" sz="quarter" idx="11"/>
          </p:nvPr>
        </p:nvSpPr>
        <p:spPr/>
        <p:txBody>
          <a:bodyPr/>
          <a:lstStyle/>
          <a:p>
            <a:pPr>
              <a:defRPr/>
            </a:pPr>
            <a:fld id="{DF2308B0-52A9-437D-9700-D7B37876F5B1}" type="slidenum">
              <a:rPr lang="zh-CN" altLang="en-US" smtClean="0"/>
              <a:pPr>
                <a:defRPr/>
              </a:pPr>
              <a:t>17</a:t>
            </a:fld>
            <a:endParaRPr lang="en-US" altLang="zh-CN" dirty="0"/>
          </a:p>
        </p:txBody>
      </p:sp>
    </p:spTree>
    <p:extLst>
      <p:ext uri="{BB962C8B-B14F-4D97-AF65-F5344CB8AC3E}">
        <p14:creationId xmlns:p14="http://schemas.microsoft.com/office/powerpoint/2010/main" val="294051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155255" y="1669449"/>
                <a:ext cx="8672424" cy="769441"/>
              </a:xfrm>
              <a:prstGeom prst="rect">
                <a:avLst/>
              </a:prstGeom>
            </p:spPr>
            <p:txBody>
              <a:bodyPr wrap="square">
                <a:spAutoFit/>
              </a:bodyPr>
              <a:lstStyle/>
              <a:p>
                <a:r>
                  <a:rPr lang="en-US" altLang="zh-CN" sz="2200" dirty="0"/>
                  <a:t>The appropriate rejection region, based on the test statistic </a:t>
                </a:r>
                <a14:m>
                  <m:oMath xmlns:m="http://schemas.openxmlformats.org/officeDocument/2006/math">
                    <m:r>
                      <a:rPr lang="en-US" altLang="zh-CN" sz="2200" i="1" dirty="0">
                        <a:latin typeface="Cambria Math"/>
                      </a:rPr>
                      <m:t>𝑍</m:t>
                    </m:r>
                  </m:oMath>
                </a14:m>
                <a:r>
                  <a:rPr lang="en-US" altLang="zh-CN" sz="2200" dirty="0"/>
                  <a:t>, now has the form </a:t>
                </a:r>
                <a14:m>
                  <m:oMath xmlns:m="http://schemas.openxmlformats.org/officeDocument/2006/math">
                    <m:r>
                      <a:rPr lang="en-US" altLang="zh-CN" sz="2200" i="1" smtClean="0">
                        <a:solidFill>
                          <a:srgbClr val="FF0000"/>
                        </a:solidFill>
                        <a:latin typeface="Cambria Math"/>
                      </a:rPr>
                      <m:t>𝑧</m:t>
                    </m:r>
                    <m:r>
                      <a:rPr lang="en-US" altLang="zh-CN" sz="2200" i="1" smtClean="0">
                        <a:solidFill>
                          <a:srgbClr val="FF0000"/>
                        </a:solidFill>
                        <a:latin typeface="Cambria Math"/>
                        <a:ea typeface="Cambria Math"/>
                      </a:rPr>
                      <m:t>≤</m:t>
                    </m:r>
                    <m:r>
                      <a:rPr lang="en-US" altLang="zh-CN" sz="2200" i="1">
                        <a:solidFill>
                          <a:srgbClr val="FF0000"/>
                        </a:solidFill>
                        <a:latin typeface="Cambria Math"/>
                        <a:ea typeface="Cambria Math"/>
                      </a:rPr>
                      <m:t>𝑐</m:t>
                    </m:r>
                  </m:oMath>
                </a14:m>
                <a:r>
                  <a:rPr lang="en-US" altLang="zh-CN" sz="2200" dirty="0"/>
                  <a:t>.</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155255" y="1669449"/>
                <a:ext cx="8672424" cy="769441"/>
              </a:xfrm>
              <a:prstGeom prst="rect">
                <a:avLst/>
              </a:prstGeom>
              <a:blipFill rotWithShape="1">
                <a:blip r:embed="rId2"/>
                <a:stretch>
                  <a:fillRect l="-843" t="-3968"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38381" y="2438890"/>
                <a:ext cx="259135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38381" y="2438890"/>
                <a:ext cx="2591350" cy="430887"/>
              </a:xfrm>
              <a:prstGeom prst="rect">
                <a:avLst/>
              </a:prstGeom>
              <a:blipFill rotWithShape="1">
                <a:blip r:embed="rId3"/>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51620" y="2948752"/>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51620" y="2948752"/>
                <a:ext cx="4456926" cy="430887"/>
              </a:xfrm>
              <a:prstGeom prst="rect">
                <a:avLst/>
              </a:prstGeom>
              <a:blipFill rotWithShape="1">
                <a:blip r:embed="rId4"/>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73094" y="3427174"/>
                <a:ext cx="4048990" cy="4744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r>
                            <a:rPr lang="en-US" altLang="zh-CN" sz="2200" b="0" i="1" smtClean="0">
                              <a:latin typeface="Cambria Math"/>
                            </a:rPr>
                            <m:t>𝑍</m:t>
                          </m:r>
                          <m:r>
                            <a:rPr lang="en-US" altLang="zh-CN" sz="2200" i="1">
                              <a:latin typeface="Cambria Math"/>
                              <a:ea typeface="Cambria Math"/>
                            </a:rPr>
                            <m:t>≤</m:t>
                          </m:r>
                          <m:r>
                            <a:rPr lang="en-US" altLang="zh-CN" sz="2200" b="0" i="1" smtClean="0">
                              <a:latin typeface="Cambria Math"/>
                              <a:ea typeface="Cambria Math"/>
                            </a:rPr>
                            <m:t>𝑐</m:t>
                          </m:r>
                          <m:r>
                            <a:rPr lang="en-US" altLang="zh-CN" sz="2200" b="0" i="1" smtClean="0">
                              <a:latin typeface="Cambria Math"/>
                              <a:ea typeface="Cambria Math"/>
                            </a:rPr>
                            <m:t> </m:t>
                          </m:r>
                          <m:r>
                            <m:rPr>
                              <m:sty m:val="p"/>
                            </m:rPr>
                            <a:rPr lang="en-US" altLang="zh-CN" sz="2200" b="0" i="0" smtClean="0">
                              <a:latin typeface="Cambria Math"/>
                              <a:ea typeface="Cambria Math"/>
                            </a:rPr>
                            <m:t>when</m:t>
                          </m:r>
                          <m:r>
                            <a:rPr lang="en-US" altLang="zh-CN" sz="2200" b="0" i="0" smtClean="0">
                              <a:latin typeface="Cambria Math"/>
                              <a:ea typeface="Cambria Math"/>
                            </a:rPr>
                            <m:t> </m:t>
                          </m:r>
                          <m:r>
                            <a:rPr lang="en-US" altLang="zh-CN" sz="2200" b="0" i="1" smtClean="0">
                              <a:latin typeface="Cambria Math"/>
                              <a:ea typeface="Cambria Math"/>
                            </a:rPr>
                            <m:t>𝑍</m:t>
                          </m:r>
                          <m:r>
                            <a:rPr lang="en-US" altLang="zh-CN" sz="2200" i="1">
                              <a:latin typeface="Cambria Math"/>
                              <a:ea typeface="Cambria Math"/>
                            </a:rPr>
                            <m:t>~</m:t>
                          </m:r>
                          <m:r>
                            <a:rPr lang="en-US" altLang="zh-CN" sz="2200" i="1">
                              <a:latin typeface="Cambria Math"/>
                              <a:ea typeface="Cambria Math"/>
                            </a:rPr>
                            <m:t>𝑁</m:t>
                          </m:r>
                          <m:d>
                            <m:dPr>
                              <m:ctrlPr>
                                <a:rPr lang="en-US" altLang="zh-CN" sz="2200" i="1">
                                  <a:latin typeface="Cambria Math" charset="0"/>
                                  <a:ea typeface="Cambria Math"/>
                                </a:rPr>
                              </m:ctrlPr>
                            </m:dPr>
                            <m:e>
                              <m:r>
                                <a:rPr lang="en-US" altLang="zh-CN" sz="2200" b="0" i="1" smtClean="0">
                                  <a:latin typeface="Cambria Math"/>
                                  <a:ea typeface="Cambria Math"/>
                                </a:rPr>
                                <m:t>0,1</m:t>
                              </m:r>
                              <m:r>
                                <a:rPr lang="en-US" altLang="zh-CN" sz="2200" i="1" smtClean="0">
                                  <a:latin typeface="Cambria Math"/>
                                  <a:ea typeface="Cambria Math"/>
                                </a:rPr>
                                <m:t> </m:t>
                              </m:r>
                            </m:e>
                          </m:d>
                        </m:e>
                      </m:d>
                    </m:oMath>
                  </m:oMathPara>
                </a14:m>
                <a:endParaRPr lang="zh-CN" altLang="en-US" sz="22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73094" y="3427174"/>
                <a:ext cx="4048990" cy="474489"/>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42030" y="3424644"/>
                <a:ext cx="1117678" cy="430887"/>
              </a:xfrm>
              <a:prstGeom prst="rect">
                <a:avLst/>
              </a:prstGeom>
              <a:noFill/>
            </p:spPr>
            <p:txBody>
              <a:bodyPr wrap="none" rtlCol="0">
                <a:spAutoFit/>
              </a:bodyPr>
              <a:lstStyle/>
              <a:p>
                <a14:m>
                  <m:oMath xmlns:m="http://schemas.openxmlformats.org/officeDocument/2006/math">
                    <m:r>
                      <a:rPr lang="en-US" altLang="zh-CN" sz="2200" b="0" i="1" smtClean="0">
                        <a:latin typeface="Cambria Math"/>
                      </a:rPr>
                      <m:t>=</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box>
                          <m:boxPr>
                            <m:ctrlPr>
                              <a:rPr lang="en-US" altLang="zh-CN" sz="2200" b="0" i="1" smtClean="0">
                                <a:latin typeface="Cambria Math" charset="0"/>
                                <a:ea typeface="Cambria Math"/>
                              </a:rPr>
                            </m:ctrlPr>
                          </m:boxPr>
                          <m:e>
                            <m:argPr>
                              <m:argSz m:val="-1"/>
                            </m:argPr>
                            <m:r>
                              <m:rPr>
                                <m:brk m:alnAt="63"/>
                              </m:rPr>
                              <a:rPr lang="en-US" altLang="zh-CN" sz="2200" b="0" i="1" smtClean="0">
                                <a:latin typeface="Cambria Math"/>
                                <a:ea typeface="Cambria Math"/>
                              </a:rPr>
                              <m:t>𝑐</m:t>
                            </m:r>
                          </m:e>
                        </m:box>
                      </m:e>
                    </m:d>
                  </m:oMath>
                </a14:m>
                <a:r>
                  <a:rPr lang="en-US" altLang="zh-CN" sz="2200" dirty="0">
                    <a:latin typeface="+mj-lt"/>
                  </a:rPr>
                  <a:t>,</a:t>
                </a:r>
                <a:endParaRPr lang="zh-CN" altLang="en-US" sz="2200" dirty="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842030" y="3424644"/>
                <a:ext cx="1117678" cy="430887"/>
              </a:xfrm>
              <a:prstGeom prst="rect">
                <a:avLst/>
              </a:prstGeom>
              <a:blipFill rotWithShape="1">
                <a:blip r:embed="rId6"/>
                <a:stretch>
                  <a:fillRect t="-7143" r="-652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57165" y="3379639"/>
                <a:ext cx="1250150" cy="430887"/>
              </a:xfrm>
              <a:prstGeom prst="rect">
                <a:avLst/>
              </a:prstGeom>
              <a:noFill/>
            </p:spPr>
            <p:txBody>
              <a:bodyPr wrap="none" rtlCol="0">
                <a:spAutoFit/>
              </a:bodyPr>
              <a:lstStyle/>
              <a:p>
                <a14:m>
                  <m:oMath xmlns:m="http://schemas.openxmlformats.org/officeDocument/2006/math">
                    <m:r>
                      <m:rPr>
                        <m:sty m:val="p"/>
                      </m:rPr>
                      <a:rPr lang="en-US" altLang="zh-CN" sz="2200" i="1" smtClean="0">
                        <a:latin typeface="Cambria Math"/>
                      </a:rPr>
                      <m:t>c</m:t>
                    </m:r>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𝛼</m:t>
                        </m:r>
                      </m:sub>
                    </m:sSub>
                  </m:oMath>
                </a14:m>
                <a:r>
                  <a:rPr lang="en-US" altLang="zh-CN" sz="2200" dirty="0">
                    <a:latin typeface="+mj-lt"/>
                  </a:rPr>
                  <a:t>.</a:t>
                </a:r>
                <a:endParaRPr lang="zh-CN" altLang="en-US" sz="22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57165" y="3379639"/>
                <a:ext cx="1250150" cy="430887"/>
              </a:xfrm>
              <a:prstGeom prst="rect">
                <a:avLst/>
              </a:prstGeom>
              <a:blipFill>
                <a:blip r:embed="rId7"/>
                <a:stretch>
                  <a:fillRect t="-7042" r="-5366"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55255" y="4054714"/>
                <a:ext cx="8531545" cy="769441"/>
              </a:xfrm>
              <a:prstGeom prst="rect">
                <a:avLst/>
              </a:prstGeom>
            </p:spPr>
            <p:txBody>
              <a:bodyPr wrap="square">
                <a:spAutoFit/>
              </a:bodyPr>
              <a:lstStyle/>
              <a:p>
                <a:pPr algn="just"/>
                <a:r>
                  <a:rPr lang="en-US" altLang="zh-CN" sz="2200" dirty="0" smtClean="0"/>
                  <a:t>The </a:t>
                </a:r>
                <a:r>
                  <a:rPr lang="en-US" altLang="zh-CN" sz="2200" dirty="0">
                    <a:solidFill>
                      <a:srgbClr val="FF0000"/>
                    </a:solidFill>
                  </a:rPr>
                  <a:t>rejection region </a:t>
                </a:r>
                <a14:m>
                  <m:oMath xmlns:m="http://schemas.openxmlformats.org/officeDocument/2006/math">
                    <m:r>
                      <m:rPr>
                        <m:sty m:val="p"/>
                      </m:rPr>
                      <a:rPr lang="en-US" altLang="zh-CN" sz="2200" b="0" i="0" smtClean="0">
                        <a:solidFill>
                          <a:schemeClr val="tx1"/>
                        </a:solidFill>
                        <a:latin typeface="Cambria Math"/>
                        <a:ea typeface="Cambria Math"/>
                      </a:rPr>
                      <m:t>z</m:t>
                    </m:r>
                    <m:sSub>
                      <m:sSubPr>
                        <m:ctrlPr>
                          <a:rPr lang="en-US" altLang="zh-CN" sz="2200" b="0" i="1" smtClean="0">
                            <a:solidFill>
                              <a:schemeClr val="tx1"/>
                            </a:solidFill>
                            <a:latin typeface="Cambria Math" charset="0"/>
                            <a:ea typeface="Cambria Math"/>
                          </a:rPr>
                        </m:ctrlPr>
                      </m:sSubPr>
                      <m:e>
                        <m:r>
                          <a:rPr lang="en-US" altLang="zh-CN" sz="2200" b="0" i="1" smtClean="0">
                            <a:solidFill>
                              <a:schemeClr val="tx1"/>
                            </a:solidFill>
                            <a:latin typeface="Cambria Math"/>
                            <a:ea typeface="Cambria Math"/>
                          </a:rPr>
                          <m:t>≤</m:t>
                        </m:r>
                        <m:r>
                          <a:rPr lang="en-US" altLang="zh-CN" sz="2200" b="0" i="1" smtClean="0">
                            <a:solidFill>
                              <a:schemeClr val="tx1"/>
                            </a:solidFill>
                            <a:latin typeface="Cambria Math" charset="0"/>
                            <a:ea typeface="Cambria Math"/>
                          </a:rPr>
                          <m:t>−</m:t>
                        </m:r>
                        <m:r>
                          <a:rPr lang="en-US" altLang="zh-CN" sz="2200" b="0" i="1" smtClean="0">
                            <a:solidFill>
                              <a:schemeClr val="tx1"/>
                            </a:solidFill>
                            <a:latin typeface="Cambria Math" panose="02040503050406030204" pitchFamily="18" charset="0"/>
                            <a:ea typeface="Cambria Math"/>
                          </a:rPr>
                          <m:t>𝑧</m:t>
                        </m:r>
                      </m:e>
                      <m:sub>
                        <m:r>
                          <a:rPr lang="en-US" altLang="zh-CN" sz="2200" b="0" i="1" smtClean="0">
                            <a:solidFill>
                              <a:schemeClr val="tx1"/>
                            </a:solidFill>
                            <a:latin typeface="Cambria Math"/>
                            <a:ea typeface="Cambria Math"/>
                          </a:rPr>
                          <m:t>𝛼</m:t>
                        </m:r>
                      </m:sub>
                    </m:sSub>
                  </m:oMath>
                </a14:m>
                <a:r>
                  <a:rPr lang="en-US" altLang="zh-CN" sz="2200" dirty="0">
                    <a:solidFill>
                      <a:srgbClr val="FF0000"/>
                    </a:solidFill>
                  </a:rPr>
                  <a:t> </a:t>
                </a:r>
                <a:r>
                  <a:rPr lang="en-US" altLang="zh-CN" sz="2200" dirty="0"/>
                  <a:t>has type I error probability </a:t>
                </a:r>
                <a14:m>
                  <m:oMath xmlns:m="http://schemas.openxmlformats.org/officeDocument/2006/math">
                    <m:r>
                      <a:rPr lang="en-US" altLang="zh-CN" sz="2200" b="0" i="1" smtClean="0">
                        <a:latin typeface="Cambria Math"/>
                      </a:rPr>
                      <m:t>𝛼</m:t>
                    </m:r>
                  </m:oMath>
                </a14:m>
                <a:r>
                  <a:rPr lang="en-US" altLang="zh-CN" sz="2200" dirty="0"/>
                  <a:t>.</a:t>
                </a:r>
              </a:p>
              <a:p>
                <a:pPr algn="just"/>
                <a:r>
                  <a:rPr lang="en-US" altLang="zh-CN" sz="2200" dirty="0"/>
                  <a:t>This is a </a:t>
                </a:r>
                <a:r>
                  <a:rPr lang="en-US" altLang="zh-CN" sz="2200" dirty="0">
                    <a:solidFill>
                      <a:srgbClr val="FF0000"/>
                    </a:solidFill>
                  </a:rPr>
                  <a:t>lower-tailed</a:t>
                </a:r>
                <a:r>
                  <a:rPr lang="en-US" altLang="zh-CN" sz="2200" i="1" dirty="0"/>
                  <a:t> </a:t>
                </a:r>
                <a:r>
                  <a:rPr lang="en-US" altLang="zh-CN" sz="2200" dirty="0"/>
                  <a:t>test.</a:t>
                </a:r>
                <a:endParaRPr lang="zh-CN" altLang="en-US" sz="2200" dirty="0"/>
              </a:p>
            </p:txBody>
          </p:sp>
        </mc:Choice>
        <mc:Fallback xmlns="">
          <p:sp>
            <p:nvSpPr>
              <p:cNvPr id="11" name="矩形 10"/>
              <p:cNvSpPr>
                <a:spLocks noRot="1" noChangeAspect="1" noMove="1" noResize="1" noEditPoints="1" noAdjustHandles="1" noChangeArrowheads="1" noChangeShapeType="1" noTextEdit="1"/>
              </p:cNvSpPr>
              <p:nvPr/>
            </p:nvSpPr>
            <p:spPr>
              <a:xfrm>
                <a:off x="155255" y="4054714"/>
                <a:ext cx="8531545" cy="769441"/>
              </a:xfrm>
              <a:prstGeom prst="rect">
                <a:avLst/>
              </a:prstGeom>
              <a:blipFill rotWithShape="0">
                <a:blip r:embed="rId8"/>
                <a:stretch>
                  <a:fillRect l="-929" t="-4762"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744" y="1197913"/>
                <a:ext cx="7828631" cy="430887"/>
              </a:xfrm>
              <a:prstGeom prst="rect">
                <a:avLst/>
              </a:prstGeom>
              <a:noFill/>
            </p:spPr>
            <p:txBody>
              <a:bodyPr wrap="square" rtlCol="0">
                <a:spAutoFit/>
              </a:bodyPr>
              <a:lstStyle/>
              <a:p>
                <a:r>
                  <a:rPr lang="en-US" altLang="zh-CN" sz="2200" dirty="0">
                    <a:solidFill>
                      <a:srgbClr val="FF0000"/>
                    </a:solidFill>
                    <a:latin typeface="+mj-lt"/>
                  </a:rPr>
                  <a:t>Case 1.2 </a:t>
                </a:r>
                <a14:m>
                  <m:oMath xmlns:m="http://schemas.openxmlformats.org/officeDocument/2006/math">
                    <m:r>
                      <a:rPr lang="en-US" altLang="zh-CN" sz="2200" dirty="0" smtClean="0">
                        <a:solidFill>
                          <a:srgbClr val="FF0000"/>
                        </a:solidFill>
                        <a:latin typeface="Cambria Math"/>
                      </a:rPr>
                      <m:t> </m:t>
                    </m:r>
                    <m:sSub>
                      <m:sSubPr>
                        <m:ctrlPr>
                          <a:rPr lang="en-US" altLang="zh-CN" sz="2200" i="1">
                            <a:latin typeface="Cambria Math" charset="0"/>
                          </a:rPr>
                        </m:ctrlPr>
                      </m:sSubPr>
                      <m:e>
                        <m:r>
                          <a:rPr lang="en-US" altLang="zh-CN" sz="2200" b="0" i="1">
                            <a:latin typeface="Cambria Math"/>
                          </a:rPr>
                          <m:t>𝐻</m:t>
                        </m:r>
                      </m:e>
                      <m:sub>
                        <m:r>
                          <a:rPr lang="en-US" altLang="zh-CN" sz="2200" b="0" i="1">
                            <a:latin typeface="Cambria Math"/>
                          </a:rPr>
                          <m:t>𝛼</m:t>
                        </m:r>
                      </m:sub>
                    </m:sSub>
                  </m:oMath>
                </a14:m>
                <a:r>
                  <a:rPr lang="en-US" altLang="zh-CN" sz="2200" dirty="0"/>
                  <a:t>: </a:t>
                </a:r>
                <a14:m>
                  <m:oMath xmlns:m="http://schemas.openxmlformats.org/officeDocument/2006/math">
                    <m:r>
                      <a:rPr lang="en-US" altLang="zh-CN" sz="2200" b="0" i="1" dirty="0" smtClean="0">
                        <a:solidFill>
                          <a:srgbClr val="FF0000"/>
                        </a:solidFill>
                        <a:latin typeface="Cambria Math"/>
                      </a:rPr>
                      <m:t>𝜇</m:t>
                    </m:r>
                    <m:r>
                      <a:rPr lang="en-US" altLang="zh-CN" sz="2200" b="0" i="1" dirty="0" smtClean="0">
                        <a:solidFill>
                          <a:srgbClr val="FF0000"/>
                        </a:solidFill>
                        <a:latin typeface="Cambria Math"/>
                      </a:rPr>
                      <m:t>&lt;</m:t>
                    </m:r>
                    <m:sSub>
                      <m:sSubPr>
                        <m:ctrlPr>
                          <a:rPr lang="en-US" altLang="zh-CN" sz="2200" i="1" dirty="0" smtClean="0">
                            <a:solidFill>
                              <a:srgbClr val="FF0000"/>
                            </a:solidFill>
                            <a:latin typeface="Cambria Math" charset="0"/>
                          </a:rPr>
                        </m:ctrlPr>
                      </m:sSubPr>
                      <m:e>
                        <m:r>
                          <a:rPr lang="en-US" altLang="zh-CN" sz="2200" b="0" i="1" dirty="0" smtClean="0">
                            <a:solidFill>
                              <a:srgbClr val="FF0000"/>
                            </a:solidFill>
                            <a:latin typeface="Cambria Math"/>
                          </a:rPr>
                          <m:t>𝜇</m:t>
                        </m:r>
                      </m:e>
                      <m:sub>
                        <m:r>
                          <a:rPr lang="en-US" altLang="zh-CN" sz="2200" b="0" i="1" dirty="0" smtClean="0">
                            <a:solidFill>
                              <a:srgbClr val="FF0000"/>
                            </a:solidFill>
                            <a:latin typeface="Cambria Math"/>
                          </a:rPr>
                          <m:t>0</m:t>
                        </m:r>
                      </m:sub>
                    </m:sSub>
                  </m:oMath>
                </a14:m>
                <a:r>
                  <a:rPr lang="en-US" altLang="zh-CN" sz="2200" dirty="0">
                    <a:solidFill>
                      <a:srgbClr val="FF0000"/>
                    </a:solidFill>
                    <a:latin typeface="+mj-lt"/>
                  </a:rPr>
                  <a:t>.</a:t>
                </a:r>
                <a:endParaRPr lang="zh-CN" altLang="en-US" sz="2200" dirty="0">
                  <a:solidFill>
                    <a:srgbClr val="FF000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8744" y="1197913"/>
                <a:ext cx="7828631" cy="430887"/>
              </a:xfrm>
              <a:prstGeom prst="rect">
                <a:avLst/>
              </a:prstGeom>
              <a:blipFill rotWithShape="1">
                <a:blip r:embed="rId9"/>
                <a:stretch>
                  <a:fillRect l="-934" t="-7143" b="-30000"/>
                </a:stretch>
              </a:blipFill>
            </p:spPr>
            <p:txBody>
              <a:bodyPr/>
              <a:lstStyle/>
              <a:p>
                <a:r>
                  <a:rPr lang="zh-CN" altLang="en-US">
                    <a:noFill/>
                  </a:rPr>
                  <a:t> </a:t>
                </a:r>
              </a:p>
            </p:txBody>
          </p:sp>
        </mc:Fallback>
      </mc:AlternateContent>
      <p:sp>
        <p:nvSpPr>
          <p:cNvPr id="2" name="灯片编号占位符 1">
            <a:extLst>
              <a:ext uri="{FF2B5EF4-FFF2-40B4-BE49-F238E27FC236}">
                <a16:creationId xmlns="" xmlns:a16="http://schemas.microsoft.com/office/drawing/2014/main" id="{5514F24B-B88B-44E4-85CF-31F0E9C56BC5}"/>
              </a:ext>
            </a:extLst>
          </p:cNvPr>
          <p:cNvSpPr>
            <a:spLocks noGrp="1"/>
          </p:cNvSpPr>
          <p:nvPr>
            <p:ph type="sldNum" sz="quarter" idx="11"/>
          </p:nvPr>
        </p:nvSpPr>
        <p:spPr/>
        <p:txBody>
          <a:bodyPr/>
          <a:lstStyle/>
          <a:p>
            <a:pPr>
              <a:defRPr/>
            </a:pPr>
            <a:fld id="{DF2308B0-52A9-437D-9700-D7B37876F5B1}" type="slidenum">
              <a:rPr lang="zh-CN" altLang="en-US" smtClean="0"/>
              <a:pPr>
                <a:defRPr/>
              </a:pPr>
              <a:t>18</a:t>
            </a:fld>
            <a:endParaRPr lang="en-US" altLang="zh-CN" dirty="0"/>
          </a:p>
        </p:txBody>
      </p:sp>
    </p:spTree>
    <p:extLst>
      <p:ext uri="{BB962C8B-B14F-4D97-AF65-F5344CB8AC3E}">
        <p14:creationId xmlns:p14="http://schemas.microsoft.com/office/powerpoint/2010/main" val="333736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86339" y="1088740"/>
                <a:ext cx="2710486" cy="430887"/>
              </a:xfrm>
              <a:prstGeom prst="rect">
                <a:avLst/>
              </a:prstGeom>
            </p:spPr>
            <p:txBody>
              <a:bodyPr wrap="none">
                <a:spAutoFit/>
              </a:bodyPr>
              <a:lstStyle/>
              <a:p>
                <a:r>
                  <a:rPr lang="en-US" altLang="zh-CN" sz="2200" dirty="0">
                    <a:solidFill>
                      <a:srgbClr val="FF0000"/>
                    </a:solidFill>
                  </a:rPr>
                  <a:t>Case 1.3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latin typeface="Cambria Math"/>
                      </a:rPr>
                      <m:t>𝜇</m:t>
                    </m:r>
                    <m:r>
                      <a:rPr lang="en-US" altLang="zh-CN" sz="2200" i="1" dirty="0" smtClean="0">
                        <a:latin typeface="Cambria Math"/>
                        <a:ea typeface="Cambria Math"/>
                      </a:rPr>
                      <m:t>≠</m:t>
                    </m:r>
                    <m:sSub>
                      <m:sSubPr>
                        <m:ctrlPr>
                          <a:rPr lang="en-US" altLang="zh-CN" sz="2200" b="0" i="1" dirty="0" smtClean="0">
                            <a:latin typeface="Cambria Math" charset="0"/>
                            <a:ea typeface="Cambria Math"/>
                          </a:rPr>
                        </m:ctrlPr>
                      </m:sSubPr>
                      <m:e>
                        <m:r>
                          <a:rPr lang="en-US" altLang="zh-CN" sz="2200" b="0" i="1" dirty="0" smtClean="0">
                            <a:latin typeface="Cambria Math"/>
                            <a:ea typeface="Cambria Math"/>
                          </a:rPr>
                          <m:t>𝜇</m:t>
                        </m:r>
                      </m:e>
                      <m:sub>
                        <m:r>
                          <a:rPr lang="en-US" altLang="zh-CN" sz="2200" b="0" i="1" dirty="0" smtClean="0">
                            <a:latin typeface="Cambria Math"/>
                            <a:ea typeface="Cambria Math"/>
                          </a:rPr>
                          <m:t>0</m:t>
                        </m:r>
                      </m:sub>
                    </m:sSub>
                  </m:oMath>
                </a14:m>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286339" y="1088740"/>
                <a:ext cx="2710486" cy="430887"/>
              </a:xfrm>
              <a:prstGeom prst="rect">
                <a:avLst/>
              </a:prstGeom>
              <a:blipFill rotWithShape="1">
                <a:blip r:embed="rId2"/>
                <a:stretch>
                  <a:fillRect l="-2921"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96525" y="1527818"/>
                <a:ext cx="8685964" cy="769441"/>
              </a:xfrm>
              <a:prstGeom prst="rect">
                <a:avLst/>
              </a:prstGeom>
            </p:spPr>
            <p:txBody>
              <a:bodyPr wrap="square">
                <a:spAutoFit/>
              </a:bodyPr>
              <a:lstStyle/>
              <a:p>
                <a14:m>
                  <m:oMath xmlns:m="http://schemas.openxmlformats.org/officeDocument/2006/math">
                    <m:sSub>
                      <m:sSubPr>
                        <m:ctrlPr>
                          <a:rPr lang="en-US" altLang="zh-CN" sz="2200" i="1" smtClean="0">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should e rejected if </a:t>
                </a:r>
                <a14:m>
                  <m:oMath xmlns:m="http://schemas.openxmlformats.org/officeDocument/2006/math">
                    <m:acc>
                      <m:accPr>
                        <m:chr m:val="̅"/>
                        <m:ctrlPr>
                          <a:rPr lang="en-US" altLang="zh-CN" sz="2200" i="1" smtClean="0">
                            <a:latin typeface="Cambria Math" charset="0"/>
                          </a:rPr>
                        </m:ctrlPr>
                      </m:accPr>
                      <m:e>
                        <m:r>
                          <a:rPr lang="en-US" altLang="zh-CN" sz="2200" b="0" i="1" smtClean="0">
                            <a:latin typeface="Cambria Math"/>
                          </a:rPr>
                          <m:t>𝑥</m:t>
                        </m:r>
                      </m:e>
                    </m:acc>
                  </m:oMath>
                </a14:m>
                <a:r>
                  <a:rPr lang="en-US" altLang="zh-CN" sz="2200" dirty="0"/>
                  <a:t> is too far to either side of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oMath>
                </a14:m>
                <a:r>
                  <a:rPr lang="en-US" altLang="zh-CN" sz="2200" dirty="0"/>
                  <a:t>, that is, if </a:t>
                </a:r>
                <a14:m>
                  <m:oMath xmlns:m="http://schemas.openxmlformats.org/officeDocument/2006/math">
                    <m:r>
                      <a:rPr lang="en-US" altLang="zh-CN" sz="2200" i="1" dirty="0" smtClean="0">
                        <a:latin typeface="Cambria Math"/>
                      </a:rPr>
                      <m:t>𝑧</m:t>
                    </m:r>
                    <m:r>
                      <a:rPr lang="en-US" altLang="zh-CN" sz="2200" i="1" dirty="0" smtClean="0">
                        <a:latin typeface="Cambria Math"/>
                        <a:ea typeface="Cambria Math"/>
                      </a:rPr>
                      <m:t>≥</m:t>
                    </m:r>
                    <m:r>
                      <a:rPr lang="en-US" altLang="zh-CN" sz="2200" b="0" i="1" dirty="0" smtClean="0">
                        <a:latin typeface="Cambria Math"/>
                        <a:ea typeface="Cambria Math"/>
                      </a:rPr>
                      <m:t>𝑐</m:t>
                    </m:r>
                  </m:oMath>
                </a14:m>
                <a:r>
                  <a:rPr lang="en-US" altLang="zh-CN" sz="2200" i="1" dirty="0"/>
                  <a:t>  </a:t>
                </a:r>
                <a:r>
                  <a:rPr lang="en-US" altLang="zh-CN" sz="2200" dirty="0"/>
                  <a:t>or</a:t>
                </a:r>
                <a:r>
                  <a:rPr lang="en-US" altLang="zh-CN" sz="2200" i="1" dirty="0"/>
                  <a:t> </a:t>
                </a:r>
                <a14:m>
                  <m:oMath xmlns:m="http://schemas.openxmlformats.org/officeDocument/2006/math">
                    <m:r>
                      <a:rPr lang="en-US" altLang="zh-CN" sz="2200" b="0" i="1" smtClean="0">
                        <a:latin typeface="Cambria Math"/>
                      </a:rPr>
                      <m:t>𝑧</m:t>
                    </m:r>
                    <m:r>
                      <a:rPr lang="en-US" altLang="zh-CN" sz="2200" b="0" i="1" smtClean="0">
                        <a:latin typeface="Cambria Math"/>
                        <a:ea typeface="Cambria Math"/>
                      </a:rPr>
                      <m:t>≤−</m:t>
                    </m:r>
                    <m:r>
                      <a:rPr lang="en-US" altLang="zh-CN" sz="2200" b="0" i="1" smtClean="0">
                        <a:latin typeface="Cambria Math"/>
                        <a:ea typeface="Cambria Math"/>
                      </a:rPr>
                      <m:t>𝑐</m:t>
                    </m:r>
                  </m:oMath>
                </a14:m>
                <a:r>
                  <a:rPr lang="en-US" altLang="zh-CN" sz="2200" dirty="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96525" y="1527818"/>
                <a:ext cx="8685964" cy="769441"/>
              </a:xfrm>
              <a:prstGeom prst="rect">
                <a:avLst/>
              </a:prstGeom>
              <a:blipFill rotWithShape="1">
                <a:blip r:embed="rId3"/>
                <a:stretch>
                  <a:fillRect l="-912" t="-3968"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51520" y="2202893"/>
                <a:ext cx="3812390" cy="430887"/>
              </a:xfrm>
              <a:prstGeom prst="rect">
                <a:avLst/>
              </a:prstGeom>
            </p:spPr>
            <p:txBody>
              <a:bodyPr wrap="none">
                <a:spAutoFit/>
              </a:bodyPr>
              <a:lstStyle/>
              <a:p>
                <a:r>
                  <a:rPr lang="en-US" altLang="zh-CN" sz="2200" dirty="0"/>
                  <a:t>Suppose we desire </a:t>
                </a:r>
                <a14:m>
                  <m:oMath xmlns:m="http://schemas.openxmlformats.org/officeDocument/2006/math">
                    <m:r>
                      <a:rPr lang="en-US" altLang="zh-CN" sz="2200" b="0" i="1" smtClean="0">
                        <a:latin typeface="Cambria Math"/>
                      </a:rPr>
                      <m:t>𝛼</m:t>
                    </m:r>
                    <m:r>
                      <a:rPr lang="en-US" altLang="zh-CN" sz="2200" b="0" i="1" smtClean="0">
                        <a:latin typeface="Cambria Math"/>
                      </a:rPr>
                      <m:t>=0.05</m:t>
                    </m:r>
                  </m:oMath>
                </a14:m>
                <a:r>
                  <a:rPr lang="en-US" altLang="zh-CN" sz="2200" dirty="0"/>
                  <a:t>.</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251520" y="2202893"/>
                <a:ext cx="3812390" cy="430887"/>
              </a:xfrm>
              <a:prstGeom prst="rect">
                <a:avLst/>
              </a:prstGeom>
              <a:blipFill rotWithShape="1">
                <a:blip r:embed="rId4"/>
                <a:stretch>
                  <a:fillRect l="-1917" t="-7042" r="-1278"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47610" y="2562933"/>
                <a:ext cx="259135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47610" y="2562933"/>
                <a:ext cx="2591350" cy="430887"/>
              </a:xfrm>
              <a:prstGeom prst="rect">
                <a:avLst/>
              </a:prstGeom>
              <a:blipFill rotWithShape="1">
                <a:blip r:embed="rId5"/>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772635" y="3072706"/>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72635" y="3072706"/>
                <a:ext cx="4456926" cy="430887"/>
              </a:xfrm>
              <a:prstGeom prst="rect">
                <a:avLst/>
              </a:prstGeom>
              <a:blipFill rotWithShape="1">
                <a:blip r:embed="rId6"/>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62644" y="3566653"/>
                <a:ext cx="7794921" cy="4744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r>
                            <a:rPr lang="en-US" altLang="zh-CN" sz="2200" b="0" i="1" smtClean="0">
                              <a:latin typeface="Cambria Math"/>
                            </a:rPr>
                            <m:t>𝑍</m:t>
                          </m:r>
                          <m:r>
                            <a:rPr lang="en-US" altLang="zh-CN" sz="2200" b="0" i="1" smtClean="0">
                              <a:latin typeface="Cambria Math"/>
                              <a:ea typeface="Cambria Math"/>
                            </a:rPr>
                            <m:t>≥</m:t>
                          </m:r>
                          <m:r>
                            <a:rPr lang="en-US" altLang="zh-CN" sz="2200" b="0" i="1" smtClean="0">
                              <a:latin typeface="Cambria Math"/>
                              <a:ea typeface="Cambria Math"/>
                            </a:rPr>
                            <m:t>𝑐</m:t>
                          </m:r>
                          <m:r>
                            <a:rPr lang="en-US" altLang="zh-CN" sz="2200" b="0" i="1" smtClean="0">
                              <a:latin typeface="Cambria Math"/>
                              <a:ea typeface="Cambria Math"/>
                            </a:rPr>
                            <m:t>  </m:t>
                          </m:r>
                          <m:r>
                            <m:rPr>
                              <m:sty m:val="p"/>
                            </m:rPr>
                            <a:rPr lang="en-US" altLang="zh-CN" sz="2200" b="0" i="0" smtClean="0">
                              <a:latin typeface="Cambria Math"/>
                              <a:ea typeface="Cambria Math"/>
                            </a:rPr>
                            <m:t>or</m:t>
                          </m:r>
                          <m:r>
                            <a:rPr lang="en-US" altLang="zh-CN" sz="2200" b="0" i="0" smtClean="0">
                              <a:latin typeface="Cambria Math"/>
                              <a:ea typeface="Cambria Math"/>
                            </a:rPr>
                            <m:t> </m:t>
                          </m:r>
                          <m:r>
                            <a:rPr lang="en-US" altLang="zh-CN" sz="2200" b="0" i="1" smtClean="0">
                              <a:latin typeface="Cambria Math"/>
                            </a:rPr>
                            <m:t>𝑍</m:t>
                          </m:r>
                          <m:r>
                            <a:rPr lang="en-US" altLang="zh-CN" sz="2200" i="1">
                              <a:latin typeface="Cambria Math"/>
                              <a:ea typeface="Cambria Math"/>
                            </a:rPr>
                            <m:t>≤</m:t>
                          </m:r>
                          <m:r>
                            <a:rPr lang="en-US" altLang="zh-CN" sz="2200" b="0" i="1" smtClean="0">
                              <a:latin typeface="Cambria Math"/>
                              <a:ea typeface="Cambria Math"/>
                            </a:rPr>
                            <m:t>−</m:t>
                          </m:r>
                          <m:r>
                            <a:rPr lang="en-US" altLang="zh-CN" sz="2200" b="0" i="1" smtClean="0">
                              <a:latin typeface="Cambria Math"/>
                              <a:ea typeface="Cambria Math"/>
                            </a:rPr>
                            <m:t>𝑐</m:t>
                          </m:r>
                          <m:r>
                            <a:rPr lang="en-US" altLang="zh-CN" sz="2200" b="0" i="1" smtClean="0">
                              <a:latin typeface="Cambria Math"/>
                              <a:ea typeface="Cambria Math"/>
                            </a:rPr>
                            <m:t> </m:t>
                          </m:r>
                          <m:r>
                            <m:rPr>
                              <m:sty m:val="p"/>
                            </m:rPr>
                            <a:rPr lang="en-US" altLang="zh-CN" sz="2200" b="0" i="0" smtClean="0">
                              <a:latin typeface="Cambria Math"/>
                              <a:ea typeface="Cambria Math"/>
                            </a:rPr>
                            <m:t>when</m:t>
                          </m:r>
                          <m:r>
                            <a:rPr lang="en-US" altLang="zh-CN" sz="2200" b="0" i="0" smtClean="0">
                              <a:latin typeface="Cambria Math"/>
                              <a:ea typeface="Cambria Math"/>
                            </a:rPr>
                            <m:t> </m:t>
                          </m:r>
                          <m:r>
                            <a:rPr lang="en-US" altLang="zh-CN" sz="2200" b="0" i="1" smtClean="0">
                              <a:latin typeface="Cambria Math"/>
                              <a:ea typeface="Cambria Math"/>
                            </a:rPr>
                            <m:t>𝑍</m:t>
                          </m:r>
                          <m:r>
                            <a:rPr lang="en-US" altLang="zh-CN" sz="2200" i="1">
                              <a:latin typeface="Cambria Math"/>
                              <a:ea typeface="Cambria Math"/>
                            </a:rPr>
                            <m:t>~</m:t>
                          </m:r>
                          <m:r>
                            <a:rPr lang="en-US" altLang="zh-CN" sz="2200" i="1">
                              <a:latin typeface="Cambria Math"/>
                              <a:ea typeface="Cambria Math"/>
                            </a:rPr>
                            <m:t>𝑁</m:t>
                          </m:r>
                          <m:d>
                            <m:dPr>
                              <m:ctrlPr>
                                <a:rPr lang="en-US" altLang="zh-CN" sz="2200" i="1">
                                  <a:latin typeface="Cambria Math" charset="0"/>
                                  <a:ea typeface="Cambria Math"/>
                                </a:rPr>
                              </m:ctrlPr>
                            </m:dPr>
                            <m:e>
                              <m:r>
                                <a:rPr lang="en-US" altLang="zh-CN" sz="2200" b="0" i="1" smtClean="0">
                                  <a:latin typeface="Cambria Math"/>
                                  <a:ea typeface="Cambria Math"/>
                                </a:rPr>
                                <m:t>0,1</m:t>
                              </m:r>
                              <m:r>
                                <a:rPr lang="en-US" altLang="zh-CN" sz="2200" i="1" smtClean="0">
                                  <a:latin typeface="Cambria Math"/>
                                  <a:ea typeface="Cambria Math"/>
                                </a:rPr>
                                <m:t> </m:t>
                              </m:r>
                            </m:e>
                          </m:d>
                        </m:e>
                      </m:d>
                    </m:oMath>
                  </m:oMathPara>
                </a14:m>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62644" y="3566653"/>
                <a:ext cx="7794921" cy="474489"/>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26695" y="4138108"/>
                <a:ext cx="461748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r>
                            <a:rPr lang="en-US" altLang="zh-CN" sz="2200" b="0" i="1" smtClean="0">
                              <a:latin typeface="Cambria Math"/>
                              <a:ea typeface="Cambria Math"/>
                            </a:rPr>
                            <m:t>−</m:t>
                          </m:r>
                          <m:r>
                            <a:rPr lang="en-US" altLang="zh-CN" sz="2200" b="0" i="1" smtClean="0">
                              <a:latin typeface="Cambria Math"/>
                              <a:ea typeface="Cambria Math"/>
                            </a:rPr>
                            <m:t>𝑐</m:t>
                          </m:r>
                        </m:e>
                      </m:d>
                      <m:r>
                        <a:rPr lang="en-US" altLang="zh-CN" sz="2200" b="0" i="1" smtClean="0">
                          <a:latin typeface="Cambria Math"/>
                          <a:ea typeface="Cambria Math"/>
                        </a:rPr>
                        <m:t>+1−</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r>
                            <a:rPr lang="en-US" altLang="zh-CN" sz="2200" b="0" i="1" smtClean="0">
                              <a:latin typeface="Cambria Math"/>
                              <a:ea typeface="Cambria Math"/>
                            </a:rPr>
                            <m:t>𝑐</m:t>
                          </m:r>
                        </m:e>
                      </m:d>
                      <m:r>
                        <a:rPr lang="en-US" altLang="zh-CN" sz="2200" b="0" i="1" smtClean="0">
                          <a:latin typeface="Cambria Math"/>
                          <a:ea typeface="Cambria Math"/>
                        </a:rPr>
                        <m:t>=2(1−</m:t>
                      </m:r>
                      <m:r>
                        <m:rPr>
                          <m:sty m:val="p"/>
                        </m:rPr>
                        <a:rPr lang="el-GR" altLang="zh-CN" sz="2200" b="0" i="1" smtClean="0">
                          <a:latin typeface="Cambria Math"/>
                          <a:ea typeface="Cambria Math"/>
                        </a:rPr>
                        <m:t>Φ</m:t>
                      </m:r>
                      <m:r>
                        <a:rPr lang="en-US" altLang="zh-CN" sz="2200" b="0" i="1" smtClean="0">
                          <a:latin typeface="Cambria Math"/>
                          <a:ea typeface="Cambria Math"/>
                        </a:rPr>
                        <m:t>(</m:t>
                      </m:r>
                      <m:r>
                        <a:rPr lang="en-US" altLang="zh-CN" sz="2200" b="0" i="1" smtClean="0">
                          <a:latin typeface="Cambria Math"/>
                          <a:ea typeface="Cambria Math"/>
                        </a:rPr>
                        <m:t>𝑐</m:t>
                      </m:r>
                      <m:r>
                        <a:rPr lang="en-US" altLang="zh-CN" sz="2200" b="0" i="1" smtClean="0">
                          <a:latin typeface="Cambria Math"/>
                          <a:ea typeface="Cambria Math"/>
                        </a:rPr>
                        <m:t>))</m:t>
                      </m:r>
                    </m:oMath>
                  </m:oMathPara>
                </a14:m>
                <a:endParaRPr lang="zh-CN" altLang="en-US" sz="22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826695" y="4138108"/>
                <a:ext cx="4617483" cy="430887"/>
              </a:xfrm>
              <a:prstGeom prst="rect">
                <a:avLst/>
              </a:prstGeom>
              <a:blipFill rotWithShape="1">
                <a:blip r:embed="rId8"/>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01671" y="4654533"/>
                <a:ext cx="2205155"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ea typeface="Cambria Math"/>
                        </a:rPr>
                        <m:t>1</m:t>
                      </m:r>
                      <m:r>
                        <a:rPr lang="en-US" altLang="zh-CN" sz="2200" i="1">
                          <a:latin typeface="Cambria Math"/>
                          <a:ea typeface="Cambria Math"/>
                        </a:rPr>
                        <m:t>−</m:t>
                      </m:r>
                      <m:r>
                        <m:rPr>
                          <m:sty m:val="p"/>
                        </m:rPr>
                        <a:rPr lang="el-GR" altLang="zh-CN" sz="2200" i="1">
                          <a:latin typeface="Cambria Math"/>
                          <a:ea typeface="Cambria Math"/>
                        </a:rPr>
                        <m:t>Φ</m:t>
                      </m:r>
                      <m:d>
                        <m:dPr>
                          <m:ctrlPr>
                            <a:rPr lang="en-US" altLang="zh-CN" sz="2200" i="1">
                              <a:latin typeface="Cambria Math" charset="0"/>
                              <a:ea typeface="Cambria Math"/>
                            </a:rPr>
                          </m:ctrlPr>
                        </m:dPr>
                        <m:e>
                          <m:r>
                            <a:rPr lang="en-US" altLang="zh-CN" sz="2200" i="1">
                              <a:latin typeface="Cambria Math"/>
                              <a:ea typeface="Cambria Math"/>
                            </a:rPr>
                            <m:t>𝑐</m:t>
                          </m:r>
                        </m:e>
                      </m:d>
                      <m:r>
                        <a:rPr lang="en-US" altLang="zh-CN" sz="2200" b="0" i="1" smtClean="0">
                          <a:latin typeface="Cambria Math"/>
                          <a:ea typeface="Cambria Math"/>
                        </a:rPr>
                        <m:t>=</m:t>
                      </m:r>
                      <m:f>
                        <m:fPr>
                          <m:type m:val="lin"/>
                          <m:ctrlPr>
                            <a:rPr lang="en-US" altLang="zh-CN" sz="2200" i="1">
                              <a:latin typeface="Cambria Math" charset="0"/>
                              <a:ea typeface="Cambria Math"/>
                            </a:rPr>
                          </m:ctrlPr>
                        </m:fPr>
                        <m:num>
                          <m:r>
                            <a:rPr lang="en-US" altLang="zh-CN" sz="2200" i="1">
                              <a:latin typeface="Cambria Math"/>
                              <a:ea typeface="Cambria Math"/>
                            </a:rPr>
                            <m:t>𝛼</m:t>
                          </m:r>
                        </m:num>
                        <m:den>
                          <m:r>
                            <a:rPr lang="en-US" altLang="zh-CN" sz="2200" i="1">
                              <a:latin typeface="Cambria Math"/>
                              <a:ea typeface="Cambria Math"/>
                            </a:rPr>
                            <m:t>2</m:t>
                          </m:r>
                        </m:den>
                      </m:f>
                    </m:oMath>
                  </m:oMathPara>
                </a14:m>
                <a:endParaRPr lang="zh-CN" altLang="en-US" sz="2200" dirty="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601671" y="4654533"/>
                <a:ext cx="2205155" cy="430887"/>
              </a:xfrm>
              <a:prstGeom prst="rect">
                <a:avLst/>
              </a:prstGeom>
              <a:blipFill>
                <a:blip r:embed="rId9"/>
                <a:stretch>
                  <a:fillRect t="-120000" r="-26870" b="-19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763994" y="4654532"/>
                <a:ext cx="3450300" cy="461217"/>
              </a:xfrm>
              <a:prstGeom prst="rect">
                <a:avLst/>
              </a:prstGeom>
              <a:noFill/>
            </p:spPr>
            <p:txBody>
              <a:bodyPr wrap="square" rtlCol="0">
                <a:spAutoFit/>
              </a:bodyPr>
              <a:lstStyle/>
              <a:p>
                <a:r>
                  <a:rPr lang="en-US" altLang="zh-CN" sz="2200" dirty="0">
                    <a:latin typeface="+mj-lt"/>
                  </a:rPr>
                  <a:t>and thus </a:t>
                </a:r>
                <a14:m>
                  <m:oMath xmlns:m="http://schemas.openxmlformats.org/officeDocument/2006/math">
                    <m:r>
                      <a:rPr lang="en-US" altLang="zh-CN" sz="2200" b="0" i="1" smtClean="0">
                        <a:latin typeface="Cambria Math"/>
                      </a:rPr>
                      <m:t>𝑐</m:t>
                    </m:r>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𝛼</m:t>
                        </m:r>
                        <m:r>
                          <a:rPr lang="en-US" altLang="zh-CN" sz="2200" b="0" i="1" smtClean="0">
                            <a:latin typeface="Cambria Math"/>
                          </a:rPr>
                          <m:t>/2</m:t>
                        </m:r>
                      </m:sub>
                    </m:sSub>
                  </m:oMath>
                </a14:m>
                <a:r>
                  <a:rPr lang="en-US" altLang="zh-CN" sz="2200" dirty="0">
                    <a:latin typeface="+mj-lt"/>
                  </a:rPr>
                  <a:t>. </a:t>
                </a:r>
                <a:endParaRPr lang="zh-CN" altLang="en-US" sz="22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763994" y="4654532"/>
                <a:ext cx="3450300" cy="461217"/>
              </a:xfrm>
              <a:prstGeom prst="rect">
                <a:avLst/>
              </a:prstGeom>
              <a:blipFill>
                <a:blip r:embed="rId10"/>
                <a:stretch>
                  <a:fillRect l="-2297" t="-933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96525" y="5116573"/>
                <a:ext cx="7999306" cy="452753"/>
              </a:xfrm>
              <a:prstGeom prst="rect">
                <a:avLst/>
              </a:prstGeom>
            </p:spPr>
            <p:txBody>
              <a:bodyPr wrap="none">
                <a:spAutoFit/>
              </a:bodyPr>
              <a:lstStyle/>
              <a:p>
                <a:r>
                  <a:rPr lang="en-US" altLang="zh-CN" sz="2200" dirty="0"/>
                  <a:t>For any </a:t>
                </a:r>
                <a14:m>
                  <m:oMath xmlns:m="http://schemas.openxmlformats.org/officeDocument/2006/math">
                    <m:r>
                      <a:rPr lang="en-US" altLang="zh-CN" sz="2200" b="0" i="1" smtClean="0">
                        <a:latin typeface="Cambria Math"/>
                      </a:rPr>
                      <m:t>𝛼</m:t>
                    </m:r>
                  </m:oMath>
                </a14:m>
                <a:r>
                  <a:rPr lang="en-US" altLang="zh-CN" sz="2200" dirty="0"/>
                  <a:t>, the </a:t>
                </a:r>
                <a:r>
                  <a:rPr lang="en-US" altLang="zh-CN" sz="2200" dirty="0">
                    <a:solidFill>
                      <a:srgbClr val="FF0000"/>
                    </a:solidFill>
                  </a:rPr>
                  <a:t>two-tailed </a:t>
                </a:r>
                <a:r>
                  <a:rPr lang="en-US" altLang="zh-CN" sz="2200" dirty="0"/>
                  <a:t>rejection region </a:t>
                </a:r>
                <a14:m>
                  <m:oMath xmlns:m="http://schemas.openxmlformats.org/officeDocument/2006/math">
                    <m:r>
                      <a:rPr lang="en-US" altLang="zh-CN" sz="2200" i="1" dirty="0">
                        <a:latin typeface="Cambria Math"/>
                      </a:rPr>
                      <m:t>𝑧</m:t>
                    </m:r>
                    <m:r>
                      <a:rPr lang="en-US" altLang="zh-CN" sz="2200" i="1" dirty="0">
                        <a:latin typeface="Cambria Math"/>
                        <a:ea typeface="Cambria Math"/>
                      </a:rPr>
                      <m:t>≥</m:t>
                    </m:r>
                    <m:sSub>
                      <m:sSubPr>
                        <m:ctrlPr>
                          <a:rPr lang="en-US" altLang="zh-CN" sz="2200" i="1" dirty="0" smtClean="0">
                            <a:latin typeface="Cambria Math" charset="0"/>
                            <a:ea typeface="Cambria Math"/>
                          </a:rPr>
                        </m:ctrlPr>
                      </m:sSubPr>
                      <m:e>
                        <m:r>
                          <a:rPr lang="en-US" altLang="zh-CN" sz="2200" b="0" i="1" dirty="0" smtClean="0">
                            <a:latin typeface="Cambria Math" panose="02040503050406030204" pitchFamily="18" charset="0"/>
                            <a:ea typeface="Cambria Math"/>
                          </a:rPr>
                          <m:t>𝑧</m:t>
                        </m:r>
                      </m:e>
                      <m:sub>
                        <m:f>
                          <m:fPr>
                            <m:type m:val="lin"/>
                            <m:ctrlPr>
                              <a:rPr lang="en-US" altLang="zh-CN" sz="2200" i="1" dirty="0" smtClean="0">
                                <a:latin typeface="Cambria Math" charset="0"/>
                                <a:ea typeface="Cambria Math"/>
                              </a:rPr>
                            </m:ctrlPr>
                          </m:fPr>
                          <m:num>
                            <m:r>
                              <a:rPr lang="en-US" altLang="zh-CN" sz="2200" b="0" i="1" dirty="0" smtClean="0">
                                <a:latin typeface="Cambria Math"/>
                                <a:ea typeface="Cambria Math"/>
                              </a:rPr>
                              <m:t>𝛼</m:t>
                            </m:r>
                          </m:num>
                          <m:den>
                            <m:r>
                              <a:rPr lang="en-US" altLang="zh-CN" sz="2200" b="0" i="1" dirty="0" smtClean="0">
                                <a:latin typeface="Cambria Math"/>
                                <a:ea typeface="Cambria Math"/>
                              </a:rPr>
                              <m:t>2</m:t>
                            </m:r>
                          </m:den>
                        </m:f>
                      </m:sub>
                    </m:sSub>
                  </m:oMath>
                </a14:m>
                <a:r>
                  <a:rPr lang="zh-CN" altLang="en-US" sz="2200" dirty="0"/>
                  <a:t> </a:t>
                </a:r>
                <a:r>
                  <a:rPr lang="en-US" altLang="zh-CN" sz="2200" dirty="0"/>
                  <a:t>or </a:t>
                </a:r>
                <a14:m>
                  <m:oMath xmlns:m="http://schemas.openxmlformats.org/officeDocument/2006/math">
                    <m:r>
                      <a:rPr lang="en-US" altLang="zh-CN" sz="2200" b="0" i="1" smtClean="0">
                        <a:latin typeface="Cambria Math"/>
                      </a:rPr>
                      <m:t>𝑧</m:t>
                    </m:r>
                    <m:r>
                      <a:rPr lang="en-US" altLang="zh-CN" sz="2200" b="0" i="1" smtClean="0">
                        <a:latin typeface="Cambria Math"/>
                        <a:ea typeface="Cambria Math"/>
                      </a:rPr>
                      <m:t>≤</m:t>
                    </m:r>
                    <m:sSub>
                      <m:sSubPr>
                        <m:ctrlPr>
                          <a:rPr lang="en-US" altLang="zh-CN" sz="2200" b="0" i="1" smtClean="0">
                            <a:latin typeface="Cambria Math" charset="0"/>
                            <a:ea typeface="Cambria Math"/>
                          </a:rPr>
                        </m:ctrlPr>
                      </m:sSubPr>
                      <m:e>
                        <m:r>
                          <a:rPr lang="en-US" altLang="zh-CN" sz="2200" b="0" i="1" smtClean="0">
                            <a:latin typeface="Cambria Math"/>
                            <a:ea typeface="Cambria Math"/>
                          </a:rPr>
                          <m:t>−</m:t>
                        </m:r>
                        <m:r>
                          <a:rPr lang="en-US" altLang="zh-CN" sz="2200" b="0" i="1" smtClean="0">
                            <a:latin typeface="Cambria Math" panose="02040503050406030204" pitchFamily="18" charset="0"/>
                            <a:ea typeface="Cambria Math"/>
                          </a:rPr>
                          <m:t>𝑧</m:t>
                        </m:r>
                      </m:e>
                      <m:sub>
                        <m:f>
                          <m:fPr>
                            <m:type m:val="lin"/>
                            <m:ctrlPr>
                              <a:rPr lang="en-US" altLang="zh-CN" sz="2200" b="0" i="1" smtClean="0">
                                <a:latin typeface="Cambria Math" charset="0"/>
                                <a:ea typeface="Cambria Math"/>
                              </a:rPr>
                            </m:ctrlPr>
                          </m:fPr>
                          <m:num>
                            <m:r>
                              <a:rPr lang="en-US" altLang="zh-CN" sz="2200" b="0" i="1" smtClean="0">
                                <a:latin typeface="Cambria Math"/>
                                <a:ea typeface="Cambria Math"/>
                              </a:rPr>
                              <m:t>𝛼</m:t>
                            </m:r>
                          </m:num>
                          <m:den>
                            <m:r>
                              <a:rPr lang="en-US" altLang="zh-CN" sz="2200" b="0" i="1" smtClean="0">
                                <a:latin typeface="Cambria Math"/>
                                <a:ea typeface="Cambria Math"/>
                              </a:rPr>
                              <m:t>2</m:t>
                            </m:r>
                          </m:den>
                        </m:f>
                      </m:sub>
                    </m:sSub>
                  </m:oMath>
                </a14:m>
                <a:endParaRPr lang="zh-CN" altLang="en-US" sz="2200" dirty="0"/>
              </a:p>
            </p:txBody>
          </p:sp>
        </mc:Choice>
        <mc:Fallback xmlns="">
          <p:sp>
            <p:nvSpPr>
              <p:cNvPr id="11" name="矩形 10"/>
              <p:cNvSpPr>
                <a:spLocks noRot="1" noChangeAspect="1" noMove="1" noResize="1" noEditPoints="1" noAdjustHandles="1" noChangeArrowheads="1" noChangeShapeType="1" noTextEdit="1"/>
              </p:cNvSpPr>
              <p:nvPr/>
            </p:nvSpPr>
            <p:spPr>
              <a:xfrm>
                <a:off x="296525" y="5116573"/>
                <a:ext cx="7999306" cy="452753"/>
              </a:xfrm>
              <a:prstGeom prst="rect">
                <a:avLst/>
              </a:prstGeom>
              <a:blipFill>
                <a:blip r:embed="rId11"/>
                <a:stretch>
                  <a:fillRect l="-991" t="-52000" r="-4649" b="-12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51496" y="5529749"/>
                <a:ext cx="3787127" cy="430887"/>
              </a:xfrm>
              <a:prstGeom prst="rect">
                <a:avLst/>
              </a:prstGeom>
            </p:spPr>
            <p:txBody>
              <a:bodyPr wrap="none">
                <a:spAutoFit/>
              </a:bodyPr>
              <a:lstStyle/>
              <a:p>
                <a:r>
                  <a:rPr lang="en-US" altLang="zh-CN" sz="2200" dirty="0"/>
                  <a:t>has type I error probability </a:t>
                </a:r>
                <a14:m>
                  <m:oMath xmlns:m="http://schemas.openxmlformats.org/officeDocument/2006/math">
                    <m:r>
                      <a:rPr lang="en-US" altLang="zh-CN" sz="2200" b="0" i="1" dirty="0" smtClean="0">
                        <a:latin typeface="Cambria Math"/>
                      </a:rPr>
                      <m:t>𝛼</m:t>
                    </m:r>
                  </m:oMath>
                </a14:m>
                <a:r>
                  <a:rPr lang="en-US" altLang="zh-CN" sz="2200" dirty="0"/>
                  <a:t>.</a:t>
                </a:r>
                <a:endParaRPr lang="zh-CN" altLang="en-US" sz="2200" dirty="0"/>
              </a:p>
            </p:txBody>
          </p:sp>
        </mc:Choice>
        <mc:Fallback xmlns="">
          <p:sp>
            <p:nvSpPr>
              <p:cNvPr id="12" name="矩形 11"/>
              <p:cNvSpPr>
                <a:spLocks noRot="1" noChangeAspect="1" noMove="1" noResize="1" noEditPoints="1" noAdjustHandles="1" noChangeArrowheads="1" noChangeShapeType="1" noTextEdit="1"/>
              </p:cNvSpPr>
              <p:nvPr/>
            </p:nvSpPr>
            <p:spPr>
              <a:xfrm>
                <a:off x="351496" y="5529749"/>
                <a:ext cx="3787127" cy="430887"/>
              </a:xfrm>
              <a:prstGeom prst="rect">
                <a:avLst/>
              </a:prstGeom>
              <a:blipFill rotWithShape="1">
                <a:blip r:embed="rId12"/>
                <a:stretch>
                  <a:fillRect l="-2093" t="-7042" r="-1127" b="-28169"/>
                </a:stretch>
              </a:blipFill>
            </p:spPr>
            <p:txBody>
              <a:bodyPr/>
              <a:lstStyle/>
              <a:p>
                <a:r>
                  <a:rPr lang="zh-CN" altLang="en-US">
                    <a:noFill/>
                  </a:rPr>
                  <a:t> </a:t>
                </a:r>
              </a:p>
            </p:txBody>
          </p:sp>
        </mc:Fallback>
      </mc:AlternateContent>
      <p:sp>
        <p:nvSpPr>
          <p:cNvPr id="13" name="灯片编号占位符 12">
            <a:extLst>
              <a:ext uri="{FF2B5EF4-FFF2-40B4-BE49-F238E27FC236}">
                <a16:creationId xmlns="" xmlns:a16="http://schemas.microsoft.com/office/drawing/2014/main" id="{E166B4C1-A73A-4D61-9F8F-019CEFFB39E6}"/>
              </a:ext>
            </a:extLst>
          </p:cNvPr>
          <p:cNvSpPr>
            <a:spLocks noGrp="1"/>
          </p:cNvSpPr>
          <p:nvPr>
            <p:ph type="sldNum" sz="quarter" idx="11"/>
          </p:nvPr>
        </p:nvSpPr>
        <p:spPr/>
        <p:txBody>
          <a:bodyPr/>
          <a:lstStyle/>
          <a:p>
            <a:pPr>
              <a:defRPr/>
            </a:pPr>
            <a:fld id="{DF2308B0-52A9-437D-9700-D7B37876F5B1}" type="slidenum">
              <a:rPr lang="zh-CN" altLang="en-US" smtClean="0"/>
              <a:pPr>
                <a:defRPr/>
              </a:pPr>
              <a:t>19</a:t>
            </a:fld>
            <a:endParaRPr lang="en-US" altLang="zh-CN" dirty="0"/>
          </a:p>
        </p:txBody>
      </p:sp>
    </p:spTree>
    <p:extLst>
      <p:ext uri="{BB962C8B-B14F-4D97-AF65-F5344CB8AC3E}">
        <p14:creationId xmlns:p14="http://schemas.microsoft.com/office/powerpoint/2010/main" val="39497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arn(inVertical)">
                                      <p:cBhvr>
                                        <p:cTn id="45" dur="500"/>
                                        <p:tgtEl>
                                          <p:spTgt spid="11"/>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1218" y="1808820"/>
            <a:ext cx="8726267" cy="1107996"/>
          </a:xfrm>
          <a:prstGeom prst="rect">
            <a:avLst/>
          </a:prstGeom>
        </p:spPr>
        <p:txBody>
          <a:bodyPr wrap="square">
            <a:spAutoFit/>
          </a:bodyPr>
          <a:lstStyle/>
          <a:p>
            <a:pPr algn="just"/>
            <a:r>
              <a:rPr lang="en-US" altLang="zh-CN" sz="2200" dirty="0"/>
              <a:t>A parameter can be estimated from sample data either by a single number(a point estimate) or an entire interval of plausible values (a confidence interval).</a:t>
            </a:r>
            <a:endParaRPr lang="zh-CN" altLang="en-US" sz="2200" dirty="0"/>
          </a:p>
        </p:txBody>
      </p:sp>
      <p:sp>
        <p:nvSpPr>
          <p:cNvPr id="4" name="矩形 3"/>
          <p:cNvSpPr/>
          <p:nvPr/>
        </p:nvSpPr>
        <p:spPr>
          <a:xfrm>
            <a:off x="211218" y="3023955"/>
            <a:ext cx="8726267" cy="1107996"/>
          </a:xfrm>
          <a:prstGeom prst="rect">
            <a:avLst/>
          </a:prstGeom>
        </p:spPr>
        <p:txBody>
          <a:bodyPr wrap="square">
            <a:spAutoFit/>
          </a:bodyPr>
          <a:lstStyle/>
          <a:p>
            <a:pPr algn="just"/>
            <a:r>
              <a:rPr lang="en-US" altLang="zh-CN" sz="2200" dirty="0"/>
              <a:t>Frequently, however, the objective of an investigation is not to estimate a parameter but to decide which of </a:t>
            </a:r>
            <a:r>
              <a:rPr lang="en-US" altLang="zh-CN" sz="2200" dirty="0">
                <a:solidFill>
                  <a:srgbClr val="0432FF"/>
                </a:solidFill>
              </a:rPr>
              <a:t>two contradictory </a:t>
            </a:r>
            <a:r>
              <a:rPr lang="en-US" altLang="zh-CN" sz="2200" dirty="0"/>
              <a:t>claims about the parameter is correct.</a:t>
            </a:r>
            <a:endParaRPr lang="zh-CN" altLang="en-US" sz="2200" dirty="0"/>
          </a:p>
        </p:txBody>
      </p:sp>
      <p:sp>
        <p:nvSpPr>
          <p:cNvPr id="5" name="矩形 4"/>
          <p:cNvSpPr/>
          <p:nvPr/>
        </p:nvSpPr>
        <p:spPr>
          <a:xfrm>
            <a:off x="238890" y="4194085"/>
            <a:ext cx="8388265" cy="430887"/>
          </a:xfrm>
          <a:prstGeom prst="rect">
            <a:avLst/>
          </a:prstGeom>
        </p:spPr>
        <p:txBody>
          <a:bodyPr wrap="square">
            <a:spAutoFit/>
          </a:bodyPr>
          <a:lstStyle/>
          <a:p>
            <a:r>
              <a:rPr lang="en-US" altLang="zh-CN" sz="2200" dirty="0"/>
              <a:t>Methods for accomplishing this is called </a:t>
            </a:r>
            <a:r>
              <a:rPr lang="en-US" altLang="zh-CN" sz="2200" dirty="0">
                <a:solidFill>
                  <a:srgbClr val="FF0000"/>
                </a:solidFill>
              </a:rPr>
              <a:t>hypothesis testing</a:t>
            </a:r>
            <a:r>
              <a:rPr lang="en-US" altLang="zh-CN" sz="2200" dirty="0"/>
              <a:t>.</a:t>
            </a:r>
            <a:endParaRPr lang="zh-CN" altLang="en-US" sz="2200" dirty="0"/>
          </a:p>
        </p:txBody>
      </p:sp>
      <p:sp>
        <p:nvSpPr>
          <p:cNvPr id="6" name="矩形 5"/>
          <p:cNvSpPr/>
          <p:nvPr/>
        </p:nvSpPr>
        <p:spPr>
          <a:xfrm>
            <a:off x="206515" y="1270794"/>
            <a:ext cx="7290812" cy="430887"/>
          </a:xfrm>
          <a:prstGeom prst="rect">
            <a:avLst/>
          </a:prstGeom>
        </p:spPr>
        <p:txBody>
          <a:bodyPr wrap="square">
            <a:spAutoFit/>
          </a:bodyPr>
          <a:lstStyle/>
          <a:p>
            <a:r>
              <a:rPr lang="en-US" altLang="zh-CN" sz="2200" dirty="0">
                <a:solidFill>
                  <a:srgbClr val="FF0000"/>
                </a:solidFill>
              </a:rPr>
              <a:t>Tests of Hypotheses (</a:t>
            </a:r>
            <a:r>
              <a:rPr lang="zh-CN" altLang="en-US" sz="2200" dirty="0">
                <a:solidFill>
                  <a:srgbClr val="FF0000"/>
                </a:solidFill>
              </a:rPr>
              <a:t>假设检验</a:t>
            </a:r>
            <a:r>
              <a:rPr lang="en-US" altLang="zh-CN" sz="2200" dirty="0">
                <a:solidFill>
                  <a:srgbClr val="FF0000"/>
                </a:solidFill>
              </a:rPr>
              <a:t>)</a:t>
            </a:r>
            <a:endParaRPr lang="zh-CN" altLang="en-US" sz="2200" dirty="0">
              <a:solidFill>
                <a:srgbClr val="FF0000"/>
              </a:solidFill>
            </a:endParaRPr>
          </a:p>
        </p:txBody>
      </p:sp>
      <p:sp>
        <p:nvSpPr>
          <p:cNvPr id="2" name="文本框 1">
            <a:hlinkClick r:id="rId2" action="ppaction://hlinksldjump"/>
            <a:extLst>
              <a:ext uri="{FF2B5EF4-FFF2-40B4-BE49-F238E27FC236}">
                <a16:creationId xmlns="" xmlns:a16="http://schemas.microsoft.com/office/drawing/2014/main" id="{4593FA9E-9945-4341-8D35-F359DD42867A}"/>
              </a:ext>
            </a:extLst>
          </p:cNvPr>
          <p:cNvSpPr txBox="1"/>
          <p:nvPr/>
        </p:nvSpPr>
        <p:spPr>
          <a:xfrm>
            <a:off x="206515" y="631975"/>
            <a:ext cx="6075894" cy="523220"/>
          </a:xfrm>
          <a:prstGeom prst="rect">
            <a:avLst/>
          </a:prstGeom>
          <a:noFill/>
        </p:spPr>
        <p:txBody>
          <a:bodyPr wrap="none" rtlCol="0">
            <a:spAutoFit/>
          </a:bodyPr>
          <a:lstStyle/>
          <a:p>
            <a:r>
              <a:rPr lang="en-US" altLang="zh-CN" sz="2800" dirty="0">
                <a:solidFill>
                  <a:srgbClr val="3333FF"/>
                </a:solidFill>
                <a:latin typeface="Arial" panose="020B0604020202020204" pitchFamily="34" charset="0"/>
                <a:cs typeface="Arial" panose="020B0604020202020204" pitchFamily="34" charset="0"/>
              </a:rPr>
              <a:t>8.1 Hypotheses and Test Procedures</a:t>
            </a:r>
            <a:endParaRPr lang="zh-CN" altLang="en-US" sz="2800" dirty="0">
              <a:solidFill>
                <a:srgbClr val="3333FF"/>
              </a:solidFill>
              <a:latin typeface="+mj-lt"/>
            </a:endParaRPr>
          </a:p>
        </p:txBody>
      </p:sp>
      <p:sp>
        <p:nvSpPr>
          <p:cNvPr id="7" name="灯片编号占位符 6">
            <a:extLst>
              <a:ext uri="{FF2B5EF4-FFF2-40B4-BE49-F238E27FC236}">
                <a16:creationId xmlns="" xmlns:a16="http://schemas.microsoft.com/office/drawing/2014/main" id="{A41C1D12-E573-4D9F-88F0-CC18F9063D55}"/>
              </a:ext>
            </a:extLst>
          </p:cNvPr>
          <p:cNvSpPr>
            <a:spLocks noGrp="1"/>
          </p:cNvSpPr>
          <p:nvPr>
            <p:ph type="sldNum" sz="quarter" idx="11"/>
          </p:nvPr>
        </p:nvSpPr>
        <p:spPr/>
        <p:txBody>
          <a:bodyPr/>
          <a:lstStyle/>
          <a:p>
            <a:pPr>
              <a:defRPr/>
            </a:pPr>
            <a:fld id="{DF2308B0-52A9-437D-9700-D7B37876F5B1}" type="slidenum">
              <a:rPr lang="zh-CN" altLang="en-US" smtClean="0"/>
              <a:pPr>
                <a:defRPr/>
              </a:pPr>
              <a:t>2</a:t>
            </a:fld>
            <a:endParaRPr lang="en-US" altLang="zh-CN" dirty="0"/>
          </a:p>
        </p:txBody>
      </p:sp>
    </p:spTree>
    <p:extLst>
      <p:ext uri="{BB962C8B-B14F-4D97-AF65-F5344CB8AC3E}">
        <p14:creationId xmlns:p14="http://schemas.microsoft.com/office/powerpoint/2010/main" val="10870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41530" y="1354414"/>
                <a:ext cx="8512587" cy="769441"/>
              </a:xfrm>
              <a:prstGeom prst="rect">
                <a:avLst/>
              </a:prstGeom>
            </p:spPr>
            <p:txBody>
              <a:bodyPr wrap="none">
                <a:spAutoFit/>
              </a:bodyPr>
              <a:lstStyle/>
              <a:p>
                <a:r>
                  <a:rPr lang="en-US" altLang="zh-CN" sz="2200" dirty="0"/>
                  <a:t>Let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1</m:t>
                        </m:r>
                      </m:sub>
                    </m:sSub>
                    <m:r>
                      <a:rPr lang="en-US" altLang="zh-CN" sz="2200" i="1" dirty="0">
                        <a:latin typeface="Cambria Math"/>
                      </a:rPr>
                      <m:t>, </m:t>
                    </m:r>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2</m:t>
                        </m:r>
                      </m:sub>
                    </m:sSub>
                    <m:r>
                      <a:rPr lang="en-US" altLang="zh-CN" sz="2200" i="1" dirty="0">
                        <a:latin typeface="Cambria Math"/>
                      </a:rPr>
                      <m:t>,…,</m:t>
                    </m:r>
                    <m:sSub>
                      <m:sSubPr>
                        <m:ctrlPr>
                          <a:rPr lang="en-US" altLang="zh-CN" sz="2200" i="1" dirty="0" err="1">
                            <a:latin typeface="Cambria Math" charset="0"/>
                          </a:rPr>
                        </m:ctrlPr>
                      </m:sSubPr>
                      <m:e>
                        <m:r>
                          <a:rPr lang="en-US" altLang="zh-CN" sz="2200" i="1" dirty="0" err="1">
                            <a:latin typeface="Cambria Math"/>
                          </a:rPr>
                          <m:t>𝑋</m:t>
                        </m:r>
                      </m:e>
                      <m:sub>
                        <m:r>
                          <a:rPr lang="en-US" altLang="zh-CN" sz="2200" i="1" dirty="0" err="1">
                            <a:latin typeface="Cambria Math"/>
                          </a:rPr>
                          <m:t>𝑛</m:t>
                        </m:r>
                      </m:sub>
                    </m:sSub>
                  </m:oMath>
                </a14:m>
                <a:r>
                  <a:rPr lang="en-US" altLang="zh-CN" sz="2200" dirty="0"/>
                  <a:t> denote a random sample of size</a:t>
                </a:r>
                <a14:m>
                  <m:oMath xmlns:m="http://schemas.openxmlformats.org/officeDocument/2006/math">
                    <m:r>
                      <a:rPr lang="en-US" altLang="zh-CN" sz="2200" i="1" dirty="0" smtClean="0">
                        <a:latin typeface="Cambria Math"/>
                      </a:rPr>
                      <m:t> </m:t>
                    </m:r>
                    <m:r>
                      <a:rPr lang="en-US" altLang="zh-CN" sz="2200" i="1" dirty="0" smtClean="0">
                        <a:latin typeface="Cambria Math"/>
                      </a:rPr>
                      <m:t>𝑛</m:t>
                    </m:r>
                    <m:r>
                      <a:rPr lang="en-US" altLang="zh-CN" sz="2200" i="1" dirty="0" smtClean="0">
                        <a:latin typeface="Cambria Math"/>
                      </a:rPr>
                      <m:t> </m:t>
                    </m:r>
                  </m:oMath>
                </a14:m>
                <a:r>
                  <a:rPr lang="en-US" altLang="zh-CN" sz="2200" dirty="0"/>
                  <a:t>from </a:t>
                </a:r>
                <a:r>
                  <a:rPr lang="en-US" altLang="zh-CN" sz="2200" dirty="0">
                    <a:solidFill>
                      <a:srgbClr val="FF0000"/>
                    </a:solidFill>
                  </a:rPr>
                  <a:t>the normal</a:t>
                </a:r>
              </a:p>
              <a:p>
                <a:r>
                  <a:rPr lang="en-US" altLang="zh-CN" sz="2200" dirty="0">
                    <a:solidFill>
                      <a:srgbClr val="FF0000"/>
                    </a:solidFill>
                  </a:rPr>
                  <a:t>population with known </a:t>
                </a:r>
                <a14:m>
                  <m:oMath xmlns:m="http://schemas.openxmlformats.org/officeDocument/2006/math">
                    <m:r>
                      <a:rPr lang="en-US" altLang="zh-CN" sz="2200" i="1" dirty="0">
                        <a:solidFill>
                          <a:srgbClr val="FF0000"/>
                        </a:solidFill>
                        <a:latin typeface="Cambria Math"/>
                      </a:rPr>
                      <m:t>𝜎</m:t>
                    </m:r>
                  </m:oMath>
                </a14:m>
                <a:r>
                  <a:rPr lang="en-US" altLang="zh-CN" sz="2200" dirty="0">
                    <a:solidFill>
                      <a:srgbClr val="FF0000"/>
                    </a:solidFill>
                  </a:rPr>
                  <a:t>.</a:t>
                </a:r>
                <a:endParaRPr lang="zh-CN" altLang="en-US" sz="2200"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41530" y="1354414"/>
                <a:ext cx="8512587" cy="769441"/>
              </a:xfrm>
              <a:prstGeom prst="rect">
                <a:avLst/>
              </a:prstGeom>
              <a:blipFill>
                <a:blip r:embed="rId2"/>
                <a:stretch>
                  <a:fillRect l="-931" t="-4762" b="-16667"/>
                </a:stretch>
              </a:blipFill>
            </p:spPr>
            <p:txBody>
              <a:bodyPr/>
              <a:lstStyle/>
              <a:p>
                <a:r>
                  <a:rPr lang="zh-CN" altLang="en-US">
                    <a:noFill/>
                  </a:rPr>
                  <a:t> </a:t>
                </a:r>
              </a:p>
            </p:txBody>
          </p:sp>
        </mc:Fallback>
      </mc:AlternateContent>
      <p:sp>
        <p:nvSpPr>
          <p:cNvPr id="2" name="TextBox 1"/>
          <p:cNvSpPr txBox="1"/>
          <p:nvPr/>
        </p:nvSpPr>
        <p:spPr>
          <a:xfrm>
            <a:off x="341530" y="863715"/>
            <a:ext cx="1710190" cy="430887"/>
          </a:xfrm>
          <a:prstGeom prst="rect">
            <a:avLst/>
          </a:prstGeom>
          <a:noFill/>
        </p:spPr>
        <p:txBody>
          <a:bodyPr wrap="square" rtlCol="0">
            <a:spAutoFit/>
          </a:bodyPr>
          <a:lstStyle/>
          <a:p>
            <a:r>
              <a:rPr lang="en-US" altLang="zh-CN" sz="2200" dirty="0">
                <a:solidFill>
                  <a:srgbClr val="FF0000"/>
                </a:solidFill>
                <a:latin typeface="+mj-lt"/>
              </a:rPr>
              <a:t>Conclusion</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 xmlns:a16="http://schemas.microsoft.com/office/drawing/2014/main" id="{40987E41-E0B6-442B-86FB-A4DBC66185D1}"/>
                  </a:ext>
                </a:extLst>
              </p:cNvPr>
              <p:cNvSpPr/>
              <p:nvPr/>
            </p:nvSpPr>
            <p:spPr>
              <a:xfrm>
                <a:off x="348190" y="2393885"/>
                <a:ext cx="8364270" cy="3119252"/>
              </a:xfrm>
              <a:prstGeom prst="rect">
                <a:avLst/>
              </a:prstGeom>
            </p:spPr>
            <p:txBody>
              <a:bodyPr wrap="square">
                <a:spAutoFit/>
              </a:bodyPr>
              <a:lstStyle/>
              <a:p>
                <a:pPr marL="0" lvl="0" indent="0" algn="just" defTabSz="914400">
                  <a:lnSpc>
                    <a:spcPct val="150000"/>
                  </a:lnSpc>
                  <a:spcBef>
                    <a:spcPts val="0"/>
                  </a:spcBef>
                  <a:buClrTx/>
                  <a:buNone/>
                </a:pPr>
                <a:r>
                  <a:rPr lang="en-US" altLang="zh-CN" sz="2000" dirty="0">
                    <a:latin typeface="Times New Roman" charset="0"/>
                    <a:cs typeface="Times New Roman" charset="0"/>
                  </a:rPr>
                  <a:t>Null hypothesis: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endParaRPr lang="en-US" altLang="zh-CN" sz="2000" dirty="0">
                  <a:latin typeface="Times New Roman" charset="0"/>
                  <a:cs typeface="Times New Roman" charset="0"/>
                </a:endParaRPr>
              </a:p>
              <a:p>
                <a:pPr marL="0" lvl="0" indent="0" algn="just" defTabSz="914400">
                  <a:lnSpc>
                    <a:spcPct val="150000"/>
                  </a:lnSpc>
                  <a:spcBef>
                    <a:spcPts val="0"/>
                  </a:spcBef>
                  <a:buClrTx/>
                  <a:buNone/>
                </a:pPr>
                <a:r>
                  <a:rPr lang="en-US" altLang="zh-CN" sz="2000" dirty="0">
                    <a:latin typeface="Times New Roman" charset="0"/>
                    <a:cs typeface="Times New Roman" charset="0"/>
                  </a:rPr>
                  <a:t>Test statistic value: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f>
                      <m:fPr>
                        <m:ctrlPr>
                          <a:rPr lang="en-US" altLang="zh-CN" sz="2000" i="1">
                            <a:latin typeface="Cambria Math" charset="0"/>
                            <a:cs typeface="Times New Roman" charset="0"/>
                          </a:rPr>
                        </m:ctrlPr>
                      </m:fPr>
                      <m:num>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𝑥</m:t>
                            </m:r>
                          </m:e>
                        </m:acc>
                        <m:r>
                          <a:rPr lang="en-US" altLang="zh-CN" sz="2000">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num>
                      <m:den>
                        <m:r>
                          <a:rPr lang="zh-CN" altLang="en-US" sz="2000" i="1">
                            <a:latin typeface="Cambria Math" panose="02040503050406030204" pitchFamily="18" charset="0"/>
                            <a:cs typeface="Times New Roman" charset="0"/>
                          </a:rPr>
                          <m:t>𝜎</m:t>
                        </m:r>
                        <m:r>
                          <a:rPr lang="en-US" altLang="zh-CN" sz="2000" i="1">
                            <a:latin typeface="Cambria Math" panose="02040503050406030204" pitchFamily="18" charset="0"/>
                            <a:cs typeface="Times New Roman" charset="0"/>
                          </a:rPr>
                          <m:t>/</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oMath>
                </a14:m>
                <a:endParaRPr lang="en-US" altLang="zh-CN" sz="2000" dirty="0">
                  <a:latin typeface="Times New Roman" charset="0"/>
                  <a:cs typeface="Times New Roman" charset="0"/>
                </a:endParaRPr>
              </a:p>
              <a:p>
                <a:pPr marL="0" lvl="0" indent="0" algn="just" defTabSz="914400">
                  <a:lnSpc>
                    <a:spcPct val="150000"/>
                  </a:lnSpc>
                  <a:spcBef>
                    <a:spcPts val="0"/>
                  </a:spcBef>
                  <a:buClrTx/>
                  <a:buNone/>
                </a:pPr>
                <a:r>
                  <a:rPr lang="en-US" altLang="zh-CN" sz="2000" dirty="0">
                    <a:solidFill>
                      <a:srgbClr val="0070C0"/>
                    </a:solidFill>
                    <a:latin typeface="Times New Roman" charset="0"/>
                    <a:cs typeface="Times New Roman" charset="0"/>
                  </a:rPr>
                  <a:t>Alternative Hypothesis                Rejection Region for Level </a:t>
                </a:r>
                <a14:m>
                  <m:oMath xmlns:m="http://schemas.openxmlformats.org/officeDocument/2006/math">
                    <m:r>
                      <a:rPr lang="zh-CN" altLang="en-US" sz="2000" i="1" dirty="0">
                        <a:solidFill>
                          <a:srgbClr val="0070C0"/>
                        </a:solidFill>
                        <a:latin typeface="Cambria Math" panose="02040503050406030204" pitchFamily="18" charset="0"/>
                        <a:cs typeface="Times New Roman" charset="0"/>
                      </a:rPr>
                      <m:t>𝛼</m:t>
                    </m:r>
                  </m:oMath>
                </a14:m>
                <a:r>
                  <a:rPr lang="en-US" altLang="zh-CN" sz="2000" dirty="0">
                    <a:solidFill>
                      <a:srgbClr val="0070C0"/>
                    </a:solidFill>
                    <a:latin typeface="Times New Roman" charset="0"/>
                    <a:cs typeface="Times New Roman" charset="0"/>
                  </a:rPr>
                  <a:t> Test</a:t>
                </a:r>
              </a:p>
              <a:p>
                <a:pPr marL="0" lv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&gt;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oMath>
                </a14:m>
                <a:r>
                  <a:rPr lang="en-US" altLang="zh-CN" sz="2000" dirty="0">
                    <a:latin typeface="Times New Roman" charset="0"/>
                    <a:cs typeface="Times New Roman" charset="0"/>
                  </a:rPr>
                  <a:t>     (upper-tailed test)</a:t>
                </a:r>
              </a:p>
              <a:p>
                <a:pPr mar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&lt;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oMath>
                </a14:m>
                <a:r>
                  <a:rPr lang="en-US" altLang="zh-CN" sz="2000" dirty="0">
                    <a:latin typeface="Times New Roman" charset="0"/>
                    <a:cs typeface="Times New Roman" charset="0"/>
                  </a:rPr>
                  <a:t>  (lower-tailed test)</a:t>
                </a:r>
              </a:p>
              <a:p>
                <a:pPr mar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m:rPr>
                        <m:sty m:val="p"/>
                      </m:rPr>
                      <a:rPr lang="en-US" altLang="zh-CN" sz="2000" smtClean="0">
                        <a:latin typeface="Cambria Math" panose="02040503050406030204" pitchFamily="18" charset="0"/>
                        <a:cs typeface="Times New Roman" charset="0"/>
                      </a:rPr>
                      <m:t>e</m:t>
                    </m:r>
                    <m:r>
                      <m:rPr>
                        <m:sty m:val="p"/>
                      </m:rPr>
                      <a:rPr lang="en-US" altLang="zh-CN" sz="2000">
                        <a:latin typeface="Cambria Math" panose="02040503050406030204" pitchFamily="18" charset="0"/>
                        <a:cs typeface="Times New Roman" charset="0"/>
                      </a:rPr>
                      <m:t>ither</m:t>
                    </m:r>
                    <m:r>
                      <a:rPr lang="en-US" altLang="zh-CN" sz="2000">
                        <a:latin typeface="Cambria Math" panose="02040503050406030204" pitchFamily="18" charset="0"/>
                        <a:cs typeface="Times New Roman" charset="0"/>
                      </a:rPr>
                      <m:t> </m:t>
                    </m:r>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r>
                          <a:rPr lang="en-US" altLang="zh-CN" sz="2000" i="1" dirty="0">
                            <a:latin typeface="Cambria Math" panose="02040503050406030204" pitchFamily="18" charset="0"/>
                            <a:ea typeface="Cambria Math" panose="02040503050406030204" pitchFamily="18" charset="0"/>
                            <a:cs typeface="Times New Roman" charset="0"/>
                          </a:rPr>
                          <m:t>/2</m:t>
                        </m:r>
                      </m:sub>
                    </m:sSub>
                  </m:oMath>
                </a14:m>
                <a:r>
                  <a:rPr lang="en-US" altLang="zh-CN" sz="2000" dirty="0">
                    <a:latin typeface="Times New Roman" charset="0"/>
                    <a:cs typeface="Times New Roman" charset="0"/>
                  </a:rPr>
                  <a:t> or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r>
                          <a:rPr lang="en-US" altLang="zh-CN" sz="2000" i="1" dirty="0">
                            <a:latin typeface="Cambria Math" panose="02040503050406030204" pitchFamily="18" charset="0"/>
                            <a:ea typeface="Cambria Math" panose="02040503050406030204" pitchFamily="18" charset="0"/>
                            <a:cs typeface="Times New Roman" charset="0"/>
                          </a:rPr>
                          <m:t>/2</m:t>
                        </m:r>
                      </m:sub>
                    </m:sSub>
                  </m:oMath>
                </a14:m>
                <a:r>
                  <a:rPr lang="en-US" altLang="zh-CN" sz="2000" dirty="0">
                    <a:latin typeface="Times New Roman" charset="0"/>
                    <a:cs typeface="Times New Roman" charset="0"/>
                  </a:rPr>
                  <a:t>  (two-tailed test)</a:t>
                </a:r>
              </a:p>
            </p:txBody>
          </p:sp>
        </mc:Choice>
        <mc:Fallback xmlns="">
          <p:sp>
            <p:nvSpPr>
              <p:cNvPr id="6" name="矩形 5">
                <a:extLst>
                  <a:ext uri="{FF2B5EF4-FFF2-40B4-BE49-F238E27FC236}">
                    <a16:creationId xmlns:a16="http://schemas.microsoft.com/office/drawing/2014/main" id="{40987E41-E0B6-442B-86FB-A4DBC66185D1}"/>
                  </a:ext>
                </a:extLst>
              </p:cNvPr>
              <p:cNvSpPr>
                <a:spLocks noRot="1" noChangeAspect="1" noMove="1" noResize="1" noEditPoints="1" noAdjustHandles="1" noChangeArrowheads="1" noChangeShapeType="1" noTextEdit="1"/>
              </p:cNvSpPr>
              <p:nvPr/>
            </p:nvSpPr>
            <p:spPr>
              <a:xfrm>
                <a:off x="348190" y="2393885"/>
                <a:ext cx="8364270" cy="3119252"/>
              </a:xfrm>
              <a:prstGeom prst="rect">
                <a:avLst/>
              </a:prstGeom>
              <a:blipFill>
                <a:blip r:embed="rId3"/>
                <a:stretch>
                  <a:fillRect l="-729" b="-1761"/>
                </a:stretch>
              </a:blipFill>
            </p:spPr>
            <p:txBody>
              <a:bodyPr/>
              <a:lstStyle/>
              <a:p>
                <a:r>
                  <a:rPr lang="zh-CN" altLang="en-US">
                    <a:noFill/>
                  </a:rPr>
                  <a:t> </a:t>
                </a:r>
              </a:p>
            </p:txBody>
          </p:sp>
        </mc:Fallback>
      </mc:AlternateContent>
      <p:sp>
        <p:nvSpPr>
          <p:cNvPr id="4" name="灯片编号占位符 3">
            <a:extLst>
              <a:ext uri="{FF2B5EF4-FFF2-40B4-BE49-F238E27FC236}">
                <a16:creationId xmlns="" xmlns:a16="http://schemas.microsoft.com/office/drawing/2014/main" id="{D4A0BB0F-D348-4C83-A4A4-8CE9DBE9CB29}"/>
              </a:ext>
            </a:extLst>
          </p:cNvPr>
          <p:cNvSpPr>
            <a:spLocks noGrp="1"/>
          </p:cNvSpPr>
          <p:nvPr>
            <p:ph type="sldNum" sz="quarter" idx="11"/>
          </p:nvPr>
        </p:nvSpPr>
        <p:spPr/>
        <p:txBody>
          <a:bodyPr/>
          <a:lstStyle/>
          <a:p>
            <a:pPr>
              <a:defRPr/>
            </a:pPr>
            <a:fld id="{DF2308B0-52A9-437D-9700-D7B37876F5B1}" type="slidenum">
              <a:rPr lang="zh-CN" altLang="en-US" smtClean="0"/>
              <a:pPr>
                <a:defRPr/>
              </a:pPr>
              <a:t>20</a:t>
            </a:fld>
            <a:endParaRPr lang="en-US" altLang="zh-CN" dirty="0"/>
          </a:p>
        </p:txBody>
      </p:sp>
    </p:spTree>
    <p:extLst>
      <p:ext uri="{BB962C8B-B14F-4D97-AF65-F5344CB8AC3E}">
        <p14:creationId xmlns:p14="http://schemas.microsoft.com/office/powerpoint/2010/main" val="3721781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3284"/>
            <a:ext cx="8952382" cy="4771429"/>
          </a:xfrm>
          <a:prstGeom prst="rect">
            <a:avLst/>
          </a:prstGeom>
        </p:spPr>
      </p:pic>
      <p:sp>
        <p:nvSpPr>
          <p:cNvPr id="3" name="灯片编号占位符 2">
            <a:extLst>
              <a:ext uri="{FF2B5EF4-FFF2-40B4-BE49-F238E27FC236}">
                <a16:creationId xmlns="" xmlns:a16="http://schemas.microsoft.com/office/drawing/2014/main" id="{1C4493BB-DC57-473E-82F4-6F678E6CE439}"/>
              </a:ext>
            </a:extLst>
          </p:cNvPr>
          <p:cNvSpPr>
            <a:spLocks noGrp="1"/>
          </p:cNvSpPr>
          <p:nvPr>
            <p:ph type="sldNum" sz="quarter" idx="11"/>
          </p:nvPr>
        </p:nvSpPr>
        <p:spPr/>
        <p:txBody>
          <a:bodyPr/>
          <a:lstStyle/>
          <a:p>
            <a:pPr>
              <a:defRPr/>
            </a:pPr>
            <a:fld id="{DF2308B0-52A9-437D-9700-D7B37876F5B1}" type="slidenum">
              <a:rPr lang="zh-CN" altLang="en-US" smtClean="0"/>
              <a:pPr>
                <a:defRPr/>
              </a:pPr>
              <a:t>21</a:t>
            </a:fld>
            <a:endParaRPr lang="en-US" altLang="zh-CN" dirty="0"/>
          </a:p>
        </p:txBody>
      </p:sp>
    </p:spTree>
    <p:extLst>
      <p:ext uri="{BB962C8B-B14F-4D97-AF65-F5344CB8AC3E}">
        <p14:creationId xmlns:p14="http://schemas.microsoft.com/office/powerpoint/2010/main" val="130507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8" y="709519"/>
            <a:ext cx="2205245" cy="430887"/>
          </a:xfrm>
          <a:prstGeom prst="rect">
            <a:avLst/>
          </a:prstGeom>
          <a:noFill/>
        </p:spPr>
        <p:txBody>
          <a:bodyPr wrap="square" rtlCol="0">
            <a:spAutoFit/>
          </a:bodyPr>
          <a:lstStyle/>
          <a:p>
            <a:r>
              <a:rPr lang="en-US" altLang="zh-CN" sz="2200" dirty="0">
                <a:solidFill>
                  <a:srgbClr val="FF0000"/>
                </a:solidFill>
                <a:latin typeface="+mj-lt"/>
              </a:rPr>
              <a:t>Example</a:t>
            </a:r>
            <a:endParaRPr lang="zh-CN" altLang="en-US" sz="2200" dirty="0">
              <a:solidFill>
                <a:srgbClr val="FF0000"/>
              </a:solidFill>
              <a:latin typeface="+mj-lt"/>
            </a:endParaRPr>
          </a:p>
        </p:txBody>
      </p:sp>
      <p:sp>
        <p:nvSpPr>
          <p:cNvPr id="4" name="TextBox 3"/>
          <p:cNvSpPr txBox="1"/>
          <p:nvPr/>
        </p:nvSpPr>
        <p:spPr>
          <a:xfrm>
            <a:off x="32200" y="3287027"/>
            <a:ext cx="1395155" cy="430887"/>
          </a:xfrm>
          <a:prstGeom prst="rect">
            <a:avLst/>
          </a:prstGeom>
          <a:noFill/>
        </p:spPr>
        <p:txBody>
          <a:bodyPr wrap="square" rtlCol="0">
            <a:spAutoFit/>
          </a:bodyPr>
          <a:lstStyle/>
          <a:p>
            <a:r>
              <a:rPr lang="en-US" altLang="zh-CN" sz="2200" dirty="0">
                <a:solidFill>
                  <a:srgbClr val="FF0000"/>
                </a:solidFill>
                <a:latin typeface="+mj-lt"/>
              </a:rPr>
              <a:t>Solution</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5" name="矩形 4"/>
              <p:cNvSpPr/>
              <p:nvPr/>
            </p:nvSpPr>
            <p:spPr>
              <a:xfrm>
                <a:off x="161509" y="3834045"/>
                <a:ext cx="8595955" cy="430887"/>
              </a:xfrm>
              <a:prstGeom prst="rect">
                <a:avLst/>
              </a:prstGeom>
            </p:spPr>
            <p:txBody>
              <a:bodyPr wrap="square">
                <a:spAutoFit/>
              </a:bodyPr>
              <a:lstStyle/>
              <a:p>
                <a:r>
                  <a:rPr lang="en-US" altLang="zh-CN" sz="2200" dirty="0"/>
                  <a:t>1. Parameter of interest: </a:t>
                </a:r>
                <a14:m>
                  <m:oMath xmlns:m="http://schemas.openxmlformats.org/officeDocument/2006/math">
                    <m:r>
                      <a:rPr lang="en-US" altLang="zh-CN" sz="2200" b="0" i="1" smtClean="0">
                        <a:latin typeface="Cambria Math"/>
                      </a:rPr>
                      <m:t>𝜇</m:t>
                    </m:r>
                    <m:r>
                      <a:rPr lang="en-US" altLang="zh-CN" sz="2200" b="0" i="1" smtClean="0">
                        <a:latin typeface="Cambria Math"/>
                      </a:rPr>
                      <m:t>=</m:t>
                    </m:r>
                  </m:oMath>
                </a14:m>
                <a:r>
                  <a:rPr lang="en-US" altLang="zh-CN" sz="2200" dirty="0"/>
                  <a:t> average activation temperature</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161509" y="3834045"/>
                <a:ext cx="8595955" cy="430887"/>
              </a:xfrm>
              <a:prstGeom prst="rect">
                <a:avLst/>
              </a:prstGeom>
              <a:blipFill rotWithShape="1">
                <a:blip r:embed="rId3"/>
                <a:stretch>
                  <a:fillRect l="-850" t="-70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61510" y="4338681"/>
                <a:ext cx="4277902" cy="430887"/>
              </a:xfrm>
              <a:prstGeom prst="rect">
                <a:avLst/>
              </a:prstGeom>
            </p:spPr>
            <p:txBody>
              <a:bodyPr wrap="none">
                <a:spAutoFit/>
              </a:bodyPr>
              <a:lstStyle/>
              <a:p>
                <a:r>
                  <a:rPr lang="en-US" altLang="zh-CN" sz="2200" dirty="0">
                    <a:solidFill>
                      <a:srgbClr val="FF0000"/>
                    </a:solidFill>
                  </a:rPr>
                  <a:t>2. Null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solidFill>
                      <a:srgbClr val="FF0000"/>
                    </a:solidFill>
                  </a:rPr>
                  <a:t>: </a:t>
                </a:r>
                <a14:m>
                  <m:oMath xmlns:m="http://schemas.openxmlformats.org/officeDocument/2006/math">
                    <m:r>
                      <a:rPr lang="en-US" altLang="zh-CN" sz="2200" b="0" i="1" dirty="0" smtClean="0">
                        <a:latin typeface="Cambria Math"/>
                      </a:rPr>
                      <m:t>𝜇</m:t>
                    </m:r>
                    <m:r>
                      <a:rPr lang="en-US" altLang="zh-CN" sz="2200" b="0" i="1" dirty="0" smtClean="0">
                        <a:latin typeface="Cambria Math"/>
                      </a:rPr>
                      <m:t>=130</m:t>
                    </m:r>
                  </m:oMath>
                </a14:m>
                <a:r>
                  <a:rPr lang="en-US" altLang="zh-CN" sz="2200" dirty="0">
                    <a:solidFill>
                      <a:srgbClr val="FF0000"/>
                    </a:solidFill>
                  </a:rPr>
                  <a:t>.  </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161510" y="4338681"/>
                <a:ext cx="4277902" cy="430887"/>
              </a:xfrm>
              <a:prstGeom prst="rect">
                <a:avLst/>
              </a:prstGeom>
              <a:blipFill rotWithShape="1">
                <a:blip r:embed="rId4"/>
                <a:stretch>
                  <a:fillRect l="-1709" t="-7143" r="-997"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61510" y="4820376"/>
                <a:ext cx="4900124" cy="430887"/>
              </a:xfrm>
              <a:prstGeom prst="rect">
                <a:avLst/>
              </a:prstGeom>
            </p:spPr>
            <p:txBody>
              <a:bodyPr wrap="none">
                <a:spAutoFit/>
              </a:bodyPr>
              <a:lstStyle/>
              <a:p>
                <a:r>
                  <a:rPr lang="en-US" altLang="zh-CN" sz="2200" dirty="0">
                    <a:solidFill>
                      <a:srgbClr val="FF0000"/>
                    </a:solidFill>
                  </a:rPr>
                  <a:t>3. Alternative hypothesis:</a:t>
                </a:r>
                <a:r>
                  <a:rPr lang="en-US" altLang="zh-CN" sz="2200" dirty="0"/>
                  <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latin typeface="Cambria Math"/>
                      </a:rPr>
                      <m:t>𝜇</m:t>
                    </m:r>
                    <m:r>
                      <a:rPr lang="en-US" altLang="zh-CN" sz="2200" i="1" dirty="0">
                        <a:latin typeface="Cambria Math"/>
                        <a:ea typeface="Cambria Math"/>
                      </a:rPr>
                      <m:t>≠</m:t>
                    </m:r>
                    <m:r>
                      <a:rPr lang="en-US" altLang="zh-CN" sz="2200" b="0" i="1" dirty="0" smtClean="0">
                        <a:latin typeface="Cambria Math"/>
                        <a:ea typeface="Cambria Math"/>
                      </a:rPr>
                      <m:t>130</m:t>
                    </m:r>
                  </m:oMath>
                </a14:m>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161510" y="4820376"/>
                <a:ext cx="4900124" cy="430887"/>
              </a:xfrm>
              <a:prstGeom prst="rect">
                <a:avLst/>
              </a:prstGeom>
              <a:blipFill rotWithShape="1">
                <a:blip r:embed="rId5"/>
                <a:stretch>
                  <a:fillRect l="-1493"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1510" y="5286537"/>
                <a:ext cx="4948855" cy="576504"/>
              </a:xfrm>
              <a:prstGeom prst="rect">
                <a:avLst/>
              </a:prstGeom>
            </p:spPr>
            <p:txBody>
              <a:bodyPr wrap="none">
                <a:spAutoFit/>
              </a:bodyPr>
              <a:lstStyle/>
              <a:p>
                <a:r>
                  <a:rPr lang="en-US" altLang="zh-CN" sz="2200" b="0" dirty="0"/>
                  <a:t>4. The testing statistic value </a:t>
                </a:r>
                <a14:m>
                  <m:oMath xmlns:m="http://schemas.openxmlformats.org/officeDocument/2006/math">
                    <m:r>
                      <m:rPr>
                        <m:sty m:val="p"/>
                      </m:rPr>
                      <a:rPr lang="en-US" altLang="zh-CN" sz="2200" b="0" i="0" smtClean="0">
                        <a:latin typeface="Cambria Math"/>
                      </a:rPr>
                      <m:t>z</m:t>
                    </m:r>
                    <m:r>
                      <a:rPr lang="en-US" altLang="zh-CN" sz="2200" b="0" i="0" smtClean="0">
                        <a:latin typeface="Cambria Math"/>
                      </a:rPr>
                      <m:t>=</m:t>
                    </m:r>
                    <m:f>
                      <m:fPr>
                        <m:ctrlPr>
                          <a:rPr lang="en-US" altLang="zh-CN" sz="2200" i="1" smtClean="0">
                            <a:latin typeface="Cambria Math" charset="0"/>
                          </a:rPr>
                        </m:ctrlPr>
                      </m:fPr>
                      <m:num>
                        <m:acc>
                          <m:accPr>
                            <m:chr m:val="̅"/>
                            <m:ctrlPr>
                              <a:rPr lang="en-US" altLang="zh-CN" sz="2200" b="0" i="1" smtClean="0">
                                <a:latin typeface="Cambria Math" charset="0"/>
                              </a:rPr>
                            </m:ctrlPr>
                          </m:accPr>
                          <m:e>
                            <m:r>
                              <a:rPr lang="en-US" altLang="zh-CN" sz="2200" b="0" i="1" smtClean="0">
                                <a:latin typeface="Cambria Math"/>
                              </a:rPr>
                              <m:t>𝑥</m:t>
                            </m:r>
                          </m:e>
                        </m:acc>
                        <m:r>
                          <a:rPr lang="en-US" altLang="zh-CN" sz="2200" b="0" i="1" smtClean="0">
                            <a:latin typeface="Cambria Math"/>
                          </a:rPr>
                          <m:t>−130</m:t>
                        </m:r>
                      </m:num>
                      <m:den>
                        <m:r>
                          <a:rPr lang="en-US" altLang="zh-CN" sz="2200" b="0" i="1" smtClean="0">
                            <a:latin typeface="Cambria Math"/>
                          </a:rPr>
                          <m:t>0.5</m:t>
                        </m:r>
                      </m:den>
                    </m:f>
                  </m:oMath>
                </a14:m>
                <a:r>
                  <a:rPr lang="en-US" altLang="zh-CN" sz="2200" dirty="0"/>
                  <a:t>.</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161510" y="5286537"/>
                <a:ext cx="4948855" cy="576504"/>
              </a:xfrm>
              <a:prstGeom prst="rect">
                <a:avLst/>
              </a:prstGeom>
              <a:blipFill rotWithShape="1">
                <a:blip r:embed="rId6"/>
                <a:stretch>
                  <a:fillRect l="-1478" r="-739" b="-7368"/>
                </a:stretch>
              </a:blipFill>
            </p:spPr>
            <p:txBody>
              <a:bodyPr/>
              <a:lstStyle/>
              <a:p>
                <a:r>
                  <a:rPr lang="zh-CN" altLang="en-US">
                    <a:noFill/>
                  </a:rPr>
                  <a:t> </a:t>
                </a:r>
              </a:p>
            </p:txBody>
          </p:sp>
        </mc:Fallback>
      </mc:AlternateContent>
      <p:sp>
        <p:nvSpPr>
          <p:cNvPr id="9" name="灯片编号占位符 8">
            <a:extLst>
              <a:ext uri="{FF2B5EF4-FFF2-40B4-BE49-F238E27FC236}">
                <a16:creationId xmlns="" xmlns:a16="http://schemas.microsoft.com/office/drawing/2014/main" id="{BCD519EB-F72B-4DEE-A80B-73101F7D3B06}"/>
              </a:ext>
            </a:extLst>
          </p:cNvPr>
          <p:cNvSpPr>
            <a:spLocks noGrp="1"/>
          </p:cNvSpPr>
          <p:nvPr>
            <p:ph type="sldNum" sz="quarter" idx="11"/>
          </p:nvPr>
        </p:nvSpPr>
        <p:spPr/>
        <p:txBody>
          <a:bodyPr/>
          <a:lstStyle/>
          <a:p>
            <a:pPr>
              <a:defRPr/>
            </a:pPr>
            <a:fld id="{DF2308B0-52A9-437D-9700-D7B37876F5B1}" type="slidenum">
              <a:rPr lang="zh-CN" altLang="en-US" smtClean="0"/>
              <a:pPr>
                <a:defRPr/>
              </a:pPr>
              <a:t>22</a:t>
            </a:fld>
            <a:endParaRPr lang="en-US" altLang="zh-CN"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 xmlns:a16="http://schemas.microsoft.com/office/drawing/2014/main" id="{A8A6AFFC-5F84-265D-BAA6-A6F72AD8EF73}"/>
                  </a:ext>
                </a:extLst>
              </p:cNvPr>
              <p:cNvSpPr txBox="1"/>
              <p:nvPr/>
            </p:nvSpPr>
            <p:spPr>
              <a:xfrm>
                <a:off x="376861" y="1244012"/>
                <a:ext cx="8165250" cy="1725344"/>
              </a:xfrm>
              <a:prstGeom prst="rect">
                <a:avLst/>
              </a:prstGeom>
              <a:noFill/>
            </p:spPr>
            <p:txBody>
              <a:bodyPr wrap="square">
                <a:spAutoFit/>
              </a:bodyPr>
              <a:lstStyle/>
              <a:p>
                <a:pPr algn="just">
                  <a:lnSpc>
                    <a:spcPct val="120000"/>
                  </a:lnSpc>
                </a:pPr>
                <a:r>
                  <a:rPr lang="en-US" altLang="zh-CN" sz="1800" dirty="0">
                    <a:latin typeface="Times New Roman" charset="0"/>
                    <a:ea typeface="Times New Roman" charset="0"/>
                    <a:cs typeface="Times New Roman" charset="0"/>
                  </a:rPr>
                  <a:t>A manufacturer of </a:t>
                </a:r>
                <a:r>
                  <a:rPr lang="en-US" altLang="zh-CN" sz="1800" dirty="0">
                    <a:solidFill>
                      <a:srgbClr val="FF0000"/>
                    </a:solidFill>
                    <a:latin typeface="Times New Roman" charset="0"/>
                    <a:ea typeface="Times New Roman" charset="0"/>
                    <a:cs typeface="Times New Roman" charset="0"/>
                  </a:rPr>
                  <a:t>sprinkler (</a:t>
                </a:r>
                <a:r>
                  <a:rPr lang="zh-CN" altLang="en-US" sz="1800" dirty="0">
                    <a:solidFill>
                      <a:srgbClr val="FF0000"/>
                    </a:solidFill>
                    <a:latin typeface="Times New Roman" charset="0"/>
                    <a:ea typeface="Times New Roman" charset="0"/>
                    <a:cs typeface="Times New Roman" charset="0"/>
                  </a:rPr>
                  <a:t>洒水车</a:t>
                </a:r>
                <a:r>
                  <a:rPr lang="en-US" altLang="zh-CN" sz="1800" dirty="0">
                    <a:solidFill>
                      <a:srgbClr val="FF0000"/>
                    </a:solidFill>
                    <a:latin typeface="Times New Roman" charset="0"/>
                    <a:ea typeface="Times New Roman" charset="0"/>
                    <a:cs typeface="Times New Roman" charset="0"/>
                  </a:rPr>
                  <a:t>) systems </a:t>
                </a:r>
                <a:r>
                  <a:rPr lang="en-US" altLang="zh-CN" sz="1800" dirty="0">
                    <a:latin typeface="Times New Roman" charset="0"/>
                    <a:ea typeface="Times New Roman" charset="0"/>
                    <a:cs typeface="Times New Roman" charset="0"/>
                  </a:rPr>
                  <a:t>used for fire protection in office buildings claims that the </a:t>
                </a:r>
                <a:r>
                  <a:rPr lang="en-US" altLang="zh-CN" sz="1800" dirty="0">
                    <a:solidFill>
                      <a:srgbClr val="FF0000"/>
                    </a:solidFill>
                    <a:latin typeface="Times New Roman" charset="0"/>
                    <a:ea typeface="Times New Roman" charset="0"/>
                    <a:cs typeface="Times New Roman" charset="0"/>
                  </a:rPr>
                  <a:t>true average system-activation </a:t>
                </a:r>
                <a:r>
                  <a:rPr lang="en-US" altLang="zh-CN" sz="1800" dirty="0">
                    <a:latin typeface="Times New Roman" charset="0"/>
                    <a:ea typeface="Times New Roman" charset="0"/>
                    <a:cs typeface="Times New Roman" charset="0"/>
                  </a:rPr>
                  <a:t>temperature is 130°. A sample of </a:t>
                </a:r>
                <a14:m>
                  <m:oMath xmlns:m="http://schemas.openxmlformats.org/officeDocument/2006/math">
                    <m:r>
                      <a:rPr lang="en-US" altLang="zh-CN" sz="1800" b="0" i="1" smtClean="0">
                        <a:latin typeface="Cambria Math" panose="02040503050406030204" pitchFamily="18" charset="0"/>
                        <a:ea typeface="Times New Roman" charset="0"/>
                        <a:cs typeface="Times New Roman" charset="0"/>
                      </a:rPr>
                      <m:t>𝑛</m:t>
                    </m:r>
                    <m:r>
                      <a:rPr lang="en-US" altLang="zh-CN" sz="1800" b="0" i="1" smtClean="0">
                        <a:latin typeface="Cambria Math" panose="02040503050406030204" pitchFamily="18" charset="0"/>
                        <a:ea typeface="Times New Roman" charset="0"/>
                        <a:cs typeface="Times New Roman" charset="0"/>
                      </a:rPr>
                      <m:t>=9</m:t>
                    </m:r>
                  </m:oMath>
                </a14:m>
                <a:r>
                  <a:rPr lang="en-US" altLang="zh-CN" sz="1800" dirty="0">
                    <a:latin typeface="Times New Roman" charset="0"/>
                    <a:ea typeface="Times New Roman" charset="0"/>
                    <a:cs typeface="Times New Roman" charset="0"/>
                  </a:rPr>
                  <a:t> systems, when tested, yields a sample average activation temperature of 131.08°F. If the distribution of activation times is normal with standard deviation 1.5°F, does the data contradict the manufacturer’s claim at </a:t>
                </a:r>
                <a:r>
                  <a:rPr lang="en-US" altLang="zh-CN" sz="1800" dirty="0">
                    <a:solidFill>
                      <a:srgbClr val="FF0000"/>
                    </a:solidFill>
                    <a:latin typeface="Times New Roman" charset="0"/>
                    <a:ea typeface="Times New Roman" charset="0"/>
                    <a:cs typeface="Times New Roman" charset="0"/>
                  </a:rPr>
                  <a:t>significance level </a:t>
                </a:r>
                <a14:m>
                  <m:oMath xmlns:m="http://schemas.openxmlformats.org/officeDocument/2006/math">
                    <m:r>
                      <a:rPr lang="zh-CN" altLang="en-US" sz="1800" i="1" smtClean="0">
                        <a:solidFill>
                          <a:srgbClr val="FF0000"/>
                        </a:solidFill>
                        <a:latin typeface="Cambria Math" panose="02040503050406030204" pitchFamily="18" charset="0"/>
                        <a:ea typeface="Times New Roman" charset="0"/>
                        <a:cs typeface="Times New Roman" charset="0"/>
                      </a:rPr>
                      <m:t>𝛼</m:t>
                    </m:r>
                    <m:r>
                      <a:rPr lang="en-US" altLang="zh-CN" sz="1800" b="0" i="1" smtClean="0">
                        <a:solidFill>
                          <a:srgbClr val="FF0000"/>
                        </a:solidFill>
                        <a:latin typeface="Cambria Math" panose="02040503050406030204" pitchFamily="18" charset="0"/>
                        <a:ea typeface="Times New Roman" charset="0"/>
                        <a:cs typeface="Times New Roman" charset="0"/>
                      </a:rPr>
                      <m:t>=.01</m:t>
                    </m:r>
                  </m:oMath>
                </a14:m>
                <a:r>
                  <a:rPr lang="en-US" altLang="zh-CN" sz="1800" dirty="0">
                    <a:latin typeface="Times New Roman" charset="0"/>
                    <a:ea typeface="Times New Roman" charset="0"/>
                    <a:cs typeface="Times New Roman" charset="0"/>
                  </a:rPr>
                  <a:t>?</a:t>
                </a:r>
              </a:p>
            </p:txBody>
          </p:sp>
        </mc:Choice>
        <mc:Fallback xmlns="">
          <p:sp>
            <p:nvSpPr>
              <p:cNvPr id="11" name="文本框 10">
                <a:extLst>
                  <a:ext uri="{FF2B5EF4-FFF2-40B4-BE49-F238E27FC236}">
                    <a16:creationId xmlns:a16="http://schemas.microsoft.com/office/drawing/2014/main" id="{A8A6AFFC-5F84-265D-BAA6-A6F72AD8EF73}"/>
                  </a:ext>
                </a:extLst>
              </p:cNvPr>
              <p:cNvSpPr txBox="1">
                <a:spLocks noRot="1" noChangeAspect="1" noMove="1" noResize="1" noEditPoints="1" noAdjustHandles="1" noChangeArrowheads="1" noChangeShapeType="1" noTextEdit="1"/>
              </p:cNvSpPr>
              <p:nvPr/>
            </p:nvSpPr>
            <p:spPr>
              <a:xfrm>
                <a:off x="376861" y="1244012"/>
                <a:ext cx="8165250" cy="1725344"/>
              </a:xfrm>
              <a:prstGeom prst="rect">
                <a:avLst/>
              </a:prstGeom>
              <a:blipFill>
                <a:blip r:embed="rId7"/>
                <a:stretch>
                  <a:fillRect l="-672" t="-1060" r="-1270" b="-4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950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93822" y="1419369"/>
                <a:ext cx="8370931" cy="430887"/>
              </a:xfrm>
              <a:prstGeom prst="rect">
                <a:avLst/>
              </a:prstGeom>
            </p:spPr>
            <p:txBody>
              <a:bodyPr wrap="square">
                <a:spAutoFit/>
              </a:bodyPr>
              <a:lstStyle/>
              <a:p>
                <a:r>
                  <a:rPr lang="en-US" altLang="zh-CN" sz="2200" dirty="0"/>
                  <a:t>5. Rejection region: </a:t>
                </a:r>
                <a14:m>
                  <m:oMath xmlns:m="http://schemas.openxmlformats.org/officeDocument/2006/math">
                    <m:r>
                      <a:rPr lang="en-US" altLang="zh-CN" sz="2200" i="1" dirty="0">
                        <a:latin typeface="Cambria Math"/>
                      </a:rPr>
                      <m:t>𝑧</m:t>
                    </m:r>
                    <m:r>
                      <a:rPr lang="en-US" altLang="zh-CN" sz="2200" i="1" dirty="0">
                        <a:latin typeface="Cambria Math"/>
                        <a:ea typeface="Cambria Math"/>
                      </a:rPr>
                      <m:t>≥</m:t>
                    </m:r>
                    <m:r>
                      <a:rPr lang="en-US" altLang="zh-CN" sz="2200" i="1" dirty="0" smtClean="0">
                        <a:latin typeface="Cambria Math"/>
                        <a:ea typeface="Cambria Math"/>
                      </a:rPr>
                      <m:t>2</m:t>
                    </m:r>
                    <m:r>
                      <a:rPr lang="en-US" altLang="zh-CN" sz="2200" b="0" i="1" dirty="0" smtClean="0">
                        <a:latin typeface="Cambria Math"/>
                        <a:ea typeface="Cambria Math"/>
                      </a:rPr>
                      <m:t>.58</m:t>
                    </m:r>
                  </m:oMath>
                </a14:m>
                <a:r>
                  <a:rPr lang="zh-CN" altLang="en-US" sz="2200" dirty="0"/>
                  <a:t> </a:t>
                </a:r>
                <a:r>
                  <a:rPr lang="en-US" altLang="zh-CN" sz="2200" dirty="0"/>
                  <a:t>or </a:t>
                </a:r>
                <a14:m>
                  <m:oMath xmlns:m="http://schemas.openxmlformats.org/officeDocument/2006/math">
                    <m:r>
                      <a:rPr lang="en-US" altLang="zh-CN" sz="2200" i="1">
                        <a:latin typeface="Cambria Math"/>
                      </a:rPr>
                      <m:t>𝑧</m:t>
                    </m:r>
                    <m:r>
                      <a:rPr lang="en-US" altLang="zh-CN" sz="2200" i="1">
                        <a:latin typeface="Cambria Math"/>
                        <a:ea typeface="Cambria Math"/>
                      </a:rPr>
                      <m:t>≤</m:t>
                    </m:r>
                    <m:r>
                      <a:rPr lang="en-US" altLang="zh-CN" sz="2200" i="1" smtClean="0">
                        <a:latin typeface="Cambria Math"/>
                        <a:ea typeface="Cambria Math"/>
                      </a:rPr>
                      <m:t>−</m:t>
                    </m:r>
                    <m:r>
                      <a:rPr lang="en-US" altLang="zh-CN" sz="2200" b="0" i="1" smtClean="0">
                        <a:latin typeface="Cambria Math"/>
                        <a:ea typeface="Cambria Math"/>
                      </a:rPr>
                      <m:t>2.58</m:t>
                    </m:r>
                  </m:oMath>
                </a14:m>
                <a:r>
                  <a:rPr lang="zh-CN" altLang="en-US" sz="2200" dirty="0"/>
                  <a:t> </a:t>
                </a:r>
                <a:r>
                  <a:rPr lang="en-US" altLang="zh-CN" sz="2200" dirty="0"/>
                  <a:t>since </a:t>
                </a:r>
                <a14:m>
                  <m:oMath xmlns:m="http://schemas.openxmlformats.org/officeDocument/2006/math">
                    <m:sSub>
                      <m:sSubPr>
                        <m:ctrlPr>
                          <a:rPr lang="en-US" altLang="zh-CN" sz="2200" i="1" dirty="0">
                            <a:latin typeface="Cambria Math" charset="0"/>
                            <a:ea typeface="Cambria Math"/>
                          </a:rPr>
                        </m:ctrlPr>
                      </m:sSubPr>
                      <m:e>
                        <m:r>
                          <a:rPr lang="en-US" altLang="zh-CN" sz="2200" b="0" i="1" dirty="0" smtClean="0">
                            <a:latin typeface="Cambria Math" panose="02040503050406030204" pitchFamily="18" charset="0"/>
                            <a:ea typeface="Cambria Math"/>
                          </a:rPr>
                          <m:t>𝑧</m:t>
                        </m:r>
                      </m:e>
                      <m:sub>
                        <m:r>
                          <a:rPr lang="en-US" altLang="zh-CN" sz="2200" i="1" dirty="0">
                            <a:latin typeface="Cambria Math"/>
                            <a:ea typeface="Cambria Math"/>
                          </a:rPr>
                          <m:t>0.005</m:t>
                        </m:r>
                      </m:sub>
                    </m:sSub>
                    <m:r>
                      <a:rPr lang="en-US" altLang="zh-CN" sz="2200" b="0" i="1" dirty="0" smtClean="0">
                        <a:latin typeface="Cambria Math"/>
                        <a:ea typeface="Cambria Math"/>
                      </a:rPr>
                      <m:t>=2.58</m:t>
                    </m:r>
                  </m:oMath>
                </a14:m>
                <a:r>
                  <a:rPr lang="en-US" altLang="zh-CN" sz="2200" dirty="0"/>
                  <a:t>.</a:t>
                </a:r>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393822" y="1419369"/>
                <a:ext cx="8370931" cy="430887"/>
              </a:xfrm>
              <a:prstGeom prst="rect">
                <a:avLst/>
              </a:prstGeom>
              <a:blipFill>
                <a:blip r:embed="rId2"/>
                <a:stretch>
                  <a:fillRect l="-947"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86535" y="1933742"/>
                <a:ext cx="5175575" cy="430887"/>
              </a:xfrm>
              <a:prstGeom prst="rect">
                <a:avLst/>
              </a:prstGeom>
              <a:noFill/>
            </p:spPr>
            <p:txBody>
              <a:bodyPr wrap="square" rtlCol="0">
                <a:spAutoFit/>
              </a:bodyPr>
              <a:lstStyle/>
              <a:p>
                <a:r>
                  <a:rPr lang="en-US" altLang="zh-CN" sz="2200" dirty="0">
                    <a:latin typeface="+mj-lt"/>
                  </a:rPr>
                  <a:t>6. </a:t>
                </a:r>
                <a:r>
                  <a:rPr lang="en-US" altLang="zh-CN" sz="2200" dirty="0"/>
                  <a:t>Substituting </a:t>
                </a:r>
                <a14:m>
                  <m:oMath xmlns:m="http://schemas.openxmlformats.org/officeDocument/2006/math">
                    <m:acc>
                      <m:accPr>
                        <m:chr m:val="̅"/>
                        <m:ctrlPr>
                          <a:rPr lang="en-US" altLang="zh-CN" sz="2200" i="1" smtClean="0">
                            <a:latin typeface="Cambria Math" charset="0"/>
                          </a:rPr>
                        </m:ctrlPr>
                      </m:accPr>
                      <m:e>
                        <m:r>
                          <a:rPr lang="en-US" altLang="zh-CN" sz="2200" b="0" i="1" smtClean="0">
                            <a:latin typeface="Cambria Math"/>
                          </a:rPr>
                          <m:t>𝑥</m:t>
                        </m:r>
                      </m:e>
                    </m:acc>
                    <m:r>
                      <a:rPr lang="en-US" altLang="zh-CN" sz="2200" b="0" i="1" smtClean="0">
                        <a:latin typeface="Cambria Math"/>
                      </a:rPr>
                      <m:t>=131.08</m:t>
                    </m:r>
                  </m:oMath>
                </a14:m>
                <a:endParaRPr lang="zh-CN" altLang="en-US" sz="2200" dirty="0">
                  <a:latin typeface="+mj-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86535" y="1933742"/>
                <a:ext cx="5175575" cy="430887"/>
              </a:xfrm>
              <a:prstGeom prst="rect">
                <a:avLst/>
              </a:prstGeom>
              <a:blipFill rotWithShape="1">
                <a:blip r:embed="rId3"/>
                <a:stretch>
                  <a:fillRect l="-1413" t="-70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736685" y="2618910"/>
                <a:ext cx="2281330" cy="578620"/>
              </a:xfrm>
              <a:prstGeom prst="rect">
                <a:avLst/>
              </a:prstGeom>
            </p:spPr>
            <p:txBody>
              <a:bodyPr wrap="none">
                <a:spAutoFit/>
              </a:bodyPr>
              <a:lstStyle/>
              <a:p>
                <a14:m>
                  <m:oMath xmlns:m="http://schemas.openxmlformats.org/officeDocument/2006/math">
                    <m:r>
                      <m:rPr>
                        <m:sty m:val="p"/>
                      </m:rPr>
                      <a:rPr lang="en-US" altLang="zh-CN" sz="2200" smtClean="0">
                        <a:latin typeface="Cambria Math"/>
                      </a:rPr>
                      <m:t>z</m:t>
                    </m:r>
                    <m:r>
                      <a:rPr lang="en-US" altLang="zh-CN" sz="2200" smtClean="0">
                        <a:latin typeface="Cambria Math"/>
                      </a:rPr>
                      <m:t>=</m:t>
                    </m:r>
                    <m:f>
                      <m:fPr>
                        <m:ctrlPr>
                          <a:rPr lang="en-US" altLang="zh-CN" sz="2200" i="1">
                            <a:latin typeface="Cambria Math" charset="0"/>
                          </a:rPr>
                        </m:ctrlPr>
                      </m:fPr>
                      <m:num>
                        <m:acc>
                          <m:accPr>
                            <m:chr m:val="̅"/>
                            <m:ctrlPr>
                              <a:rPr lang="en-US" altLang="zh-CN" sz="2200" i="1">
                                <a:latin typeface="Cambria Math" charset="0"/>
                              </a:rPr>
                            </m:ctrlPr>
                          </m:accPr>
                          <m:e>
                            <m:r>
                              <a:rPr lang="en-US" altLang="zh-CN" sz="2200" i="1">
                                <a:latin typeface="Cambria Math"/>
                              </a:rPr>
                              <m:t>𝑥</m:t>
                            </m:r>
                          </m:e>
                        </m:acc>
                        <m:r>
                          <a:rPr lang="en-US" altLang="zh-CN" sz="2200" i="1">
                            <a:latin typeface="Cambria Math"/>
                          </a:rPr>
                          <m:t>−130</m:t>
                        </m:r>
                      </m:num>
                      <m:den>
                        <m:r>
                          <a:rPr lang="en-US" altLang="zh-CN" sz="2200" i="1">
                            <a:latin typeface="Cambria Math"/>
                          </a:rPr>
                          <m:t>0.5</m:t>
                        </m:r>
                      </m:den>
                    </m:f>
                    <m:r>
                      <a:rPr lang="en-US" altLang="zh-CN" sz="2200" b="0" i="1" smtClean="0">
                        <a:latin typeface="Cambria Math"/>
                      </a:rPr>
                      <m:t>=2.16</m:t>
                    </m:r>
                  </m:oMath>
                </a14:m>
                <a:r>
                  <a:rPr lang="en-US" altLang="zh-CN" sz="2200" dirty="0"/>
                  <a:t>.</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1736685" y="2618910"/>
                <a:ext cx="2281330" cy="578620"/>
              </a:xfrm>
              <a:prstGeom prst="rect">
                <a:avLst/>
              </a:prstGeom>
              <a:blipFill rotWithShape="1">
                <a:blip r:embed="rId4"/>
                <a:stretch>
                  <a:fillRect r="-2674" b="-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3833" y="3338990"/>
                <a:ext cx="8190910" cy="769441"/>
              </a:xfrm>
              <a:prstGeom prst="rect">
                <a:avLst/>
              </a:prstGeom>
            </p:spPr>
            <p:txBody>
              <a:bodyPr wrap="square">
                <a:spAutoFit/>
              </a:bodyPr>
              <a:lstStyle/>
              <a:p>
                <a:pPr algn="just"/>
                <a:r>
                  <a:rPr lang="en-US" altLang="zh-CN" sz="2200" dirty="0"/>
                  <a:t>7. The computed value does not fall in the rejection region. so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oMath>
                </a14:m>
                <a:r>
                  <a:rPr lang="en-US" altLang="zh-CN" sz="2200" dirty="0"/>
                  <a:t> cannot be rejected at significance level </a:t>
                </a:r>
                <a14:m>
                  <m:oMath xmlns:m="http://schemas.openxmlformats.org/officeDocument/2006/math">
                    <m:r>
                      <a:rPr lang="en-US" altLang="zh-CN" sz="2200" i="1" dirty="0" smtClean="0">
                        <a:latin typeface="Cambria Math"/>
                      </a:rPr>
                      <m:t>.01</m:t>
                    </m:r>
                  </m:oMath>
                </a14:m>
                <a:r>
                  <a:rPr lang="en-US" altLang="zh-CN" sz="2200" dirty="0"/>
                  <a:t>.</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483833" y="3338990"/>
                <a:ext cx="8190910" cy="769441"/>
              </a:xfrm>
              <a:prstGeom prst="rect">
                <a:avLst/>
              </a:prstGeom>
              <a:blipFill rotWithShape="0">
                <a:blip r:embed="rId5"/>
                <a:stretch>
                  <a:fillRect l="-967" t="-4762" r="-967" b="-15873"/>
                </a:stretch>
              </a:blipFill>
            </p:spPr>
            <p:txBody>
              <a:bodyPr/>
              <a:lstStyle/>
              <a:p>
                <a:r>
                  <a:rPr lang="en-US">
                    <a:noFill/>
                  </a:rPr>
                  <a:t> </a:t>
                </a:r>
              </a:p>
            </p:txBody>
          </p:sp>
        </mc:Fallback>
      </mc:AlternateContent>
      <p:sp>
        <p:nvSpPr>
          <p:cNvPr id="6" name="灯片编号占位符 5">
            <a:extLst>
              <a:ext uri="{FF2B5EF4-FFF2-40B4-BE49-F238E27FC236}">
                <a16:creationId xmlns="" xmlns:a16="http://schemas.microsoft.com/office/drawing/2014/main" id="{6E1CCD7E-6324-4B91-9BAC-A11035F09F0D}"/>
              </a:ext>
            </a:extLst>
          </p:cNvPr>
          <p:cNvSpPr>
            <a:spLocks noGrp="1"/>
          </p:cNvSpPr>
          <p:nvPr>
            <p:ph type="sldNum" sz="quarter" idx="11"/>
          </p:nvPr>
        </p:nvSpPr>
        <p:spPr/>
        <p:txBody>
          <a:bodyPr/>
          <a:lstStyle/>
          <a:p>
            <a:pPr>
              <a:defRPr/>
            </a:pPr>
            <a:fld id="{DF2308B0-52A9-437D-9700-D7B37876F5B1}" type="slidenum">
              <a:rPr lang="zh-CN" altLang="en-US" smtClean="0"/>
              <a:pPr>
                <a:defRPr/>
              </a:pPr>
              <a:t>23</a:t>
            </a:fld>
            <a:endParaRPr lang="en-US" altLang="zh-CN" dirty="0"/>
          </a:p>
        </p:txBody>
      </p:sp>
    </p:spTree>
    <p:extLst>
      <p:ext uri="{BB962C8B-B14F-4D97-AF65-F5344CB8AC3E}">
        <p14:creationId xmlns:p14="http://schemas.microsoft.com/office/powerpoint/2010/main" val="14774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6795" y="638690"/>
                <a:ext cx="4413901" cy="430887"/>
              </a:xfrm>
              <a:prstGeom prst="rect">
                <a:avLst/>
              </a:prstGeom>
            </p:spPr>
            <p:txBody>
              <a:bodyPr wrap="none">
                <a:spAutoFit/>
              </a:bodyPr>
              <a:lstStyle/>
              <a:p>
                <a14:m>
                  <m:oMath xmlns:m="http://schemas.openxmlformats.org/officeDocument/2006/math">
                    <m:r>
                      <a:rPr lang="en-US" altLang="zh-CN" sz="2200" b="0" i="1" smtClean="0">
                        <a:solidFill>
                          <a:srgbClr val="FF0000"/>
                        </a:solidFill>
                        <a:latin typeface="Cambria Math"/>
                      </a:rPr>
                      <m:t>𝛽</m:t>
                    </m:r>
                  </m:oMath>
                </a14:m>
                <a:r>
                  <a:rPr lang="en-US" altLang="zh-CN" sz="2200" dirty="0">
                    <a:solidFill>
                      <a:srgbClr val="FF0000"/>
                    </a:solidFill>
                  </a:rPr>
                  <a:t> and Sample Size Determination</a:t>
                </a:r>
                <a:endParaRPr lang="zh-CN" altLang="en-US" sz="22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26795" y="638690"/>
                <a:ext cx="4413901" cy="430887"/>
              </a:xfrm>
              <a:prstGeom prst="rect">
                <a:avLst/>
              </a:prstGeom>
              <a:blipFill>
                <a:blip r:embed="rId2"/>
                <a:stretch>
                  <a:fillRect l="-829" t="-8571" r="-1105"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06515" y="1039790"/>
                <a:ext cx="8757277" cy="769441"/>
              </a:xfrm>
              <a:prstGeom prst="rect">
                <a:avLst/>
              </a:prstGeom>
            </p:spPr>
            <p:txBody>
              <a:bodyPr wrap="square">
                <a:spAutoFit/>
              </a:bodyPr>
              <a:lstStyle/>
              <a:p>
                <a:r>
                  <a:rPr lang="en-US" altLang="zh-CN" sz="2200" dirty="0">
                    <a:solidFill>
                      <a:srgbClr val="3333FF"/>
                    </a:solidFill>
                  </a:rPr>
                  <a:t>Consider first the upper-tailed test with rejection region </a:t>
                </a:r>
                <a14:m>
                  <m:oMath xmlns:m="http://schemas.openxmlformats.org/officeDocument/2006/math">
                    <m:r>
                      <m:rPr>
                        <m:sty m:val="p"/>
                      </m:rPr>
                      <a:rPr lang="en-US" altLang="zh-CN" sz="2200">
                        <a:solidFill>
                          <a:srgbClr val="3333FF"/>
                        </a:solidFill>
                        <a:latin typeface="Cambria Math"/>
                        <a:ea typeface="Cambria Math"/>
                      </a:rPr>
                      <m:t>z</m:t>
                    </m:r>
                    <m:r>
                      <a:rPr lang="en-US" altLang="zh-CN" sz="2200" i="1">
                        <a:solidFill>
                          <a:srgbClr val="3333FF"/>
                        </a:solidFill>
                        <a:latin typeface="Cambria Math"/>
                        <a:ea typeface="Cambria Math"/>
                      </a:rPr>
                      <m:t>≥</m:t>
                    </m:r>
                    <m:sSub>
                      <m:sSubPr>
                        <m:ctrlPr>
                          <a:rPr lang="en-US" altLang="zh-CN" sz="2200" i="1">
                            <a:solidFill>
                              <a:srgbClr val="3333FF"/>
                            </a:solidFill>
                            <a:latin typeface="Cambria Math" charset="0"/>
                            <a:ea typeface="Cambria Math"/>
                          </a:rPr>
                        </m:ctrlPr>
                      </m:sSubPr>
                      <m:e>
                        <m:r>
                          <a:rPr lang="en-US" altLang="zh-CN" sz="2200" b="0" i="1" smtClean="0">
                            <a:solidFill>
                              <a:srgbClr val="3333FF"/>
                            </a:solidFill>
                            <a:latin typeface="Cambria Math" panose="02040503050406030204" pitchFamily="18" charset="0"/>
                            <a:ea typeface="Cambria Math"/>
                          </a:rPr>
                          <m:t>𝑧</m:t>
                        </m:r>
                      </m:e>
                      <m:sub>
                        <m:r>
                          <a:rPr lang="en-US" altLang="zh-CN" sz="2200" i="1">
                            <a:solidFill>
                              <a:srgbClr val="3333FF"/>
                            </a:solidFill>
                            <a:latin typeface="Cambria Math"/>
                            <a:ea typeface="Cambria Math"/>
                          </a:rPr>
                          <m:t>𝛼</m:t>
                        </m:r>
                      </m:sub>
                    </m:sSub>
                  </m:oMath>
                </a14:m>
                <a:r>
                  <a:rPr lang="en-US" altLang="zh-CN" sz="2200" dirty="0"/>
                  <a:t>, which has type I error probability </a:t>
                </a:r>
                <a14:m>
                  <m:oMath xmlns:m="http://schemas.openxmlformats.org/officeDocument/2006/math">
                    <m:r>
                      <a:rPr lang="en-US" altLang="zh-CN" sz="2200" i="1">
                        <a:latin typeface="Cambria Math"/>
                      </a:rPr>
                      <m:t>𝛼</m:t>
                    </m:r>
                  </m:oMath>
                </a14:m>
                <a:r>
                  <a:rPr lang="en-US" altLang="zh-CN" sz="2200" dirty="0"/>
                  <a:t>. In the following we compute </a:t>
                </a:r>
                <a14:m>
                  <m:oMath xmlns:m="http://schemas.openxmlformats.org/officeDocument/2006/math">
                    <m:r>
                      <a:rPr lang="en-US" altLang="zh-CN" sz="2200" b="0" i="1" smtClean="0">
                        <a:latin typeface="Cambria Math"/>
                      </a:rPr>
                      <m:t>𝛽</m:t>
                    </m:r>
                  </m:oMath>
                </a14:m>
                <a:r>
                  <a:rPr lang="en-US" altLang="zh-CN" sz="2200" dirty="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06515" y="1039790"/>
                <a:ext cx="8757277" cy="769441"/>
              </a:xfrm>
              <a:prstGeom prst="rect">
                <a:avLst/>
              </a:prstGeom>
              <a:blipFill>
                <a:blip r:embed="rId3"/>
                <a:stretch>
                  <a:fillRect l="-905" t="-4762" r="-836"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06516" y="1804875"/>
                <a:ext cx="8937484" cy="430887"/>
              </a:xfrm>
              <a:prstGeom prst="rect">
                <a:avLst/>
              </a:prstGeom>
            </p:spPr>
            <p:txBody>
              <a:bodyPr wrap="square">
                <a:spAutoFit/>
              </a:bodyPr>
              <a:lstStyle/>
              <a:p>
                <a:r>
                  <a:rPr lang="en-US" altLang="zh-CN" sz="2200" dirty="0"/>
                  <a:t>Now let </a:t>
                </a:r>
                <a14:m>
                  <m:oMath xmlns:m="http://schemas.openxmlformats.org/officeDocument/2006/math">
                    <m:sSup>
                      <m:sSupPr>
                        <m:ctrlPr>
                          <a:rPr lang="en-US" altLang="zh-CN" sz="2200" i="1" smtClean="0">
                            <a:latin typeface="Cambria Math" charset="0"/>
                          </a:rPr>
                        </m:ctrlPr>
                      </m:sSupPr>
                      <m:e>
                        <m:r>
                          <a:rPr lang="en-US" altLang="zh-CN" sz="2200" b="0" i="1" smtClean="0">
                            <a:latin typeface="Cambria Math"/>
                          </a:rPr>
                          <m:t>𝜇</m:t>
                        </m:r>
                      </m:e>
                      <m:sup>
                        <m:r>
                          <a:rPr lang="en-US" altLang="zh-CN" sz="2200" b="0" i="1" smtClean="0">
                            <a:latin typeface="Cambria Math"/>
                          </a:rPr>
                          <m:t>′</m:t>
                        </m:r>
                      </m:sup>
                    </m:sSup>
                  </m:oMath>
                </a14:m>
                <a:r>
                  <a:rPr lang="en-US" altLang="zh-CN" sz="2200" dirty="0"/>
                  <a:t> denote a particular value of </a:t>
                </a:r>
                <a14:m>
                  <m:oMath xmlns:m="http://schemas.openxmlformats.org/officeDocument/2006/math">
                    <m:r>
                      <a:rPr lang="en-US" altLang="zh-CN" sz="2200" b="0" i="1" smtClean="0">
                        <a:latin typeface="Cambria Math"/>
                      </a:rPr>
                      <m:t>𝜇</m:t>
                    </m:r>
                  </m:oMath>
                </a14:m>
                <a:r>
                  <a:rPr lang="zh-CN" altLang="en-US" sz="2200" dirty="0"/>
                  <a:t> </a:t>
                </a:r>
                <a:r>
                  <a:rPr lang="en-US" altLang="zh-CN" sz="2200" dirty="0"/>
                  <a:t>that exceeds the null value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oMath>
                </a14:m>
                <a:r>
                  <a:rPr lang="en-US" altLang="zh-CN" sz="2200" dirty="0"/>
                  <a:t>.</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206516" y="1804875"/>
                <a:ext cx="8937484" cy="430887"/>
              </a:xfrm>
              <a:prstGeom prst="rect">
                <a:avLst/>
              </a:prstGeom>
              <a:blipFill rotWithShape="0">
                <a:blip r:embed="rId4"/>
                <a:stretch>
                  <a:fillRect l="-887" t="-8451" r="-1774"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61510" y="2254925"/>
                <a:ext cx="8865985" cy="773289"/>
              </a:xfrm>
              <a:prstGeom prst="rect">
                <a:avLst/>
              </a:prstGeom>
            </p:spPr>
            <p:txBody>
              <a:bodyPr wrap="square">
                <a:spAutoFit/>
              </a:bodyPr>
              <a:lstStyle/>
              <a:p>
                <a:r>
                  <a:rPr lang="en-US" altLang="zh-CN" sz="2200" dirty="0" smtClean="0"/>
                  <a:t>Observe that </a:t>
                </a:r>
                <a14:m>
                  <m:oMath xmlns:m="http://schemas.openxmlformats.org/officeDocument/2006/math">
                    <m:r>
                      <m:rPr>
                        <m:sty m:val="p"/>
                      </m:rPr>
                      <a:rPr lang="en-US" altLang="zh-CN" sz="2200">
                        <a:latin typeface="Cambria Math"/>
                        <a:ea typeface="Cambria Math"/>
                      </a:rPr>
                      <m:t>z</m:t>
                    </m:r>
                    <m:r>
                      <a:rPr lang="en-US" altLang="zh-CN" sz="2200" i="1">
                        <a:latin typeface="Cambria Math"/>
                        <a:ea typeface="Cambria Math"/>
                      </a:rPr>
                      <m:t>≥</m:t>
                    </m:r>
                    <m:sSub>
                      <m:sSubPr>
                        <m:ctrlPr>
                          <a:rPr lang="en-US" altLang="zh-CN" sz="2200" i="1">
                            <a:latin typeface="Cambria Math" charset="0"/>
                            <a:ea typeface="Cambria Math"/>
                          </a:rPr>
                        </m:ctrlPr>
                      </m:sSubPr>
                      <m:e>
                        <m:r>
                          <a:rPr lang="en-US" altLang="zh-CN" sz="2200" b="0" i="1" smtClean="0">
                            <a:latin typeface="Cambria Math" panose="02040503050406030204" pitchFamily="18" charset="0"/>
                            <a:ea typeface="Cambria Math"/>
                          </a:rPr>
                          <m:t>𝑧</m:t>
                        </m:r>
                      </m:e>
                      <m:sub>
                        <m:r>
                          <a:rPr lang="en-US" altLang="zh-CN" sz="2200" i="1">
                            <a:latin typeface="Cambria Math"/>
                            <a:ea typeface="Cambria Math"/>
                          </a:rPr>
                          <m:t>𝛼</m:t>
                        </m:r>
                      </m:sub>
                    </m:sSub>
                  </m:oMath>
                </a14:m>
                <a:r>
                  <a:rPr lang="en-US" altLang="zh-CN" sz="2200" dirty="0"/>
                  <a:t> is equivalent to </a:t>
                </a:r>
                <a14:m>
                  <m:oMath xmlns:m="http://schemas.openxmlformats.org/officeDocument/2006/math">
                    <m:acc>
                      <m:accPr>
                        <m:chr m:val="̅"/>
                        <m:ctrlPr>
                          <a:rPr lang="en-US" altLang="zh-CN" sz="2200" i="1" smtClean="0">
                            <a:latin typeface="Cambria Math" charset="0"/>
                          </a:rPr>
                        </m:ctrlPr>
                      </m:accPr>
                      <m:e>
                        <m:r>
                          <a:rPr lang="en-US" altLang="zh-CN" sz="2200" b="0" i="1" smtClean="0">
                            <a:latin typeface="Cambria Math"/>
                          </a:rPr>
                          <m:t>𝑥</m:t>
                        </m:r>
                      </m:e>
                    </m:acc>
                    <m:r>
                      <a:rPr lang="en-US" altLang="zh-CN" sz="2200" i="1" smtClean="0">
                        <a:latin typeface="Cambria Math"/>
                        <a:ea typeface="Cambria Math"/>
                      </a:rPr>
                      <m:t>≥</m:t>
                    </m:r>
                    <m:sSub>
                      <m:sSubPr>
                        <m:ctrlPr>
                          <a:rPr lang="en-US" altLang="zh-CN" sz="2200" b="0" i="1" smtClean="0">
                            <a:latin typeface="Cambria Math" charset="0"/>
                            <a:ea typeface="Cambria Math"/>
                          </a:rPr>
                        </m:ctrlPr>
                      </m:sSubPr>
                      <m:e>
                        <m:r>
                          <a:rPr lang="en-US" altLang="zh-CN" sz="2200" b="0" i="1" smtClean="0">
                            <a:latin typeface="Cambria Math"/>
                            <a:ea typeface="Cambria Math"/>
                          </a:rPr>
                          <m:t>𝜇</m:t>
                        </m:r>
                      </m:e>
                      <m:sub>
                        <m:r>
                          <a:rPr lang="en-US" altLang="zh-CN" sz="2200" b="0" i="1" smtClean="0">
                            <a:latin typeface="Cambria Math"/>
                            <a:ea typeface="Cambria Math"/>
                          </a:rPr>
                          <m:t>0</m:t>
                        </m:r>
                      </m:sub>
                    </m:sSub>
                    <m:r>
                      <a:rPr lang="en-US" altLang="zh-CN" sz="2200" b="0" i="1" smtClean="0">
                        <a:latin typeface="Cambria Math"/>
                        <a:ea typeface="Cambria Math"/>
                      </a:rPr>
                      <m:t>+</m:t>
                    </m:r>
                    <m:sSub>
                      <m:sSubPr>
                        <m:ctrlPr>
                          <a:rPr lang="en-US" altLang="zh-CN" sz="2200" b="0" i="1" smtClean="0">
                            <a:latin typeface="Cambria Math" charset="0"/>
                            <a:ea typeface="Cambria Math"/>
                          </a:rPr>
                        </m:ctrlPr>
                      </m:sSubPr>
                      <m:e>
                        <m:r>
                          <a:rPr lang="en-US" altLang="zh-CN" sz="2200" b="0" i="1" smtClean="0">
                            <a:latin typeface="Cambria Math" panose="02040503050406030204" pitchFamily="18" charset="0"/>
                            <a:ea typeface="Cambria Math"/>
                          </a:rPr>
                          <m:t>𝑧</m:t>
                        </m:r>
                      </m:e>
                      <m:sub>
                        <m:r>
                          <a:rPr lang="en-US" altLang="zh-CN" sz="2200" b="0" i="1" smtClean="0">
                            <a:latin typeface="Cambria Math"/>
                            <a:ea typeface="Cambria Math"/>
                          </a:rPr>
                          <m:t>𝛼</m:t>
                        </m:r>
                      </m:sub>
                    </m:sSub>
                    <m:r>
                      <a:rPr lang="en-US" altLang="zh-CN" sz="2200" b="0" i="1" smtClean="0">
                        <a:latin typeface="Cambria Math"/>
                        <a:ea typeface="Cambria Math"/>
                      </a:rPr>
                      <m:t>⋅</m:t>
                    </m:r>
                    <m:r>
                      <a:rPr lang="en-US" altLang="zh-CN" sz="2200" b="0" i="1" smtClean="0">
                        <a:latin typeface="Cambria Math"/>
                        <a:ea typeface="Cambria Math"/>
                      </a:rPr>
                      <m:t>𝜎</m:t>
                    </m:r>
                    <m:r>
                      <a:rPr lang="en-US" altLang="zh-CN" sz="2200" b="0" i="1" smtClean="0">
                        <a:latin typeface="Cambria Math" charset="0"/>
                        <a:ea typeface="Cambria Math"/>
                      </a:rPr>
                      <m:t>/</m:t>
                    </m:r>
                    <m:rad>
                      <m:radPr>
                        <m:degHide m:val="on"/>
                        <m:ctrlPr>
                          <a:rPr lang="en-US" altLang="zh-CN" sz="2200" b="0" i="1" smtClean="0">
                            <a:latin typeface="Cambria Math" charset="0"/>
                            <a:ea typeface="Cambria Math"/>
                          </a:rPr>
                        </m:ctrlPr>
                      </m:radPr>
                      <m:deg/>
                      <m:e>
                        <m:r>
                          <a:rPr lang="en-US" altLang="zh-CN" sz="2200" b="0" i="1" smtClean="0">
                            <a:latin typeface="Cambria Math"/>
                            <a:ea typeface="Cambria Math"/>
                          </a:rPr>
                          <m:t>𝑛</m:t>
                        </m:r>
                      </m:e>
                    </m:rad>
                  </m:oMath>
                </a14:m>
                <a:r>
                  <a:rPr lang="en-US" altLang="zh-CN" sz="2200" dirty="0"/>
                  <a:t> , so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oMath>
                </a14:m>
                <a:r>
                  <a:rPr lang="en-US" altLang="zh-CN" sz="2200" dirty="0"/>
                  <a:t> will not be rejected if </a:t>
                </a:r>
                <a14:m>
                  <m:oMath xmlns:m="http://schemas.openxmlformats.org/officeDocument/2006/math">
                    <m:acc>
                      <m:accPr>
                        <m:chr m:val="̅"/>
                        <m:ctrlPr>
                          <a:rPr lang="en-US" altLang="zh-CN" sz="2200" i="1">
                            <a:latin typeface="Cambria Math" charset="0"/>
                          </a:rPr>
                        </m:ctrlPr>
                      </m:accPr>
                      <m:e>
                        <m:r>
                          <a:rPr lang="en-US" altLang="zh-CN" sz="2200" i="1">
                            <a:latin typeface="Cambria Math"/>
                          </a:rPr>
                          <m:t>𝑥</m:t>
                        </m:r>
                      </m:e>
                    </m:acc>
                    <m:r>
                      <a:rPr lang="en-US" altLang="zh-CN" sz="2200" b="0" i="1" smtClean="0">
                        <a:latin typeface="Cambria Math"/>
                        <a:ea typeface="Cambria Math"/>
                      </a:rPr>
                      <m:t>&lt;</m:t>
                    </m:r>
                    <m:sSub>
                      <m:sSubPr>
                        <m:ctrlPr>
                          <a:rPr lang="en-US" altLang="zh-CN" sz="2200" i="1">
                            <a:latin typeface="Cambria Math" charset="0"/>
                            <a:ea typeface="Cambria Math"/>
                          </a:rPr>
                        </m:ctrlPr>
                      </m:sSubPr>
                      <m:e>
                        <m:r>
                          <a:rPr lang="en-US" altLang="zh-CN" sz="2200" i="1">
                            <a:latin typeface="Cambria Math"/>
                            <a:ea typeface="Cambria Math"/>
                          </a:rPr>
                          <m:t>𝜇</m:t>
                        </m:r>
                      </m:e>
                      <m:sub>
                        <m:r>
                          <a:rPr lang="en-US" altLang="zh-CN" sz="2200" i="1">
                            <a:latin typeface="Cambria Math"/>
                            <a:ea typeface="Cambria Math"/>
                          </a:rPr>
                          <m:t>0</m:t>
                        </m:r>
                      </m:sub>
                    </m:sSub>
                    <m:r>
                      <a:rPr lang="en-US" altLang="zh-CN" sz="2200" i="1">
                        <a:latin typeface="Cambria Math"/>
                        <a:ea typeface="Cambria Math"/>
                      </a:rPr>
                      <m:t>+</m:t>
                    </m:r>
                    <m:sSub>
                      <m:sSubPr>
                        <m:ctrlPr>
                          <a:rPr lang="en-US" altLang="zh-CN" sz="2200" i="1">
                            <a:latin typeface="Cambria Math" charset="0"/>
                            <a:ea typeface="Cambria Math"/>
                          </a:rPr>
                        </m:ctrlPr>
                      </m:sSubPr>
                      <m:e>
                        <m:r>
                          <a:rPr lang="en-US" altLang="zh-CN" sz="2200" b="0" i="1" smtClean="0">
                            <a:latin typeface="Cambria Math" panose="02040503050406030204" pitchFamily="18" charset="0"/>
                            <a:ea typeface="Cambria Math"/>
                          </a:rPr>
                          <m:t>𝑧</m:t>
                        </m:r>
                      </m:e>
                      <m:sub>
                        <m:r>
                          <a:rPr lang="en-US" altLang="zh-CN" sz="2200" i="1">
                            <a:latin typeface="Cambria Math"/>
                            <a:ea typeface="Cambria Math"/>
                          </a:rPr>
                          <m:t>𝛼</m:t>
                        </m:r>
                      </m:sub>
                    </m:sSub>
                    <m:r>
                      <a:rPr lang="en-US" altLang="zh-CN" sz="2200" i="1">
                        <a:latin typeface="Cambria Math"/>
                        <a:ea typeface="Cambria Math"/>
                      </a:rPr>
                      <m:t>⋅</m:t>
                    </m:r>
                    <m:r>
                      <a:rPr lang="en-US" altLang="zh-CN" sz="2200" i="1">
                        <a:latin typeface="Cambria Math"/>
                        <a:ea typeface="Cambria Math"/>
                      </a:rPr>
                      <m:t>𝜎</m:t>
                    </m:r>
                    <m:r>
                      <a:rPr lang="en-US" altLang="zh-CN" sz="2200" b="0" i="1" smtClean="0">
                        <a:latin typeface="Cambria Math" charset="0"/>
                        <a:ea typeface="Cambria Math"/>
                      </a:rPr>
                      <m:t>/</m:t>
                    </m:r>
                    <m:rad>
                      <m:radPr>
                        <m:degHide m:val="on"/>
                        <m:ctrlPr>
                          <a:rPr lang="en-US" altLang="zh-CN" sz="2200" i="1">
                            <a:latin typeface="Cambria Math" charset="0"/>
                            <a:ea typeface="Cambria Math"/>
                          </a:rPr>
                        </m:ctrlPr>
                      </m:radPr>
                      <m:deg/>
                      <m:e>
                        <m:r>
                          <a:rPr lang="en-US" altLang="zh-CN" sz="2200" i="1">
                            <a:latin typeface="Cambria Math"/>
                            <a:ea typeface="Cambria Math"/>
                          </a:rPr>
                          <m:t>𝑛</m:t>
                        </m:r>
                      </m:e>
                    </m:rad>
                  </m:oMath>
                </a14:m>
                <a:r>
                  <a:rPr lang="en-US" altLang="zh-CN" sz="2200" dirty="0"/>
                  <a:t>.</a:t>
                </a:r>
              </a:p>
            </p:txBody>
          </p:sp>
        </mc:Choice>
        <mc:Fallback xmlns="">
          <p:sp>
            <p:nvSpPr>
              <p:cNvPr id="7" name="矩形 6"/>
              <p:cNvSpPr>
                <a:spLocks noRot="1" noChangeAspect="1" noMove="1" noResize="1" noEditPoints="1" noAdjustHandles="1" noChangeArrowheads="1" noChangeShapeType="1" noTextEdit="1"/>
              </p:cNvSpPr>
              <p:nvPr/>
            </p:nvSpPr>
            <p:spPr>
              <a:xfrm>
                <a:off x="161510" y="2254925"/>
                <a:ext cx="8865985" cy="773289"/>
              </a:xfrm>
              <a:prstGeom prst="rect">
                <a:avLst/>
              </a:prstGeom>
              <a:blipFill rotWithShape="0">
                <a:blip r:embed="rId5"/>
                <a:stretch>
                  <a:fillRect l="-893" t="-33071" r="-893" b="-228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1510" y="5038691"/>
                <a:ext cx="8415935" cy="769441"/>
              </a:xfrm>
              <a:prstGeom prst="rect">
                <a:avLst/>
              </a:prstGeom>
            </p:spPr>
            <p:txBody>
              <a:bodyPr wrap="square">
                <a:spAutoFit/>
              </a:bodyPr>
              <a:lstStyle/>
              <a:p>
                <a:r>
                  <a:rPr lang="en-US" altLang="zh-CN" sz="2200" dirty="0"/>
                  <a:t>As </a:t>
                </a:r>
                <a14:m>
                  <m:oMath xmlns:m="http://schemas.openxmlformats.org/officeDocument/2006/math">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oMath>
                </a14:m>
                <a:r>
                  <a:rPr lang="en-US" altLang="zh-CN" sz="2200" dirty="0"/>
                  <a:t> increases,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r>
                      <a:rPr lang="en-US" altLang="zh-CN" sz="2200" b="0" i="1" smtClean="0">
                        <a:latin typeface="Cambria Math"/>
                      </a:rPr>
                      <m:t>−</m:t>
                    </m:r>
                    <m:sSup>
                      <m:sSupPr>
                        <m:ctrlPr>
                          <a:rPr lang="en-US" altLang="zh-CN" sz="2200" b="0" i="1" smtClean="0">
                            <a:latin typeface="Cambria Math" charset="0"/>
                          </a:rPr>
                        </m:ctrlPr>
                      </m:sSupPr>
                      <m:e>
                        <m:r>
                          <a:rPr lang="en-US" altLang="zh-CN" sz="2200" b="0" i="1" smtClean="0">
                            <a:latin typeface="Cambria Math"/>
                          </a:rPr>
                          <m:t>𝜇</m:t>
                        </m:r>
                      </m:e>
                      <m:sup>
                        <m:r>
                          <a:rPr lang="en-US" altLang="zh-CN" sz="2200" b="0" i="1" smtClean="0">
                            <a:latin typeface="Cambria Math"/>
                          </a:rPr>
                          <m:t>′</m:t>
                        </m:r>
                      </m:sup>
                    </m:sSup>
                    <m:r>
                      <a:rPr lang="en-US" altLang="zh-CN" sz="2200" b="0" i="0" smtClean="0">
                        <a:latin typeface="Cambria Math"/>
                      </a:rPr>
                      <m:t> </m:t>
                    </m:r>
                  </m:oMath>
                </a14:m>
                <a:r>
                  <a:rPr lang="en-US" altLang="zh-CN" sz="2200" dirty="0"/>
                  <a:t>becomes more negative, so </a:t>
                </a:r>
                <a14:m>
                  <m:oMath xmlns:m="http://schemas.openxmlformats.org/officeDocument/2006/math">
                    <m:r>
                      <a:rPr lang="en-US" altLang="zh-CN" sz="2200" b="0" i="1" dirty="0" smtClean="0">
                        <a:latin typeface="Cambria Math"/>
                      </a:rPr>
                      <m:t>𝛽</m:t>
                    </m:r>
                    <m:r>
                      <a:rPr lang="en-US" altLang="zh-CN" sz="2200" i="1" dirty="0" smtClean="0">
                        <a:latin typeface="Cambria Math"/>
                      </a:rPr>
                      <m:t>(</m:t>
                    </m:r>
                    <m:sSup>
                      <m:sSupPr>
                        <m:ctrlPr>
                          <a:rPr lang="en-US" altLang="zh-CN" sz="2200" b="0" i="1" dirty="0" smtClean="0">
                            <a:latin typeface="Cambria Math" charset="0"/>
                          </a:rPr>
                        </m:ctrlPr>
                      </m:sSupPr>
                      <m:e>
                        <m:r>
                          <a:rPr lang="en-US" altLang="zh-CN" sz="2200" b="0" i="1" dirty="0" smtClean="0">
                            <a:latin typeface="Cambria Math"/>
                          </a:rPr>
                          <m:t>𝜇</m:t>
                        </m:r>
                      </m:e>
                      <m:sup>
                        <m:r>
                          <a:rPr lang="en-US" altLang="zh-CN" sz="2200" b="0" i="1" dirty="0" smtClean="0">
                            <a:latin typeface="Cambria Math"/>
                          </a:rPr>
                          <m:t>′</m:t>
                        </m:r>
                      </m:sup>
                    </m:sSup>
                    <m:r>
                      <a:rPr lang="en-US" altLang="zh-CN" sz="2200" i="1" dirty="0" smtClean="0">
                        <a:latin typeface="Cambria Math"/>
                      </a:rPr>
                      <m:t>) </m:t>
                    </m:r>
                  </m:oMath>
                </a14:m>
                <a:r>
                  <a:rPr lang="en-US" altLang="zh-CN" sz="2200" dirty="0"/>
                  <a:t> will be small when </a:t>
                </a:r>
                <a14:m>
                  <m:oMath xmlns:m="http://schemas.openxmlformats.org/officeDocument/2006/math">
                    <m:sSup>
                      <m:sSupPr>
                        <m:ctrlPr>
                          <a:rPr lang="en-US" altLang="zh-CN" sz="2200" i="1" smtClean="0">
                            <a:solidFill>
                              <a:srgbClr val="FF0000"/>
                            </a:solidFill>
                            <a:latin typeface="Cambria Math" charset="0"/>
                          </a:rPr>
                        </m:ctrlPr>
                      </m:sSupPr>
                      <m:e>
                        <m:r>
                          <a:rPr lang="en-US" altLang="zh-CN" sz="2200" i="1">
                            <a:solidFill>
                              <a:srgbClr val="FF0000"/>
                            </a:solidFill>
                            <a:latin typeface="Cambria Math"/>
                          </a:rPr>
                          <m:t>𝜇</m:t>
                        </m:r>
                      </m:e>
                      <m:sup>
                        <m:r>
                          <a:rPr lang="en-US" altLang="zh-CN" sz="2200" i="1">
                            <a:solidFill>
                              <a:srgbClr val="FF0000"/>
                            </a:solidFill>
                            <a:latin typeface="Cambria Math"/>
                          </a:rPr>
                          <m:t>′</m:t>
                        </m:r>
                      </m:sup>
                    </m:sSup>
                  </m:oMath>
                </a14:m>
                <a:r>
                  <a:rPr lang="en-US" altLang="zh-CN" sz="2200" dirty="0">
                    <a:solidFill>
                      <a:srgbClr val="FF0000"/>
                    </a:solidFill>
                  </a:rPr>
                  <a:t> greatly exceeds </a:t>
                </a:r>
                <a14:m>
                  <m:oMath xmlns:m="http://schemas.openxmlformats.org/officeDocument/2006/math">
                    <m:sSub>
                      <m:sSubPr>
                        <m:ctrlPr>
                          <a:rPr lang="en-US" altLang="zh-CN" sz="2200" i="1">
                            <a:solidFill>
                              <a:srgbClr val="FF0000"/>
                            </a:solidFill>
                            <a:latin typeface="Cambria Math" charset="0"/>
                          </a:rPr>
                        </m:ctrlPr>
                      </m:sSubPr>
                      <m:e>
                        <m:r>
                          <a:rPr lang="en-US" altLang="zh-CN" sz="2200" i="1">
                            <a:solidFill>
                              <a:srgbClr val="FF0000"/>
                            </a:solidFill>
                            <a:latin typeface="Cambria Math"/>
                          </a:rPr>
                          <m:t>𝜇</m:t>
                        </m:r>
                      </m:e>
                      <m:sub>
                        <m:r>
                          <a:rPr lang="en-US" altLang="zh-CN" sz="2200" i="1">
                            <a:solidFill>
                              <a:srgbClr val="FF0000"/>
                            </a:solidFill>
                            <a:latin typeface="Cambria Math"/>
                          </a:rPr>
                          <m:t>0</m:t>
                        </m:r>
                      </m:sub>
                    </m:sSub>
                  </m:oMath>
                </a14:m>
                <a:r>
                  <a:rPr lang="en-US" altLang="zh-CN" sz="2200" dirty="0">
                    <a:solidFill>
                      <a:srgbClr val="FF0000"/>
                    </a:solidFill>
                  </a:rPr>
                  <a:t> </a:t>
                </a:r>
                <a:r>
                  <a:rPr lang="en-US" altLang="zh-CN" sz="2200" dirty="0"/>
                  <a:t>.</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161510" y="5038691"/>
                <a:ext cx="8415935" cy="769441"/>
              </a:xfrm>
              <a:prstGeom prst="rect">
                <a:avLst/>
              </a:prstGeom>
              <a:blipFill>
                <a:blip r:embed="rId6"/>
                <a:stretch>
                  <a:fillRect l="-941" t="-4762" r="-72"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C3B1B1FE-23B1-4DC8-8C80-9AFD17637353}"/>
                  </a:ext>
                </a:extLst>
              </p:cNvPr>
              <p:cNvSpPr/>
              <p:nvPr/>
            </p:nvSpPr>
            <p:spPr>
              <a:xfrm>
                <a:off x="139007" y="3221273"/>
                <a:ext cx="8865985" cy="1827808"/>
              </a:xfrm>
              <a:prstGeom prst="rect">
                <a:avLst/>
              </a:prstGeom>
            </p:spPr>
            <p:txBody>
              <a:bodyPr wrap="square">
                <a:spAutoFit/>
              </a:bodyPr>
              <a:lstStyle/>
              <a:p>
                <a:pPr algn="just">
                  <a:spcBef>
                    <a:spcPts val="1000"/>
                  </a:spcBef>
                  <a:spcAft>
                    <a:spcPts val="1000"/>
                  </a:spcAft>
                </a:pPr>
                <a14:m>
                  <m:oMathPara xmlns:m="http://schemas.openxmlformats.org/officeDocument/2006/math">
                    <m:oMathParaPr>
                      <m:jc m:val="left"/>
                    </m:oMathParaPr>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cs typeface="Times New Roman" charset="0"/>
                        </a:rPr>
                        <m:t>β</m:t>
                      </m:r>
                      <m:d>
                        <m:dPr>
                          <m:ctrlPr>
                            <a:rPr lang="en-US" altLang="zh-CN" sz="2000" i="1">
                              <a:latin typeface="Cambria Math" charset="0"/>
                              <a:ea typeface="Cambria Math" panose="02040503050406030204" pitchFamily="18" charset="0"/>
                              <a:cs typeface="Times New Roman" charset="0"/>
                            </a:rPr>
                          </m:ctrlPr>
                        </m:dPr>
                        <m:e>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e>
                      </m:d>
                      <m:r>
                        <a:rPr lang="en-US" altLang="zh-CN" sz="2000" i="1">
                          <a:latin typeface="Cambria Math" panose="02040503050406030204" pitchFamily="18" charset="0"/>
                          <a:ea typeface="Cambria Math" panose="02040503050406030204" pitchFamily="18" charset="0"/>
                          <a:cs typeface="Times New Roman" charset="0"/>
                        </a:rPr>
                        <m:t>=</m:t>
                      </m:r>
                      <m:r>
                        <a:rPr lang="en-US" altLang="zh-CN" sz="2000" i="1">
                          <a:latin typeface="Cambria Math" panose="02040503050406030204" pitchFamily="18" charset="0"/>
                          <a:ea typeface="Cambria Math" panose="02040503050406030204" pitchFamily="18" charset="0"/>
                          <a:cs typeface="Times New Roman" charset="0"/>
                        </a:rPr>
                        <m:t>𝑃</m:t>
                      </m:r>
                      <m:d>
                        <m:dPr>
                          <m:ctrlPr>
                            <a:rPr lang="en-US" altLang="zh-CN" sz="2000" i="1">
                              <a:latin typeface="Cambria Math" charset="0"/>
                              <a:ea typeface="Cambria Math" panose="02040503050406030204" pitchFamily="18" charset="0"/>
                              <a:cs typeface="Times New Roman" charset="0"/>
                            </a:rPr>
                          </m:ctrlPr>
                        </m:dPr>
                        <m:e>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𝑖𝑠</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𝑛𝑜𝑡</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𝑟𝑒𝑗𝑒𝑐𝑡𝑒𝑑</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𝑤h𝑒𝑛</m:t>
                          </m:r>
                          <m:r>
                            <a:rPr lang="en-US" altLang="zh-CN" sz="2000" i="1">
                              <a:latin typeface="Cambria Math" panose="02040503050406030204" pitchFamily="18" charset="0"/>
                              <a:ea typeface="Cambria Math" panose="02040503050406030204" pitchFamily="18" charset="0"/>
                              <a:cs typeface="Times New Roman" charset="0"/>
                            </a:rPr>
                            <m:t> </m:t>
                          </m:r>
                          <m:r>
                            <a:rPr lang="zh-CN" altLang="en-US" sz="2000" i="1">
                              <a:latin typeface="Cambria Math" panose="02040503050406030204" pitchFamily="18" charset="0"/>
                              <a:ea typeface="Cambria Math" panose="02040503050406030204" pitchFamily="18" charset="0"/>
                              <a:cs typeface="Times New Roman" charset="0"/>
                            </a:rPr>
                            <m:t>𝜇</m:t>
                          </m:r>
                          <m:r>
                            <a:rPr lang="en-US" altLang="zh-CN" sz="2000" i="1">
                              <a:latin typeface="Cambria Math" panose="02040503050406030204" pitchFamily="18" charset="0"/>
                              <a:ea typeface="Cambria Math" panose="02040503050406030204" pitchFamily="18" charset="0"/>
                              <a:cs typeface="Times New Roman" charset="0"/>
                            </a:rPr>
                            <m:t>=</m:t>
                          </m:r>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e>
                      </m:d>
                      <m:r>
                        <a:rPr lang="en-US" altLang="zh-CN" sz="2000" i="1">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r>
                        <a:rPr lang="en-US" altLang="zh-CN" sz="2000" i="1">
                          <a:latin typeface="Cambria Math" panose="02040503050406030204" pitchFamily="18" charset="0"/>
                          <a:ea typeface="Times New Roman" charset="0"/>
                          <a:cs typeface="Times New Roman" charset="0"/>
                        </a:rPr>
                        <m:t>(</m:t>
                      </m:r>
                      <m:acc>
                        <m:accPr>
                          <m:chr m:val="̅"/>
                          <m:ctrlPr>
                            <a:rPr lang="en-US" altLang="zh-CN" sz="2000" i="1">
                              <a:latin typeface="Cambria Math" charset="0"/>
                              <a:cs typeface="Times New Roman" charset="0"/>
                            </a:rPr>
                          </m:ctrlPr>
                        </m:accPr>
                        <m:e>
                          <m:r>
                            <m:rPr>
                              <m:sty m:val="p"/>
                            </m:rPr>
                            <a:rPr lang="en-US" altLang="zh-CN" sz="2000" i="1">
                              <a:latin typeface="Cambria Math" charset="0"/>
                              <a:cs typeface="Times New Roman" charset="0"/>
                            </a:rPr>
                            <m:t>X</m:t>
                          </m:r>
                        </m:e>
                      </m:acc>
                      <m:r>
                        <a:rPr lang="en-US" altLang="zh-CN" sz="2000" i="1">
                          <a:latin typeface="Cambria Math" panose="02040503050406030204" pitchFamily="18" charset="0"/>
                          <a:cs typeface="Times New Roman" charset="0"/>
                        </a:rPr>
                        <m:t>&lt;</m:t>
                      </m:r>
                      <m:sSub>
                        <m:sSubPr>
                          <m:ctrlPr>
                            <a:rPr lang="en-US" altLang="zh-CN" sz="2000" i="1" dirty="0">
                              <a:latin typeface="Cambria Math" charset="0"/>
                              <a:cs typeface="Times New Roman" charset="0"/>
                            </a:rPr>
                          </m:ctrlPr>
                        </m:sSubPr>
                        <m:e>
                          <m:r>
                            <a:rPr lang="zh-CN" altLang="en-US" sz="2000" i="1" dirty="0">
                              <a:latin typeface="Cambria Math" panose="02040503050406030204" pitchFamily="18" charset="0"/>
                              <a:ea typeface="Times New Roman" charset="0"/>
                              <a:cs typeface="Times New Roman" charset="0"/>
                            </a:rPr>
                            <m:t>𝜇</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r>
                        <a:rPr lang="en-US" altLang="zh-CN" sz="2000" i="1" dirty="0">
                          <a:latin typeface="Cambria Math" panose="02040503050406030204" pitchFamily="18" charset="0"/>
                          <a:ea typeface="Cambria Math" panose="02040503050406030204" pitchFamily="18" charset="0"/>
                          <a:cs typeface="Times New Roman" charset="0"/>
                        </a:rPr>
                        <m:t>∙</m:t>
                      </m:r>
                      <m:f>
                        <m:fPr>
                          <m:ctrlPr>
                            <a:rPr lang="en-US" altLang="zh-CN" sz="2000" i="1" dirty="0">
                              <a:latin typeface="Cambria Math" charset="0"/>
                              <a:ea typeface="Cambria Math" panose="02040503050406030204" pitchFamily="18" charset="0"/>
                              <a:cs typeface="Times New Roman" charset="0"/>
                            </a:rPr>
                          </m:ctrlPr>
                        </m:fPr>
                        <m:num>
                          <m:r>
                            <a:rPr lang="en-US" altLang="zh-CN" sz="2000" i="1">
                              <a:latin typeface="Cambria Math" panose="02040503050406030204" pitchFamily="18" charset="0"/>
                              <a:cs typeface="Times New Roman" charset="0"/>
                            </a:rPr>
                            <m:t>𝜎</m:t>
                          </m:r>
                        </m:num>
                        <m:den>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r>
                        <a:rPr lang="en-US" altLang="zh-CN" sz="2000" i="1">
                          <a:latin typeface="Cambria Math" panose="02040503050406030204" pitchFamily="18" charset="0"/>
                          <a:cs typeface="Times New Roman" charset="0"/>
                        </a:rPr>
                        <m:t> </m:t>
                      </m:r>
                      <m:r>
                        <a:rPr lang="en-US" altLang="zh-CN" sz="2000" i="1">
                          <a:latin typeface="Cambria Math" panose="02040503050406030204" pitchFamily="18" charset="0"/>
                          <a:cs typeface="Times New Roman" charset="0"/>
                        </a:rPr>
                        <m:t>𝑤h𝑒𝑛</m:t>
                      </m:r>
                      <m:r>
                        <a:rPr lang="en-US" altLang="zh-CN" sz="2000" i="1">
                          <a:latin typeface="Cambria Math" panose="02040503050406030204" pitchFamily="18" charset="0"/>
                          <a:cs typeface="Times New Roman" charset="0"/>
                        </a:rPr>
                        <m:t> </m:t>
                      </m:r>
                      <m:r>
                        <a:rPr lang="zh-CN" altLang="en-US" sz="2000" i="1">
                          <a:latin typeface="Cambria Math" panose="02040503050406030204" pitchFamily="18" charset="0"/>
                          <a:ea typeface="Cambria Math" panose="02040503050406030204" pitchFamily="18" charset="0"/>
                          <a:cs typeface="Times New Roman" charset="0"/>
                        </a:rPr>
                        <m:t>𝜇</m:t>
                      </m:r>
                      <m:r>
                        <a:rPr lang="en-US" altLang="zh-CN" sz="2000" i="1">
                          <a:latin typeface="Cambria Math" panose="02040503050406030204" pitchFamily="18" charset="0"/>
                          <a:ea typeface="Cambria Math" panose="02040503050406030204" pitchFamily="18" charset="0"/>
                          <a:cs typeface="Times New Roman" charset="0"/>
                        </a:rPr>
                        <m:t>=</m:t>
                      </m:r>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r>
                        <a:rPr lang="en-US" altLang="zh-CN" sz="2000" i="1">
                          <a:latin typeface="Cambria Math" panose="02040503050406030204" pitchFamily="18" charset="0"/>
                          <a:ea typeface="Times New Roman" charset="0"/>
                          <a:cs typeface="Times New Roman" charset="0"/>
                        </a:rPr>
                        <m:t>)</m:t>
                      </m:r>
                    </m:oMath>
                  </m:oMathPara>
                </a14:m>
                <a:endParaRPr lang="en-US" altLang="zh-CN" sz="2000" dirty="0">
                  <a:latin typeface="Times New Roman" charset="0"/>
                  <a:ea typeface="Times New Roman" charset="0"/>
                  <a:cs typeface="Times New Roman" charset="0"/>
                </a:endParaRPr>
              </a:p>
              <a:p>
                <a:pPr algn="just">
                  <a:spcBef>
                    <a:spcPts val="1000"/>
                  </a:spcBef>
                  <a:spcAft>
                    <a:spcPts val="1000"/>
                  </a:spcAft>
                </a:pPr>
                <a14:m>
                  <m:oMathPara xmlns:m="http://schemas.openxmlformats.org/officeDocument/2006/math">
                    <m:oMathParaPr>
                      <m:jc m:val="left"/>
                    </m:oMathParaPr>
                    <m:oMath xmlns:m="http://schemas.openxmlformats.org/officeDocument/2006/math">
                      <m:r>
                        <a:rPr lang="en-US" altLang="zh-CN" sz="2000" i="1">
                          <a:solidFill>
                            <a:srgbClr val="FF0000"/>
                          </a:solidFill>
                          <a:latin typeface="Cambria Math" panose="02040503050406030204" pitchFamily="18" charset="0"/>
                          <a:ea typeface="Times New Roman" charset="0"/>
                          <a:cs typeface="Times New Roman" charset="0"/>
                        </a:rPr>
                        <m:t>           =</m:t>
                      </m:r>
                      <m:r>
                        <a:rPr lang="en-US" altLang="zh-CN" sz="2000" i="1">
                          <a:solidFill>
                            <a:srgbClr val="FF0000"/>
                          </a:solidFill>
                          <a:latin typeface="Cambria Math" panose="02040503050406030204" pitchFamily="18" charset="0"/>
                          <a:ea typeface="Times New Roman" charset="0"/>
                          <a:cs typeface="Times New Roman" charset="0"/>
                        </a:rPr>
                        <m:t>𝑃</m:t>
                      </m:r>
                      <m:d>
                        <m:dPr>
                          <m:ctrlPr>
                            <a:rPr lang="en-US" altLang="zh-CN" sz="2000" i="1">
                              <a:solidFill>
                                <a:srgbClr val="FF0000"/>
                              </a:solidFill>
                              <a:latin typeface="Cambria Math" charset="0"/>
                              <a:ea typeface="Times New Roman" charset="0"/>
                              <a:cs typeface="Times New Roman" charset="0"/>
                            </a:rPr>
                          </m:ctrlPr>
                        </m:dPr>
                        <m:e>
                          <m:f>
                            <m:fPr>
                              <m:ctrlPr>
                                <a:rPr lang="en-US" altLang="zh-CN" sz="2000" i="1">
                                  <a:solidFill>
                                    <a:srgbClr val="FF0000"/>
                                  </a:solidFill>
                                  <a:latin typeface="Cambria Math" charset="0"/>
                                  <a:ea typeface="Cambria Math" panose="02040503050406030204" pitchFamily="18" charset="0"/>
                                  <a:cs typeface="Times New Roman" charset="0"/>
                                </a:rPr>
                              </m:ctrlPr>
                            </m:fPr>
                            <m:num>
                              <m:acc>
                                <m:accPr>
                                  <m:chr m:val="̅"/>
                                  <m:ctrlPr>
                                    <a:rPr lang="en-US" altLang="zh-CN" sz="2000" i="1">
                                      <a:solidFill>
                                        <a:srgbClr val="FF0000"/>
                                      </a:solidFill>
                                      <a:latin typeface="Cambria Math" charset="0"/>
                                      <a:cs typeface="Times New Roman" charset="0"/>
                                    </a:rPr>
                                  </m:ctrlPr>
                                </m:accPr>
                                <m:e>
                                  <m:r>
                                    <a:rPr lang="en-US" altLang="zh-CN" sz="2000" i="1">
                                      <a:solidFill>
                                        <a:srgbClr val="FF0000"/>
                                      </a:solidFill>
                                      <a:latin typeface="Cambria Math" panose="02040503050406030204" pitchFamily="18" charset="0"/>
                                      <a:cs typeface="Times New Roman" charset="0"/>
                                    </a:rPr>
                                    <m:t>𝑋</m:t>
                                  </m:r>
                                </m:e>
                              </m:acc>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Sup>
                                <m:sSupPr>
                                  <m:ctrlPr>
                                    <a:rPr lang="en-US" altLang="zh-CN" sz="2000" i="1">
                                      <a:solidFill>
                                        <a:srgbClr val="FF0000"/>
                                      </a:solidFill>
                                      <a:latin typeface="Cambria Math" charset="0"/>
                                      <a:ea typeface="Cambria Math" panose="02040503050406030204" pitchFamily="18" charset="0"/>
                                      <a:cs typeface="Times New Roman" charset="0"/>
                                    </a:rPr>
                                  </m:ctrlPr>
                                </m:sSupPr>
                                <m:e>
                                  <m:r>
                                    <a:rPr lang="zh-CN" altLang="en-US" sz="2000" i="1">
                                      <a:solidFill>
                                        <a:srgbClr val="FF0000"/>
                                      </a:solidFill>
                                      <a:latin typeface="Cambria Math" panose="02040503050406030204" pitchFamily="18" charset="0"/>
                                      <a:ea typeface="Cambria Math" panose="02040503050406030204" pitchFamily="18" charset="0"/>
                                      <a:cs typeface="Times New Roman" charset="0"/>
                                    </a:rPr>
                                    <m:t>𝜇</m:t>
                                  </m:r>
                                </m:e>
                                <m:sup>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up>
                              </m:sSup>
                            </m:num>
                            <m:den>
                              <m:f>
                                <m:fPr>
                                  <m:ctrlPr>
                                    <a:rPr lang="en-US" altLang="zh-CN" sz="2000" i="1">
                                      <a:solidFill>
                                        <a:srgbClr val="FF0000"/>
                                      </a:solidFill>
                                      <a:latin typeface="Cambria Math" charset="0"/>
                                      <a:cs typeface="Times New Roman" charset="0"/>
                                    </a:rPr>
                                  </m:ctrlPr>
                                </m:fPr>
                                <m:num>
                                  <m:r>
                                    <a:rPr lang="en-US" altLang="zh-CN" sz="2000" i="1">
                                      <a:solidFill>
                                        <a:srgbClr val="FF0000"/>
                                      </a:solidFill>
                                      <a:latin typeface="Cambria Math" panose="02040503050406030204" pitchFamily="18" charset="0"/>
                                      <a:cs typeface="Times New Roman" charset="0"/>
                                    </a:rPr>
                                    <m:t>𝜎</m:t>
                                  </m:r>
                                </m:num>
                                <m:den>
                                  <m:rad>
                                    <m:radPr>
                                      <m:degHide m:val="on"/>
                                      <m:ctrlPr>
                                        <a:rPr lang="en-US" altLang="zh-CN" sz="2000" i="1">
                                          <a:solidFill>
                                            <a:srgbClr val="FF0000"/>
                                          </a:solidFill>
                                          <a:latin typeface="Cambria Math" charset="0"/>
                                          <a:cs typeface="Times New Roman" charset="0"/>
                                        </a:rPr>
                                      </m:ctrlPr>
                                    </m:radPr>
                                    <m:deg/>
                                    <m:e>
                                      <m:r>
                                        <a:rPr lang="en-US" altLang="zh-CN" sz="2000" i="1">
                                          <a:solidFill>
                                            <a:srgbClr val="FF0000"/>
                                          </a:solidFill>
                                          <a:latin typeface="Cambria Math" panose="02040503050406030204" pitchFamily="18" charset="0"/>
                                          <a:cs typeface="Times New Roman" charset="0"/>
                                        </a:rPr>
                                        <m:t>𝑛</m:t>
                                      </m:r>
                                    </m:e>
                                  </m:rad>
                                </m:den>
                              </m:f>
                            </m:den>
                          </m:f>
                          <m:r>
                            <a:rPr lang="en-US" altLang="zh-CN" sz="2000" i="1">
                              <a:solidFill>
                                <a:srgbClr val="FF0000"/>
                              </a:solidFill>
                              <a:latin typeface="Cambria Math" panose="02040503050406030204" pitchFamily="18" charset="0"/>
                              <a:cs typeface="Times New Roman" charset="0"/>
                            </a:rPr>
                            <m:t>&lt;</m:t>
                          </m:r>
                          <m:sSub>
                            <m:sSubPr>
                              <m:ctrlPr>
                                <a:rPr lang="en-US" altLang="zh-CN" sz="2000" i="1" dirty="0">
                                  <a:solidFill>
                                    <a:srgbClr val="FF0000"/>
                                  </a:solidFill>
                                  <a:latin typeface="Cambria Math" charset="0"/>
                                  <a:ea typeface="Cambria Math" panose="02040503050406030204" pitchFamily="18" charset="0"/>
                                  <a:cs typeface="Times New Roman" charset="0"/>
                                </a:rPr>
                              </m:ctrlPr>
                            </m:sSubPr>
                            <m:e>
                              <m:r>
                                <a:rPr lang="en-US" altLang="zh-CN" sz="2000" i="1" dirty="0">
                                  <a:solidFill>
                                    <a:srgbClr val="FF0000"/>
                                  </a:solidFill>
                                  <a:latin typeface="Cambria Math" panose="02040503050406030204" pitchFamily="18" charset="0"/>
                                  <a:ea typeface="Cambria Math" panose="02040503050406030204" pitchFamily="18" charset="0"/>
                                  <a:cs typeface="Times New Roman" charset="0"/>
                                </a:rPr>
                                <m:t>𝑧</m:t>
                              </m:r>
                            </m:e>
                            <m:sub>
                              <m:r>
                                <a:rPr lang="en-US" altLang="zh-CN" sz="2000" i="1" dirty="0">
                                  <a:solidFill>
                                    <a:srgbClr val="FF0000"/>
                                  </a:solidFill>
                                  <a:latin typeface="Cambria Math" panose="02040503050406030204" pitchFamily="18" charset="0"/>
                                  <a:ea typeface="Cambria Math" panose="02040503050406030204" pitchFamily="18" charset="0"/>
                                  <a:cs typeface="Times New Roman" charset="0"/>
                                </a:rPr>
                                <m:t>𝛼</m:t>
                              </m:r>
                            </m:sub>
                          </m:sSub>
                          <m:r>
                            <a:rPr lang="en-US" altLang="zh-CN" sz="2000" i="1" dirty="0">
                              <a:solidFill>
                                <a:srgbClr val="FF0000"/>
                              </a:solidFill>
                              <a:latin typeface="Cambria Math" panose="02040503050406030204" pitchFamily="18" charset="0"/>
                              <a:ea typeface="Cambria Math" panose="02040503050406030204" pitchFamily="18" charset="0"/>
                              <a:cs typeface="Times New Roman" charset="0"/>
                            </a:rPr>
                            <m:t>+</m:t>
                          </m:r>
                          <m:f>
                            <m:fPr>
                              <m:ctrlPr>
                                <a:rPr lang="en-US" altLang="zh-CN" sz="2000" i="1">
                                  <a:solidFill>
                                    <a:srgbClr val="FF0000"/>
                                  </a:solidFill>
                                  <a:latin typeface="Cambria Math" charset="0"/>
                                  <a:ea typeface="Cambria Math" panose="02040503050406030204" pitchFamily="18" charset="0"/>
                                  <a:cs typeface="Times New Roman" charset="0"/>
                                </a:rPr>
                              </m:ctrlPr>
                            </m:fPr>
                            <m:num>
                              <m:sSub>
                                <m:sSubPr>
                                  <m:ctrlPr>
                                    <a:rPr lang="en-US" altLang="zh-CN" sz="2000" i="1" dirty="0">
                                      <a:solidFill>
                                        <a:srgbClr val="FF0000"/>
                                      </a:solidFill>
                                      <a:latin typeface="Cambria Math" charset="0"/>
                                      <a:cs typeface="Times New Roman" charset="0"/>
                                    </a:rPr>
                                  </m:ctrlPr>
                                </m:sSubPr>
                                <m:e>
                                  <m:r>
                                    <a:rPr lang="zh-CN" altLang="en-US" sz="2000" i="1" dirty="0">
                                      <a:solidFill>
                                        <a:srgbClr val="FF0000"/>
                                      </a:solidFill>
                                      <a:latin typeface="Cambria Math" panose="02040503050406030204" pitchFamily="18" charset="0"/>
                                      <a:ea typeface="Times New Roman" charset="0"/>
                                      <a:cs typeface="Times New Roman" charset="0"/>
                                    </a:rPr>
                                    <m:t>𝜇</m:t>
                                  </m:r>
                                </m:e>
                                <m:sub>
                                  <m:r>
                                    <a:rPr lang="en-US" altLang="zh-CN" sz="2000" i="1" dirty="0">
                                      <a:solidFill>
                                        <a:srgbClr val="FF0000"/>
                                      </a:solidFill>
                                      <a:latin typeface="Cambria Math" panose="02040503050406030204" pitchFamily="18" charset="0"/>
                                      <a:cs typeface="Times New Roman" charset="0"/>
                                    </a:rPr>
                                    <m:t>0</m:t>
                                  </m:r>
                                </m:sub>
                              </m:sSub>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Sup>
                                <m:sSupPr>
                                  <m:ctrlPr>
                                    <a:rPr lang="en-US" altLang="zh-CN" sz="2000" i="1">
                                      <a:solidFill>
                                        <a:srgbClr val="FF0000"/>
                                      </a:solidFill>
                                      <a:latin typeface="Cambria Math" charset="0"/>
                                      <a:ea typeface="Cambria Math" panose="02040503050406030204" pitchFamily="18" charset="0"/>
                                      <a:cs typeface="Times New Roman" charset="0"/>
                                    </a:rPr>
                                  </m:ctrlPr>
                                </m:sSupPr>
                                <m:e>
                                  <m:r>
                                    <a:rPr lang="zh-CN" altLang="en-US" sz="2000" i="1">
                                      <a:solidFill>
                                        <a:srgbClr val="FF0000"/>
                                      </a:solidFill>
                                      <a:latin typeface="Cambria Math" panose="02040503050406030204" pitchFamily="18" charset="0"/>
                                      <a:ea typeface="Cambria Math" panose="02040503050406030204" pitchFamily="18" charset="0"/>
                                      <a:cs typeface="Times New Roman" charset="0"/>
                                    </a:rPr>
                                    <m:t>𝜇</m:t>
                                  </m:r>
                                </m:e>
                                <m:sup>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up>
                              </m:sSup>
                            </m:num>
                            <m:den>
                              <m:f>
                                <m:fPr>
                                  <m:ctrlPr>
                                    <a:rPr lang="en-US" altLang="zh-CN" sz="2000" i="1">
                                      <a:solidFill>
                                        <a:srgbClr val="FF0000"/>
                                      </a:solidFill>
                                      <a:latin typeface="Cambria Math" charset="0"/>
                                      <a:cs typeface="Times New Roman" charset="0"/>
                                    </a:rPr>
                                  </m:ctrlPr>
                                </m:fPr>
                                <m:num>
                                  <m:r>
                                    <a:rPr lang="en-US" altLang="zh-CN" sz="2000" i="1">
                                      <a:solidFill>
                                        <a:srgbClr val="FF0000"/>
                                      </a:solidFill>
                                      <a:latin typeface="Cambria Math" panose="02040503050406030204" pitchFamily="18" charset="0"/>
                                      <a:cs typeface="Times New Roman" charset="0"/>
                                    </a:rPr>
                                    <m:t>𝜎</m:t>
                                  </m:r>
                                </m:num>
                                <m:den>
                                  <m:rad>
                                    <m:radPr>
                                      <m:degHide m:val="on"/>
                                      <m:ctrlPr>
                                        <a:rPr lang="en-US" altLang="zh-CN" sz="2000" i="1">
                                          <a:solidFill>
                                            <a:srgbClr val="FF0000"/>
                                          </a:solidFill>
                                          <a:latin typeface="Cambria Math" charset="0"/>
                                          <a:cs typeface="Times New Roman" charset="0"/>
                                        </a:rPr>
                                      </m:ctrlPr>
                                    </m:radPr>
                                    <m:deg/>
                                    <m:e>
                                      <m:r>
                                        <a:rPr lang="en-US" altLang="zh-CN" sz="2000" i="1">
                                          <a:solidFill>
                                            <a:srgbClr val="FF0000"/>
                                          </a:solidFill>
                                          <a:latin typeface="Cambria Math" panose="02040503050406030204" pitchFamily="18" charset="0"/>
                                          <a:cs typeface="Times New Roman" charset="0"/>
                                        </a:rPr>
                                        <m:t>𝑛</m:t>
                                      </m:r>
                                    </m:e>
                                  </m:rad>
                                </m:den>
                              </m:f>
                            </m:den>
                          </m:f>
                          <m:r>
                            <a:rPr lang="en-US" altLang="zh-CN" sz="2000" i="1">
                              <a:solidFill>
                                <a:srgbClr val="FF0000"/>
                              </a:solidFill>
                              <a:latin typeface="Cambria Math" panose="02040503050406030204" pitchFamily="18" charset="0"/>
                              <a:cs typeface="Times New Roman" charset="0"/>
                            </a:rPr>
                            <m:t>𝑤h𝑒𝑛</m:t>
                          </m:r>
                          <m:r>
                            <a:rPr lang="en-US" altLang="zh-CN" sz="2000" i="1">
                              <a:solidFill>
                                <a:srgbClr val="FF0000"/>
                              </a:solidFill>
                              <a:latin typeface="Cambria Math" panose="02040503050406030204" pitchFamily="18" charset="0"/>
                              <a:cs typeface="Times New Roman" charset="0"/>
                            </a:rPr>
                            <m:t> </m:t>
                          </m:r>
                          <m:r>
                            <a:rPr lang="zh-CN" altLang="en-US" sz="2000" i="1">
                              <a:solidFill>
                                <a:srgbClr val="FF0000"/>
                              </a:solidFill>
                              <a:latin typeface="Cambria Math" panose="02040503050406030204" pitchFamily="18" charset="0"/>
                              <a:ea typeface="Cambria Math" panose="02040503050406030204" pitchFamily="18" charset="0"/>
                              <a:cs typeface="Times New Roman" charset="0"/>
                            </a:rPr>
                            <m:t>𝜇</m:t>
                          </m:r>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Sup>
                            <m:sSupPr>
                              <m:ctrlPr>
                                <a:rPr lang="en-US" altLang="zh-CN" sz="2000" i="1">
                                  <a:solidFill>
                                    <a:srgbClr val="FF0000"/>
                                  </a:solidFill>
                                  <a:latin typeface="Cambria Math" charset="0"/>
                                  <a:ea typeface="Cambria Math" panose="02040503050406030204" pitchFamily="18" charset="0"/>
                                  <a:cs typeface="Times New Roman" charset="0"/>
                                </a:rPr>
                              </m:ctrlPr>
                            </m:sSupPr>
                            <m:e>
                              <m:r>
                                <a:rPr lang="zh-CN" altLang="en-US" sz="2000" i="1">
                                  <a:solidFill>
                                    <a:srgbClr val="FF0000"/>
                                  </a:solidFill>
                                  <a:latin typeface="Cambria Math" panose="02040503050406030204" pitchFamily="18" charset="0"/>
                                  <a:ea typeface="Cambria Math" panose="02040503050406030204" pitchFamily="18" charset="0"/>
                                  <a:cs typeface="Times New Roman" charset="0"/>
                                </a:rPr>
                                <m:t>𝜇</m:t>
                              </m:r>
                            </m:e>
                            <m:sup>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up>
                          </m:sSup>
                        </m:e>
                      </m:d>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r>
                        <m:rPr>
                          <m:sty m:val="p"/>
                        </m:rPr>
                        <a:rPr lang="el-GR" altLang="zh-CN" sz="2000" i="1">
                          <a:solidFill>
                            <a:srgbClr val="FF0000"/>
                          </a:solidFill>
                          <a:latin typeface="Cambria Math" panose="02040503050406030204" pitchFamily="18" charset="0"/>
                          <a:ea typeface="Cambria Math" panose="02040503050406030204" pitchFamily="18" charset="0"/>
                          <a:cs typeface="Times New Roman" charset="0"/>
                        </a:rPr>
                        <m:t>Φ</m:t>
                      </m:r>
                      <m:d>
                        <m:dPr>
                          <m:ctrlPr>
                            <a:rPr lang="en-US" altLang="zh-CN" sz="2000" i="1">
                              <a:solidFill>
                                <a:srgbClr val="FF0000"/>
                              </a:solidFill>
                              <a:latin typeface="Cambria Math" charset="0"/>
                              <a:ea typeface="Cambria Math" panose="02040503050406030204" pitchFamily="18" charset="0"/>
                              <a:cs typeface="Times New Roman" charset="0"/>
                            </a:rPr>
                          </m:ctrlPr>
                        </m:dPr>
                        <m:e>
                          <m:sSub>
                            <m:sSubPr>
                              <m:ctrlPr>
                                <a:rPr lang="en-US" altLang="zh-CN" sz="2000" i="1" dirty="0">
                                  <a:solidFill>
                                    <a:srgbClr val="FF0000"/>
                                  </a:solidFill>
                                  <a:latin typeface="Cambria Math" charset="0"/>
                                  <a:ea typeface="Cambria Math" panose="02040503050406030204" pitchFamily="18" charset="0"/>
                                  <a:cs typeface="Times New Roman" charset="0"/>
                                </a:rPr>
                              </m:ctrlPr>
                            </m:sSubPr>
                            <m:e>
                              <m:r>
                                <a:rPr lang="en-US" altLang="zh-CN" sz="2000" i="1" dirty="0">
                                  <a:solidFill>
                                    <a:srgbClr val="FF0000"/>
                                  </a:solidFill>
                                  <a:latin typeface="Cambria Math" panose="02040503050406030204" pitchFamily="18" charset="0"/>
                                  <a:ea typeface="Cambria Math" panose="02040503050406030204" pitchFamily="18" charset="0"/>
                                  <a:cs typeface="Times New Roman" charset="0"/>
                                </a:rPr>
                                <m:t>𝑧</m:t>
                              </m:r>
                            </m:e>
                            <m:sub>
                              <m:r>
                                <a:rPr lang="en-US" altLang="zh-CN" sz="2000" i="1" dirty="0">
                                  <a:solidFill>
                                    <a:srgbClr val="FF0000"/>
                                  </a:solidFill>
                                  <a:latin typeface="Cambria Math" panose="02040503050406030204" pitchFamily="18" charset="0"/>
                                  <a:ea typeface="Cambria Math" panose="02040503050406030204" pitchFamily="18" charset="0"/>
                                  <a:cs typeface="Times New Roman" charset="0"/>
                                </a:rPr>
                                <m:t>𝛼</m:t>
                              </m:r>
                            </m:sub>
                          </m:sSub>
                          <m:r>
                            <a:rPr lang="en-US" altLang="zh-CN" sz="2000" i="1" dirty="0">
                              <a:solidFill>
                                <a:srgbClr val="FF0000"/>
                              </a:solidFill>
                              <a:latin typeface="Cambria Math" panose="02040503050406030204" pitchFamily="18" charset="0"/>
                              <a:ea typeface="Cambria Math" panose="02040503050406030204" pitchFamily="18" charset="0"/>
                              <a:cs typeface="Times New Roman" charset="0"/>
                            </a:rPr>
                            <m:t>+</m:t>
                          </m:r>
                          <m:f>
                            <m:fPr>
                              <m:ctrlPr>
                                <a:rPr lang="en-US" altLang="zh-CN" sz="2000" i="1">
                                  <a:solidFill>
                                    <a:srgbClr val="FF0000"/>
                                  </a:solidFill>
                                  <a:latin typeface="Cambria Math" charset="0"/>
                                  <a:ea typeface="Cambria Math" panose="02040503050406030204" pitchFamily="18" charset="0"/>
                                  <a:cs typeface="Times New Roman" charset="0"/>
                                </a:rPr>
                              </m:ctrlPr>
                            </m:fPr>
                            <m:num>
                              <m:sSub>
                                <m:sSubPr>
                                  <m:ctrlPr>
                                    <a:rPr lang="en-US" altLang="zh-CN" sz="2000" i="1" dirty="0">
                                      <a:solidFill>
                                        <a:srgbClr val="FF0000"/>
                                      </a:solidFill>
                                      <a:latin typeface="Cambria Math" charset="0"/>
                                      <a:cs typeface="Times New Roman" charset="0"/>
                                    </a:rPr>
                                  </m:ctrlPr>
                                </m:sSubPr>
                                <m:e>
                                  <m:r>
                                    <a:rPr lang="zh-CN" altLang="en-US" sz="2000" i="1" dirty="0">
                                      <a:solidFill>
                                        <a:srgbClr val="FF0000"/>
                                      </a:solidFill>
                                      <a:latin typeface="Cambria Math" panose="02040503050406030204" pitchFamily="18" charset="0"/>
                                      <a:ea typeface="Times New Roman" charset="0"/>
                                      <a:cs typeface="Times New Roman" charset="0"/>
                                    </a:rPr>
                                    <m:t>𝜇</m:t>
                                  </m:r>
                                </m:e>
                                <m:sub>
                                  <m:r>
                                    <a:rPr lang="en-US" altLang="zh-CN" sz="2000" i="1" dirty="0">
                                      <a:solidFill>
                                        <a:srgbClr val="FF0000"/>
                                      </a:solidFill>
                                      <a:latin typeface="Cambria Math" panose="02040503050406030204" pitchFamily="18" charset="0"/>
                                      <a:cs typeface="Times New Roman" charset="0"/>
                                    </a:rPr>
                                    <m:t>0</m:t>
                                  </m:r>
                                </m:sub>
                              </m:sSub>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Sup>
                                <m:sSupPr>
                                  <m:ctrlPr>
                                    <a:rPr lang="en-US" altLang="zh-CN" sz="2000" i="1">
                                      <a:solidFill>
                                        <a:srgbClr val="FF0000"/>
                                      </a:solidFill>
                                      <a:latin typeface="Cambria Math" charset="0"/>
                                      <a:ea typeface="Cambria Math" panose="02040503050406030204" pitchFamily="18" charset="0"/>
                                      <a:cs typeface="Times New Roman" charset="0"/>
                                    </a:rPr>
                                  </m:ctrlPr>
                                </m:sSupPr>
                                <m:e>
                                  <m:r>
                                    <a:rPr lang="zh-CN" altLang="en-US" sz="2000" i="1">
                                      <a:solidFill>
                                        <a:srgbClr val="FF0000"/>
                                      </a:solidFill>
                                      <a:latin typeface="Cambria Math" panose="02040503050406030204" pitchFamily="18" charset="0"/>
                                      <a:ea typeface="Cambria Math" panose="02040503050406030204" pitchFamily="18" charset="0"/>
                                      <a:cs typeface="Times New Roman" charset="0"/>
                                    </a:rPr>
                                    <m:t>𝜇</m:t>
                                  </m:r>
                                </m:e>
                                <m:sup>
                                  <m:r>
                                    <a:rPr lang="en-US" altLang="zh-CN" sz="2000" i="1">
                                      <a:solidFill>
                                        <a:srgbClr val="FF0000"/>
                                      </a:solidFill>
                                      <a:latin typeface="Cambria Math" panose="02040503050406030204" pitchFamily="18" charset="0"/>
                                      <a:ea typeface="Cambria Math" panose="02040503050406030204" pitchFamily="18" charset="0"/>
                                      <a:cs typeface="Times New Roman" charset="0"/>
                                    </a:rPr>
                                    <m:t>′</m:t>
                                  </m:r>
                                </m:sup>
                              </m:sSup>
                            </m:num>
                            <m:den>
                              <m:r>
                                <a:rPr lang="en-US" altLang="zh-CN" sz="2000" i="1">
                                  <a:solidFill>
                                    <a:srgbClr val="FF0000"/>
                                  </a:solidFill>
                                  <a:latin typeface="Cambria Math" panose="02040503050406030204" pitchFamily="18" charset="0"/>
                                  <a:cs typeface="Times New Roman" charset="0"/>
                                </a:rPr>
                                <m:t>𝜎</m:t>
                              </m:r>
                              <m:r>
                                <a:rPr lang="en-US" altLang="zh-CN" sz="2000" i="1">
                                  <a:solidFill>
                                    <a:srgbClr val="FF0000"/>
                                  </a:solidFill>
                                  <a:latin typeface="Cambria Math" panose="02040503050406030204" pitchFamily="18" charset="0"/>
                                  <a:cs typeface="Times New Roman" charset="0"/>
                                </a:rPr>
                                <m:t>/</m:t>
                              </m:r>
                              <m:rad>
                                <m:radPr>
                                  <m:degHide m:val="on"/>
                                  <m:ctrlPr>
                                    <a:rPr lang="en-US" altLang="zh-CN" sz="2000" i="1">
                                      <a:solidFill>
                                        <a:srgbClr val="FF0000"/>
                                      </a:solidFill>
                                      <a:latin typeface="Cambria Math" charset="0"/>
                                      <a:cs typeface="Times New Roman" charset="0"/>
                                    </a:rPr>
                                  </m:ctrlPr>
                                </m:radPr>
                                <m:deg/>
                                <m:e>
                                  <m:r>
                                    <a:rPr lang="en-US" altLang="zh-CN" sz="2000" i="1">
                                      <a:solidFill>
                                        <a:srgbClr val="FF0000"/>
                                      </a:solidFill>
                                      <a:latin typeface="Cambria Math" panose="02040503050406030204" pitchFamily="18" charset="0"/>
                                      <a:cs typeface="Times New Roman" charset="0"/>
                                    </a:rPr>
                                    <m:t>𝑛</m:t>
                                  </m:r>
                                </m:e>
                              </m:rad>
                            </m:den>
                          </m:f>
                        </m:e>
                      </m:d>
                    </m:oMath>
                  </m:oMathPara>
                </a14:m>
                <a:endParaRPr lang="zh-CN" altLang="en-US" sz="2000" dirty="0"/>
              </a:p>
            </p:txBody>
          </p:sp>
        </mc:Choice>
        <mc:Fallback xmlns="">
          <p:sp>
            <p:nvSpPr>
              <p:cNvPr id="4" name="矩形 3">
                <a:extLst>
                  <a:ext uri="{FF2B5EF4-FFF2-40B4-BE49-F238E27FC236}">
                    <a16:creationId xmlns:a16="http://schemas.microsoft.com/office/drawing/2014/main" xmlns:a14="http://schemas.microsoft.com/office/drawing/2010/main" xmlns="" id="{C3B1B1FE-23B1-4DC8-8C80-9AFD17637353}"/>
                  </a:ext>
                </a:extLst>
              </p:cNvPr>
              <p:cNvSpPr>
                <a:spLocks noRot="1" noChangeAspect="1" noMove="1" noResize="1" noEditPoints="1" noAdjustHandles="1" noChangeArrowheads="1" noChangeShapeType="1" noTextEdit="1"/>
              </p:cNvSpPr>
              <p:nvPr/>
            </p:nvSpPr>
            <p:spPr>
              <a:xfrm>
                <a:off x="139007" y="3221273"/>
                <a:ext cx="8865985" cy="1827808"/>
              </a:xfrm>
              <a:prstGeom prst="rect">
                <a:avLst/>
              </a:prstGeom>
              <a:blipFill rotWithShape="0">
                <a:blip r:embed="rId7"/>
                <a:stretch>
                  <a:fillRect/>
                </a:stretch>
              </a:blipFill>
            </p:spPr>
            <p:txBody>
              <a:bodyPr/>
              <a:lstStyle/>
              <a:p>
                <a:r>
                  <a:rPr lang="en-US">
                    <a:noFill/>
                  </a:rPr>
                  <a:t> </a:t>
                </a:r>
              </a:p>
            </p:txBody>
          </p:sp>
        </mc:Fallback>
      </mc:AlternateContent>
      <p:sp>
        <p:nvSpPr>
          <p:cNvPr id="6" name="灯片编号占位符 5">
            <a:extLst>
              <a:ext uri="{FF2B5EF4-FFF2-40B4-BE49-F238E27FC236}">
                <a16:creationId xmlns="" xmlns:a16="http://schemas.microsoft.com/office/drawing/2014/main" id="{FC97A818-E295-461E-93E9-D468FD9D0555}"/>
              </a:ext>
            </a:extLst>
          </p:cNvPr>
          <p:cNvSpPr>
            <a:spLocks noGrp="1"/>
          </p:cNvSpPr>
          <p:nvPr>
            <p:ph type="sldNum" sz="quarter" idx="11"/>
          </p:nvPr>
        </p:nvSpPr>
        <p:spPr/>
        <p:txBody>
          <a:bodyPr/>
          <a:lstStyle/>
          <a:p>
            <a:pPr>
              <a:defRPr/>
            </a:pPr>
            <a:fld id="{DF2308B0-52A9-437D-9700-D7B37876F5B1}" type="slidenum">
              <a:rPr lang="zh-CN" altLang="en-US" smtClean="0"/>
              <a:pPr>
                <a:defRPr/>
              </a:pPr>
              <a:t>24</a:t>
            </a:fld>
            <a:endParaRPr lang="en-US" altLang="zh-CN" dirty="0"/>
          </a:p>
        </p:txBody>
      </p:sp>
    </p:spTree>
    <p:extLst>
      <p:ext uri="{BB962C8B-B14F-4D97-AF65-F5344CB8AC3E}">
        <p14:creationId xmlns:p14="http://schemas.microsoft.com/office/powerpoint/2010/main" val="394044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84680" y="953725"/>
                <a:ext cx="8757277" cy="430887"/>
              </a:xfrm>
              <a:prstGeom prst="rect">
                <a:avLst/>
              </a:prstGeom>
            </p:spPr>
            <p:txBody>
              <a:bodyPr wrap="square">
                <a:spAutoFit/>
              </a:bodyPr>
              <a:lstStyle/>
              <a:p>
                <a:r>
                  <a:rPr lang="en-US" altLang="zh-CN" sz="2200" dirty="0">
                    <a:solidFill>
                      <a:srgbClr val="3333FF"/>
                    </a:solidFill>
                  </a:rPr>
                  <a:t>Consider second the lower-tailed test with rejection region </a:t>
                </a:r>
                <a14:m>
                  <m:oMath xmlns:m="http://schemas.openxmlformats.org/officeDocument/2006/math">
                    <m:r>
                      <m:rPr>
                        <m:sty m:val="p"/>
                      </m:rPr>
                      <a:rPr lang="en-US" altLang="zh-CN" sz="2200">
                        <a:solidFill>
                          <a:srgbClr val="3333FF"/>
                        </a:solidFill>
                        <a:latin typeface="Cambria Math"/>
                        <a:ea typeface="Cambria Math"/>
                      </a:rPr>
                      <m:t>z</m:t>
                    </m:r>
                    <m:r>
                      <a:rPr lang="en-US" altLang="zh-CN" sz="2200" i="1" smtClean="0">
                        <a:solidFill>
                          <a:srgbClr val="3333FF"/>
                        </a:solidFill>
                        <a:latin typeface="Cambria Math"/>
                        <a:ea typeface="Cambria Math"/>
                      </a:rPr>
                      <m:t>≤</m:t>
                    </m:r>
                    <m:r>
                      <a:rPr lang="en-US" altLang="zh-CN" sz="2200" b="0" i="1" smtClean="0">
                        <a:solidFill>
                          <a:srgbClr val="3333FF"/>
                        </a:solidFill>
                        <a:latin typeface="Cambria Math"/>
                        <a:ea typeface="Cambria Math"/>
                      </a:rPr>
                      <m:t>−</m:t>
                    </m:r>
                    <m:sSub>
                      <m:sSubPr>
                        <m:ctrlPr>
                          <a:rPr lang="en-US" altLang="zh-CN" sz="2200" b="0" i="1" smtClean="0">
                            <a:solidFill>
                              <a:srgbClr val="3333FF"/>
                            </a:solidFill>
                            <a:latin typeface="Cambria Math" charset="0"/>
                            <a:ea typeface="Cambria Math"/>
                          </a:rPr>
                        </m:ctrlPr>
                      </m:sSubPr>
                      <m:e>
                        <m:r>
                          <a:rPr lang="en-US" altLang="zh-CN" sz="2200" b="0" i="1" smtClean="0">
                            <a:solidFill>
                              <a:srgbClr val="3333FF"/>
                            </a:solidFill>
                            <a:latin typeface="Cambria Math" panose="02040503050406030204" pitchFamily="18" charset="0"/>
                            <a:ea typeface="Cambria Math"/>
                          </a:rPr>
                          <m:t>𝑧</m:t>
                        </m:r>
                      </m:e>
                      <m:sub>
                        <m:r>
                          <a:rPr lang="en-US" altLang="zh-CN" sz="2200" b="0" i="1" smtClean="0">
                            <a:solidFill>
                              <a:srgbClr val="3333FF"/>
                            </a:solidFill>
                            <a:latin typeface="Cambria Math"/>
                            <a:ea typeface="Cambria Math"/>
                          </a:rPr>
                          <m:t>𝛼</m:t>
                        </m:r>
                      </m:sub>
                    </m:sSub>
                  </m:oMath>
                </a14:m>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184680" y="953725"/>
                <a:ext cx="8757277" cy="430887"/>
              </a:xfrm>
              <a:prstGeom prst="rect">
                <a:avLst/>
              </a:prstGeom>
              <a:blipFill>
                <a:blip r:embed="rId2"/>
                <a:stretch>
                  <a:fillRect l="-905" t="-7042"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26564" y="1445837"/>
                <a:ext cx="8937485" cy="769441"/>
              </a:xfrm>
              <a:prstGeom prst="rect">
                <a:avLst/>
              </a:prstGeom>
            </p:spPr>
            <p:txBody>
              <a:bodyPr wrap="square">
                <a:spAutoFit/>
              </a:bodyPr>
              <a:lstStyle/>
              <a:p>
                <a:r>
                  <a:rPr lang="en-US" altLang="zh-CN" sz="2200" dirty="0"/>
                  <a:t>Now let </a:t>
                </a:r>
                <a14:m>
                  <m:oMath xmlns:m="http://schemas.openxmlformats.org/officeDocument/2006/math">
                    <m:sSup>
                      <m:sSupPr>
                        <m:ctrlPr>
                          <a:rPr lang="en-US" altLang="zh-CN" sz="2200" i="1" smtClean="0">
                            <a:latin typeface="Cambria Math" charset="0"/>
                          </a:rPr>
                        </m:ctrlPr>
                      </m:sSupPr>
                      <m:e>
                        <m:r>
                          <a:rPr lang="en-US" altLang="zh-CN" sz="2200" b="0" i="1" smtClean="0">
                            <a:latin typeface="Cambria Math"/>
                          </a:rPr>
                          <m:t>𝜇</m:t>
                        </m:r>
                      </m:e>
                      <m:sup>
                        <m:r>
                          <a:rPr lang="en-US" altLang="zh-CN" sz="2200" b="0" i="1" smtClean="0">
                            <a:latin typeface="Cambria Math"/>
                          </a:rPr>
                          <m:t>′</m:t>
                        </m:r>
                      </m:sup>
                    </m:sSup>
                  </m:oMath>
                </a14:m>
                <a:r>
                  <a:rPr lang="en-US" altLang="zh-CN" sz="2200" dirty="0"/>
                  <a:t> denote a particular value of </a:t>
                </a:r>
                <a14:m>
                  <m:oMath xmlns:m="http://schemas.openxmlformats.org/officeDocument/2006/math">
                    <m:r>
                      <a:rPr lang="en-US" altLang="zh-CN" sz="2200" b="0" i="1" smtClean="0">
                        <a:latin typeface="Cambria Math"/>
                      </a:rPr>
                      <m:t>𝜇</m:t>
                    </m:r>
                  </m:oMath>
                </a14:m>
                <a:r>
                  <a:rPr lang="zh-CN" altLang="en-US" sz="2200" dirty="0"/>
                  <a:t> </a:t>
                </a:r>
                <a:r>
                  <a:rPr lang="en-US" altLang="zh-CN" sz="2200" dirty="0"/>
                  <a:t>that is smaller than the null value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oMath>
                </a14:m>
                <a:r>
                  <a:rPr lang="en-US" altLang="zh-CN" sz="2200" dirty="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26564" y="1445837"/>
                <a:ext cx="8937485" cy="769441"/>
              </a:xfrm>
              <a:prstGeom prst="rect">
                <a:avLst/>
              </a:prstGeom>
              <a:blipFill rotWithShape="1">
                <a:blip r:embed="rId3"/>
                <a:stretch>
                  <a:fillRect l="-819" t="-3968"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81590" y="2483895"/>
                <a:ext cx="537358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𝛽</m:t>
                      </m:r>
                      <m:d>
                        <m:dPr>
                          <m:ctrlPr>
                            <a:rPr lang="en-US" altLang="zh-CN" sz="2200" b="0" i="1" smtClean="0">
                              <a:latin typeface="Cambria Math" charset="0"/>
                            </a:rPr>
                          </m:ctrlPr>
                        </m:dPr>
                        <m:e>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e>
                      </m:d>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r>
                        <a:rPr lang="en-US" altLang="zh-CN" sz="2200" b="0" i="1" smtClean="0">
                          <a:latin typeface="Cambria Math"/>
                        </a:rPr>
                        <m:t> </m:t>
                      </m:r>
                      <m:r>
                        <m:rPr>
                          <m:nor/>
                        </m:rPr>
                        <a:rPr lang="en-US" altLang="zh-CN" sz="2200" b="0" i="0" smtClean="0">
                          <a:latin typeface="Cambria Math"/>
                        </a:rPr>
                        <m:t>is</m:t>
                      </m:r>
                      <m:r>
                        <m:rPr>
                          <m:nor/>
                        </m:rPr>
                        <a:rPr lang="en-US" altLang="zh-CN" sz="2200" b="0" i="0" smtClean="0">
                          <a:latin typeface="Cambria Math"/>
                        </a:rPr>
                        <m:t> </m:t>
                      </m:r>
                      <m:r>
                        <m:rPr>
                          <m:nor/>
                        </m:rPr>
                        <a:rPr lang="en-US" altLang="zh-CN" sz="2200" b="0" i="0" smtClean="0">
                          <a:latin typeface="Cambria Math"/>
                        </a:rPr>
                        <m:t>not</m:t>
                      </m:r>
                      <m:r>
                        <m:rPr>
                          <m:nor/>
                        </m:rPr>
                        <a:rPr lang="en-US" altLang="zh-CN" sz="2200" b="0" i="0" smtClean="0">
                          <a:latin typeface="Cambria Math"/>
                        </a:rPr>
                        <m:t> </m:t>
                      </m:r>
                      <m:r>
                        <m:rPr>
                          <m:nor/>
                        </m:rPr>
                        <a:rPr lang="en-US" altLang="zh-CN" sz="2200" b="0" i="0" smtClean="0">
                          <a:latin typeface="Cambria Math"/>
                        </a:rPr>
                        <m:t>rejected</m:t>
                      </m:r>
                      <m:r>
                        <m:rPr>
                          <m:nor/>
                        </m:rPr>
                        <a:rPr lang="en-US" altLang="zh-CN" sz="2200" b="0" i="0" smtClean="0">
                          <a:latin typeface="Cambria Math"/>
                        </a:rPr>
                        <m:t> </m:t>
                      </m:r>
                      <m:r>
                        <m:rPr>
                          <m:nor/>
                        </m:rPr>
                        <a:rPr lang="en-US" altLang="zh-CN" sz="2200" b="0" i="0" smtClean="0">
                          <a:latin typeface="Cambria Math"/>
                        </a:rPr>
                        <m:t>when</m:t>
                      </m:r>
                      <m:r>
                        <m:rPr>
                          <m:nor/>
                        </m:rPr>
                        <a:rPr lang="en-US" altLang="zh-CN" sz="2200" b="0" i="0" smtClean="0">
                          <a:latin typeface="Cambria Math"/>
                        </a:rPr>
                        <m:t> </m:t>
                      </m:r>
                      <m:r>
                        <a:rPr lang="en-US" altLang="zh-CN" sz="2200" b="0" i="1" smtClean="0">
                          <a:latin typeface="Cambria Math"/>
                        </a:rPr>
                        <m:t>𝜇</m:t>
                      </m:r>
                      <m:r>
                        <a:rPr lang="en-US" altLang="zh-CN" sz="2200" b="0" i="1" smtClean="0">
                          <a:latin typeface="Cambria Math"/>
                        </a:rPr>
                        <m:t>=</m:t>
                      </m:r>
                      <m:sSup>
                        <m:sSupPr>
                          <m:ctrlPr>
                            <a:rPr lang="en-US" altLang="zh-CN" sz="2200" b="0" i="1" smtClean="0">
                              <a:latin typeface="Cambria Math" charset="0"/>
                            </a:rPr>
                          </m:ctrlPr>
                        </m:sSupPr>
                        <m:e>
                          <m:r>
                            <a:rPr lang="en-US" altLang="zh-CN" sz="2200" b="0" i="1" smtClean="0">
                              <a:latin typeface="Cambria Math"/>
                            </a:rPr>
                            <m:t>𝜇</m:t>
                          </m:r>
                        </m:e>
                        <m:sup>
                          <m:r>
                            <a:rPr lang="en-US" altLang="zh-CN" sz="2200" b="0" i="1" smtClean="0">
                              <a:latin typeface="Cambria Math"/>
                            </a:rPr>
                            <m:t>′</m:t>
                          </m:r>
                        </m:sup>
                      </m:sSup>
                      <m:r>
                        <a:rPr lang="en-US" altLang="zh-CN" sz="2200" b="0" i="1" smtClean="0">
                          <a:latin typeface="Cambria Math"/>
                        </a:rPr>
                        <m:t>)</m:t>
                      </m:r>
                    </m:oMath>
                  </m:oMathPara>
                </a14:m>
                <a:endParaRPr lang="zh-CN" altLang="en-US" sz="22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1590" y="2483895"/>
                <a:ext cx="5373586" cy="430887"/>
              </a:xfrm>
              <a:prstGeom prst="rect">
                <a:avLst/>
              </a:prstGeom>
              <a:blipFill rotWithShape="1">
                <a:blip r:embed="rId4"/>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56665" y="3017992"/>
                <a:ext cx="5406929" cy="853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m:t>
                      </m:r>
                      <m:r>
                        <a:rPr lang="en-US" altLang="zh-CN" sz="2800" b="0" i="1" smtClean="0">
                          <a:latin typeface="Cambria Math"/>
                        </a:rPr>
                        <m:t>𝑃</m:t>
                      </m:r>
                      <m:r>
                        <a:rPr lang="en-US" altLang="zh-CN" sz="2800" b="0" i="1" smtClean="0">
                          <a:latin typeface="Cambria Math"/>
                        </a:rPr>
                        <m:t>(</m:t>
                      </m:r>
                      <m:acc>
                        <m:accPr>
                          <m:chr m:val="̅"/>
                          <m:ctrlPr>
                            <a:rPr lang="en-US" altLang="zh-CN" sz="2400" i="1">
                              <a:latin typeface="Cambria Math" charset="0"/>
                              <a:cs typeface="Times New Roman" charset="0"/>
                            </a:rPr>
                          </m:ctrlPr>
                        </m:accPr>
                        <m:e>
                          <m:r>
                            <m:rPr>
                              <m:sty m:val="p"/>
                            </m:rPr>
                            <a:rPr lang="en-US" altLang="zh-CN" sz="2400" i="1">
                              <a:latin typeface="Cambria Math" charset="0"/>
                              <a:cs typeface="Times New Roman" charset="0"/>
                            </a:rPr>
                            <m:t>X</m:t>
                          </m:r>
                        </m:e>
                      </m:acc>
                      <m:r>
                        <a:rPr lang="en-US" altLang="zh-CN" sz="2400" b="0" i="1" smtClean="0">
                          <a:latin typeface="Cambria Math" charset="0"/>
                          <a:cs typeface="Times New Roman" charset="0"/>
                        </a:rPr>
                        <m:t>&gt;</m:t>
                      </m:r>
                      <m:sSub>
                        <m:sSubPr>
                          <m:ctrlPr>
                            <a:rPr lang="en-US" altLang="zh-CN" sz="2400" i="1" dirty="0">
                              <a:latin typeface="Cambria Math" charset="0"/>
                              <a:cs typeface="Times New Roman" charset="0"/>
                            </a:rPr>
                          </m:ctrlPr>
                        </m:sSubPr>
                        <m:e>
                          <m:r>
                            <a:rPr lang="zh-CN" altLang="en-US" sz="2400" i="1" dirty="0">
                              <a:latin typeface="Cambria Math" panose="02040503050406030204" pitchFamily="18" charset="0"/>
                              <a:ea typeface="Times New Roman" charset="0"/>
                              <a:cs typeface="Times New Roman" charset="0"/>
                            </a:rPr>
                            <m:t>𝜇</m:t>
                          </m:r>
                        </m:e>
                        <m:sub>
                          <m:r>
                            <a:rPr lang="en-US" altLang="zh-CN" sz="2400" i="1" dirty="0">
                              <a:latin typeface="Cambria Math" panose="02040503050406030204" pitchFamily="18" charset="0"/>
                              <a:cs typeface="Times New Roman" charset="0"/>
                            </a:rPr>
                            <m:t>0</m:t>
                          </m:r>
                        </m:sub>
                      </m:sSub>
                      <m:r>
                        <a:rPr lang="en-US" altLang="zh-CN" sz="2400" b="0" i="1" dirty="0" smtClean="0">
                          <a:latin typeface="Cambria Math" charset="0"/>
                          <a:cs typeface="Times New Roman" charset="0"/>
                        </a:rPr>
                        <m:t>−</m:t>
                      </m:r>
                      <m:sSub>
                        <m:sSubPr>
                          <m:ctrlPr>
                            <a:rPr lang="en-US" altLang="zh-CN" sz="2400" i="1" dirty="0">
                              <a:latin typeface="Cambria Math" charset="0"/>
                              <a:ea typeface="Cambria Math" panose="02040503050406030204" pitchFamily="18" charset="0"/>
                              <a:cs typeface="Times New Roman" charset="0"/>
                            </a:rPr>
                          </m:ctrlPr>
                        </m:sSubPr>
                        <m:e>
                          <m:r>
                            <a:rPr lang="en-US" altLang="zh-CN" sz="2400" i="1" dirty="0">
                              <a:latin typeface="Cambria Math" panose="02040503050406030204" pitchFamily="18" charset="0"/>
                              <a:ea typeface="Cambria Math" panose="02040503050406030204" pitchFamily="18" charset="0"/>
                              <a:cs typeface="Times New Roman" charset="0"/>
                            </a:rPr>
                            <m:t>𝑧</m:t>
                          </m:r>
                        </m:e>
                        <m:sub>
                          <m:r>
                            <a:rPr lang="en-US" altLang="zh-CN" sz="2400" i="1" dirty="0">
                              <a:latin typeface="Cambria Math" panose="02040503050406030204" pitchFamily="18" charset="0"/>
                              <a:ea typeface="Cambria Math" panose="02040503050406030204" pitchFamily="18" charset="0"/>
                              <a:cs typeface="Times New Roman" charset="0"/>
                            </a:rPr>
                            <m:t>𝛼</m:t>
                          </m:r>
                        </m:sub>
                      </m:sSub>
                      <m:r>
                        <a:rPr lang="en-US" altLang="zh-CN" sz="2400" i="1" dirty="0">
                          <a:latin typeface="Cambria Math" panose="02040503050406030204" pitchFamily="18" charset="0"/>
                          <a:ea typeface="Cambria Math" panose="02040503050406030204" pitchFamily="18" charset="0"/>
                          <a:cs typeface="Times New Roman" charset="0"/>
                        </a:rPr>
                        <m:t>∙</m:t>
                      </m:r>
                      <m:f>
                        <m:fPr>
                          <m:ctrlPr>
                            <a:rPr lang="en-US" altLang="zh-CN" sz="2400" i="1" dirty="0">
                              <a:latin typeface="Cambria Math" charset="0"/>
                              <a:ea typeface="Cambria Math" panose="02040503050406030204" pitchFamily="18" charset="0"/>
                              <a:cs typeface="Times New Roman" charset="0"/>
                            </a:rPr>
                          </m:ctrlPr>
                        </m:fPr>
                        <m:num>
                          <m:r>
                            <a:rPr lang="en-US" altLang="zh-CN" sz="2400" i="1">
                              <a:latin typeface="Cambria Math" panose="02040503050406030204" pitchFamily="18" charset="0"/>
                              <a:cs typeface="Times New Roman" charset="0"/>
                            </a:rPr>
                            <m:t>𝜎</m:t>
                          </m:r>
                        </m:num>
                        <m:den>
                          <m:rad>
                            <m:radPr>
                              <m:degHide m:val="on"/>
                              <m:ctrlPr>
                                <a:rPr lang="en-US" altLang="zh-CN" sz="2400" i="1">
                                  <a:latin typeface="Cambria Math" charset="0"/>
                                  <a:cs typeface="Times New Roman" charset="0"/>
                                </a:rPr>
                              </m:ctrlPr>
                            </m:radPr>
                            <m:deg/>
                            <m:e>
                              <m:r>
                                <a:rPr lang="en-US" altLang="zh-CN" sz="2400" i="1">
                                  <a:latin typeface="Cambria Math" panose="02040503050406030204" pitchFamily="18" charset="0"/>
                                  <a:cs typeface="Times New Roman" charset="0"/>
                                </a:rPr>
                                <m:t>𝑛</m:t>
                              </m:r>
                            </m:e>
                          </m:rad>
                        </m:den>
                      </m:f>
                      <m:r>
                        <m:rPr>
                          <m:nor/>
                        </m:rPr>
                        <a:rPr lang="en-US" altLang="zh-CN" sz="2800" b="0" i="0" smtClean="0">
                          <a:latin typeface="Cambria Math"/>
                          <a:ea typeface="Cambria Math"/>
                        </a:rPr>
                        <m:t> </m:t>
                      </m:r>
                      <m:r>
                        <m:rPr>
                          <m:nor/>
                        </m:rPr>
                        <a:rPr lang="en-US" altLang="zh-CN" sz="2800">
                          <a:latin typeface="Cambria Math"/>
                        </a:rPr>
                        <m:t>when</m:t>
                      </m:r>
                      <m:r>
                        <m:rPr>
                          <m:nor/>
                        </m:rPr>
                        <a:rPr lang="en-US" altLang="zh-CN" sz="2800">
                          <a:latin typeface="Cambria Math"/>
                        </a:rPr>
                        <m:t> </m:t>
                      </m:r>
                      <m:r>
                        <a:rPr lang="en-US" altLang="zh-CN" sz="2800" i="1">
                          <a:latin typeface="Cambria Math"/>
                        </a:rPr>
                        <m:t>𝜇</m:t>
                      </m:r>
                      <m:r>
                        <a:rPr lang="en-US" altLang="zh-CN" sz="2800" i="1">
                          <a:latin typeface="Cambria Math"/>
                        </a:rPr>
                        <m:t>=</m:t>
                      </m:r>
                      <m:sSup>
                        <m:sSupPr>
                          <m:ctrlPr>
                            <a:rPr lang="en-US" altLang="zh-CN" sz="2800" i="1">
                              <a:latin typeface="Cambria Math" charset="0"/>
                            </a:rPr>
                          </m:ctrlPr>
                        </m:sSupPr>
                        <m:e>
                          <m:r>
                            <a:rPr lang="en-US" altLang="zh-CN" sz="2800" i="1">
                              <a:latin typeface="Cambria Math"/>
                            </a:rPr>
                            <m:t>𝜇</m:t>
                          </m:r>
                        </m:e>
                        <m:sup>
                          <m:r>
                            <a:rPr lang="en-US" altLang="zh-CN" sz="2800" i="1">
                              <a:latin typeface="Cambria Math"/>
                            </a:rPr>
                            <m:t>′</m:t>
                          </m:r>
                        </m:sup>
                      </m:sSup>
                      <m:r>
                        <a:rPr lang="en-US" altLang="zh-CN" sz="2800" b="0" i="1" smtClean="0">
                          <a:latin typeface="Cambria Math"/>
                        </a:rPr>
                        <m:t>)</m:t>
                      </m:r>
                    </m:oMath>
                  </m:oMathPara>
                </a14:m>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56665" y="3017992"/>
                <a:ext cx="5406929" cy="85343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2258" y="4348217"/>
                <a:ext cx="3028778" cy="653769"/>
              </a:xfrm>
              <a:prstGeom prst="rect">
                <a:avLst/>
              </a:prstGeom>
              <a:noFill/>
            </p:spPr>
            <p:txBody>
              <a:bodyPr wrap="none" rtlCol="0">
                <a:spAutoFit/>
              </a:bodyPr>
              <a:lstStyle/>
              <a:p>
                <a14:m>
                  <m:oMath xmlns:m="http://schemas.openxmlformats.org/officeDocument/2006/math">
                    <m:r>
                      <a:rPr lang="en-US" altLang="zh-CN" sz="2200" b="0" i="1" smtClean="0">
                        <a:latin typeface="Cambria Math"/>
                      </a:rPr>
                      <m:t>=1−</m:t>
                    </m:r>
                    <m:r>
                      <m:rPr>
                        <m:sty m:val="p"/>
                      </m:rPr>
                      <a:rPr lang="el-GR" altLang="zh-CN" sz="2200" b="0" i="1" smtClean="0">
                        <a:latin typeface="Cambria Math"/>
                        <a:ea typeface="Cambria Math"/>
                      </a:rPr>
                      <m:t>Φ</m:t>
                    </m:r>
                    <m:d>
                      <m:dPr>
                        <m:ctrlPr>
                          <a:rPr lang="en-US" altLang="zh-CN" sz="2200" b="0" i="1" smtClean="0">
                            <a:latin typeface="Cambria Math" charset="0"/>
                            <a:ea typeface="Cambria Math"/>
                          </a:rPr>
                        </m:ctrlPr>
                      </m:dPr>
                      <m:e>
                        <m:r>
                          <a:rPr lang="en-US" altLang="zh-CN" sz="2200" i="1">
                            <a:latin typeface="Cambria Math"/>
                          </a:rPr>
                          <m:t>−</m:t>
                        </m:r>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oMath>
                </a14:m>
                <a:r>
                  <a:rPr lang="zh-CN" altLang="en-US" sz="2200" dirty="0">
                    <a:latin typeface="+mj-lt"/>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1672258" y="4348217"/>
                <a:ext cx="3028778" cy="65376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92948" y="3773381"/>
                <a:ext cx="3393621" cy="653769"/>
              </a:xfrm>
              <a:prstGeom prst="rect">
                <a:avLst/>
              </a:prstGeom>
              <a:noFill/>
            </p:spPr>
            <p:txBody>
              <a:bodyPr wrap="none" rtlCol="0">
                <a:spAutoFit/>
              </a:bodyPr>
              <a:lstStyle/>
              <a:p>
                <a14:m>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f>
                          <m:fPr>
                            <m:ctrlPr>
                              <a:rPr lang="en-US" altLang="zh-CN" sz="2200" i="1">
                                <a:latin typeface="Cambria Math" charset="0"/>
                              </a:rPr>
                            </m:ctrlPr>
                          </m:fPr>
                          <m:num>
                            <m:acc>
                              <m:accPr>
                                <m:chr m:val="̅"/>
                                <m:ctrlPr>
                                  <a:rPr lang="en-US" altLang="zh-CN" sz="2200" b="0" i="1" smtClean="0">
                                    <a:latin typeface="Cambria Math" charset="0"/>
                                  </a:rPr>
                                </m:ctrlPr>
                              </m:accPr>
                              <m:e>
                                <m:r>
                                  <a:rPr lang="en-US" altLang="zh-CN" sz="2200" b="0" i="1" smtClean="0">
                                    <a:latin typeface="Cambria Math" charset="0"/>
                                  </a:rPr>
                                  <m:t>𝑋</m:t>
                                </m:r>
                              </m:e>
                            </m:acc>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&gt;−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𝛼</m:t>
                            </m:r>
                          </m:sub>
                        </m:sSub>
                        <m:r>
                          <a:rPr lang="en-US" altLang="zh-CN" sz="2200" b="0" i="1" smtClean="0">
                            <a:latin typeface="Cambria Math"/>
                          </a:rPr>
                          <m:t>+</m:t>
                        </m:r>
                        <m:f>
                          <m:fPr>
                            <m:ctrlPr>
                              <a:rPr lang="en-US" altLang="zh-CN" sz="2200" i="1">
                                <a:latin typeface="Cambria Math" charset="0"/>
                              </a:rPr>
                            </m:ctrlPr>
                          </m:fPr>
                          <m:num>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oMath>
                </a14:m>
                <a:r>
                  <a:rPr lang="zh-CN" altLang="en-US" sz="22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1592948" y="3773381"/>
                <a:ext cx="3393621" cy="653769"/>
              </a:xfrm>
              <a:prstGeom prst="rect">
                <a:avLst/>
              </a:prstGeom>
              <a:blipFill rotWithShape="0">
                <a:blip r:embed="rId7"/>
                <a:stretch>
                  <a:fillRect r="-1436"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44784" y="5184195"/>
                <a:ext cx="8415935" cy="769441"/>
              </a:xfrm>
              <a:prstGeom prst="rect">
                <a:avLst/>
              </a:prstGeom>
            </p:spPr>
            <p:txBody>
              <a:bodyPr wrap="square">
                <a:spAutoFit/>
              </a:bodyPr>
              <a:lstStyle/>
              <a:p>
                <a:r>
                  <a:rPr lang="en-US" altLang="zh-CN" sz="2200" dirty="0"/>
                  <a:t>As </a:t>
                </a:r>
                <a14:m>
                  <m:oMath xmlns:m="http://schemas.openxmlformats.org/officeDocument/2006/math">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oMath>
                </a14:m>
                <a:r>
                  <a:rPr lang="en-US" altLang="zh-CN" sz="2200" dirty="0"/>
                  <a:t> decreases,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𝜇</m:t>
                        </m:r>
                      </m:e>
                      <m:sub>
                        <m:r>
                          <a:rPr lang="en-US" altLang="zh-CN" sz="2200" b="0" i="1" smtClean="0">
                            <a:latin typeface="Cambria Math"/>
                          </a:rPr>
                          <m:t>0</m:t>
                        </m:r>
                      </m:sub>
                    </m:sSub>
                    <m:r>
                      <a:rPr lang="en-US" altLang="zh-CN" sz="2200" b="0" i="1" smtClean="0">
                        <a:latin typeface="Cambria Math"/>
                      </a:rPr>
                      <m:t>−</m:t>
                    </m:r>
                    <m:sSup>
                      <m:sSupPr>
                        <m:ctrlPr>
                          <a:rPr lang="en-US" altLang="zh-CN" sz="2200" b="0" i="1" smtClean="0">
                            <a:latin typeface="Cambria Math" charset="0"/>
                          </a:rPr>
                        </m:ctrlPr>
                      </m:sSupPr>
                      <m:e>
                        <m:r>
                          <a:rPr lang="en-US" altLang="zh-CN" sz="2200" b="0" i="1" smtClean="0">
                            <a:latin typeface="Cambria Math"/>
                          </a:rPr>
                          <m:t>𝜇</m:t>
                        </m:r>
                      </m:e>
                      <m:sup>
                        <m:r>
                          <a:rPr lang="en-US" altLang="zh-CN" sz="2200" b="0" i="1" smtClean="0">
                            <a:latin typeface="Cambria Math"/>
                          </a:rPr>
                          <m:t>′</m:t>
                        </m:r>
                      </m:sup>
                    </m:sSup>
                    <m:r>
                      <a:rPr lang="en-US" altLang="zh-CN" sz="2200" b="0" i="0" smtClean="0">
                        <a:latin typeface="Cambria Math"/>
                      </a:rPr>
                      <m:t> </m:t>
                    </m:r>
                  </m:oMath>
                </a14:m>
                <a:r>
                  <a:rPr lang="en-US" altLang="zh-CN" sz="2200" dirty="0"/>
                  <a:t>becomes more positive, so </a:t>
                </a:r>
                <a14:m>
                  <m:oMath xmlns:m="http://schemas.openxmlformats.org/officeDocument/2006/math">
                    <m:r>
                      <a:rPr lang="en-US" altLang="zh-CN" sz="2200" b="0" i="1" dirty="0" smtClean="0">
                        <a:latin typeface="Cambria Math"/>
                      </a:rPr>
                      <m:t>𝛽</m:t>
                    </m:r>
                    <m:r>
                      <a:rPr lang="en-US" altLang="zh-CN" sz="2200" i="1" dirty="0" smtClean="0">
                        <a:latin typeface="Cambria Math"/>
                      </a:rPr>
                      <m:t>(</m:t>
                    </m:r>
                    <m:sSup>
                      <m:sSupPr>
                        <m:ctrlPr>
                          <a:rPr lang="en-US" altLang="zh-CN" sz="2200" b="0" i="1" dirty="0" smtClean="0">
                            <a:latin typeface="Cambria Math" charset="0"/>
                          </a:rPr>
                        </m:ctrlPr>
                      </m:sSupPr>
                      <m:e>
                        <m:r>
                          <a:rPr lang="en-US" altLang="zh-CN" sz="2200" b="0" i="1" dirty="0" smtClean="0">
                            <a:latin typeface="Cambria Math"/>
                          </a:rPr>
                          <m:t>𝜇</m:t>
                        </m:r>
                      </m:e>
                      <m:sup>
                        <m:r>
                          <a:rPr lang="en-US" altLang="zh-CN" sz="2200" b="0" i="1" dirty="0" smtClean="0">
                            <a:latin typeface="Cambria Math"/>
                          </a:rPr>
                          <m:t>′</m:t>
                        </m:r>
                      </m:sup>
                    </m:sSup>
                    <m:r>
                      <a:rPr lang="en-US" altLang="zh-CN" sz="2200" i="1" dirty="0" smtClean="0">
                        <a:latin typeface="Cambria Math"/>
                      </a:rPr>
                      <m:t>) </m:t>
                    </m:r>
                  </m:oMath>
                </a14:m>
                <a:r>
                  <a:rPr lang="en-US" altLang="zh-CN" sz="2200" dirty="0"/>
                  <a:t> will be small when </a:t>
                </a:r>
                <a14:m>
                  <m:oMath xmlns:m="http://schemas.openxmlformats.org/officeDocument/2006/math">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oMath>
                </a14:m>
                <a:r>
                  <a:rPr lang="en-US" altLang="zh-CN" sz="2200" dirty="0"/>
                  <a:t> is greatly smaller than </a:t>
                </a:r>
                <a14:m>
                  <m:oMath xmlns:m="http://schemas.openxmlformats.org/officeDocument/2006/math">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oMath>
                </a14:m>
                <a:r>
                  <a:rPr lang="en-US" altLang="zh-CN" sz="2200" dirty="0"/>
                  <a:t> .</a:t>
                </a:r>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244784" y="5184195"/>
                <a:ext cx="8415935" cy="769441"/>
              </a:xfrm>
              <a:prstGeom prst="rect">
                <a:avLst/>
              </a:prstGeom>
              <a:blipFill rotWithShape="1">
                <a:blip r:embed="rId9"/>
                <a:stretch>
                  <a:fillRect l="-869" t="-3937" b="-14961"/>
                </a:stretch>
              </a:blipFill>
            </p:spPr>
            <p:txBody>
              <a:bodyPr/>
              <a:lstStyle/>
              <a:p>
                <a:r>
                  <a:rPr lang="zh-CN" altLang="en-US">
                    <a:noFill/>
                  </a:rPr>
                  <a:t> </a:t>
                </a:r>
              </a:p>
            </p:txBody>
          </p:sp>
        </mc:Fallback>
      </mc:AlternateContent>
      <p:sp>
        <p:nvSpPr>
          <p:cNvPr id="6" name="灯片编号占位符 5">
            <a:extLst>
              <a:ext uri="{FF2B5EF4-FFF2-40B4-BE49-F238E27FC236}">
                <a16:creationId xmlns="" xmlns:a16="http://schemas.microsoft.com/office/drawing/2014/main" id="{AB7781F0-3182-4B39-B179-49D79FBEB490}"/>
              </a:ext>
            </a:extLst>
          </p:cNvPr>
          <p:cNvSpPr>
            <a:spLocks noGrp="1"/>
          </p:cNvSpPr>
          <p:nvPr>
            <p:ph type="sldNum" sz="quarter" idx="11"/>
          </p:nvPr>
        </p:nvSpPr>
        <p:spPr/>
        <p:txBody>
          <a:bodyPr/>
          <a:lstStyle/>
          <a:p>
            <a:pPr>
              <a:defRPr/>
            </a:pPr>
            <a:fld id="{DF2308B0-52A9-437D-9700-D7B37876F5B1}" type="slidenum">
              <a:rPr lang="zh-CN" altLang="en-US" smtClean="0"/>
              <a:pPr>
                <a:defRPr/>
              </a:pPr>
              <a:t>25</a:t>
            </a:fld>
            <a:endParaRPr lang="en-US" altLang="zh-CN" dirty="0"/>
          </a:p>
        </p:txBody>
      </p:sp>
    </p:spTree>
    <p:extLst>
      <p:ext uri="{BB962C8B-B14F-4D97-AF65-F5344CB8AC3E}">
        <p14:creationId xmlns:p14="http://schemas.microsoft.com/office/powerpoint/2010/main" val="40081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514" y="953725"/>
            <a:ext cx="2655295" cy="430887"/>
          </a:xfrm>
          <a:prstGeom prst="rect">
            <a:avLst/>
          </a:prstGeom>
          <a:noFill/>
        </p:spPr>
        <p:txBody>
          <a:bodyPr wrap="square" rtlCol="0">
            <a:spAutoFit/>
          </a:bodyPr>
          <a:lstStyle/>
          <a:p>
            <a:r>
              <a:rPr lang="en-US" altLang="zh-CN" sz="2200" dirty="0">
                <a:solidFill>
                  <a:srgbClr val="FF0000"/>
                </a:solidFill>
                <a:latin typeface="+mj-lt"/>
              </a:rPr>
              <a:t>Conclusion</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4" name="矩形 3"/>
              <p:cNvSpPr/>
              <p:nvPr/>
            </p:nvSpPr>
            <p:spPr>
              <a:xfrm>
                <a:off x="198171" y="4249710"/>
                <a:ext cx="8415935" cy="1107996"/>
              </a:xfrm>
              <a:prstGeom prst="rect">
                <a:avLst/>
              </a:prstGeom>
            </p:spPr>
            <p:txBody>
              <a:bodyPr wrap="square">
                <a:spAutoFit/>
              </a:bodyPr>
              <a:lstStyle/>
              <a:p>
                <a:pPr algn="just"/>
                <a:r>
                  <a:rPr lang="en-US" altLang="zh-CN" sz="2200" dirty="0"/>
                  <a:t>Clearly given a significance </a:t>
                </a:r>
                <a14:m>
                  <m:oMath xmlns:m="http://schemas.openxmlformats.org/officeDocument/2006/math">
                    <m:r>
                      <a:rPr lang="en-US" altLang="zh-CN" sz="2200" b="0" i="1" smtClean="0">
                        <a:latin typeface="Cambria Math"/>
                      </a:rPr>
                      <m:t>𝛼</m:t>
                    </m:r>
                  </m:oMath>
                </a14:m>
                <a:r>
                  <a:rPr lang="en-US" altLang="zh-CN" sz="2200" dirty="0"/>
                  <a:t>, we can determine a rejection region. Further we can select </a:t>
                </a:r>
                <a:r>
                  <a:rPr lang="en-US" altLang="zh-CN" sz="2200" dirty="0">
                    <a:solidFill>
                      <a:srgbClr val="FF0000"/>
                    </a:solidFill>
                  </a:rPr>
                  <a:t>the sample size </a:t>
                </a:r>
                <a14:m>
                  <m:oMath xmlns:m="http://schemas.openxmlformats.org/officeDocument/2006/math">
                    <m:r>
                      <a:rPr lang="en-US" altLang="zh-CN" sz="2200" b="0" i="1" smtClean="0">
                        <a:solidFill>
                          <a:srgbClr val="FF0000"/>
                        </a:solidFill>
                        <a:latin typeface="Cambria Math"/>
                      </a:rPr>
                      <m:t>𝑛</m:t>
                    </m:r>
                  </m:oMath>
                </a14:m>
                <a:r>
                  <a:rPr lang="en-US" altLang="zh-CN" sz="2200" dirty="0">
                    <a:solidFill>
                      <a:srgbClr val="FF0000"/>
                    </a:solidFill>
                  </a:rPr>
                  <a:t> </a:t>
                </a:r>
                <a:r>
                  <a:rPr lang="en-US" altLang="zh-CN" sz="2200" dirty="0"/>
                  <a:t>to specify </a:t>
                </a:r>
                <a14:m>
                  <m:oMath xmlns:m="http://schemas.openxmlformats.org/officeDocument/2006/math">
                    <m:r>
                      <a:rPr lang="en-US" altLang="zh-CN" sz="2200" b="0" i="1" smtClean="0">
                        <a:latin typeface="Cambria Math"/>
                      </a:rPr>
                      <m:t>𝛽</m:t>
                    </m:r>
                  </m:oMath>
                </a14:m>
                <a:r>
                  <a:rPr lang="en-US" altLang="zh-CN" sz="2200" dirty="0"/>
                  <a:t> for a given alternative value </a:t>
                </a:r>
                <a14:m>
                  <m:oMath xmlns:m="http://schemas.openxmlformats.org/officeDocument/2006/math">
                    <m:sSup>
                      <m:sSupPr>
                        <m:ctrlPr>
                          <a:rPr lang="en-US" altLang="zh-CN" sz="2200" b="0" i="1" smtClean="0">
                            <a:latin typeface="Cambria Math" charset="0"/>
                          </a:rPr>
                        </m:ctrlPr>
                      </m:sSupPr>
                      <m:e>
                        <m:r>
                          <a:rPr lang="en-US" altLang="zh-CN" sz="2200" b="0" i="1" smtClean="0">
                            <a:latin typeface="Cambria Math"/>
                          </a:rPr>
                          <m:t>𝜇</m:t>
                        </m:r>
                      </m:e>
                      <m:sup>
                        <m:r>
                          <a:rPr lang="en-US" altLang="zh-CN" sz="2200" b="0" i="1" smtClean="0">
                            <a:latin typeface="Cambria Math"/>
                          </a:rPr>
                          <m:t>′</m:t>
                        </m:r>
                      </m:sup>
                    </m:sSup>
                  </m:oMath>
                </a14:m>
                <a:r>
                  <a:rPr lang="en-US" altLang="zh-CN" sz="2200" dirty="0"/>
                  <a:t>.</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198171" y="4249710"/>
                <a:ext cx="8415935" cy="1107996"/>
              </a:xfrm>
              <a:prstGeom prst="rect">
                <a:avLst/>
              </a:prstGeom>
              <a:blipFill>
                <a:blip r:embed="rId2"/>
                <a:stretch>
                  <a:fillRect l="-942" t="-3297" r="-1957" b="-109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 xmlns:a16="http://schemas.microsoft.com/office/drawing/2014/main" id="{5BE77F0A-B4B0-4B2D-BFC4-7E0441836946}"/>
                  </a:ext>
                </a:extLst>
              </p:cNvPr>
              <p:cNvSpPr/>
              <p:nvPr/>
            </p:nvSpPr>
            <p:spPr>
              <a:xfrm>
                <a:off x="220629" y="1493785"/>
                <a:ext cx="8528930" cy="2358979"/>
              </a:xfrm>
              <a:prstGeom prst="rect">
                <a:avLst/>
              </a:prstGeom>
            </p:spPr>
            <p:txBody>
              <a:bodyPr wrap="square">
                <a:spAutoFit/>
              </a:bodyPr>
              <a:lstStyle/>
              <a:p>
                <a:pPr marL="0" lvl="0" indent="0" algn="just" defTabSz="914400">
                  <a:spcBef>
                    <a:spcPts val="0"/>
                  </a:spcBef>
                  <a:buClrTx/>
                  <a:buNone/>
                </a:pPr>
                <a:r>
                  <a:rPr lang="en-US" altLang="zh-CN" sz="2000" dirty="0">
                    <a:solidFill>
                      <a:srgbClr val="0070C0"/>
                    </a:solidFill>
                    <a:latin typeface="Times New Roman" charset="0"/>
                    <a:cs typeface="Times New Roman" charset="0"/>
                  </a:rPr>
                  <a:t>Alternative Hypothesis           Type II Error Probability </a:t>
                </a:r>
                <a14:m>
                  <m:oMath xmlns:m="http://schemas.openxmlformats.org/officeDocument/2006/math">
                    <m:r>
                      <m:rPr>
                        <m:sty m:val="p"/>
                      </m:rPr>
                      <a:rPr lang="el-GR" altLang="zh-CN" sz="2000" i="1">
                        <a:solidFill>
                          <a:srgbClr val="0070C0"/>
                        </a:solidFill>
                        <a:latin typeface="Cambria Math" panose="02040503050406030204" pitchFamily="18" charset="0"/>
                        <a:ea typeface="Cambria Math" panose="02040503050406030204" pitchFamily="18" charset="0"/>
                        <a:cs typeface="Times New Roman" charset="0"/>
                      </a:rPr>
                      <m:t>β</m:t>
                    </m:r>
                    <m:d>
                      <m:dPr>
                        <m:ctrlPr>
                          <a:rPr lang="en-US" altLang="zh-CN" sz="2000" i="1">
                            <a:solidFill>
                              <a:srgbClr val="0070C0"/>
                            </a:solidFill>
                            <a:latin typeface="Cambria Math" charset="0"/>
                            <a:ea typeface="Cambria Math" panose="02040503050406030204" pitchFamily="18" charset="0"/>
                            <a:cs typeface="Times New Roman" charset="0"/>
                          </a:rPr>
                        </m:ctrlPr>
                      </m:dPr>
                      <m:e>
                        <m:sSup>
                          <m:sSupPr>
                            <m:ctrlPr>
                              <a:rPr lang="en-US" altLang="zh-CN" sz="2000" i="1">
                                <a:solidFill>
                                  <a:srgbClr val="0070C0"/>
                                </a:solidFill>
                                <a:latin typeface="Cambria Math" charset="0"/>
                                <a:ea typeface="Cambria Math" panose="02040503050406030204" pitchFamily="18" charset="0"/>
                                <a:cs typeface="Times New Roman" charset="0"/>
                              </a:rPr>
                            </m:ctrlPr>
                          </m:sSupPr>
                          <m:e>
                            <m:r>
                              <a:rPr lang="zh-CN" altLang="en-US" sz="2000" i="1">
                                <a:solidFill>
                                  <a:srgbClr val="0070C0"/>
                                </a:solidFill>
                                <a:latin typeface="Cambria Math" panose="02040503050406030204" pitchFamily="18" charset="0"/>
                                <a:ea typeface="Cambria Math" panose="02040503050406030204" pitchFamily="18" charset="0"/>
                                <a:cs typeface="Times New Roman" charset="0"/>
                              </a:rPr>
                              <m:t>𝜇</m:t>
                            </m:r>
                          </m:e>
                          <m:sup>
                            <m:r>
                              <a:rPr lang="en-US" altLang="zh-CN" sz="2000" i="1">
                                <a:solidFill>
                                  <a:srgbClr val="0070C0"/>
                                </a:solidFill>
                                <a:latin typeface="Cambria Math" panose="02040503050406030204" pitchFamily="18" charset="0"/>
                                <a:ea typeface="Cambria Math" panose="02040503050406030204" pitchFamily="18" charset="0"/>
                                <a:cs typeface="Times New Roman" charset="0"/>
                              </a:rPr>
                              <m:t>′</m:t>
                            </m:r>
                          </m:sup>
                        </m:sSup>
                      </m:e>
                    </m:d>
                    <m:r>
                      <a:rPr lang="en-US" altLang="zh-CN" sz="2000" i="1">
                        <a:solidFill>
                          <a:srgbClr val="0070C0"/>
                        </a:solidFill>
                        <a:latin typeface="Cambria Math" panose="02040503050406030204" pitchFamily="18" charset="0"/>
                        <a:ea typeface="Cambria Math" panose="02040503050406030204" pitchFamily="18" charset="0"/>
                        <a:cs typeface="Times New Roman" charset="0"/>
                      </a:rPr>
                      <m:t> </m:t>
                    </m:r>
                  </m:oMath>
                </a14:m>
                <a:r>
                  <a:rPr lang="en-US" altLang="zh-CN" sz="2000" dirty="0">
                    <a:solidFill>
                      <a:srgbClr val="0070C0"/>
                    </a:solidFill>
                    <a:latin typeface="Times New Roman" charset="0"/>
                    <a:cs typeface="Times New Roman" charset="0"/>
                  </a:rPr>
                  <a:t>for a Level </a:t>
                </a:r>
                <a14:m>
                  <m:oMath xmlns:m="http://schemas.openxmlformats.org/officeDocument/2006/math">
                    <m:r>
                      <a:rPr lang="en-US" altLang="zh-CN" sz="2000" i="1" dirty="0">
                        <a:solidFill>
                          <a:srgbClr val="0070C0"/>
                        </a:solidFill>
                        <a:latin typeface="Cambria Math" panose="02040503050406030204" pitchFamily="18" charset="0"/>
                        <a:ea typeface="Cambria Math" panose="02040503050406030204" pitchFamily="18" charset="0"/>
                        <a:cs typeface="Times New Roman" charset="0"/>
                      </a:rPr>
                      <m:t>𝛼</m:t>
                    </m:r>
                  </m:oMath>
                </a14:m>
                <a:r>
                  <a:rPr lang="en-US" altLang="zh-CN" sz="2000" dirty="0">
                    <a:solidFill>
                      <a:srgbClr val="0070C0"/>
                    </a:solidFill>
                    <a:latin typeface="Times New Roman" charset="0"/>
                    <a:cs typeface="Times New Roman" charset="0"/>
                  </a:rPr>
                  <a:t> Test</a:t>
                </a:r>
              </a:p>
              <a:p>
                <a:pPr marL="0" lvl="0" indent="0" algn="just" defTabSz="914400">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&gt;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r>
                          <a:rPr lang="en-US" altLang="zh-CN" sz="2000" i="1" dirty="0">
                            <a:latin typeface="Cambria Math" panose="02040503050406030204" pitchFamily="18" charset="0"/>
                            <a:ea typeface="Cambria Math" panose="02040503050406030204" pitchFamily="18" charset="0"/>
                            <a:cs typeface="Times New Roman" charset="0"/>
                          </a:rPr>
                          <m:t>+</m:t>
                        </m:r>
                        <m:f>
                          <m:fPr>
                            <m:ctrlPr>
                              <a:rPr lang="en-US" altLang="zh-CN" sz="2000" i="1">
                                <a:latin typeface="Cambria Math" charset="0"/>
                                <a:ea typeface="Cambria Math" panose="02040503050406030204" pitchFamily="18" charset="0"/>
                                <a:cs typeface="Times New Roman" charset="0"/>
                              </a:rPr>
                            </m:ctrlPr>
                          </m:fPr>
                          <m:num>
                            <m:sSub>
                              <m:sSubPr>
                                <m:ctrlPr>
                                  <a:rPr lang="en-US" altLang="zh-CN" sz="2000" i="1" dirty="0">
                                    <a:latin typeface="Cambria Math" charset="0"/>
                                    <a:cs typeface="Times New Roman" charset="0"/>
                                  </a:rPr>
                                </m:ctrlPr>
                              </m:sSubPr>
                              <m:e>
                                <m:r>
                                  <a:rPr lang="zh-CN" altLang="en-US" sz="2000" i="1" dirty="0">
                                    <a:latin typeface="Cambria Math" panose="02040503050406030204" pitchFamily="18" charset="0"/>
                                    <a:ea typeface="Times New Roman" charset="0"/>
                                    <a:cs typeface="Times New Roman" charset="0"/>
                                  </a:rPr>
                                  <m:t>𝜇</m:t>
                                </m:r>
                              </m:e>
                              <m:sub>
                                <m:r>
                                  <a:rPr lang="en-US" altLang="zh-CN" sz="2000" i="1" dirty="0">
                                    <a:latin typeface="Cambria Math" panose="02040503050406030204" pitchFamily="18" charset="0"/>
                                    <a:cs typeface="Times New Roman" charset="0"/>
                                  </a:rPr>
                                  <m:t>0</m:t>
                                </m:r>
                              </m:sub>
                            </m:sSub>
                            <m:r>
                              <a:rPr lang="en-US" altLang="zh-CN" sz="2000" i="1">
                                <a:latin typeface="Cambria Math" panose="02040503050406030204" pitchFamily="18" charset="0"/>
                                <a:ea typeface="Cambria Math" panose="02040503050406030204" pitchFamily="18" charset="0"/>
                                <a:cs typeface="Times New Roman" charset="0"/>
                              </a:rPr>
                              <m:t>−</m:t>
                            </m:r>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num>
                          <m:den>
                            <m:r>
                              <a:rPr lang="en-US" altLang="zh-CN" sz="2000" i="1">
                                <a:latin typeface="Cambria Math" panose="02040503050406030204" pitchFamily="18" charset="0"/>
                                <a:cs typeface="Times New Roman" charset="0"/>
                              </a:rPr>
                              <m:t>𝜎</m:t>
                            </m:r>
                            <m:r>
                              <a:rPr lang="en-US" altLang="zh-CN" sz="2000" i="1">
                                <a:latin typeface="Cambria Math" panose="02040503050406030204" pitchFamily="18" charset="0"/>
                                <a:cs typeface="Times New Roman" charset="0"/>
                              </a:rPr>
                              <m:t>/</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e>
                    </m:d>
                    <m:r>
                      <a:rPr lang="en-US" altLang="zh-CN" sz="2000" i="1">
                        <a:latin typeface="Cambria Math" panose="02040503050406030204" pitchFamily="18" charset="0"/>
                        <a:ea typeface="Cambria Math" panose="02040503050406030204" pitchFamily="18" charset="0"/>
                        <a:cs typeface="Times New Roman" charset="0"/>
                      </a:rPr>
                      <m:t> </m:t>
                    </m:r>
                  </m:oMath>
                </a14:m>
                <a:endParaRPr lang="en-US" altLang="zh-CN" sz="2000" i="1" dirty="0">
                  <a:latin typeface="Cambria Math" panose="02040503050406030204" pitchFamily="18" charset="0"/>
                  <a:ea typeface="Cambria Math" panose="02040503050406030204" pitchFamily="18" charset="0"/>
                  <a:cs typeface="Times New Roman" charset="0"/>
                </a:endParaRPr>
              </a:p>
              <a:p>
                <a:pPr marL="0" lvl="0" indent="0" algn="just" defTabSz="914400">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&lt;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a:rPr lang="en-US" altLang="zh-CN" sz="2000">
                        <a:latin typeface="Cambria Math" panose="02040503050406030204" pitchFamily="18" charset="0"/>
                        <a:ea typeface="Cambria Math" panose="02040503050406030204" pitchFamily="18" charset="0"/>
                        <a:cs typeface="Times New Roman" charset="0"/>
                      </a:rPr>
                      <m:t>1−</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b="0" i="1" smtClean="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b="0" i="1" dirty="0" smtClean="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r>
                          <a:rPr lang="en-US" altLang="zh-CN" sz="2000" i="1" dirty="0">
                            <a:latin typeface="Cambria Math" panose="02040503050406030204" pitchFamily="18" charset="0"/>
                            <a:ea typeface="Cambria Math" panose="02040503050406030204" pitchFamily="18" charset="0"/>
                            <a:cs typeface="Times New Roman" charset="0"/>
                          </a:rPr>
                          <m:t>+</m:t>
                        </m:r>
                        <m:f>
                          <m:fPr>
                            <m:ctrlPr>
                              <a:rPr lang="en-US" altLang="zh-CN" sz="2000" i="1">
                                <a:latin typeface="Cambria Math" charset="0"/>
                                <a:ea typeface="Cambria Math" panose="02040503050406030204" pitchFamily="18" charset="0"/>
                                <a:cs typeface="Times New Roman" charset="0"/>
                              </a:rPr>
                            </m:ctrlPr>
                          </m:fPr>
                          <m:num>
                            <m:sSub>
                              <m:sSubPr>
                                <m:ctrlPr>
                                  <a:rPr lang="en-US" altLang="zh-CN" sz="2000" i="1" dirty="0">
                                    <a:latin typeface="Cambria Math" charset="0"/>
                                    <a:cs typeface="Times New Roman" charset="0"/>
                                  </a:rPr>
                                </m:ctrlPr>
                              </m:sSubPr>
                              <m:e>
                                <m:r>
                                  <a:rPr lang="zh-CN" altLang="en-US" sz="2000" i="1" dirty="0">
                                    <a:latin typeface="Cambria Math" panose="02040503050406030204" pitchFamily="18" charset="0"/>
                                    <a:ea typeface="Times New Roman" charset="0"/>
                                    <a:cs typeface="Times New Roman" charset="0"/>
                                  </a:rPr>
                                  <m:t>𝜇</m:t>
                                </m:r>
                              </m:e>
                              <m:sub>
                                <m:r>
                                  <a:rPr lang="en-US" altLang="zh-CN" sz="2000" i="1" dirty="0">
                                    <a:latin typeface="Cambria Math" panose="02040503050406030204" pitchFamily="18" charset="0"/>
                                    <a:cs typeface="Times New Roman" charset="0"/>
                                  </a:rPr>
                                  <m:t>0</m:t>
                                </m:r>
                              </m:sub>
                            </m:sSub>
                            <m:r>
                              <a:rPr lang="en-US" altLang="zh-CN" sz="2000" i="1">
                                <a:latin typeface="Cambria Math" panose="02040503050406030204" pitchFamily="18" charset="0"/>
                                <a:ea typeface="Cambria Math" panose="02040503050406030204" pitchFamily="18" charset="0"/>
                                <a:cs typeface="Times New Roman" charset="0"/>
                              </a:rPr>
                              <m:t>−</m:t>
                            </m:r>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num>
                          <m:den>
                            <m:r>
                              <a:rPr lang="en-US" altLang="zh-CN" sz="2000" i="1">
                                <a:latin typeface="Cambria Math" panose="02040503050406030204" pitchFamily="18" charset="0"/>
                                <a:cs typeface="Times New Roman" charset="0"/>
                              </a:rPr>
                              <m:t>𝜎</m:t>
                            </m:r>
                            <m:r>
                              <a:rPr lang="en-US" altLang="zh-CN" sz="2000" i="1">
                                <a:latin typeface="Cambria Math" panose="02040503050406030204" pitchFamily="18" charset="0"/>
                                <a:cs typeface="Times New Roman" charset="0"/>
                              </a:rPr>
                              <m:t>/</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e>
                    </m:d>
                    <m:r>
                      <a:rPr lang="en-US" altLang="zh-CN" sz="2000" i="1">
                        <a:latin typeface="Cambria Math" panose="02040503050406030204" pitchFamily="18" charset="0"/>
                        <a:cs typeface="Times New Roman" charset="0"/>
                      </a:rPr>
                      <m:t> </m:t>
                    </m:r>
                  </m:oMath>
                </a14:m>
                <a:endParaRPr lang="en-US" altLang="zh-CN" sz="2000" i="1" dirty="0">
                  <a:latin typeface="Cambria Math" panose="02040503050406030204" pitchFamily="18" charset="0"/>
                  <a:cs typeface="Times New Roman" charset="0"/>
                </a:endParaRPr>
              </a:p>
              <a:p>
                <a:pPr marL="0" lvl="0" indent="0" algn="just" defTabSz="914400">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r>
                              <a:rPr lang="en-US" altLang="zh-CN" sz="2000" i="1" dirty="0">
                                <a:latin typeface="Cambria Math" panose="02040503050406030204" pitchFamily="18" charset="0"/>
                                <a:ea typeface="Cambria Math" panose="02040503050406030204" pitchFamily="18" charset="0"/>
                                <a:cs typeface="Times New Roman" charset="0"/>
                              </a:rPr>
                              <m:t>/2</m:t>
                            </m:r>
                          </m:sub>
                        </m:sSub>
                        <m:r>
                          <a:rPr lang="en-US" altLang="zh-CN" sz="2000" i="1" dirty="0">
                            <a:latin typeface="Cambria Math" panose="02040503050406030204" pitchFamily="18" charset="0"/>
                            <a:ea typeface="Cambria Math" panose="02040503050406030204" pitchFamily="18" charset="0"/>
                            <a:cs typeface="Times New Roman" charset="0"/>
                          </a:rPr>
                          <m:t>+</m:t>
                        </m:r>
                        <m:f>
                          <m:fPr>
                            <m:ctrlPr>
                              <a:rPr lang="en-US" altLang="zh-CN" sz="2000" i="1">
                                <a:latin typeface="Cambria Math" charset="0"/>
                                <a:ea typeface="Cambria Math" panose="02040503050406030204" pitchFamily="18" charset="0"/>
                                <a:cs typeface="Times New Roman" charset="0"/>
                              </a:rPr>
                            </m:ctrlPr>
                          </m:fPr>
                          <m:num>
                            <m:sSub>
                              <m:sSubPr>
                                <m:ctrlPr>
                                  <a:rPr lang="en-US" altLang="zh-CN" sz="2000" i="1" dirty="0">
                                    <a:latin typeface="Cambria Math" charset="0"/>
                                    <a:cs typeface="Times New Roman" charset="0"/>
                                  </a:rPr>
                                </m:ctrlPr>
                              </m:sSubPr>
                              <m:e>
                                <m:r>
                                  <a:rPr lang="zh-CN" altLang="en-US" sz="2000" i="1" dirty="0">
                                    <a:latin typeface="Cambria Math" panose="02040503050406030204" pitchFamily="18" charset="0"/>
                                    <a:ea typeface="Times New Roman" charset="0"/>
                                    <a:cs typeface="Times New Roman" charset="0"/>
                                  </a:rPr>
                                  <m:t>𝜇</m:t>
                                </m:r>
                              </m:e>
                              <m:sub>
                                <m:r>
                                  <a:rPr lang="en-US" altLang="zh-CN" sz="2000" i="1" dirty="0">
                                    <a:latin typeface="Cambria Math" panose="02040503050406030204" pitchFamily="18" charset="0"/>
                                    <a:cs typeface="Times New Roman" charset="0"/>
                                  </a:rPr>
                                  <m:t>0</m:t>
                                </m:r>
                              </m:sub>
                            </m:sSub>
                            <m:r>
                              <a:rPr lang="en-US" altLang="zh-CN" sz="2000" i="1">
                                <a:latin typeface="Cambria Math" panose="02040503050406030204" pitchFamily="18" charset="0"/>
                                <a:ea typeface="Cambria Math" panose="02040503050406030204" pitchFamily="18" charset="0"/>
                                <a:cs typeface="Times New Roman" charset="0"/>
                              </a:rPr>
                              <m:t>−</m:t>
                            </m:r>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num>
                          <m:den>
                            <m:r>
                              <a:rPr lang="en-US" altLang="zh-CN" sz="2000" i="1">
                                <a:latin typeface="Cambria Math" panose="02040503050406030204" pitchFamily="18" charset="0"/>
                                <a:cs typeface="Times New Roman" charset="0"/>
                              </a:rPr>
                              <m:t>𝜎</m:t>
                            </m:r>
                            <m:r>
                              <a:rPr lang="en-US" altLang="zh-CN" sz="2000" i="1">
                                <a:latin typeface="Cambria Math" panose="02040503050406030204" pitchFamily="18" charset="0"/>
                                <a:cs typeface="Times New Roman" charset="0"/>
                              </a:rPr>
                              <m:t>/</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e>
                    </m:d>
                    <m:r>
                      <a:rPr lang="en-US" altLang="zh-CN" sz="2000" i="1">
                        <a:latin typeface="Cambria Math" panose="02040503050406030204" pitchFamily="18" charset="0"/>
                        <a:cs typeface="Times New Roman" charset="0"/>
                      </a:rPr>
                      <m:t>−</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r>
                              <a:rPr lang="en-US" altLang="zh-CN" sz="2000" i="1" dirty="0">
                                <a:latin typeface="Cambria Math" panose="02040503050406030204" pitchFamily="18" charset="0"/>
                                <a:ea typeface="Cambria Math" panose="02040503050406030204" pitchFamily="18" charset="0"/>
                                <a:cs typeface="Times New Roman" charset="0"/>
                              </a:rPr>
                              <m:t>/2</m:t>
                            </m:r>
                          </m:sub>
                        </m:sSub>
                        <m:r>
                          <a:rPr lang="en-US" altLang="zh-CN" sz="2000" i="1" dirty="0">
                            <a:latin typeface="Cambria Math" panose="02040503050406030204" pitchFamily="18" charset="0"/>
                            <a:ea typeface="Cambria Math" panose="02040503050406030204" pitchFamily="18" charset="0"/>
                            <a:cs typeface="Times New Roman" charset="0"/>
                          </a:rPr>
                          <m:t>+</m:t>
                        </m:r>
                        <m:f>
                          <m:fPr>
                            <m:ctrlPr>
                              <a:rPr lang="en-US" altLang="zh-CN" sz="2000" i="1">
                                <a:latin typeface="Cambria Math" charset="0"/>
                                <a:ea typeface="Cambria Math" panose="02040503050406030204" pitchFamily="18" charset="0"/>
                                <a:cs typeface="Times New Roman" charset="0"/>
                              </a:rPr>
                            </m:ctrlPr>
                          </m:fPr>
                          <m:num>
                            <m:sSub>
                              <m:sSubPr>
                                <m:ctrlPr>
                                  <a:rPr lang="en-US" altLang="zh-CN" sz="2000" i="1" dirty="0">
                                    <a:latin typeface="Cambria Math" charset="0"/>
                                    <a:cs typeface="Times New Roman" charset="0"/>
                                  </a:rPr>
                                </m:ctrlPr>
                              </m:sSubPr>
                              <m:e>
                                <m:r>
                                  <a:rPr lang="zh-CN" altLang="en-US" sz="2000" i="1" dirty="0">
                                    <a:latin typeface="Cambria Math" panose="02040503050406030204" pitchFamily="18" charset="0"/>
                                    <a:ea typeface="Times New Roman" charset="0"/>
                                    <a:cs typeface="Times New Roman" charset="0"/>
                                  </a:rPr>
                                  <m:t>𝜇</m:t>
                                </m:r>
                              </m:e>
                              <m:sub>
                                <m:r>
                                  <a:rPr lang="en-US" altLang="zh-CN" sz="2000" i="1" dirty="0">
                                    <a:latin typeface="Cambria Math" panose="02040503050406030204" pitchFamily="18" charset="0"/>
                                    <a:cs typeface="Times New Roman" charset="0"/>
                                  </a:rPr>
                                  <m:t>0</m:t>
                                </m:r>
                              </m:sub>
                            </m:sSub>
                            <m:r>
                              <a:rPr lang="en-US" altLang="zh-CN" sz="2000" i="1">
                                <a:latin typeface="Cambria Math" panose="02040503050406030204" pitchFamily="18" charset="0"/>
                                <a:ea typeface="Cambria Math" panose="02040503050406030204" pitchFamily="18" charset="0"/>
                                <a:cs typeface="Times New Roman" charset="0"/>
                              </a:rPr>
                              <m:t>−</m:t>
                            </m:r>
                            <m:sSup>
                              <m:sSupPr>
                                <m:ctrlPr>
                                  <a:rPr lang="en-US" altLang="zh-CN" sz="2000" i="1">
                                    <a:latin typeface="Cambria Math" charset="0"/>
                                    <a:ea typeface="Cambria Math" panose="02040503050406030204" pitchFamily="18" charset="0"/>
                                    <a:cs typeface="Times New Roman" charset="0"/>
                                  </a:rPr>
                                </m:ctrlPr>
                              </m:sSupPr>
                              <m:e>
                                <m:r>
                                  <a:rPr lang="zh-CN" altLang="en-US" sz="2000" i="1">
                                    <a:latin typeface="Cambria Math" panose="02040503050406030204" pitchFamily="18" charset="0"/>
                                    <a:ea typeface="Cambria Math" panose="02040503050406030204" pitchFamily="18" charset="0"/>
                                    <a:cs typeface="Times New Roman" charset="0"/>
                                  </a:rPr>
                                  <m:t>𝜇</m:t>
                                </m:r>
                              </m:e>
                              <m:sup>
                                <m:r>
                                  <a:rPr lang="en-US" altLang="zh-CN" sz="2000" i="1">
                                    <a:latin typeface="Cambria Math" panose="02040503050406030204" pitchFamily="18" charset="0"/>
                                    <a:ea typeface="Cambria Math" panose="02040503050406030204" pitchFamily="18" charset="0"/>
                                    <a:cs typeface="Times New Roman" charset="0"/>
                                  </a:rPr>
                                  <m:t>′</m:t>
                                </m:r>
                              </m:sup>
                            </m:sSup>
                          </m:num>
                          <m:den>
                            <m:r>
                              <a:rPr lang="en-US" altLang="zh-CN" sz="2000" i="1">
                                <a:latin typeface="Cambria Math" panose="02040503050406030204" pitchFamily="18" charset="0"/>
                                <a:cs typeface="Times New Roman" charset="0"/>
                              </a:rPr>
                              <m:t>𝜎</m:t>
                            </m:r>
                            <m:r>
                              <a:rPr lang="en-US" altLang="zh-CN" sz="2000" i="1">
                                <a:latin typeface="Cambria Math" panose="02040503050406030204" pitchFamily="18" charset="0"/>
                                <a:cs typeface="Times New Roman" charset="0"/>
                              </a:rPr>
                              <m:t>/</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e>
                    </m:d>
                  </m:oMath>
                </a14:m>
                <a:endParaRPr lang="en-US" altLang="zh-CN" sz="2000" dirty="0">
                  <a:latin typeface="Times New Roman" charset="0"/>
                  <a:cs typeface="Times New Roman" charset="0"/>
                </a:endParaRPr>
              </a:p>
              <a:p>
                <a:pPr marL="0" indent="0" algn="just" defTabSz="914400">
                  <a:lnSpc>
                    <a:spcPct val="150000"/>
                  </a:lnSpc>
                  <a:spcBef>
                    <a:spcPts val="0"/>
                  </a:spcBef>
                  <a:buClrTx/>
                  <a:buNone/>
                </a:pPr>
                <a:r>
                  <a:rPr lang="en-US" altLang="zh-CN" sz="2000" dirty="0">
                    <a:latin typeface="Times New Roman" charset="0"/>
                    <a:cs typeface="Times New Roman" charset="0"/>
                  </a:rPr>
                  <a:t>where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𝑧</m:t>
                        </m:r>
                      </m:e>
                    </m:d>
                    <m:r>
                      <a:rPr lang="en-US" altLang="zh-CN" sz="2000" i="1">
                        <a:latin typeface="Cambria Math" panose="02040503050406030204" pitchFamily="18" charset="0"/>
                        <a:ea typeface="Cambria Math" panose="02040503050406030204" pitchFamily="18" charset="0"/>
                        <a:cs typeface="Times New Roman" charset="0"/>
                      </a:rPr>
                      <m:t>=</m:t>
                    </m:r>
                  </m:oMath>
                </a14:m>
                <a:r>
                  <a:rPr lang="en-US" altLang="zh-CN" sz="2000" dirty="0">
                    <a:latin typeface="Times New Roman" charset="0"/>
                    <a:cs typeface="Times New Roman" charset="0"/>
                  </a:rPr>
                  <a:t> the standard normal pdf.</a:t>
                </a:r>
              </a:p>
            </p:txBody>
          </p:sp>
        </mc:Choice>
        <mc:Fallback xmlns="">
          <p:sp>
            <p:nvSpPr>
              <p:cNvPr id="5" name="矩形 4">
                <a:extLst>
                  <a:ext uri="{FF2B5EF4-FFF2-40B4-BE49-F238E27FC236}">
                    <a16:creationId xmlns:a16="http://schemas.microsoft.com/office/drawing/2014/main" id="{5BE77F0A-B4B0-4B2D-BFC4-7E0441836946}"/>
                  </a:ext>
                </a:extLst>
              </p:cNvPr>
              <p:cNvSpPr>
                <a:spLocks noRot="1" noChangeAspect="1" noMove="1" noResize="1" noEditPoints="1" noAdjustHandles="1" noChangeArrowheads="1" noChangeShapeType="1" noTextEdit="1"/>
              </p:cNvSpPr>
              <p:nvPr/>
            </p:nvSpPr>
            <p:spPr>
              <a:xfrm>
                <a:off x="220629" y="1493785"/>
                <a:ext cx="8528930" cy="2358979"/>
              </a:xfrm>
              <a:prstGeom prst="rect">
                <a:avLst/>
              </a:prstGeom>
              <a:blipFill>
                <a:blip r:embed="rId3"/>
                <a:stretch>
                  <a:fillRect l="-715" t="-1292" b="-3618"/>
                </a:stretch>
              </a:blipFill>
            </p:spPr>
            <p:txBody>
              <a:bodyPr/>
              <a:lstStyle/>
              <a:p>
                <a:r>
                  <a:rPr lang="zh-CN" altLang="en-US">
                    <a:noFill/>
                  </a:rPr>
                  <a:t> </a:t>
                </a:r>
              </a:p>
            </p:txBody>
          </p:sp>
        </mc:Fallback>
      </mc:AlternateContent>
      <p:sp>
        <p:nvSpPr>
          <p:cNvPr id="2" name="灯片编号占位符 1">
            <a:extLst>
              <a:ext uri="{FF2B5EF4-FFF2-40B4-BE49-F238E27FC236}">
                <a16:creationId xmlns="" xmlns:a16="http://schemas.microsoft.com/office/drawing/2014/main" id="{03DA0289-A71D-4D56-819D-9370DABF04D3}"/>
              </a:ext>
            </a:extLst>
          </p:cNvPr>
          <p:cNvSpPr>
            <a:spLocks noGrp="1"/>
          </p:cNvSpPr>
          <p:nvPr>
            <p:ph type="sldNum" sz="quarter" idx="11"/>
          </p:nvPr>
        </p:nvSpPr>
        <p:spPr/>
        <p:txBody>
          <a:bodyPr/>
          <a:lstStyle/>
          <a:p>
            <a:pPr>
              <a:defRPr/>
            </a:pPr>
            <a:fld id="{DF2308B0-52A9-437D-9700-D7B37876F5B1}" type="slidenum">
              <a:rPr lang="zh-CN" altLang="en-US" smtClean="0"/>
              <a:pPr>
                <a:defRPr/>
              </a:pPr>
              <a:t>26</a:t>
            </a:fld>
            <a:endParaRPr lang="en-US" altLang="zh-CN" dirty="0"/>
          </a:p>
        </p:txBody>
      </p:sp>
    </p:spTree>
    <p:extLst>
      <p:ext uri="{BB962C8B-B14F-4D97-AF65-F5344CB8AC3E}">
        <p14:creationId xmlns:p14="http://schemas.microsoft.com/office/powerpoint/2010/main" val="281193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76531" y="1133745"/>
                <a:ext cx="8579593" cy="430887"/>
              </a:xfrm>
              <a:prstGeom prst="rect">
                <a:avLst/>
              </a:prstGeom>
            </p:spPr>
            <p:txBody>
              <a:bodyPr wrap="none">
                <a:spAutoFit/>
              </a:bodyPr>
              <a:lstStyle/>
              <a:p>
                <a:r>
                  <a:rPr lang="en-US" altLang="zh-CN" sz="2200" dirty="0">
                    <a:solidFill>
                      <a:srgbClr val="3333FF"/>
                    </a:solidFill>
                  </a:rPr>
                  <a:t>For an upper-tailed test</a:t>
                </a:r>
                <a:r>
                  <a:rPr lang="en-US" altLang="zh-CN" sz="2200" dirty="0"/>
                  <a:t>, the sample size </a:t>
                </a:r>
                <a14:m>
                  <m:oMath xmlns:m="http://schemas.openxmlformats.org/officeDocument/2006/math">
                    <m:r>
                      <a:rPr lang="en-US" altLang="zh-CN" sz="2200" i="1" dirty="0" smtClean="0">
                        <a:latin typeface="Cambria Math"/>
                      </a:rPr>
                      <m:t>𝑛</m:t>
                    </m:r>
                  </m:oMath>
                </a14:m>
                <a:r>
                  <a:rPr lang="en-US" altLang="zh-CN" sz="2200" i="1" dirty="0"/>
                  <a:t> </a:t>
                </a:r>
                <a:r>
                  <a:rPr lang="en-US" altLang="zh-CN" sz="2200" dirty="0"/>
                  <a:t>can be chosen to satisfy</a:t>
                </a:r>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176531" y="1133745"/>
                <a:ext cx="8579593" cy="430887"/>
              </a:xfrm>
              <a:prstGeom prst="rect">
                <a:avLst/>
              </a:prstGeom>
              <a:blipFill>
                <a:blip r:embed="rId2"/>
                <a:stretch>
                  <a:fillRect l="-924" t="-8451" r="-1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475878" y="1628800"/>
                <a:ext cx="2586285" cy="653769"/>
              </a:xfrm>
              <a:prstGeom prst="rect">
                <a:avLst/>
              </a:prstGeom>
            </p:spPr>
            <p:txBody>
              <a:bodyPr wrap="none">
                <a:spAutoFit/>
              </a:bodyPr>
              <a:lstStyle/>
              <a:p>
                <a14:m>
                  <m:oMath xmlns:m="http://schemas.openxmlformats.org/officeDocument/2006/math">
                    <m:r>
                      <m:rPr>
                        <m:sty m:val="p"/>
                      </m:rPr>
                      <a:rPr lang="el-GR" altLang="zh-CN" sz="2200" i="1" smtClean="0">
                        <a:latin typeface="Cambria Math"/>
                        <a:ea typeface="Cambria Math"/>
                      </a:rPr>
                      <m:t>Φ</m:t>
                    </m:r>
                    <m:d>
                      <m:dPr>
                        <m:ctrlPr>
                          <a:rPr lang="en-US" altLang="zh-CN" sz="2200" i="1">
                            <a:latin typeface="Cambria Math" charset="0"/>
                            <a:ea typeface="Cambria Math"/>
                          </a:rPr>
                        </m:ctrlPr>
                      </m:dPr>
                      <m:e>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r>
                      <a:rPr lang="en-US" altLang="zh-CN" sz="2200" b="0" i="1" smtClean="0">
                        <a:latin typeface="Cambria Math"/>
                      </a:rPr>
                      <m:t>=</m:t>
                    </m:r>
                    <m:r>
                      <a:rPr lang="en-US" altLang="zh-CN" sz="2200" b="0" i="1" smtClean="0">
                        <a:latin typeface="Cambria Math"/>
                      </a:rPr>
                      <m:t>𝛽</m:t>
                    </m:r>
                  </m:oMath>
                </a14:m>
                <a:r>
                  <a:rPr lang="zh-CN" altLang="en-US" sz="2200" dirty="0"/>
                  <a:t> </a:t>
                </a:r>
              </a:p>
            </p:txBody>
          </p:sp>
        </mc:Choice>
        <mc:Fallback xmlns="">
          <p:sp>
            <p:nvSpPr>
              <p:cNvPr id="3" name="矩形 2"/>
              <p:cNvSpPr>
                <a:spLocks noRot="1" noChangeAspect="1" noMove="1" noResize="1" noEditPoints="1" noAdjustHandles="1" noChangeArrowheads="1" noChangeShapeType="1" noTextEdit="1"/>
              </p:cNvSpPr>
              <p:nvPr/>
            </p:nvSpPr>
            <p:spPr>
              <a:xfrm>
                <a:off x="2475878" y="1628800"/>
                <a:ext cx="2586285" cy="653769"/>
              </a:xfrm>
              <a:prstGeom prst="rect">
                <a:avLst/>
              </a:prstGeom>
              <a:blipFill>
                <a:blip r:embed="rId3"/>
                <a:stretch>
                  <a:fillRect/>
                </a:stretch>
              </a:blipFill>
            </p:spPr>
            <p:txBody>
              <a:bodyPr/>
              <a:lstStyle/>
              <a:p>
                <a:r>
                  <a:rPr lang="zh-CN" altLang="en-US">
                    <a:noFill/>
                  </a:rPr>
                  <a:t> </a:t>
                </a:r>
              </a:p>
            </p:txBody>
          </p:sp>
        </mc:Fallback>
      </mc:AlternateContent>
      <p:sp>
        <p:nvSpPr>
          <p:cNvPr id="4" name="TextBox 3"/>
          <p:cNvSpPr txBox="1"/>
          <p:nvPr/>
        </p:nvSpPr>
        <p:spPr>
          <a:xfrm>
            <a:off x="245434" y="2513368"/>
            <a:ext cx="3330370" cy="430887"/>
          </a:xfrm>
          <a:prstGeom prst="rect">
            <a:avLst/>
          </a:prstGeom>
          <a:noFill/>
        </p:spPr>
        <p:txBody>
          <a:bodyPr wrap="square" rtlCol="0">
            <a:spAutoFit/>
          </a:bodyPr>
          <a:lstStyle/>
          <a:p>
            <a:r>
              <a:rPr lang="en-US" altLang="zh-CN" sz="2200" dirty="0">
                <a:latin typeface="+mj-lt"/>
              </a:rPr>
              <a:t>It means that</a:t>
            </a:r>
            <a:endParaRPr lang="zh-CN" altLang="en-US" sz="2200" dirty="0">
              <a:latin typeface="+mj-lt"/>
            </a:endParaRPr>
          </a:p>
        </p:txBody>
      </p:sp>
      <mc:AlternateContent xmlns:mc="http://schemas.openxmlformats.org/markup-compatibility/2006" xmlns:a14="http://schemas.microsoft.com/office/drawing/2010/main">
        <mc:Choice Requires="a14">
          <p:sp>
            <p:nvSpPr>
              <p:cNvPr id="5" name="TextBox 4"/>
              <p:cNvSpPr txBox="1"/>
              <p:nvPr/>
            </p:nvSpPr>
            <p:spPr>
              <a:xfrm>
                <a:off x="2062464" y="2348880"/>
                <a:ext cx="2424318" cy="653769"/>
              </a:xfrm>
              <a:prstGeom prst="rect">
                <a:avLst/>
              </a:prstGeom>
              <a:noFill/>
            </p:spPr>
            <p:txBody>
              <a:bodyPr wrap="none" rtlCol="0">
                <a:spAutoFit/>
              </a:bodyPr>
              <a:lstStyle/>
              <a:p>
                <a14:m>
                  <m:oMath xmlns:m="http://schemas.openxmlformats.org/officeDocument/2006/math">
                    <m:sSub>
                      <m:sSubPr>
                        <m:ctrlPr>
                          <a:rPr lang="en-US" altLang="zh-CN" sz="2200" i="1" smtClean="0">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𝛽</m:t>
                        </m:r>
                      </m:sub>
                    </m:sSub>
                  </m:oMath>
                </a14:m>
                <a:r>
                  <a:rPr lang="en-US" altLang="zh-CN" sz="2200" dirty="0">
                    <a:latin typeface="+mj-lt"/>
                  </a:rPr>
                  <a:t>.</a:t>
                </a:r>
                <a:r>
                  <a:rPr lang="zh-CN" altLang="en-US" sz="2200" dirty="0">
                    <a:latin typeface="+mj-lt"/>
                  </a:rPr>
                  <a:t> </a:t>
                </a:r>
              </a:p>
            </p:txBody>
          </p:sp>
        </mc:Choice>
        <mc:Fallback xmlns="">
          <p:sp>
            <p:nvSpPr>
              <p:cNvPr id="5" name="TextBox 4"/>
              <p:cNvSpPr txBox="1">
                <a:spLocks noRot="1" noChangeAspect="1" noMove="1" noResize="1" noEditPoints="1" noAdjustHandles="1" noChangeArrowheads="1" noChangeShapeType="1" noTextEdit="1"/>
              </p:cNvSpPr>
              <p:nvPr/>
            </p:nvSpPr>
            <p:spPr>
              <a:xfrm>
                <a:off x="2062464" y="2348880"/>
                <a:ext cx="2424318" cy="653769"/>
              </a:xfrm>
              <a:prstGeom prst="rect">
                <a:avLst/>
              </a:prstGeom>
              <a:blipFill>
                <a:blip r:embed="rId4"/>
                <a:stretch>
                  <a:fillRect b="-926"/>
                </a:stretch>
              </a:blipFill>
            </p:spPr>
            <p:txBody>
              <a:bodyPr/>
              <a:lstStyle/>
              <a:p>
                <a:r>
                  <a:rPr lang="zh-CN" altLang="en-US">
                    <a:noFill/>
                  </a:rPr>
                  <a:t> </a:t>
                </a:r>
              </a:p>
            </p:txBody>
          </p:sp>
        </mc:Fallback>
      </mc:AlternateContent>
      <p:sp>
        <p:nvSpPr>
          <p:cNvPr id="6" name="TextBox 5"/>
          <p:cNvSpPr txBox="1"/>
          <p:nvPr/>
        </p:nvSpPr>
        <p:spPr>
          <a:xfrm>
            <a:off x="161510" y="3163321"/>
            <a:ext cx="4815535" cy="430887"/>
          </a:xfrm>
          <a:prstGeom prst="rect">
            <a:avLst/>
          </a:prstGeom>
          <a:noFill/>
        </p:spPr>
        <p:txBody>
          <a:bodyPr wrap="square" rtlCol="0">
            <a:spAutoFit/>
          </a:bodyPr>
          <a:lstStyle/>
          <a:p>
            <a:r>
              <a:rPr lang="en-US" altLang="zh-CN" sz="2200" dirty="0">
                <a:latin typeface="+mj-lt"/>
              </a:rPr>
              <a:t>Solve the equation to obtain</a:t>
            </a:r>
            <a:endParaRPr lang="zh-CN" altLang="en-US" sz="2200" dirty="0">
              <a:latin typeface="+mj-lt"/>
            </a:endParaRPr>
          </a:p>
        </p:txBody>
      </p:sp>
      <mc:AlternateContent xmlns:mc="http://schemas.openxmlformats.org/markup-compatibility/2006" xmlns:a14="http://schemas.microsoft.com/office/drawing/2010/main">
        <mc:Choice Requires="a14">
          <p:sp>
            <p:nvSpPr>
              <p:cNvPr id="7" name="TextBox 6"/>
              <p:cNvSpPr txBox="1"/>
              <p:nvPr/>
            </p:nvSpPr>
            <p:spPr>
              <a:xfrm>
                <a:off x="3858006" y="3023955"/>
                <a:ext cx="2036198" cy="6644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𝑛</m:t>
                      </m:r>
                      <m:r>
                        <a:rPr lang="en-US" altLang="zh-CN" sz="2200" b="0" i="1" smtClean="0">
                          <a:latin typeface="Cambria Math"/>
                        </a:rPr>
                        <m:t>=</m:t>
                      </m:r>
                      <m:box>
                        <m:boxPr>
                          <m:ctrlPr>
                            <a:rPr lang="en-US" altLang="zh-CN" sz="2200" b="0" i="1" smtClean="0">
                              <a:latin typeface="Cambria Math" charset="0"/>
                            </a:rPr>
                          </m:ctrlPr>
                        </m:boxPr>
                        <m:e>
                          <m:argPr>
                            <m:argSz m:val="-1"/>
                          </m:argPr>
                          <m:sSup>
                            <m:sSupPr>
                              <m:ctrlPr>
                                <a:rPr lang="en-US" altLang="zh-CN" sz="2200" b="0" i="1" smtClean="0">
                                  <a:latin typeface="Cambria Math" charset="0"/>
                                </a:rPr>
                              </m:ctrlPr>
                            </m:sSupPr>
                            <m:e>
                              <m:d>
                                <m:dPr>
                                  <m:begChr m:val="["/>
                                  <m:endChr m:val="]"/>
                                  <m:ctrlPr>
                                    <a:rPr lang="en-US" altLang="zh-CN" sz="2200" b="0" i="1" smtClean="0">
                                      <a:latin typeface="Cambria Math" charset="0"/>
                                    </a:rPr>
                                  </m:ctrlPr>
                                </m:dPr>
                                <m:e>
                                  <m:f>
                                    <m:fPr>
                                      <m:ctrlPr>
                                        <a:rPr lang="en-US" altLang="zh-CN" sz="2200" i="1">
                                          <a:latin typeface="Cambria Math" charset="0"/>
                                        </a:rPr>
                                      </m:ctrlPr>
                                    </m:fPr>
                                    <m:num>
                                      <m:r>
                                        <a:rPr lang="en-US" altLang="zh-CN" sz="2200" b="0" i="1" smtClean="0">
                                          <a:latin typeface="Cambria Math"/>
                                        </a:rPr>
                                        <m:t>𝜎</m:t>
                                      </m:r>
                                      <m:r>
                                        <a:rPr lang="en-US" altLang="zh-CN" sz="2200" b="0" i="1" smtClean="0">
                                          <a:latin typeface="Cambria Math"/>
                                        </a:rPr>
                                        <m:t>(</m:t>
                                      </m:r>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sub>
                                      </m:sSub>
                                      <m:r>
                                        <a:rPr lang="en-US" altLang="zh-CN" sz="2200" i="1">
                                          <a:latin typeface="Cambria Math"/>
                                        </a:rPr>
                                        <m:t>+</m:t>
                                      </m:r>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𝛽</m:t>
                                          </m:r>
                                        </m:sub>
                                      </m:sSub>
                                      <m:r>
                                        <a:rPr lang="en-US" altLang="zh-CN" sz="2200" b="0" i="1" smtClean="0">
                                          <a:latin typeface="Cambria Math"/>
                                        </a:rPr>
                                        <m:t>)</m:t>
                                      </m:r>
                                    </m:num>
                                    <m:den>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den>
                                  </m:f>
                                </m:e>
                              </m:d>
                            </m:e>
                            <m:sup>
                              <m:r>
                                <a:rPr lang="en-US" altLang="zh-CN" sz="2200" b="0" i="1" smtClean="0">
                                  <a:latin typeface="Cambria Math"/>
                                </a:rPr>
                                <m:t>2 </m:t>
                              </m:r>
                            </m:sup>
                          </m:sSup>
                        </m:e>
                      </m:box>
                    </m:oMath>
                  </m:oMathPara>
                </a14:m>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858006" y="3023955"/>
                <a:ext cx="2036198" cy="6644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6530" y="3751829"/>
                <a:ext cx="8531503" cy="430887"/>
              </a:xfrm>
              <a:prstGeom prst="rect">
                <a:avLst/>
              </a:prstGeom>
            </p:spPr>
            <p:txBody>
              <a:bodyPr wrap="none">
                <a:spAutoFit/>
              </a:bodyPr>
              <a:lstStyle/>
              <a:p>
                <a:r>
                  <a:rPr lang="en-US" altLang="zh-CN" sz="2200" dirty="0"/>
                  <a:t>For an lower-tailed test, the sample size </a:t>
                </a:r>
                <a14:m>
                  <m:oMath xmlns:m="http://schemas.openxmlformats.org/officeDocument/2006/math">
                    <m:r>
                      <a:rPr lang="en-US" altLang="zh-CN" sz="2200" i="1" dirty="0" smtClean="0">
                        <a:latin typeface="Cambria Math"/>
                      </a:rPr>
                      <m:t>𝑛</m:t>
                    </m:r>
                  </m:oMath>
                </a14:m>
                <a:r>
                  <a:rPr lang="en-US" altLang="zh-CN" sz="2200" i="1" dirty="0"/>
                  <a:t> </a:t>
                </a:r>
                <a:r>
                  <a:rPr lang="en-US" altLang="zh-CN" sz="2200" dirty="0"/>
                  <a:t>can be chosen to satisfy</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176530" y="3751829"/>
                <a:ext cx="8531503" cy="430887"/>
              </a:xfrm>
              <a:prstGeom prst="rect">
                <a:avLst/>
              </a:prstGeom>
              <a:blipFill rotWithShape="1">
                <a:blip r:embed="rId6"/>
                <a:stretch>
                  <a:fillRect l="-929" t="-7042" r="-143"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475877" y="4246884"/>
                <a:ext cx="5066453" cy="653769"/>
              </a:xfrm>
              <a:prstGeom prst="rect">
                <a:avLst/>
              </a:prstGeom>
            </p:spPr>
            <p:txBody>
              <a:bodyPr wrap="square">
                <a:spAutoFit/>
              </a:bodyPr>
              <a:lstStyle/>
              <a:p>
                <a14:m>
                  <m:oMath xmlns:m="http://schemas.openxmlformats.org/officeDocument/2006/math">
                    <m:r>
                      <a:rPr lang="en-US" altLang="zh-CN" sz="2200" i="1" smtClean="0">
                        <a:latin typeface="Cambria Math"/>
                      </a:rPr>
                      <m:t>1−</m:t>
                    </m:r>
                    <m:r>
                      <m:rPr>
                        <m:sty m:val="p"/>
                      </m:rPr>
                      <a:rPr lang="el-GR" altLang="zh-CN" sz="2200" i="1">
                        <a:latin typeface="Cambria Math"/>
                        <a:ea typeface="Cambria Math"/>
                      </a:rPr>
                      <m:t>Φ</m:t>
                    </m:r>
                    <m:d>
                      <m:dPr>
                        <m:ctrlPr>
                          <a:rPr lang="en-US" altLang="zh-CN" sz="2200" i="1">
                            <a:latin typeface="Cambria Math" charset="0"/>
                            <a:ea typeface="Cambria Math"/>
                          </a:rPr>
                        </m:ctrlPr>
                      </m:dPr>
                      <m:e>
                        <m:r>
                          <a:rPr lang="en-US" altLang="zh-CN" sz="2200" i="1">
                            <a:latin typeface="Cambria Math"/>
                          </a:rPr>
                          <m:t>−</m:t>
                        </m:r>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r>
                      <m:rPr>
                        <m:nor/>
                      </m:rPr>
                      <a:rPr lang="en-US" altLang="zh-CN" sz="2200" b="0" i="0" smtClean="0">
                        <a:latin typeface="Cambria Math"/>
                      </a:rPr>
                      <m:t>=</m:t>
                    </m:r>
                    <m:r>
                      <m:rPr>
                        <m:sty m:val="p"/>
                      </m:rPr>
                      <a:rPr lang="en-US" altLang="zh-CN" sz="2200" b="0" i="1" smtClean="0">
                        <a:latin typeface="Cambria Math"/>
                      </a:rPr>
                      <m:t>β</m:t>
                    </m:r>
                  </m:oMath>
                </a14:m>
                <a:r>
                  <a:rPr lang="zh-CN" altLang="en-US" sz="2200" dirty="0"/>
                  <a:t> </a:t>
                </a:r>
              </a:p>
            </p:txBody>
          </p:sp>
        </mc:Choice>
        <mc:Fallback xmlns="">
          <p:sp>
            <p:nvSpPr>
              <p:cNvPr id="9" name="矩形 8"/>
              <p:cNvSpPr>
                <a:spLocks noRot="1" noChangeAspect="1" noMove="1" noResize="1" noEditPoints="1" noAdjustHandles="1" noChangeArrowheads="1" noChangeShapeType="1" noTextEdit="1"/>
              </p:cNvSpPr>
              <p:nvPr/>
            </p:nvSpPr>
            <p:spPr>
              <a:xfrm>
                <a:off x="2475877" y="4246884"/>
                <a:ext cx="5066453" cy="653769"/>
              </a:xfrm>
              <a:prstGeom prst="rect">
                <a:avLst/>
              </a:prstGeom>
              <a:blipFill>
                <a:blip r:embed="rId7"/>
                <a:stretch>
                  <a:fillRect/>
                </a:stretch>
              </a:blipFill>
            </p:spPr>
            <p:txBody>
              <a:bodyPr/>
              <a:lstStyle/>
              <a:p>
                <a:r>
                  <a:rPr lang="zh-CN" altLang="en-US">
                    <a:noFill/>
                  </a:rPr>
                  <a:t> </a:t>
                </a:r>
              </a:p>
            </p:txBody>
          </p:sp>
        </mc:Fallback>
      </mc:AlternateContent>
      <p:sp>
        <p:nvSpPr>
          <p:cNvPr id="10" name="TextBox 9"/>
          <p:cNvSpPr txBox="1"/>
          <p:nvPr/>
        </p:nvSpPr>
        <p:spPr>
          <a:xfrm>
            <a:off x="206515" y="5115615"/>
            <a:ext cx="3330370" cy="430887"/>
          </a:xfrm>
          <a:prstGeom prst="rect">
            <a:avLst/>
          </a:prstGeom>
          <a:noFill/>
        </p:spPr>
        <p:txBody>
          <a:bodyPr wrap="square" rtlCol="0">
            <a:spAutoFit/>
          </a:bodyPr>
          <a:lstStyle/>
          <a:p>
            <a:r>
              <a:rPr lang="en-US" altLang="zh-CN" sz="2200" dirty="0">
                <a:latin typeface="+mj-lt"/>
              </a:rPr>
              <a:t>It means that</a:t>
            </a:r>
            <a:endParaRPr lang="zh-CN" altLang="en-US" sz="2200" dirty="0">
              <a:latin typeface="+mj-lt"/>
            </a:endParaRPr>
          </a:p>
        </p:txBody>
      </p:sp>
      <mc:AlternateContent xmlns:mc="http://schemas.openxmlformats.org/markup-compatibility/2006" xmlns:a14="http://schemas.microsoft.com/office/drawing/2010/main">
        <mc:Choice Requires="a14">
          <p:sp>
            <p:nvSpPr>
              <p:cNvPr id="11" name="TextBox 10"/>
              <p:cNvSpPr txBox="1"/>
              <p:nvPr/>
            </p:nvSpPr>
            <p:spPr>
              <a:xfrm>
                <a:off x="2102812" y="5004175"/>
                <a:ext cx="2424318" cy="653769"/>
              </a:xfrm>
              <a:prstGeom prst="rect">
                <a:avLst/>
              </a:prstGeom>
              <a:noFill/>
            </p:spPr>
            <p:txBody>
              <a:bodyPr wrap="none" rtlCol="0">
                <a:spAutoFit/>
              </a:bodyPr>
              <a:lstStyle/>
              <a:p>
                <a14:m>
                  <m:oMath xmlns:m="http://schemas.openxmlformats.org/officeDocument/2006/math">
                    <m:sSub>
                      <m:sSubPr>
                        <m:ctrlPr>
                          <a:rPr lang="en-US" altLang="zh-CN" sz="2200" i="1" smtClean="0">
                            <a:latin typeface="Cambria Math" charset="0"/>
                          </a:rPr>
                        </m:ctrlPr>
                      </m:sSubPr>
                      <m:e>
                        <m:r>
                          <a:rPr lang="en-US" altLang="zh-CN" sz="2200" b="0" i="1" smtClean="0">
                            <a:latin typeface="Cambria Math"/>
                          </a:rPr>
                          <m:t>−</m:t>
                        </m:r>
                        <m:r>
                          <a:rPr lang="en-US" altLang="zh-CN" sz="2200" b="0" i="1" smtClean="0">
                            <a:latin typeface="Cambria Math" panose="02040503050406030204" pitchFamily="18" charset="0"/>
                          </a:rPr>
                          <m:t>𝑧</m:t>
                        </m:r>
                      </m:e>
                      <m:sub>
                        <m:r>
                          <a:rPr lang="en-US" altLang="zh-CN" sz="2200" i="1">
                            <a:latin typeface="Cambria Math"/>
                          </a:rPr>
                          <m:t>𝛼</m:t>
                        </m:r>
                      </m:sub>
                    </m:sSub>
                    <m:r>
                      <a:rPr lang="en-US" altLang="zh-CN" sz="2200" i="1" smtClean="0">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𝛽</m:t>
                        </m:r>
                      </m:sub>
                    </m:sSub>
                  </m:oMath>
                </a14:m>
                <a:r>
                  <a:rPr lang="en-US" altLang="zh-CN" sz="2200" dirty="0">
                    <a:latin typeface="+mj-lt"/>
                  </a:rPr>
                  <a:t>.</a:t>
                </a:r>
                <a:r>
                  <a:rPr lang="zh-CN" altLang="en-US" sz="2200" dirty="0">
                    <a:latin typeface="+mj-lt"/>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2102812" y="5004175"/>
                <a:ext cx="2424318" cy="653769"/>
              </a:xfrm>
              <a:prstGeom prst="rect">
                <a:avLst/>
              </a:prstGeom>
              <a:blipFill>
                <a:blip r:embed="rId8"/>
                <a:stretch>
                  <a:fillRect b="-935"/>
                </a:stretch>
              </a:blipFill>
            </p:spPr>
            <p:txBody>
              <a:bodyPr/>
              <a:lstStyle/>
              <a:p>
                <a:r>
                  <a:rPr lang="zh-CN" altLang="en-US">
                    <a:noFill/>
                  </a:rPr>
                  <a:t> </a:t>
                </a:r>
              </a:p>
            </p:txBody>
          </p:sp>
        </mc:Fallback>
      </mc:AlternateContent>
      <p:sp>
        <p:nvSpPr>
          <p:cNvPr id="12" name="TextBox 11"/>
          <p:cNvSpPr txBox="1"/>
          <p:nvPr/>
        </p:nvSpPr>
        <p:spPr>
          <a:xfrm>
            <a:off x="161510" y="5818616"/>
            <a:ext cx="4815535" cy="430887"/>
          </a:xfrm>
          <a:prstGeom prst="rect">
            <a:avLst/>
          </a:prstGeom>
          <a:noFill/>
        </p:spPr>
        <p:txBody>
          <a:bodyPr wrap="square" rtlCol="0">
            <a:spAutoFit/>
          </a:bodyPr>
          <a:lstStyle/>
          <a:p>
            <a:r>
              <a:rPr lang="en-US" altLang="zh-CN" sz="2200" dirty="0">
                <a:latin typeface="+mj-lt"/>
              </a:rPr>
              <a:t>Solve the equation to obtain</a:t>
            </a:r>
            <a:endParaRPr lang="zh-CN" altLang="en-US" sz="2200" dirty="0">
              <a:latin typeface="+mj-lt"/>
            </a:endParaRPr>
          </a:p>
        </p:txBody>
      </p:sp>
      <mc:AlternateContent xmlns:mc="http://schemas.openxmlformats.org/markup-compatibility/2006" xmlns:a14="http://schemas.microsoft.com/office/drawing/2010/main">
        <mc:Choice Requires="a14">
          <p:sp>
            <p:nvSpPr>
              <p:cNvPr id="13" name="TextBox 12"/>
              <p:cNvSpPr txBox="1"/>
              <p:nvPr/>
            </p:nvSpPr>
            <p:spPr>
              <a:xfrm>
                <a:off x="3858006" y="5679250"/>
                <a:ext cx="2021836" cy="671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1" i="1" smtClean="0">
                          <a:solidFill>
                            <a:srgbClr val="FF3300"/>
                          </a:solidFill>
                          <a:latin typeface="Cambria Math"/>
                        </a:rPr>
                        <m:t>𝒏</m:t>
                      </m:r>
                      <m:r>
                        <a:rPr lang="en-US" altLang="zh-CN" sz="2200" b="1" i="1" smtClean="0">
                          <a:solidFill>
                            <a:srgbClr val="FF3300"/>
                          </a:solidFill>
                          <a:latin typeface="Cambria Math"/>
                        </a:rPr>
                        <m:t>=</m:t>
                      </m:r>
                      <m:box>
                        <m:boxPr>
                          <m:ctrlPr>
                            <a:rPr lang="en-US" altLang="zh-CN" sz="2200" b="1" i="1" smtClean="0">
                              <a:solidFill>
                                <a:srgbClr val="FF3300"/>
                              </a:solidFill>
                              <a:latin typeface="Cambria Math" charset="0"/>
                            </a:rPr>
                          </m:ctrlPr>
                        </m:boxPr>
                        <m:e>
                          <m:argPr>
                            <m:argSz m:val="-1"/>
                          </m:argPr>
                          <m:sSup>
                            <m:sSupPr>
                              <m:ctrlPr>
                                <a:rPr lang="en-US" altLang="zh-CN" sz="2200" b="1" i="1" smtClean="0">
                                  <a:solidFill>
                                    <a:srgbClr val="FF3300"/>
                                  </a:solidFill>
                                  <a:latin typeface="Cambria Math" charset="0"/>
                                </a:rPr>
                              </m:ctrlPr>
                            </m:sSupPr>
                            <m:e>
                              <m:d>
                                <m:dPr>
                                  <m:begChr m:val="["/>
                                  <m:endChr m:val="]"/>
                                  <m:ctrlPr>
                                    <a:rPr lang="en-US" altLang="zh-CN" sz="2200" b="1" i="1" smtClean="0">
                                      <a:solidFill>
                                        <a:srgbClr val="FF3300"/>
                                      </a:solidFill>
                                      <a:latin typeface="Cambria Math" charset="0"/>
                                    </a:rPr>
                                  </m:ctrlPr>
                                </m:dPr>
                                <m:e>
                                  <m:f>
                                    <m:fPr>
                                      <m:ctrlPr>
                                        <a:rPr lang="en-US" altLang="zh-CN" sz="2200" b="1" i="1">
                                          <a:solidFill>
                                            <a:srgbClr val="FF3300"/>
                                          </a:solidFill>
                                          <a:latin typeface="Cambria Math" charset="0"/>
                                        </a:rPr>
                                      </m:ctrlPr>
                                    </m:fPr>
                                    <m:num>
                                      <m:r>
                                        <a:rPr lang="en-US" altLang="zh-CN" sz="2200" b="1" i="1" smtClean="0">
                                          <a:solidFill>
                                            <a:srgbClr val="FF3300"/>
                                          </a:solidFill>
                                          <a:latin typeface="Cambria Math"/>
                                        </a:rPr>
                                        <m:t>𝝈</m:t>
                                      </m:r>
                                      <m:r>
                                        <a:rPr lang="en-US" altLang="zh-CN" sz="2200" b="1" i="1" smtClean="0">
                                          <a:solidFill>
                                            <a:srgbClr val="FF3300"/>
                                          </a:solidFill>
                                          <a:latin typeface="Cambria Math"/>
                                        </a:rPr>
                                        <m:t>(</m:t>
                                      </m:r>
                                      <m:sSub>
                                        <m:sSubPr>
                                          <m:ctrlPr>
                                            <a:rPr lang="en-US" altLang="zh-CN" sz="2200" b="1" i="1">
                                              <a:solidFill>
                                                <a:srgbClr val="FF3300"/>
                                              </a:solidFill>
                                              <a:latin typeface="Cambria Math" charset="0"/>
                                            </a:rPr>
                                          </m:ctrlPr>
                                        </m:sSubPr>
                                        <m:e>
                                          <m:r>
                                            <a:rPr lang="en-US" altLang="zh-CN" sz="2200" b="1" i="1" smtClean="0">
                                              <a:solidFill>
                                                <a:srgbClr val="FF3300"/>
                                              </a:solidFill>
                                              <a:latin typeface="Cambria Math" panose="02040503050406030204" pitchFamily="18" charset="0"/>
                                            </a:rPr>
                                            <m:t>𝒛</m:t>
                                          </m:r>
                                        </m:e>
                                        <m:sub>
                                          <m:r>
                                            <a:rPr lang="en-US" altLang="zh-CN" sz="2200" b="1" i="1">
                                              <a:solidFill>
                                                <a:srgbClr val="FF3300"/>
                                              </a:solidFill>
                                              <a:latin typeface="Cambria Math"/>
                                            </a:rPr>
                                            <m:t>𝜶</m:t>
                                          </m:r>
                                        </m:sub>
                                      </m:sSub>
                                      <m:r>
                                        <a:rPr lang="en-US" altLang="zh-CN" sz="2200" b="1" i="1">
                                          <a:solidFill>
                                            <a:srgbClr val="FF3300"/>
                                          </a:solidFill>
                                          <a:latin typeface="Cambria Math"/>
                                        </a:rPr>
                                        <m:t>+</m:t>
                                      </m:r>
                                      <m:sSub>
                                        <m:sSubPr>
                                          <m:ctrlPr>
                                            <a:rPr lang="en-US" altLang="zh-CN" sz="2200" b="1" i="1">
                                              <a:solidFill>
                                                <a:srgbClr val="FF3300"/>
                                              </a:solidFill>
                                              <a:latin typeface="Cambria Math" charset="0"/>
                                            </a:rPr>
                                          </m:ctrlPr>
                                        </m:sSubPr>
                                        <m:e>
                                          <m:r>
                                            <a:rPr lang="en-US" altLang="zh-CN" sz="2200" b="1" i="1" smtClean="0">
                                              <a:solidFill>
                                                <a:srgbClr val="FF3300"/>
                                              </a:solidFill>
                                              <a:latin typeface="Cambria Math" panose="02040503050406030204" pitchFamily="18" charset="0"/>
                                            </a:rPr>
                                            <m:t>𝒛</m:t>
                                          </m:r>
                                        </m:e>
                                        <m:sub>
                                          <m:r>
                                            <a:rPr lang="en-US" altLang="zh-CN" sz="2200" b="1" i="1">
                                              <a:solidFill>
                                                <a:srgbClr val="FF3300"/>
                                              </a:solidFill>
                                              <a:latin typeface="Cambria Math"/>
                                            </a:rPr>
                                            <m:t>𝜷</m:t>
                                          </m:r>
                                        </m:sub>
                                      </m:sSub>
                                      <m:r>
                                        <a:rPr lang="en-US" altLang="zh-CN" sz="2200" b="1" i="1" smtClean="0">
                                          <a:solidFill>
                                            <a:srgbClr val="FF3300"/>
                                          </a:solidFill>
                                          <a:latin typeface="Cambria Math"/>
                                        </a:rPr>
                                        <m:t>)</m:t>
                                      </m:r>
                                    </m:num>
                                    <m:den>
                                      <m:sSub>
                                        <m:sSubPr>
                                          <m:ctrlPr>
                                            <a:rPr lang="en-US" altLang="zh-CN" sz="2200" b="1" i="1">
                                              <a:solidFill>
                                                <a:srgbClr val="FF3300"/>
                                              </a:solidFill>
                                              <a:latin typeface="Cambria Math" charset="0"/>
                                            </a:rPr>
                                          </m:ctrlPr>
                                        </m:sSubPr>
                                        <m:e>
                                          <m:r>
                                            <a:rPr lang="en-US" altLang="zh-CN" sz="2200" b="1" i="1">
                                              <a:solidFill>
                                                <a:srgbClr val="FF3300"/>
                                              </a:solidFill>
                                              <a:latin typeface="Cambria Math"/>
                                            </a:rPr>
                                            <m:t>𝝁</m:t>
                                          </m:r>
                                        </m:e>
                                        <m:sub>
                                          <m:r>
                                            <a:rPr lang="en-US" altLang="zh-CN" sz="2200" b="1" i="1">
                                              <a:solidFill>
                                                <a:srgbClr val="FF3300"/>
                                              </a:solidFill>
                                              <a:latin typeface="Cambria Math"/>
                                            </a:rPr>
                                            <m:t>𝟎</m:t>
                                          </m:r>
                                        </m:sub>
                                      </m:sSub>
                                      <m:r>
                                        <a:rPr lang="en-US" altLang="zh-CN" sz="2200" b="1" i="1">
                                          <a:solidFill>
                                            <a:srgbClr val="FF3300"/>
                                          </a:solidFill>
                                          <a:latin typeface="Cambria Math"/>
                                        </a:rPr>
                                        <m:t>−</m:t>
                                      </m:r>
                                      <m:sSup>
                                        <m:sSupPr>
                                          <m:ctrlPr>
                                            <a:rPr lang="en-US" altLang="zh-CN" sz="2200" b="1" i="1">
                                              <a:solidFill>
                                                <a:srgbClr val="FF3300"/>
                                              </a:solidFill>
                                              <a:latin typeface="Cambria Math" charset="0"/>
                                            </a:rPr>
                                          </m:ctrlPr>
                                        </m:sSupPr>
                                        <m:e>
                                          <m:r>
                                            <a:rPr lang="en-US" altLang="zh-CN" sz="2200" b="1" i="1">
                                              <a:solidFill>
                                                <a:srgbClr val="FF3300"/>
                                              </a:solidFill>
                                              <a:latin typeface="Cambria Math"/>
                                            </a:rPr>
                                            <m:t>𝝁</m:t>
                                          </m:r>
                                        </m:e>
                                        <m:sup>
                                          <m:r>
                                            <a:rPr lang="en-US" altLang="zh-CN" sz="2200" b="1" i="1">
                                              <a:solidFill>
                                                <a:srgbClr val="FF3300"/>
                                              </a:solidFill>
                                              <a:latin typeface="Cambria Math"/>
                                            </a:rPr>
                                            <m:t>′</m:t>
                                          </m:r>
                                        </m:sup>
                                      </m:sSup>
                                    </m:den>
                                  </m:f>
                                </m:e>
                              </m:d>
                            </m:e>
                            <m:sup>
                              <m:r>
                                <a:rPr lang="en-US" altLang="zh-CN" sz="2200" b="1" i="1" smtClean="0">
                                  <a:solidFill>
                                    <a:srgbClr val="FF3300"/>
                                  </a:solidFill>
                                  <a:latin typeface="Cambria Math"/>
                                </a:rPr>
                                <m:t>𝟐</m:t>
                              </m:r>
                              <m:r>
                                <a:rPr lang="en-US" altLang="zh-CN" sz="2200" b="1" i="1" smtClean="0">
                                  <a:solidFill>
                                    <a:srgbClr val="FF3300"/>
                                  </a:solidFill>
                                  <a:latin typeface="Cambria Math"/>
                                </a:rPr>
                                <m:t> </m:t>
                              </m:r>
                            </m:sup>
                          </m:sSup>
                        </m:e>
                      </m:box>
                    </m:oMath>
                  </m:oMathPara>
                </a14:m>
                <a:endParaRPr lang="zh-CN" altLang="en-US" sz="2200" b="1" dirty="0">
                  <a:solidFill>
                    <a:srgbClr val="FF3300"/>
                  </a:solidFill>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58006" y="5679250"/>
                <a:ext cx="2021836" cy="67185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 xmlns:a16="http://schemas.microsoft.com/office/drawing/2014/main" id="{612AF2D2-D315-4F9F-8AD3-CC3318DC2AD7}"/>
                  </a:ext>
                </a:extLst>
              </p:cNvPr>
              <p:cNvSpPr/>
              <p:nvPr/>
            </p:nvSpPr>
            <p:spPr>
              <a:xfrm>
                <a:off x="3254914" y="6351887"/>
                <a:ext cx="40968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cs typeface="Times New Roman" charset="0"/>
                        </a:rPr>
                        <m:t>for</m:t>
                      </m:r>
                      <m:r>
                        <a:rPr lang="en-US" altLang="zh-CN" smtClean="0">
                          <a:latin typeface="Cambria Math" panose="02040503050406030204" pitchFamily="18" charset="0"/>
                          <a:cs typeface="Times New Roman" charset="0"/>
                        </a:rPr>
                        <m:t> </m:t>
                      </m:r>
                      <m:r>
                        <m:rPr>
                          <m:sty m:val="p"/>
                        </m:rPr>
                        <a:rPr lang="en-US" altLang="zh-CN" smtClean="0">
                          <a:latin typeface="Cambria Math" panose="02040503050406030204" pitchFamily="18" charset="0"/>
                          <a:cs typeface="Times New Roman" charset="0"/>
                        </a:rPr>
                        <m:t>a</m:t>
                      </m:r>
                      <m:r>
                        <a:rPr lang="en-US" altLang="zh-CN" smtClean="0">
                          <a:latin typeface="Cambria Math" panose="02040503050406030204" pitchFamily="18" charset="0"/>
                          <a:cs typeface="Times New Roman" charset="0"/>
                        </a:rPr>
                        <m:t> </m:t>
                      </m:r>
                      <m:r>
                        <m:rPr>
                          <m:sty m:val="p"/>
                        </m:rPr>
                        <a:rPr lang="en-US" altLang="zh-CN" smtClean="0">
                          <a:latin typeface="Cambria Math" panose="02040503050406030204" pitchFamily="18" charset="0"/>
                          <a:cs typeface="Times New Roman" charset="0"/>
                        </a:rPr>
                        <m:t>one</m:t>
                      </m:r>
                      <m:r>
                        <a:rPr lang="en-US" altLang="zh-CN" smtClean="0">
                          <a:latin typeface="Cambria Math" panose="02040503050406030204" pitchFamily="18" charset="0"/>
                          <a:cs typeface="Times New Roman" charset="0"/>
                        </a:rPr>
                        <m:t>−</m:t>
                      </m:r>
                      <m:r>
                        <m:rPr>
                          <m:sty m:val="p"/>
                        </m:rPr>
                        <a:rPr lang="en-US" altLang="zh-CN" smtClean="0">
                          <a:latin typeface="Cambria Math" panose="02040503050406030204" pitchFamily="18" charset="0"/>
                          <a:cs typeface="Times New Roman" charset="0"/>
                        </a:rPr>
                        <m:t>tailed</m:t>
                      </m:r>
                      <m:r>
                        <a:rPr lang="en-US" altLang="zh-CN" smtClean="0">
                          <a:latin typeface="Cambria Math" panose="02040503050406030204" pitchFamily="18" charset="0"/>
                          <a:cs typeface="Times New Roman" charset="0"/>
                        </a:rPr>
                        <m:t> </m:t>
                      </m:r>
                      <m:d>
                        <m:dPr>
                          <m:ctrlPr>
                            <a:rPr lang="en-US" altLang="zh-CN" i="1">
                              <a:latin typeface="Cambria Math" charset="0"/>
                              <a:cs typeface="Times New Roman" charset="0"/>
                            </a:rPr>
                          </m:ctrlPr>
                        </m:dPr>
                        <m:e>
                          <m:r>
                            <m:rPr>
                              <m:sty m:val="p"/>
                            </m:rPr>
                            <a:rPr lang="en-US" altLang="zh-CN">
                              <a:latin typeface="Cambria Math" panose="02040503050406030204" pitchFamily="18" charset="0"/>
                              <a:cs typeface="Times New Roman" charset="0"/>
                            </a:rPr>
                            <m:t>upper</m:t>
                          </m:r>
                          <m:r>
                            <a:rPr lang="en-US" altLang="zh-CN">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or</m:t>
                          </m:r>
                          <m:r>
                            <a:rPr lang="en-US" altLang="zh-CN">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lower</m:t>
                          </m:r>
                        </m:e>
                      </m:d>
                      <m:r>
                        <a:rPr lang="en-US" altLang="zh-CN" b="0" i="0" smtClean="0">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test</m:t>
                      </m:r>
                    </m:oMath>
                  </m:oMathPara>
                </a14:m>
                <a:endParaRPr lang="zh-CN" altLang="en-US" dirty="0"/>
              </a:p>
            </p:txBody>
          </p:sp>
        </mc:Choice>
        <mc:Fallback xmlns="">
          <p:sp>
            <p:nvSpPr>
              <p:cNvPr id="14" name="矩形 13">
                <a:extLst>
                  <a:ext uri="{FF2B5EF4-FFF2-40B4-BE49-F238E27FC236}">
                    <a16:creationId xmlns:a16="http://schemas.microsoft.com/office/drawing/2014/main" id="{612AF2D2-D315-4F9F-8AD3-CC3318DC2AD7}"/>
                  </a:ext>
                </a:extLst>
              </p:cNvPr>
              <p:cNvSpPr>
                <a:spLocks noRot="1" noChangeAspect="1" noMove="1" noResize="1" noEditPoints="1" noAdjustHandles="1" noChangeArrowheads="1" noChangeShapeType="1" noTextEdit="1"/>
              </p:cNvSpPr>
              <p:nvPr/>
            </p:nvSpPr>
            <p:spPr>
              <a:xfrm>
                <a:off x="3254914" y="6351887"/>
                <a:ext cx="4096827" cy="369332"/>
              </a:xfrm>
              <a:prstGeom prst="rect">
                <a:avLst/>
              </a:prstGeom>
              <a:blipFill>
                <a:blip r:embed="rId10"/>
                <a:stretch>
                  <a:fillRect b="-6557"/>
                </a:stretch>
              </a:blipFill>
            </p:spPr>
            <p:txBody>
              <a:bodyPr/>
              <a:lstStyle/>
              <a:p>
                <a:r>
                  <a:rPr lang="zh-CN" altLang="en-US">
                    <a:noFill/>
                  </a:rPr>
                  <a:t> </a:t>
                </a:r>
              </a:p>
            </p:txBody>
          </p:sp>
        </mc:Fallback>
      </mc:AlternateContent>
      <p:sp>
        <p:nvSpPr>
          <p:cNvPr id="15" name="灯片编号占位符 14">
            <a:extLst>
              <a:ext uri="{FF2B5EF4-FFF2-40B4-BE49-F238E27FC236}">
                <a16:creationId xmlns="" xmlns:a16="http://schemas.microsoft.com/office/drawing/2014/main" id="{2CF0A48A-2483-4099-9A03-125DC8CEAEA0}"/>
              </a:ext>
            </a:extLst>
          </p:cNvPr>
          <p:cNvSpPr>
            <a:spLocks noGrp="1"/>
          </p:cNvSpPr>
          <p:nvPr>
            <p:ph type="sldNum" sz="quarter" idx="11"/>
          </p:nvPr>
        </p:nvSpPr>
        <p:spPr/>
        <p:txBody>
          <a:bodyPr/>
          <a:lstStyle/>
          <a:p>
            <a:pPr>
              <a:defRPr/>
            </a:pPr>
            <a:fld id="{DF2308B0-52A9-437D-9700-D7B37876F5B1}" type="slidenum">
              <a:rPr lang="zh-CN" altLang="en-US" smtClean="0"/>
              <a:pPr>
                <a:defRPr/>
              </a:pPr>
              <a:t>27</a:t>
            </a:fld>
            <a:endParaRPr lang="en-US" altLang="zh-CN" dirty="0"/>
          </a:p>
        </p:txBody>
      </p:sp>
    </p:spTree>
    <p:extLst>
      <p:ext uri="{BB962C8B-B14F-4D97-AF65-F5344CB8AC3E}">
        <p14:creationId xmlns:p14="http://schemas.microsoft.com/office/powerpoint/2010/main" val="7815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76531" y="1133745"/>
                <a:ext cx="8727069" cy="430887"/>
              </a:xfrm>
              <a:prstGeom prst="rect">
                <a:avLst/>
              </a:prstGeom>
            </p:spPr>
            <p:txBody>
              <a:bodyPr wrap="none">
                <a:spAutoFit/>
              </a:bodyPr>
              <a:lstStyle/>
              <a:p>
                <a:r>
                  <a:rPr lang="en-US" altLang="zh-CN" sz="2200" dirty="0">
                    <a:solidFill>
                      <a:srgbClr val="3333FF"/>
                    </a:solidFill>
                  </a:rPr>
                  <a:t>For an two-tailed test</a:t>
                </a:r>
                <a:r>
                  <a:rPr lang="en-US" altLang="zh-CN" sz="2200" dirty="0"/>
                  <a:t>, the sample size </a:t>
                </a:r>
                <a14:m>
                  <m:oMath xmlns:m="http://schemas.openxmlformats.org/officeDocument/2006/math">
                    <m:r>
                      <a:rPr lang="en-US" altLang="zh-CN" sz="2200" i="1" dirty="0" smtClean="0">
                        <a:latin typeface="Cambria Math"/>
                      </a:rPr>
                      <m:t>𝑛</m:t>
                    </m:r>
                  </m:oMath>
                </a14:m>
                <a:r>
                  <a:rPr lang="en-US" altLang="zh-CN" sz="2200" i="1" dirty="0"/>
                  <a:t> </a:t>
                </a:r>
                <a:r>
                  <a:rPr lang="en-US" altLang="zh-CN" sz="2200" dirty="0"/>
                  <a:t>should be chosen to satisfy</a:t>
                </a:r>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176531" y="1133745"/>
                <a:ext cx="8727069" cy="430887"/>
              </a:xfrm>
              <a:prstGeom prst="rect">
                <a:avLst/>
              </a:prstGeom>
              <a:blipFill>
                <a:blip r:embed="rId2"/>
                <a:stretch>
                  <a:fillRect l="-908"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475878" y="1628800"/>
                <a:ext cx="5506572" cy="653769"/>
              </a:xfrm>
              <a:prstGeom prst="rect">
                <a:avLst/>
              </a:prstGeom>
            </p:spPr>
            <p:txBody>
              <a:bodyPr wrap="none">
                <a:spAutoFit/>
              </a:bodyPr>
              <a:lstStyle/>
              <a:p>
                <a14:m>
                  <m:oMath xmlns:m="http://schemas.openxmlformats.org/officeDocument/2006/math">
                    <m:r>
                      <m:rPr>
                        <m:sty m:val="p"/>
                      </m:rPr>
                      <a:rPr lang="el-GR" altLang="zh-CN" sz="2200" i="1" smtClean="0">
                        <a:latin typeface="Cambria Math"/>
                        <a:ea typeface="Cambria Math"/>
                      </a:rPr>
                      <m:t>Φ</m:t>
                    </m:r>
                    <m:d>
                      <m:dPr>
                        <m:ctrlPr>
                          <a:rPr lang="en-US" altLang="zh-CN" sz="2200" i="1">
                            <a:latin typeface="Cambria Math" charset="0"/>
                            <a:ea typeface="Cambria Math"/>
                          </a:rPr>
                        </m:ctrlPr>
                      </m:dPr>
                      <m:e>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r>
                              <a:rPr lang="en-US" altLang="zh-CN" sz="2200" b="0" i="1" smtClean="0">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r>
                      <a:rPr lang="en-US" altLang="zh-CN" sz="2200" b="0" i="1" smtClean="0">
                        <a:latin typeface="Cambria Math"/>
                      </a:rPr>
                      <m:t>−</m:t>
                    </m:r>
                    <m:r>
                      <m:rPr>
                        <m:sty m:val="p"/>
                      </m:rPr>
                      <a:rPr lang="el-GR" altLang="zh-CN" sz="2200" i="1">
                        <a:latin typeface="Cambria Math"/>
                        <a:ea typeface="Cambria Math"/>
                      </a:rPr>
                      <m:t>Φ</m:t>
                    </m:r>
                    <m:d>
                      <m:dPr>
                        <m:ctrlPr>
                          <a:rPr lang="en-US" altLang="zh-CN" sz="2200" i="1">
                            <a:latin typeface="Cambria Math" charset="0"/>
                            <a:ea typeface="Cambria Math"/>
                          </a:rPr>
                        </m:ctrlPr>
                      </m:dPr>
                      <m:e>
                        <m:r>
                          <a:rPr lang="en-US" altLang="zh-CN" sz="2200" b="0" i="1" smtClean="0">
                            <a:latin typeface="Cambria Math"/>
                            <a:ea typeface="Cambria Math"/>
                          </a:rPr>
                          <m:t>−</m:t>
                        </m:r>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𝛼</m:t>
                            </m:r>
                            <m:r>
                              <a:rPr lang="en-US" altLang="zh-CN" sz="2200" b="0" i="1" smtClean="0">
                                <a:latin typeface="Cambria Math"/>
                              </a:rPr>
                              <m:t>/2</m:t>
                            </m:r>
                          </m:sub>
                        </m:sSub>
                        <m:r>
                          <a:rPr lang="en-US" altLang="zh-CN" sz="2200" b="0" i="1" smtClean="0">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r>
                      <a:rPr lang="en-US" altLang="zh-CN" sz="2200" b="0" i="1" smtClean="0">
                        <a:latin typeface="Cambria Math"/>
                      </a:rPr>
                      <m:t>=</m:t>
                    </m:r>
                    <m:r>
                      <a:rPr lang="en-US" altLang="zh-CN" sz="2200" b="0" i="1" smtClean="0">
                        <a:latin typeface="Cambria Math"/>
                      </a:rPr>
                      <m:t>𝛽</m:t>
                    </m:r>
                  </m:oMath>
                </a14:m>
                <a:r>
                  <a:rPr lang="zh-CN" altLang="en-US" sz="2200" dirty="0"/>
                  <a:t> </a:t>
                </a:r>
              </a:p>
            </p:txBody>
          </p:sp>
        </mc:Choice>
        <mc:Fallback xmlns="">
          <p:sp>
            <p:nvSpPr>
              <p:cNvPr id="3" name="矩形 2"/>
              <p:cNvSpPr>
                <a:spLocks noRot="1" noChangeAspect="1" noMove="1" noResize="1" noEditPoints="1" noAdjustHandles="1" noChangeArrowheads="1" noChangeShapeType="1" noTextEdit="1"/>
              </p:cNvSpPr>
              <p:nvPr/>
            </p:nvSpPr>
            <p:spPr>
              <a:xfrm>
                <a:off x="2475878" y="1628800"/>
                <a:ext cx="5506572" cy="653769"/>
              </a:xfrm>
              <a:prstGeom prst="rect">
                <a:avLst/>
              </a:prstGeom>
              <a:blipFill>
                <a:blip r:embed="rId3"/>
                <a:stretch>
                  <a:fillRect/>
                </a:stretch>
              </a:blipFill>
            </p:spPr>
            <p:txBody>
              <a:bodyPr/>
              <a:lstStyle/>
              <a:p>
                <a:r>
                  <a:rPr lang="zh-CN" altLang="en-US">
                    <a:noFill/>
                  </a:rPr>
                  <a:t> </a:t>
                </a:r>
              </a:p>
            </p:txBody>
          </p:sp>
        </mc:Fallback>
      </mc:AlternateContent>
      <p:sp>
        <p:nvSpPr>
          <p:cNvPr id="4" name="TextBox 3"/>
          <p:cNvSpPr txBox="1"/>
          <p:nvPr/>
        </p:nvSpPr>
        <p:spPr>
          <a:xfrm>
            <a:off x="245434" y="2513368"/>
            <a:ext cx="3330370" cy="430887"/>
          </a:xfrm>
          <a:prstGeom prst="rect">
            <a:avLst/>
          </a:prstGeom>
          <a:noFill/>
        </p:spPr>
        <p:txBody>
          <a:bodyPr wrap="square" rtlCol="0">
            <a:spAutoFit/>
          </a:bodyPr>
          <a:lstStyle/>
          <a:p>
            <a:r>
              <a:rPr lang="en-US" altLang="zh-CN" sz="2200" dirty="0">
                <a:solidFill>
                  <a:srgbClr val="FF0000"/>
                </a:solidFill>
                <a:latin typeface="+mj-lt"/>
              </a:rPr>
              <a:t>Approximately</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5" name="TextBox 4"/>
              <p:cNvSpPr txBox="1"/>
              <p:nvPr/>
            </p:nvSpPr>
            <p:spPr>
              <a:xfrm>
                <a:off x="2326765" y="3215886"/>
                <a:ext cx="5560625" cy="653769"/>
              </a:xfrm>
              <a:prstGeom prst="rect">
                <a:avLst/>
              </a:prstGeom>
              <a:noFill/>
            </p:spPr>
            <p:txBody>
              <a:bodyPr wrap="none" rtlCol="0">
                <a:spAutoFit/>
              </a:bodyPr>
              <a:lstStyle/>
              <a:p>
                <a14:m>
                  <m:oMath xmlns:m="http://schemas.openxmlformats.org/officeDocument/2006/math">
                    <m:sSub>
                      <m:sSubPr>
                        <m:ctrlPr>
                          <a:rPr lang="en-US" altLang="zh-CN" sz="2200" i="1" smtClean="0">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r>
                          <a:rPr lang="en-US" altLang="zh-CN" sz="2200" b="0" i="1" smtClean="0">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𝛽</m:t>
                        </m:r>
                      </m:sub>
                    </m:sSub>
                  </m:oMath>
                </a14:m>
                <a:r>
                  <a:rPr lang="en-US" altLang="zh-CN" sz="2200" dirty="0">
                    <a:latin typeface="+mj-lt"/>
                  </a:rPr>
                  <a:t>, </a:t>
                </a:r>
                <a:r>
                  <a:rPr lang="en-US" altLang="zh-CN" sz="2200" dirty="0"/>
                  <a:t>when </a:t>
                </a:r>
                <a14:m>
                  <m:oMath xmlns:m="http://schemas.openxmlformats.org/officeDocument/2006/math">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r>
                          <a:rPr lang="en-US" altLang="zh-CN" sz="2200" i="1">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i="1">
                        <a:latin typeface="Cambria Math"/>
                      </a:rPr>
                      <m:t>&lt;0</m:t>
                    </m:r>
                  </m:oMath>
                </a14:m>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326765" y="3215886"/>
                <a:ext cx="5560625" cy="653769"/>
              </a:xfrm>
              <a:prstGeom prst="rect">
                <a:avLst/>
              </a:prstGeom>
              <a:blipFill>
                <a:blip r:embed="rId4"/>
                <a:stretch>
                  <a:fillRect b="-935"/>
                </a:stretch>
              </a:blipFill>
            </p:spPr>
            <p:txBody>
              <a:bodyPr/>
              <a:lstStyle/>
              <a:p>
                <a:r>
                  <a:rPr lang="zh-CN" altLang="en-US">
                    <a:noFill/>
                  </a:rPr>
                  <a:t> </a:t>
                </a:r>
              </a:p>
            </p:txBody>
          </p:sp>
        </mc:Fallback>
      </mc:AlternateContent>
      <p:sp>
        <p:nvSpPr>
          <p:cNvPr id="6" name="TextBox 5"/>
          <p:cNvSpPr txBox="1"/>
          <p:nvPr/>
        </p:nvSpPr>
        <p:spPr>
          <a:xfrm>
            <a:off x="500378" y="5548586"/>
            <a:ext cx="4815535" cy="430887"/>
          </a:xfrm>
          <a:prstGeom prst="rect">
            <a:avLst/>
          </a:prstGeom>
          <a:noFill/>
        </p:spPr>
        <p:txBody>
          <a:bodyPr wrap="square" rtlCol="0">
            <a:spAutoFit/>
          </a:bodyPr>
          <a:lstStyle/>
          <a:p>
            <a:r>
              <a:rPr lang="en-US" altLang="zh-CN" sz="2200" dirty="0">
                <a:latin typeface="+mj-lt"/>
              </a:rPr>
              <a:t>Solve both equations to obtain</a:t>
            </a:r>
            <a:endParaRPr lang="zh-CN" altLang="en-US" sz="2200" dirty="0">
              <a:latin typeface="+mj-lt"/>
            </a:endParaRPr>
          </a:p>
        </p:txBody>
      </p:sp>
      <mc:AlternateContent xmlns:mc="http://schemas.openxmlformats.org/markup-compatibility/2006" xmlns:a14="http://schemas.microsoft.com/office/drawing/2010/main">
        <mc:Choice Requires="a14">
          <p:sp>
            <p:nvSpPr>
              <p:cNvPr id="7" name="TextBox 6"/>
              <p:cNvSpPr txBox="1"/>
              <p:nvPr/>
            </p:nvSpPr>
            <p:spPr>
              <a:xfrm>
                <a:off x="4505823" y="5409220"/>
                <a:ext cx="2206181" cy="671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1" i="1" smtClean="0">
                          <a:solidFill>
                            <a:srgbClr val="FF3300"/>
                          </a:solidFill>
                          <a:latin typeface="Cambria Math"/>
                        </a:rPr>
                        <m:t>𝒏</m:t>
                      </m:r>
                      <m:r>
                        <a:rPr lang="en-US" altLang="zh-CN" sz="2200" b="1" i="1" smtClean="0">
                          <a:solidFill>
                            <a:srgbClr val="FF3300"/>
                          </a:solidFill>
                          <a:latin typeface="Cambria Math"/>
                        </a:rPr>
                        <m:t>=</m:t>
                      </m:r>
                      <m:box>
                        <m:boxPr>
                          <m:ctrlPr>
                            <a:rPr lang="en-US" altLang="zh-CN" sz="2200" b="1" i="1" smtClean="0">
                              <a:solidFill>
                                <a:srgbClr val="FF3300"/>
                              </a:solidFill>
                              <a:latin typeface="Cambria Math" charset="0"/>
                            </a:rPr>
                          </m:ctrlPr>
                        </m:boxPr>
                        <m:e>
                          <m:argPr>
                            <m:argSz m:val="-1"/>
                          </m:argPr>
                          <m:sSup>
                            <m:sSupPr>
                              <m:ctrlPr>
                                <a:rPr lang="en-US" altLang="zh-CN" sz="2200" b="1" i="1" smtClean="0">
                                  <a:solidFill>
                                    <a:srgbClr val="FF3300"/>
                                  </a:solidFill>
                                  <a:latin typeface="Cambria Math" charset="0"/>
                                </a:rPr>
                              </m:ctrlPr>
                            </m:sSupPr>
                            <m:e>
                              <m:d>
                                <m:dPr>
                                  <m:begChr m:val="["/>
                                  <m:endChr m:val="]"/>
                                  <m:ctrlPr>
                                    <a:rPr lang="en-US" altLang="zh-CN" sz="2200" b="1" i="1" smtClean="0">
                                      <a:solidFill>
                                        <a:srgbClr val="FF3300"/>
                                      </a:solidFill>
                                      <a:latin typeface="Cambria Math" charset="0"/>
                                    </a:rPr>
                                  </m:ctrlPr>
                                </m:dPr>
                                <m:e>
                                  <m:f>
                                    <m:fPr>
                                      <m:ctrlPr>
                                        <a:rPr lang="en-US" altLang="zh-CN" sz="2200" b="1" i="1">
                                          <a:solidFill>
                                            <a:srgbClr val="FF3300"/>
                                          </a:solidFill>
                                          <a:latin typeface="Cambria Math" charset="0"/>
                                        </a:rPr>
                                      </m:ctrlPr>
                                    </m:fPr>
                                    <m:num>
                                      <m:r>
                                        <a:rPr lang="en-US" altLang="zh-CN" sz="2200" b="1" i="1" smtClean="0">
                                          <a:solidFill>
                                            <a:srgbClr val="FF3300"/>
                                          </a:solidFill>
                                          <a:latin typeface="Cambria Math"/>
                                        </a:rPr>
                                        <m:t>𝝈</m:t>
                                      </m:r>
                                      <m:r>
                                        <a:rPr lang="en-US" altLang="zh-CN" sz="2200" b="1" i="1" smtClean="0">
                                          <a:solidFill>
                                            <a:srgbClr val="FF3300"/>
                                          </a:solidFill>
                                          <a:latin typeface="Cambria Math"/>
                                        </a:rPr>
                                        <m:t>(</m:t>
                                      </m:r>
                                      <m:sSub>
                                        <m:sSubPr>
                                          <m:ctrlPr>
                                            <a:rPr lang="en-US" altLang="zh-CN" sz="2200" b="1" i="1">
                                              <a:solidFill>
                                                <a:srgbClr val="FF3300"/>
                                              </a:solidFill>
                                              <a:latin typeface="Cambria Math" charset="0"/>
                                            </a:rPr>
                                          </m:ctrlPr>
                                        </m:sSubPr>
                                        <m:e>
                                          <m:r>
                                            <a:rPr lang="en-US" altLang="zh-CN" sz="2200" b="1" i="1" smtClean="0">
                                              <a:solidFill>
                                                <a:srgbClr val="FF3300"/>
                                              </a:solidFill>
                                              <a:latin typeface="Cambria Math" panose="02040503050406030204" pitchFamily="18" charset="0"/>
                                            </a:rPr>
                                            <m:t>𝒛</m:t>
                                          </m:r>
                                        </m:e>
                                        <m:sub>
                                          <m:r>
                                            <a:rPr lang="en-US" altLang="zh-CN" sz="2200" b="1" i="1">
                                              <a:solidFill>
                                                <a:srgbClr val="FF3300"/>
                                              </a:solidFill>
                                              <a:latin typeface="Cambria Math"/>
                                            </a:rPr>
                                            <m:t>𝜶</m:t>
                                          </m:r>
                                          <m:r>
                                            <a:rPr lang="en-US" altLang="zh-CN" sz="2200" b="1" i="1" smtClean="0">
                                              <a:solidFill>
                                                <a:srgbClr val="FF3300"/>
                                              </a:solidFill>
                                              <a:latin typeface="Cambria Math"/>
                                            </a:rPr>
                                            <m:t>/</m:t>
                                          </m:r>
                                          <m:r>
                                            <a:rPr lang="en-US" altLang="zh-CN" sz="2200" b="1" i="1" smtClean="0">
                                              <a:solidFill>
                                                <a:srgbClr val="FF3300"/>
                                              </a:solidFill>
                                              <a:latin typeface="Cambria Math"/>
                                            </a:rPr>
                                            <m:t>𝟐</m:t>
                                          </m:r>
                                        </m:sub>
                                      </m:sSub>
                                      <m:r>
                                        <a:rPr lang="en-US" altLang="zh-CN" sz="2200" b="1" i="1">
                                          <a:solidFill>
                                            <a:srgbClr val="FF3300"/>
                                          </a:solidFill>
                                          <a:latin typeface="Cambria Math"/>
                                        </a:rPr>
                                        <m:t>+</m:t>
                                      </m:r>
                                      <m:sSub>
                                        <m:sSubPr>
                                          <m:ctrlPr>
                                            <a:rPr lang="en-US" altLang="zh-CN" sz="2200" b="1" i="1">
                                              <a:solidFill>
                                                <a:srgbClr val="FF3300"/>
                                              </a:solidFill>
                                              <a:latin typeface="Cambria Math" charset="0"/>
                                            </a:rPr>
                                          </m:ctrlPr>
                                        </m:sSubPr>
                                        <m:e>
                                          <m:r>
                                            <a:rPr lang="en-US" altLang="zh-CN" sz="2200" b="1" i="1" smtClean="0">
                                              <a:solidFill>
                                                <a:srgbClr val="FF3300"/>
                                              </a:solidFill>
                                              <a:latin typeface="Cambria Math" panose="02040503050406030204" pitchFamily="18" charset="0"/>
                                            </a:rPr>
                                            <m:t>𝒛</m:t>
                                          </m:r>
                                        </m:e>
                                        <m:sub>
                                          <m:r>
                                            <a:rPr lang="en-US" altLang="zh-CN" sz="2200" b="1" i="1">
                                              <a:solidFill>
                                                <a:srgbClr val="FF3300"/>
                                              </a:solidFill>
                                              <a:latin typeface="Cambria Math"/>
                                            </a:rPr>
                                            <m:t>𝜷</m:t>
                                          </m:r>
                                        </m:sub>
                                      </m:sSub>
                                      <m:r>
                                        <a:rPr lang="en-US" altLang="zh-CN" sz="2200" b="1" i="1" smtClean="0">
                                          <a:solidFill>
                                            <a:srgbClr val="FF3300"/>
                                          </a:solidFill>
                                          <a:latin typeface="Cambria Math"/>
                                        </a:rPr>
                                        <m:t>)</m:t>
                                      </m:r>
                                    </m:num>
                                    <m:den>
                                      <m:sSub>
                                        <m:sSubPr>
                                          <m:ctrlPr>
                                            <a:rPr lang="en-US" altLang="zh-CN" sz="2200" b="1" i="1">
                                              <a:solidFill>
                                                <a:srgbClr val="FF3300"/>
                                              </a:solidFill>
                                              <a:latin typeface="Cambria Math" charset="0"/>
                                            </a:rPr>
                                          </m:ctrlPr>
                                        </m:sSubPr>
                                        <m:e>
                                          <m:r>
                                            <a:rPr lang="en-US" altLang="zh-CN" sz="2200" b="1" i="1">
                                              <a:solidFill>
                                                <a:srgbClr val="FF3300"/>
                                              </a:solidFill>
                                              <a:latin typeface="Cambria Math"/>
                                            </a:rPr>
                                            <m:t>𝝁</m:t>
                                          </m:r>
                                        </m:e>
                                        <m:sub>
                                          <m:r>
                                            <a:rPr lang="en-US" altLang="zh-CN" sz="2200" b="1" i="1">
                                              <a:solidFill>
                                                <a:srgbClr val="FF3300"/>
                                              </a:solidFill>
                                              <a:latin typeface="Cambria Math"/>
                                            </a:rPr>
                                            <m:t>𝟎</m:t>
                                          </m:r>
                                        </m:sub>
                                      </m:sSub>
                                      <m:r>
                                        <a:rPr lang="en-US" altLang="zh-CN" sz="2200" b="1" i="1">
                                          <a:solidFill>
                                            <a:srgbClr val="FF3300"/>
                                          </a:solidFill>
                                          <a:latin typeface="Cambria Math"/>
                                        </a:rPr>
                                        <m:t>−</m:t>
                                      </m:r>
                                      <m:sSup>
                                        <m:sSupPr>
                                          <m:ctrlPr>
                                            <a:rPr lang="en-US" altLang="zh-CN" sz="2200" b="1" i="1">
                                              <a:solidFill>
                                                <a:srgbClr val="FF3300"/>
                                              </a:solidFill>
                                              <a:latin typeface="Cambria Math" charset="0"/>
                                            </a:rPr>
                                          </m:ctrlPr>
                                        </m:sSupPr>
                                        <m:e>
                                          <m:r>
                                            <a:rPr lang="en-US" altLang="zh-CN" sz="2200" b="1" i="1">
                                              <a:solidFill>
                                                <a:srgbClr val="FF3300"/>
                                              </a:solidFill>
                                              <a:latin typeface="Cambria Math"/>
                                            </a:rPr>
                                            <m:t>𝝁</m:t>
                                          </m:r>
                                        </m:e>
                                        <m:sup>
                                          <m:r>
                                            <a:rPr lang="en-US" altLang="zh-CN" sz="2200" b="1" i="1">
                                              <a:solidFill>
                                                <a:srgbClr val="FF3300"/>
                                              </a:solidFill>
                                              <a:latin typeface="Cambria Math"/>
                                            </a:rPr>
                                            <m:t>′</m:t>
                                          </m:r>
                                        </m:sup>
                                      </m:sSup>
                                    </m:den>
                                  </m:f>
                                </m:e>
                              </m:d>
                            </m:e>
                            <m:sup>
                              <m:r>
                                <a:rPr lang="en-US" altLang="zh-CN" sz="2200" b="1" i="1" smtClean="0">
                                  <a:solidFill>
                                    <a:srgbClr val="FF3300"/>
                                  </a:solidFill>
                                  <a:latin typeface="Cambria Math"/>
                                </a:rPr>
                                <m:t>𝟐</m:t>
                              </m:r>
                              <m:r>
                                <a:rPr lang="en-US" altLang="zh-CN" sz="2200" b="1" i="1" smtClean="0">
                                  <a:solidFill>
                                    <a:srgbClr val="FF3300"/>
                                  </a:solidFill>
                                  <a:latin typeface="Cambria Math"/>
                                </a:rPr>
                                <m:t> </m:t>
                              </m:r>
                            </m:sup>
                          </m:sSup>
                        </m:e>
                      </m:box>
                    </m:oMath>
                  </m:oMathPara>
                </a14:m>
                <a:endParaRPr lang="zh-CN" altLang="en-US" sz="2200" b="1" dirty="0">
                  <a:solidFill>
                    <a:srgbClr val="FF330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05823" y="5409220"/>
                <a:ext cx="2206181" cy="67185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76745" y="2401926"/>
                <a:ext cx="5772093" cy="653769"/>
              </a:xfrm>
              <a:prstGeom prst="rect">
                <a:avLst/>
              </a:prstGeom>
            </p:spPr>
            <p:txBody>
              <a:bodyPr wrap="none">
                <a:spAutoFit/>
              </a:bodyPr>
              <a:lstStyle/>
              <a:p>
                <a14:m>
                  <m:oMath xmlns:m="http://schemas.openxmlformats.org/officeDocument/2006/math">
                    <m:r>
                      <m:rPr>
                        <m:sty m:val="p"/>
                      </m:rPr>
                      <a:rPr lang="el-GR" altLang="zh-CN" sz="2200" i="1" smtClean="0">
                        <a:latin typeface="Cambria Math"/>
                        <a:ea typeface="Cambria Math"/>
                      </a:rPr>
                      <m:t>Φ</m:t>
                    </m:r>
                    <m:d>
                      <m:dPr>
                        <m:ctrlPr>
                          <a:rPr lang="en-US" altLang="zh-CN" sz="2200" i="1">
                            <a:latin typeface="Cambria Math" charset="0"/>
                            <a:ea typeface="Cambria Math"/>
                          </a:rPr>
                        </m:ctrlPr>
                      </m:dPr>
                      <m:e>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r>
                              <a:rPr lang="en-US" altLang="zh-CN" sz="2200" b="0" i="1" smtClean="0">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r>
                      <a:rPr lang="en-US" altLang="zh-CN" sz="2200" b="0" i="1" smtClean="0">
                        <a:latin typeface="Cambria Math"/>
                      </a:rPr>
                      <m:t>=</m:t>
                    </m:r>
                    <m:r>
                      <a:rPr lang="en-US" altLang="zh-CN" sz="2200" b="0" i="1" smtClean="0">
                        <a:latin typeface="Cambria Math"/>
                      </a:rPr>
                      <m:t>𝛽</m:t>
                    </m:r>
                  </m:oMath>
                </a14:m>
                <a:r>
                  <a:rPr lang="en-US" altLang="zh-CN" sz="2200" dirty="0"/>
                  <a:t>, when </a:t>
                </a:r>
                <a14:m>
                  <m:oMath xmlns:m="http://schemas.openxmlformats.org/officeDocument/2006/math">
                    <m:sSub>
                      <m:sSubPr>
                        <m:ctrlPr>
                          <a:rPr lang="en-US" altLang="zh-CN" sz="2200" i="1">
                            <a:latin typeface="Cambria Math" charset="0"/>
                          </a:rPr>
                        </m:ctrlPr>
                      </m:sSubPr>
                      <m:e>
                        <m:r>
                          <a:rPr lang="en-US" altLang="zh-CN" sz="2200" b="0" i="1" smtClean="0">
                            <a:latin typeface="Cambria Math" panose="02040503050406030204" pitchFamily="18" charset="0"/>
                          </a:rPr>
                          <m:t>𝑧</m:t>
                        </m:r>
                      </m:e>
                      <m:sub>
                        <m:r>
                          <a:rPr lang="en-US" altLang="zh-CN" sz="2200" i="1">
                            <a:latin typeface="Cambria Math"/>
                          </a:rPr>
                          <m:t>𝛼</m:t>
                        </m:r>
                        <m:r>
                          <a:rPr lang="en-US" altLang="zh-CN" sz="2200" i="1">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&lt;0</m:t>
                    </m:r>
                  </m:oMath>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2276745" y="2401926"/>
                <a:ext cx="5772093" cy="653769"/>
              </a:xfrm>
              <a:prstGeom prst="rect">
                <a:avLst/>
              </a:prstGeom>
              <a:blipFill>
                <a:blip r:embed="rId6"/>
                <a:stretch>
                  <a:fillRect b="-1869"/>
                </a:stretch>
              </a:blipFill>
            </p:spPr>
            <p:txBody>
              <a:bodyPr/>
              <a:lstStyle/>
              <a:p>
                <a:r>
                  <a:rPr lang="zh-CN" altLang="en-US">
                    <a:noFill/>
                  </a:rPr>
                  <a:t> </a:t>
                </a:r>
              </a:p>
            </p:txBody>
          </p:sp>
        </mc:Fallback>
      </mc:AlternateContent>
      <p:sp>
        <p:nvSpPr>
          <p:cNvPr id="11" name="TextBox 10"/>
          <p:cNvSpPr txBox="1"/>
          <p:nvPr/>
        </p:nvSpPr>
        <p:spPr>
          <a:xfrm>
            <a:off x="1518743" y="4080500"/>
            <a:ext cx="585065" cy="430887"/>
          </a:xfrm>
          <a:prstGeom prst="rect">
            <a:avLst/>
          </a:prstGeom>
          <a:noFill/>
        </p:spPr>
        <p:txBody>
          <a:bodyPr wrap="square" rtlCol="0">
            <a:spAutoFit/>
          </a:bodyPr>
          <a:lstStyle/>
          <a:p>
            <a:r>
              <a:rPr lang="en-US" altLang="zh-CN" sz="2200" dirty="0">
                <a:latin typeface="+mj-lt"/>
              </a:rPr>
              <a:t>Or </a:t>
            </a:r>
            <a:endParaRPr lang="zh-CN" altLang="en-US" sz="2200" dirty="0">
              <a:latin typeface="+mj-lt"/>
            </a:endParaRPr>
          </a:p>
        </p:txBody>
      </p:sp>
      <mc:AlternateContent xmlns:mc="http://schemas.openxmlformats.org/markup-compatibility/2006" xmlns:a14="http://schemas.microsoft.com/office/drawing/2010/main">
        <mc:Choice Requires="a14">
          <p:sp>
            <p:nvSpPr>
              <p:cNvPr id="12" name="矩形 11"/>
              <p:cNvSpPr/>
              <p:nvPr/>
            </p:nvSpPr>
            <p:spPr>
              <a:xfrm>
                <a:off x="2103808" y="3969060"/>
                <a:ext cx="6581738" cy="653769"/>
              </a:xfrm>
              <a:prstGeom prst="rect">
                <a:avLst/>
              </a:prstGeom>
            </p:spPr>
            <p:txBody>
              <a:bodyPr wrap="none">
                <a:spAutoFit/>
              </a:bodyPr>
              <a:lstStyle/>
              <a:p>
                <a14:m>
                  <m:oMath xmlns:m="http://schemas.openxmlformats.org/officeDocument/2006/math">
                    <m:r>
                      <a:rPr lang="en-US" altLang="zh-CN" sz="2200" b="0" i="1" smtClean="0">
                        <a:latin typeface="Cambria Math"/>
                        <a:ea typeface="Cambria Math"/>
                      </a:rPr>
                      <m:t>1−</m:t>
                    </m:r>
                    <m:r>
                      <m:rPr>
                        <m:sty m:val="p"/>
                      </m:rPr>
                      <a:rPr lang="el-GR" altLang="zh-CN" sz="2200" i="1" smtClean="0">
                        <a:latin typeface="Cambria Math"/>
                        <a:ea typeface="Cambria Math"/>
                      </a:rPr>
                      <m:t>Φ</m:t>
                    </m:r>
                    <m:d>
                      <m:dPr>
                        <m:ctrlPr>
                          <a:rPr lang="en-US" altLang="zh-CN" sz="2200" i="1">
                            <a:latin typeface="Cambria Math" charset="0"/>
                            <a:ea typeface="Cambria Math"/>
                          </a:rPr>
                        </m:ctrlPr>
                      </m:dPr>
                      <m:e>
                        <m:sSub>
                          <m:sSubPr>
                            <m:ctrlPr>
                              <a:rPr lang="en-US" altLang="zh-CN" sz="2200" i="1">
                                <a:latin typeface="Cambria Math" charset="0"/>
                              </a:rPr>
                            </m:ctrlPr>
                          </m:sSubPr>
                          <m:e>
                            <m:r>
                              <a:rPr lang="en-US" altLang="zh-CN" sz="2200" b="0" i="1" smtClean="0">
                                <a:latin typeface="Cambria Math"/>
                              </a:rPr>
                              <m:t>−</m:t>
                            </m:r>
                            <m:r>
                              <a:rPr lang="en-US" altLang="zh-CN" sz="2200" b="0" i="1" smtClean="0">
                                <a:latin typeface="Cambria Math" panose="02040503050406030204" pitchFamily="18" charset="0"/>
                              </a:rPr>
                              <m:t>𝑧</m:t>
                            </m:r>
                          </m:e>
                          <m:sub>
                            <m:r>
                              <a:rPr lang="en-US" altLang="zh-CN" sz="2200" i="1">
                                <a:latin typeface="Cambria Math"/>
                              </a:rPr>
                              <m:t>𝛼</m:t>
                            </m:r>
                            <m:r>
                              <a:rPr lang="en-US" altLang="zh-CN" sz="2200" b="0" i="1" smtClean="0">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e>
                    </m:d>
                    <m:r>
                      <a:rPr lang="en-US" altLang="zh-CN" sz="2200" b="0" i="1" smtClean="0">
                        <a:latin typeface="Cambria Math"/>
                      </a:rPr>
                      <m:t>=</m:t>
                    </m:r>
                    <m:r>
                      <a:rPr lang="en-US" altLang="zh-CN" sz="2200" b="0" i="1" smtClean="0">
                        <a:latin typeface="Cambria Math"/>
                      </a:rPr>
                      <m:t>𝛽</m:t>
                    </m:r>
                  </m:oMath>
                </a14:m>
                <a:r>
                  <a:rPr lang="en-US" altLang="zh-CN" sz="2200" dirty="0"/>
                  <a:t>, when </a:t>
                </a:r>
                <a14:m>
                  <m:oMath xmlns:m="http://schemas.openxmlformats.org/officeDocument/2006/math">
                    <m:sSub>
                      <m:sSubPr>
                        <m:ctrlPr>
                          <a:rPr lang="en-US" altLang="zh-CN" sz="2200" i="1">
                            <a:latin typeface="Cambria Math" charset="0"/>
                          </a:rPr>
                        </m:ctrlPr>
                      </m:sSubPr>
                      <m:e>
                        <m:r>
                          <a:rPr lang="en-US" altLang="zh-CN" sz="2200" i="1">
                            <a:latin typeface="Cambria Math"/>
                          </a:rPr>
                          <m:t>−</m:t>
                        </m:r>
                        <m:r>
                          <a:rPr lang="en-US" altLang="zh-CN" sz="2200" b="0" i="1" smtClean="0">
                            <a:latin typeface="Cambria Math" panose="02040503050406030204" pitchFamily="18" charset="0"/>
                          </a:rPr>
                          <m:t>𝑧</m:t>
                        </m:r>
                      </m:e>
                      <m:sub>
                        <m:r>
                          <a:rPr lang="en-US" altLang="zh-CN" sz="2200" i="1">
                            <a:latin typeface="Cambria Math"/>
                          </a:rPr>
                          <m:t>𝛼</m:t>
                        </m:r>
                        <m:r>
                          <a:rPr lang="en-US" altLang="zh-CN" sz="2200" i="1">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&gt;0</m:t>
                    </m:r>
                  </m:oMath>
                </a14:m>
                <a:endParaRPr lang="zh-CN" altLang="en-US" sz="2200" dirty="0"/>
              </a:p>
            </p:txBody>
          </p:sp>
        </mc:Choice>
        <mc:Fallback xmlns="">
          <p:sp>
            <p:nvSpPr>
              <p:cNvPr id="12" name="矩形 11"/>
              <p:cNvSpPr>
                <a:spLocks noRot="1" noChangeAspect="1" noMove="1" noResize="1" noEditPoints="1" noAdjustHandles="1" noChangeArrowheads="1" noChangeShapeType="1" noTextEdit="1"/>
              </p:cNvSpPr>
              <p:nvPr/>
            </p:nvSpPr>
            <p:spPr>
              <a:xfrm>
                <a:off x="2103808" y="3969060"/>
                <a:ext cx="6581738" cy="653769"/>
              </a:xfrm>
              <a:prstGeom prst="rect">
                <a:avLst/>
              </a:prstGeom>
              <a:blipFill>
                <a:blip r:embed="rId7"/>
                <a:stretch>
                  <a:fillRect b="-1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326765" y="4622829"/>
                <a:ext cx="5487784" cy="653769"/>
              </a:xfrm>
              <a:prstGeom prst="rect">
                <a:avLst/>
              </a:prstGeom>
              <a:noFill/>
            </p:spPr>
            <p:txBody>
              <a:bodyPr wrap="none" rtlCol="0">
                <a:spAutoFit/>
              </a:bodyPr>
              <a:lstStyle/>
              <a:p>
                <a14:m>
                  <m:oMath xmlns:m="http://schemas.openxmlformats.org/officeDocument/2006/math">
                    <m:sSub>
                      <m:sSubPr>
                        <m:ctrlPr>
                          <a:rPr lang="en-US" altLang="zh-CN" sz="2200" i="1" smtClean="0">
                            <a:latin typeface="Cambria Math" charset="0"/>
                          </a:rPr>
                        </m:ctrlPr>
                      </m:sSubPr>
                      <m:e>
                        <m:r>
                          <a:rPr lang="en-US" altLang="zh-CN" sz="2200" b="0" i="1" smtClean="0">
                            <a:latin typeface="Cambria Math"/>
                          </a:rPr>
                          <m:t>−</m:t>
                        </m:r>
                        <m:r>
                          <a:rPr lang="en-US" altLang="zh-CN" sz="2200" b="0" i="1" smtClean="0">
                            <a:latin typeface="Cambria Math" panose="02040503050406030204" pitchFamily="18" charset="0"/>
                          </a:rPr>
                          <m:t>𝑧</m:t>
                        </m:r>
                      </m:e>
                      <m:sub>
                        <m:r>
                          <a:rPr lang="en-US" altLang="zh-CN" sz="2200" i="1">
                            <a:latin typeface="Cambria Math"/>
                          </a:rPr>
                          <m:t>𝛼</m:t>
                        </m:r>
                        <m:r>
                          <a:rPr lang="en-US" altLang="zh-CN" sz="2200" b="0" i="1" smtClean="0">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panose="02040503050406030204" pitchFamily="18" charset="0"/>
                          </a:rPr>
                          <m:t>𝑧</m:t>
                        </m:r>
                      </m:e>
                      <m:sub>
                        <m:r>
                          <a:rPr lang="en-US" altLang="zh-CN" sz="2200" b="0" i="1" smtClean="0">
                            <a:latin typeface="Cambria Math"/>
                          </a:rPr>
                          <m:t>𝛽</m:t>
                        </m:r>
                      </m:sub>
                    </m:sSub>
                  </m:oMath>
                </a14:m>
                <a:r>
                  <a:rPr lang="en-US" altLang="zh-CN" sz="2200" dirty="0">
                    <a:latin typeface="+mj-lt"/>
                  </a:rPr>
                  <a:t>, </a:t>
                </a:r>
                <a:r>
                  <a:rPr lang="en-US" altLang="zh-CN" sz="2200" dirty="0"/>
                  <a:t>when</a:t>
                </a:r>
                <a14:m>
                  <m:oMath xmlns:m="http://schemas.openxmlformats.org/officeDocument/2006/math">
                    <m:sSub>
                      <m:sSubPr>
                        <m:ctrlPr>
                          <a:rPr lang="en-US" altLang="zh-CN" sz="2200" i="1">
                            <a:latin typeface="Cambria Math" charset="0"/>
                          </a:rPr>
                        </m:ctrlPr>
                      </m:sSubPr>
                      <m:e>
                        <m:r>
                          <a:rPr lang="en-US" altLang="zh-CN" sz="2200" b="0" i="1" smtClean="0">
                            <a:latin typeface="Cambria Math"/>
                          </a:rPr>
                          <m:t> </m:t>
                        </m:r>
                        <m:r>
                          <a:rPr lang="en-US" altLang="zh-CN" sz="2200" i="1">
                            <a:latin typeface="Cambria Math"/>
                          </a:rPr>
                          <m:t>−</m:t>
                        </m:r>
                        <m:r>
                          <a:rPr lang="en-US" altLang="zh-CN" sz="2200" b="0" i="1" smtClean="0">
                            <a:latin typeface="Cambria Math" panose="02040503050406030204" pitchFamily="18" charset="0"/>
                          </a:rPr>
                          <m:t>𝑧</m:t>
                        </m:r>
                      </m:e>
                      <m:sub>
                        <m:r>
                          <a:rPr lang="en-US" altLang="zh-CN" sz="2200" i="1">
                            <a:latin typeface="Cambria Math"/>
                          </a:rPr>
                          <m:t>𝛼</m:t>
                        </m:r>
                        <m:r>
                          <a:rPr lang="en-US" altLang="zh-CN" sz="2200" i="1">
                            <a:latin typeface="Cambria Math"/>
                          </a:rPr>
                          <m:t>/2</m:t>
                        </m:r>
                      </m:sub>
                    </m:sSub>
                    <m:r>
                      <a:rPr lang="en-US" altLang="zh-CN" sz="2200" i="1">
                        <a:latin typeface="Cambria Math"/>
                      </a:rPr>
                      <m:t>+</m:t>
                    </m:r>
                    <m:f>
                      <m:fPr>
                        <m:ctrlPr>
                          <a:rPr lang="en-US" altLang="zh-CN" sz="2200" i="1">
                            <a:latin typeface="Cambria Math" charset="0"/>
                          </a:rPr>
                        </m:ctrlPr>
                      </m:fPr>
                      <m:num>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r>
                          <a:rPr lang="en-US" altLang="zh-CN" sz="2200" i="1">
                            <a:latin typeface="Cambria Math"/>
                          </a:rPr>
                          <m:t>−</m:t>
                        </m:r>
                        <m:sSup>
                          <m:sSupPr>
                            <m:ctrlPr>
                              <a:rPr lang="en-US" altLang="zh-CN" sz="2200" i="1">
                                <a:latin typeface="Cambria Math" charset="0"/>
                              </a:rPr>
                            </m:ctrlPr>
                          </m:sSupPr>
                          <m:e>
                            <m:r>
                              <a:rPr lang="en-US" altLang="zh-CN" sz="2200" i="1">
                                <a:latin typeface="Cambria Math"/>
                              </a:rPr>
                              <m:t>𝜇</m:t>
                            </m:r>
                          </m:e>
                          <m:sup>
                            <m:r>
                              <a:rPr lang="en-US" altLang="zh-CN" sz="2200" i="1">
                                <a:latin typeface="Cambria Math"/>
                              </a:rPr>
                              <m:t>′</m:t>
                            </m:r>
                          </m:sup>
                        </m:sSup>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0" smtClean="0">
                        <a:latin typeface="Cambria Math"/>
                      </a:rPr>
                      <m:t>&gt;0</m:t>
                    </m:r>
                  </m:oMath>
                </a14:m>
                <a:endParaRPr lang="zh-CN" altLang="en-US" sz="2200" dirty="0">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326765" y="4622829"/>
                <a:ext cx="5487784" cy="653769"/>
              </a:xfrm>
              <a:prstGeom prst="rect">
                <a:avLst/>
              </a:prstGeom>
              <a:blipFill>
                <a:blip r:embed="rId8"/>
                <a:stretch>
                  <a:fillRect b="-926"/>
                </a:stretch>
              </a:blipFill>
            </p:spPr>
            <p:txBody>
              <a:bodyPr/>
              <a:lstStyle/>
              <a:p>
                <a:r>
                  <a:rPr lang="zh-CN" altLang="en-US">
                    <a:noFill/>
                  </a:rPr>
                  <a:t> </a:t>
                </a:r>
              </a:p>
            </p:txBody>
          </p:sp>
        </mc:Fallback>
      </mc:AlternateContent>
      <p:sp>
        <p:nvSpPr>
          <p:cNvPr id="8" name="灯片编号占位符 7">
            <a:extLst>
              <a:ext uri="{FF2B5EF4-FFF2-40B4-BE49-F238E27FC236}">
                <a16:creationId xmlns="" xmlns:a16="http://schemas.microsoft.com/office/drawing/2014/main" id="{24F8490D-2404-4904-A85A-E2F70F97B3A3}"/>
              </a:ext>
            </a:extLst>
          </p:cNvPr>
          <p:cNvSpPr>
            <a:spLocks noGrp="1"/>
          </p:cNvSpPr>
          <p:nvPr>
            <p:ph type="sldNum" sz="quarter" idx="11"/>
          </p:nvPr>
        </p:nvSpPr>
        <p:spPr/>
        <p:txBody>
          <a:bodyPr/>
          <a:lstStyle/>
          <a:p>
            <a:pPr>
              <a:defRPr/>
            </a:pPr>
            <a:fld id="{DF2308B0-52A9-437D-9700-D7B37876F5B1}" type="slidenum">
              <a:rPr lang="zh-CN" altLang="en-US" smtClean="0"/>
              <a:pPr>
                <a:defRPr/>
              </a:pPr>
              <a:t>28</a:t>
            </a:fld>
            <a:endParaRPr lang="en-US" altLang="zh-CN" dirty="0"/>
          </a:p>
        </p:txBody>
      </p:sp>
    </p:spTree>
    <p:extLst>
      <p:ext uri="{BB962C8B-B14F-4D97-AF65-F5344CB8AC3E}">
        <p14:creationId xmlns:p14="http://schemas.microsoft.com/office/powerpoint/2010/main" val="55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515" y="754645"/>
            <a:ext cx="1980220" cy="430887"/>
          </a:xfrm>
          <a:prstGeom prst="rect">
            <a:avLst/>
          </a:prstGeom>
          <a:noFill/>
        </p:spPr>
        <p:txBody>
          <a:bodyPr wrap="square" rtlCol="0">
            <a:spAutoFit/>
          </a:bodyPr>
          <a:lstStyle/>
          <a:p>
            <a:r>
              <a:rPr lang="en-US" altLang="zh-CN" sz="2200" dirty="0">
                <a:solidFill>
                  <a:srgbClr val="FF0000"/>
                </a:solidFill>
                <a:latin typeface="+mj-lt"/>
              </a:rPr>
              <a:t>Example</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7" name="矩形 6"/>
              <p:cNvSpPr/>
              <p:nvPr/>
            </p:nvSpPr>
            <p:spPr>
              <a:xfrm>
                <a:off x="341530" y="5287747"/>
                <a:ext cx="7934266" cy="769441"/>
              </a:xfrm>
              <a:prstGeom prst="rect">
                <a:avLst/>
              </a:prstGeom>
            </p:spPr>
            <p:txBody>
              <a:bodyPr wrap="square">
                <a:spAutoFit/>
              </a:bodyPr>
              <a:lstStyle/>
              <a:p>
                <a:r>
                  <a:rPr lang="en-US" altLang="zh-CN" sz="2200" dirty="0"/>
                  <a:t>The sample size must be an integer, so </a:t>
                </a:r>
                <a14:m>
                  <m:oMath xmlns:m="http://schemas.openxmlformats.org/officeDocument/2006/math">
                    <m:r>
                      <a:rPr lang="en-US" altLang="zh-CN" sz="2200" b="0" i="1" smtClean="0">
                        <a:latin typeface="Cambria Math"/>
                      </a:rPr>
                      <m:t>𝑛</m:t>
                    </m:r>
                    <m:r>
                      <a:rPr lang="en-US" altLang="zh-CN" sz="2200" b="0" i="1" smtClean="0">
                        <a:latin typeface="Cambria Math"/>
                      </a:rPr>
                      <m:t>=30</m:t>
                    </m:r>
                  </m:oMath>
                </a14:m>
                <a:r>
                  <a:rPr lang="en-US" altLang="zh-CN" sz="2200" dirty="0"/>
                  <a:t> tires should be used.</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341530" y="5287747"/>
                <a:ext cx="7934266" cy="769441"/>
              </a:xfrm>
              <a:prstGeom prst="rect">
                <a:avLst/>
              </a:prstGeom>
              <a:blipFill>
                <a:blip r:embed="rId2"/>
                <a:stretch>
                  <a:fillRect l="-998" t="-3937" r="-998" b="-157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 xmlns:a16="http://schemas.microsoft.com/office/drawing/2014/main" id="{79DC12B6-E51F-41DA-8DB6-DEE154C65BCF}"/>
                  </a:ext>
                </a:extLst>
              </p:cNvPr>
              <p:cNvSpPr/>
              <p:nvPr/>
            </p:nvSpPr>
            <p:spPr>
              <a:xfrm>
                <a:off x="431540" y="1185532"/>
                <a:ext cx="8505945" cy="4001737"/>
              </a:xfrm>
              <a:prstGeom prst="rect">
                <a:avLst/>
              </a:prstGeom>
            </p:spPr>
            <p:txBody>
              <a:bodyPr wrap="square">
                <a:spAutoFit/>
              </a:bodyPr>
              <a:lstStyle/>
              <a:p>
                <a:pPr algn="just"/>
                <a:r>
                  <a:rPr lang="en-US" altLang="zh-CN" sz="2000" dirty="0">
                    <a:latin typeface="Arial" panose="020B0604020202020204" pitchFamily="34" charset="0"/>
                    <a:ea typeface="Times New Roman" charset="0"/>
                    <a:cs typeface="Arial" panose="020B0604020202020204" pitchFamily="34" charset="0"/>
                  </a:rPr>
                  <a:t>Let </a:t>
                </a:r>
                <a14:m>
                  <m:oMath xmlns:m="http://schemas.openxmlformats.org/officeDocument/2006/math">
                    <m:r>
                      <a:rPr lang="zh-CN" altLang="en-US" sz="2000" i="1" dirty="0">
                        <a:latin typeface="Cambria Math" panose="02040503050406030204" pitchFamily="18" charset="0"/>
                        <a:ea typeface="Times New Roman" charset="0"/>
                        <a:cs typeface="Times New Roman" charset="0"/>
                      </a:rPr>
                      <m:t>𝜇</m:t>
                    </m:r>
                  </m:oMath>
                </a14:m>
                <a:r>
                  <a:rPr lang="en-US" altLang="zh-CN" sz="2000" dirty="0">
                    <a:latin typeface="Arial" panose="020B0604020202020204" pitchFamily="34" charset="0"/>
                    <a:ea typeface="Times New Roman" charset="0"/>
                    <a:cs typeface="Arial" panose="020B0604020202020204" pitchFamily="34" charset="0"/>
                  </a:rPr>
                  <a:t> denote the true average tread life of a certain type of tire. Consider testing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Times New Roman" charset="0"/>
                        <a:cs typeface="Times New Roman" charset="0"/>
                      </a:rPr>
                      <m:t>𝜇</m:t>
                    </m:r>
                    <m:r>
                      <a:rPr lang="en-US" altLang="zh-CN" sz="2000" dirty="0">
                        <a:latin typeface="Cambria Math" panose="02040503050406030204" pitchFamily="18" charset="0"/>
                        <a:ea typeface="Times New Roman" charset="0"/>
                        <a:cs typeface="Times New Roman" charset="0"/>
                      </a:rPr>
                      <m:t>=30000</m:t>
                    </m:r>
                    <m:r>
                      <a:rPr lang="en-US" altLang="zh-CN" sz="2000" i="1" dirty="0">
                        <a:latin typeface="Cambria Math" panose="02040503050406030204" pitchFamily="18" charset="0"/>
                        <a:ea typeface="Times New Roman" charset="0"/>
                        <a:cs typeface="Times New Roman" charset="0"/>
                      </a:rPr>
                      <m:t> </m:t>
                    </m:r>
                  </m:oMath>
                </a14:m>
                <a:r>
                  <a:rPr lang="en-US" altLang="zh-CN" sz="2000" dirty="0">
                    <a:latin typeface="Arial" panose="020B0604020202020204" pitchFamily="34" charset="0"/>
                    <a:ea typeface="Times New Roman" charset="0"/>
                    <a:cs typeface="Arial" panose="020B0604020202020204" pitchFamily="34" charset="0"/>
                  </a:rPr>
                  <a:t>versus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Times New Roman" charset="0"/>
                        <a:cs typeface="Times New Roman" charset="0"/>
                      </a:rPr>
                      <m:t>𝜇</m:t>
                    </m:r>
                    <m:r>
                      <a:rPr lang="en-US" altLang="zh-CN" sz="2000" dirty="0">
                        <a:latin typeface="Cambria Math" panose="02040503050406030204" pitchFamily="18" charset="0"/>
                        <a:ea typeface="Times New Roman" charset="0"/>
                        <a:cs typeface="Times New Roman" charset="0"/>
                      </a:rPr>
                      <m:t>&gt;30000</m:t>
                    </m:r>
                    <m:r>
                      <a:rPr lang="en-US" altLang="zh-CN" sz="2000" i="1" dirty="0">
                        <a:latin typeface="Cambria Math" panose="02040503050406030204" pitchFamily="18" charset="0"/>
                        <a:ea typeface="Times New Roman" charset="0"/>
                        <a:cs typeface="Times New Roman" charset="0"/>
                      </a:rPr>
                      <m:t> </m:t>
                    </m:r>
                  </m:oMath>
                </a14:m>
                <a:r>
                  <a:rPr lang="en-US" altLang="zh-CN" sz="2000" dirty="0">
                    <a:latin typeface="Arial" panose="020B0604020202020204" pitchFamily="34" charset="0"/>
                    <a:ea typeface="Times New Roman" charset="0"/>
                    <a:cs typeface="Arial" panose="020B0604020202020204" pitchFamily="34" charset="0"/>
                  </a:rPr>
                  <a:t>based on a sample of size </a:t>
                </a:r>
                <a14:m>
                  <m:oMath xmlns:m="http://schemas.openxmlformats.org/officeDocument/2006/math">
                    <m:r>
                      <a:rPr lang="en-US" altLang="zh-CN" sz="2000" i="1">
                        <a:latin typeface="Cambria Math" panose="02040503050406030204" pitchFamily="18" charset="0"/>
                        <a:ea typeface="Times New Roman" charset="0"/>
                        <a:cs typeface="Times New Roman" charset="0"/>
                      </a:rPr>
                      <m:t>𝑛</m:t>
                    </m:r>
                    <m:r>
                      <a:rPr lang="en-US" altLang="zh-CN" sz="2000" i="1">
                        <a:latin typeface="Cambria Math" panose="02040503050406030204" pitchFamily="18" charset="0"/>
                        <a:ea typeface="Times New Roman" charset="0"/>
                        <a:cs typeface="Times New Roman" charset="0"/>
                      </a:rPr>
                      <m:t>=16</m:t>
                    </m:r>
                  </m:oMath>
                </a14:m>
                <a:r>
                  <a:rPr lang="en-US" altLang="zh-CN" sz="2000" dirty="0">
                    <a:latin typeface="Arial" panose="020B0604020202020204" pitchFamily="34" charset="0"/>
                    <a:ea typeface="Times New Roman" charset="0"/>
                    <a:cs typeface="Arial" panose="020B0604020202020204" pitchFamily="34" charset="0"/>
                  </a:rPr>
                  <a:t> from a normal population distribution with </a:t>
                </a:r>
                <a14:m>
                  <m:oMath xmlns:m="http://schemas.openxmlformats.org/officeDocument/2006/math">
                    <m:r>
                      <a:rPr lang="zh-CN" altLang="en-US" sz="2000" i="1">
                        <a:latin typeface="Cambria Math" panose="02040503050406030204" pitchFamily="18" charset="0"/>
                        <a:ea typeface="Times New Roman" charset="0"/>
                        <a:cs typeface="Times New Roman" charset="0"/>
                      </a:rPr>
                      <m:t>𝜎</m:t>
                    </m:r>
                    <m:r>
                      <a:rPr lang="en-US" altLang="zh-CN" sz="2000" i="1">
                        <a:latin typeface="Cambria Math" panose="02040503050406030204" pitchFamily="18" charset="0"/>
                        <a:ea typeface="Times New Roman" charset="0"/>
                        <a:cs typeface="Times New Roman" charset="0"/>
                      </a:rPr>
                      <m:t>=1500</m:t>
                    </m:r>
                  </m:oMath>
                </a14:m>
                <a:r>
                  <a:rPr lang="en-US" altLang="zh-CN" sz="2000" dirty="0">
                    <a:latin typeface="Arial" panose="020B0604020202020204" pitchFamily="34" charset="0"/>
                    <a:ea typeface="Times New Roman" charset="0"/>
                    <a:cs typeface="Arial" panose="020B0604020202020204" pitchFamily="34" charset="0"/>
                  </a:rPr>
                  <a:t>. A test with </a:t>
                </a:r>
                <a14:m>
                  <m:oMath xmlns:m="http://schemas.openxmlformats.org/officeDocument/2006/math">
                    <m:r>
                      <a:rPr lang="zh-CN" altLang="en-US" sz="2000" i="1">
                        <a:latin typeface="Cambria Math" panose="02040503050406030204" pitchFamily="18" charset="0"/>
                        <a:ea typeface="Times New Roman" charset="0"/>
                        <a:cs typeface="Times New Roman" charset="0"/>
                      </a:rPr>
                      <m:t>𝛼</m:t>
                    </m:r>
                    <m:r>
                      <a:rPr lang="en-US" altLang="zh-CN" sz="2000" i="1">
                        <a:latin typeface="Cambria Math" panose="02040503050406030204" pitchFamily="18" charset="0"/>
                        <a:ea typeface="Times New Roman" charset="0"/>
                        <a:cs typeface="Times New Roman" charset="0"/>
                      </a:rPr>
                      <m:t>=.01</m:t>
                    </m:r>
                  </m:oMath>
                </a14:m>
                <a:r>
                  <a:rPr lang="en-US" altLang="zh-CN" sz="2000" dirty="0">
                    <a:latin typeface="Arial" panose="020B0604020202020204" pitchFamily="34" charset="0"/>
                    <a:ea typeface="Times New Roman" charset="0"/>
                    <a:cs typeface="Arial" panose="020B0604020202020204" pitchFamily="34" charset="0"/>
                  </a:rPr>
                  <a:t> requires </a:t>
                </a:r>
                <a14:m>
                  <m:oMath xmlns:m="http://schemas.openxmlformats.org/officeDocument/2006/math">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𝑧</m:t>
                        </m:r>
                      </m:e>
                      <m:sub>
                        <m:r>
                          <a:rPr lang="en-US" altLang="zh-CN" sz="2000" i="1">
                            <a:latin typeface="Cambria Math" panose="02040503050406030204" pitchFamily="18" charset="0"/>
                            <a:ea typeface="Cambria Math" panose="02040503050406030204" pitchFamily="18" charset="0"/>
                            <a:cs typeface="Times New Roman" charset="0"/>
                          </a:rPr>
                          <m:t>𝛼</m:t>
                        </m:r>
                      </m:sub>
                    </m:sSub>
                    <m:r>
                      <a:rPr lang="en-US" altLang="zh-CN" sz="2000" i="1">
                        <a:latin typeface="Cambria Math" panose="02040503050406030204" pitchFamily="18" charset="0"/>
                        <a:cs typeface="Times New Roman" charset="0"/>
                      </a:rPr>
                      <m:t>=</m:t>
                    </m:r>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𝑧</m:t>
                        </m:r>
                      </m:e>
                      <m:sub>
                        <m:r>
                          <a:rPr lang="en-US" altLang="zh-CN" sz="2000" i="1">
                            <a:latin typeface="Cambria Math" panose="02040503050406030204" pitchFamily="18" charset="0"/>
                            <a:cs typeface="Times New Roman" charset="0"/>
                          </a:rPr>
                          <m:t>.01</m:t>
                        </m:r>
                      </m:sub>
                    </m:sSub>
                    <m:r>
                      <a:rPr lang="en-US" altLang="zh-CN" sz="2000" i="1">
                        <a:latin typeface="Cambria Math" panose="02040503050406030204" pitchFamily="18" charset="0"/>
                        <a:cs typeface="Times New Roman" charset="0"/>
                      </a:rPr>
                      <m:t>=2.33</m:t>
                    </m:r>
                  </m:oMath>
                </a14:m>
                <a:r>
                  <a:rPr lang="en-US" altLang="zh-CN" sz="2000" dirty="0">
                    <a:latin typeface="Arial" panose="020B0604020202020204" pitchFamily="34" charset="0"/>
                    <a:ea typeface="Times New Roman" charset="0"/>
                    <a:cs typeface="Arial" panose="020B0604020202020204" pitchFamily="34" charset="0"/>
                  </a:rPr>
                  <a:t>. The probability of </a:t>
                </a:r>
                <a:r>
                  <a:rPr lang="en-US" altLang="zh-CN" sz="2000" dirty="0">
                    <a:solidFill>
                      <a:srgbClr val="FF0000"/>
                    </a:solidFill>
                    <a:latin typeface="Arial" panose="020B0604020202020204" pitchFamily="34" charset="0"/>
                    <a:ea typeface="Times New Roman" charset="0"/>
                    <a:cs typeface="Arial" panose="020B0604020202020204" pitchFamily="34" charset="0"/>
                  </a:rPr>
                  <a:t>making a type II error </a:t>
                </a:r>
                <a:r>
                  <a:rPr lang="en-US" altLang="zh-CN" sz="2000" dirty="0">
                    <a:latin typeface="Arial" panose="020B0604020202020204" pitchFamily="34" charset="0"/>
                    <a:ea typeface="Times New Roman" charset="0"/>
                    <a:cs typeface="Arial" panose="020B0604020202020204" pitchFamily="34" charset="0"/>
                  </a:rPr>
                  <a:t>when </a:t>
                </a:r>
                <a14:m>
                  <m:oMath xmlns:m="http://schemas.openxmlformats.org/officeDocument/2006/math">
                    <m:r>
                      <a:rPr lang="zh-CN" altLang="en-US" sz="2000" i="1" dirty="0">
                        <a:latin typeface="Cambria Math" panose="02040503050406030204" pitchFamily="18" charset="0"/>
                        <a:ea typeface="Times New Roman" charset="0"/>
                        <a:cs typeface="Times New Roman" charset="0"/>
                      </a:rPr>
                      <m:t>𝜇</m:t>
                    </m:r>
                    <m:r>
                      <a:rPr lang="en-US" altLang="zh-CN" sz="2000" dirty="0">
                        <a:latin typeface="Cambria Math" panose="02040503050406030204" pitchFamily="18" charset="0"/>
                        <a:ea typeface="Times New Roman" charset="0"/>
                        <a:cs typeface="Times New Roman" charset="0"/>
                      </a:rPr>
                      <m:t>=31000</m:t>
                    </m:r>
                    <m:r>
                      <a:rPr lang="en-US" altLang="zh-CN" sz="2000" i="1" dirty="0">
                        <a:latin typeface="Cambria Math" panose="02040503050406030204" pitchFamily="18" charset="0"/>
                        <a:ea typeface="Times New Roman" charset="0"/>
                        <a:cs typeface="Times New Roman" charset="0"/>
                      </a:rPr>
                      <m:t> </m:t>
                    </m:r>
                  </m:oMath>
                </a14:m>
                <a:r>
                  <a:rPr lang="en-US" altLang="zh-CN" sz="2000" dirty="0">
                    <a:latin typeface="Arial" panose="020B0604020202020204" pitchFamily="34" charset="0"/>
                    <a:ea typeface="Times New Roman" charset="0"/>
                    <a:cs typeface="Arial" panose="020B0604020202020204" pitchFamily="34" charset="0"/>
                  </a:rPr>
                  <a:t>is</a:t>
                </a:r>
              </a:p>
              <a:p>
                <a:pPr algn="just"/>
                <a14:m>
                  <m:oMathPara xmlns:m="http://schemas.openxmlformats.org/officeDocument/2006/math">
                    <m:oMathParaPr>
                      <m:jc m:val="centerGroup"/>
                    </m:oMathParaPr>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charset="0"/>
                        </a:rPr>
                        <m:t>β</m:t>
                      </m:r>
                      <m:d>
                        <m:dPr>
                          <m:ctrlPr>
                            <a:rPr lang="en-US" altLang="zh-CN" sz="2000" i="1">
                              <a:latin typeface="Cambria Math" charset="0"/>
                              <a:ea typeface="Cambria Math" panose="02040503050406030204" pitchFamily="18" charset="0"/>
                              <a:cs typeface="Times New Roman" charset="0"/>
                            </a:rPr>
                          </m:ctrlPr>
                        </m:dPr>
                        <m:e>
                          <m:r>
                            <a:rPr lang="en-US" altLang="zh-CN" sz="2000" dirty="0">
                              <a:latin typeface="Cambria Math" panose="02040503050406030204" pitchFamily="18" charset="0"/>
                              <a:ea typeface="Times New Roman" charset="0"/>
                              <a:cs typeface="Times New Roman" charset="0"/>
                            </a:rPr>
                            <m:t>31000</m:t>
                          </m:r>
                        </m:e>
                      </m:d>
                      <m:r>
                        <a:rPr lang="en-US" altLang="zh-CN" sz="2000" i="1">
                          <a:latin typeface="Cambria Math" panose="02040503050406030204" pitchFamily="18" charset="0"/>
                          <a:ea typeface="Cambria Math" panose="02040503050406030204" pitchFamily="18" charset="0"/>
                          <a:cs typeface="Times New Roman" charset="0"/>
                        </a:rPr>
                        <m:t>=</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dirty="0">
                              <a:latin typeface="Cambria Math" panose="02040503050406030204" pitchFamily="18" charset="0"/>
                              <a:ea typeface="Cambria Math" panose="02040503050406030204" pitchFamily="18" charset="0"/>
                              <a:cs typeface="Times New Roman" charset="0"/>
                            </a:rPr>
                            <m:t>2.33+</m:t>
                          </m:r>
                          <m:f>
                            <m:fPr>
                              <m:ctrlPr>
                                <a:rPr lang="en-US" altLang="zh-CN" sz="2000" i="1">
                                  <a:latin typeface="Cambria Math" charset="0"/>
                                  <a:ea typeface="Cambria Math" panose="02040503050406030204" pitchFamily="18" charset="0"/>
                                  <a:cs typeface="Times New Roman" charset="0"/>
                                </a:rPr>
                              </m:ctrlPr>
                            </m:fPr>
                            <m:num>
                              <m:r>
                                <a:rPr lang="en-US" altLang="zh-CN" sz="2000" dirty="0">
                                  <a:latin typeface="Cambria Math" panose="02040503050406030204" pitchFamily="18" charset="0"/>
                                  <a:ea typeface="Times New Roman" charset="0"/>
                                  <a:cs typeface="Times New Roman" charset="0"/>
                                </a:rPr>
                                <m:t>30000</m:t>
                              </m:r>
                              <m:r>
                                <a:rPr lang="en-US" altLang="zh-CN" sz="2000" i="1">
                                  <a:latin typeface="Cambria Math" panose="02040503050406030204" pitchFamily="18" charset="0"/>
                                  <a:ea typeface="Cambria Math" panose="02040503050406030204" pitchFamily="18" charset="0"/>
                                  <a:cs typeface="Times New Roman" charset="0"/>
                                </a:rPr>
                                <m:t>−</m:t>
                              </m:r>
                              <m:r>
                                <a:rPr lang="en-US" altLang="zh-CN" sz="2000" dirty="0">
                                  <a:latin typeface="Cambria Math" panose="02040503050406030204" pitchFamily="18" charset="0"/>
                                  <a:ea typeface="Times New Roman" charset="0"/>
                                  <a:cs typeface="Times New Roman" charset="0"/>
                                </a:rPr>
                                <m:t>31000</m:t>
                              </m:r>
                            </m:num>
                            <m:den>
                              <m:r>
                                <a:rPr lang="en-US" altLang="zh-CN" sz="2000" i="1">
                                  <a:latin typeface="Cambria Math" panose="02040503050406030204" pitchFamily="18" charset="0"/>
                                  <a:cs typeface="Times New Roman" charset="0"/>
                                </a:rPr>
                                <m:t>1500/</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16</m:t>
                                  </m:r>
                                </m:e>
                              </m:rad>
                            </m:den>
                          </m:f>
                        </m:e>
                      </m:d>
                      <m:r>
                        <a:rPr lang="en-US" altLang="zh-CN" sz="2000" i="1">
                          <a:latin typeface="Cambria Math" panose="02040503050406030204" pitchFamily="18" charset="0"/>
                          <a:cs typeface="Times New Roman" charset="0"/>
                        </a:rPr>
                        <m:t>=</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−.34</m:t>
                          </m:r>
                        </m:e>
                      </m:d>
                      <m:r>
                        <a:rPr lang="en-US" altLang="zh-CN" sz="2000" i="1">
                          <a:latin typeface="Cambria Math" panose="02040503050406030204" pitchFamily="18" charset="0"/>
                          <a:ea typeface="Cambria Math" panose="02040503050406030204" pitchFamily="18" charset="0"/>
                          <a:cs typeface="Times New Roman" charset="0"/>
                        </a:rPr>
                        <m:t>=.3669</m:t>
                      </m:r>
                    </m:oMath>
                  </m:oMathPara>
                </a14:m>
                <a:endParaRPr lang="en-US" altLang="zh-CN" sz="2000" i="1" dirty="0">
                  <a:latin typeface="Arial" panose="020B0604020202020204" pitchFamily="34" charset="0"/>
                  <a:ea typeface="Cambria Math" panose="02040503050406030204" pitchFamily="18" charset="0"/>
                  <a:cs typeface="Arial" panose="020B0604020202020204" pitchFamily="34" charset="0"/>
                </a:endParaRPr>
              </a:p>
              <a:p>
                <a:pPr algn="just">
                  <a:lnSpc>
                    <a:spcPct val="150000"/>
                  </a:lnSpc>
                </a:pPr>
                <a:r>
                  <a:rPr lang="en-US" altLang="zh-CN" sz="2000" dirty="0">
                    <a:latin typeface="Arial" panose="020B0604020202020204" pitchFamily="34" charset="0"/>
                    <a:ea typeface="Cambria Math" panose="02040503050406030204" pitchFamily="18" charset="0"/>
                    <a:cs typeface="Arial" panose="020B0604020202020204" pitchFamily="34" charset="0"/>
                  </a:rPr>
                  <a:t>Since </a:t>
                </a:r>
                <a14:m>
                  <m:oMath xmlns:m="http://schemas.openxmlformats.org/officeDocument/2006/math">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𝑧</m:t>
                        </m:r>
                      </m:e>
                      <m:sub>
                        <m:r>
                          <a:rPr lang="en-US" altLang="zh-CN" sz="2000" i="1">
                            <a:latin typeface="Cambria Math" panose="02040503050406030204" pitchFamily="18" charset="0"/>
                            <a:cs typeface="Times New Roman" charset="0"/>
                          </a:rPr>
                          <m:t>.1</m:t>
                        </m:r>
                      </m:sub>
                    </m:sSub>
                    <m:r>
                      <a:rPr lang="en-US" altLang="zh-CN" sz="2000" i="1">
                        <a:latin typeface="Cambria Math" panose="02040503050406030204" pitchFamily="18" charset="0"/>
                        <a:cs typeface="Times New Roman" charset="0"/>
                      </a:rPr>
                      <m:t>=1.28</m:t>
                    </m:r>
                  </m:oMath>
                </a14:m>
                <a:r>
                  <a:rPr lang="en-US" altLang="zh-CN" sz="2000" dirty="0">
                    <a:latin typeface="Arial" panose="020B0604020202020204" pitchFamily="34" charset="0"/>
                    <a:ea typeface="Cambria Math" panose="02040503050406030204" pitchFamily="18" charset="0"/>
                    <a:cs typeface="Arial" panose="020B0604020202020204" pitchFamily="34" charset="0"/>
                  </a:rPr>
                  <a:t>, the </a:t>
                </a:r>
                <a:r>
                  <a:rPr lang="en-US" altLang="zh-CN" sz="2000" dirty="0">
                    <a:solidFill>
                      <a:srgbClr val="FF0000"/>
                    </a:solidFill>
                    <a:latin typeface="Arial" panose="020B0604020202020204" pitchFamily="34" charset="0"/>
                    <a:ea typeface="Cambria Math" panose="02040503050406030204" pitchFamily="18" charset="0"/>
                    <a:cs typeface="Arial" panose="020B0604020202020204" pitchFamily="34" charset="0"/>
                  </a:rPr>
                  <a:t>requirement</a:t>
                </a:r>
                <a:r>
                  <a:rPr lang="en-US" altLang="zh-CN" sz="2000" dirty="0">
                    <a:latin typeface="Arial" panose="020B0604020202020204" pitchFamily="34" charset="0"/>
                    <a:ea typeface="Cambria Math" panose="02040503050406030204" pitchFamily="18" charset="0"/>
                    <a:cs typeface="Arial" panose="020B0604020202020204" pitchFamily="34" charset="0"/>
                  </a:rPr>
                  <a:t> that the level .01 test also have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charset="0"/>
                      </a:rPr>
                      <m:t>β</m:t>
                    </m:r>
                    <m:d>
                      <m:dPr>
                        <m:ctrlPr>
                          <a:rPr lang="en-US" altLang="zh-CN" sz="2000" i="1">
                            <a:latin typeface="Cambria Math" charset="0"/>
                            <a:ea typeface="Cambria Math" panose="02040503050406030204" pitchFamily="18" charset="0"/>
                            <a:cs typeface="Times New Roman" charset="0"/>
                          </a:rPr>
                        </m:ctrlPr>
                      </m:dPr>
                      <m:e>
                        <m:r>
                          <a:rPr lang="en-US" altLang="zh-CN" sz="2000" b="0" i="0" dirty="0" smtClean="0">
                            <a:latin typeface="Cambria Math" panose="02040503050406030204" pitchFamily="18" charset="0"/>
                            <a:ea typeface="Times New Roman" charset="0"/>
                            <a:cs typeface="Times New Roman" charset="0"/>
                          </a:rPr>
                          <m:t>3</m:t>
                        </m:r>
                        <m:r>
                          <a:rPr lang="en-US" altLang="zh-CN" sz="2000" dirty="0">
                            <a:latin typeface="Cambria Math" panose="02040503050406030204" pitchFamily="18" charset="0"/>
                            <a:ea typeface="Times New Roman" charset="0"/>
                            <a:cs typeface="Times New Roman" charset="0"/>
                          </a:rPr>
                          <m:t>1000</m:t>
                        </m:r>
                      </m:e>
                    </m:d>
                    <m:r>
                      <a:rPr lang="en-US" altLang="zh-CN" sz="2000" i="1">
                        <a:latin typeface="Cambria Math" panose="02040503050406030204" pitchFamily="18" charset="0"/>
                        <a:ea typeface="Cambria Math" panose="02040503050406030204" pitchFamily="18" charset="0"/>
                        <a:cs typeface="Times New Roman" charset="0"/>
                      </a:rPr>
                      <m:t>=.1</m:t>
                    </m:r>
                  </m:oMath>
                </a14:m>
                <a:r>
                  <a:rPr lang="en-US" altLang="zh-CN" sz="2000" dirty="0">
                    <a:latin typeface="Arial" panose="020B0604020202020204" pitchFamily="34" charset="0"/>
                    <a:ea typeface="Cambria Math" panose="02040503050406030204" pitchFamily="18" charset="0"/>
                    <a:cs typeface="Arial" panose="020B0604020202020204" pitchFamily="34" charset="0"/>
                  </a:rPr>
                  <a:t> necessitates</a:t>
                </a:r>
              </a:p>
              <a:p>
                <a:pPr algn="just"/>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cs typeface="Times New Roman" charset="0"/>
                        </a:rPr>
                        <m:t>𝑛</m:t>
                      </m:r>
                      <m:r>
                        <a:rPr lang="en-US" altLang="zh-CN" sz="2000" i="1">
                          <a:latin typeface="Cambria Math" panose="02040503050406030204" pitchFamily="18" charset="0"/>
                          <a:cs typeface="Times New Roman" charset="0"/>
                        </a:rPr>
                        <m:t>=</m:t>
                      </m:r>
                      <m:sSup>
                        <m:sSupPr>
                          <m:ctrlPr>
                            <a:rPr lang="en-US" altLang="zh-CN" sz="2000" i="1">
                              <a:latin typeface="Cambria Math" charset="0"/>
                              <a:cs typeface="Times New Roman" charset="0"/>
                            </a:rPr>
                          </m:ctrlPr>
                        </m:sSupPr>
                        <m:e>
                          <m:d>
                            <m:dPr>
                              <m:begChr m:val="["/>
                              <m:endChr m:val="]"/>
                              <m:ctrlPr>
                                <a:rPr lang="en-US" altLang="zh-CN" sz="2000" i="1">
                                  <a:latin typeface="Cambria Math" charset="0"/>
                                  <a:ea typeface="Cambria Math" panose="02040503050406030204" pitchFamily="18" charset="0"/>
                                  <a:cs typeface="Times New Roman" charset="0"/>
                                </a:rPr>
                              </m:ctrlPr>
                            </m:dPr>
                            <m:e>
                              <m:f>
                                <m:fPr>
                                  <m:ctrlPr>
                                    <a:rPr lang="en-US" altLang="zh-CN" sz="2000" i="1">
                                      <a:latin typeface="Cambria Math" charset="0"/>
                                      <a:ea typeface="Cambria Math" panose="02040503050406030204" pitchFamily="18" charset="0"/>
                                      <a:cs typeface="Times New Roman" charset="0"/>
                                    </a:rPr>
                                  </m:ctrlPr>
                                </m:fPr>
                                <m:num>
                                  <m:r>
                                    <a:rPr lang="en-US" altLang="zh-CN" sz="2000" i="1">
                                      <a:latin typeface="Cambria Math" panose="02040503050406030204" pitchFamily="18" charset="0"/>
                                      <a:cs typeface="Times New Roman" charset="0"/>
                                    </a:rPr>
                                    <m:t>1500</m:t>
                                  </m:r>
                                  <m:d>
                                    <m:dPr>
                                      <m:ctrlPr>
                                        <a:rPr lang="en-US" altLang="zh-CN" sz="2000" i="1">
                                          <a:latin typeface="Cambria Math" charset="0"/>
                                          <a:cs typeface="Times New Roman" charset="0"/>
                                        </a:rPr>
                                      </m:ctrlPr>
                                    </m:dPr>
                                    <m:e>
                                      <m:r>
                                        <a:rPr lang="en-US" altLang="zh-CN" sz="2000" i="1" dirty="0">
                                          <a:latin typeface="Cambria Math" panose="02040503050406030204" pitchFamily="18" charset="0"/>
                                          <a:ea typeface="Cambria Math" panose="02040503050406030204" pitchFamily="18" charset="0"/>
                                          <a:cs typeface="Times New Roman" charset="0"/>
                                        </a:rPr>
                                        <m:t>2.33+1.28</m:t>
                                      </m:r>
                                    </m:e>
                                  </m:d>
                                </m:num>
                                <m:den>
                                  <m:r>
                                    <a:rPr lang="en-US" altLang="zh-CN" sz="2000" dirty="0">
                                      <a:latin typeface="Cambria Math" panose="02040503050406030204" pitchFamily="18" charset="0"/>
                                      <a:ea typeface="Times New Roman" charset="0"/>
                                      <a:cs typeface="Times New Roman" charset="0"/>
                                    </a:rPr>
                                    <m:t>30000</m:t>
                                  </m:r>
                                  <m:r>
                                    <a:rPr lang="en-US" altLang="zh-CN" sz="2000" i="1">
                                      <a:latin typeface="Cambria Math" panose="02040503050406030204" pitchFamily="18" charset="0"/>
                                      <a:ea typeface="Cambria Math" panose="02040503050406030204" pitchFamily="18" charset="0"/>
                                      <a:cs typeface="Times New Roman" charset="0"/>
                                    </a:rPr>
                                    <m:t>−</m:t>
                                  </m:r>
                                  <m:r>
                                    <a:rPr lang="en-US" altLang="zh-CN" sz="2000" dirty="0">
                                      <a:latin typeface="Cambria Math" panose="02040503050406030204" pitchFamily="18" charset="0"/>
                                      <a:ea typeface="Times New Roman" charset="0"/>
                                      <a:cs typeface="Times New Roman" charset="0"/>
                                    </a:rPr>
                                    <m:t>31000</m:t>
                                  </m:r>
                                </m:den>
                              </m:f>
                            </m:e>
                          </m:d>
                        </m:e>
                        <m:sup>
                          <m:r>
                            <a:rPr lang="en-US" altLang="zh-CN" sz="2000" i="1">
                              <a:latin typeface="Cambria Math" panose="02040503050406030204" pitchFamily="18" charset="0"/>
                              <a:cs typeface="Times New Roman" charset="0"/>
                            </a:rPr>
                            <m:t>2</m:t>
                          </m:r>
                        </m:sup>
                      </m:sSup>
                      <m:r>
                        <a:rPr lang="en-US" altLang="zh-CN" sz="2000" i="1">
                          <a:latin typeface="Cambria Math" panose="02040503050406030204" pitchFamily="18" charset="0"/>
                          <a:cs typeface="Times New Roman" charset="0"/>
                        </a:rPr>
                        <m:t>=</m:t>
                      </m:r>
                      <m:sSup>
                        <m:sSupPr>
                          <m:ctrlPr>
                            <a:rPr lang="en-US" altLang="zh-CN" sz="2000" i="1">
                              <a:latin typeface="Cambria Math" charset="0"/>
                              <a:cs typeface="Times New Roman" charset="0"/>
                            </a:rPr>
                          </m:ctrlPr>
                        </m:sSupPr>
                        <m:e>
                          <m:r>
                            <a:rPr lang="en-US" altLang="zh-CN" sz="2000" i="1">
                              <a:latin typeface="Cambria Math" panose="02040503050406030204" pitchFamily="18" charset="0"/>
                              <a:cs typeface="Times New Roman" charset="0"/>
                            </a:rPr>
                            <m:t>(−5.42)</m:t>
                          </m:r>
                        </m:e>
                        <m:sup>
                          <m:r>
                            <a:rPr lang="en-US" altLang="zh-CN" sz="2000" i="1">
                              <a:latin typeface="Cambria Math" panose="02040503050406030204" pitchFamily="18" charset="0"/>
                              <a:cs typeface="Times New Roman" charset="0"/>
                            </a:rPr>
                            <m:t>2</m:t>
                          </m:r>
                        </m:sup>
                      </m:sSup>
                      <m:r>
                        <a:rPr lang="en-US" altLang="zh-CN" sz="2000" i="1">
                          <a:latin typeface="Cambria Math" panose="02040503050406030204" pitchFamily="18" charset="0"/>
                          <a:cs typeface="Times New Roman" charset="0"/>
                        </a:rPr>
                        <m:t>=29.32</m:t>
                      </m:r>
                    </m:oMath>
                  </m:oMathPara>
                </a14:m>
                <a:endParaRPr lang="en-US" altLang="zh-CN" sz="20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8" name="矩形 7">
                <a:extLst>
                  <a:ext uri="{FF2B5EF4-FFF2-40B4-BE49-F238E27FC236}">
                    <a16:creationId xmlns:a16="http://schemas.microsoft.com/office/drawing/2014/main" id="{79DC12B6-E51F-41DA-8DB6-DEE154C65BCF}"/>
                  </a:ext>
                </a:extLst>
              </p:cNvPr>
              <p:cNvSpPr>
                <a:spLocks noRot="1" noChangeAspect="1" noMove="1" noResize="1" noEditPoints="1" noAdjustHandles="1" noChangeArrowheads="1" noChangeShapeType="1" noTextEdit="1"/>
              </p:cNvSpPr>
              <p:nvPr/>
            </p:nvSpPr>
            <p:spPr>
              <a:xfrm>
                <a:off x="431540" y="1185532"/>
                <a:ext cx="8505945" cy="4001737"/>
              </a:xfrm>
              <a:prstGeom prst="rect">
                <a:avLst/>
              </a:prstGeom>
              <a:blipFill>
                <a:blip r:embed="rId3"/>
                <a:stretch>
                  <a:fillRect l="-789" t="-609" r="-717"/>
                </a:stretch>
              </a:blipFill>
            </p:spPr>
            <p:txBody>
              <a:bodyPr/>
              <a:lstStyle/>
              <a:p>
                <a:r>
                  <a:rPr lang="zh-CN" altLang="en-US">
                    <a:noFill/>
                  </a:rPr>
                  <a:t> </a:t>
                </a:r>
              </a:p>
            </p:txBody>
          </p:sp>
        </mc:Fallback>
      </mc:AlternateContent>
      <p:sp>
        <p:nvSpPr>
          <p:cNvPr id="2" name="灯片编号占位符 1">
            <a:extLst>
              <a:ext uri="{FF2B5EF4-FFF2-40B4-BE49-F238E27FC236}">
                <a16:creationId xmlns="" xmlns:a16="http://schemas.microsoft.com/office/drawing/2014/main" id="{5AE92F8C-373C-44CB-B75F-589A47AB9868}"/>
              </a:ext>
            </a:extLst>
          </p:cNvPr>
          <p:cNvSpPr>
            <a:spLocks noGrp="1"/>
          </p:cNvSpPr>
          <p:nvPr>
            <p:ph type="sldNum" sz="quarter" idx="11"/>
          </p:nvPr>
        </p:nvSpPr>
        <p:spPr/>
        <p:txBody>
          <a:bodyPr/>
          <a:lstStyle/>
          <a:p>
            <a:pPr>
              <a:defRPr/>
            </a:pPr>
            <a:fld id="{DF2308B0-52A9-437D-9700-D7B37876F5B1}" type="slidenum">
              <a:rPr lang="zh-CN" altLang="en-US" smtClean="0"/>
              <a:pPr>
                <a:defRPr/>
              </a:pPr>
              <a:t>29</a:t>
            </a:fld>
            <a:endParaRPr lang="en-US" altLang="zh-CN" dirty="0"/>
          </a:p>
        </p:txBody>
      </p:sp>
    </p:spTree>
    <p:extLst>
      <p:ext uri="{BB962C8B-B14F-4D97-AF65-F5344CB8AC3E}">
        <p14:creationId xmlns:p14="http://schemas.microsoft.com/office/powerpoint/2010/main" val="65120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505" y="1042699"/>
            <a:ext cx="8910990" cy="1107996"/>
          </a:xfrm>
          <a:prstGeom prst="rect">
            <a:avLst/>
          </a:prstGeom>
        </p:spPr>
        <p:txBody>
          <a:bodyPr wrap="square">
            <a:spAutoFit/>
          </a:bodyPr>
          <a:lstStyle/>
          <a:p>
            <a:pPr algn="just"/>
            <a:r>
              <a:rPr lang="en-US" altLang="zh-CN" sz="2200" dirty="0"/>
              <a:t>A </a:t>
            </a:r>
            <a:r>
              <a:rPr lang="en-US" altLang="zh-CN" sz="2200" dirty="0">
                <a:solidFill>
                  <a:srgbClr val="FF0000"/>
                </a:solidFill>
              </a:rPr>
              <a:t>hypothesis</a:t>
            </a:r>
            <a:r>
              <a:rPr lang="en-US" altLang="zh-CN" sz="2200" dirty="0"/>
              <a:t> is a claim</a:t>
            </a:r>
            <a:r>
              <a:rPr lang="zh-CN" altLang="en-US" sz="2200" dirty="0"/>
              <a:t> </a:t>
            </a:r>
            <a:r>
              <a:rPr lang="en-US" altLang="zh-CN" sz="2200" dirty="0"/>
              <a:t>either about the value of a single parameter, about the values of several parameters, or about the form of an</a:t>
            </a:r>
            <a:r>
              <a:rPr lang="zh-CN" altLang="en-US" sz="2200" dirty="0"/>
              <a:t> </a:t>
            </a:r>
            <a:r>
              <a:rPr lang="en-US" altLang="zh-CN" sz="2200" dirty="0"/>
              <a:t>entire probability distribution.</a:t>
            </a:r>
            <a:endParaRPr lang="zh-CN" altLang="en-US" sz="2200" dirty="0"/>
          </a:p>
        </p:txBody>
      </p:sp>
      <p:sp>
        <p:nvSpPr>
          <p:cNvPr id="4" name="矩形 3"/>
          <p:cNvSpPr/>
          <p:nvPr/>
        </p:nvSpPr>
        <p:spPr>
          <a:xfrm>
            <a:off x="116505" y="2168860"/>
            <a:ext cx="8889403" cy="1107996"/>
          </a:xfrm>
          <a:prstGeom prst="rect">
            <a:avLst/>
          </a:prstGeom>
        </p:spPr>
        <p:txBody>
          <a:bodyPr wrap="square">
            <a:spAutoFit/>
          </a:bodyPr>
          <a:lstStyle/>
          <a:p>
            <a:pPr algn="just"/>
            <a:r>
              <a:rPr lang="en-US" altLang="zh-CN" sz="2200" dirty="0"/>
              <a:t>In any hypothesis-testing problem, there are two contradictory hypotheses. The objective is to decide, based on sample information, which of the two hypotheses is correct.</a:t>
            </a:r>
            <a:endParaRPr lang="zh-CN" altLang="en-US" sz="2200" dirty="0"/>
          </a:p>
        </p:txBody>
      </p:sp>
      <mc:AlternateContent xmlns:mc="http://schemas.openxmlformats.org/markup-compatibility/2006" xmlns:a14="http://schemas.microsoft.com/office/drawing/2010/main">
        <mc:Choice Requires="a14">
          <p:sp>
            <p:nvSpPr>
              <p:cNvPr id="5" name="矩形 4"/>
              <p:cNvSpPr/>
              <p:nvPr/>
            </p:nvSpPr>
            <p:spPr>
              <a:xfrm>
                <a:off x="116503" y="3293985"/>
                <a:ext cx="8775977" cy="1446550"/>
              </a:xfrm>
              <a:prstGeom prst="rect">
                <a:avLst/>
              </a:prstGeom>
            </p:spPr>
            <p:txBody>
              <a:bodyPr wrap="square">
                <a:spAutoFit/>
              </a:bodyPr>
              <a:lstStyle/>
              <a:p>
                <a:pPr algn="just"/>
                <a:r>
                  <a:rPr lang="en-US" altLang="zh-CN" sz="2200" dirty="0"/>
                  <a:t>The </a:t>
                </a:r>
                <a:r>
                  <a:rPr lang="en-US" altLang="zh-CN" sz="2200" dirty="0">
                    <a:solidFill>
                      <a:srgbClr val="FF0000"/>
                    </a:solidFill>
                  </a:rPr>
                  <a:t>null hypothesis (</a:t>
                </a:r>
                <a:r>
                  <a:rPr lang="zh-CN" altLang="en-US" sz="2200" dirty="0">
                    <a:solidFill>
                      <a:srgbClr val="FF0000"/>
                    </a:solidFill>
                  </a:rPr>
                  <a:t>原假设</a:t>
                </a:r>
                <a:r>
                  <a:rPr lang="en-US" altLang="zh-CN" sz="2200" dirty="0">
                    <a:solidFill>
                      <a:srgbClr val="FF0000"/>
                    </a:solidFill>
                  </a:rPr>
                  <a:t>)</a:t>
                </a:r>
                <a:r>
                  <a:rPr lang="en-US" altLang="zh-CN" sz="2200" b="1" dirty="0"/>
                  <a:t>, </a:t>
                </a:r>
                <a:r>
                  <a:rPr lang="en-US" altLang="zh-CN" sz="2200" dirty="0"/>
                  <a:t>denoted by </a:t>
                </a:r>
                <a14:m>
                  <m:oMath xmlns:m="http://schemas.openxmlformats.org/officeDocument/2006/math">
                    <m:sSub>
                      <m:sSubPr>
                        <m:ctrlPr>
                          <a:rPr lang="en-US" altLang="zh-CN" sz="220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oMath>
                </a14:m>
                <a:r>
                  <a:rPr lang="en-US" altLang="zh-CN" sz="2200" dirty="0"/>
                  <a:t>, is the claim that is initially assumed to be true (the “prior belief” claim). The </a:t>
                </a:r>
                <a:r>
                  <a:rPr lang="en-US" altLang="zh-CN" sz="2200" dirty="0">
                    <a:solidFill>
                      <a:srgbClr val="FF0000"/>
                    </a:solidFill>
                  </a:rPr>
                  <a:t>alternative hypothesis(</a:t>
                </a:r>
                <a:r>
                  <a:rPr lang="zh-CN" altLang="en-US" sz="2200" dirty="0">
                    <a:solidFill>
                      <a:srgbClr val="FF0000"/>
                    </a:solidFill>
                  </a:rPr>
                  <a:t>备选假设</a:t>
                </a:r>
                <a:r>
                  <a:rPr lang="en-US" altLang="zh-CN" sz="2200" dirty="0">
                    <a:solidFill>
                      <a:srgbClr val="FF0000"/>
                    </a:solidFill>
                  </a:rPr>
                  <a:t>)</a:t>
                </a:r>
                <a:r>
                  <a:rPr lang="en-US" altLang="zh-CN" sz="2200" b="1" dirty="0"/>
                  <a:t>, </a:t>
                </a:r>
                <a:r>
                  <a:rPr lang="en-US" altLang="zh-CN" sz="2200" dirty="0"/>
                  <a:t>denoted by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b="0" i="1" smtClean="0">
                            <a:latin typeface="Cambria Math"/>
                          </a:rPr>
                          <m:t>𝛼</m:t>
                        </m:r>
                      </m:sub>
                    </m:sSub>
                  </m:oMath>
                </a14:m>
                <a:r>
                  <a:rPr lang="en-US" altLang="zh-CN" sz="2200" dirty="0"/>
                  <a:t>, is the claim that is contradictory to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116503" y="3293985"/>
                <a:ext cx="8775977" cy="1446550"/>
              </a:xfrm>
              <a:prstGeom prst="rect">
                <a:avLst/>
              </a:prstGeom>
              <a:blipFill rotWithShape="0">
                <a:blip r:embed="rId3"/>
                <a:stretch>
                  <a:fillRect l="-903" t="-3782" r="-833" b="-7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3256" y="4779150"/>
                <a:ext cx="8937487" cy="769441"/>
              </a:xfrm>
              <a:prstGeom prst="rect">
                <a:avLst/>
              </a:prstGeom>
            </p:spPr>
            <p:txBody>
              <a:bodyPr wrap="square">
                <a:spAutoFit/>
              </a:bodyPr>
              <a:lstStyle/>
              <a:p>
                <a:pPr algn="just"/>
                <a:r>
                  <a:rPr lang="en-US" altLang="zh-CN" sz="2200" dirty="0"/>
                  <a:t>In many situations,</a:t>
                </a:r>
                <a:r>
                  <a:rPr lang="en-US" altLang="zh-CN" sz="2200" i="1" dirty="0"/>
                  <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will generally be stated as an equality claim.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t> is the claim that the researcher would </a:t>
                </a:r>
                <a:r>
                  <a:rPr lang="en-US" altLang="zh-CN" sz="2200" dirty="0">
                    <a:solidFill>
                      <a:srgbClr val="FF0000"/>
                    </a:solidFill>
                  </a:rPr>
                  <a:t>really </a:t>
                </a:r>
                <a:r>
                  <a:rPr lang="en-US" altLang="zh-CN" sz="2200" dirty="0"/>
                  <a:t>like to validate.</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103256" y="4779150"/>
                <a:ext cx="8937487" cy="769441"/>
              </a:xfrm>
              <a:prstGeom prst="rect">
                <a:avLst/>
              </a:prstGeom>
              <a:blipFill rotWithShape="0">
                <a:blip r:embed="rId4"/>
                <a:stretch>
                  <a:fillRect l="-887" t="-4762" b="-15873"/>
                </a:stretch>
              </a:blipFill>
            </p:spPr>
            <p:txBody>
              <a:bodyPr/>
              <a:lstStyle/>
              <a:p>
                <a:r>
                  <a:rPr lang="en-US">
                    <a:noFill/>
                  </a:rPr>
                  <a:t> </a:t>
                </a:r>
              </a:p>
            </p:txBody>
          </p:sp>
        </mc:Fallback>
      </mc:AlternateContent>
      <p:sp>
        <p:nvSpPr>
          <p:cNvPr id="2" name="灯片编号占位符 1">
            <a:extLst>
              <a:ext uri="{FF2B5EF4-FFF2-40B4-BE49-F238E27FC236}">
                <a16:creationId xmlns="" xmlns:a16="http://schemas.microsoft.com/office/drawing/2014/main" id="{297111A5-D27E-409E-9FAE-FBDE2E8D7E6F}"/>
              </a:ext>
            </a:extLst>
          </p:cNvPr>
          <p:cNvSpPr>
            <a:spLocks noGrp="1"/>
          </p:cNvSpPr>
          <p:nvPr>
            <p:ph type="sldNum" sz="quarter" idx="11"/>
          </p:nvPr>
        </p:nvSpPr>
        <p:spPr/>
        <p:txBody>
          <a:bodyPr/>
          <a:lstStyle/>
          <a:p>
            <a:pPr>
              <a:defRPr/>
            </a:pPr>
            <a:fld id="{DF2308B0-52A9-437D-9700-D7B37876F5B1}" type="slidenum">
              <a:rPr lang="zh-CN" altLang="en-US" smtClean="0"/>
              <a:pPr>
                <a:defRPr/>
              </a:pPr>
              <a:t>3</a:t>
            </a:fld>
            <a:endParaRPr lang="en-US" altLang="zh-CN" dirty="0"/>
          </a:p>
        </p:txBody>
      </p:sp>
    </p:spTree>
    <p:extLst>
      <p:ext uri="{BB962C8B-B14F-4D97-AF65-F5344CB8AC3E}">
        <p14:creationId xmlns:p14="http://schemas.microsoft.com/office/powerpoint/2010/main" val="5706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2" action="ppaction://hlinksldjump"/>
          </p:cNvPr>
          <p:cNvSpPr/>
          <p:nvPr/>
        </p:nvSpPr>
        <p:spPr>
          <a:xfrm>
            <a:off x="317068" y="659450"/>
            <a:ext cx="4062715" cy="461665"/>
          </a:xfrm>
          <a:prstGeom prst="rect">
            <a:avLst/>
          </a:prstGeom>
        </p:spPr>
        <p:txBody>
          <a:bodyPr wrap="none">
            <a:spAutoFit/>
          </a:bodyPr>
          <a:lstStyle/>
          <a:p>
            <a:r>
              <a:rPr lang="en-US" altLang="zh-CN" sz="2400" dirty="0">
                <a:solidFill>
                  <a:srgbClr val="3333FF"/>
                </a:solidFill>
              </a:rPr>
              <a:t>Case II: Large-Sample Tests</a:t>
            </a:r>
            <a:endParaRPr lang="zh-CN" altLang="en-US" sz="2400" dirty="0">
              <a:solidFill>
                <a:srgbClr val="3333FF"/>
              </a:solidFill>
            </a:endParaRPr>
          </a:p>
        </p:txBody>
      </p:sp>
      <mc:AlternateContent xmlns:mc="http://schemas.openxmlformats.org/markup-compatibility/2006" xmlns:a14="http://schemas.microsoft.com/office/drawing/2010/main">
        <mc:Choice Requires="a14">
          <p:sp>
            <p:nvSpPr>
              <p:cNvPr id="3" name="矩形 2"/>
              <p:cNvSpPr/>
              <p:nvPr/>
            </p:nvSpPr>
            <p:spPr>
              <a:xfrm>
                <a:off x="296525" y="1493785"/>
                <a:ext cx="8505945" cy="1107996"/>
              </a:xfrm>
              <a:prstGeom prst="rect">
                <a:avLst/>
              </a:prstGeom>
            </p:spPr>
            <p:txBody>
              <a:bodyPr wrap="square">
                <a:spAutoFit/>
              </a:bodyPr>
              <a:lstStyle/>
              <a:p>
                <a:pPr algn="just"/>
                <a:r>
                  <a:rPr lang="en-US" altLang="zh-CN" sz="2200" dirty="0"/>
                  <a:t>Let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1</m:t>
                        </m:r>
                      </m:sub>
                    </m:sSub>
                    <m:r>
                      <a:rPr lang="en-US" altLang="zh-CN" sz="2200" i="1" dirty="0">
                        <a:latin typeface="Cambria Math"/>
                      </a:rPr>
                      <m:t>, </m:t>
                    </m:r>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2</m:t>
                        </m:r>
                      </m:sub>
                    </m:sSub>
                    <m:r>
                      <a:rPr lang="en-US" altLang="zh-CN" sz="2200" i="1" dirty="0">
                        <a:latin typeface="Cambria Math"/>
                      </a:rPr>
                      <m:t>,…,</m:t>
                    </m:r>
                    <m:sSub>
                      <m:sSubPr>
                        <m:ctrlPr>
                          <a:rPr lang="en-US" altLang="zh-CN" sz="2200" i="1" dirty="0" err="1">
                            <a:latin typeface="Cambria Math" charset="0"/>
                          </a:rPr>
                        </m:ctrlPr>
                      </m:sSubPr>
                      <m:e>
                        <m:r>
                          <a:rPr lang="en-US" altLang="zh-CN" sz="2200" i="1" dirty="0" err="1">
                            <a:latin typeface="Cambria Math"/>
                          </a:rPr>
                          <m:t>𝑋</m:t>
                        </m:r>
                      </m:e>
                      <m:sub>
                        <m:r>
                          <a:rPr lang="en-US" altLang="zh-CN" sz="2200" i="1" dirty="0" err="1">
                            <a:latin typeface="Cambria Math"/>
                          </a:rPr>
                          <m:t>𝑛</m:t>
                        </m:r>
                      </m:sub>
                    </m:sSub>
                    <m:r>
                      <a:rPr lang="en-US" altLang="zh-CN" sz="2200" i="1" dirty="0" err="1">
                        <a:latin typeface="Cambria Math"/>
                      </a:rPr>
                      <m:t> </m:t>
                    </m:r>
                  </m:oMath>
                </a14:m>
                <a:r>
                  <a:rPr lang="en-US" altLang="zh-CN" sz="2200" dirty="0"/>
                  <a:t>be a random sample from a population having a mean </a:t>
                </a:r>
                <a14:m>
                  <m:oMath xmlns:m="http://schemas.openxmlformats.org/officeDocument/2006/math">
                    <m:r>
                      <a:rPr lang="en-US" altLang="zh-CN" sz="2200" i="1" dirty="0">
                        <a:latin typeface="Cambria Math"/>
                      </a:rPr>
                      <m:t>𝜇</m:t>
                    </m:r>
                    <m:r>
                      <a:rPr lang="en-US" altLang="zh-CN" sz="2200" i="1" dirty="0">
                        <a:latin typeface="Cambria Math"/>
                      </a:rPr>
                      <m:t> </m:t>
                    </m:r>
                  </m:oMath>
                </a14:m>
                <a:r>
                  <a:rPr lang="en-US" altLang="zh-CN" sz="2200" dirty="0"/>
                  <a:t>and standard deviation </a:t>
                </a:r>
                <a14:m>
                  <m:oMath xmlns:m="http://schemas.openxmlformats.org/officeDocument/2006/math">
                    <m:r>
                      <a:rPr lang="en-US" altLang="zh-CN" sz="2200" i="1" dirty="0">
                        <a:latin typeface="Cambria Math"/>
                      </a:rPr>
                      <m:t>𝜎</m:t>
                    </m:r>
                  </m:oMath>
                </a14:m>
                <a:r>
                  <a:rPr lang="en-US" altLang="zh-CN" sz="2200" dirty="0"/>
                  <a:t>. </a:t>
                </a:r>
                <a:r>
                  <a:rPr lang="en-US" altLang="zh-CN" sz="2200" dirty="0">
                    <a:solidFill>
                      <a:srgbClr val="FF0000"/>
                    </a:solidFill>
                  </a:rPr>
                  <a:t>Whatever the nature of the population distribution</a:t>
                </a:r>
                <a:r>
                  <a:rPr lang="en-US" altLang="zh-CN" sz="2200" dirty="0"/>
                  <a:t>, provided that </a:t>
                </a:r>
                <a14:m>
                  <m:oMath xmlns:m="http://schemas.openxmlformats.org/officeDocument/2006/math">
                    <m:r>
                      <a:rPr lang="en-US" altLang="zh-CN" sz="2200" i="1" dirty="0" smtClean="0">
                        <a:solidFill>
                          <a:srgbClr val="FF0000"/>
                        </a:solidFill>
                        <a:latin typeface="Cambria Math"/>
                      </a:rPr>
                      <m:t>𝑛</m:t>
                    </m:r>
                  </m:oMath>
                </a14:m>
                <a:r>
                  <a:rPr lang="en-US" altLang="zh-CN" sz="2200" i="1" dirty="0">
                    <a:solidFill>
                      <a:srgbClr val="FF0000"/>
                    </a:solidFill>
                  </a:rPr>
                  <a:t> </a:t>
                </a:r>
                <a:r>
                  <a:rPr lang="en-US" altLang="zh-CN" sz="2200" dirty="0">
                    <a:solidFill>
                      <a:srgbClr val="FF0000"/>
                    </a:solidFill>
                  </a:rPr>
                  <a:t>is large</a:t>
                </a:r>
                <a:r>
                  <a:rPr lang="en-US" altLang="zh-CN" sz="2200" dirty="0"/>
                  <a:t>, the </a:t>
                </a:r>
                <a:r>
                  <a:rPr lang="en-US" altLang="zh-CN" sz="2200" dirty="0">
                    <a:solidFill>
                      <a:srgbClr val="FF0000"/>
                    </a:solidFill>
                  </a:rPr>
                  <a:t>CLT</a:t>
                </a:r>
                <a:r>
                  <a:rPr lang="en-US" altLang="zh-CN" sz="2200" dirty="0"/>
                  <a:t> yields that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96525" y="1493785"/>
                <a:ext cx="8505945" cy="1107996"/>
              </a:xfrm>
              <a:prstGeom prst="rect">
                <a:avLst/>
              </a:prstGeom>
              <a:blipFill rotWithShape="0">
                <a:blip r:embed="rId3"/>
                <a:stretch>
                  <a:fillRect l="-932" t="-38462" r="-932" b="-19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480953" y="2677853"/>
                <a:ext cx="2710123" cy="639662"/>
              </a:xfrm>
              <a:prstGeom prst="rect">
                <a:avLst/>
              </a:prstGeom>
              <a:noFill/>
            </p:spPr>
            <p:txBody>
              <a:bodyPr wrap="square" rtlCol="0">
                <a:spAutoFit/>
              </a:bodyPr>
              <a:lstStyle/>
              <a:p>
                <a14:m>
                  <m:oMath xmlns:m="http://schemas.openxmlformats.org/officeDocument/2006/math">
                    <m:r>
                      <a:rPr lang="en-US" altLang="zh-CN" sz="2200" b="0" i="1" smtClean="0">
                        <a:latin typeface="Cambria Math"/>
                      </a:rPr>
                      <m:t>𝑍</m:t>
                    </m:r>
                    <m:r>
                      <a:rPr lang="en-US" altLang="zh-CN" sz="2200" b="0" i="1" smtClean="0">
                        <a:latin typeface="Cambria Math"/>
                      </a:rPr>
                      <m:t>=</m:t>
                    </m:r>
                    <m:f>
                      <m:fPr>
                        <m:ctrlPr>
                          <a:rPr lang="en-US" altLang="zh-CN" sz="2200" i="1" smtClean="0">
                            <a:latin typeface="Cambria Math" charset="0"/>
                          </a:rPr>
                        </m:ctrlPr>
                      </m:fPr>
                      <m:num>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rPr>
                          <m:t>−</m:t>
                        </m:r>
                        <m:r>
                          <a:rPr lang="en-US" altLang="zh-CN" sz="2200" i="1">
                            <a:latin typeface="Cambria Math"/>
                          </a:rPr>
                          <m:t>𝜇</m:t>
                        </m:r>
                      </m:num>
                      <m:den>
                        <m:f>
                          <m:fPr>
                            <m:type m:val="lin"/>
                            <m:ctrlPr>
                              <a:rPr lang="en-US" altLang="zh-CN" sz="2200" i="1">
                                <a:latin typeface="Cambria Math" charset="0"/>
                              </a:rPr>
                            </m:ctrlPr>
                          </m:fPr>
                          <m:num>
                            <m:r>
                              <a:rPr lang="en-US" altLang="zh-CN" sz="2200" i="1">
                                <a:latin typeface="Cambria Math"/>
                              </a:rPr>
                              <m:t>𝜎</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b="0" i="1" smtClean="0">
                        <a:latin typeface="Cambria Math"/>
                        <a:ea typeface="Cambria Math"/>
                      </a:rPr>
                      <m:t>~</m:t>
                    </m:r>
                    <m:r>
                      <a:rPr lang="en-US" altLang="zh-CN" sz="2200" b="0" i="1" smtClean="0">
                        <a:latin typeface="Cambria Math"/>
                        <a:ea typeface="Cambria Math"/>
                      </a:rPr>
                      <m:t>𝑁</m:t>
                    </m:r>
                    <m:r>
                      <a:rPr lang="en-US" altLang="zh-CN" sz="2200" b="0" i="1" smtClean="0">
                        <a:latin typeface="Cambria Math"/>
                        <a:ea typeface="Cambria Math"/>
                      </a:rPr>
                      <m:t>(0,1)</m:t>
                    </m:r>
                  </m:oMath>
                </a14:m>
                <a:r>
                  <a:rPr lang="en-US" altLang="zh-CN" sz="2200" dirty="0">
                    <a:latin typeface="+mj-lt"/>
                  </a:rPr>
                  <a:t>.</a:t>
                </a:r>
                <a:endParaRPr lang="zh-CN" altLang="en-US" sz="22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480953" y="2677853"/>
                <a:ext cx="2710123" cy="639662"/>
              </a:xfrm>
              <a:prstGeom prst="rect">
                <a:avLst/>
              </a:prstGeom>
              <a:blipFill rotWithShape="1">
                <a:blip r:embed="rId4"/>
                <a:stretch>
                  <a:fillRect b="-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51520" y="3347121"/>
                <a:ext cx="8505945" cy="1111843"/>
              </a:xfrm>
              <a:prstGeom prst="rect">
                <a:avLst/>
              </a:prstGeom>
            </p:spPr>
            <p:txBody>
              <a:bodyPr wrap="square">
                <a:spAutoFit/>
              </a:bodyPr>
              <a:lstStyle/>
              <a:p>
                <a:pPr algn="just"/>
                <a:r>
                  <a:rPr lang="en-US" altLang="zh-CN" sz="2200" dirty="0"/>
                  <a:t>When </a:t>
                </a:r>
                <a14:m>
                  <m:oMath xmlns:m="http://schemas.openxmlformats.org/officeDocument/2006/math">
                    <m:r>
                      <m:rPr>
                        <m:sty m:val="p"/>
                      </m:rPr>
                      <a:rPr lang="en-US" altLang="zh-CN" sz="2200">
                        <a:latin typeface="Cambria Math"/>
                        <a:ea typeface="Cambria Math"/>
                      </a:rPr>
                      <m:t>σ</m:t>
                    </m:r>
                    <m:r>
                      <a:rPr lang="en-US" altLang="zh-CN" sz="2200" i="1">
                        <a:latin typeface="Cambria Math"/>
                        <a:ea typeface="Cambria Math"/>
                      </a:rPr>
                      <m:t> </m:t>
                    </m:r>
                  </m:oMath>
                </a14:m>
                <a:r>
                  <a:rPr lang="en-US" altLang="zh-CN" sz="2200" dirty="0"/>
                  <a:t>is unknown, we can replace it by the sample standard deviation </a:t>
                </a:r>
                <a14:m>
                  <m:oMath xmlns:m="http://schemas.openxmlformats.org/officeDocument/2006/math">
                    <m:r>
                      <a:rPr lang="en-US" altLang="zh-CN" sz="2200" i="1" dirty="0">
                        <a:latin typeface="Cambria Math"/>
                      </a:rPr>
                      <m:t>𝑆</m:t>
                    </m:r>
                  </m:oMath>
                </a14:m>
                <a:r>
                  <a:rPr lang="en-US" altLang="zh-CN" sz="2200" dirty="0"/>
                  <a:t>. Then </a:t>
                </a:r>
                <a14:m>
                  <m:oMath xmlns:m="http://schemas.openxmlformats.org/officeDocument/2006/math">
                    <m:f>
                      <m:fPr>
                        <m:type m:val="lin"/>
                        <m:ctrlPr>
                          <a:rPr lang="en-US" altLang="zh-CN" sz="2200" i="1">
                            <a:latin typeface="Cambria Math" charset="0"/>
                          </a:rPr>
                        </m:ctrlPr>
                      </m:fPr>
                      <m:num>
                        <m:r>
                          <a:rPr lang="en-US" altLang="zh-CN" sz="2200" b="0" i="1" smtClean="0">
                            <a:latin typeface="Cambria Math"/>
                          </a:rPr>
                          <m:t>𝑍</m:t>
                        </m:r>
                        <m:r>
                          <a:rPr lang="en-US" altLang="zh-CN" sz="2200" b="0" i="1" smtClean="0">
                            <a:latin typeface="Cambria Math"/>
                          </a:rPr>
                          <m:t>=(</m:t>
                        </m:r>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rPr>
                          <m:t>−</m:t>
                        </m:r>
                        <m:r>
                          <a:rPr lang="en-US" altLang="zh-CN" sz="2200" i="1">
                            <a:latin typeface="Cambria Math"/>
                          </a:rPr>
                          <m:t>𝜇</m:t>
                        </m:r>
                        <m:r>
                          <a:rPr lang="en-US" altLang="zh-CN" sz="2200" i="1">
                            <a:latin typeface="Cambria Math"/>
                          </a:rPr>
                          <m:t>)</m:t>
                        </m:r>
                      </m:num>
                      <m:den>
                        <m:r>
                          <a:rPr lang="en-US" altLang="zh-CN" sz="2200" i="1">
                            <a:latin typeface="Cambria Math"/>
                          </a:rPr>
                          <m:t>(</m:t>
                        </m:r>
                        <m:f>
                          <m:fPr>
                            <m:type m:val="lin"/>
                            <m:ctrlPr>
                              <a:rPr lang="en-US" altLang="zh-CN" sz="2200" i="1">
                                <a:latin typeface="Cambria Math" charset="0"/>
                              </a:rPr>
                            </m:ctrlPr>
                          </m:fPr>
                          <m:num>
                            <m:r>
                              <a:rPr lang="en-US" altLang="zh-CN" sz="2200" i="1">
                                <a:latin typeface="Cambria Math"/>
                              </a:rPr>
                              <m:t>𝑆</m:t>
                            </m:r>
                          </m:num>
                          <m:den>
                            <m:rad>
                              <m:radPr>
                                <m:degHide m:val="on"/>
                                <m:ctrlPr>
                                  <a:rPr lang="en-US" altLang="zh-CN" sz="2200" i="1">
                                    <a:latin typeface="Cambria Math" charset="0"/>
                                  </a:rPr>
                                </m:ctrlPr>
                              </m:radPr>
                              <m:deg/>
                              <m:e>
                                <m:r>
                                  <a:rPr lang="en-US" altLang="zh-CN" sz="2200" i="1">
                                    <a:latin typeface="Cambria Math"/>
                                  </a:rPr>
                                  <m:t>𝑛</m:t>
                                </m:r>
                              </m:e>
                            </m:rad>
                          </m:den>
                        </m:f>
                        <m:r>
                          <a:rPr lang="en-US" altLang="zh-CN" sz="2200" i="1">
                            <a:latin typeface="Cambria Math"/>
                          </a:rPr>
                          <m:t>)</m:t>
                        </m:r>
                      </m:den>
                    </m:f>
                  </m:oMath>
                </a14:m>
                <a:r>
                  <a:rPr lang="zh-CN" altLang="en-US" sz="2200" dirty="0"/>
                  <a:t> </a:t>
                </a:r>
                <a:r>
                  <a:rPr lang="en-US" altLang="zh-CN" sz="2200" dirty="0"/>
                  <a:t>has approximately a standard normal distribution. </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251520" y="3347121"/>
                <a:ext cx="8505945" cy="1111843"/>
              </a:xfrm>
              <a:prstGeom prst="rect">
                <a:avLst/>
              </a:prstGeom>
              <a:blipFill>
                <a:blip r:embed="rId5"/>
                <a:stretch>
                  <a:fillRect l="-931" t="-15934" r="-860" b="-4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17068" y="5139190"/>
                <a:ext cx="3783087" cy="430887"/>
              </a:xfrm>
              <a:prstGeom prst="rect">
                <a:avLst/>
              </a:prstGeom>
            </p:spPr>
            <p:txBody>
              <a:bodyPr wrap="none">
                <a:spAutoFit/>
              </a:bodyPr>
              <a:lstStyle/>
              <a:p>
                <a:r>
                  <a:rPr lang="en-US" altLang="zh-CN" sz="2200" dirty="0">
                    <a:solidFill>
                      <a:srgbClr val="FF0000"/>
                    </a:solidFill>
                  </a:rPr>
                  <a:t>Null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solidFill>
                      <a:srgbClr val="FF0000"/>
                    </a:solidFill>
                  </a:rPr>
                  <a:t>: </a:t>
                </a:r>
                <a14:m>
                  <m:oMath xmlns:m="http://schemas.openxmlformats.org/officeDocument/2006/math">
                    <m:r>
                      <a:rPr lang="en-US" altLang="zh-CN" sz="2200" b="0" i="1" dirty="0" smtClean="0">
                        <a:latin typeface="Cambria Math"/>
                      </a:rPr>
                      <m:t>𝜇</m:t>
                    </m:r>
                    <m:r>
                      <a:rPr lang="en-US" altLang="zh-CN" sz="2200" b="0" i="1" dirty="0" smtClean="0">
                        <a:latin typeface="Cambria Math"/>
                      </a:rPr>
                      <m:t>=</m:t>
                    </m:r>
                    <m:sSub>
                      <m:sSubPr>
                        <m:ctrlPr>
                          <a:rPr lang="en-US" altLang="zh-CN" sz="2200" b="0" i="1" dirty="0" smtClean="0">
                            <a:latin typeface="Cambria Math" charset="0"/>
                          </a:rPr>
                        </m:ctrlPr>
                      </m:sSubPr>
                      <m:e>
                        <m:r>
                          <a:rPr lang="en-US" altLang="zh-CN" sz="2200" b="0" i="1" dirty="0" smtClean="0">
                            <a:latin typeface="Cambria Math"/>
                          </a:rPr>
                          <m:t>𝜇</m:t>
                        </m:r>
                      </m:e>
                      <m:sub>
                        <m:r>
                          <a:rPr lang="en-US" altLang="zh-CN" sz="2200" b="0" i="1" dirty="0" smtClean="0">
                            <a:latin typeface="Cambria Math"/>
                          </a:rPr>
                          <m:t>0</m:t>
                        </m:r>
                      </m:sub>
                    </m:sSub>
                  </m:oMath>
                </a14:m>
                <a:r>
                  <a:rPr lang="en-US" altLang="zh-CN" sz="2200" dirty="0">
                    <a:solidFill>
                      <a:srgbClr val="FF0000"/>
                    </a:solidFill>
                  </a:rPr>
                  <a:t>.  </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317068" y="5139190"/>
                <a:ext cx="3783087" cy="430887"/>
              </a:xfrm>
              <a:prstGeom prst="rect">
                <a:avLst/>
              </a:prstGeom>
              <a:blipFill rotWithShape="1">
                <a:blip r:embed="rId6"/>
                <a:stretch>
                  <a:fillRect l="-1932" t="-7042" r="-1288"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6525" y="4642357"/>
                <a:ext cx="8847475" cy="430887"/>
              </a:xfrm>
              <a:prstGeom prst="rect">
                <a:avLst/>
              </a:prstGeom>
              <a:noFill/>
            </p:spPr>
            <p:txBody>
              <a:bodyPr wrap="square" rtlCol="0">
                <a:spAutoFit/>
              </a:bodyPr>
              <a:lstStyle/>
              <a:p>
                <a:r>
                  <a:rPr lang="en-US" altLang="zh-CN" sz="2200" dirty="0">
                    <a:latin typeface="+mj-lt"/>
                  </a:rPr>
                  <a:t>Now consider a </a:t>
                </a:r>
                <a:r>
                  <a:rPr lang="en-US" altLang="zh-CN" sz="2200" dirty="0">
                    <a:solidFill>
                      <a:srgbClr val="FF0000"/>
                    </a:solidFill>
                  </a:rPr>
                  <a:t>test of hypotheses about </a:t>
                </a:r>
                <a14:m>
                  <m:oMath xmlns:m="http://schemas.openxmlformats.org/officeDocument/2006/math">
                    <m:r>
                      <a:rPr lang="en-US" altLang="zh-CN" sz="2200" b="0" i="1" smtClean="0">
                        <a:solidFill>
                          <a:srgbClr val="FF0000"/>
                        </a:solidFill>
                        <a:latin typeface="Cambria Math"/>
                      </a:rPr>
                      <m:t>𝜇</m:t>
                    </m:r>
                  </m:oMath>
                </a14:m>
                <a:r>
                  <a:rPr lang="en-US" altLang="zh-CN" sz="2200" dirty="0">
                    <a:latin typeface="+mj-lt"/>
                  </a:rPr>
                  <a:t> with a large </a:t>
                </a:r>
                <a14:m>
                  <m:oMath xmlns:m="http://schemas.openxmlformats.org/officeDocument/2006/math">
                    <m:r>
                      <a:rPr lang="en-US" altLang="zh-CN" sz="2200" i="1" dirty="0" smtClean="0">
                        <a:latin typeface="Cambria Math"/>
                      </a:rPr>
                      <m:t>𝑛</m:t>
                    </m:r>
                  </m:oMath>
                </a14:m>
                <a:r>
                  <a:rPr lang="en-US" altLang="zh-CN" sz="2200" dirty="0">
                    <a:latin typeface="+mj-lt"/>
                  </a:rPr>
                  <a:t>.</a:t>
                </a:r>
                <a:endParaRPr lang="zh-CN" altLang="en-US" sz="22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96525" y="4642357"/>
                <a:ext cx="8847475" cy="430887"/>
              </a:xfrm>
              <a:prstGeom prst="rect">
                <a:avLst/>
              </a:prstGeom>
              <a:blipFill rotWithShape="1">
                <a:blip r:embed="rId7"/>
                <a:stretch>
                  <a:fillRect l="-896"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03000" y="5634245"/>
                <a:ext cx="7206653" cy="639662"/>
              </a:xfrm>
              <a:prstGeom prst="rect">
                <a:avLst/>
              </a:prstGeom>
            </p:spPr>
            <p:txBody>
              <a:bodyPr wrap="none">
                <a:spAutoFit/>
              </a:bodyPr>
              <a:lstStyle/>
              <a:p>
                <a:r>
                  <a:rPr lang="en-US" altLang="zh-CN" sz="2200" dirty="0"/>
                  <a:t>Assuming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is true,  the </a:t>
                </a:r>
                <a:r>
                  <a:rPr lang="en-US" altLang="zh-CN" sz="2200" dirty="0">
                    <a:solidFill>
                      <a:srgbClr val="FF0000"/>
                    </a:solidFill>
                  </a:rPr>
                  <a:t>test statistic: </a:t>
                </a:r>
                <a14:m>
                  <m:oMath xmlns:m="http://schemas.openxmlformats.org/officeDocument/2006/math">
                    <m:r>
                      <m:rPr>
                        <m:sty m:val="p"/>
                      </m:rPr>
                      <a:rPr lang="en-US" altLang="zh-CN" sz="2200">
                        <a:latin typeface="Cambria Math"/>
                      </a:rPr>
                      <m:t>Z</m:t>
                    </m:r>
                    <m:r>
                      <a:rPr lang="en-US" altLang="zh-CN" sz="2200">
                        <a:latin typeface="Cambria Math"/>
                      </a:rPr>
                      <m:t>=</m:t>
                    </m:r>
                    <m:f>
                      <m:fPr>
                        <m:ctrlPr>
                          <a:rPr lang="en-US" altLang="zh-CN" sz="2200" i="1">
                            <a:latin typeface="Cambria Math" charset="0"/>
                          </a:rPr>
                        </m:ctrlPr>
                      </m:fPr>
                      <m:num>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rPr>
                          <m:t>−</m:t>
                        </m:r>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num>
                      <m:den>
                        <m:f>
                          <m:fPr>
                            <m:type m:val="lin"/>
                            <m:ctrlPr>
                              <a:rPr lang="en-US" altLang="zh-CN" sz="2200" i="1">
                                <a:latin typeface="Cambria Math" charset="0"/>
                              </a:rPr>
                            </m:ctrlPr>
                          </m:fPr>
                          <m:num>
                            <m:r>
                              <a:rPr lang="en-US" altLang="zh-CN" sz="2200" b="0" i="1" smtClean="0">
                                <a:latin typeface="Cambria Math"/>
                              </a:rPr>
                              <m:t>𝑆</m:t>
                            </m:r>
                          </m:num>
                          <m:den>
                            <m:rad>
                              <m:radPr>
                                <m:degHide m:val="on"/>
                                <m:ctrlPr>
                                  <a:rPr lang="en-US" altLang="zh-CN" sz="2200" i="1">
                                    <a:latin typeface="Cambria Math" charset="0"/>
                                  </a:rPr>
                                </m:ctrlPr>
                              </m:radPr>
                              <m:deg/>
                              <m:e>
                                <m:r>
                                  <a:rPr lang="en-US" altLang="zh-CN" sz="2200" i="1">
                                    <a:latin typeface="Cambria Math"/>
                                  </a:rPr>
                                  <m:t>𝑛</m:t>
                                </m:r>
                              </m:e>
                            </m:rad>
                          </m:den>
                        </m:f>
                      </m:den>
                    </m:f>
                    <m:r>
                      <a:rPr lang="en-US" altLang="zh-CN" sz="2200" i="1">
                        <a:latin typeface="Cambria Math"/>
                        <a:ea typeface="Cambria Math"/>
                      </a:rPr>
                      <m:t>~</m:t>
                    </m:r>
                    <m:r>
                      <a:rPr lang="en-US" altLang="zh-CN" sz="2200" i="1">
                        <a:latin typeface="Cambria Math"/>
                        <a:ea typeface="Cambria Math"/>
                      </a:rPr>
                      <m:t>𝑁</m:t>
                    </m:r>
                    <m:r>
                      <a:rPr lang="en-US" altLang="zh-CN" sz="2200" i="1">
                        <a:latin typeface="Cambria Math"/>
                        <a:ea typeface="Cambria Math"/>
                      </a:rPr>
                      <m:t>(0,1)</m:t>
                    </m:r>
                  </m:oMath>
                </a14:m>
                <a:r>
                  <a:rPr lang="en-US" altLang="zh-CN" sz="2200" dirty="0"/>
                  <a:t>.</a:t>
                </a:r>
                <a:endParaRPr lang="zh-CN" altLang="en-US" sz="2200" dirty="0"/>
              </a:p>
            </p:txBody>
          </p:sp>
        </mc:Choice>
        <mc:Fallback xmlns="">
          <p:sp>
            <p:nvSpPr>
              <p:cNvPr id="11" name="矩形 10"/>
              <p:cNvSpPr>
                <a:spLocks noRot="1" noChangeAspect="1" noMove="1" noResize="1" noEditPoints="1" noAdjustHandles="1" noChangeArrowheads="1" noChangeShapeType="1" noTextEdit="1"/>
              </p:cNvSpPr>
              <p:nvPr/>
            </p:nvSpPr>
            <p:spPr>
              <a:xfrm>
                <a:off x="303000" y="5634245"/>
                <a:ext cx="7206653" cy="639662"/>
              </a:xfrm>
              <a:prstGeom prst="rect">
                <a:avLst/>
              </a:prstGeom>
              <a:blipFill rotWithShape="1">
                <a:blip r:embed="rId8"/>
                <a:stretch>
                  <a:fillRect l="-1100" r="-169" b="-952"/>
                </a:stretch>
              </a:blipFill>
            </p:spPr>
            <p:txBody>
              <a:bodyPr/>
              <a:lstStyle/>
              <a:p>
                <a:r>
                  <a:rPr lang="zh-CN" altLang="en-US">
                    <a:noFill/>
                  </a:rPr>
                  <a:t> </a:t>
                </a:r>
              </a:p>
            </p:txBody>
          </p:sp>
        </mc:Fallback>
      </mc:AlternateContent>
      <p:sp>
        <p:nvSpPr>
          <p:cNvPr id="6" name="灯片编号占位符 5">
            <a:extLst>
              <a:ext uri="{FF2B5EF4-FFF2-40B4-BE49-F238E27FC236}">
                <a16:creationId xmlns="" xmlns:a16="http://schemas.microsoft.com/office/drawing/2014/main" id="{169814E8-0F83-4DAB-8A04-C829F722A5A1}"/>
              </a:ext>
            </a:extLst>
          </p:cNvPr>
          <p:cNvSpPr>
            <a:spLocks noGrp="1"/>
          </p:cNvSpPr>
          <p:nvPr>
            <p:ph type="sldNum" sz="quarter" idx="11"/>
          </p:nvPr>
        </p:nvSpPr>
        <p:spPr/>
        <p:txBody>
          <a:bodyPr/>
          <a:lstStyle/>
          <a:p>
            <a:pPr>
              <a:defRPr/>
            </a:pPr>
            <a:fld id="{DF2308B0-52A9-437D-9700-D7B37876F5B1}" type="slidenum">
              <a:rPr lang="zh-CN" altLang="en-US" smtClean="0"/>
              <a:pPr>
                <a:defRPr/>
              </a:pPr>
              <a:t>30</a:t>
            </a:fld>
            <a:endParaRPr lang="en-US" altLang="zh-CN" dirty="0"/>
          </a:p>
        </p:txBody>
      </p:sp>
    </p:spTree>
    <p:extLst>
      <p:ext uri="{BB962C8B-B14F-4D97-AF65-F5344CB8AC3E}">
        <p14:creationId xmlns:p14="http://schemas.microsoft.com/office/powerpoint/2010/main" val="42943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515" y="1179701"/>
            <a:ext cx="3983783" cy="430887"/>
          </a:xfrm>
          <a:prstGeom prst="rect">
            <a:avLst/>
          </a:prstGeom>
        </p:spPr>
        <p:txBody>
          <a:bodyPr wrap="none">
            <a:spAutoFit/>
          </a:bodyPr>
          <a:lstStyle/>
          <a:p>
            <a:r>
              <a:rPr lang="en-US" altLang="zh-CN" sz="2200" dirty="0"/>
              <a:t>If the </a:t>
            </a:r>
            <a:r>
              <a:rPr lang="en-US" altLang="zh-CN" sz="2200" dirty="0">
                <a:solidFill>
                  <a:srgbClr val="FF0000"/>
                </a:solidFill>
              </a:rPr>
              <a:t>alternative hypothesis is</a:t>
            </a:r>
            <a:r>
              <a:rPr lang="en-US" altLang="zh-CN" sz="2200" dirty="0"/>
              <a:t> </a:t>
            </a:r>
            <a:endParaRPr lang="zh-CN" altLang="en-US" sz="2200" dirty="0"/>
          </a:p>
        </p:txBody>
      </p:sp>
      <mc:AlternateContent xmlns:mc="http://schemas.openxmlformats.org/markup-compatibility/2006" xmlns:a14="http://schemas.microsoft.com/office/drawing/2010/main">
        <mc:Choice Requires="a14">
          <p:sp>
            <p:nvSpPr>
              <p:cNvPr id="3" name="矩形 2"/>
              <p:cNvSpPr/>
              <p:nvPr/>
            </p:nvSpPr>
            <p:spPr>
              <a:xfrm>
                <a:off x="3986935" y="1179700"/>
                <a:ext cx="1561133" cy="430887"/>
              </a:xfrm>
              <a:prstGeom prst="rect">
                <a:avLst/>
              </a:prstGeom>
            </p:spPr>
            <p:txBody>
              <a:bodyPr wrap="none">
                <a:spAutoFit/>
              </a:bodyPr>
              <a:lstStyle/>
              <a:p>
                <a14:m>
                  <m:oMath xmlns:m="http://schemas.openxmlformats.org/officeDocument/2006/math">
                    <m:sSub>
                      <m:sSubPr>
                        <m:ctrlPr>
                          <a:rPr lang="en-US" altLang="zh-CN" sz="2200" i="1" smtClean="0">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latin typeface="Cambria Math"/>
                      </a:rPr>
                      <m:t>𝜇</m:t>
                    </m:r>
                    <m:r>
                      <a:rPr lang="en-US" altLang="zh-CN" sz="2200" i="1" dirty="0">
                        <a:latin typeface="Cambria Math"/>
                      </a:rPr>
                      <m:t>&gt;</m:t>
                    </m:r>
                    <m:sSub>
                      <m:sSubPr>
                        <m:ctrlPr>
                          <a:rPr lang="en-US" altLang="zh-CN" sz="2200" i="1" dirty="0">
                            <a:latin typeface="Cambria Math" charset="0"/>
                          </a:rPr>
                        </m:ctrlPr>
                      </m:sSubPr>
                      <m:e>
                        <m:r>
                          <a:rPr lang="en-US" altLang="zh-CN" sz="2200" i="1" dirty="0">
                            <a:latin typeface="Cambria Math"/>
                          </a:rPr>
                          <m:t>𝜇</m:t>
                        </m:r>
                      </m:e>
                      <m:sub>
                        <m:r>
                          <a:rPr lang="en-US" altLang="zh-CN" sz="2200" i="1" dirty="0">
                            <a:latin typeface="Cambria Math"/>
                          </a:rPr>
                          <m:t>0</m:t>
                        </m:r>
                      </m:sub>
                    </m:sSub>
                    <m:r>
                      <a:rPr lang="en-US" altLang="zh-CN" sz="2200" b="0" i="0" dirty="0" smtClean="0">
                        <a:latin typeface="Cambria Math"/>
                      </a:rPr>
                      <m:t>,</m:t>
                    </m:r>
                  </m:oMath>
                </a14:m>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3986935" y="1179700"/>
                <a:ext cx="1561133" cy="430887"/>
              </a:xfrm>
              <a:prstGeom prst="rect">
                <a:avLst/>
              </a:prstGeom>
              <a:blipFill rotWithShape="1">
                <a:blip r:embed="rId2"/>
                <a:stretch>
                  <a:fillRect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03453" y="1628800"/>
                <a:ext cx="8480285" cy="769441"/>
              </a:xfrm>
              <a:prstGeom prst="rect">
                <a:avLst/>
              </a:prstGeom>
            </p:spPr>
            <p:txBody>
              <a:bodyPr wrap="square">
                <a:spAutoFit/>
              </a:bodyPr>
              <a:lstStyle/>
              <a:p>
                <a:r>
                  <a:rPr lang="en-US" altLang="zh-CN" sz="2200" dirty="0"/>
                  <a:t>the </a:t>
                </a:r>
                <a:r>
                  <a:rPr lang="en-US" altLang="zh-CN" sz="2200" dirty="0">
                    <a:solidFill>
                      <a:srgbClr val="FF0000"/>
                    </a:solidFill>
                  </a:rPr>
                  <a:t>rejection region</a:t>
                </a:r>
                <a:r>
                  <a:rPr lang="en-US" altLang="zh-CN" sz="2200" dirty="0"/>
                  <a:t> </a:t>
                </a:r>
                <a14:m>
                  <m:oMath xmlns:m="http://schemas.openxmlformats.org/officeDocument/2006/math">
                    <m:r>
                      <a:rPr lang="en-US" altLang="zh-CN" sz="2200" b="0" i="1" smtClean="0">
                        <a:latin typeface="Cambria Math"/>
                      </a:rPr>
                      <m:t>𝑧</m:t>
                    </m:r>
                    <m:r>
                      <a:rPr lang="en-US" altLang="zh-CN" sz="2200" b="0" i="1" smtClean="0">
                        <a:latin typeface="Cambria Math"/>
                        <a:ea typeface="Cambria Math"/>
                      </a:rPr>
                      <m:t>≥</m:t>
                    </m:r>
                    <m:sSub>
                      <m:sSubPr>
                        <m:ctrlPr>
                          <a:rPr lang="en-US" altLang="zh-CN" sz="2200" b="0" i="1" smtClean="0">
                            <a:latin typeface="Cambria Math" charset="0"/>
                            <a:ea typeface="Cambria Math"/>
                          </a:rPr>
                        </m:ctrlPr>
                      </m:sSubPr>
                      <m:e>
                        <m:r>
                          <a:rPr lang="en-US" altLang="zh-CN" sz="2200" b="0" i="1" smtClean="0">
                            <a:latin typeface="Cambria Math"/>
                            <a:ea typeface="Cambria Math"/>
                          </a:rPr>
                          <m:t>𝑍</m:t>
                        </m:r>
                      </m:e>
                      <m:sub>
                        <m:r>
                          <a:rPr lang="en-US" altLang="zh-CN" sz="2200" b="0" i="1" smtClean="0">
                            <a:latin typeface="Cambria Math"/>
                            <a:ea typeface="Cambria Math"/>
                          </a:rPr>
                          <m:t>𝛼</m:t>
                        </m:r>
                      </m:sub>
                    </m:sSub>
                  </m:oMath>
                </a14:m>
                <a:r>
                  <a:rPr lang="en-US" altLang="zh-CN" sz="2200" dirty="0"/>
                  <a:t> (</a:t>
                </a:r>
                <a:r>
                  <a:rPr lang="en-US" altLang="zh-CN" sz="2200" dirty="0">
                    <a:solidFill>
                      <a:schemeClr val="tx1"/>
                    </a:solidFill>
                  </a:rPr>
                  <a:t>based on the test statistic </a:t>
                </a:r>
                <a14:m>
                  <m:oMath xmlns:m="http://schemas.openxmlformats.org/officeDocument/2006/math">
                    <m:r>
                      <a:rPr lang="en-US" altLang="zh-CN" sz="2200" b="0" i="1" smtClean="0">
                        <a:solidFill>
                          <a:schemeClr val="tx1"/>
                        </a:solidFill>
                        <a:latin typeface="Cambria Math"/>
                      </a:rPr>
                      <m:t>𝑍</m:t>
                    </m:r>
                  </m:oMath>
                </a14:m>
                <a:r>
                  <a:rPr lang="en-US" altLang="zh-CN" sz="2200" dirty="0">
                    <a:solidFill>
                      <a:schemeClr val="tx1"/>
                    </a:solidFill>
                  </a:rPr>
                  <a:t>) </a:t>
                </a:r>
                <a:r>
                  <a:rPr lang="en-US" altLang="zh-CN" sz="2200" dirty="0"/>
                  <a:t>has type I error probability </a:t>
                </a:r>
                <a14:m>
                  <m:oMath xmlns:m="http://schemas.openxmlformats.org/officeDocument/2006/math">
                    <m:r>
                      <a:rPr lang="en-US" altLang="zh-CN" sz="2200" b="0" i="1" smtClean="0">
                        <a:latin typeface="Cambria Math"/>
                      </a:rPr>
                      <m:t>𝛼</m:t>
                    </m:r>
                  </m:oMath>
                </a14:m>
                <a:r>
                  <a:rPr lang="en-US" altLang="zh-CN" sz="2200" dirty="0"/>
                  <a:t>.</a:t>
                </a:r>
              </a:p>
            </p:txBody>
          </p:sp>
        </mc:Choice>
        <mc:Fallback xmlns="">
          <p:sp>
            <p:nvSpPr>
              <p:cNvPr id="4" name="矩形 3"/>
              <p:cNvSpPr>
                <a:spLocks noRot="1" noChangeAspect="1" noMove="1" noResize="1" noEditPoints="1" noAdjustHandles="1" noChangeArrowheads="1" noChangeShapeType="1" noTextEdit="1"/>
              </p:cNvSpPr>
              <p:nvPr/>
            </p:nvSpPr>
            <p:spPr>
              <a:xfrm>
                <a:off x="203453" y="1628800"/>
                <a:ext cx="8480285" cy="769441"/>
              </a:xfrm>
              <a:prstGeom prst="rect">
                <a:avLst/>
              </a:prstGeom>
              <a:blipFill>
                <a:blip r:embed="rId3"/>
                <a:stretch>
                  <a:fillRect l="-935" t="-4762" r="-1150" b="-16667"/>
                </a:stretch>
              </a:blipFill>
            </p:spPr>
            <p:txBody>
              <a:bodyPr/>
              <a:lstStyle/>
              <a:p>
                <a:r>
                  <a:rPr lang="zh-CN" altLang="en-US">
                    <a:noFill/>
                  </a:rPr>
                  <a:t> </a:t>
                </a:r>
              </a:p>
            </p:txBody>
          </p:sp>
        </mc:Fallback>
      </mc:AlternateContent>
      <p:sp>
        <p:nvSpPr>
          <p:cNvPr id="7" name="矩形 6"/>
          <p:cNvSpPr/>
          <p:nvPr/>
        </p:nvSpPr>
        <p:spPr>
          <a:xfrm>
            <a:off x="206515" y="2528901"/>
            <a:ext cx="3983783" cy="430887"/>
          </a:xfrm>
          <a:prstGeom prst="rect">
            <a:avLst/>
          </a:prstGeom>
        </p:spPr>
        <p:txBody>
          <a:bodyPr wrap="none">
            <a:spAutoFit/>
          </a:bodyPr>
          <a:lstStyle/>
          <a:p>
            <a:r>
              <a:rPr lang="en-US" altLang="zh-CN" sz="2200" dirty="0"/>
              <a:t>If the </a:t>
            </a:r>
            <a:r>
              <a:rPr lang="en-US" altLang="zh-CN" sz="2200" dirty="0">
                <a:solidFill>
                  <a:srgbClr val="FF0000"/>
                </a:solidFill>
              </a:rPr>
              <a:t>alternative hypothesis is</a:t>
            </a:r>
            <a:r>
              <a:rPr lang="en-US" altLang="zh-CN" sz="2200" dirty="0"/>
              <a:t> </a:t>
            </a:r>
            <a:endParaRPr lang="zh-CN" altLang="en-US" sz="2200" dirty="0"/>
          </a:p>
        </p:txBody>
      </p:sp>
      <mc:AlternateContent xmlns:mc="http://schemas.openxmlformats.org/markup-compatibility/2006" xmlns:a14="http://schemas.microsoft.com/office/drawing/2010/main">
        <mc:Choice Requires="a14">
          <p:sp>
            <p:nvSpPr>
              <p:cNvPr id="8" name="矩形 7"/>
              <p:cNvSpPr/>
              <p:nvPr/>
            </p:nvSpPr>
            <p:spPr>
              <a:xfrm>
                <a:off x="3986935" y="2528900"/>
                <a:ext cx="1581972" cy="430887"/>
              </a:xfrm>
              <a:prstGeom prst="rect">
                <a:avLst/>
              </a:prstGeom>
            </p:spPr>
            <p:txBody>
              <a:bodyPr wrap="none">
                <a:spAutoFit/>
              </a:bodyPr>
              <a:lstStyle/>
              <a:p>
                <a14:m>
                  <m:oMath xmlns:m="http://schemas.openxmlformats.org/officeDocument/2006/math">
                    <m:sSub>
                      <m:sSubPr>
                        <m:ctrlPr>
                          <a:rPr lang="en-US" altLang="zh-CN" sz="2200" i="1" smtClean="0">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latin typeface="Cambria Math"/>
                      </a:rPr>
                      <m:t>𝜇</m:t>
                    </m:r>
                    <m:r>
                      <a:rPr lang="en-US" altLang="zh-CN" sz="2200" b="0" i="1" dirty="0" smtClean="0">
                        <a:latin typeface="Cambria Math"/>
                      </a:rPr>
                      <m:t>&lt;</m:t>
                    </m:r>
                    <m:sSub>
                      <m:sSubPr>
                        <m:ctrlPr>
                          <a:rPr lang="en-US" altLang="zh-CN" sz="2200" i="1" dirty="0">
                            <a:latin typeface="Cambria Math" charset="0"/>
                          </a:rPr>
                        </m:ctrlPr>
                      </m:sSubPr>
                      <m:e>
                        <m:r>
                          <a:rPr lang="en-US" altLang="zh-CN" sz="2200" i="1" dirty="0">
                            <a:latin typeface="Cambria Math"/>
                          </a:rPr>
                          <m:t>𝜇</m:t>
                        </m:r>
                      </m:e>
                      <m:sub>
                        <m:r>
                          <a:rPr lang="en-US" altLang="zh-CN" sz="2200" i="1" dirty="0">
                            <a:latin typeface="Cambria Math"/>
                          </a:rPr>
                          <m:t>0</m:t>
                        </m:r>
                      </m:sub>
                    </m:sSub>
                  </m:oMath>
                </a14:m>
                <a:r>
                  <a:rPr lang="en-US" altLang="zh-CN" sz="2200" dirty="0"/>
                  <a:t>,</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3986935" y="2528900"/>
                <a:ext cx="1581972" cy="430887"/>
              </a:xfrm>
              <a:prstGeom prst="rect">
                <a:avLst/>
              </a:prstGeom>
              <a:blipFill rotWithShape="1">
                <a:blip r:embed="rId4"/>
                <a:stretch>
                  <a:fillRect t="-7042" r="-4615"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06515" y="3023955"/>
                <a:ext cx="8480285" cy="430887"/>
              </a:xfrm>
              <a:prstGeom prst="rect">
                <a:avLst/>
              </a:prstGeom>
            </p:spPr>
            <p:txBody>
              <a:bodyPr wrap="square">
                <a:spAutoFit/>
              </a:bodyPr>
              <a:lstStyle/>
              <a:p>
                <a:r>
                  <a:rPr lang="en-US" altLang="zh-CN" sz="2200" dirty="0"/>
                  <a:t>the </a:t>
                </a:r>
                <a:r>
                  <a:rPr lang="en-US" altLang="zh-CN" sz="2200" dirty="0">
                    <a:solidFill>
                      <a:srgbClr val="FF0000"/>
                    </a:solidFill>
                  </a:rPr>
                  <a:t>rejection region </a:t>
                </a:r>
                <a:r>
                  <a:rPr lang="en-US" altLang="zh-CN" sz="2200" dirty="0">
                    <a:solidFill>
                      <a:schemeClr val="tx1"/>
                    </a:solidFill>
                  </a:rPr>
                  <a:t>for level </a:t>
                </a:r>
                <a14:m>
                  <m:oMath xmlns:m="http://schemas.openxmlformats.org/officeDocument/2006/math">
                    <m:r>
                      <a:rPr lang="en-US" altLang="zh-CN" sz="2200" b="0" i="1" smtClean="0">
                        <a:solidFill>
                          <a:schemeClr val="tx1"/>
                        </a:solidFill>
                        <a:latin typeface="Cambria Math"/>
                      </a:rPr>
                      <m:t>𝛼</m:t>
                    </m:r>
                  </m:oMath>
                </a14:m>
                <a:r>
                  <a:rPr lang="en-US" altLang="zh-CN" sz="2200" dirty="0">
                    <a:solidFill>
                      <a:schemeClr val="tx1"/>
                    </a:solidFill>
                  </a:rPr>
                  <a:t> </a:t>
                </a:r>
                <a:r>
                  <a:rPr lang="en-US" altLang="zh-CN" sz="2200" dirty="0"/>
                  <a:t>test is </a:t>
                </a:r>
                <a14:m>
                  <m:oMath xmlns:m="http://schemas.openxmlformats.org/officeDocument/2006/math">
                    <m:r>
                      <a:rPr lang="en-US" altLang="zh-CN" sz="2200" b="0" i="1" smtClean="0">
                        <a:latin typeface="Cambria Math"/>
                      </a:rPr>
                      <m:t>𝑧</m:t>
                    </m:r>
                    <m:r>
                      <a:rPr lang="en-US" altLang="zh-CN" sz="2200" b="0" i="1" smtClean="0">
                        <a:latin typeface="Cambria Math"/>
                        <a:ea typeface="Cambria Math"/>
                      </a:rPr>
                      <m:t>≤</m:t>
                    </m:r>
                    <m:sSub>
                      <m:sSubPr>
                        <m:ctrlPr>
                          <a:rPr lang="en-US" altLang="zh-CN" sz="2200" b="0" i="1" smtClean="0">
                            <a:latin typeface="Cambria Math" charset="0"/>
                            <a:ea typeface="Cambria Math"/>
                          </a:rPr>
                        </m:ctrlPr>
                      </m:sSubPr>
                      <m:e>
                        <m:r>
                          <a:rPr lang="en-US" altLang="zh-CN" sz="2200" b="0" i="1" smtClean="0">
                            <a:latin typeface="Cambria Math"/>
                            <a:ea typeface="Cambria Math"/>
                          </a:rPr>
                          <m:t>−</m:t>
                        </m:r>
                        <m:r>
                          <a:rPr lang="en-US" altLang="zh-CN" sz="2200" b="0" i="1" smtClean="0">
                            <a:latin typeface="Cambria Math"/>
                            <a:ea typeface="Cambria Math"/>
                          </a:rPr>
                          <m:t>𝑍</m:t>
                        </m:r>
                      </m:e>
                      <m:sub>
                        <m:r>
                          <a:rPr lang="en-US" altLang="zh-CN" sz="2200" b="0" i="1" smtClean="0">
                            <a:latin typeface="Cambria Math"/>
                            <a:ea typeface="Cambria Math"/>
                          </a:rPr>
                          <m:t>𝛼</m:t>
                        </m:r>
                      </m:sub>
                    </m:sSub>
                  </m:oMath>
                </a14:m>
                <a:r>
                  <a:rPr lang="en-US" altLang="zh-CN" sz="2200" dirty="0"/>
                  <a:t>.</a:t>
                </a:r>
              </a:p>
            </p:txBody>
          </p:sp>
        </mc:Choice>
        <mc:Fallback xmlns="">
          <p:sp>
            <p:nvSpPr>
              <p:cNvPr id="9" name="矩形 8"/>
              <p:cNvSpPr>
                <a:spLocks noRot="1" noChangeAspect="1" noMove="1" noResize="1" noEditPoints="1" noAdjustHandles="1" noChangeArrowheads="1" noChangeShapeType="1" noTextEdit="1"/>
              </p:cNvSpPr>
              <p:nvPr/>
            </p:nvSpPr>
            <p:spPr>
              <a:xfrm>
                <a:off x="206515" y="3023955"/>
                <a:ext cx="8480285" cy="430887"/>
              </a:xfrm>
              <a:prstGeom prst="rect">
                <a:avLst/>
              </a:prstGeom>
              <a:blipFill>
                <a:blip r:embed="rId5"/>
                <a:stretch>
                  <a:fillRect l="-935" t="-8451" b="-29577"/>
                </a:stretch>
              </a:blipFill>
            </p:spPr>
            <p:txBody>
              <a:bodyPr/>
              <a:lstStyle/>
              <a:p>
                <a:r>
                  <a:rPr lang="zh-CN" altLang="en-US">
                    <a:noFill/>
                  </a:rPr>
                  <a:t> </a:t>
                </a:r>
              </a:p>
            </p:txBody>
          </p:sp>
        </mc:Fallback>
      </mc:AlternateContent>
      <p:sp>
        <p:nvSpPr>
          <p:cNvPr id="10" name="矩形 9"/>
          <p:cNvSpPr/>
          <p:nvPr/>
        </p:nvSpPr>
        <p:spPr>
          <a:xfrm>
            <a:off x="206515" y="3699031"/>
            <a:ext cx="3983783" cy="430887"/>
          </a:xfrm>
          <a:prstGeom prst="rect">
            <a:avLst/>
          </a:prstGeom>
        </p:spPr>
        <p:txBody>
          <a:bodyPr wrap="none">
            <a:spAutoFit/>
          </a:bodyPr>
          <a:lstStyle/>
          <a:p>
            <a:r>
              <a:rPr lang="en-US" altLang="zh-CN" sz="2200" dirty="0"/>
              <a:t>If the </a:t>
            </a:r>
            <a:r>
              <a:rPr lang="en-US" altLang="zh-CN" sz="2200" dirty="0">
                <a:solidFill>
                  <a:srgbClr val="FF0000"/>
                </a:solidFill>
              </a:rPr>
              <a:t>alternative hypothesis is</a:t>
            </a:r>
            <a:r>
              <a:rPr lang="en-US" altLang="zh-CN" sz="2200" dirty="0"/>
              <a:t> </a:t>
            </a:r>
            <a:endParaRPr lang="zh-CN" altLang="en-US" sz="2200" dirty="0"/>
          </a:p>
        </p:txBody>
      </p:sp>
      <mc:AlternateContent xmlns:mc="http://schemas.openxmlformats.org/markup-compatibility/2006" xmlns:a14="http://schemas.microsoft.com/office/drawing/2010/main">
        <mc:Choice Requires="a14">
          <p:sp>
            <p:nvSpPr>
              <p:cNvPr id="11" name="矩形 10"/>
              <p:cNvSpPr/>
              <p:nvPr/>
            </p:nvSpPr>
            <p:spPr>
              <a:xfrm>
                <a:off x="3986935" y="3699030"/>
                <a:ext cx="1580369" cy="430887"/>
              </a:xfrm>
              <a:prstGeom prst="rect">
                <a:avLst/>
              </a:prstGeom>
            </p:spPr>
            <p:txBody>
              <a:bodyPr wrap="none">
                <a:spAutoFit/>
              </a:bodyPr>
              <a:lstStyle/>
              <a:p>
                <a14:m>
                  <m:oMath xmlns:m="http://schemas.openxmlformats.org/officeDocument/2006/math">
                    <m:sSub>
                      <m:sSubPr>
                        <m:ctrlPr>
                          <a:rPr lang="en-US" altLang="zh-CN" sz="2200" i="1" smtClean="0">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latin typeface="Cambria Math"/>
                      </a:rPr>
                      <m:t>𝜇</m:t>
                    </m:r>
                    <m:r>
                      <a:rPr lang="en-US" altLang="zh-CN" sz="2200" i="1" dirty="0" smtClean="0">
                        <a:latin typeface="Cambria Math"/>
                        <a:ea typeface="Cambria Math"/>
                      </a:rPr>
                      <m:t>≠</m:t>
                    </m:r>
                    <m:sSub>
                      <m:sSubPr>
                        <m:ctrlPr>
                          <a:rPr lang="en-US" altLang="zh-CN" sz="2200" i="1" dirty="0">
                            <a:latin typeface="Cambria Math" charset="0"/>
                          </a:rPr>
                        </m:ctrlPr>
                      </m:sSubPr>
                      <m:e>
                        <m:r>
                          <a:rPr lang="en-US" altLang="zh-CN" sz="2200" i="1" dirty="0">
                            <a:latin typeface="Cambria Math"/>
                          </a:rPr>
                          <m:t>𝜇</m:t>
                        </m:r>
                      </m:e>
                      <m:sub>
                        <m:r>
                          <a:rPr lang="en-US" altLang="zh-CN" sz="2200" i="1" dirty="0">
                            <a:latin typeface="Cambria Math"/>
                          </a:rPr>
                          <m:t>0</m:t>
                        </m:r>
                      </m:sub>
                    </m:sSub>
                  </m:oMath>
                </a14:m>
                <a:r>
                  <a:rPr lang="en-US" altLang="zh-CN" sz="2200" dirty="0"/>
                  <a:t>,</a:t>
                </a:r>
                <a:endParaRPr lang="zh-CN" altLang="en-US" sz="2200" dirty="0"/>
              </a:p>
            </p:txBody>
          </p:sp>
        </mc:Choice>
        <mc:Fallback xmlns="">
          <p:sp>
            <p:nvSpPr>
              <p:cNvPr id="11" name="矩形 10"/>
              <p:cNvSpPr>
                <a:spLocks noRot="1" noChangeAspect="1" noMove="1" noResize="1" noEditPoints="1" noAdjustHandles="1" noChangeArrowheads="1" noChangeShapeType="1" noTextEdit="1"/>
              </p:cNvSpPr>
              <p:nvPr/>
            </p:nvSpPr>
            <p:spPr>
              <a:xfrm>
                <a:off x="3986935" y="3699030"/>
                <a:ext cx="1580369" cy="430887"/>
              </a:xfrm>
              <a:prstGeom prst="rect">
                <a:avLst/>
              </a:prstGeom>
              <a:blipFill rotWithShape="1">
                <a:blip r:embed="rId6"/>
                <a:stretch>
                  <a:fillRect t="-7143" r="-501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06515" y="4194085"/>
                <a:ext cx="8477223" cy="461217"/>
              </a:xfrm>
              <a:prstGeom prst="rect">
                <a:avLst/>
              </a:prstGeom>
            </p:spPr>
            <p:txBody>
              <a:bodyPr wrap="square">
                <a:spAutoFit/>
              </a:bodyPr>
              <a:lstStyle/>
              <a:p>
                <a:r>
                  <a:rPr lang="en-US" altLang="zh-CN" sz="2200" dirty="0"/>
                  <a:t>the </a:t>
                </a:r>
                <a:r>
                  <a:rPr lang="en-US" altLang="zh-CN" sz="2200" dirty="0">
                    <a:solidFill>
                      <a:srgbClr val="FF0000"/>
                    </a:solidFill>
                  </a:rPr>
                  <a:t>rejection region </a:t>
                </a:r>
                <a:r>
                  <a:rPr lang="en-US" altLang="zh-CN" sz="2200" dirty="0">
                    <a:solidFill>
                      <a:schemeClr val="tx1"/>
                    </a:solidFill>
                  </a:rPr>
                  <a:t>for level </a:t>
                </a:r>
                <a14:m>
                  <m:oMath xmlns:m="http://schemas.openxmlformats.org/officeDocument/2006/math">
                    <m:r>
                      <a:rPr lang="en-US" altLang="zh-CN" sz="2200" b="0" i="1" smtClean="0">
                        <a:solidFill>
                          <a:schemeClr val="tx1"/>
                        </a:solidFill>
                        <a:latin typeface="Cambria Math"/>
                      </a:rPr>
                      <m:t>𝛼</m:t>
                    </m:r>
                  </m:oMath>
                </a14:m>
                <a:r>
                  <a:rPr lang="en-US" altLang="zh-CN" sz="2200" dirty="0">
                    <a:solidFill>
                      <a:schemeClr val="tx1"/>
                    </a:solidFill>
                  </a:rPr>
                  <a:t> </a:t>
                </a:r>
                <a:r>
                  <a:rPr lang="en-US" altLang="zh-CN" sz="2200" dirty="0"/>
                  <a:t>test is </a:t>
                </a:r>
                <a14:m>
                  <m:oMath xmlns:m="http://schemas.openxmlformats.org/officeDocument/2006/math">
                    <m:r>
                      <a:rPr lang="en-US" altLang="zh-CN" sz="2200" b="0" i="1" smtClean="0">
                        <a:latin typeface="Cambria Math"/>
                      </a:rPr>
                      <m:t>𝑧</m:t>
                    </m:r>
                    <m:r>
                      <a:rPr lang="en-US" altLang="zh-CN" sz="2200" b="0" i="1" smtClean="0">
                        <a:latin typeface="Cambria Math"/>
                        <a:ea typeface="Cambria Math"/>
                      </a:rPr>
                      <m:t>≤−</m:t>
                    </m:r>
                    <m:sSub>
                      <m:sSubPr>
                        <m:ctrlPr>
                          <a:rPr lang="en-US" altLang="zh-CN" sz="2200" b="0" i="1" smtClean="0">
                            <a:latin typeface="Cambria Math" charset="0"/>
                            <a:ea typeface="Cambria Math"/>
                          </a:rPr>
                        </m:ctrlPr>
                      </m:sSubPr>
                      <m:e>
                        <m:r>
                          <a:rPr lang="en-US" altLang="zh-CN" sz="2200" b="0" i="1" smtClean="0">
                            <a:latin typeface="Cambria Math"/>
                            <a:ea typeface="Cambria Math"/>
                          </a:rPr>
                          <m:t>𝑍</m:t>
                        </m:r>
                      </m:e>
                      <m:sub>
                        <m:r>
                          <a:rPr lang="en-US" altLang="zh-CN" sz="2200" b="0" i="1" smtClean="0">
                            <a:latin typeface="Cambria Math"/>
                            <a:ea typeface="Cambria Math"/>
                          </a:rPr>
                          <m:t>𝛼</m:t>
                        </m:r>
                        <m:r>
                          <a:rPr lang="en-US" altLang="zh-CN" sz="2200" b="0" i="1" smtClean="0">
                            <a:latin typeface="Cambria Math"/>
                            <a:ea typeface="Cambria Math"/>
                          </a:rPr>
                          <m:t>/2</m:t>
                        </m:r>
                      </m:sub>
                    </m:sSub>
                  </m:oMath>
                </a14:m>
                <a:r>
                  <a:rPr lang="en-US" altLang="zh-CN" sz="2200" dirty="0"/>
                  <a:t> or </a:t>
                </a:r>
                <a14:m>
                  <m:oMath xmlns:m="http://schemas.openxmlformats.org/officeDocument/2006/math">
                    <m:r>
                      <a:rPr lang="en-US" altLang="zh-CN" sz="2200" i="1">
                        <a:latin typeface="Cambria Math"/>
                      </a:rPr>
                      <m:t>𝑧</m:t>
                    </m:r>
                    <m:r>
                      <a:rPr lang="en-US" altLang="zh-CN" sz="2200" i="1">
                        <a:latin typeface="Cambria Math"/>
                        <a:ea typeface="Cambria Math"/>
                      </a:rPr>
                      <m:t>≥</m:t>
                    </m:r>
                    <m:sSub>
                      <m:sSubPr>
                        <m:ctrlPr>
                          <a:rPr lang="en-US" altLang="zh-CN" sz="2200" i="1">
                            <a:latin typeface="Cambria Math" charset="0"/>
                            <a:ea typeface="Cambria Math"/>
                          </a:rPr>
                        </m:ctrlPr>
                      </m:sSubPr>
                      <m:e>
                        <m:r>
                          <a:rPr lang="en-US" altLang="zh-CN" sz="2200" i="1">
                            <a:latin typeface="Cambria Math"/>
                            <a:ea typeface="Cambria Math"/>
                          </a:rPr>
                          <m:t>𝑍</m:t>
                        </m:r>
                      </m:e>
                      <m:sub>
                        <m:r>
                          <a:rPr lang="en-US" altLang="zh-CN" sz="2200" i="1">
                            <a:latin typeface="Cambria Math"/>
                            <a:ea typeface="Cambria Math"/>
                          </a:rPr>
                          <m:t>𝛼</m:t>
                        </m:r>
                        <m:r>
                          <a:rPr lang="en-US" altLang="zh-CN" sz="2200" b="0" i="1" smtClean="0">
                            <a:latin typeface="Cambria Math"/>
                            <a:ea typeface="Cambria Math"/>
                          </a:rPr>
                          <m:t>/2</m:t>
                        </m:r>
                      </m:sub>
                    </m:sSub>
                  </m:oMath>
                </a14:m>
                <a:r>
                  <a:rPr lang="en-US" altLang="zh-CN" sz="2200" dirty="0"/>
                  <a:t>.</a:t>
                </a:r>
              </a:p>
            </p:txBody>
          </p:sp>
        </mc:Choice>
        <mc:Fallback xmlns="">
          <p:sp>
            <p:nvSpPr>
              <p:cNvPr id="12" name="矩形 11"/>
              <p:cNvSpPr>
                <a:spLocks noRot="1" noChangeAspect="1" noMove="1" noResize="1" noEditPoints="1" noAdjustHandles="1" noChangeArrowheads="1" noChangeShapeType="1" noTextEdit="1"/>
              </p:cNvSpPr>
              <p:nvPr/>
            </p:nvSpPr>
            <p:spPr>
              <a:xfrm>
                <a:off x="206515" y="4194085"/>
                <a:ext cx="8477223" cy="461217"/>
              </a:xfrm>
              <a:prstGeom prst="rect">
                <a:avLst/>
              </a:prstGeom>
              <a:blipFill>
                <a:blip r:embed="rId7"/>
                <a:stretch>
                  <a:fillRect l="-935" t="-9211"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03453" y="4869160"/>
                <a:ext cx="8477223" cy="769441"/>
              </a:xfrm>
              <a:prstGeom prst="rect">
                <a:avLst/>
              </a:prstGeom>
            </p:spPr>
            <p:txBody>
              <a:bodyPr wrap="square">
                <a:spAutoFit/>
              </a:bodyPr>
              <a:lstStyle/>
              <a:p>
                <a:r>
                  <a:rPr lang="en-US" altLang="zh-CN" sz="2200" dirty="0"/>
                  <a:t>The rule of thumb </a:t>
                </a:r>
                <a14:m>
                  <m:oMath xmlns:m="http://schemas.openxmlformats.org/officeDocument/2006/math">
                    <m:r>
                      <a:rPr lang="en-US" altLang="zh-CN" sz="2200" i="1">
                        <a:latin typeface="Cambria Math"/>
                      </a:rPr>
                      <m:t>𝑛</m:t>
                    </m:r>
                    <m:r>
                      <a:rPr lang="en-US" altLang="zh-CN" sz="2200" i="1">
                        <a:latin typeface="Cambria Math"/>
                      </a:rPr>
                      <m:t>&gt;40</m:t>
                    </m:r>
                  </m:oMath>
                </a14:m>
                <a:r>
                  <a:rPr lang="en-US" altLang="zh-CN" sz="2200" dirty="0"/>
                  <a:t> will again be used to characterize a large sample size.</a:t>
                </a:r>
                <a:endParaRPr lang="zh-CN" alt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203453" y="4869160"/>
                <a:ext cx="8477223" cy="769441"/>
              </a:xfrm>
              <a:prstGeom prst="rect">
                <a:avLst/>
              </a:prstGeom>
              <a:blipFill>
                <a:blip r:embed="rId8"/>
                <a:stretch>
                  <a:fillRect l="-935" t="-4762" r="-1366" b="-15873"/>
                </a:stretch>
              </a:blipFill>
            </p:spPr>
            <p:txBody>
              <a:bodyPr/>
              <a:lstStyle/>
              <a:p>
                <a:r>
                  <a:rPr lang="zh-CN" altLang="en-US">
                    <a:noFill/>
                  </a:rPr>
                  <a:t> </a:t>
                </a:r>
              </a:p>
            </p:txBody>
          </p:sp>
        </mc:Fallback>
      </mc:AlternateContent>
      <p:sp>
        <p:nvSpPr>
          <p:cNvPr id="5" name="灯片编号占位符 4">
            <a:extLst>
              <a:ext uri="{FF2B5EF4-FFF2-40B4-BE49-F238E27FC236}">
                <a16:creationId xmlns="" xmlns:a16="http://schemas.microsoft.com/office/drawing/2014/main" id="{395C1B19-72FA-4F39-BAA0-A7F47A915A6A}"/>
              </a:ext>
            </a:extLst>
          </p:cNvPr>
          <p:cNvSpPr>
            <a:spLocks noGrp="1"/>
          </p:cNvSpPr>
          <p:nvPr>
            <p:ph type="sldNum" sz="quarter" idx="11"/>
          </p:nvPr>
        </p:nvSpPr>
        <p:spPr/>
        <p:txBody>
          <a:bodyPr/>
          <a:lstStyle/>
          <a:p>
            <a:pPr>
              <a:defRPr/>
            </a:pPr>
            <a:fld id="{DF2308B0-52A9-437D-9700-D7B37876F5B1}" type="slidenum">
              <a:rPr lang="zh-CN" altLang="en-US" smtClean="0"/>
              <a:pPr>
                <a:defRPr/>
              </a:pPr>
              <a:t>31</a:t>
            </a:fld>
            <a:endParaRPr lang="en-US" altLang="zh-CN" dirty="0"/>
          </a:p>
        </p:txBody>
      </p:sp>
    </p:spTree>
    <p:extLst>
      <p:ext uri="{BB962C8B-B14F-4D97-AF65-F5344CB8AC3E}">
        <p14:creationId xmlns:p14="http://schemas.microsoft.com/office/powerpoint/2010/main" val="255751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525" y="1268760"/>
            <a:ext cx="2250250" cy="430887"/>
          </a:xfrm>
          <a:prstGeom prst="rect">
            <a:avLst/>
          </a:prstGeom>
          <a:noFill/>
        </p:spPr>
        <p:txBody>
          <a:bodyPr wrap="square" rtlCol="0">
            <a:spAutoFit/>
          </a:bodyPr>
          <a:lstStyle/>
          <a:p>
            <a:r>
              <a:rPr lang="en-US" altLang="zh-CN" sz="2200" dirty="0">
                <a:solidFill>
                  <a:srgbClr val="FF0000"/>
                </a:solidFill>
                <a:latin typeface="+mj-lt"/>
              </a:rPr>
              <a:t>Example</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3" name="矩形 2"/>
              <p:cNvSpPr/>
              <p:nvPr/>
            </p:nvSpPr>
            <p:spPr>
              <a:xfrm>
                <a:off x="296525" y="1853825"/>
                <a:ext cx="8640960" cy="1785104"/>
              </a:xfrm>
              <a:prstGeom prst="rect">
                <a:avLst/>
              </a:prstGeom>
            </p:spPr>
            <p:txBody>
              <a:bodyPr wrap="square">
                <a:spAutoFit/>
              </a:bodyPr>
              <a:lstStyle/>
              <a:p>
                <a:pPr algn="just"/>
                <a:r>
                  <a:rPr lang="en-US" altLang="zh-CN" sz="2200" dirty="0"/>
                  <a:t>A dynamic cone penetrometer (</a:t>
                </a:r>
                <a:r>
                  <a:rPr lang="zh-CN" altLang="en-US" sz="2200" dirty="0"/>
                  <a:t>透光计</a:t>
                </a:r>
                <a:r>
                  <a:rPr lang="en-US" altLang="zh-CN" sz="2200" dirty="0"/>
                  <a:t>) (DCP) is used for measuring material resistance to penetration. Suppose that for a particular application it is required that the true average DCP value be </a:t>
                </a:r>
                <a:r>
                  <a:rPr lang="en-US" altLang="zh-CN" sz="2200" b="1" dirty="0"/>
                  <a:t>less than </a:t>
                </a:r>
                <a14:m>
                  <m:oMath xmlns:m="http://schemas.openxmlformats.org/officeDocument/2006/math">
                    <m:r>
                      <a:rPr lang="en-US" altLang="zh-CN" sz="2200" b="1" i="1" dirty="0" smtClean="0">
                        <a:latin typeface="Cambria Math"/>
                      </a:rPr>
                      <m:t>𝟑𝟎</m:t>
                    </m:r>
                  </m:oMath>
                </a14:m>
                <a:r>
                  <a:rPr lang="en-US" altLang="zh-CN" sz="2200" dirty="0"/>
                  <a:t>. Let’s state and test the appropriate hypotheses using the following data</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96525" y="1853825"/>
                <a:ext cx="8640960" cy="1785104"/>
              </a:xfrm>
              <a:prstGeom prst="rect">
                <a:avLst/>
              </a:prstGeom>
              <a:blipFill>
                <a:blip r:embed="rId2"/>
                <a:stretch>
                  <a:fillRect l="-917" t="-3413" r="-917" b="-6485"/>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05" y="3553261"/>
            <a:ext cx="8820980" cy="193521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00938" y="5415807"/>
                <a:ext cx="6075675" cy="430887"/>
              </a:xfrm>
              <a:prstGeom prst="rect">
                <a:avLst/>
              </a:prstGeom>
              <a:noFill/>
            </p:spPr>
            <p:txBody>
              <a:bodyPr wrap="square" rtlCol="0">
                <a:spAutoFit/>
              </a:bodyPr>
              <a:lstStyle/>
              <a:p>
                <a14:m>
                  <m:oMath xmlns:m="http://schemas.openxmlformats.org/officeDocument/2006/math">
                    <m:r>
                      <a:rPr lang="en-US" altLang="zh-CN" sz="2200" b="0" i="1" smtClean="0">
                        <a:latin typeface="Cambria Math"/>
                      </a:rPr>
                      <m:t>𝑛</m:t>
                    </m:r>
                    <m:r>
                      <a:rPr lang="en-US" altLang="zh-CN" sz="2200" b="0" i="1" smtClean="0">
                        <a:latin typeface="Cambria Math"/>
                      </a:rPr>
                      <m:t>=52</m:t>
                    </m:r>
                  </m:oMath>
                </a14:m>
                <a:r>
                  <a:rPr lang="en-US" altLang="zh-CN" sz="2200" dirty="0">
                    <a:latin typeface="+mj-lt"/>
                  </a:rPr>
                  <a:t>, it is a large-sample test.</a:t>
                </a:r>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00938" y="5415807"/>
                <a:ext cx="6075675" cy="430887"/>
              </a:xfrm>
              <a:prstGeom prst="rect">
                <a:avLst/>
              </a:prstGeom>
              <a:blipFill rotWithShape="1">
                <a:blip r:embed="rId4"/>
                <a:stretch>
                  <a:fillRect t="-7042" b="-28169"/>
                </a:stretch>
              </a:blipFill>
            </p:spPr>
            <p:txBody>
              <a:bodyPr/>
              <a:lstStyle/>
              <a:p>
                <a:r>
                  <a:rPr lang="zh-CN" altLang="en-US">
                    <a:noFill/>
                  </a:rPr>
                  <a:t> </a:t>
                </a:r>
              </a:p>
            </p:txBody>
          </p:sp>
        </mc:Fallback>
      </mc:AlternateContent>
      <p:sp>
        <p:nvSpPr>
          <p:cNvPr id="6" name="灯片编号占位符 5">
            <a:extLst>
              <a:ext uri="{FF2B5EF4-FFF2-40B4-BE49-F238E27FC236}">
                <a16:creationId xmlns="" xmlns:a16="http://schemas.microsoft.com/office/drawing/2014/main" id="{16DCD4E2-04EB-430D-B66C-E456C4190783}"/>
              </a:ext>
            </a:extLst>
          </p:cNvPr>
          <p:cNvSpPr>
            <a:spLocks noGrp="1"/>
          </p:cNvSpPr>
          <p:nvPr>
            <p:ph type="sldNum" sz="quarter" idx="11"/>
          </p:nvPr>
        </p:nvSpPr>
        <p:spPr/>
        <p:txBody>
          <a:bodyPr/>
          <a:lstStyle/>
          <a:p>
            <a:pPr>
              <a:defRPr/>
            </a:pPr>
            <a:fld id="{DF2308B0-52A9-437D-9700-D7B37876F5B1}" type="slidenum">
              <a:rPr lang="zh-CN" altLang="en-US" smtClean="0"/>
              <a:pPr>
                <a:defRPr/>
              </a:pPr>
              <a:t>32</a:t>
            </a:fld>
            <a:endParaRPr lang="en-US" altLang="zh-CN" dirty="0"/>
          </a:p>
        </p:txBody>
      </p:sp>
    </p:spTree>
    <p:extLst>
      <p:ext uri="{BB962C8B-B14F-4D97-AF65-F5344CB8AC3E}">
        <p14:creationId xmlns:p14="http://schemas.microsoft.com/office/powerpoint/2010/main" val="103478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61510" y="998730"/>
                <a:ext cx="8595955" cy="430887"/>
              </a:xfrm>
              <a:prstGeom prst="rect">
                <a:avLst/>
              </a:prstGeom>
            </p:spPr>
            <p:txBody>
              <a:bodyPr wrap="square">
                <a:spAutoFit/>
              </a:bodyPr>
              <a:lstStyle/>
              <a:p>
                <a:r>
                  <a:rPr lang="en-US" altLang="zh-CN" sz="2200" dirty="0"/>
                  <a:t>1. Parameter of interest: </a:t>
                </a:r>
                <a14:m>
                  <m:oMath xmlns:m="http://schemas.openxmlformats.org/officeDocument/2006/math">
                    <m:r>
                      <a:rPr lang="en-US" altLang="zh-CN" sz="2200" b="0" i="1" smtClean="0">
                        <a:latin typeface="Cambria Math"/>
                      </a:rPr>
                      <m:t>𝜇</m:t>
                    </m:r>
                    <m:r>
                      <a:rPr lang="en-US" altLang="zh-CN" sz="2200" b="0" i="1" smtClean="0">
                        <a:latin typeface="Cambria Math"/>
                      </a:rPr>
                      <m:t>=</m:t>
                    </m:r>
                  </m:oMath>
                </a14:m>
                <a:r>
                  <a:rPr lang="en-US" altLang="zh-CN" sz="2200" dirty="0"/>
                  <a:t> average DCP value </a:t>
                </a:r>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161510" y="998730"/>
                <a:ext cx="8595955" cy="430887"/>
              </a:xfrm>
              <a:prstGeom prst="rect">
                <a:avLst/>
              </a:prstGeom>
              <a:blipFill rotWithShape="1">
                <a:blip r:embed="rId2"/>
                <a:stretch>
                  <a:fillRect l="-850" t="-70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61511" y="1503366"/>
                <a:ext cx="4277902" cy="430887"/>
              </a:xfrm>
              <a:prstGeom prst="rect">
                <a:avLst/>
              </a:prstGeom>
            </p:spPr>
            <p:txBody>
              <a:bodyPr wrap="none">
                <a:spAutoFit/>
              </a:bodyPr>
              <a:lstStyle/>
              <a:p>
                <a:r>
                  <a:rPr lang="en-US" altLang="zh-CN" sz="2200" dirty="0">
                    <a:solidFill>
                      <a:srgbClr val="FF0000"/>
                    </a:solidFill>
                  </a:rPr>
                  <a:t>2. Null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solidFill>
                      <a:srgbClr val="FF0000"/>
                    </a:solidFill>
                  </a:rPr>
                  <a:t>: </a:t>
                </a:r>
                <a14:m>
                  <m:oMath xmlns:m="http://schemas.openxmlformats.org/officeDocument/2006/math">
                    <m:r>
                      <a:rPr lang="en-US" altLang="zh-CN" sz="2200" b="0" i="1" dirty="0" smtClean="0">
                        <a:latin typeface="Cambria Math"/>
                      </a:rPr>
                      <m:t>𝜇</m:t>
                    </m:r>
                    <m:r>
                      <a:rPr lang="en-US" altLang="zh-CN" sz="2200" b="0" i="1" dirty="0" smtClean="0">
                        <a:latin typeface="Cambria Math"/>
                      </a:rPr>
                      <m:t>=30</m:t>
                    </m:r>
                  </m:oMath>
                </a14:m>
                <a:r>
                  <a:rPr lang="en-US" altLang="zh-CN" sz="2200" dirty="0">
                    <a:solidFill>
                      <a:srgbClr val="FF0000"/>
                    </a:solidFill>
                  </a:rPr>
                  <a:t>.  </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161511" y="1503366"/>
                <a:ext cx="4277902" cy="430887"/>
              </a:xfrm>
              <a:prstGeom prst="rect">
                <a:avLst/>
              </a:prstGeom>
              <a:blipFill rotWithShape="1">
                <a:blip r:embed="rId3"/>
                <a:stretch>
                  <a:fillRect l="-1709"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61511" y="2030066"/>
                <a:ext cx="4901726" cy="430887"/>
              </a:xfrm>
              <a:prstGeom prst="rect">
                <a:avLst/>
              </a:prstGeom>
            </p:spPr>
            <p:txBody>
              <a:bodyPr wrap="none">
                <a:spAutoFit/>
              </a:bodyPr>
              <a:lstStyle/>
              <a:p>
                <a:r>
                  <a:rPr lang="en-US" altLang="zh-CN" sz="2200" dirty="0">
                    <a:solidFill>
                      <a:srgbClr val="FF0000"/>
                    </a:solidFill>
                  </a:rPr>
                  <a:t>3. Alternative hypothesis:</a:t>
                </a:r>
                <a:r>
                  <a:rPr lang="en-US" altLang="zh-CN" sz="2200" dirty="0"/>
                  <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b="0" i="1" dirty="0" smtClean="0">
                        <a:latin typeface="Cambria Math"/>
                        <a:ea typeface="Cambria Math"/>
                      </a:rPr>
                      <m:t>𝜇</m:t>
                    </m:r>
                    <m:r>
                      <a:rPr lang="en-US" altLang="zh-CN" sz="2200" b="0" i="1" dirty="0" smtClean="0">
                        <a:latin typeface="Cambria Math"/>
                        <a:ea typeface="Cambria Math"/>
                      </a:rPr>
                      <m:t>&lt;30</m:t>
                    </m:r>
                  </m:oMath>
                </a14:m>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161511" y="2030066"/>
                <a:ext cx="4901726" cy="430887"/>
              </a:xfrm>
              <a:prstGeom prst="rect">
                <a:avLst/>
              </a:prstGeom>
              <a:blipFill rotWithShape="1">
                <a:blip r:embed="rId4"/>
                <a:stretch>
                  <a:fillRect l="-1491" t="-7042"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61511" y="2539185"/>
                <a:ext cx="4830233" cy="619785"/>
              </a:xfrm>
              <a:prstGeom prst="rect">
                <a:avLst/>
              </a:prstGeom>
            </p:spPr>
            <p:txBody>
              <a:bodyPr wrap="none">
                <a:spAutoFit/>
              </a:bodyPr>
              <a:lstStyle/>
              <a:p>
                <a:r>
                  <a:rPr lang="en-US" altLang="zh-CN" sz="2200" b="0" dirty="0"/>
                  <a:t>4. The testing statistic value </a:t>
                </a:r>
                <a14:m>
                  <m:oMath xmlns:m="http://schemas.openxmlformats.org/officeDocument/2006/math">
                    <m:r>
                      <m:rPr>
                        <m:sty m:val="p"/>
                      </m:rPr>
                      <a:rPr lang="en-US" altLang="zh-CN" sz="2200" b="0" i="0" smtClean="0">
                        <a:latin typeface="Cambria Math"/>
                      </a:rPr>
                      <m:t>z</m:t>
                    </m:r>
                    <m:r>
                      <a:rPr lang="en-US" altLang="zh-CN" sz="2200" b="0" i="0" smtClean="0">
                        <a:latin typeface="Cambria Math"/>
                      </a:rPr>
                      <m:t>=</m:t>
                    </m:r>
                    <m:f>
                      <m:fPr>
                        <m:ctrlPr>
                          <a:rPr lang="en-US" altLang="zh-CN" sz="2200" i="1" smtClean="0">
                            <a:latin typeface="Cambria Math" charset="0"/>
                          </a:rPr>
                        </m:ctrlPr>
                      </m:fPr>
                      <m:num>
                        <m:acc>
                          <m:accPr>
                            <m:chr m:val="̅"/>
                            <m:ctrlPr>
                              <a:rPr lang="en-US" altLang="zh-CN" sz="2200" b="0" i="1" smtClean="0">
                                <a:latin typeface="Cambria Math" charset="0"/>
                              </a:rPr>
                            </m:ctrlPr>
                          </m:accPr>
                          <m:e>
                            <m:r>
                              <a:rPr lang="en-US" altLang="zh-CN" sz="2200" b="0" i="1" smtClean="0">
                                <a:latin typeface="Cambria Math"/>
                              </a:rPr>
                              <m:t>𝑥</m:t>
                            </m:r>
                          </m:e>
                        </m:acc>
                        <m:r>
                          <a:rPr lang="en-US" altLang="zh-CN" sz="2200" b="0" i="1" smtClean="0">
                            <a:latin typeface="Cambria Math"/>
                          </a:rPr>
                          <m:t>−30</m:t>
                        </m:r>
                      </m:num>
                      <m:den>
                        <m:f>
                          <m:fPr>
                            <m:type m:val="lin"/>
                            <m:ctrlPr>
                              <a:rPr lang="en-US" altLang="zh-CN" sz="2200" b="0" i="1" smtClean="0">
                                <a:latin typeface="Cambria Math" charset="0"/>
                              </a:rPr>
                            </m:ctrlPr>
                          </m:fPr>
                          <m:num>
                            <m:r>
                              <a:rPr lang="en-US" altLang="zh-CN" sz="2200" b="0" i="1" smtClean="0">
                                <a:solidFill>
                                  <a:srgbClr val="FF0000"/>
                                </a:solidFill>
                                <a:latin typeface="Cambria Math"/>
                              </a:rPr>
                              <m:t>𝑠</m:t>
                            </m:r>
                          </m:num>
                          <m:den>
                            <m:rad>
                              <m:radPr>
                                <m:degHide m:val="on"/>
                                <m:ctrlPr>
                                  <a:rPr lang="en-US" altLang="zh-CN" sz="2200" b="0" i="1" smtClean="0">
                                    <a:latin typeface="Cambria Math" charset="0"/>
                                  </a:rPr>
                                </m:ctrlPr>
                              </m:radPr>
                              <m:deg/>
                              <m:e>
                                <m:r>
                                  <a:rPr lang="en-US" altLang="zh-CN" sz="2200" b="0" i="1" smtClean="0">
                                    <a:latin typeface="Cambria Math"/>
                                  </a:rPr>
                                  <m:t>𝑛</m:t>
                                </m:r>
                              </m:e>
                            </m:rad>
                          </m:den>
                        </m:f>
                      </m:den>
                    </m:f>
                  </m:oMath>
                </a14:m>
                <a:r>
                  <a:rPr lang="en-US" altLang="zh-CN" sz="2200" dirty="0"/>
                  <a:t>.</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161511" y="2539185"/>
                <a:ext cx="4830233" cy="619785"/>
              </a:xfrm>
              <a:prstGeom prst="rect">
                <a:avLst/>
              </a:prstGeom>
              <a:blipFill rotWithShape="1">
                <a:blip r:embed="rId5"/>
                <a:stretch>
                  <a:fillRect l="-1513" r="-757" b="-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59889" y="3099001"/>
                <a:ext cx="8526911" cy="769441"/>
              </a:xfrm>
              <a:prstGeom prst="rect">
                <a:avLst/>
              </a:prstGeom>
            </p:spPr>
            <p:txBody>
              <a:bodyPr wrap="square">
                <a:spAutoFit/>
              </a:bodyPr>
              <a:lstStyle/>
              <a:p>
                <a:r>
                  <a:rPr lang="en-US" altLang="zh-CN" sz="2200" dirty="0"/>
                  <a:t>5. A test with significance level </a:t>
                </a:r>
                <a14:m>
                  <m:oMath xmlns:m="http://schemas.openxmlformats.org/officeDocument/2006/math">
                    <m:r>
                      <a:rPr lang="en-US" altLang="zh-CN" sz="2200" b="0" i="1" smtClean="0">
                        <a:latin typeface="Cambria Math"/>
                      </a:rPr>
                      <m:t>0.05</m:t>
                    </m:r>
                  </m:oMath>
                </a14:m>
                <a:r>
                  <a:rPr lang="en-US" altLang="zh-CN" sz="2200" dirty="0"/>
                  <a:t> reject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r>
                      <a:rPr lang="en-US" altLang="zh-CN" sz="2200" b="0" i="0" smtClean="0">
                        <a:latin typeface="Cambria Math"/>
                      </a:rPr>
                      <m:t> </m:t>
                    </m:r>
                  </m:oMath>
                </a14:m>
                <a:r>
                  <a:rPr lang="en-US" altLang="zh-CN" sz="2200" dirty="0"/>
                  <a:t>when </a:t>
                </a:r>
                <a14:m>
                  <m:oMath xmlns:m="http://schemas.openxmlformats.org/officeDocument/2006/math">
                    <m:r>
                      <a:rPr lang="en-US" altLang="zh-CN" sz="2200" i="1">
                        <a:latin typeface="Cambria Math"/>
                      </a:rPr>
                      <m:t>𝑧</m:t>
                    </m:r>
                    <m:r>
                      <a:rPr lang="en-US" altLang="zh-CN" sz="2200" i="1">
                        <a:latin typeface="Cambria Math"/>
                        <a:ea typeface="Cambria Math"/>
                      </a:rPr>
                      <m:t>≤</m:t>
                    </m:r>
                    <m:r>
                      <a:rPr lang="en-US" altLang="zh-CN" sz="2200" b="0" i="1" smtClean="0">
                        <a:latin typeface="Cambria Math"/>
                        <a:ea typeface="Cambria Math"/>
                      </a:rPr>
                      <m:t>−</m:t>
                    </m:r>
                    <m:sSub>
                      <m:sSubPr>
                        <m:ctrlPr>
                          <a:rPr lang="en-US" altLang="zh-CN" sz="2200" i="1" smtClean="0">
                            <a:latin typeface="Cambria Math" charset="0"/>
                            <a:ea typeface="Cambria Math"/>
                          </a:rPr>
                        </m:ctrlPr>
                      </m:sSubPr>
                      <m:e>
                        <m:r>
                          <a:rPr lang="en-US" altLang="zh-CN" sz="2200" b="0" i="1" smtClean="0">
                            <a:latin typeface="Cambria Math"/>
                            <a:ea typeface="Cambria Math"/>
                          </a:rPr>
                          <m:t>𝑍</m:t>
                        </m:r>
                      </m:e>
                      <m:sub>
                        <m:r>
                          <a:rPr lang="en-US" altLang="zh-CN" sz="2200" b="0" i="1" smtClean="0">
                            <a:latin typeface="Cambria Math"/>
                            <a:ea typeface="Cambria Math"/>
                          </a:rPr>
                          <m:t>0.05</m:t>
                        </m:r>
                      </m:sub>
                    </m:sSub>
                    <m:r>
                      <a:rPr lang="en-US" altLang="zh-CN" sz="2200" b="0" i="1" smtClean="0">
                        <a:latin typeface="Cambria Math"/>
                        <a:ea typeface="Cambria Math"/>
                      </a:rPr>
                      <m:t>=</m:t>
                    </m:r>
                    <m:r>
                      <a:rPr lang="en-US" altLang="zh-CN" sz="2200" b="0" i="1" dirty="0" smtClean="0">
                        <a:latin typeface="Cambria Math"/>
                      </a:rPr>
                      <m:t>−1.645</m:t>
                    </m:r>
                  </m:oMath>
                </a14:m>
                <a:r>
                  <a:rPr lang="en-US" altLang="zh-CN" sz="2200" dirty="0"/>
                  <a:t>.</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159889" y="3099001"/>
                <a:ext cx="8526911" cy="769441"/>
              </a:xfrm>
              <a:prstGeom prst="rect">
                <a:avLst/>
              </a:prstGeom>
              <a:blipFill>
                <a:blip r:embed="rId6"/>
                <a:stretch>
                  <a:fillRect l="-929" t="-3937" b="-157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0" y="3894351"/>
                <a:ext cx="7809866" cy="430887"/>
              </a:xfrm>
              <a:prstGeom prst="rect">
                <a:avLst/>
              </a:prstGeom>
              <a:noFill/>
            </p:spPr>
            <p:txBody>
              <a:bodyPr wrap="square" rtlCol="0">
                <a:spAutoFit/>
              </a:bodyPr>
              <a:lstStyle/>
              <a:p>
                <a:r>
                  <a:rPr lang="en-US" altLang="zh-CN" sz="2200" dirty="0">
                    <a:latin typeface="+mj-lt"/>
                  </a:rPr>
                  <a:t>6. </a:t>
                </a:r>
                <a:r>
                  <a:rPr lang="en-US" altLang="zh-CN" sz="2200" dirty="0"/>
                  <a:t>Substituting </a:t>
                </a:r>
                <a14:m>
                  <m:oMath xmlns:m="http://schemas.openxmlformats.org/officeDocument/2006/math">
                    <m:r>
                      <a:rPr lang="en-US" altLang="zh-CN" sz="2200" b="0" i="1" smtClean="0">
                        <a:latin typeface="Cambria Math"/>
                      </a:rPr>
                      <m:t>𝑛</m:t>
                    </m:r>
                    <m:r>
                      <a:rPr lang="en-US" altLang="zh-CN" sz="2200" b="0" i="1" smtClean="0">
                        <a:latin typeface="Cambria Math"/>
                      </a:rPr>
                      <m:t>=52, </m:t>
                    </m:r>
                  </m:oMath>
                </a14:m>
                <a:r>
                  <a:rPr lang="en-US" altLang="zh-CN" sz="2200" dirty="0"/>
                  <a:t> </a:t>
                </a:r>
                <a14:m>
                  <m:oMath xmlns:m="http://schemas.openxmlformats.org/officeDocument/2006/math">
                    <m:acc>
                      <m:accPr>
                        <m:chr m:val="̅"/>
                        <m:ctrlPr>
                          <a:rPr lang="en-US" altLang="zh-CN" sz="2200" i="1" smtClean="0">
                            <a:latin typeface="Cambria Math" charset="0"/>
                          </a:rPr>
                        </m:ctrlPr>
                      </m:accPr>
                      <m:e>
                        <m:r>
                          <a:rPr lang="en-US" altLang="zh-CN" sz="2200" b="0" i="1" smtClean="0">
                            <a:latin typeface="Cambria Math"/>
                          </a:rPr>
                          <m:t>𝑥</m:t>
                        </m:r>
                      </m:e>
                    </m:acc>
                    <m:r>
                      <a:rPr lang="en-US" altLang="zh-CN" sz="2200" b="0" i="1" smtClean="0">
                        <a:latin typeface="Cambria Math"/>
                      </a:rPr>
                      <m:t>=28.76</m:t>
                    </m:r>
                  </m:oMath>
                </a14:m>
                <a:r>
                  <a:rPr lang="zh-CN" altLang="en-US" sz="2200" dirty="0">
                    <a:latin typeface="+mj-lt"/>
                  </a:rPr>
                  <a:t> </a:t>
                </a:r>
                <a:r>
                  <a:rPr lang="en-US" altLang="zh-CN" sz="2200" dirty="0">
                    <a:latin typeface="+mj-lt"/>
                  </a:rPr>
                  <a:t>and </a:t>
                </a:r>
                <a14:m>
                  <m:oMath xmlns:m="http://schemas.openxmlformats.org/officeDocument/2006/math">
                    <m:r>
                      <a:rPr lang="en-US" altLang="zh-CN" sz="2200" b="0" i="1" smtClean="0">
                        <a:latin typeface="Cambria Math"/>
                      </a:rPr>
                      <m:t>𝑠</m:t>
                    </m:r>
                    <m:r>
                      <a:rPr lang="en-US" altLang="zh-CN" sz="2200" b="0" i="1" smtClean="0">
                        <a:latin typeface="Cambria Math"/>
                      </a:rPr>
                      <m:t>=12.2647</m:t>
                    </m:r>
                  </m:oMath>
                </a14:m>
                <a:r>
                  <a:rPr lang="en-US" altLang="zh-CN" sz="2200" dirty="0">
                    <a:latin typeface="+mj-lt"/>
                  </a:rPr>
                  <a:t>,</a:t>
                </a:r>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55180" y="3894351"/>
                <a:ext cx="7809866" cy="430887"/>
              </a:xfrm>
              <a:prstGeom prst="rect">
                <a:avLst/>
              </a:prstGeom>
              <a:blipFill>
                <a:blip r:embed="rId7"/>
                <a:stretch>
                  <a:fillRect l="-1014"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91680" y="4421051"/>
                <a:ext cx="3098990" cy="605935"/>
              </a:xfrm>
              <a:prstGeom prst="rect">
                <a:avLst/>
              </a:prstGeom>
            </p:spPr>
            <p:txBody>
              <a:bodyPr wrap="none">
                <a:spAutoFit/>
              </a:bodyPr>
              <a:lstStyle/>
              <a:p>
                <a14:m>
                  <m:oMath xmlns:m="http://schemas.openxmlformats.org/officeDocument/2006/math">
                    <m:r>
                      <m:rPr>
                        <m:sty m:val="p"/>
                      </m:rPr>
                      <a:rPr lang="en-US" altLang="zh-CN" sz="2200" smtClean="0">
                        <a:latin typeface="Cambria Math"/>
                      </a:rPr>
                      <m:t>z</m:t>
                    </m:r>
                    <m:r>
                      <a:rPr lang="en-US" altLang="zh-CN" sz="2200" smtClean="0">
                        <a:latin typeface="Cambria Math"/>
                      </a:rPr>
                      <m:t>=</m:t>
                    </m:r>
                    <m:f>
                      <m:fPr>
                        <m:ctrlPr>
                          <a:rPr lang="en-US" altLang="zh-CN" sz="2200" i="1">
                            <a:latin typeface="Cambria Math" charset="0"/>
                          </a:rPr>
                        </m:ctrlPr>
                      </m:fPr>
                      <m:num>
                        <m:r>
                          <a:rPr lang="en-US" altLang="zh-CN" sz="2200" b="0" i="1" smtClean="0">
                            <a:latin typeface="Cambria Math"/>
                          </a:rPr>
                          <m:t>28.76</m:t>
                        </m:r>
                        <m:r>
                          <a:rPr lang="en-US" altLang="zh-CN" sz="2200" i="1">
                            <a:latin typeface="Cambria Math"/>
                          </a:rPr>
                          <m:t>−30</m:t>
                        </m:r>
                      </m:num>
                      <m:den>
                        <m:f>
                          <m:fPr>
                            <m:type m:val="lin"/>
                            <m:ctrlPr>
                              <a:rPr lang="en-US" altLang="zh-CN" sz="2200" i="1" smtClean="0">
                                <a:latin typeface="Cambria Math" charset="0"/>
                              </a:rPr>
                            </m:ctrlPr>
                          </m:fPr>
                          <m:num>
                            <m:r>
                              <a:rPr lang="en-US" altLang="zh-CN" sz="2200" b="0" i="1" smtClean="0">
                                <a:latin typeface="Cambria Math"/>
                              </a:rPr>
                              <m:t>12.2647</m:t>
                            </m:r>
                          </m:num>
                          <m:den>
                            <m:rad>
                              <m:radPr>
                                <m:degHide m:val="on"/>
                                <m:ctrlPr>
                                  <a:rPr lang="en-US" altLang="zh-CN" sz="2200" i="1" smtClean="0">
                                    <a:latin typeface="Cambria Math" charset="0"/>
                                  </a:rPr>
                                </m:ctrlPr>
                              </m:radPr>
                              <m:deg/>
                              <m:e>
                                <m:r>
                                  <a:rPr lang="en-US" altLang="zh-CN" sz="2200" b="0" i="1" smtClean="0">
                                    <a:latin typeface="Cambria Math"/>
                                  </a:rPr>
                                  <m:t>52</m:t>
                                </m:r>
                              </m:e>
                            </m:rad>
                          </m:den>
                        </m:f>
                      </m:den>
                    </m:f>
                    <m:r>
                      <a:rPr lang="en-US" altLang="zh-CN" sz="2200" b="0" i="1" smtClean="0">
                        <a:latin typeface="Cambria Math"/>
                      </a:rPr>
                      <m:t>=−0.73</m:t>
                    </m:r>
                  </m:oMath>
                </a14:m>
                <a:r>
                  <a:rPr lang="en-US" altLang="zh-CN" sz="2200" dirty="0"/>
                  <a:t>.</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1691680" y="4421051"/>
                <a:ext cx="3098990" cy="605935"/>
              </a:xfrm>
              <a:prstGeom prst="rect">
                <a:avLst/>
              </a:prstGeom>
              <a:blipFill>
                <a:blip r:embed="rId8"/>
                <a:stretch>
                  <a:fillRect r="-1772"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76467" y="5063222"/>
                <a:ext cx="8190910" cy="769441"/>
              </a:xfrm>
              <a:prstGeom prst="rect">
                <a:avLst/>
              </a:prstGeom>
            </p:spPr>
            <p:txBody>
              <a:bodyPr wrap="square">
                <a:spAutoFit/>
              </a:bodyPr>
              <a:lstStyle/>
              <a:p>
                <a:pPr algn="just"/>
                <a:r>
                  <a:rPr lang="en-US" altLang="zh-CN" sz="2200" dirty="0"/>
                  <a:t>7. The computed value does not fall in the rejection region. so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oMath>
                </a14:m>
                <a:r>
                  <a:rPr lang="en-US" altLang="zh-CN" sz="2200" dirty="0"/>
                  <a:t> cannot be rejected at significance level </a:t>
                </a:r>
                <a14:m>
                  <m:oMath xmlns:m="http://schemas.openxmlformats.org/officeDocument/2006/math">
                    <m:r>
                      <a:rPr lang="en-US" altLang="zh-CN" sz="2200" i="1" dirty="0" smtClean="0">
                        <a:latin typeface="Cambria Math"/>
                      </a:rPr>
                      <m:t>.0</m:t>
                    </m:r>
                    <m:r>
                      <a:rPr lang="en-US" altLang="zh-CN" sz="2200" b="0" i="1" dirty="0" smtClean="0">
                        <a:latin typeface="Cambria Math"/>
                      </a:rPr>
                      <m:t>5</m:t>
                    </m:r>
                  </m:oMath>
                </a14:m>
                <a:r>
                  <a:rPr lang="en-US" altLang="zh-CN" sz="2200" dirty="0"/>
                  <a:t>.</a:t>
                </a:r>
                <a:endParaRPr lang="zh-CN" altLang="en-US" sz="2200" dirty="0"/>
              </a:p>
            </p:txBody>
          </p:sp>
        </mc:Choice>
        <mc:Fallback xmlns="">
          <p:sp>
            <p:nvSpPr>
              <p:cNvPr id="9" name="矩形 8"/>
              <p:cNvSpPr>
                <a:spLocks noRot="1" noChangeAspect="1" noMove="1" noResize="1" noEditPoints="1" noAdjustHandles="1" noChangeArrowheads="1" noChangeShapeType="1" noTextEdit="1"/>
              </p:cNvSpPr>
              <p:nvPr/>
            </p:nvSpPr>
            <p:spPr>
              <a:xfrm>
                <a:off x="176467" y="5063222"/>
                <a:ext cx="8190910" cy="769441"/>
              </a:xfrm>
              <a:prstGeom prst="rect">
                <a:avLst/>
              </a:prstGeom>
              <a:blipFill>
                <a:blip r:embed="rId9"/>
                <a:stretch>
                  <a:fillRect l="-967" t="-4762" r="-967" b="-15873"/>
                </a:stretch>
              </a:blipFill>
            </p:spPr>
            <p:txBody>
              <a:bodyPr/>
              <a:lstStyle/>
              <a:p>
                <a:r>
                  <a:rPr lang="zh-CN" altLang="en-US">
                    <a:noFill/>
                  </a:rPr>
                  <a:t> </a:t>
                </a:r>
              </a:p>
            </p:txBody>
          </p:sp>
        </mc:Fallback>
      </mc:AlternateContent>
      <p:sp>
        <p:nvSpPr>
          <p:cNvPr id="10" name="灯片编号占位符 9">
            <a:extLst>
              <a:ext uri="{FF2B5EF4-FFF2-40B4-BE49-F238E27FC236}">
                <a16:creationId xmlns="" xmlns:a16="http://schemas.microsoft.com/office/drawing/2014/main" id="{2F570A0A-9F81-41CB-88EB-8F12050D8C54}"/>
              </a:ext>
            </a:extLst>
          </p:cNvPr>
          <p:cNvSpPr>
            <a:spLocks noGrp="1"/>
          </p:cNvSpPr>
          <p:nvPr>
            <p:ph type="sldNum" sz="quarter" idx="11"/>
          </p:nvPr>
        </p:nvSpPr>
        <p:spPr/>
        <p:txBody>
          <a:bodyPr/>
          <a:lstStyle/>
          <a:p>
            <a:pPr>
              <a:defRPr/>
            </a:pPr>
            <a:fld id="{DF2308B0-52A9-437D-9700-D7B37876F5B1}" type="slidenum">
              <a:rPr lang="zh-CN" altLang="en-US" smtClean="0"/>
              <a:pPr>
                <a:defRPr/>
              </a:pPr>
              <a:t>33</a:t>
            </a:fld>
            <a:endParaRPr lang="en-US" altLang="zh-CN" dirty="0"/>
          </a:p>
        </p:txBody>
      </p:sp>
    </p:spTree>
    <p:extLst>
      <p:ext uri="{BB962C8B-B14F-4D97-AF65-F5344CB8AC3E}">
        <p14:creationId xmlns:p14="http://schemas.microsoft.com/office/powerpoint/2010/main" val="406865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a:hlinkClick r:id="rId2" action="ppaction://hlinksldjump"/>
              </p:cNvPr>
              <p:cNvSpPr/>
              <p:nvPr/>
            </p:nvSpPr>
            <p:spPr>
              <a:xfrm>
                <a:off x="185845" y="822298"/>
                <a:ext cx="8772310" cy="461665"/>
              </a:xfrm>
              <a:prstGeom prst="rect">
                <a:avLst/>
              </a:prstGeom>
            </p:spPr>
            <p:txBody>
              <a:bodyPr wrap="square">
                <a:spAutoFit/>
              </a:bodyPr>
              <a:lstStyle/>
              <a:p>
                <a:r>
                  <a:rPr lang="en-US" altLang="zh-CN" sz="2400" dirty="0">
                    <a:solidFill>
                      <a:srgbClr val="3333FF"/>
                    </a:solidFill>
                  </a:rPr>
                  <a:t>Case III: A Normal Population Distribution (with unknown </a:t>
                </a:r>
                <a14:m>
                  <m:oMath xmlns:m="http://schemas.openxmlformats.org/officeDocument/2006/math">
                    <m:r>
                      <a:rPr lang="en-US" altLang="zh-CN" sz="2400" i="1" dirty="0">
                        <a:solidFill>
                          <a:srgbClr val="3333FF"/>
                        </a:solidFill>
                        <a:latin typeface="Cambria Math"/>
                      </a:rPr>
                      <m:t>𝜎</m:t>
                    </m:r>
                  </m:oMath>
                </a14:m>
                <a:r>
                  <a:rPr lang="en-US" altLang="zh-CN" sz="2400" dirty="0">
                    <a:solidFill>
                      <a:srgbClr val="3333FF"/>
                    </a:solidFill>
                  </a:rPr>
                  <a:t>)</a:t>
                </a:r>
                <a:endParaRPr lang="zh-CN" altLang="en-US" sz="2400" dirty="0">
                  <a:solidFill>
                    <a:srgbClr val="3333FF"/>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185845" y="822298"/>
                <a:ext cx="8772310" cy="461665"/>
              </a:xfrm>
              <a:prstGeom prst="rect">
                <a:avLst/>
              </a:prstGeom>
              <a:blipFill>
                <a:blip r:embed="rId3"/>
                <a:stretch>
                  <a:fillRect l="-1042"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82719" y="1767151"/>
                <a:ext cx="8325925" cy="769441"/>
              </a:xfrm>
              <a:prstGeom prst="rect">
                <a:avLst/>
              </a:prstGeom>
            </p:spPr>
            <p:txBody>
              <a:bodyPr wrap="square">
                <a:spAutoFit/>
              </a:bodyPr>
              <a:lstStyle/>
              <a:p>
                <a:r>
                  <a:rPr lang="en-US" altLang="zh-CN" sz="2200" dirty="0"/>
                  <a:t>Let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1</m:t>
                        </m:r>
                      </m:sub>
                    </m:sSub>
                    <m:r>
                      <a:rPr lang="en-US" altLang="zh-CN" sz="2200" i="1" dirty="0">
                        <a:latin typeface="Cambria Math"/>
                      </a:rPr>
                      <m:t>, </m:t>
                    </m:r>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2</m:t>
                        </m:r>
                      </m:sub>
                    </m:sSub>
                    <m:r>
                      <a:rPr lang="en-US" altLang="zh-CN" sz="2200" i="1" dirty="0">
                        <a:latin typeface="Cambria Math"/>
                      </a:rPr>
                      <m:t>,…</m:t>
                    </m:r>
                    <m:r>
                      <a:rPr lang="en-US" altLang="zh-CN" sz="2200" b="0" i="1" dirty="0" smtClean="0">
                        <a:latin typeface="Cambria Math" panose="02040503050406030204" pitchFamily="18" charset="0"/>
                      </a:rPr>
                      <m:t>,</m:t>
                    </m:r>
                    <m:sSub>
                      <m:sSubPr>
                        <m:ctrlPr>
                          <a:rPr lang="en-US" altLang="zh-CN" sz="2200" i="1" dirty="0" err="1">
                            <a:latin typeface="Cambria Math" charset="0"/>
                          </a:rPr>
                        </m:ctrlPr>
                      </m:sSubPr>
                      <m:e>
                        <m:r>
                          <a:rPr lang="en-US" altLang="zh-CN" sz="2200" i="1" dirty="0" err="1">
                            <a:latin typeface="Cambria Math"/>
                          </a:rPr>
                          <m:t>𝑋</m:t>
                        </m:r>
                      </m:e>
                      <m:sub>
                        <m:r>
                          <a:rPr lang="en-US" altLang="zh-CN" sz="2200" i="1" dirty="0" err="1">
                            <a:latin typeface="Cambria Math"/>
                          </a:rPr>
                          <m:t>𝑛</m:t>
                        </m:r>
                      </m:sub>
                    </m:sSub>
                  </m:oMath>
                </a14:m>
                <a:r>
                  <a:rPr lang="en-US" altLang="zh-CN" sz="2200" dirty="0"/>
                  <a:t> be a random sample from a </a:t>
                </a:r>
                <a:r>
                  <a:rPr lang="en-US" altLang="zh-CN" sz="2200" dirty="0">
                    <a:solidFill>
                      <a:srgbClr val="FF0000"/>
                    </a:solidFill>
                  </a:rPr>
                  <a:t>normal</a:t>
                </a:r>
                <a:r>
                  <a:rPr lang="en-US" altLang="zh-CN" sz="2200" dirty="0"/>
                  <a:t> distribution with mean </a:t>
                </a:r>
                <a14:m>
                  <m:oMath xmlns:m="http://schemas.openxmlformats.org/officeDocument/2006/math">
                    <m:r>
                      <a:rPr lang="en-US" altLang="zh-CN" sz="2200" b="0" i="1" dirty="0" smtClean="0">
                        <a:latin typeface="Cambria Math"/>
                      </a:rPr>
                      <m:t>𝜇</m:t>
                    </m:r>
                  </m:oMath>
                </a14:m>
                <a:r>
                  <a:rPr lang="en-US" altLang="zh-CN" sz="2200" dirty="0"/>
                  <a:t>. Then the </a:t>
                </a:r>
                <a:r>
                  <a:rPr lang="en-US" altLang="zh-CN" sz="2200" dirty="0" err="1"/>
                  <a:t>r.v.</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282719" y="1767151"/>
                <a:ext cx="8325925" cy="769441"/>
              </a:xfrm>
              <a:prstGeom prst="rect">
                <a:avLst/>
              </a:prstGeom>
              <a:blipFill>
                <a:blip r:embed="rId4"/>
                <a:stretch>
                  <a:fillRect l="-952" t="-4762"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81790" y="2663915"/>
                <a:ext cx="1256370" cy="699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f>
                        <m:fPr>
                          <m:ctrlPr>
                            <a:rPr lang="en-US" altLang="zh-CN" i="1">
                              <a:latin typeface="Cambria Math" charset="0"/>
                            </a:rPr>
                          </m:ctrlPr>
                        </m:fPr>
                        <m:num>
                          <m:acc>
                            <m:accPr>
                              <m:chr m:val="̅"/>
                              <m:ctrlPr>
                                <a:rPr lang="en-US" altLang="zh-CN" i="1">
                                  <a:latin typeface="Cambria Math" charset="0"/>
                                </a:rPr>
                              </m:ctrlPr>
                            </m:accPr>
                            <m:e>
                              <m:r>
                                <a:rPr lang="en-US" altLang="zh-CN" i="1">
                                  <a:latin typeface="Cambria Math"/>
                                </a:rPr>
                                <m:t>𝑋</m:t>
                              </m:r>
                            </m:e>
                          </m:acc>
                          <m:r>
                            <a:rPr lang="en-US" altLang="zh-CN" i="1">
                              <a:latin typeface="Cambria Math"/>
                            </a:rPr>
                            <m:t>−</m:t>
                          </m:r>
                          <m:r>
                            <a:rPr lang="en-US" altLang="zh-CN" i="1">
                              <a:latin typeface="Cambria Math"/>
                            </a:rPr>
                            <m:t>𝜇</m:t>
                          </m:r>
                        </m:num>
                        <m:den>
                          <m:f>
                            <m:fPr>
                              <m:type m:val="lin"/>
                              <m:ctrlPr>
                                <a:rPr lang="en-US" altLang="zh-CN" i="1">
                                  <a:latin typeface="Cambria Math" charset="0"/>
                                </a:rPr>
                              </m:ctrlPr>
                            </m:fPr>
                            <m:num>
                              <m:r>
                                <a:rPr lang="en-US" altLang="zh-CN" b="0" i="1" smtClean="0">
                                  <a:latin typeface="Cambria Math"/>
                                </a:rPr>
                                <m:t>𝑆</m:t>
                              </m:r>
                            </m:num>
                            <m:den>
                              <m:rad>
                                <m:radPr>
                                  <m:degHide m:val="on"/>
                                  <m:ctrlPr>
                                    <a:rPr lang="en-US" altLang="zh-CN" i="1">
                                      <a:latin typeface="Cambria Math" charset="0"/>
                                    </a:rPr>
                                  </m:ctrlPr>
                                </m:radPr>
                                <m:deg/>
                                <m:e>
                                  <m:r>
                                    <a:rPr lang="en-US" altLang="zh-CN" i="1">
                                      <a:latin typeface="Cambria Math"/>
                                    </a:rPr>
                                    <m:t>𝑛</m:t>
                                  </m:r>
                                </m:e>
                              </m:rad>
                            </m:den>
                          </m:f>
                        </m:den>
                      </m:f>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681790" y="2663915"/>
                <a:ext cx="1256370" cy="69955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2720" y="3363465"/>
                <a:ext cx="5504416" cy="430887"/>
              </a:xfrm>
              <a:prstGeom prst="rect">
                <a:avLst/>
              </a:prstGeom>
            </p:spPr>
            <p:txBody>
              <a:bodyPr wrap="square">
                <a:spAutoFit/>
              </a:bodyPr>
              <a:lstStyle/>
              <a:p>
                <a:r>
                  <a:rPr lang="en-US" altLang="zh-CN" sz="2200" dirty="0"/>
                  <a:t>has a </a:t>
                </a:r>
                <a14:m>
                  <m:oMath xmlns:m="http://schemas.openxmlformats.org/officeDocument/2006/math">
                    <m:r>
                      <a:rPr lang="en-US" altLang="zh-CN" sz="2200" i="1" dirty="0" smtClean="0">
                        <a:solidFill>
                          <a:srgbClr val="FF0000"/>
                        </a:solidFill>
                        <a:latin typeface="Cambria Math"/>
                      </a:rPr>
                      <m:t>𝑡</m:t>
                    </m:r>
                  </m:oMath>
                </a14:m>
                <a:r>
                  <a:rPr lang="en-US" altLang="zh-CN" sz="2200" i="1" dirty="0">
                    <a:solidFill>
                      <a:srgbClr val="FF0000"/>
                    </a:solidFill>
                  </a:rPr>
                  <a:t> </a:t>
                </a:r>
                <a:r>
                  <a:rPr lang="en-US" altLang="zh-CN" sz="2200" dirty="0">
                    <a:solidFill>
                      <a:srgbClr val="FF0000"/>
                    </a:solidFill>
                  </a:rPr>
                  <a:t>distribution with </a:t>
                </a:r>
                <a14:m>
                  <m:oMath xmlns:m="http://schemas.openxmlformats.org/officeDocument/2006/math">
                    <m:r>
                      <a:rPr lang="en-US" altLang="zh-CN" sz="2200" b="0" i="1" smtClean="0">
                        <a:solidFill>
                          <a:srgbClr val="FF0000"/>
                        </a:solidFill>
                        <a:latin typeface="Cambria Math"/>
                      </a:rPr>
                      <m:t>𝑛</m:t>
                    </m:r>
                    <m:r>
                      <a:rPr lang="en-US" altLang="zh-CN" sz="2200" b="0" i="1" smtClean="0">
                        <a:solidFill>
                          <a:srgbClr val="FF0000"/>
                        </a:solidFill>
                        <a:latin typeface="Cambria Math"/>
                      </a:rPr>
                      <m:t>−1</m:t>
                    </m:r>
                  </m:oMath>
                </a14:m>
                <a:r>
                  <a:rPr lang="en-US" altLang="zh-CN" sz="2200" dirty="0">
                    <a:solidFill>
                      <a:srgbClr val="FF0000"/>
                    </a:solidFill>
                  </a:rPr>
                  <a:t> df.</a:t>
                </a:r>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282720" y="3363465"/>
                <a:ext cx="5504416" cy="430887"/>
              </a:xfrm>
              <a:prstGeom prst="rect">
                <a:avLst/>
              </a:prstGeom>
              <a:blipFill>
                <a:blip r:embed="rId6"/>
                <a:stretch>
                  <a:fillRect l="-1440" t="-8571"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03262" y="4555903"/>
                <a:ext cx="3783087" cy="430887"/>
              </a:xfrm>
              <a:prstGeom prst="rect">
                <a:avLst/>
              </a:prstGeom>
            </p:spPr>
            <p:txBody>
              <a:bodyPr wrap="none">
                <a:spAutoFit/>
              </a:bodyPr>
              <a:lstStyle/>
              <a:p>
                <a:r>
                  <a:rPr lang="en-US" altLang="zh-CN" sz="2200" dirty="0">
                    <a:solidFill>
                      <a:srgbClr val="FF0000"/>
                    </a:solidFill>
                  </a:rPr>
                  <a:t>Null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solidFill>
                      <a:srgbClr val="FF0000"/>
                    </a:solidFill>
                  </a:rPr>
                  <a:t>: </a:t>
                </a:r>
                <a14:m>
                  <m:oMath xmlns:m="http://schemas.openxmlformats.org/officeDocument/2006/math">
                    <m:r>
                      <a:rPr lang="en-US" altLang="zh-CN" sz="2200" b="0" i="1" dirty="0" smtClean="0">
                        <a:latin typeface="Cambria Math"/>
                      </a:rPr>
                      <m:t>𝜇</m:t>
                    </m:r>
                    <m:r>
                      <a:rPr lang="en-US" altLang="zh-CN" sz="2200" b="0" i="1" dirty="0" smtClean="0">
                        <a:latin typeface="Cambria Math"/>
                      </a:rPr>
                      <m:t>=</m:t>
                    </m:r>
                    <m:sSub>
                      <m:sSubPr>
                        <m:ctrlPr>
                          <a:rPr lang="en-US" altLang="zh-CN" sz="2200" b="0" i="1" dirty="0" smtClean="0">
                            <a:latin typeface="Cambria Math" charset="0"/>
                          </a:rPr>
                        </m:ctrlPr>
                      </m:sSubPr>
                      <m:e>
                        <m:r>
                          <a:rPr lang="en-US" altLang="zh-CN" sz="2200" b="0" i="1" dirty="0" smtClean="0">
                            <a:latin typeface="Cambria Math"/>
                          </a:rPr>
                          <m:t>𝜇</m:t>
                        </m:r>
                      </m:e>
                      <m:sub>
                        <m:r>
                          <a:rPr lang="en-US" altLang="zh-CN" sz="2200" b="0" i="1" dirty="0" smtClean="0">
                            <a:latin typeface="Cambria Math"/>
                          </a:rPr>
                          <m:t>0</m:t>
                        </m:r>
                      </m:sub>
                    </m:sSub>
                  </m:oMath>
                </a14:m>
                <a:r>
                  <a:rPr lang="en-US" altLang="zh-CN" sz="2200" dirty="0">
                    <a:solidFill>
                      <a:srgbClr val="FF0000"/>
                    </a:solidFill>
                  </a:rPr>
                  <a:t>.  </a:t>
                </a:r>
                <a:endParaRPr lang="zh-CN" altLang="en-US" sz="2200" dirty="0"/>
              </a:p>
            </p:txBody>
          </p:sp>
        </mc:Choice>
        <mc:Fallback xmlns="">
          <p:sp>
            <p:nvSpPr>
              <p:cNvPr id="11" name="矩形 10"/>
              <p:cNvSpPr>
                <a:spLocks noRot="1" noChangeAspect="1" noMove="1" noResize="1" noEditPoints="1" noAdjustHandles="1" noChangeArrowheads="1" noChangeShapeType="1" noTextEdit="1"/>
              </p:cNvSpPr>
              <p:nvPr/>
            </p:nvSpPr>
            <p:spPr>
              <a:xfrm>
                <a:off x="303262" y="4555903"/>
                <a:ext cx="3783087" cy="430887"/>
              </a:xfrm>
              <a:prstGeom prst="rect">
                <a:avLst/>
              </a:prstGeom>
              <a:blipFill rotWithShape="1">
                <a:blip r:embed="rId7"/>
                <a:stretch>
                  <a:fillRect l="-2097" t="-7042" r="-1290"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2719" y="3974894"/>
                <a:ext cx="6134486" cy="430887"/>
              </a:xfrm>
              <a:prstGeom prst="rect">
                <a:avLst/>
              </a:prstGeom>
              <a:noFill/>
            </p:spPr>
            <p:txBody>
              <a:bodyPr wrap="square" rtlCol="0">
                <a:spAutoFit/>
              </a:bodyPr>
              <a:lstStyle/>
              <a:p>
                <a:r>
                  <a:rPr lang="en-US" altLang="zh-CN" sz="2200" dirty="0">
                    <a:latin typeface="+mj-lt"/>
                  </a:rPr>
                  <a:t>Now consider a </a:t>
                </a:r>
                <a:r>
                  <a:rPr lang="en-US" altLang="zh-CN" sz="2200" dirty="0">
                    <a:solidFill>
                      <a:srgbClr val="FF0000"/>
                    </a:solidFill>
                  </a:rPr>
                  <a:t>test of hypotheses about </a:t>
                </a:r>
                <a14:m>
                  <m:oMath xmlns:m="http://schemas.openxmlformats.org/officeDocument/2006/math">
                    <m:r>
                      <a:rPr lang="en-US" altLang="zh-CN" sz="2200" b="0" i="1" smtClean="0">
                        <a:solidFill>
                          <a:srgbClr val="FF0000"/>
                        </a:solidFill>
                        <a:latin typeface="Cambria Math"/>
                      </a:rPr>
                      <m:t>𝜇</m:t>
                    </m:r>
                  </m:oMath>
                </a14:m>
                <a:r>
                  <a:rPr lang="en-US" altLang="zh-CN" sz="2200" dirty="0">
                    <a:latin typeface="+mj-lt"/>
                  </a:rPr>
                  <a:t>.</a:t>
                </a:r>
                <a:endParaRPr lang="zh-CN" altLang="en-US" sz="2200" dirty="0">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82719" y="3974894"/>
                <a:ext cx="6134486" cy="430887"/>
              </a:xfrm>
              <a:prstGeom prst="rect">
                <a:avLst/>
              </a:prstGeom>
              <a:blipFill>
                <a:blip r:embed="rId8"/>
                <a:stretch>
                  <a:fillRect l="-1291" t="-8451"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03262" y="4986790"/>
                <a:ext cx="8654893" cy="978217"/>
              </a:xfrm>
              <a:prstGeom prst="rect">
                <a:avLst/>
              </a:prstGeom>
            </p:spPr>
            <p:txBody>
              <a:bodyPr wrap="square">
                <a:spAutoFit/>
              </a:bodyPr>
              <a:lstStyle/>
              <a:p>
                <a:pPr algn="just"/>
                <a:r>
                  <a:rPr lang="en-US" altLang="zh-CN" sz="2200" dirty="0"/>
                  <a:t>Assuming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is true,  the </a:t>
                </a:r>
                <a:r>
                  <a:rPr lang="en-US" altLang="zh-CN" sz="2200" dirty="0">
                    <a:solidFill>
                      <a:srgbClr val="FF0000"/>
                    </a:solidFill>
                  </a:rPr>
                  <a:t>test statistic: </a:t>
                </a:r>
                <a14:m>
                  <m:oMath xmlns:m="http://schemas.openxmlformats.org/officeDocument/2006/math">
                    <m:r>
                      <m:rPr>
                        <m:sty m:val="p"/>
                      </m:rPr>
                      <a:rPr lang="en-US" altLang="zh-CN" sz="2200" b="0" i="0" smtClean="0">
                        <a:latin typeface="Cambria Math"/>
                      </a:rPr>
                      <m:t>T</m:t>
                    </m:r>
                    <m:r>
                      <a:rPr lang="en-US" altLang="zh-CN" sz="2200">
                        <a:latin typeface="Cambria Math"/>
                      </a:rPr>
                      <m:t>=</m:t>
                    </m:r>
                    <m:f>
                      <m:fPr>
                        <m:ctrlPr>
                          <a:rPr lang="en-US" altLang="zh-CN" sz="2200" i="1">
                            <a:latin typeface="Cambria Math" charset="0"/>
                          </a:rPr>
                        </m:ctrlPr>
                      </m:fPr>
                      <m:num>
                        <m:acc>
                          <m:accPr>
                            <m:chr m:val="̅"/>
                            <m:ctrlPr>
                              <a:rPr lang="en-US" altLang="zh-CN" sz="2200" i="1">
                                <a:latin typeface="Cambria Math" charset="0"/>
                              </a:rPr>
                            </m:ctrlPr>
                          </m:accPr>
                          <m:e>
                            <m:r>
                              <a:rPr lang="en-US" altLang="zh-CN" sz="2200" i="1">
                                <a:latin typeface="Cambria Math"/>
                              </a:rPr>
                              <m:t>𝑋</m:t>
                            </m:r>
                          </m:e>
                        </m:acc>
                        <m:r>
                          <a:rPr lang="en-US" altLang="zh-CN" sz="2200" i="1">
                            <a:latin typeface="Cambria Math"/>
                          </a:rPr>
                          <m:t>−</m:t>
                        </m:r>
                        <m:sSub>
                          <m:sSubPr>
                            <m:ctrlPr>
                              <a:rPr lang="en-US" altLang="zh-CN" sz="2200" i="1">
                                <a:latin typeface="Cambria Math" charset="0"/>
                              </a:rPr>
                            </m:ctrlPr>
                          </m:sSubPr>
                          <m:e>
                            <m:r>
                              <a:rPr lang="en-US" altLang="zh-CN" sz="2200" i="1">
                                <a:latin typeface="Cambria Math"/>
                              </a:rPr>
                              <m:t>𝜇</m:t>
                            </m:r>
                          </m:e>
                          <m:sub>
                            <m:r>
                              <a:rPr lang="en-US" altLang="zh-CN" sz="2200" i="1">
                                <a:latin typeface="Cambria Math"/>
                              </a:rPr>
                              <m:t>0</m:t>
                            </m:r>
                          </m:sub>
                        </m:sSub>
                      </m:num>
                      <m:den>
                        <m:f>
                          <m:fPr>
                            <m:type m:val="lin"/>
                            <m:ctrlPr>
                              <a:rPr lang="en-US" altLang="zh-CN" sz="2200" i="1">
                                <a:latin typeface="Cambria Math" charset="0"/>
                              </a:rPr>
                            </m:ctrlPr>
                          </m:fPr>
                          <m:num>
                            <m:r>
                              <a:rPr lang="en-US" altLang="zh-CN" sz="2200" b="0" i="1" smtClean="0">
                                <a:latin typeface="Cambria Math"/>
                              </a:rPr>
                              <m:t>𝑆</m:t>
                            </m:r>
                          </m:num>
                          <m:den>
                            <m:rad>
                              <m:radPr>
                                <m:degHide m:val="on"/>
                                <m:ctrlPr>
                                  <a:rPr lang="en-US" altLang="zh-CN" sz="2200" i="1">
                                    <a:latin typeface="Cambria Math" charset="0"/>
                                  </a:rPr>
                                </m:ctrlPr>
                              </m:radPr>
                              <m:deg/>
                              <m:e>
                                <m:r>
                                  <a:rPr lang="en-US" altLang="zh-CN" sz="2200" i="1">
                                    <a:latin typeface="Cambria Math"/>
                                  </a:rPr>
                                  <m:t>𝑛</m:t>
                                </m:r>
                              </m:e>
                            </m:rad>
                          </m:den>
                        </m:f>
                      </m:den>
                    </m:f>
                  </m:oMath>
                </a14:m>
                <a:r>
                  <a:rPr lang="zh-CN" altLang="en-US" sz="2200" dirty="0"/>
                  <a:t> </a:t>
                </a:r>
                <a:r>
                  <a:rPr lang="en-US" altLang="zh-CN" sz="2200" dirty="0"/>
                  <a:t>has a </a:t>
                </a:r>
                <a14:m>
                  <m:oMath xmlns:m="http://schemas.openxmlformats.org/officeDocument/2006/math">
                    <m:r>
                      <a:rPr lang="en-US" altLang="zh-CN" sz="2200" i="1" dirty="0">
                        <a:latin typeface="Cambria Math"/>
                      </a:rPr>
                      <m:t>𝑡</m:t>
                    </m:r>
                  </m:oMath>
                </a14:m>
                <a:r>
                  <a:rPr lang="en-US" altLang="zh-CN" sz="2200" i="1" dirty="0"/>
                  <a:t> </a:t>
                </a:r>
                <a:r>
                  <a:rPr lang="en-US" altLang="zh-CN" sz="2200" dirty="0"/>
                  <a:t>distribution with </a:t>
                </a:r>
                <a14:m>
                  <m:oMath xmlns:m="http://schemas.openxmlformats.org/officeDocument/2006/math">
                    <m:r>
                      <a:rPr lang="en-US" altLang="zh-CN" sz="2200" i="1">
                        <a:latin typeface="Cambria Math"/>
                      </a:rPr>
                      <m:t>𝑛</m:t>
                    </m:r>
                    <m:r>
                      <a:rPr lang="en-US" altLang="zh-CN" sz="2200" i="1">
                        <a:latin typeface="Cambria Math"/>
                      </a:rPr>
                      <m:t>−1</m:t>
                    </m:r>
                  </m:oMath>
                </a14:m>
                <a:r>
                  <a:rPr lang="en-US" altLang="zh-CN" sz="2200" dirty="0"/>
                  <a:t> </a:t>
                </a:r>
                <a:r>
                  <a:rPr lang="en-US" altLang="zh-CN" sz="2200" dirty="0" err="1"/>
                  <a:t>df</a:t>
                </a:r>
                <a:r>
                  <a:rPr lang="en-US" altLang="zh-CN" sz="2200" dirty="0"/>
                  <a:t>.</a:t>
                </a:r>
                <a:endParaRPr lang="zh-CN" alt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303262" y="4986790"/>
                <a:ext cx="8654893" cy="978217"/>
              </a:xfrm>
              <a:prstGeom prst="rect">
                <a:avLst/>
              </a:prstGeom>
              <a:blipFill>
                <a:blip r:embed="rId9"/>
                <a:stretch>
                  <a:fillRect l="-915" r="-915" b="-11801"/>
                </a:stretch>
              </a:blipFill>
            </p:spPr>
            <p:txBody>
              <a:bodyPr/>
              <a:lstStyle/>
              <a:p>
                <a:r>
                  <a:rPr lang="zh-CN" altLang="en-US">
                    <a:noFill/>
                  </a:rPr>
                  <a:t> </a:t>
                </a:r>
              </a:p>
            </p:txBody>
          </p:sp>
        </mc:Fallback>
      </mc:AlternateContent>
      <p:sp>
        <p:nvSpPr>
          <p:cNvPr id="2" name="灯片编号占位符 1">
            <a:extLst>
              <a:ext uri="{FF2B5EF4-FFF2-40B4-BE49-F238E27FC236}">
                <a16:creationId xmlns="" xmlns:a16="http://schemas.microsoft.com/office/drawing/2014/main" id="{70E80F29-3920-4FBB-A980-22F12B792F94}"/>
              </a:ext>
            </a:extLst>
          </p:cNvPr>
          <p:cNvSpPr>
            <a:spLocks noGrp="1"/>
          </p:cNvSpPr>
          <p:nvPr>
            <p:ph type="sldNum" sz="quarter" idx="11"/>
          </p:nvPr>
        </p:nvSpPr>
        <p:spPr/>
        <p:txBody>
          <a:bodyPr/>
          <a:lstStyle/>
          <a:p>
            <a:pPr>
              <a:defRPr/>
            </a:pPr>
            <a:fld id="{DF2308B0-52A9-437D-9700-D7B37876F5B1}" type="slidenum">
              <a:rPr lang="zh-CN" altLang="en-US" smtClean="0"/>
              <a:pPr>
                <a:defRPr/>
              </a:pPr>
              <a:t>34</a:t>
            </a:fld>
            <a:endParaRPr lang="en-US" altLang="zh-CN" dirty="0"/>
          </a:p>
        </p:txBody>
      </p:sp>
    </p:spTree>
    <p:extLst>
      <p:ext uri="{BB962C8B-B14F-4D97-AF65-F5344CB8AC3E}">
        <p14:creationId xmlns:p14="http://schemas.microsoft.com/office/powerpoint/2010/main" val="25982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515" y="1179701"/>
            <a:ext cx="3983783" cy="430887"/>
          </a:xfrm>
          <a:prstGeom prst="rect">
            <a:avLst/>
          </a:prstGeom>
        </p:spPr>
        <p:txBody>
          <a:bodyPr wrap="none">
            <a:spAutoFit/>
          </a:bodyPr>
          <a:lstStyle/>
          <a:p>
            <a:r>
              <a:rPr lang="en-US" altLang="zh-CN" sz="2200" dirty="0"/>
              <a:t>If the </a:t>
            </a:r>
            <a:r>
              <a:rPr lang="en-US" altLang="zh-CN" sz="2200" dirty="0">
                <a:solidFill>
                  <a:srgbClr val="FF0000"/>
                </a:solidFill>
              </a:rPr>
              <a:t>alternative hypothesis is</a:t>
            </a:r>
            <a:r>
              <a:rPr lang="en-US" altLang="zh-CN" sz="2200" dirty="0"/>
              <a:t> </a:t>
            </a:r>
            <a:endParaRPr lang="zh-CN" altLang="en-US" sz="2200" dirty="0"/>
          </a:p>
        </p:txBody>
      </p:sp>
      <mc:AlternateContent xmlns:mc="http://schemas.openxmlformats.org/markup-compatibility/2006" xmlns:a14="http://schemas.microsoft.com/office/drawing/2010/main">
        <mc:Choice Requires="a14">
          <p:sp>
            <p:nvSpPr>
              <p:cNvPr id="3" name="矩形 2"/>
              <p:cNvSpPr/>
              <p:nvPr/>
            </p:nvSpPr>
            <p:spPr>
              <a:xfrm>
                <a:off x="206515" y="4644135"/>
                <a:ext cx="8685964" cy="784254"/>
              </a:xfrm>
              <a:prstGeom prst="rect">
                <a:avLst/>
              </a:prstGeom>
            </p:spPr>
            <p:txBody>
              <a:bodyPr wrap="square">
                <a:spAutoFit/>
              </a:bodyPr>
              <a:lstStyle/>
              <a:p>
                <a:pPr algn="just"/>
                <a:r>
                  <a:rPr lang="en-US" altLang="zh-CN" sz="2200" dirty="0"/>
                  <a:t>So the </a:t>
                </a:r>
                <a:r>
                  <a:rPr lang="en-US" altLang="zh-CN" sz="2200" dirty="0">
                    <a:solidFill>
                      <a:srgbClr val="FF0000"/>
                    </a:solidFill>
                  </a:rPr>
                  <a:t>rejection region</a:t>
                </a:r>
                <a:r>
                  <a:rPr lang="en-US" altLang="zh-CN" sz="2200" dirty="0"/>
                  <a:t> </a:t>
                </a:r>
                <a14:m>
                  <m:oMath xmlns:m="http://schemas.openxmlformats.org/officeDocument/2006/math">
                    <m:r>
                      <a:rPr lang="en-US" altLang="zh-CN" sz="2200" b="0" i="1" smtClean="0">
                        <a:latin typeface="Cambria Math"/>
                      </a:rPr>
                      <m:t>𝑡</m:t>
                    </m:r>
                    <m:r>
                      <a:rPr lang="en-US" altLang="zh-CN" sz="2200" b="0" i="1" smtClean="0">
                        <a:latin typeface="Cambria Math"/>
                        <a:ea typeface="Cambria Math"/>
                      </a:rPr>
                      <m:t>≥</m:t>
                    </m:r>
                    <m:sSub>
                      <m:sSubPr>
                        <m:ctrlPr>
                          <a:rPr lang="en-US" altLang="zh-CN" sz="2200" i="1">
                            <a:latin typeface="Cambria Math" charset="0"/>
                          </a:rPr>
                        </m:ctrlPr>
                      </m:sSubPr>
                      <m:e>
                        <m:r>
                          <a:rPr lang="en-US" altLang="zh-CN" sz="2200" i="1">
                            <a:latin typeface="Cambria Math"/>
                          </a:rPr>
                          <m:t>𝑡</m:t>
                        </m:r>
                      </m:e>
                      <m:sub>
                        <m:r>
                          <a:rPr lang="en-US" altLang="zh-CN" sz="2200" i="1">
                            <a:latin typeface="Cambria Math"/>
                          </a:rPr>
                          <m:t>𝛼</m:t>
                        </m:r>
                        <m:r>
                          <a:rPr lang="en-US" altLang="zh-CN" sz="2200" i="1">
                            <a:latin typeface="Cambria Math"/>
                          </a:rPr>
                          <m:t>,</m:t>
                        </m:r>
                        <m:r>
                          <a:rPr lang="en-US" altLang="zh-CN" sz="2200" i="1">
                            <a:latin typeface="Cambria Math"/>
                          </a:rPr>
                          <m:t>𝑛</m:t>
                        </m:r>
                        <m:r>
                          <a:rPr lang="en-US" altLang="zh-CN" sz="2200" i="1">
                            <a:latin typeface="Cambria Math"/>
                          </a:rPr>
                          <m:t>−1</m:t>
                        </m:r>
                      </m:sub>
                    </m:sSub>
                  </m:oMath>
                </a14:m>
                <a:r>
                  <a:rPr lang="en-US" altLang="zh-CN" sz="2200" dirty="0"/>
                  <a:t>(</a:t>
                </a:r>
                <a:r>
                  <a:rPr lang="en-US" altLang="zh-CN" sz="2200" dirty="0">
                    <a:solidFill>
                      <a:schemeClr val="tx1"/>
                    </a:solidFill>
                  </a:rPr>
                  <a:t>based on the test statistic </a:t>
                </a:r>
                <a14:m>
                  <m:oMath xmlns:m="http://schemas.openxmlformats.org/officeDocument/2006/math">
                    <m:r>
                      <a:rPr lang="en-US" altLang="zh-CN" sz="2200" b="0" i="1" smtClean="0">
                        <a:solidFill>
                          <a:schemeClr val="tx1"/>
                        </a:solidFill>
                        <a:latin typeface="Cambria Math"/>
                      </a:rPr>
                      <m:t>𝑇</m:t>
                    </m:r>
                  </m:oMath>
                </a14:m>
                <a:r>
                  <a:rPr lang="en-US" altLang="zh-CN" sz="2200" dirty="0">
                    <a:solidFill>
                      <a:schemeClr val="tx1"/>
                    </a:solidFill>
                  </a:rPr>
                  <a:t>) </a:t>
                </a:r>
                <a:r>
                  <a:rPr lang="en-US" altLang="zh-CN" sz="2200" dirty="0"/>
                  <a:t>has type I error probability </a:t>
                </a:r>
                <a14:m>
                  <m:oMath xmlns:m="http://schemas.openxmlformats.org/officeDocument/2006/math">
                    <m:r>
                      <a:rPr lang="en-US" altLang="zh-CN" sz="2200" b="0" i="1" smtClean="0">
                        <a:latin typeface="Cambria Math"/>
                      </a:rPr>
                      <m:t>𝛼</m:t>
                    </m:r>
                  </m:oMath>
                </a14:m>
                <a:r>
                  <a:rPr lang="en-US" altLang="zh-CN" sz="2200" dirty="0"/>
                  <a:t>.</a:t>
                </a:r>
              </a:p>
            </p:txBody>
          </p:sp>
        </mc:Choice>
        <mc:Fallback xmlns="">
          <p:sp>
            <p:nvSpPr>
              <p:cNvPr id="3" name="矩形 2"/>
              <p:cNvSpPr>
                <a:spLocks noRot="1" noChangeAspect="1" noMove="1" noResize="1" noEditPoints="1" noAdjustHandles="1" noChangeArrowheads="1" noChangeShapeType="1" noTextEdit="1"/>
              </p:cNvSpPr>
              <p:nvPr/>
            </p:nvSpPr>
            <p:spPr>
              <a:xfrm>
                <a:off x="206515" y="4644135"/>
                <a:ext cx="8685964" cy="784254"/>
              </a:xfrm>
              <a:prstGeom prst="rect">
                <a:avLst/>
              </a:prstGeom>
              <a:blipFill>
                <a:blip r:embed="rId2"/>
                <a:stretch>
                  <a:fillRect l="-912" t="-5469" r="-912"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06515" y="1808820"/>
                <a:ext cx="8685964" cy="799771"/>
              </a:xfrm>
              <a:prstGeom prst="rect">
                <a:avLst/>
              </a:prstGeom>
            </p:spPr>
            <p:txBody>
              <a:bodyPr wrap="square">
                <a:spAutoFit/>
              </a:bodyPr>
              <a:lstStyle/>
              <a:p>
                <a:pPr algn="just"/>
                <a:r>
                  <a:rPr lang="en-US" altLang="zh-CN" sz="2200" dirty="0"/>
                  <a:t>The appropriate rejection region, based on the test statistic </a:t>
                </a:r>
                <a14:m>
                  <m:oMath xmlns:m="http://schemas.openxmlformats.org/officeDocument/2006/math">
                    <m:r>
                      <a:rPr lang="en-US" altLang="zh-CN" sz="2200" b="0" i="1" dirty="0" smtClean="0">
                        <a:latin typeface="Cambria Math"/>
                      </a:rPr>
                      <m:t>𝑇</m:t>
                    </m:r>
                  </m:oMath>
                </a14:m>
                <a:r>
                  <a:rPr lang="en-US" altLang="zh-CN" sz="2200" dirty="0"/>
                  <a:t>, has the form </a:t>
                </a:r>
                <a14:m>
                  <m:oMath xmlns:m="http://schemas.openxmlformats.org/officeDocument/2006/math">
                    <m:r>
                      <a:rPr lang="en-US" altLang="zh-CN" sz="2200" b="0" i="1" smtClean="0">
                        <a:latin typeface="Cambria Math"/>
                      </a:rPr>
                      <m:t>𝑡</m:t>
                    </m:r>
                    <m:r>
                      <a:rPr lang="en-US" altLang="zh-CN" sz="2200" b="0" i="1" smtClean="0">
                        <a:latin typeface="Cambria Math"/>
                        <a:ea typeface="Cambria Math"/>
                      </a:rPr>
                      <m:t>≥</m:t>
                    </m:r>
                    <m:r>
                      <a:rPr lang="en-US" altLang="zh-CN" sz="2200" b="0" i="1" smtClean="0">
                        <a:latin typeface="Cambria Math"/>
                        <a:ea typeface="Cambria Math"/>
                      </a:rPr>
                      <m:t>𝑐</m:t>
                    </m:r>
                  </m:oMath>
                </a14:m>
                <a:r>
                  <a:rPr lang="en-US" altLang="zh-CN" sz="2200" dirty="0"/>
                  <a:t>. Let </a:t>
                </a:r>
                <a14:m>
                  <m:oMath xmlns:m="http://schemas.openxmlformats.org/officeDocument/2006/math">
                    <m:r>
                      <a:rPr lang="en-US" altLang="zh-CN" sz="2200" b="0" i="1" smtClean="0">
                        <a:latin typeface="Cambria Math"/>
                      </a:rPr>
                      <m:t>𝑐</m:t>
                    </m:r>
                    <m:r>
                      <a:rPr lang="en-US" altLang="zh-CN" sz="2200" b="0" i="1" smtClean="0">
                        <a:latin typeface="Cambria Math"/>
                      </a:rPr>
                      <m:t>=</m:t>
                    </m:r>
                    <m:sSub>
                      <m:sSubPr>
                        <m:ctrlPr>
                          <a:rPr lang="en-US" altLang="zh-CN" sz="2200" b="0" i="1" smtClean="0">
                            <a:latin typeface="Cambria Math" charset="0"/>
                          </a:rPr>
                        </m:ctrlPr>
                      </m:sSubPr>
                      <m:e>
                        <m:r>
                          <a:rPr lang="en-US" altLang="zh-CN" sz="2200" b="0" i="1" smtClean="0">
                            <a:latin typeface="Cambria Math"/>
                          </a:rPr>
                          <m:t>𝑡</m:t>
                        </m:r>
                      </m:e>
                      <m:sub>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𝑛</m:t>
                        </m:r>
                        <m:r>
                          <a:rPr lang="en-US" altLang="zh-CN" sz="2200" b="0" i="1" smtClean="0">
                            <a:latin typeface="Cambria Math"/>
                          </a:rPr>
                          <m:t>−1</m:t>
                        </m:r>
                      </m:sub>
                    </m:sSub>
                  </m:oMath>
                </a14:m>
                <a:r>
                  <a:rPr lang="en-US" altLang="zh-CN" sz="2200" dirty="0"/>
                  <a:t>.</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206515" y="1808820"/>
                <a:ext cx="8685964" cy="799771"/>
              </a:xfrm>
              <a:prstGeom prst="rect">
                <a:avLst/>
              </a:prstGeom>
              <a:blipFill>
                <a:blip r:embed="rId3"/>
                <a:stretch>
                  <a:fillRect l="-912" t="-4580" r="-912" b="-106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986935" y="1179700"/>
                <a:ext cx="1561133" cy="430887"/>
              </a:xfrm>
              <a:prstGeom prst="rect">
                <a:avLst/>
              </a:prstGeom>
            </p:spPr>
            <p:txBody>
              <a:bodyPr wrap="none">
                <a:spAutoFit/>
              </a:bodyPr>
              <a:lstStyle/>
              <a:p>
                <a14:m>
                  <m:oMath xmlns:m="http://schemas.openxmlformats.org/officeDocument/2006/math">
                    <m:sSub>
                      <m:sSubPr>
                        <m:ctrlPr>
                          <a:rPr lang="en-US" altLang="zh-CN" sz="2200" i="1" smtClean="0">
                            <a:latin typeface="Cambria Math" charset="0"/>
                          </a:rPr>
                        </m:ctrlPr>
                      </m:sSubPr>
                      <m:e>
                        <m:r>
                          <a:rPr lang="en-US" altLang="zh-CN" sz="2200" i="1">
                            <a:latin typeface="Cambria Math"/>
                          </a:rPr>
                          <m:t>𝐻</m:t>
                        </m:r>
                      </m:e>
                      <m:sub>
                        <m:r>
                          <a:rPr lang="en-US" altLang="zh-CN" sz="2200" i="1">
                            <a:latin typeface="Cambria Math"/>
                          </a:rPr>
                          <m:t>𝛼</m:t>
                        </m:r>
                      </m:sub>
                    </m:sSub>
                  </m:oMath>
                </a14:m>
                <a:r>
                  <a:rPr lang="en-US" altLang="zh-CN" sz="2200" dirty="0">
                    <a:solidFill>
                      <a:srgbClr val="FF0000"/>
                    </a:solidFill>
                  </a:rPr>
                  <a:t>: </a:t>
                </a:r>
                <a14:m>
                  <m:oMath xmlns:m="http://schemas.openxmlformats.org/officeDocument/2006/math">
                    <m:r>
                      <a:rPr lang="en-US" altLang="zh-CN" sz="2200" i="1" dirty="0">
                        <a:latin typeface="Cambria Math"/>
                      </a:rPr>
                      <m:t>𝜇</m:t>
                    </m:r>
                    <m:r>
                      <a:rPr lang="en-US" altLang="zh-CN" sz="2200" i="1" dirty="0">
                        <a:latin typeface="Cambria Math"/>
                      </a:rPr>
                      <m:t>&gt;</m:t>
                    </m:r>
                    <m:sSub>
                      <m:sSubPr>
                        <m:ctrlPr>
                          <a:rPr lang="en-US" altLang="zh-CN" sz="2200" i="1" dirty="0">
                            <a:latin typeface="Cambria Math" charset="0"/>
                          </a:rPr>
                        </m:ctrlPr>
                      </m:sSubPr>
                      <m:e>
                        <m:r>
                          <a:rPr lang="en-US" altLang="zh-CN" sz="2200" i="1" dirty="0">
                            <a:latin typeface="Cambria Math"/>
                          </a:rPr>
                          <m:t>𝜇</m:t>
                        </m:r>
                      </m:e>
                      <m:sub>
                        <m:r>
                          <a:rPr lang="en-US" altLang="zh-CN" sz="2200" i="1" dirty="0">
                            <a:latin typeface="Cambria Math"/>
                          </a:rPr>
                          <m:t>0</m:t>
                        </m:r>
                      </m:sub>
                    </m:sSub>
                    <m:r>
                      <a:rPr lang="en-US" altLang="zh-CN" sz="2200" b="0" i="0" dirty="0" smtClean="0">
                        <a:latin typeface="Cambria Math"/>
                      </a:rPr>
                      <m:t>,</m:t>
                    </m:r>
                  </m:oMath>
                </a14:m>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3986935" y="1179700"/>
                <a:ext cx="1561133" cy="430887"/>
              </a:xfrm>
              <a:prstGeom prst="rect">
                <a:avLst/>
              </a:prstGeom>
              <a:blipFill rotWithShape="1">
                <a:blip r:embed="rId4"/>
                <a:stretch>
                  <a:fillRect t="-714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84889" y="2798930"/>
                <a:ext cx="204620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𝑃</m:t>
                      </m:r>
                      <m:r>
                        <a:rPr lang="en-US" altLang="zh-CN" sz="2200" b="0" i="1" smtClean="0">
                          <a:latin typeface="Cambria Math"/>
                        </a:rPr>
                        <m:t>(</m:t>
                      </m:r>
                      <m:r>
                        <m:rPr>
                          <m:nor/>
                        </m:rPr>
                        <a:rPr lang="en-US" altLang="zh-CN" sz="2200"/>
                        <m:t>type</m:t>
                      </m:r>
                      <m:r>
                        <m:rPr>
                          <m:nor/>
                        </m:rPr>
                        <a:rPr lang="en-US" altLang="zh-CN" sz="2200"/>
                        <m:t> </m:t>
                      </m:r>
                      <m:r>
                        <m:rPr>
                          <m:nor/>
                        </m:rPr>
                        <a:rPr lang="en-US" altLang="zh-CN" sz="2200"/>
                        <m:t>I</m:t>
                      </m:r>
                      <m:r>
                        <m:rPr>
                          <m:nor/>
                        </m:rPr>
                        <a:rPr lang="en-US" altLang="zh-CN" sz="2200"/>
                        <m:t> </m:t>
                      </m:r>
                      <m:r>
                        <m:rPr>
                          <m:nor/>
                        </m:rPr>
                        <a:rPr lang="en-US" altLang="zh-CN" sz="2200"/>
                        <m:t>error</m:t>
                      </m:r>
                      <m:r>
                        <a:rPr lang="en-US" altLang="zh-CN" sz="2200" b="0" i="1" smtClean="0">
                          <a:latin typeface="Cambria Math"/>
                        </a:rPr>
                        <m:t>)</m:t>
                      </m:r>
                    </m:oMath>
                  </m:oMathPara>
                </a14:m>
                <a:endParaRPr lang="zh-CN" altLang="en-US" sz="22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84889" y="2798930"/>
                <a:ext cx="2046201" cy="430887"/>
              </a:xfrm>
              <a:prstGeom prst="rect">
                <a:avLst/>
              </a:prstGeom>
              <a:blipFill rotWithShape="1">
                <a:blip r:embed="rId5"/>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45144" y="3238594"/>
                <a:ext cx="44569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𝑃</m:t>
                      </m:r>
                      <m:r>
                        <a:rPr lang="en-US" altLang="zh-CN" sz="2200" b="0" i="1" smtClean="0">
                          <a:latin typeface="Cambria Math"/>
                        </a:rPr>
                        <m:t>(</m:t>
                      </m:r>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r>
                        <m:rPr>
                          <m:nor/>
                        </m:rPr>
                        <a:rPr lang="en-US" altLang="zh-CN" sz="2200" b="0" i="0" smtClean="0">
                          <a:latin typeface="Cambria Math"/>
                        </a:rPr>
                        <m:t> </m:t>
                      </m:r>
                      <m:r>
                        <m:rPr>
                          <m:nor/>
                        </m:rPr>
                        <a:rPr lang="en-US" altLang="zh-CN" sz="2200"/>
                        <m:t>is</m:t>
                      </m:r>
                      <m:r>
                        <m:rPr>
                          <m:nor/>
                        </m:rPr>
                        <a:rPr lang="en-US" altLang="zh-CN" sz="2200"/>
                        <m:t> </m:t>
                      </m:r>
                      <m:r>
                        <m:rPr>
                          <m:nor/>
                        </m:rPr>
                        <a:rPr lang="en-US" altLang="zh-CN" sz="2200"/>
                        <m:t>rejected</m:t>
                      </m:r>
                      <m:r>
                        <m:rPr>
                          <m:nor/>
                        </m:rPr>
                        <a:rPr lang="en-US" altLang="zh-CN" sz="2200"/>
                        <m:t> </m:t>
                      </m:r>
                      <m:r>
                        <m:rPr>
                          <m:nor/>
                        </m:rPr>
                        <a:rPr lang="en-US" altLang="zh-CN" sz="2200"/>
                        <m:t>when</m:t>
                      </m:r>
                      <m:r>
                        <m:rPr>
                          <m:nor/>
                        </m:rPr>
                        <a:rPr lang="en-US" altLang="zh-CN" sz="2200"/>
                        <m:t> </m:t>
                      </m:r>
                      <m:r>
                        <m:rPr>
                          <m:nor/>
                        </m:rPr>
                        <a:rPr lang="en-US" altLang="zh-CN" sz="2200"/>
                        <m:t>it</m:t>
                      </m:r>
                      <m:r>
                        <m:rPr>
                          <m:nor/>
                        </m:rPr>
                        <a:rPr lang="en-US" altLang="zh-CN" sz="2200"/>
                        <m:t> </m:t>
                      </m:r>
                      <m:r>
                        <m:rPr>
                          <m:nor/>
                        </m:rPr>
                        <a:rPr lang="en-US" altLang="zh-CN" sz="2200"/>
                        <m:t>is</m:t>
                      </m:r>
                      <m:r>
                        <m:rPr>
                          <m:nor/>
                        </m:rPr>
                        <a:rPr lang="en-US" altLang="zh-CN" sz="2200"/>
                        <m:t> </m:t>
                      </m:r>
                      <m:r>
                        <m:rPr>
                          <m:nor/>
                        </m:rPr>
                        <a:rPr lang="en-US" altLang="zh-CN" sz="2200"/>
                        <m:t>true</m:t>
                      </m:r>
                      <m:r>
                        <a:rPr lang="en-US" altLang="zh-CN" sz="2200" b="0" i="1" smtClean="0">
                          <a:latin typeface="Cambria Math"/>
                        </a:rPr>
                        <m:t>)</m:t>
                      </m:r>
                    </m:oMath>
                  </m:oMathPara>
                </a14:m>
                <a:endParaRPr lang="zh-CN" altLang="en-US" sz="2200" dirty="0">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45144" y="3238594"/>
                <a:ext cx="4456926" cy="430887"/>
              </a:xfrm>
              <a:prstGeom prst="rect">
                <a:avLst/>
              </a:prstGeom>
              <a:blipFill rotWithShape="1">
                <a:blip r:embed="rId6"/>
                <a:stretch>
                  <a:fillRect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91580" y="3609020"/>
                <a:ext cx="5688435" cy="5990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200" b="0" i="1" smtClean="0">
                          <a:latin typeface="Cambria Math"/>
                        </a:rPr>
                        <m:t>=</m:t>
                      </m:r>
                      <m:r>
                        <a:rPr lang="en-US" altLang="zh-CN" sz="2200" b="0" i="1" smtClean="0">
                          <a:latin typeface="Cambria Math"/>
                        </a:rPr>
                        <m:t>𝑃</m:t>
                      </m:r>
                      <m:d>
                        <m:dPr>
                          <m:ctrlPr>
                            <a:rPr lang="en-US" altLang="zh-CN" sz="2200" b="0" i="1" smtClean="0">
                              <a:latin typeface="Cambria Math" charset="0"/>
                            </a:rPr>
                          </m:ctrlPr>
                        </m:dPr>
                        <m:e>
                          <m:r>
                            <a:rPr lang="en-US" altLang="zh-CN" sz="2200" b="0" i="1" smtClean="0">
                              <a:latin typeface="Cambria Math"/>
                            </a:rPr>
                            <m:t>𝑇</m:t>
                          </m:r>
                          <m:r>
                            <a:rPr lang="en-US" altLang="zh-CN" sz="2200" b="0" i="1" smtClean="0">
                              <a:latin typeface="Cambria Math"/>
                              <a:ea typeface="Cambria Math"/>
                            </a:rPr>
                            <m:t>≥</m:t>
                          </m:r>
                          <m:sSub>
                            <m:sSubPr>
                              <m:ctrlPr>
                                <a:rPr lang="en-US" altLang="zh-CN" sz="2200" b="0" i="1" smtClean="0">
                                  <a:latin typeface="Cambria Math" charset="0"/>
                                </a:rPr>
                              </m:ctrlPr>
                            </m:sSubPr>
                            <m:e>
                              <m:r>
                                <a:rPr lang="en-US" altLang="zh-CN" sz="2200" b="0" i="1" smtClean="0">
                                  <a:latin typeface="Cambria Math"/>
                                </a:rPr>
                                <m:t>𝑡</m:t>
                              </m:r>
                            </m:e>
                            <m:sub>
                              <m:r>
                                <a:rPr lang="en-US" altLang="zh-CN" sz="2200" b="0" i="1" smtClean="0">
                                  <a:latin typeface="Cambria Math"/>
                                </a:rPr>
                                <m:t>𝛼</m:t>
                              </m:r>
                              <m:r>
                                <a:rPr lang="en-US" altLang="zh-CN" sz="2200" b="0" i="1" smtClean="0">
                                  <a:latin typeface="Cambria Math"/>
                                </a:rPr>
                                <m:t>,</m:t>
                              </m:r>
                              <m:r>
                                <a:rPr lang="en-US" altLang="zh-CN" sz="2200" b="0" i="1" smtClean="0">
                                  <a:latin typeface="Cambria Math"/>
                                </a:rPr>
                                <m:t>𝑛</m:t>
                              </m:r>
                              <m:r>
                                <a:rPr lang="en-US" altLang="zh-CN" sz="2200" b="0" i="1" smtClean="0">
                                  <a:latin typeface="Cambria Math"/>
                                </a:rPr>
                                <m:t>−1</m:t>
                              </m:r>
                            </m:sub>
                          </m:sSub>
                          <m:r>
                            <m:rPr>
                              <m:sty m:val="p"/>
                            </m:rPr>
                            <a:rPr lang="en-US" altLang="zh-CN" sz="2200" b="0" i="0" smtClean="0">
                              <a:latin typeface="Cambria Math"/>
                              <a:ea typeface="Cambria Math"/>
                            </a:rPr>
                            <m:t>when</m:t>
                          </m:r>
                          <m:r>
                            <a:rPr lang="en-US" altLang="zh-CN" sz="2200" b="0" i="0" smtClean="0">
                              <a:latin typeface="Cambria Math"/>
                              <a:ea typeface="Cambria Math"/>
                            </a:rPr>
                            <m:t> </m:t>
                          </m:r>
                          <m:r>
                            <a:rPr lang="en-US" altLang="zh-CN" sz="2200" b="0" i="1" smtClean="0">
                              <a:latin typeface="Cambria Math"/>
                              <a:ea typeface="Cambria Math"/>
                            </a:rPr>
                            <m:t>𝑇</m:t>
                          </m:r>
                          <m:r>
                            <a:rPr lang="en-US" altLang="zh-CN" sz="2200" i="1">
                              <a:latin typeface="Cambria Math"/>
                              <a:ea typeface="Cambria Math"/>
                            </a:rPr>
                            <m:t>~</m:t>
                          </m:r>
                          <m:r>
                            <a:rPr lang="en-US" altLang="zh-CN" sz="2200" b="0" i="1" smtClean="0">
                              <a:latin typeface="Cambria Math"/>
                              <a:ea typeface="Cambria Math"/>
                            </a:rPr>
                            <m:t>𝑡</m:t>
                          </m:r>
                          <m:d>
                            <m:dPr>
                              <m:ctrlPr>
                                <a:rPr lang="en-US" altLang="zh-CN" sz="2200" i="1">
                                  <a:latin typeface="Cambria Math" charset="0"/>
                                  <a:ea typeface="Cambria Math"/>
                                </a:rPr>
                              </m:ctrlPr>
                            </m:dPr>
                            <m:e>
                              <m:r>
                                <a:rPr lang="en-US" altLang="zh-CN" sz="2200" b="0" i="1" smtClean="0">
                                  <a:latin typeface="Cambria Math"/>
                                  <a:ea typeface="Cambria Math"/>
                                </a:rPr>
                                <m:t>𝑛</m:t>
                              </m:r>
                              <m:r>
                                <a:rPr lang="en-US" altLang="zh-CN" sz="2200" b="0" i="1" smtClean="0">
                                  <a:latin typeface="Cambria Math"/>
                                  <a:ea typeface="Cambria Math"/>
                                </a:rPr>
                                <m:t>−1</m:t>
                              </m:r>
                            </m:e>
                          </m:d>
                        </m:e>
                      </m:d>
                    </m:oMath>
                  </m:oMathPara>
                </a14:m>
                <a:endParaRPr lang="zh-CN" altLang="en-US" sz="22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91580" y="3609020"/>
                <a:ext cx="5688435" cy="59901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45144" y="4104075"/>
                <a:ext cx="73000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a:rPr>
                        <m:t>=</m:t>
                      </m:r>
                      <m:r>
                        <a:rPr lang="en-US" altLang="zh-CN" sz="2200" b="0" i="1" smtClean="0">
                          <a:latin typeface="Cambria Math"/>
                        </a:rPr>
                        <m:t>𝛼</m:t>
                      </m:r>
                    </m:oMath>
                  </m:oMathPara>
                </a14:m>
                <a:endParaRPr lang="zh-CN" altLang="en-US" sz="2200" dirty="0">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45144" y="4104075"/>
                <a:ext cx="730008" cy="430887"/>
              </a:xfrm>
              <a:prstGeom prst="rect">
                <a:avLst/>
              </a:prstGeom>
              <a:blipFill rotWithShape="1">
                <a:blip r:embed="rId8"/>
                <a:stretch>
                  <a:fillRect/>
                </a:stretch>
              </a:blipFill>
            </p:spPr>
            <p:txBody>
              <a:bodyPr/>
              <a:lstStyle/>
              <a:p>
                <a:r>
                  <a:rPr lang="zh-CN" altLang="en-US">
                    <a:noFill/>
                  </a:rPr>
                  <a:t> </a:t>
                </a:r>
              </a:p>
            </p:txBody>
          </p:sp>
        </mc:Fallback>
      </mc:AlternateContent>
      <p:sp>
        <p:nvSpPr>
          <p:cNvPr id="10" name="灯片编号占位符 9">
            <a:extLst>
              <a:ext uri="{FF2B5EF4-FFF2-40B4-BE49-F238E27FC236}">
                <a16:creationId xmlns="" xmlns:a16="http://schemas.microsoft.com/office/drawing/2014/main" id="{185B1C79-EB5D-4CC5-9B76-D1D2DB41726E}"/>
              </a:ext>
            </a:extLst>
          </p:cNvPr>
          <p:cNvSpPr>
            <a:spLocks noGrp="1"/>
          </p:cNvSpPr>
          <p:nvPr>
            <p:ph type="sldNum" sz="quarter" idx="11"/>
          </p:nvPr>
        </p:nvSpPr>
        <p:spPr/>
        <p:txBody>
          <a:bodyPr/>
          <a:lstStyle/>
          <a:p>
            <a:pPr>
              <a:defRPr/>
            </a:pPr>
            <a:fld id="{DF2308B0-52A9-437D-9700-D7B37876F5B1}" type="slidenum">
              <a:rPr lang="zh-CN" altLang="en-US" smtClean="0"/>
              <a:pPr>
                <a:defRPr/>
              </a:pPr>
              <a:t>35</a:t>
            </a:fld>
            <a:endParaRPr lang="en-US" altLang="zh-CN" dirty="0"/>
          </a:p>
        </p:txBody>
      </p:sp>
    </p:spTree>
    <p:extLst>
      <p:ext uri="{BB962C8B-B14F-4D97-AF65-F5344CB8AC3E}">
        <p14:creationId xmlns:p14="http://schemas.microsoft.com/office/powerpoint/2010/main" val="176396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251520" y="908720"/>
                <a:ext cx="8325925" cy="769441"/>
              </a:xfrm>
              <a:prstGeom prst="rect">
                <a:avLst/>
              </a:prstGeom>
            </p:spPr>
            <p:txBody>
              <a:bodyPr wrap="square">
                <a:spAutoFit/>
              </a:bodyPr>
              <a:lstStyle/>
              <a:p>
                <a:r>
                  <a:rPr lang="en-US" altLang="zh-CN" sz="2200" dirty="0"/>
                  <a:t>Let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1</m:t>
                        </m:r>
                      </m:sub>
                    </m:sSub>
                    <m:r>
                      <a:rPr lang="en-US" altLang="zh-CN" sz="2200" i="1" dirty="0">
                        <a:latin typeface="Cambria Math"/>
                      </a:rPr>
                      <m:t>, </m:t>
                    </m:r>
                    <m:sSub>
                      <m:sSubPr>
                        <m:ctrlPr>
                          <a:rPr lang="en-US" altLang="zh-CN" sz="2200" i="1" dirty="0">
                            <a:latin typeface="Cambria Math" charset="0"/>
                          </a:rPr>
                        </m:ctrlPr>
                      </m:sSubPr>
                      <m:e>
                        <m:r>
                          <a:rPr lang="en-US" altLang="zh-CN" sz="2200" i="1" dirty="0">
                            <a:latin typeface="Cambria Math"/>
                          </a:rPr>
                          <m:t>𝑋</m:t>
                        </m:r>
                      </m:e>
                      <m:sub>
                        <m:r>
                          <a:rPr lang="en-US" altLang="zh-CN" sz="2200" i="1" dirty="0">
                            <a:latin typeface="Cambria Math"/>
                          </a:rPr>
                          <m:t>2</m:t>
                        </m:r>
                      </m:sub>
                    </m:sSub>
                    <m:r>
                      <a:rPr lang="en-US" altLang="zh-CN" sz="2200" i="1" dirty="0">
                        <a:latin typeface="Cambria Math"/>
                      </a:rPr>
                      <m:t>,…,</m:t>
                    </m:r>
                    <m:sSub>
                      <m:sSubPr>
                        <m:ctrlPr>
                          <a:rPr lang="en-US" altLang="zh-CN" sz="2200" i="1" dirty="0" err="1">
                            <a:latin typeface="Cambria Math" charset="0"/>
                          </a:rPr>
                        </m:ctrlPr>
                      </m:sSubPr>
                      <m:e>
                        <m:r>
                          <a:rPr lang="en-US" altLang="zh-CN" sz="2200" i="1" dirty="0" err="1">
                            <a:latin typeface="Cambria Math"/>
                          </a:rPr>
                          <m:t>𝑋</m:t>
                        </m:r>
                      </m:e>
                      <m:sub>
                        <m:r>
                          <a:rPr lang="en-US" altLang="zh-CN" sz="2200" i="1" dirty="0" err="1">
                            <a:latin typeface="Cambria Math"/>
                          </a:rPr>
                          <m:t>𝑛</m:t>
                        </m:r>
                      </m:sub>
                    </m:sSub>
                    <m:r>
                      <a:rPr lang="en-US" altLang="zh-CN" sz="2200" i="1" dirty="0" err="1">
                        <a:latin typeface="Cambria Math"/>
                      </a:rPr>
                      <m:t> </m:t>
                    </m:r>
                  </m:oMath>
                </a14:m>
                <a:r>
                  <a:rPr lang="en-US" altLang="zh-CN" sz="2200" dirty="0"/>
                  <a:t>be a random sample from a </a:t>
                </a:r>
                <a:r>
                  <a:rPr lang="en-US" altLang="zh-CN" sz="2200" dirty="0">
                    <a:solidFill>
                      <a:srgbClr val="FF0000"/>
                    </a:solidFill>
                  </a:rPr>
                  <a:t>normal</a:t>
                </a:r>
                <a:r>
                  <a:rPr lang="en-US" altLang="zh-CN" sz="2200" dirty="0"/>
                  <a:t> distribution with mean </a:t>
                </a:r>
                <a14:m>
                  <m:oMath xmlns:m="http://schemas.openxmlformats.org/officeDocument/2006/math">
                    <m:r>
                      <a:rPr lang="en-US" altLang="zh-CN" sz="2200" b="0" i="1" dirty="0" smtClean="0">
                        <a:latin typeface="Cambria Math"/>
                      </a:rPr>
                      <m:t>𝜇</m:t>
                    </m:r>
                  </m:oMath>
                </a14:m>
                <a:r>
                  <a:rPr lang="en-US" altLang="zh-CN" sz="2200" dirty="0"/>
                  <a:t>. </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51520" y="908720"/>
                <a:ext cx="8325925" cy="769441"/>
              </a:xfrm>
              <a:prstGeom prst="rect">
                <a:avLst/>
              </a:prstGeom>
              <a:blipFill>
                <a:blip r:embed="rId2"/>
                <a:stretch>
                  <a:fillRect l="-952" t="-4762"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A1A9B77D-8823-429C-BB60-D180F09CA7FC}"/>
                  </a:ext>
                </a:extLst>
              </p:cNvPr>
              <p:cNvSpPr/>
              <p:nvPr/>
            </p:nvSpPr>
            <p:spPr>
              <a:xfrm>
                <a:off x="386535" y="1845718"/>
                <a:ext cx="7551585" cy="3621184"/>
              </a:xfrm>
              <a:prstGeom prst="rect">
                <a:avLst/>
              </a:prstGeom>
            </p:spPr>
            <p:txBody>
              <a:bodyPr wrap="square">
                <a:spAutoFit/>
              </a:bodyPr>
              <a:lstStyle/>
              <a:p>
                <a:pPr marL="0" lvl="0" indent="0" algn="just" defTabSz="914400">
                  <a:lnSpc>
                    <a:spcPct val="150000"/>
                  </a:lnSpc>
                  <a:spcBef>
                    <a:spcPts val="0"/>
                  </a:spcBef>
                  <a:buClrTx/>
                  <a:buNone/>
                </a:pPr>
                <a:r>
                  <a:rPr lang="en-US" altLang="zh-CN" sz="2000" dirty="0">
                    <a:solidFill>
                      <a:srgbClr val="0070C0"/>
                    </a:solidFill>
                    <a:latin typeface="Times New Roman" charset="0"/>
                    <a:cs typeface="Times New Roman" charset="0"/>
                  </a:rPr>
                  <a:t>The One-Sample </a:t>
                </a:r>
                <a14:m>
                  <m:oMath xmlns:m="http://schemas.openxmlformats.org/officeDocument/2006/math">
                    <m:r>
                      <a:rPr lang="en-US" altLang="zh-CN" sz="2000" i="1" dirty="0">
                        <a:solidFill>
                          <a:srgbClr val="0070C0"/>
                        </a:solidFill>
                        <a:latin typeface="Cambria Math" panose="02040503050406030204" pitchFamily="18" charset="0"/>
                        <a:cs typeface="Times New Roman" charset="0"/>
                      </a:rPr>
                      <m:t>𝑡</m:t>
                    </m:r>
                  </m:oMath>
                </a14:m>
                <a:r>
                  <a:rPr lang="en-US" altLang="zh-CN" sz="2000" dirty="0">
                    <a:solidFill>
                      <a:srgbClr val="0070C0"/>
                    </a:solidFill>
                    <a:latin typeface="Times New Roman" charset="0"/>
                    <a:cs typeface="Times New Roman" charset="0"/>
                  </a:rPr>
                  <a:t> Test</a:t>
                </a:r>
              </a:p>
              <a:p>
                <a:pPr marL="0" lvl="0" indent="0" algn="just" defTabSz="914400">
                  <a:lnSpc>
                    <a:spcPct val="150000"/>
                  </a:lnSpc>
                  <a:spcBef>
                    <a:spcPts val="0"/>
                  </a:spcBef>
                  <a:buClrTx/>
                  <a:buNone/>
                </a:pPr>
                <a:r>
                  <a:rPr lang="en-US" altLang="zh-CN" sz="2000" dirty="0">
                    <a:latin typeface="Times New Roman" charset="0"/>
                    <a:cs typeface="Times New Roman" charset="0"/>
                  </a:rPr>
                  <a:t>Null hypothesis:  </a:t>
                </a:r>
                <a14:m>
                  <m:oMath xmlns:m="http://schemas.openxmlformats.org/officeDocument/2006/math">
                    <m:sSub>
                      <m:sSubPr>
                        <m:ctrlPr>
                          <a:rPr lang="en-US" altLang="zh-CN" sz="2000" i="1" dirty="0">
                            <a:latin typeface="Cambria Math" charset="0"/>
                            <a:cs typeface="Times New Roman" charset="0"/>
                          </a:rPr>
                        </m:ctrlPr>
                      </m:sSubPr>
                      <m:e>
                        <m:r>
                          <a:rPr lang="en-US" altLang="zh-CN" sz="2000" b="0" i="1" dirty="0" smtClean="0">
                            <a:latin typeface="Cambria Math" panose="02040503050406030204" pitchFamily="18" charset="0"/>
                            <a:cs typeface="Times New Roman" charset="0"/>
                          </a:rPr>
                          <m:t>   </m:t>
                        </m:r>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endParaRPr lang="en-US" altLang="zh-CN" sz="2000" dirty="0">
                  <a:solidFill>
                    <a:srgbClr val="0070C0"/>
                  </a:solidFill>
                  <a:latin typeface="Times New Roman" charset="0"/>
                  <a:cs typeface="Times New Roman" charset="0"/>
                </a:endParaRPr>
              </a:p>
              <a:p>
                <a:pPr marL="0" lvl="0" indent="0" algn="just" defTabSz="914400">
                  <a:lnSpc>
                    <a:spcPct val="150000"/>
                  </a:lnSpc>
                  <a:spcBef>
                    <a:spcPts val="0"/>
                  </a:spcBef>
                  <a:buClrTx/>
                  <a:buNone/>
                </a:pPr>
                <a:r>
                  <a:rPr lang="en-US" altLang="zh-CN" sz="2000" dirty="0">
                    <a:latin typeface="Times New Roman" charset="0"/>
                    <a:cs typeface="Times New Roman" charset="0"/>
                  </a:rPr>
                  <a:t>Test statistic value:  </a:t>
                </a:r>
                <a14:m>
                  <m:oMath xmlns:m="http://schemas.openxmlformats.org/officeDocument/2006/math">
                    <m:r>
                      <a:rPr lang="en-US" altLang="zh-CN" sz="2000" i="1">
                        <a:latin typeface="Cambria Math" panose="02040503050406030204" pitchFamily="18" charset="0"/>
                        <a:cs typeface="Times New Roman" charset="0"/>
                      </a:rPr>
                      <m:t>𝑡</m:t>
                    </m:r>
                    <m:r>
                      <a:rPr lang="en-US" altLang="zh-CN" sz="2000" i="1">
                        <a:latin typeface="Cambria Math" panose="02040503050406030204" pitchFamily="18" charset="0"/>
                        <a:cs typeface="Times New Roman" charset="0"/>
                      </a:rPr>
                      <m:t>=</m:t>
                    </m:r>
                    <m:f>
                      <m:fPr>
                        <m:ctrlPr>
                          <a:rPr lang="en-US" altLang="zh-CN" sz="2000" i="1">
                            <a:latin typeface="Cambria Math" charset="0"/>
                            <a:cs typeface="Times New Roman" charset="0"/>
                          </a:rPr>
                        </m:ctrlPr>
                      </m:fPr>
                      <m:num>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𝑥</m:t>
                            </m:r>
                          </m:e>
                        </m:acc>
                        <m:r>
                          <a:rPr lang="en-US" altLang="zh-CN" sz="2000">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num>
                      <m:den>
                        <m:r>
                          <a:rPr lang="en-US" altLang="zh-CN" sz="2000" b="0" i="1" dirty="0" smtClean="0">
                            <a:latin typeface="Cambria Math" panose="02040503050406030204" pitchFamily="18" charset="0"/>
                            <a:ea typeface="Cambria Math" panose="02040503050406030204" pitchFamily="18" charset="0"/>
                            <a:cs typeface="Times New Roman" charset="0"/>
                          </a:rPr>
                          <m:t>𝑠</m:t>
                        </m:r>
                        <m:r>
                          <a:rPr lang="en-US" altLang="zh-CN" sz="2000" i="1">
                            <a:latin typeface="Cambria Math" panose="02040503050406030204" pitchFamily="18" charset="0"/>
                            <a:cs typeface="Times New Roman" charset="0"/>
                          </a:rPr>
                          <m:t>/</m:t>
                        </m:r>
                        <m:rad>
                          <m:radPr>
                            <m:degHide m:val="on"/>
                            <m:ctrlPr>
                              <a:rPr lang="en-US" altLang="zh-CN" sz="2000" i="1">
                                <a:latin typeface="Cambria Math" charset="0"/>
                                <a:cs typeface="Times New Roman" charset="0"/>
                              </a:rPr>
                            </m:ctrlPr>
                          </m:radPr>
                          <m:deg/>
                          <m:e>
                            <m:r>
                              <a:rPr lang="en-US" altLang="zh-CN" sz="2000" i="1">
                                <a:latin typeface="Cambria Math" panose="02040503050406030204" pitchFamily="18" charset="0"/>
                                <a:cs typeface="Times New Roman" charset="0"/>
                              </a:rPr>
                              <m:t>𝑛</m:t>
                            </m:r>
                          </m:e>
                        </m:rad>
                      </m:den>
                    </m:f>
                  </m:oMath>
                </a14:m>
                <a:endParaRPr lang="en-US" altLang="zh-CN" sz="2000" dirty="0">
                  <a:solidFill>
                    <a:srgbClr val="0070C0"/>
                  </a:solidFill>
                  <a:latin typeface="Times New Roman" charset="0"/>
                  <a:cs typeface="Times New Roman" charset="0"/>
                </a:endParaRPr>
              </a:p>
              <a:p>
                <a:pPr marL="0" lvl="0" indent="0" algn="just" defTabSz="914400">
                  <a:lnSpc>
                    <a:spcPct val="150000"/>
                  </a:lnSpc>
                  <a:spcBef>
                    <a:spcPts val="0"/>
                  </a:spcBef>
                  <a:buClrTx/>
                  <a:buNone/>
                </a:pPr>
                <a:r>
                  <a:rPr lang="en-US" altLang="zh-CN" sz="2000" dirty="0">
                    <a:solidFill>
                      <a:srgbClr val="0070C0"/>
                    </a:solidFill>
                    <a:latin typeface="Times New Roman" charset="0"/>
                    <a:cs typeface="Times New Roman" charset="0"/>
                  </a:rPr>
                  <a:t>Alternative Hypothesis            Rejection</a:t>
                </a:r>
                <a:r>
                  <a:rPr lang="zh-CN" altLang="en-US" sz="2000" dirty="0">
                    <a:solidFill>
                      <a:srgbClr val="0070C0"/>
                    </a:solidFill>
                    <a:latin typeface="Times New Roman" charset="0"/>
                    <a:cs typeface="Times New Roman" charset="0"/>
                  </a:rPr>
                  <a:t> </a:t>
                </a:r>
                <a:r>
                  <a:rPr lang="en-US" altLang="zh-CN" sz="2000" dirty="0">
                    <a:solidFill>
                      <a:srgbClr val="0070C0"/>
                    </a:solidFill>
                    <a:latin typeface="Times New Roman" charset="0"/>
                    <a:cs typeface="Times New Roman" charset="0"/>
                  </a:rPr>
                  <a:t>Region for a Level </a:t>
                </a:r>
                <a14:m>
                  <m:oMath xmlns:m="http://schemas.openxmlformats.org/officeDocument/2006/math">
                    <m:r>
                      <a:rPr lang="en-US" altLang="zh-CN" sz="2000" i="1" dirty="0">
                        <a:solidFill>
                          <a:srgbClr val="0070C0"/>
                        </a:solidFill>
                        <a:latin typeface="Cambria Math" panose="02040503050406030204" pitchFamily="18" charset="0"/>
                        <a:ea typeface="Cambria Math" panose="02040503050406030204" pitchFamily="18" charset="0"/>
                        <a:cs typeface="Times New Roman" charset="0"/>
                      </a:rPr>
                      <m:t>𝛼</m:t>
                    </m:r>
                  </m:oMath>
                </a14:m>
                <a:r>
                  <a:rPr lang="en-US" altLang="zh-CN" sz="2000" dirty="0">
                    <a:solidFill>
                      <a:srgbClr val="0070C0"/>
                    </a:solidFill>
                    <a:latin typeface="Times New Roman" charset="0"/>
                    <a:cs typeface="Times New Roman" charset="0"/>
                  </a:rPr>
                  <a:t> Test</a:t>
                </a:r>
              </a:p>
              <a:p>
                <a:pPr marL="0" lv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&gt;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a:rPr lang="en-US" altLang="zh-CN" sz="2000" i="1">
                        <a:latin typeface="Cambria Math" panose="02040503050406030204" pitchFamily="18" charset="0"/>
                        <a:cs typeface="Times New Roman" charset="0"/>
                      </a:rPr>
                      <m:t>𝑡</m:t>
                    </m:r>
                    <m:r>
                      <a:rPr lang="en-US" altLang="zh-CN" sz="2000">
                        <a:latin typeface="Cambria Math" panose="02040503050406030204" pitchFamily="18" charset="0"/>
                        <a:cs typeface="Times New Roman" charset="0"/>
                      </a:rPr>
                      <m:t>≥</m:t>
                    </m:r>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𝑡</m:t>
                        </m:r>
                      </m:e>
                      <m:sub>
                        <m:r>
                          <a:rPr lang="zh-CN" altLang="en-US" sz="2000" i="1">
                            <a:latin typeface="Cambria Math" panose="02040503050406030204" pitchFamily="18" charset="0"/>
                            <a:cs typeface="Times New Roman" charset="0"/>
                          </a:rPr>
                          <m:t>𝛼</m:t>
                        </m:r>
                        <m:r>
                          <a:rPr lang="en-US" altLang="zh-CN" sz="2000" i="1">
                            <a:latin typeface="Cambria Math" panose="02040503050406030204" pitchFamily="18" charset="0"/>
                            <a:cs typeface="Times New Roman" charset="0"/>
                          </a:rPr>
                          <m:t>,</m:t>
                        </m:r>
                        <m:r>
                          <a:rPr lang="en-US" altLang="zh-CN" sz="2000" i="1">
                            <a:latin typeface="Cambria Math" panose="02040503050406030204" pitchFamily="18" charset="0"/>
                            <a:cs typeface="Times New Roman" charset="0"/>
                          </a:rPr>
                          <m:t>𝑛</m:t>
                        </m:r>
                        <m:r>
                          <a:rPr lang="en-US" altLang="zh-CN" sz="2000" i="1">
                            <a:latin typeface="Cambria Math" panose="02040503050406030204" pitchFamily="18" charset="0"/>
                            <a:cs typeface="Times New Roman" charset="0"/>
                          </a:rPr>
                          <m:t>−1</m:t>
                        </m:r>
                      </m:sub>
                    </m:sSub>
                  </m:oMath>
                </a14:m>
                <a:r>
                  <a:rPr lang="en-US" altLang="zh-CN" sz="2000" dirty="0">
                    <a:latin typeface="Times New Roman" charset="0"/>
                    <a:cs typeface="Times New Roman" charset="0"/>
                  </a:rPr>
                  <a:t> (upper-tailed) </a:t>
                </a:r>
                <a:endParaRPr lang="en-US" altLang="zh-CN" sz="2000" i="1" dirty="0">
                  <a:latin typeface="Cambria Math" panose="02040503050406030204" pitchFamily="18" charset="0"/>
                  <a:ea typeface="Cambria Math" panose="02040503050406030204" pitchFamily="18" charset="0"/>
                  <a:cs typeface="Times New Roman" charset="0"/>
                </a:endParaRPr>
              </a:p>
              <a:p>
                <a:pPr marL="0" lv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&lt;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a:t>
                </a:r>
                <a14:m>
                  <m:oMath xmlns:m="http://schemas.openxmlformats.org/officeDocument/2006/math">
                    <m:r>
                      <a:rPr lang="en-US" altLang="zh-CN" sz="2000" i="1">
                        <a:latin typeface="Cambria Math" panose="02040503050406030204" pitchFamily="18" charset="0"/>
                        <a:cs typeface="Times New Roman" charset="0"/>
                      </a:rPr>
                      <m:t>𝑡</m:t>
                    </m:r>
                    <m:r>
                      <a:rPr lang="en-US" altLang="zh-CN" sz="2000">
                        <a:latin typeface="Cambria Math" panose="02040503050406030204" pitchFamily="18" charset="0"/>
                        <a:cs typeface="Times New Roman" charset="0"/>
                      </a:rPr>
                      <m:t>≤−</m:t>
                    </m:r>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𝑡</m:t>
                        </m:r>
                      </m:e>
                      <m:sub>
                        <m:r>
                          <a:rPr lang="zh-CN" altLang="en-US" sz="2000" i="1">
                            <a:latin typeface="Cambria Math" panose="02040503050406030204" pitchFamily="18" charset="0"/>
                            <a:cs typeface="Times New Roman" charset="0"/>
                          </a:rPr>
                          <m:t>𝛼</m:t>
                        </m:r>
                        <m:r>
                          <a:rPr lang="en-US" altLang="zh-CN" sz="2000" i="1">
                            <a:latin typeface="Cambria Math" panose="02040503050406030204" pitchFamily="18" charset="0"/>
                            <a:cs typeface="Times New Roman" charset="0"/>
                          </a:rPr>
                          <m:t>,</m:t>
                        </m:r>
                        <m:r>
                          <a:rPr lang="en-US" altLang="zh-CN" sz="2000" i="1">
                            <a:latin typeface="Cambria Math" panose="02040503050406030204" pitchFamily="18" charset="0"/>
                            <a:cs typeface="Times New Roman" charset="0"/>
                          </a:rPr>
                          <m:t>𝑛</m:t>
                        </m:r>
                        <m:r>
                          <a:rPr lang="en-US" altLang="zh-CN" sz="2000" i="1">
                            <a:latin typeface="Cambria Math" panose="02040503050406030204" pitchFamily="18" charset="0"/>
                            <a:cs typeface="Times New Roman" charset="0"/>
                          </a:rPr>
                          <m:t>−1</m:t>
                        </m:r>
                      </m:sub>
                    </m:sSub>
                  </m:oMath>
                </a14:m>
                <a:r>
                  <a:rPr lang="en-US" altLang="zh-CN" sz="2000" dirty="0">
                    <a:latin typeface="Times New Roman" charset="0"/>
                    <a:cs typeface="Times New Roman" charset="0"/>
                  </a:rPr>
                  <a:t> (lower-tailed) </a:t>
                </a:r>
                <a:endParaRPr lang="en-US" altLang="zh-CN" sz="2000" i="1" dirty="0">
                  <a:latin typeface="Cambria Math" panose="02040503050406030204" pitchFamily="18" charset="0"/>
                  <a:cs typeface="Times New Roman" charset="0"/>
                </a:endParaRPr>
              </a:p>
              <a:p>
                <a:pPr marL="0" lv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zh-CN" altLang="en-US" sz="2000" i="1" dirty="0">
                        <a:latin typeface="Cambria Math" panose="02040503050406030204" pitchFamily="18" charset="0"/>
                        <a:ea typeface="Cambria Math" panose="02040503050406030204" pitchFamily="18" charset="0"/>
                        <a:cs typeface="Times New Roman" charset="0"/>
                      </a:rPr>
                      <m:t>𝜇</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zh-CN" altLang="en-US" sz="2000" i="1" dirty="0">
                            <a:latin typeface="Cambria Math" panose="02040503050406030204" pitchFamily="18" charset="0"/>
                            <a:ea typeface="Cambria Math" panose="02040503050406030204" pitchFamily="18" charset="0"/>
                            <a:cs typeface="Times New Roman" charset="0"/>
                          </a:rPr>
                          <m:t>𝜇</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Times New Roman" charset="0"/>
                    <a:cs typeface="Times New Roman" charset="0"/>
                  </a:rPr>
                  <a:t>                    either </a:t>
                </a:r>
                <a14:m>
                  <m:oMath xmlns:m="http://schemas.openxmlformats.org/officeDocument/2006/math">
                    <m:r>
                      <a:rPr lang="en-US" altLang="zh-CN" sz="2000" i="1">
                        <a:latin typeface="Cambria Math" panose="02040503050406030204" pitchFamily="18" charset="0"/>
                        <a:cs typeface="Times New Roman" charset="0"/>
                      </a:rPr>
                      <m:t>𝑡</m:t>
                    </m:r>
                    <m:r>
                      <a:rPr lang="en-US" altLang="zh-CN" sz="2000">
                        <a:latin typeface="Cambria Math" panose="02040503050406030204" pitchFamily="18" charset="0"/>
                        <a:cs typeface="Times New Roman" charset="0"/>
                      </a:rPr>
                      <m:t>≥</m:t>
                    </m:r>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𝑡</m:t>
                        </m:r>
                      </m:e>
                      <m:sub>
                        <m:r>
                          <a:rPr lang="zh-CN" altLang="en-US" sz="2000" i="1">
                            <a:latin typeface="Cambria Math" panose="02040503050406030204" pitchFamily="18" charset="0"/>
                            <a:cs typeface="Times New Roman" charset="0"/>
                          </a:rPr>
                          <m:t>𝛼</m:t>
                        </m:r>
                        <m:r>
                          <a:rPr lang="en-US" altLang="zh-CN" sz="2000" i="1">
                            <a:latin typeface="Cambria Math" panose="02040503050406030204" pitchFamily="18" charset="0"/>
                            <a:cs typeface="Times New Roman" charset="0"/>
                          </a:rPr>
                          <m:t>/2,</m:t>
                        </m:r>
                        <m:r>
                          <a:rPr lang="en-US" altLang="zh-CN" sz="2000" i="1">
                            <a:latin typeface="Cambria Math" panose="02040503050406030204" pitchFamily="18" charset="0"/>
                            <a:cs typeface="Times New Roman" charset="0"/>
                          </a:rPr>
                          <m:t>𝑛</m:t>
                        </m:r>
                        <m:r>
                          <a:rPr lang="en-US" altLang="zh-CN" sz="2000" i="1">
                            <a:latin typeface="Cambria Math" panose="02040503050406030204" pitchFamily="18" charset="0"/>
                            <a:cs typeface="Times New Roman" charset="0"/>
                          </a:rPr>
                          <m:t>−1</m:t>
                        </m:r>
                      </m:sub>
                    </m:sSub>
                  </m:oMath>
                </a14:m>
                <a:r>
                  <a:rPr lang="en-US" altLang="zh-CN" sz="2000" dirty="0">
                    <a:latin typeface="Times New Roman" charset="0"/>
                    <a:cs typeface="Times New Roman" charset="0"/>
                  </a:rPr>
                  <a:t> or </a:t>
                </a:r>
                <a14:m>
                  <m:oMath xmlns:m="http://schemas.openxmlformats.org/officeDocument/2006/math">
                    <m:r>
                      <a:rPr lang="en-US" altLang="zh-CN" sz="2000" i="1">
                        <a:latin typeface="Cambria Math" panose="02040503050406030204" pitchFamily="18" charset="0"/>
                        <a:cs typeface="Times New Roman" charset="0"/>
                      </a:rPr>
                      <m:t>𝑡</m:t>
                    </m:r>
                    <m:r>
                      <a:rPr lang="en-US" altLang="zh-CN" sz="2000">
                        <a:latin typeface="Cambria Math" panose="02040503050406030204" pitchFamily="18" charset="0"/>
                        <a:cs typeface="Times New Roman" charset="0"/>
                      </a:rPr>
                      <m:t>≤−</m:t>
                    </m:r>
                    <m:sSub>
                      <m:sSubPr>
                        <m:ctrlPr>
                          <a:rPr lang="en-US" altLang="zh-CN" sz="2000" i="1">
                            <a:latin typeface="Cambria Math" charset="0"/>
                            <a:cs typeface="Times New Roman" charset="0"/>
                          </a:rPr>
                        </m:ctrlPr>
                      </m:sSubPr>
                      <m:e>
                        <m:r>
                          <a:rPr lang="en-US" altLang="zh-CN" sz="2000" i="1">
                            <a:latin typeface="Cambria Math" panose="02040503050406030204" pitchFamily="18" charset="0"/>
                            <a:cs typeface="Times New Roman" charset="0"/>
                          </a:rPr>
                          <m:t>𝑡</m:t>
                        </m:r>
                      </m:e>
                      <m:sub>
                        <m:r>
                          <a:rPr lang="zh-CN" altLang="en-US" sz="2000" i="1">
                            <a:latin typeface="Cambria Math" panose="02040503050406030204" pitchFamily="18" charset="0"/>
                            <a:cs typeface="Times New Roman" charset="0"/>
                          </a:rPr>
                          <m:t>𝛼</m:t>
                        </m:r>
                        <m:r>
                          <a:rPr lang="en-US" altLang="zh-CN" sz="2000" i="1">
                            <a:latin typeface="Cambria Math" panose="02040503050406030204" pitchFamily="18" charset="0"/>
                            <a:cs typeface="Times New Roman" charset="0"/>
                          </a:rPr>
                          <m:t>/2,</m:t>
                        </m:r>
                        <m:r>
                          <a:rPr lang="en-US" altLang="zh-CN" sz="2000" i="1">
                            <a:latin typeface="Cambria Math" panose="02040503050406030204" pitchFamily="18" charset="0"/>
                            <a:cs typeface="Times New Roman" charset="0"/>
                          </a:rPr>
                          <m:t>𝑛</m:t>
                        </m:r>
                        <m:r>
                          <a:rPr lang="en-US" altLang="zh-CN" sz="2000" i="1">
                            <a:latin typeface="Cambria Math" panose="02040503050406030204" pitchFamily="18" charset="0"/>
                            <a:cs typeface="Times New Roman" charset="0"/>
                          </a:rPr>
                          <m:t>−1</m:t>
                        </m:r>
                      </m:sub>
                    </m:sSub>
                  </m:oMath>
                </a14:m>
                <a:r>
                  <a:rPr lang="en-US" altLang="zh-CN" sz="2000" dirty="0">
                    <a:latin typeface="Times New Roman" charset="0"/>
                    <a:cs typeface="Times New Roman" charset="0"/>
                  </a:rPr>
                  <a:t> (two-tailed)</a:t>
                </a:r>
              </a:p>
            </p:txBody>
          </p:sp>
        </mc:Choice>
        <mc:Fallback xmlns="">
          <p:sp>
            <p:nvSpPr>
              <p:cNvPr id="4" name="矩形 3">
                <a:extLst>
                  <a:ext uri="{FF2B5EF4-FFF2-40B4-BE49-F238E27FC236}">
                    <a16:creationId xmlns:a16="http://schemas.microsoft.com/office/drawing/2014/main" id="{A1A9B77D-8823-429C-BB60-D180F09CA7FC}"/>
                  </a:ext>
                </a:extLst>
              </p:cNvPr>
              <p:cNvSpPr>
                <a:spLocks noRot="1" noChangeAspect="1" noMove="1" noResize="1" noEditPoints="1" noAdjustHandles="1" noChangeArrowheads="1" noChangeShapeType="1" noTextEdit="1"/>
              </p:cNvSpPr>
              <p:nvPr/>
            </p:nvSpPr>
            <p:spPr>
              <a:xfrm>
                <a:off x="386535" y="1845718"/>
                <a:ext cx="7551585" cy="3621184"/>
              </a:xfrm>
              <a:prstGeom prst="rect">
                <a:avLst/>
              </a:prstGeom>
              <a:blipFill>
                <a:blip r:embed="rId3"/>
                <a:stretch>
                  <a:fillRect l="-807" r="-1937" b="-1347"/>
                </a:stretch>
              </a:blipFill>
            </p:spPr>
            <p:txBody>
              <a:bodyPr/>
              <a:lstStyle/>
              <a:p>
                <a:r>
                  <a:rPr lang="zh-CN" altLang="en-US">
                    <a:noFill/>
                  </a:rPr>
                  <a:t> </a:t>
                </a:r>
              </a:p>
            </p:txBody>
          </p:sp>
        </mc:Fallback>
      </mc:AlternateContent>
      <p:sp>
        <p:nvSpPr>
          <p:cNvPr id="2" name="灯片编号占位符 1">
            <a:extLst>
              <a:ext uri="{FF2B5EF4-FFF2-40B4-BE49-F238E27FC236}">
                <a16:creationId xmlns="" xmlns:a16="http://schemas.microsoft.com/office/drawing/2014/main" id="{1FA04965-5B09-483A-8AB2-23E7F3F8C0C4}"/>
              </a:ext>
            </a:extLst>
          </p:cNvPr>
          <p:cNvSpPr>
            <a:spLocks noGrp="1"/>
          </p:cNvSpPr>
          <p:nvPr>
            <p:ph type="sldNum" sz="quarter" idx="11"/>
          </p:nvPr>
        </p:nvSpPr>
        <p:spPr/>
        <p:txBody>
          <a:bodyPr/>
          <a:lstStyle/>
          <a:p>
            <a:pPr>
              <a:defRPr/>
            </a:pPr>
            <a:fld id="{DF2308B0-52A9-437D-9700-D7B37876F5B1}" type="slidenum">
              <a:rPr lang="zh-CN" altLang="en-US" smtClean="0"/>
              <a:pPr>
                <a:defRPr/>
              </a:pPr>
              <a:t>36</a:t>
            </a:fld>
            <a:endParaRPr lang="en-US" altLang="zh-CN" dirty="0"/>
          </a:p>
        </p:txBody>
      </p:sp>
    </p:spTree>
    <p:extLst>
      <p:ext uri="{BB962C8B-B14F-4D97-AF65-F5344CB8AC3E}">
        <p14:creationId xmlns:p14="http://schemas.microsoft.com/office/powerpoint/2010/main" val="1935537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51520" y="635431"/>
                <a:ext cx="4492448" cy="430887"/>
              </a:xfrm>
              <a:prstGeom prst="rect">
                <a:avLst/>
              </a:prstGeom>
            </p:spPr>
            <p:txBody>
              <a:bodyPr wrap="none">
                <a:spAutoFit/>
              </a:bodyPr>
              <a:lstStyle/>
              <a:p>
                <a14:m>
                  <m:oMath xmlns:m="http://schemas.openxmlformats.org/officeDocument/2006/math">
                    <m:r>
                      <a:rPr lang="en-US" altLang="zh-CN" sz="2200" b="0" i="1" smtClean="0">
                        <a:solidFill>
                          <a:srgbClr val="FF0000"/>
                        </a:solidFill>
                        <a:latin typeface="Cambria Math"/>
                      </a:rPr>
                      <m:t>𝛽</m:t>
                    </m:r>
                  </m:oMath>
                </a14:m>
                <a:r>
                  <a:rPr lang="en-US" altLang="zh-CN" sz="2200" dirty="0">
                    <a:solidFill>
                      <a:srgbClr val="FF0000"/>
                    </a:solidFill>
                  </a:rPr>
                  <a:t> and Sample Size Determination </a:t>
                </a:r>
                <a:endParaRPr lang="zh-CN" altLang="en-US" sz="22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51520" y="635431"/>
                <a:ext cx="4492448" cy="430887"/>
              </a:xfrm>
              <a:prstGeom prst="rect">
                <a:avLst/>
              </a:prstGeom>
              <a:blipFill>
                <a:blip r:embed="rId2"/>
                <a:stretch>
                  <a:fillRect l="-814" t="-8451" r="-814"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51200" y="1178750"/>
                <a:ext cx="8415935" cy="2308324"/>
              </a:xfrm>
              <a:prstGeom prst="rect">
                <a:avLst/>
              </a:prstGeom>
            </p:spPr>
            <p:txBody>
              <a:bodyPr wrap="square">
                <a:spAutoFit/>
              </a:bodyPr>
              <a:lstStyle/>
              <a:p>
                <a:pPr algn="just"/>
                <a:r>
                  <a:rPr lang="en-US" altLang="zh-CN" dirty="0">
                    <a:solidFill>
                      <a:srgbClr val="3333FF"/>
                    </a:solidFill>
                    <a:latin typeface="Arial" panose="020B0604020202020204" pitchFamily="34" charset="0"/>
                    <a:ea typeface="Times New Roman" charset="0"/>
                    <a:cs typeface="Arial" panose="020B0604020202020204" pitchFamily="34" charset="0"/>
                  </a:rPr>
                  <a:t>Example: </a:t>
                </a:r>
                <a:r>
                  <a:rPr lang="en-US" altLang="zh-CN" dirty="0">
                    <a:latin typeface="Arial" panose="020B0604020202020204" pitchFamily="34" charset="0"/>
                    <a:ea typeface="Times New Roman" charset="0"/>
                    <a:cs typeface="Arial" panose="020B0604020202020204" pitchFamily="34" charset="0"/>
                  </a:rPr>
                  <a:t>The true average voltage drop from collector to emitter of insulated gate bipolar transistors of a certain type is supposed to be </a:t>
                </a:r>
                <a:r>
                  <a:rPr lang="en-US" altLang="zh-CN" dirty="0">
                    <a:solidFill>
                      <a:srgbClr val="FF0000"/>
                    </a:solidFill>
                    <a:latin typeface="Arial" panose="020B0604020202020204" pitchFamily="34" charset="0"/>
                    <a:ea typeface="Times New Roman" charset="0"/>
                    <a:cs typeface="Arial" panose="020B0604020202020204" pitchFamily="34" charset="0"/>
                  </a:rPr>
                  <a:t>at most 2.5 volts</a:t>
                </a:r>
                <a:r>
                  <a:rPr lang="en-US" altLang="zh-CN" dirty="0">
                    <a:latin typeface="Arial" panose="020B0604020202020204" pitchFamily="34" charset="0"/>
                    <a:ea typeface="Times New Roman" charset="0"/>
                    <a:cs typeface="Arial" panose="020B0604020202020204" pitchFamily="34" charset="0"/>
                  </a:rPr>
                  <a:t>. An investigator selects a sample of </a:t>
                </a:r>
                <a14:m>
                  <m:oMath xmlns:m="http://schemas.openxmlformats.org/officeDocument/2006/math">
                    <m:r>
                      <a:rPr lang="en-US" altLang="zh-CN" i="1">
                        <a:latin typeface="Cambria Math" panose="02040503050406030204" pitchFamily="18" charset="0"/>
                        <a:ea typeface="Times New Roman" charset="0"/>
                        <a:cs typeface="Times New Roman" charset="0"/>
                      </a:rPr>
                      <m:t>𝑛</m:t>
                    </m:r>
                    <m:r>
                      <a:rPr lang="en-US" altLang="zh-CN" i="1">
                        <a:latin typeface="Cambria Math" panose="02040503050406030204" pitchFamily="18" charset="0"/>
                        <a:ea typeface="Times New Roman" charset="0"/>
                        <a:cs typeface="Times New Roman" charset="0"/>
                      </a:rPr>
                      <m:t>=10</m:t>
                    </m:r>
                  </m:oMath>
                </a14:m>
                <a:r>
                  <a:rPr lang="en-US" altLang="zh-CN" dirty="0">
                    <a:latin typeface="Arial" panose="020B0604020202020204" pitchFamily="34" charset="0"/>
                    <a:ea typeface="Times New Roman" charset="0"/>
                    <a:cs typeface="Arial" panose="020B0604020202020204" pitchFamily="34" charset="0"/>
                  </a:rPr>
                  <a:t> such transistors and uses the resulting voltages as a basis for testing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r>
                      <a:rPr lang="en-US" altLang="zh-CN" i="1" dirty="0">
                        <a:latin typeface="Cambria Math" panose="02040503050406030204" pitchFamily="18" charset="0"/>
                        <a:cs typeface="Times New Roman" charset="0"/>
                      </a:rPr>
                      <m:t>:</m:t>
                    </m:r>
                    <m:r>
                      <a:rPr lang="zh-CN" altLang="en-US" i="1" dirty="0">
                        <a:latin typeface="Cambria Math" panose="02040503050406030204" pitchFamily="18" charset="0"/>
                        <a:ea typeface="Times New Roman" charset="0"/>
                        <a:cs typeface="Times New Roman" charset="0"/>
                      </a:rPr>
                      <m:t>𝜇</m:t>
                    </m:r>
                    <m:r>
                      <a:rPr lang="en-US" altLang="zh-CN" dirty="0">
                        <a:latin typeface="Cambria Math" panose="02040503050406030204" pitchFamily="18" charset="0"/>
                        <a:ea typeface="Times New Roman" charset="0"/>
                        <a:cs typeface="Times New Roman" charset="0"/>
                      </a:rPr>
                      <m:t>=</m:t>
                    </m:r>
                    <m:r>
                      <a:rPr lang="en-US" altLang="zh-CN" i="1" dirty="0">
                        <a:latin typeface="Cambria Math" panose="02040503050406030204" pitchFamily="18" charset="0"/>
                        <a:ea typeface="Times New Roman" charset="0"/>
                        <a:cs typeface="Times New Roman" charset="0"/>
                      </a:rPr>
                      <m:t>2.5</m:t>
                    </m:r>
                  </m:oMath>
                </a14:m>
                <a:r>
                  <a:rPr lang="en-US" altLang="zh-CN" dirty="0">
                    <a:latin typeface="Arial" panose="020B0604020202020204" pitchFamily="34" charset="0"/>
                    <a:ea typeface="Times New Roman" charset="0"/>
                    <a:cs typeface="Arial" panose="020B0604020202020204" pitchFamily="34" charset="0"/>
                  </a:rPr>
                  <a:t>   versus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zh-CN" altLang="en-US" i="1" dirty="0">
                        <a:latin typeface="Cambria Math" panose="02040503050406030204" pitchFamily="18" charset="0"/>
                        <a:ea typeface="Times New Roman" charset="0"/>
                        <a:cs typeface="Times New Roman" charset="0"/>
                      </a:rPr>
                      <m:t>𝜇</m:t>
                    </m:r>
                    <m:r>
                      <a:rPr lang="en-US" altLang="zh-CN" dirty="0">
                        <a:latin typeface="Cambria Math" panose="02040503050406030204" pitchFamily="18" charset="0"/>
                        <a:ea typeface="Times New Roman" charset="0"/>
                        <a:cs typeface="Times New Roman" charset="0"/>
                      </a:rPr>
                      <m:t>&gt;</m:t>
                    </m:r>
                    <m:r>
                      <a:rPr lang="en-US" altLang="zh-CN" i="1" dirty="0">
                        <a:latin typeface="Cambria Math" panose="02040503050406030204" pitchFamily="18" charset="0"/>
                        <a:ea typeface="Times New Roman" charset="0"/>
                        <a:cs typeface="Times New Roman" charset="0"/>
                      </a:rPr>
                      <m:t>2.5 </m:t>
                    </m:r>
                  </m:oMath>
                </a14:m>
                <a:r>
                  <a:rPr lang="en-US" altLang="zh-CN" dirty="0">
                    <a:latin typeface="Arial" panose="020B0604020202020204" pitchFamily="34" charset="0"/>
                    <a:ea typeface="Times New Roman" charset="0"/>
                    <a:cs typeface="Arial" panose="020B0604020202020204" pitchFamily="34" charset="0"/>
                  </a:rPr>
                  <a:t>using a </a:t>
                </a:r>
                <a14:m>
                  <m:oMath xmlns:m="http://schemas.openxmlformats.org/officeDocument/2006/math">
                    <m:r>
                      <a:rPr lang="en-US" altLang="zh-CN" i="1" dirty="0">
                        <a:latin typeface="Cambria Math" panose="02040503050406030204" pitchFamily="18" charset="0"/>
                        <a:ea typeface="Times New Roman" charset="0"/>
                        <a:cs typeface="Times New Roman" charset="0"/>
                      </a:rPr>
                      <m:t>𝑡</m:t>
                    </m:r>
                  </m:oMath>
                </a14:m>
                <a:r>
                  <a:rPr lang="en-US" altLang="zh-CN" dirty="0">
                    <a:latin typeface="Arial" panose="020B0604020202020204" pitchFamily="34" charset="0"/>
                    <a:ea typeface="Times New Roman" charset="0"/>
                    <a:cs typeface="Arial" panose="020B0604020202020204" pitchFamily="34" charset="0"/>
                  </a:rPr>
                  <a:t> test with significance level </a:t>
                </a:r>
                <a14:m>
                  <m:oMath xmlns:m="http://schemas.openxmlformats.org/officeDocument/2006/math">
                    <m:r>
                      <a:rPr lang="zh-CN" altLang="en-US" i="1">
                        <a:latin typeface="Cambria Math" panose="02040503050406030204" pitchFamily="18" charset="0"/>
                        <a:ea typeface="Times New Roman" charset="0"/>
                        <a:cs typeface="Times New Roman" charset="0"/>
                      </a:rPr>
                      <m:t>𝛼</m:t>
                    </m:r>
                    <m:r>
                      <a:rPr lang="en-US" altLang="zh-CN" i="1">
                        <a:latin typeface="Cambria Math" panose="02040503050406030204" pitchFamily="18" charset="0"/>
                        <a:ea typeface="Times New Roman" charset="0"/>
                        <a:cs typeface="Times New Roman" charset="0"/>
                      </a:rPr>
                      <m:t>=.05</m:t>
                    </m:r>
                  </m:oMath>
                </a14:m>
                <a:r>
                  <a:rPr lang="en-US" altLang="zh-CN" dirty="0">
                    <a:latin typeface="Arial" panose="020B0604020202020204" pitchFamily="34" charset="0"/>
                    <a:ea typeface="Times New Roman" charset="0"/>
                    <a:cs typeface="Arial" panose="020B0604020202020204" pitchFamily="34" charset="0"/>
                  </a:rPr>
                  <a:t>. If the standard deviation of the voltage distribution is </a:t>
                </a:r>
                <a14:m>
                  <m:oMath xmlns:m="http://schemas.openxmlformats.org/officeDocument/2006/math">
                    <m:r>
                      <a:rPr lang="zh-CN" altLang="en-US" i="1">
                        <a:latin typeface="Cambria Math" panose="02040503050406030204" pitchFamily="18" charset="0"/>
                        <a:ea typeface="Times New Roman" charset="0"/>
                        <a:cs typeface="Times New Roman" charset="0"/>
                      </a:rPr>
                      <m:t>𝜎</m:t>
                    </m:r>
                    <m:r>
                      <a:rPr lang="en-US" altLang="zh-CN" i="1">
                        <a:latin typeface="Cambria Math" panose="02040503050406030204" pitchFamily="18" charset="0"/>
                        <a:ea typeface="Times New Roman" charset="0"/>
                        <a:cs typeface="Times New Roman" charset="0"/>
                      </a:rPr>
                      <m:t>=.100</m:t>
                    </m:r>
                  </m:oMath>
                </a14:m>
                <a:r>
                  <a:rPr lang="en-US" altLang="zh-CN" dirty="0">
                    <a:latin typeface="Arial" panose="020B0604020202020204" pitchFamily="34" charset="0"/>
                    <a:ea typeface="Times New Roman" charset="0"/>
                    <a:cs typeface="Arial" panose="020B0604020202020204" pitchFamily="34" charset="0"/>
                  </a:rPr>
                  <a:t>, how likely is it that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oMath>
                </a14:m>
                <a:r>
                  <a:rPr lang="en-US" altLang="zh-CN" dirty="0">
                    <a:latin typeface="Arial" panose="020B0604020202020204" pitchFamily="34" charset="0"/>
                    <a:ea typeface="Times New Roman" charset="0"/>
                    <a:cs typeface="Arial" panose="020B0604020202020204" pitchFamily="34" charset="0"/>
                  </a:rPr>
                  <a:t> will not be rejected when </a:t>
                </a:r>
                <a:r>
                  <a:rPr lang="en-US" altLang="zh-CN" dirty="0">
                    <a:solidFill>
                      <a:srgbClr val="FF0000"/>
                    </a:solidFill>
                    <a:latin typeface="Arial" panose="020B0604020202020204" pitchFamily="34" charset="0"/>
                    <a:ea typeface="Times New Roman" charset="0"/>
                    <a:cs typeface="Arial" panose="020B0604020202020204" pitchFamily="34" charset="0"/>
                  </a:rPr>
                  <a:t>in fact </a:t>
                </a:r>
                <a14:m>
                  <m:oMath xmlns:m="http://schemas.openxmlformats.org/officeDocument/2006/math">
                    <m:r>
                      <a:rPr lang="zh-CN" altLang="en-US" i="1" dirty="0">
                        <a:solidFill>
                          <a:srgbClr val="FF0000"/>
                        </a:solidFill>
                        <a:latin typeface="Cambria Math" panose="02040503050406030204" pitchFamily="18" charset="0"/>
                        <a:ea typeface="Times New Roman" charset="0"/>
                        <a:cs typeface="Times New Roman" charset="0"/>
                      </a:rPr>
                      <m:t>𝜇</m:t>
                    </m:r>
                    <m:r>
                      <a:rPr lang="en-US" altLang="zh-CN" dirty="0">
                        <a:solidFill>
                          <a:srgbClr val="FF0000"/>
                        </a:solidFill>
                        <a:latin typeface="Cambria Math" panose="02040503050406030204" pitchFamily="18" charset="0"/>
                        <a:ea typeface="Times New Roman" charset="0"/>
                        <a:cs typeface="Times New Roman" charset="0"/>
                      </a:rPr>
                      <m:t>=</m:t>
                    </m:r>
                    <m:r>
                      <a:rPr lang="en-US" altLang="zh-CN" i="1" dirty="0">
                        <a:solidFill>
                          <a:srgbClr val="FF0000"/>
                        </a:solidFill>
                        <a:latin typeface="Cambria Math" panose="02040503050406030204" pitchFamily="18" charset="0"/>
                        <a:ea typeface="Times New Roman" charset="0"/>
                        <a:cs typeface="Times New Roman" charset="0"/>
                      </a:rPr>
                      <m:t>2.6 </m:t>
                    </m:r>
                  </m:oMath>
                </a14:m>
                <a:r>
                  <a:rPr lang="en-US" altLang="zh-CN" dirty="0">
                    <a:latin typeface="Arial" panose="020B0604020202020204" pitchFamily="34" charset="0"/>
                    <a:ea typeface="Times New Roman" charset="0"/>
                    <a:cs typeface="Arial" panose="020B0604020202020204" pitchFamily="34" charset="0"/>
                  </a:rPr>
                  <a:t>? </a:t>
                </a:r>
              </a:p>
              <a:p>
                <a:pPr algn="just"/>
                <a:r>
                  <a:rPr lang="en-US" altLang="zh-CN" dirty="0">
                    <a:latin typeface="Arial" panose="020B0604020202020204" pitchFamily="34" charset="0"/>
                    <a:ea typeface="Times New Roman" charset="0"/>
                    <a:cs typeface="Arial" panose="020B0604020202020204" pitchFamily="34" charset="0"/>
                  </a:rPr>
                  <a:t>     With </a:t>
                </a:r>
                <a14:m>
                  <m:oMath xmlns:m="http://schemas.openxmlformats.org/officeDocument/2006/math">
                    <m:r>
                      <a:rPr lang="en-US" altLang="zh-CN" i="1">
                        <a:latin typeface="Cambria Math" panose="02040503050406030204" pitchFamily="18" charset="0"/>
                        <a:ea typeface="Times New Roman" charset="0"/>
                        <a:cs typeface="Times New Roman" charset="0"/>
                      </a:rPr>
                      <m:t>𝑑</m:t>
                    </m:r>
                    <m:r>
                      <a:rPr lang="en-US" altLang="zh-CN" i="1">
                        <a:latin typeface="Cambria Math" panose="02040503050406030204" pitchFamily="18" charset="0"/>
                        <a:ea typeface="Times New Roman" charset="0"/>
                        <a:cs typeface="Times New Roman" charset="0"/>
                      </a:rPr>
                      <m:t>=|2.5−2.6|/.100=1.0</m:t>
                    </m:r>
                  </m:oMath>
                </a14:m>
                <a:r>
                  <a:rPr lang="en-US" altLang="zh-CN" dirty="0">
                    <a:latin typeface="Arial" panose="020B0604020202020204" pitchFamily="34" charset="0"/>
                    <a:ea typeface="Times New Roman" charset="0"/>
                    <a:cs typeface="Arial" panose="020B0604020202020204" pitchFamily="34" charset="0"/>
                  </a:rPr>
                  <a:t>, the point on the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oMath>
                </a14:m>
                <a:r>
                  <a:rPr lang="en-US" altLang="zh-CN" dirty="0">
                    <a:latin typeface="Arial" panose="020B0604020202020204" pitchFamily="34" charset="0"/>
                    <a:ea typeface="Times New Roman" charset="0"/>
                    <a:cs typeface="Arial" panose="020B0604020202020204" pitchFamily="34" charset="0"/>
                  </a:rPr>
                  <a:t> curve at 9 df for a one-tailed test with </a:t>
                </a:r>
                <a14:m>
                  <m:oMath xmlns:m="http://schemas.openxmlformats.org/officeDocument/2006/math">
                    <m:r>
                      <a:rPr lang="zh-CN" altLang="en-US" i="1">
                        <a:latin typeface="Cambria Math" panose="02040503050406030204" pitchFamily="18" charset="0"/>
                        <a:ea typeface="Times New Roman" charset="0"/>
                        <a:cs typeface="Times New Roman" charset="0"/>
                      </a:rPr>
                      <m:t>𝛼</m:t>
                    </m:r>
                    <m:r>
                      <a:rPr lang="en-US" altLang="zh-CN" i="1">
                        <a:latin typeface="Cambria Math" panose="02040503050406030204" pitchFamily="18" charset="0"/>
                        <a:ea typeface="Times New Roman" charset="0"/>
                        <a:cs typeface="Times New Roman" charset="0"/>
                      </a:rPr>
                      <m:t>=.05 </m:t>
                    </m:r>
                  </m:oMath>
                </a14:m>
                <a:r>
                  <a:rPr lang="en-US" altLang="zh-CN" dirty="0">
                    <a:latin typeface="Arial" panose="020B0604020202020204" pitchFamily="34" charset="0"/>
                    <a:ea typeface="Times New Roman" charset="0"/>
                    <a:cs typeface="Arial" panose="020B0604020202020204" pitchFamily="34" charset="0"/>
                  </a:rPr>
                  <a:t>above 1.0 has a height of approximately .1, so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r>
                      <a:rPr lang="zh-CN" altLang="en-US" i="1" dirty="0">
                        <a:latin typeface="Cambria Math" panose="02040503050406030204" pitchFamily="18" charset="0"/>
                        <a:ea typeface="Times New Roman" charset="0"/>
                        <a:cs typeface="Times New Roman" charset="0"/>
                      </a:rPr>
                      <m:t>≈.1</m:t>
                    </m:r>
                  </m:oMath>
                </a14:m>
                <a:r>
                  <a:rPr lang="en-US" altLang="zh-CN" dirty="0">
                    <a:latin typeface="Arial" panose="020B0604020202020204" pitchFamily="34" charset="0"/>
                    <a:ea typeface="Times New Roman" charset="0"/>
                    <a:cs typeface="Arial" panose="020B0604020202020204" pitchFamily="34" charset="0"/>
                  </a:rPr>
                  <a:t>. </a:t>
                </a:r>
              </a:p>
            </p:txBody>
          </p:sp>
        </mc:Choice>
        <mc:Fallback xmlns="">
          <p:sp>
            <p:nvSpPr>
              <p:cNvPr id="3" name="矩形 2"/>
              <p:cNvSpPr>
                <a:spLocks noRot="1" noChangeAspect="1" noMove="1" noResize="1" noEditPoints="1" noAdjustHandles="1" noChangeArrowheads="1" noChangeShapeType="1" noTextEdit="1"/>
              </p:cNvSpPr>
              <p:nvPr/>
            </p:nvSpPr>
            <p:spPr>
              <a:xfrm>
                <a:off x="351200" y="1178750"/>
                <a:ext cx="8415935" cy="2308324"/>
              </a:xfrm>
              <a:prstGeom prst="rect">
                <a:avLst/>
              </a:prstGeom>
              <a:blipFill>
                <a:blip r:embed="rId3"/>
                <a:stretch>
                  <a:fillRect l="-652" t="-1319" r="-652" b="-3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51200" y="3654025"/>
                <a:ext cx="8415935" cy="2092881"/>
              </a:xfrm>
              <a:prstGeom prst="rect">
                <a:avLst/>
              </a:prstGeom>
            </p:spPr>
            <p:txBody>
              <a:bodyPr wrap="square">
                <a:spAutoFit/>
              </a:bodyPr>
              <a:lstStyle/>
              <a:p>
                <a:pPr algn="just"/>
                <a:r>
                  <a:rPr lang="en-US" altLang="zh-CN" dirty="0">
                    <a:latin typeface="Arial" panose="020B0604020202020204" pitchFamily="34" charset="0"/>
                    <a:ea typeface="Times New Roman" charset="0"/>
                    <a:cs typeface="Arial" panose="020B0604020202020204" pitchFamily="34" charset="0"/>
                  </a:rPr>
                  <a:t>The investigator might think that this is too large a value of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oMath>
                </a14:m>
                <a:r>
                  <a:rPr lang="en-US" altLang="zh-CN" dirty="0">
                    <a:latin typeface="Arial" panose="020B0604020202020204" pitchFamily="34" charset="0"/>
                    <a:ea typeface="Times New Roman" charset="0"/>
                    <a:cs typeface="Arial" panose="020B0604020202020204" pitchFamily="34" charset="0"/>
                  </a:rPr>
                  <a:t> for such a substantial departure from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oMath>
                </a14:m>
                <a:r>
                  <a:rPr lang="en-US" altLang="zh-CN" dirty="0">
                    <a:latin typeface="Arial" panose="020B0604020202020204" pitchFamily="34" charset="0"/>
                    <a:ea typeface="Times New Roman" charset="0"/>
                    <a:cs typeface="Arial" panose="020B0604020202020204" pitchFamily="34" charset="0"/>
                  </a:rPr>
                  <a:t> and may wish to have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r>
                      <a:rPr lang="en-US" altLang="zh-CN" i="1">
                        <a:latin typeface="Cambria Math" panose="02040503050406030204" pitchFamily="18" charset="0"/>
                        <a:ea typeface="Times New Roman" charset="0"/>
                        <a:cs typeface="Times New Roman" charset="0"/>
                      </a:rPr>
                      <m:t>=.05 </m:t>
                    </m:r>
                  </m:oMath>
                </a14:m>
                <a:r>
                  <a:rPr lang="en-US" altLang="zh-CN" dirty="0">
                    <a:latin typeface="Arial" panose="020B0604020202020204" pitchFamily="34" charset="0"/>
                    <a:ea typeface="Times New Roman" charset="0"/>
                    <a:cs typeface="Arial" panose="020B0604020202020204" pitchFamily="34" charset="0"/>
                  </a:rPr>
                  <a:t>for this alternative value of </a:t>
                </a:r>
                <a14:m>
                  <m:oMath xmlns:m="http://schemas.openxmlformats.org/officeDocument/2006/math">
                    <m:r>
                      <a:rPr lang="zh-CN" altLang="en-US" i="1" dirty="0">
                        <a:latin typeface="Cambria Math" panose="02040503050406030204" pitchFamily="18" charset="0"/>
                        <a:ea typeface="Times New Roman" charset="0"/>
                        <a:cs typeface="Times New Roman" charset="0"/>
                      </a:rPr>
                      <m:t>𝜇</m:t>
                    </m:r>
                  </m:oMath>
                </a14:m>
                <a:r>
                  <a:rPr lang="en-US" altLang="zh-CN" dirty="0">
                    <a:latin typeface="Arial" panose="020B0604020202020204" pitchFamily="34" charset="0"/>
                    <a:ea typeface="Times New Roman" charset="0"/>
                    <a:cs typeface="Arial" panose="020B0604020202020204" pitchFamily="34" charset="0"/>
                  </a:rPr>
                  <a:t>. Since </a:t>
                </a:r>
                <a14:m>
                  <m:oMath xmlns:m="http://schemas.openxmlformats.org/officeDocument/2006/math">
                    <m:r>
                      <a:rPr lang="en-US" altLang="zh-CN" i="1">
                        <a:latin typeface="Cambria Math" panose="02040503050406030204" pitchFamily="18" charset="0"/>
                        <a:ea typeface="Times New Roman" charset="0"/>
                        <a:cs typeface="Times New Roman" charset="0"/>
                      </a:rPr>
                      <m:t>𝑑</m:t>
                    </m:r>
                    <m:r>
                      <a:rPr lang="en-US" altLang="zh-CN" i="1">
                        <a:latin typeface="Cambria Math" panose="02040503050406030204" pitchFamily="18" charset="0"/>
                        <a:ea typeface="Times New Roman" charset="0"/>
                        <a:cs typeface="Times New Roman" charset="0"/>
                      </a:rPr>
                      <m:t>=1.0</m:t>
                    </m:r>
                  </m:oMath>
                </a14:m>
                <a:r>
                  <a:rPr lang="en-US" altLang="zh-CN" dirty="0">
                    <a:latin typeface="Arial" panose="020B0604020202020204" pitchFamily="34" charset="0"/>
                    <a:ea typeface="Times New Roman" charset="0"/>
                    <a:cs typeface="Arial" panose="020B0604020202020204" pitchFamily="34" charset="0"/>
                  </a:rPr>
                  <a:t>, the point </a:t>
                </a:r>
                <a14:m>
                  <m:oMath xmlns:m="http://schemas.openxmlformats.org/officeDocument/2006/math">
                    <m:d>
                      <m:dPr>
                        <m:ctrlPr>
                          <a:rPr lang="en-US" altLang="zh-CN" i="1">
                            <a:latin typeface="Cambria Math" charset="0"/>
                            <a:ea typeface="Times New Roman" charset="0"/>
                            <a:cs typeface="Times New Roman" charset="0"/>
                          </a:rPr>
                        </m:ctrlPr>
                      </m:dPr>
                      <m:e>
                        <m:r>
                          <a:rPr lang="en-US" altLang="zh-CN" i="1">
                            <a:latin typeface="Cambria Math" panose="02040503050406030204" pitchFamily="18" charset="0"/>
                            <a:ea typeface="Times New Roman" charset="0"/>
                            <a:cs typeface="Times New Roman" charset="0"/>
                          </a:rPr>
                          <m:t>𝑑</m:t>
                        </m:r>
                        <m:r>
                          <a:rPr lang="en-US" altLang="zh-CN" i="1">
                            <a:latin typeface="Cambria Math" panose="02040503050406030204" pitchFamily="18" charset="0"/>
                            <a:ea typeface="Times New Roman" charset="0"/>
                            <a:cs typeface="Times New Roman" charset="0"/>
                          </a:rPr>
                          <m:t>,</m:t>
                        </m:r>
                        <m:r>
                          <a:rPr lang="zh-CN" altLang="en-US" i="1">
                            <a:latin typeface="Cambria Math" panose="02040503050406030204" pitchFamily="18" charset="0"/>
                            <a:ea typeface="Times New Roman" charset="0"/>
                            <a:cs typeface="Times New Roman" charset="0"/>
                          </a:rPr>
                          <m:t>𝛽</m:t>
                        </m:r>
                      </m:e>
                    </m:d>
                    <m:r>
                      <a:rPr lang="en-US" altLang="zh-CN" i="1">
                        <a:latin typeface="Cambria Math" panose="02040503050406030204" pitchFamily="18" charset="0"/>
                        <a:ea typeface="Times New Roman" charset="0"/>
                        <a:cs typeface="Times New Roman" charset="0"/>
                      </a:rPr>
                      <m:t>=(1,.05) </m:t>
                    </m:r>
                  </m:oMath>
                </a14:m>
                <a:r>
                  <a:rPr lang="en-US" altLang="zh-CN" dirty="0">
                    <a:latin typeface="Arial" panose="020B0604020202020204" pitchFamily="34" charset="0"/>
                    <a:ea typeface="Times New Roman" charset="0"/>
                    <a:cs typeface="Arial" panose="020B0604020202020204" pitchFamily="34" charset="0"/>
                  </a:rPr>
                  <a:t>must be located. This point is very close to the </a:t>
                </a:r>
                <a:r>
                  <a:rPr lang="en-US" altLang="zh-CN" dirty="0">
                    <a:solidFill>
                      <a:srgbClr val="FF0000"/>
                    </a:solidFill>
                    <a:latin typeface="Arial" panose="020B0604020202020204" pitchFamily="34" charset="0"/>
                    <a:ea typeface="Times New Roman" charset="0"/>
                    <a:cs typeface="Arial" panose="020B0604020202020204" pitchFamily="34" charset="0"/>
                  </a:rPr>
                  <a:t>14 </a:t>
                </a:r>
                <a:r>
                  <a:rPr lang="en-US" altLang="zh-CN" dirty="0" err="1">
                    <a:solidFill>
                      <a:srgbClr val="FF0000"/>
                    </a:solidFill>
                    <a:latin typeface="Arial" panose="020B0604020202020204" pitchFamily="34" charset="0"/>
                    <a:ea typeface="Times New Roman" charset="0"/>
                    <a:cs typeface="Arial" panose="020B0604020202020204" pitchFamily="34" charset="0"/>
                  </a:rPr>
                  <a:t>df</a:t>
                </a:r>
                <a:r>
                  <a:rPr lang="en-US" altLang="zh-CN" dirty="0">
                    <a:solidFill>
                      <a:srgbClr val="FF0000"/>
                    </a:solidFill>
                    <a:latin typeface="Arial" panose="020B0604020202020204" pitchFamily="34" charset="0"/>
                    <a:ea typeface="Times New Roman" charset="0"/>
                    <a:cs typeface="Arial" panose="020B0604020202020204" pitchFamily="34" charset="0"/>
                  </a:rPr>
                  <a:t> curve (Table A. 17)</a:t>
                </a:r>
                <a:r>
                  <a:rPr lang="en-US" altLang="zh-CN" dirty="0">
                    <a:latin typeface="Arial" panose="020B0604020202020204" pitchFamily="34" charset="0"/>
                    <a:ea typeface="Times New Roman" charset="0"/>
                    <a:cs typeface="Arial" panose="020B0604020202020204" pitchFamily="34" charset="0"/>
                  </a:rPr>
                  <a:t>, so using </a:t>
                </a:r>
                <a14:m>
                  <m:oMath xmlns:m="http://schemas.openxmlformats.org/officeDocument/2006/math">
                    <m:r>
                      <a:rPr lang="en-US" altLang="zh-CN" i="1">
                        <a:latin typeface="Cambria Math" panose="02040503050406030204" pitchFamily="18" charset="0"/>
                        <a:ea typeface="Times New Roman" charset="0"/>
                        <a:cs typeface="Times New Roman" charset="0"/>
                      </a:rPr>
                      <m:t>𝑛</m:t>
                    </m:r>
                    <m:r>
                      <a:rPr lang="en-US" altLang="zh-CN" i="1">
                        <a:latin typeface="Cambria Math" panose="02040503050406030204" pitchFamily="18" charset="0"/>
                        <a:ea typeface="Times New Roman" charset="0"/>
                        <a:cs typeface="Times New Roman" charset="0"/>
                      </a:rPr>
                      <m:t>=15</m:t>
                    </m:r>
                  </m:oMath>
                </a14:m>
                <a:r>
                  <a:rPr lang="en-US" altLang="zh-CN" dirty="0">
                    <a:latin typeface="Arial" panose="020B0604020202020204" pitchFamily="34" charset="0"/>
                    <a:ea typeface="Times New Roman" charset="0"/>
                    <a:cs typeface="Arial" panose="020B0604020202020204" pitchFamily="34" charset="0"/>
                  </a:rPr>
                  <a:t> will give both </a:t>
                </a:r>
                <a14:m>
                  <m:oMath xmlns:m="http://schemas.openxmlformats.org/officeDocument/2006/math">
                    <m:r>
                      <a:rPr lang="zh-CN" altLang="en-US" i="1">
                        <a:latin typeface="Cambria Math" panose="02040503050406030204" pitchFamily="18" charset="0"/>
                        <a:ea typeface="Times New Roman" charset="0"/>
                        <a:cs typeface="Times New Roman" charset="0"/>
                      </a:rPr>
                      <m:t>𝛼</m:t>
                    </m:r>
                    <m:r>
                      <a:rPr lang="en-US" altLang="zh-CN" i="1">
                        <a:latin typeface="Cambria Math" panose="02040503050406030204" pitchFamily="18" charset="0"/>
                        <a:ea typeface="Times New Roman" charset="0"/>
                        <a:cs typeface="Times New Roman" charset="0"/>
                      </a:rPr>
                      <m:t>=.05 </m:t>
                    </m:r>
                  </m:oMath>
                </a14:m>
                <a:r>
                  <a:rPr lang="en-US" altLang="zh-CN" dirty="0">
                    <a:latin typeface="Arial" panose="020B0604020202020204" pitchFamily="34" charset="0"/>
                    <a:ea typeface="Times New Roman" charset="0"/>
                    <a:cs typeface="Arial" panose="020B0604020202020204" pitchFamily="34" charset="0"/>
                  </a:rPr>
                  <a:t>and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r>
                      <a:rPr lang="en-US" altLang="zh-CN" i="1">
                        <a:latin typeface="Cambria Math" panose="02040503050406030204" pitchFamily="18" charset="0"/>
                        <a:ea typeface="Times New Roman" charset="0"/>
                        <a:cs typeface="Times New Roman" charset="0"/>
                      </a:rPr>
                      <m:t>=.05 </m:t>
                    </m:r>
                  </m:oMath>
                </a14:m>
                <a:r>
                  <a:rPr lang="en-US" altLang="zh-CN" dirty="0">
                    <a:latin typeface="Arial" panose="020B0604020202020204" pitchFamily="34" charset="0"/>
                    <a:ea typeface="Times New Roman" charset="0"/>
                    <a:cs typeface="Arial" panose="020B0604020202020204" pitchFamily="34" charset="0"/>
                  </a:rPr>
                  <a:t>when the value of </a:t>
                </a:r>
                <a14:m>
                  <m:oMath xmlns:m="http://schemas.openxmlformats.org/officeDocument/2006/math">
                    <m:r>
                      <a:rPr lang="zh-CN" altLang="en-US" i="1" dirty="0">
                        <a:latin typeface="Cambria Math" panose="02040503050406030204" pitchFamily="18" charset="0"/>
                        <a:ea typeface="Times New Roman" charset="0"/>
                        <a:cs typeface="Times New Roman" charset="0"/>
                      </a:rPr>
                      <m:t>𝜇</m:t>
                    </m:r>
                  </m:oMath>
                </a14:m>
                <a:r>
                  <a:rPr lang="en-US" altLang="zh-CN" dirty="0">
                    <a:latin typeface="Arial" panose="020B0604020202020204" pitchFamily="34" charset="0"/>
                    <a:ea typeface="Times New Roman" charset="0"/>
                    <a:cs typeface="Arial" panose="020B0604020202020204" pitchFamily="34" charset="0"/>
                  </a:rPr>
                  <a:t> is 2.6 and </a:t>
                </a:r>
                <a14:m>
                  <m:oMath xmlns:m="http://schemas.openxmlformats.org/officeDocument/2006/math">
                    <m:r>
                      <a:rPr lang="zh-CN" altLang="en-US" i="1">
                        <a:latin typeface="Cambria Math" panose="02040503050406030204" pitchFamily="18" charset="0"/>
                        <a:ea typeface="Times New Roman" charset="0"/>
                        <a:cs typeface="Times New Roman" charset="0"/>
                      </a:rPr>
                      <m:t>𝛼</m:t>
                    </m:r>
                    <m:r>
                      <a:rPr lang="en-US" altLang="zh-CN" i="1">
                        <a:latin typeface="Cambria Math" panose="02040503050406030204" pitchFamily="18" charset="0"/>
                        <a:ea typeface="Times New Roman" charset="0"/>
                        <a:cs typeface="Times New Roman" charset="0"/>
                      </a:rPr>
                      <m:t>=.1</m:t>
                    </m:r>
                  </m:oMath>
                </a14:m>
                <a:r>
                  <a:rPr lang="en-US" altLang="zh-CN" dirty="0">
                    <a:latin typeface="Arial" panose="020B0604020202020204" pitchFamily="34" charset="0"/>
                    <a:ea typeface="Times New Roman" charset="0"/>
                    <a:cs typeface="Arial" panose="020B0604020202020204" pitchFamily="34" charset="0"/>
                  </a:rPr>
                  <a:t>. A larger value of </a:t>
                </a:r>
                <a14:m>
                  <m:oMath xmlns:m="http://schemas.openxmlformats.org/officeDocument/2006/math">
                    <m:r>
                      <a:rPr lang="zh-CN" altLang="en-US" i="1" dirty="0">
                        <a:latin typeface="Cambria Math" panose="02040503050406030204" pitchFamily="18" charset="0"/>
                        <a:ea typeface="Times New Roman" charset="0"/>
                        <a:cs typeface="Times New Roman" charset="0"/>
                      </a:rPr>
                      <m:t>𝜎</m:t>
                    </m:r>
                  </m:oMath>
                </a14:m>
                <a:r>
                  <a:rPr lang="en-US" altLang="zh-CN" dirty="0">
                    <a:latin typeface="Arial" panose="020B0604020202020204" pitchFamily="34" charset="0"/>
                    <a:ea typeface="Times New Roman" charset="0"/>
                    <a:cs typeface="Arial" panose="020B0604020202020204" pitchFamily="34" charset="0"/>
                  </a:rPr>
                  <a:t> would give a larger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oMath>
                </a14:m>
                <a:r>
                  <a:rPr lang="en-US" altLang="zh-CN" dirty="0">
                    <a:latin typeface="Arial" panose="020B0604020202020204" pitchFamily="34" charset="0"/>
                    <a:ea typeface="Times New Roman" charset="0"/>
                    <a:cs typeface="Arial" panose="020B0604020202020204" pitchFamily="34" charset="0"/>
                  </a:rPr>
                  <a:t> for this alternative, and an alternative value of </a:t>
                </a:r>
                <a14:m>
                  <m:oMath xmlns:m="http://schemas.openxmlformats.org/officeDocument/2006/math">
                    <m:r>
                      <a:rPr lang="zh-CN" altLang="en-US" i="1" dirty="0">
                        <a:latin typeface="Cambria Math" panose="02040503050406030204" pitchFamily="18" charset="0"/>
                        <a:ea typeface="Times New Roman" charset="0"/>
                        <a:cs typeface="Times New Roman" charset="0"/>
                      </a:rPr>
                      <m:t>𝜇</m:t>
                    </m:r>
                  </m:oMath>
                </a14:m>
                <a:r>
                  <a:rPr lang="en-US" altLang="zh-CN" dirty="0">
                    <a:latin typeface="Arial" panose="020B0604020202020204" pitchFamily="34" charset="0"/>
                    <a:ea typeface="Times New Roman" charset="0"/>
                    <a:cs typeface="Arial" panose="020B0604020202020204" pitchFamily="34" charset="0"/>
                  </a:rPr>
                  <a:t> closer to 2.5 would also result in an increased value of </a:t>
                </a:r>
                <a14:m>
                  <m:oMath xmlns:m="http://schemas.openxmlformats.org/officeDocument/2006/math">
                    <m:r>
                      <a:rPr lang="zh-CN" altLang="en-US" i="1" dirty="0">
                        <a:latin typeface="Cambria Math" panose="02040503050406030204" pitchFamily="18" charset="0"/>
                        <a:ea typeface="Times New Roman" charset="0"/>
                        <a:cs typeface="Times New Roman" charset="0"/>
                      </a:rPr>
                      <m:t>𝛽</m:t>
                    </m:r>
                  </m:oMath>
                </a14:m>
                <a:r>
                  <a:rPr lang="en-US" altLang="zh-CN" dirty="0">
                    <a:latin typeface="Arial" panose="020B0604020202020204" pitchFamily="34" charset="0"/>
                    <a:ea typeface="Times New Roman"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51200" y="3654025"/>
                <a:ext cx="8415935" cy="2092881"/>
              </a:xfrm>
              <a:prstGeom prst="rect">
                <a:avLst/>
              </a:prstGeom>
              <a:blipFill>
                <a:blip r:embed="rId4"/>
                <a:stretch>
                  <a:fillRect l="-652" t="-1453" r="-652" b="-2035"/>
                </a:stretch>
              </a:blipFill>
            </p:spPr>
            <p:txBody>
              <a:bodyPr/>
              <a:lstStyle/>
              <a:p>
                <a:r>
                  <a:rPr lang="zh-CN" altLang="en-US">
                    <a:noFill/>
                  </a:rPr>
                  <a:t> </a:t>
                </a:r>
              </a:p>
            </p:txBody>
          </p:sp>
        </mc:Fallback>
      </mc:AlternateContent>
      <p:sp>
        <p:nvSpPr>
          <p:cNvPr id="4" name="灯片编号占位符 3">
            <a:extLst>
              <a:ext uri="{FF2B5EF4-FFF2-40B4-BE49-F238E27FC236}">
                <a16:creationId xmlns="" xmlns:a16="http://schemas.microsoft.com/office/drawing/2014/main" id="{A0455B44-792C-429F-B42F-B7C863EC2896}"/>
              </a:ext>
            </a:extLst>
          </p:cNvPr>
          <p:cNvSpPr>
            <a:spLocks noGrp="1"/>
          </p:cNvSpPr>
          <p:nvPr>
            <p:ph type="sldNum" sz="quarter" idx="11"/>
          </p:nvPr>
        </p:nvSpPr>
        <p:spPr/>
        <p:txBody>
          <a:bodyPr/>
          <a:lstStyle/>
          <a:p>
            <a:pPr>
              <a:defRPr/>
            </a:pPr>
            <a:fld id="{DF2308B0-52A9-437D-9700-D7B37876F5B1}" type="slidenum">
              <a:rPr lang="zh-CN" altLang="en-US" smtClean="0"/>
              <a:pPr>
                <a:defRPr/>
              </a:pPr>
              <a:t>37</a:t>
            </a:fld>
            <a:endParaRPr lang="en-US" altLang="zh-CN" dirty="0"/>
          </a:p>
        </p:txBody>
      </p:sp>
    </p:spTree>
    <p:extLst>
      <p:ext uri="{BB962C8B-B14F-4D97-AF65-F5344CB8AC3E}">
        <p14:creationId xmlns:p14="http://schemas.microsoft.com/office/powerpoint/2010/main" val="162057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7758" y="2168860"/>
            <a:ext cx="8826993" cy="400110"/>
          </a:xfrm>
          <a:prstGeom prst="rect">
            <a:avLst/>
          </a:prstGeom>
        </p:spPr>
        <p:txBody>
          <a:bodyPr wrap="square">
            <a:spAutoFit/>
          </a:bodyPr>
          <a:lstStyle/>
          <a:p>
            <a:pPr marL="342900" indent="-342900">
              <a:buFont typeface="Wingdings" panose="05000000000000000000" pitchFamily="2" charset="2"/>
              <a:buChar char="Ø"/>
            </a:pPr>
            <a:r>
              <a:rPr lang="en-US" altLang="zh-CN" sz="2000" dirty="0"/>
              <a:t>Let </a:t>
            </a:r>
            <a:r>
              <a:rPr lang="en-US" altLang="zh-CN" sz="2000" i="1" dirty="0"/>
              <a:t>p </a:t>
            </a:r>
            <a:r>
              <a:rPr lang="en-US" altLang="zh-CN" sz="2000" dirty="0"/>
              <a:t>be the parameter of the binomial distribution. The null hypothesis is</a:t>
            </a:r>
            <a:endParaRPr lang="zh-CN" altLang="en-US" sz="2400" dirty="0"/>
          </a:p>
        </p:txBody>
      </p:sp>
      <p:sp>
        <p:nvSpPr>
          <p:cNvPr id="5" name="矩形 4"/>
          <p:cNvSpPr/>
          <p:nvPr/>
        </p:nvSpPr>
        <p:spPr>
          <a:xfrm>
            <a:off x="156118" y="3158970"/>
            <a:ext cx="8388265" cy="430887"/>
          </a:xfrm>
          <a:prstGeom prst="rect">
            <a:avLst/>
          </a:prstGeom>
        </p:spPr>
        <p:txBody>
          <a:bodyPr wrap="square">
            <a:spAutoFit/>
          </a:bodyPr>
          <a:lstStyle/>
          <a:p>
            <a:pPr marL="285750" indent="-285750">
              <a:buFont typeface="Wingdings" panose="05000000000000000000" pitchFamily="2" charset="2"/>
              <a:buChar char="Ø"/>
            </a:pPr>
            <a:r>
              <a:rPr lang="en-US" altLang="zh-CN" dirty="0"/>
              <a:t>Let </a:t>
            </a:r>
            <a:r>
              <a:rPr lang="en-US" altLang="zh-CN" i="1" dirty="0"/>
              <a:t>X </a:t>
            </a:r>
            <a:r>
              <a:rPr lang="en-US" altLang="zh-CN" dirty="0"/>
              <a:t>be the number of successes in the sample. We choose the test statistic</a:t>
            </a:r>
            <a:endParaRPr lang="zh-CN" altLang="en-US" sz="2200" dirty="0"/>
          </a:p>
        </p:txBody>
      </p:sp>
      <p:sp>
        <p:nvSpPr>
          <p:cNvPr id="6" name="矩形 5"/>
          <p:cNvSpPr/>
          <p:nvPr/>
        </p:nvSpPr>
        <p:spPr>
          <a:xfrm>
            <a:off x="158503" y="1415969"/>
            <a:ext cx="8826993" cy="707886"/>
          </a:xfrm>
          <a:prstGeom prst="rect">
            <a:avLst/>
          </a:prstGeom>
        </p:spPr>
        <p:txBody>
          <a:bodyPr wrap="square">
            <a:spAutoFit/>
          </a:bodyPr>
          <a:lstStyle/>
          <a:p>
            <a:pPr marL="342900" indent="-342900">
              <a:buFont typeface="Wingdings" panose="05000000000000000000" pitchFamily="2" charset="2"/>
              <a:buChar char="Ø"/>
            </a:pPr>
            <a:r>
              <a:rPr lang="en-US" altLang="zh-CN" sz="2000" dirty="0"/>
              <a:t>We now consider the problem of testing the hypothesis that the proportion of successes in a binomial experiment equals some specified value.</a:t>
            </a:r>
            <a:endParaRPr lang="zh-CN" altLang="en-US" sz="2400" dirty="0">
              <a:solidFill>
                <a:srgbClr val="FF0000"/>
              </a:solidFill>
            </a:endParaRPr>
          </a:p>
        </p:txBody>
      </p:sp>
      <p:sp>
        <p:nvSpPr>
          <p:cNvPr id="2" name="文本框 1">
            <a:hlinkClick r:id="rId2" action="ppaction://hlinksldjump"/>
            <a:extLst>
              <a:ext uri="{FF2B5EF4-FFF2-40B4-BE49-F238E27FC236}">
                <a16:creationId xmlns="" xmlns:a16="http://schemas.microsoft.com/office/drawing/2014/main" id="{4593FA9E-9945-4341-8D35-F359DD42867A}"/>
              </a:ext>
            </a:extLst>
          </p:cNvPr>
          <p:cNvSpPr txBox="1"/>
          <p:nvPr/>
        </p:nvSpPr>
        <p:spPr>
          <a:xfrm>
            <a:off x="525012" y="411342"/>
            <a:ext cx="7463903" cy="523220"/>
          </a:xfrm>
          <a:prstGeom prst="rect">
            <a:avLst/>
          </a:prstGeom>
          <a:noFill/>
        </p:spPr>
        <p:txBody>
          <a:bodyPr wrap="none" rtlCol="0">
            <a:spAutoFit/>
          </a:bodyPr>
          <a:lstStyle/>
          <a:p>
            <a:r>
              <a:rPr lang="en-US" altLang="zh-CN" sz="2800" dirty="0">
                <a:solidFill>
                  <a:srgbClr val="3333FF"/>
                </a:solidFill>
                <a:latin typeface="Arial" panose="020B0604020202020204" pitchFamily="34" charset="0"/>
                <a:cs typeface="Arial" panose="020B0604020202020204" pitchFamily="34" charset="0"/>
              </a:rPr>
              <a:t>8.3 </a:t>
            </a:r>
            <a:r>
              <a:rPr lang="en-US" altLang="zh-CN" sz="2800" kern="0" dirty="0">
                <a:solidFill>
                  <a:srgbClr val="3333FF"/>
                </a:solidFill>
                <a:latin typeface="Arial" panose="020B0604020202020204" pitchFamily="34" charset="0"/>
                <a:cs typeface="Arial" panose="020B0604020202020204" pitchFamily="34" charset="0"/>
              </a:rPr>
              <a:t>Tests Concerning a Population Proportion</a:t>
            </a:r>
            <a:endParaRPr lang="zh-CN" altLang="en-US" sz="2800" dirty="0">
              <a:solidFill>
                <a:srgbClr val="3333FF"/>
              </a:solidFill>
              <a:latin typeface="+mj-lt"/>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 xmlns:a16="http://schemas.microsoft.com/office/drawing/2014/main" id="{5A749EBB-7684-4E8C-AC85-9AC2F28B535E}"/>
                  </a:ext>
                </a:extLst>
              </p:cNvPr>
              <p:cNvSpPr/>
              <p:nvPr/>
            </p:nvSpPr>
            <p:spPr>
              <a:xfrm>
                <a:off x="3201554" y="2618910"/>
                <a:ext cx="1390702" cy="400110"/>
              </a:xfrm>
              <a:prstGeom prst="rect">
                <a:avLst/>
              </a:prstGeom>
            </p:spPr>
            <p:txBody>
              <a:bodyPr wrap="none">
                <a:spAutoFit/>
              </a:bodyPr>
              <a:lstStyle/>
              <a:p>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𝑝</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t>,</a:t>
                </a:r>
                <a:endParaRPr lang="zh-CN" altLang="en-US" sz="2000" dirty="0"/>
              </a:p>
            </p:txBody>
          </p:sp>
        </mc:Choice>
        <mc:Fallback xmlns="">
          <p:sp>
            <p:nvSpPr>
              <p:cNvPr id="7" name="矩形 6">
                <a:extLst>
                  <a:ext uri="{FF2B5EF4-FFF2-40B4-BE49-F238E27FC236}">
                    <a16:creationId xmlns:a16="http://schemas.microsoft.com/office/drawing/2014/main" id="{5A749EBB-7684-4E8C-AC85-9AC2F28B535E}"/>
                  </a:ext>
                </a:extLst>
              </p:cNvPr>
              <p:cNvSpPr>
                <a:spLocks noRot="1" noChangeAspect="1" noMove="1" noResize="1" noEditPoints="1" noAdjustHandles="1" noChangeArrowheads="1" noChangeShapeType="1" noTextEdit="1"/>
              </p:cNvSpPr>
              <p:nvPr/>
            </p:nvSpPr>
            <p:spPr>
              <a:xfrm>
                <a:off x="3201554" y="2618910"/>
                <a:ext cx="1390702" cy="400110"/>
              </a:xfrm>
              <a:prstGeom prst="rect">
                <a:avLst/>
              </a:prstGeom>
              <a:blipFill>
                <a:blip r:embed="rId3"/>
                <a:stretch>
                  <a:fillRect t="-7692" r="-3947"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 xmlns:a16="http://schemas.microsoft.com/office/drawing/2014/main" id="{E9B1B89D-4236-4ACB-9EB8-C851AD3C4C11}"/>
                  </a:ext>
                </a:extLst>
              </p:cNvPr>
              <p:cNvSpPr/>
              <p:nvPr/>
            </p:nvSpPr>
            <p:spPr>
              <a:xfrm>
                <a:off x="3401870" y="3609020"/>
                <a:ext cx="2956624" cy="616836"/>
              </a:xfrm>
              <a:prstGeom prst="rect">
                <a:avLst/>
              </a:prstGeom>
            </p:spPr>
            <p:txBody>
              <a:bodyPr wrap="square">
                <a:spAutoFit/>
              </a:bodyPr>
              <a:lstStyle/>
              <a:p>
                <a14:m>
                  <m:oMath xmlns:m="http://schemas.openxmlformats.org/officeDocument/2006/math">
                    <m:acc>
                      <m:accPr>
                        <m:chr m:val="̂"/>
                        <m:ctrlPr>
                          <a:rPr lang="en-US" altLang="zh-CN" sz="2400" i="1" dirty="0" smtClean="0">
                            <a:latin typeface="Cambria Math" charset="0"/>
                            <a:cs typeface="Times New Roman" charset="0"/>
                          </a:rPr>
                        </m:ctrlPr>
                      </m:accPr>
                      <m:e>
                        <m:r>
                          <a:rPr lang="en-US" altLang="zh-CN" sz="2400" b="0" i="1" dirty="0" smtClean="0">
                            <a:latin typeface="Cambria Math" panose="02040503050406030204" pitchFamily="18" charset="0"/>
                            <a:cs typeface="Times New Roman" charset="0"/>
                          </a:rPr>
                          <m:t>𝑝</m:t>
                        </m:r>
                      </m:e>
                    </m:acc>
                    <m:r>
                      <a:rPr lang="en-US" altLang="zh-CN" sz="2400" b="0" i="1" dirty="0" smtClean="0">
                        <a:latin typeface="Cambria Math" panose="02040503050406030204" pitchFamily="18" charset="0"/>
                        <a:cs typeface="Times New Roman" charset="0"/>
                      </a:rPr>
                      <m:t>=</m:t>
                    </m:r>
                    <m:f>
                      <m:fPr>
                        <m:ctrlPr>
                          <a:rPr lang="en-US" altLang="zh-CN" sz="2400" b="0" i="1" dirty="0" smtClean="0">
                            <a:latin typeface="Cambria Math" charset="0"/>
                            <a:cs typeface="Times New Roman" charset="0"/>
                          </a:rPr>
                        </m:ctrlPr>
                      </m:fPr>
                      <m:num>
                        <m:r>
                          <a:rPr lang="en-US" altLang="zh-CN" sz="2400" b="0" i="1" dirty="0" smtClean="0">
                            <a:latin typeface="Cambria Math" panose="02040503050406030204" pitchFamily="18" charset="0"/>
                            <a:cs typeface="Times New Roman" charset="0"/>
                          </a:rPr>
                          <m:t>𝑋</m:t>
                        </m:r>
                      </m:num>
                      <m:den>
                        <m:r>
                          <a:rPr lang="en-US" altLang="zh-CN" sz="2400" b="0" i="1" dirty="0" smtClean="0">
                            <a:latin typeface="Cambria Math" panose="02040503050406030204" pitchFamily="18" charset="0"/>
                            <a:cs typeface="Times New Roman" charset="0"/>
                          </a:rPr>
                          <m:t>𝑛</m:t>
                        </m:r>
                      </m:den>
                    </m:f>
                  </m:oMath>
                </a14:m>
                <a:r>
                  <a:rPr lang="zh-CN" altLang="en-US" sz="2400" dirty="0"/>
                  <a:t> </a:t>
                </a:r>
                <a:r>
                  <a:rPr lang="en-US" altLang="zh-CN" sz="2400" dirty="0"/>
                  <a:t>,</a:t>
                </a:r>
                <a:endParaRPr lang="zh-CN" altLang="en-US" sz="2400" dirty="0"/>
              </a:p>
            </p:txBody>
          </p:sp>
        </mc:Choice>
        <mc:Fallback xmlns="">
          <p:sp>
            <p:nvSpPr>
              <p:cNvPr id="8" name="矩形 7">
                <a:extLst>
                  <a:ext uri="{FF2B5EF4-FFF2-40B4-BE49-F238E27FC236}">
                    <a16:creationId xmlns:a16="http://schemas.microsoft.com/office/drawing/2014/main" id="{E9B1B89D-4236-4ACB-9EB8-C851AD3C4C11}"/>
                  </a:ext>
                </a:extLst>
              </p:cNvPr>
              <p:cNvSpPr>
                <a:spLocks noRot="1" noChangeAspect="1" noMove="1" noResize="1" noEditPoints="1" noAdjustHandles="1" noChangeArrowheads="1" noChangeShapeType="1" noTextEdit="1"/>
              </p:cNvSpPr>
              <p:nvPr/>
            </p:nvSpPr>
            <p:spPr>
              <a:xfrm>
                <a:off x="3401870" y="3609020"/>
                <a:ext cx="2956624" cy="616836"/>
              </a:xfrm>
              <a:prstGeom prst="rect">
                <a:avLst/>
              </a:prstGeom>
              <a:blipFill>
                <a:blip r:embed="rId4"/>
                <a:stretch>
                  <a:fillRect b="-8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4CC7EE4A-61CF-4E44-8A1D-CF9979CA2822}"/>
                  </a:ext>
                </a:extLst>
              </p:cNvPr>
              <p:cNvSpPr/>
              <p:nvPr/>
            </p:nvSpPr>
            <p:spPr>
              <a:xfrm>
                <a:off x="530804" y="4239090"/>
                <a:ext cx="8100900" cy="479362"/>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which is unbiased (i.e. </a:t>
                </a:r>
                <a14:m>
                  <m:oMath xmlns:m="http://schemas.openxmlformats.org/officeDocument/2006/math">
                    <m:r>
                      <a:rPr lang="en-US" altLang="zh-CN" sz="2000" i="1" smtClean="0">
                        <a:solidFill>
                          <a:srgbClr val="FF3300"/>
                        </a:solidFill>
                        <a:latin typeface="Cambria Math" panose="02040503050406030204" pitchFamily="18" charset="0"/>
                        <a:cs typeface="Times New Roman" panose="02020603050405020304" pitchFamily="18" charset="0"/>
                      </a:rPr>
                      <m:t>𝐸</m:t>
                    </m:r>
                    <m:d>
                      <m:dPr>
                        <m:ctrlPr>
                          <a:rPr lang="en-US" altLang="zh-CN" sz="2000" i="1">
                            <a:solidFill>
                              <a:srgbClr val="FF3300"/>
                            </a:solidFill>
                            <a:latin typeface="Cambria Math" charset="0"/>
                            <a:cs typeface="Times New Roman" panose="02020603050405020304" pitchFamily="18" charset="0"/>
                          </a:rPr>
                        </m:ctrlPr>
                      </m:dPr>
                      <m:e>
                        <m:acc>
                          <m:accPr>
                            <m:chr m:val="̂"/>
                            <m:ctrlPr>
                              <a:rPr lang="en-US" altLang="zh-CN" sz="2000" i="1">
                                <a:solidFill>
                                  <a:srgbClr val="FF3300"/>
                                </a:solidFill>
                                <a:latin typeface="Cambria Math" charset="0"/>
                                <a:cs typeface="Times New Roman" panose="02020603050405020304" pitchFamily="18" charset="0"/>
                              </a:rPr>
                            </m:ctrlPr>
                          </m:accPr>
                          <m:e>
                            <m:r>
                              <a:rPr lang="en-US" altLang="zh-CN" sz="2000" i="1">
                                <a:solidFill>
                                  <a:srgbClr val="FF3300"/>
                                </a:solidFill>
                                <a:latin typeface="Cambria Math" panose="02040503050406030204" pitchFamily="18" charset="0"/>
                                <a:cs typeface="Times New Roman" panose="02020603050405020304" pitchFamily="18" charset="0"/>
                              </a:rPr>
                              <m:t>𝑝</m:t>
                            </m:r>
                          </m:e>
                        </m:acc>
                      </m:e>
                    </m:d>
                    <m:r>
                      <a:rPr lang="en-US" altLang="zh-CN" sz="2000" i="1">
                        <a:solidFill>
                          <a:srgbClr val="FF3300"/>
                        </a:solidFill>
                        <a:latin typeface="Cambria Math" panose="02040503050406030204" pitchFamily="18" charset="0"/>
                        <a:cs typeface="Times New Roman" panose="02020603050405020304" pitchFamily="18" charset="0"/>
                      </a:rPr>
                      <m:t>=</m:t>
                    </m:r>
                    <m:r>
                      <a:rPr lang="en-US" altLang="zh-CN" sz="2000" i="1">
                        <a:solidFill>
                          <a:srgbClr val="FF3300"/>
                        </a:solidFill>
                        <a:latin typeface="Cambria Math" panose="02040503050406030204" pitchFamily="18" charset="0"/>
                        <a:cs typeface="Times New Roman" panose="02020603050405020304" pitchFamily="18" charset="0"/>
                      </a:rPr>
                      <m:t>𝑝</m:t>
                    </m:r>
                  </m:oMath>
                </a14:m>
                <a:r>
                  <a:rPr lang="en-US" altLang="zh-CN" sz="2000" dirty="0">
                    <a:latin typeface="Arial" panose="020B0604020202020204" pitchFamily="34" charset="0"/>
                    <a:cs typeface="Arial" panose="020B0604020202020204" pitchFamily="34" charset="0"/>
                  </a:rPr>
                  <a:t> </a:t>
                </a:r>
                <a:r>
                  <a:rPr lang="en-US" altLang="zh-CN" sz="2000" dirty="0">
                    <a:solidFill>
                      <a:srgbClr val="FF3300"/>
                    </a:solidFill>
                    <a:latin typeface="Arial" panose="020B0604020202020204" pitchFamily="34" charset="0"/>
                    <a:cs typeface="Arial" panose="020B0604020202020204" pitchFamily="34" charset="0"/>
                  </a:rPr>
                  <a:t>and </a:t>
                </a:r>
                <a14:m>
                  <m:oMath xmlns:m="http://schemas.openxmlformats.org/officeDocument/2006/math">
                    <m:sSub>
                      <m:sSubPr>
                        <m:ctrlPr>
                          <a:rPr lang="en-US" altLang="zh-CN" sz="2000" i="1">
                            <a:solidFill>
                              <a:srgbClr val="FF3300"/>
                            </a:solidFill>
                            <a:latin typeface="Cambria Math" charset="0"/>
                            <a:cs typeface="Times New Roman" charset="0"/>
                          </a:rPr>
                        </m:ctrlPr>
                      </m:sSubPr>
                      <m:e>
                        <m:r>
                          <a:rPr lang="zh-CN" altLang="en-US" sz="2000" i="1">
                            <a:solidFill>
                              <a:srgbClr val="FF3300"/>
                            </a:solidFill>
                            <a:latin typeface="Cambria Math" panose="02040503050406030204" pitchFamily="18" charset="0"/>
                            <a:cs typeface="Times New Roman" charset="0"/>
                          </a:rPr>
                          <m:t>𝜎</m:t>
                        </m:r>
                      </m:e>
                      <m:sub>
                        <m:acc>
                          <m:accPr>
                            <m:chr m:val="̂"/>
                            <m:ctrlPr>
                              <a:rPr lang="en-US" altLang="zh-CN" sz="2000" i="1">
                                <a:solidFill>
                                  <a:srgbClr val="FF3300"/>
                                </a:solidFill>
                                <a:latin typeface="Cambria Math" charset="0"/>
                                <a:cs typeface="Times New Roman" charset="0"/>
                              </a:rPr>
                            </m:ctrlPr>
                          </m:accPr>
                          <m:e>
                            <m:r>
                              <a:rPr lang="en-US" altLang="zh-CN" sz="2000" i="1">
                                <a:solidFill>
                                  <a:srgbClr val="FF3300"/>
                                </a:solidFill>
                                <a:latin typeface="Cambria Math" panose="02040503050406030204" pitchFamily="18" charset="0"/>
                                <a:cs typeface="Times New Roman" charset="0"/>
                              </a:rPr>
                              <m:t>𝑝</m:t>
                            </m:r>
                          </m:e>
                        </m:acc>
                      </m:sub>
                    </m:sSub>
                    <m:r>
                      <a:rPr lang="en-US" altLang="zh-CN" sz="2000" i="1">
                        <a:solidFill>
                          <a:srgbClr val="FF3300"/>
                        </a:solidFill>
                        <a:latin typeface="Cambria Math" panose="02040503050406030204" pitchFamily="18" charset="0"/>
                        <a:cs typeface="Times New Roman" charset="0"/>
                      </a:rPr>
                      <m:t>=</m:t>
                    </m:r>
                    <m:rad>
                      <m:radPr>
                        <m:degHide m:val="on"/>
                        <m:ctrlPr>
                          <a:rPr lang="en-US" altLang="zh-CN" sz="2000" i="1">
                            <a:solidFill>
                              <a:srgbClr val="FF3300"/>
                            </a:solidFill>
                            <a:latin typeface="Cambria Math" charset="0"/>
                            <a:cs typeface="Times New Roman" charset="0"/>
                          </a:rPr>
                        </m:ctrlPr>
                      </m:radPr>
                      <m:deg/>
                      <m:e>
                        <m:r>
                          <a:rPr lang="en-US" altLang="zh-CN" sz="2000" i="1">
                            <a:solidFill>
                              <a:srgbClr val="FF3300"/>
                            </a:solidFill>
                            <a:latin typeface="Cambria Math" panose="02040503050406030204" pitchFamily="18" charset="0"/>
                            <a:cs typeface="Times New Roman" charset="0"/>
                          </a:rPr>
                          <m:t>𝑝</m:t>
                        </m:r>
                        <m:d>
                          <m:dPr>
                            <m:ctrlPr>
                              <a:rPr lang="en-US" altLang="zh-CN" sz="2000" i="1">
                                <a:solidFill>
                                  <a:srgbClr val="FF3300"/>
                                </a:solidFill>
                                <a:latin typeface="Cambria Math" charset="0"/>
                                <a:cs typeface="Times New Roman" charset="0"/>
                              </a:rPr>
                            </m:ctrlPr>
                          </m:dPr>
                          <m:e>
                            <m:r>
                              <a:rPr lang="en-US" altLang="zh-CN" sz="2000" i="1">
                                <a:solidFill>
                                  <a:srgbClr val="FF3300"/>
                                </a:solidFill>
                                <a:latin typeface="Cambria Math" panose="02040503050406030204" pitchFamily="18" charset="0"/>
                                <a:cs typeface="Times New Roman" charset="0"/>
                              </a:rPr>
                              <m:t>1−</m:t>
                            </m:r>
                            <m:r>
                              <a:rPr lang="en-US" altLang="zh-CN" sz="2000" i="1">
                                <a:solidFill>
                                  <a:srgbClr val="FF3300"/>
                                </a:solidFill>
                                <a:latin typeface="Cambria Math" panose="02040503050406030204" pitchFamily="18" charset="0"/>
                                <a:cs typeface="Times New Roman" charset="0"/>
                              </a:rPr>
                              <m:t>𝑝</m:t>
                            </m:r>
                          </m:e>
                        </m:d>
                        <m:r>
                          <a:rPr lang="en-US" altLang="zh-CN" sz="2000" i="1">
                            <a:solidFill>
                              <a:srgbClr val="FF3300"/>
                            </a:solidFill>
                            <a:latin typeface="Cambria Math" panose="02040503050406030204" pitchFamily="18" charset="0"/>
                            <a:cs typeface="Times New Roman" charset="0"/>
                          </a:rPr>
                          <m:t>𝑛</m:t>
                        </m:r>
                      </m:e>
                    </m:rad>
                  </m:oMath>
                </a14:m>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mc:Choice>
        <mc:Fallback xmlns="">
          <p:sp>
            <p:nvSpPr>
              <p:cNvPr id="9" name="矩形 8">
                <a:extLst>
                  <a:ext uri="{FF2B5EF4-FFF2-40B4-BE49-F238E27FC236}">
                    <a16:creationId xmlns:a16="http://schemas.microsoft.com/office/drawing/2014/main" id="{4CC7EE4A-61CF-4E44-8A1D-CF9979CA2822}"/>
                  </a:ext>
                </a:extLst>
              </p:cNvPr>
              <p:cNvSpPr>
                <a:spLocks noRot="1" noChangeAspect="1" noMove="1" noResize="1" noEditPoints="1" noAdjustHandles="1" noChangeArrowheads="1" noChangeShapeType="1" noTextEdit="1"/>
              </p:cNvSpPr>
              <p:nvPr/>
            </p:nvSpPr>
            <p:spPr>
              <a:xfrm>
                <a:off x="530804" y="4239090"/>
                <a:ext cx="8100900" cy="479362"/>
              </a:xfrm>
              <a:prstGeom prst="rect">
                <a:avLst/>
              </a:prstGeom>
              <a:blipFill>
                <a:blip r:embed="rId5"/>
                <a:stretch>
                  <a:fillRect l="-752"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 xmlns:a16="http://schemas.microsoft.com/office/drawing/2014/main" id="{766B247A-EB49-494A-8331-8EF6BA649F8D}"/>
                  </a:ext>
                </a:extLst>
              </p:cNvPr>
              <p:cNvSpPr/>
              <p:nvPr/>
            </p:nvSpPr>
            <p:spPr>
              <a:xfrm>
                <a:off x="206515" y="4824155"/>
                <a:ext cx="8100899" cy="707886"/>
              </a:xfrm>
              <a:prstGeom prst="rect">
                <a:avLst/>
              </a:prstGeom>
            </p:spPr>
            <p:txBody>
              <a:bodyPr wrap="square">
                <a:spAutoFit/>
              </a:bodyPr>
              <a:lstStyle/>
              <a:p>
                <a:pPr marL="342900" indent="-342900">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According to the Central Limit Theorem, </a:t>
                </a:r>
                <a14:m>
                  <m:oMath xmlns:m="http://schemas.openxmlformats.org/officeDocument/2006/math">
                    <m:acc>
                      <m:accPr>
                        <m:chr m:val="̂"/>
                        <m:ctrlPr>
                          <a:rPr lang="en-US" altLang="zh-CN" sz="2000" i="1" dirty="0">
                            <a:latin typeface="Cambria Math" charset="0"/>
                            <a:cs typeface="Times New Roman" charset="0"/>
                          </a:rPr>
                        </m:ctrlPr>
                      </m:accPr>
                      <m:e>
                        <m:r>
                          <a:rPr lang="en-US" altLang="zh-CN" sz="2000" i="1" dirty="0">
                            <a:latin typeface="Cambria Math" panose="02040503050406030204" pitchFamily="18" charset="0"/>
                            <a:cs typeface="Times New Roman" charset="0"/>
                          </a:rPr>
                          <m:t>𝑝</m:t>
                        </m:r>
                      </m:e>
                    </m:acc>
                    <m:r>
                      <a:rPr lang="en-US" altLang="zh-CN" sz="2000" b="0" i="1" dirty="0" smtClean="0">
                        <a:latin typeface="Cambria Math" panose="02040503050406030204" pitchFamily="18" charset="0"/>
                        <a:cs typeface="Times New Roman" charset="0"/>
                      </a:rPr>
                      <m:t> </m:t>
                    </m:r>
                  </m:oMath>
                </a14:m>
                <a:r>
                  <a:rPr lang="en-US" altLang="zh-CN" sz="2000" dirty="0">
                    <a:latin typeface="Arial" panose="020B0604020202020204" pitchFamily="34" charset="0"/>
                    <a:cs typeface="Arial" panose="020B0604020202020204" pitchFamily="34" charset="0"/>
                  </a:rPr>
                  <a:t>has approximately a normal distribution, and when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is true,</a:t>
                </a:r>
                <a:endParaRPr lang="zh-CN" altLang="en-US" sz="2000" dirty="0">
                  <a:latin typeface="Arial" panose="020B0604020202020204" pitchFamily="34" charset="0"/>
                  <a:cs typeface="Arial" panose="020B0604020202020204" pitchFamily="34" charset="0"/>
                </a:endParaRPr>
              </a:p>
            </p:txBody>
          </p:sp>
        </mc:Choice>
        <mc:Fallback xmlns="">
          <p:sp>
            <p:nvSpPr>
              <p:cNvPr id="10" name="矩形 9">
                <a:extLst>
                  <a:ext uri="{FF2B5EF4-FFF2-40B4-BE49-F238E27FC236}">
                    <a16:creationId xmlns:a16="http://schemas.microsoft.com/office/drawing/2014/main" id="{766B247A-EB49-494A-8331-8EF6BA649F8D}"/>
                  </a:ext>
                </a:extLst>
              </p:cNvPr>
              <p:cNvSpPr>
                <a:spLocks noRot="1" noChangeAspect="1" noMove="1" noResize="1" noEditPoints="1" noAdjustHandles="1" noChangeArrowheads="1" noChangeShapeType="1" noTextEdit="1"/>
              </p:cNvSpPr>
              <p:nvPr/>
            </p:nvSpPr>
            <p:spPr>
              <a:xfrm>
                <a:off x="206515" y="4824155"/>
                <a:ext cx="8100899" cy="707886"/>
              </a:xfrm>
              <a:prstGeom prst="rect">
                <a:avLst/>
              </a:prstGeom>
              <a:blipFill>
                <a:blip r:embed="rId6"/>
                <a:stretch>
                  <a:fillRect l="-677" t="-3448"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 xmlns:a16="http://schemas.microsoft.com/office/drawing/2014/main" id="{D5576265-A8AD-4D14-AAD8-BA3564BC24C7}"/>
                  </a:ext>
                </a:extLst>
              </p:cNvPr>
              <p:cNvSpPr/>
              <p:nvPr/>
            </p:nvSpPr>
            <p:spPr>
              <a:xfrm>
                <a:off x="2051720" y="5589240"/>
                <a:ext cx="4885312" cy="612540"/>
              </a:xfrm>
              <a:prstGeom prst="rect">
                <a:avLst/>
              </a:prstGeom>
            </p:spPr>
            <p:txBody>
              <a:bodyPr wrap="none">
                <a:spAutoFit/>
              </a:bodyPr>
              <a:lstStyle/>
              <a:p>
                <a:r>
                  <a:rPr lang="en-US" altLang="zh-CN" sz="2000" i="1" dirty="0">
                    <a:solidFill>
                      <a:srgbClr val="3333FF"/>
                    </a:solidFill>
                    <a:cs typeface="Times New Roman" charset="0"/>
                  </a:rPr>
                  <a:t>Z</a:t>
                </a:r>
                <a14:m>
                  <m:oMath xmlns:m="http://schemas.openxmlformats.org/officeDocument/2006/math">
                    <m:r>
                      <a:rPr lang="en-US" altLang="zh-CN" sz="2000" i="1">
                        <a:solidFill>
                          <a:srgbClr val="3333FF"/>
                        </a:solidFill>
                        <a:latin typeface="Cambria Math" panose="02040503050406030204" pitchFamily="18" charset="0"/>
                        <a:cs typeface="Times New Roman" charset="0"/>
                      </a:rPr>
                      <m:t>=</m:t>
                    </m:r>
                    <m:f>
                      <m:fPr>
                        <m:ctrlPr>
                          <a:rPr lang="en-US" altLang="zh-CN" sz="2000" i="1">
                            <a:solidFill>
                              <a:srgbClr val="3333FF"/>
                            </a:solidFill>
                            <a:latin typeface="Cambria Math" charset="0"/>
                            <a:cs typeface="Times New Roman" charset="0"/>
                          </a:rPr>
                        </m:ctrlPr>
                      </m:fPr>
                      <m:num>
                        <m:acc>
                          <m:accPr>
                            <m:chr m:val="̂"/>
                            <m:ctrlPr>
                              <a:rPr lang="en-US" altLang="zh-CN" sz="2000" i="1">
                                <a:solidFill>
                                  <a:srgbClr val="3333FF"/>
                                </a:solidFill>
                                <a:latin typeface="Cambria Math" charset="0"/>
                                <a:cs typeface="Times New Roman" charset="0"/>
                              </a:rPr>
                            </m:ctrlPr>
                          </m:accPr>
                          <m:e>
                            <m:r>
                              <a:rPr lang="en-US" altLang="zh-CN" sz="2000" i="1">
                                <a:solidFill>
                                  <a:srgbClr val="3333FF"/>
                                </a:solidFill>
                                <a:latin typeface="Cambria Math" panose="02040503050406030204" pitchFamily="18" charset="0"/>
                                <a:cs typeface="Times New Roman" charset="0"/>
                              </a:rPr>
                              <m:t>𝑝</m:t>
                            </m:r>
                          </m:e>
                        </m:acc>
                        <m:r>
                          <a:rPr lang="en-US" altLang="zh-CN" sz="2000">
                            <a:solidFill>
                              <a:srgbClr val="3333FF"/>
                            </a:solidFill>
                            <a:latin typeface="Cambria Math" panose="02040503050406030204" pitchFamily="18" charset="0"/>
                            <a:cs typeface="Times New Roman" charset="0"/>
                          </a:rPr>
                          <m:t>−</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num>
                      <m:den>
                        <m:rad>
                          <m:radPr>
                            <m:degHide m:val="on"/>
                            <m:ctrlPr>
                              <a:rPr lang="en-US" altLang="zh-CN" sz="2000" i="1">
                                <a:solidFill>
                                  <a:srgbClr val="3333FF"/>
                                </a:solidFill>
                                <a:latin typeface="Cambria Math" charset="0"/>
                                <a:cs typeface="Times New Roman" charset="0"/>
                              </a:rPr>
                            </m:ctrlPr>
                          </m:radPr>
                          <m:deg/>
                          <m:e>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(1−</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m:t>
                            </m:r>
                            <m:r>
                              <a:rPr lang="en-US" altLang="zh-CN" sz="2000" i="1">
                                <a:solidFill>
                                  <a:srgbClr val="3333FF"/>
                                </a:solidFill>
                                <a:latin typeface="Cambria Math" panose="02040503050406030204" pitchFamily="18" charset="0"/>
                                <a:cs typeface="Times New Roman" charset="0"/>
                              </a:rPr>
                              <m:t>𝑛</m:t>
                            </m:r>
                          </m:e>
                        </m:rad>
                      </m:den>
                    </m:f>
                    <m:r>
                      <a:rPr lang="en-US" altLang="zh-CN" sz="2000" b="0" i="1" smtClean="0">
                        <a:solidFill>
                          <a:srgbClr val="3333FF"/>
                        </a:solidFill>
                        <a:latin typeface="Cambria Math" panose="02040503050406030204" pitchFamily="18" charset="0"/>
                        <a:cs typeface="Times New Roman" charset="0"/>
                      </a:rPr>
                      <m:t>~</m:t>
                    </m:r>
                    <m:r>
                      <a:rPr lang="en-US" altLang="zh-CN" sz="2000" b="0" i="1" smtClean="0">
                        <a:solidFill>
                          <a:srgbClr val="3333FF"/>
                        </a:solidFill>
                        <a:latin typeface="Cambria Math" panose="02040503050406030204" pitchFamily="18" charset="0"/>
                        <a:cs typeface="Times New Roman" charset="0"/>
                      </a:rPr>
                      <m:t>𝑁</m:t>
                    </m:r>
                    <m:d>
                      <m:dPr>
                        <m:ctrlPr>
                          <a:rPr lang="en-US" altLang="zh-CN" sz="2000" b="0" i="1" smtClean="0">
                            <a:solidFill>
                              <a:srgbClr val="3333FF"/>
                            </a:solidFill>
                            <a:latin typeface="Cambria Math" charset="0"/>
                            <a:cs typeface="Times New Roman" charset="0"/>
                          </a:rPr>
                        </m:ctrlPr>
                      </m:dPr>
                      <m:e>
                        <m:r>
                          <a:rPr lang="en-US" altLang="zh-CN" sz="2000" b="0" i="1" smtClean="0">
                            <a:solidFill>
                              <a:srgbClr val="3333FF"/>
                            </a:solidFill>
                            <a:latin typeface="Cambria Math" panose="02040503050406030204" pitchFamily="18" charset="0"/>
                            <a:cs typeface="Times New Roman" charset="0"/>
                          </a:rPr>
                          <m:t>0,1</m:t>
                        </m:r>
                      </m:e>
                    </m:d>
                    <m:r>
                      <a:rPr lang="en-US" altLang="zh-CN" sz="2000" b="0" i="1" smtClean="0">
                        <a:solidFill>
                          <a:srgbClr val="3333FF"/>
                        </a:solidFill>
                        <a:latin typeface="Cambria Math" panose="02040503050406030204" pitchFamily="18" charset="0"/>
                        <a:cs typeface="Times New Roman" charset="0"/>
                      </a:rPr>
                      <m:t>,</m:t>
                    </m:r>
                    <m:r>
                      <m:rPr>
                        <m:nor/>
                      </m:rPr>
                      <a:rPr lang="en-US" altLang="zh-CN" sz="2000" b="0" i="0" smtClean="0">
                        <a:solidFill>
                          <a:srgbClr val="3333FF"/>
                        </a:solidFill>
                        <a:latin typeface="Cambria Math" panose="02040503050406030204" pitchFamily="18" charset="0"/>
                        <a:cs typeface="Times New Roman" charset="0"/>
                      </a:rPr>
                      <m:t> </m:t>
                    </m:r>
                    <m:r>
                      <a:rPr lang="en-US" altLang="zh-CN" sz="2000" i="1" smtClean="0">
                        <a:solidFill>
                          <a:srgbClr val="3333FF"/>
                        </a:solidFill>
                        <a:latin typeface="Cambria Math" panose="02040503050406030204" pitchFamily="18" charset="0"/>
                      </a:rPr>
                      <m:t> </m:t>
                    </m:r>
                  </m:oMath>
                </a14:m>
                <a:r>
                  <a:rPr lang="en-US" altLang="zh-CN" sz="2000" dirty="0"/>
                  <a:t>(approximately)</a:t>
                </a:r>
                <a:r>
                  <a:rPr lang="en-US" altLang="zh-CN" sz="2000" i="1" dirty="0"/>
                  <a:t>.</a:t>
                </a:r>
                <a:endParaRPr lang="zh-CN" altLang="en-US" sz="2000" dirty="0"/>
              </a:p>
            </p:txBody>
          </p:sp>
        </mc:Choice>
        <mc:Fallback xmlns="">
          <p:sp>
            <p:nvSpPr>
              <p:cNvPr id="11" name="矩形 10">
                <a:extLst>
                  <a:ext uri="{FF2B5EF4-FFF2-40B4-BE49-F238E27FC236}">
                    <a16:creationId xmlns:a16="http://schemas.microsoft.com/office/drawing/2014/main" id="{D5576265-A8AD-4D14-AAD8-BA3564BC24C7}"/>
                  </a:ext>
                </a:extLst>
              </p:cNvPr>
              <p:cNvSpPr>
                <a:spLocks noRot="1" noChangeAspect="1" noMove="1" noResize="1" noEditPoints="1" noAdjustHandles="1" noChangeArrowheads="1" noChangeShapeType="1" noTextEdit="1"/>
              </p:cNvSpPr>
              <p:nvPr/>
            </p:nvSpPr>
            <p:spPr>
              <a:xfrm>
                <a:off x="2051720" y="5589240"/>
                <a:ext cx="4885312" cy="612540"/>
              </a:xfrm>
              <a:prstGeom prst="rect">
                <a:avLst/>
              </a:prstGeom>
              <a:blipFill>
                <a:blip r:embed="rId7"/>
                <a:stretch>
                  <a:fillRect l="-1373" r="-749"/>
                </a:stretch>
              </a:blipFill>
            </p:spPr>
            <p:txBody>
              <a:bodyPr/>
              <a:lstStyle/>
              <a:p>
                <a:r>
                  <a:rPr lang="zh-CN" altLang="en-US">
                    <a:noFill/>
                  </a:rPr>
                  <a:t> </a:t>
                </a:r>
              </a:p>
            </p:txBody>
          </p:sp>
        </mc:Fallback>
      </mc:AlternateContent>
      <p:sp>
        <p:nvSpPr>
          <p:cNvPr id="12" name="文本框 11">
            <a:extLst>
              <a:ext uri="{FF2B5EF4-FFF2-40B4-BE49-F238E27FC236}">
                <a16:creationId xmlns="" xmlns:a16="http://schemas.microsoft.com/office/drawing/2014/main" id="{D0AEB5D6-F1C0-439E-BBA5-6A02C1718905}"/>
              </a:ext>
            </a:extLst>
          </p:cNvPr>
          <p:cNvSpPr txBox="1"/>
          <p:nvPr/>
        </p:nvSpPr>
        <p:spPr>
          <a:xfrm>
            <a:off x="504581" y="927883"/>
            <a:ext cx="3399200" cy="430887"/>
          </a:xfrm>
          <a:prstGeom prst="rect">
            <a:avLst/>
          </a:prstGeom>
          <a:noFill/>
        </p:spPr>
        <p:txBody>
          <a:bodyPr wrap="none" rtlCol="0">
            <a:spAutoFit/>
          </a:bodyPr>
          <a:lstStyle/>
          <a:p>
            <a:r>
              <a:rPr lang="en-US" altLang="zh-CN" sz="2200" dirty="0">
                <a:solidFill>
                  <a:srgbClr val="FF0000"/>
                </a:solidFill>
                <a:latin typeface="+mj-lt"/>
              </a:rPr>
              <a:t>8.3.1 Large-Sample Tests</a:t>
            </a:r>
            <a:endParaRPr lang="zh-CN" altLang="en-US" sz="2200" dirty="0">
              <a:solidFill>
                <a:srgbClr val="FF0000"/>
              </a:solidFill>
              <a:latin typeface="+mj-lt"/>
            </a:endParaRPr>
          </a:p>
        </p:txBody>
      </p:sp>
      <p:sp>
        <p:nvSpPr>
          <p:cNvPr id="3" name="灯片编号占位符 2">
            <a:extLst>
              <a:ext uri="{FF2B5EF4-FFF2-40B4-BE49-F238E27FC236}">
                <a16:creationId xmlns="" xmlns:a16="http://schemas.microsoft.com/office/drawing/2014/main" id="{8934B4DF-8E09-4716-AA35-42D76342DF21}"/>
              </a:ext>
            </a:extLst>
          </p:cNvPr>
          <p:cNvSpPr>
            <a:spLocks noGrp="1"/>
          </p:cNvSpPr>
          <p:nvPr>
            <p:ph type="sldNum" sz="quarter" idx="11"/>
          </p:nvPr>
        </p:nvSpPr>
        <p:spPr/>
        <p:txBody>
          <a:bodyPr/>
          <a:lstStyle/>
          <a:p>
            <a:pPr>
              <a:defRPr/>
            </a:pPr>
            <a:fld id="{DF2308B0-52A9-437D-9700-D7B37876F5B1}" type="slidenum">
              <a:rPr lang="zh-CN" altLang="en-US" smtClean="0"/>
              <a:pPr>
                <a:defRPr/>
              </a:pPr>
              <a:t>38</a:t>
            </a:fld>
            <a:endParaRPr lang="en-US" altLang="zh-CN" dirty="0"/>
          </a:p>
        </p:txBody>
      </p:sp>
    </p:spTree>
    <p:extLst>
      <p:ext uri="{BB962C8B-B14F-4D97-AF65-F5344CB8AC3E}">
        <p14:creationId xmlns:p14="http://schemas.microsoft.com/office/powerpoint/2010/main" val="258369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57216C96-5DBB-423B-A829-0E10261C3371}"/>
                  </a:ext>
                </a:extLst>
              </p:cNvPr>
              <p:cNvSpPr/>
              <p:nvPr/>
            </p:nvSpPr>
            <p:spPr>
              <a:xfrm>
                <a:off x="251519" y="773705"/>
                <a:ext cx="8505945" cy="1569660"/>
              </a:xfrm>
              <a:prstGeom prst="rect">
                <a:avLst/>
              </a:prstGeom>
            </p:spPr>
            <p:txBody>
              <a:bodyPr wrap="square">
                <a:spAutoFit/>
              </a:bodyPr>
              <a:lstStyle/>
              <a:p>
                <a:pPr marL="342900" lvl="0" indent="-342900" algn="just" defTabSz="914400">
                  <a:lnSpc>
                    <a:spcPct val="110000"/>
                  </a:lnSpc>
                  <a:spcBef>
                    <a:spcPts val="0"/>
                  </a:spcBef>
                  <a:buClrTx/>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If the alternative hypothesis is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𝑝</m:t>
                    </m:r>
                    <m:r>
                      <a:rPr lang="en-US" altLang="zh-CN" sz="2000" i="1" dirty="0">
                        <a:latin typeface="Cambria Math" panose="02040503050406030204" pitchFamily="18" charset="0"/>
                        <a:cs typeface="Times New Roman" charset="0"/>
                      </a:rPr>
                      <m:t>&gt;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r>
                      <a:rPr lang="en-US" altLang="zh-CN" sz="2000" i="1" dirty="0">
                        <a:latin typeface="Cambria Math" panose="02040503050406030204" pitchFamily="18" charset="0"/>
                        <a:ea typeface="Cambria Math" panose="02040503050406030204" pitchFamily="18" charset="0"/>
                        <a:cs typeface="Times New Roman" charset="0"/>
                      </a:rPr>
                      <m:t> </m:t>
                    </m:r>
                  </m:oMath>
                </a14:m>
                <a:r>
                  <a:rPr lang="en-US" altLang="zh-CN" sz="2000" dirty="0">
                    <a:latin typeface="Arial" panose="020B0604020202020204" pitchFamily="34" charset="0"/>
                    <a:cs typeface="Arial" panose="020B0604020202020204" pitchFamily="34" charset="0"/>
                  </a:rPr>
                  <a:t>and the upper-tailed rejection region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oMath>
                </a14:m>
                <a:r>
                  <a:rPr lang="en-US" altLang="zh-CN" sz="2000" dirty="0">
                    <a:latin typeface="Arial" panose="020B0604020202020204" pitchFamily="34" charset="0"/>
                    <a:cs typeface="Arial" panose="020B0604020202020204" pitchFamily="34" charset="0"/>
                  </a:rPr>
                  <a:t> is used, then</a:t>
                </a:r>
              </a:p>
              <a:p>
                <a:pPr marL="360000" lvl="0" indent="0" algn="just" defTabSz="914400">
                  <a:lnSpc>
                    <a:spcPct val="150000"/>
                  </a:lnSpc>
                  <a:spcBef>
                    <a:spcPts val="0"/>
                  </a:spcBef>
                  <a:buClrTx/>
                  <a:buNone/>
                </a:pPr>
                <a14:m>
                  <m:oMathPara xmlns:m="http://schemas.openxmlformats.org/officeDocument/2006/math">
                    <m:oMathParaPr>
                      <m:jc m:val="left"/>
                    </m:oMathParaPr>
                    <m:oMath xmlns:m="http://schemas.openxmlformats.org/officeDocument/2006/math">
                      <m:r>
                        <a:rPr lang="en-US" altLang="zh-CN" sz="2000" smtClean="0">
                          <a:solidFill>
                            <a:srgbClr val="3333FF"/>
                          </a:solidFill>
                          <a:latin typeface="Cambria Math" panose="02040503050406030204" pitchFamily="18" charset="0"/>
                          <a:cs typeface="Times New Roman" panose="02020603050405020304" pitchFamily="18" charset="0"/>
                        </a:rPr>
                        <m:t>𝑃</m:t>
                      </m:r>
                      <m:d>
                        <m:dPr>
                          <m:ctrlPr>
                            <a:rPr lang="en-US" altLang="zh-CN" sz="2000" i="1">
                              <a:solidFill>
                                <a:srgbClr val="3333FF"/>
                              </a:solidFill>
                              <a:latin typeface="Cambria Math" charset="0"/>
                              <a:cs typeface="Times New Roman" panose="02020603050405020304" pitchFamily="18" charset="0"/>
                            </a:rPr>
                          </m:ctrlPr>
                        </m:dPr>
                        <m:e>
                          <m:r>
                            <m:rPr>
                              <m:sty m:val="p"/>
                            </m:rPr>
                            <a:rPr lang="en-US" altLang="zh-CN" sz="2000" i="0">
                              <a:solidFill>
                                <a:srgbClr val="3333FF"/>
                              </a:solidFill>
                              <a:latin typeface="Cambria Math" panose="02040503050406030204" pitchFamily="18" charset="0"/>
                              <a:cs typeface="Times New Roman" panose="02020603050405020304" pitchFamily="18" charset="0"/>
                            </a:rPr>
                            <m:t>type</m:t>
                          </m:r>
                          <m:r>
                            <a:rPr lang="en-US" altLang="zh-CN" sz="2000" i="0">
                              <a:solidFill>
                                <a:srgbClr val="3333FF"/>
                              </a:solidFill>
                              <a:latin typeface="Cambria Math" panose="02040503050406030204" pitchFamily="18" charset="0"/>
                              <a:cs typeface="Times New Roman" panose="02020603050405020304" pitchFamily="18" charset="0"/>
                            </a:rPr>
                            <m:t> </m:t>
                          </m:r>
                          <m:r>
                            <m:rPr>
                              <m:sty m:val="p"/>
                            </m:rPr>
                            <a:rPr lang="en-US" altLang="zh-CN" sz="2000" i="0">
                              <a:solidFill>
                                <a:srgbClr val="3333FF"/>
                              </a:solidFill>
                              <a:latin typeface="Cambria Math" panose="02040503050406030204" pitchFamily="18" charset="0"/>
                              <a:cs typeface="Times New Roman" panose="02020603050405020304" pitchFamily="18" charset="0"/>
                            </a:rPr>
                            <m:t>I</m:t>
                          </m:r>
                          <m:r>
                            <a:rPr lang="en-US" altLang="zh-CN" sz="2000" i="0">
                              <a:solidFill>
                                <a:srgbClr val="3333FF"/>
                              </a:solidFill>
                              <a:latin typeface="Cambria Math" panose="02040503050406030204" pitchFamily="18" charset="0"/>
                              <a:cs typeface="Times New Roman" panose="02020603050405020304" pitchFamily="18" charset="0"/>
                            </a:rPr>
                            <m:t> </m:t>
                          </m:r>
                          <m:r>
                            <m:rPr>
                              <m:sty m:val="p"/>
                            </m:rPr>
                            <a:rPr lang="en-US" altLang="zh-CN" sz="2000" i="0">
                              <a:solidFill>
                                <a:srgbClr val="3333FF"/>
                              </a:solidFill>
                              <a:latin typeface="Cambria Math" panose="02040503050406030204" pitchFamily="18" charset="0"/>
                              <a:cs typeface="Times New Roman" panose="02020603050405020304" pitchFamily="18" charset="0"/>
                            </a:rPr>
                            <m:t>error</m:t>
                          </m:r>
                        </m:e>
                      </m:d>
                      <m:r>
                        <a:rPr lang="en-US" altLang="zh-CN" sz="2000">
                          <a:solidFill>
                            <a:srgbClr val="3333FF"/>
                          </a:solidFill>
                          <a:latin typeface="Cambria Math" panose="02040503050406030204" pitchFamily="18" charset="0"/>
                          <a:cs typeface="Times New Roman" panose="02020603050405020304" pitchFamily="18" charset="0"/>
                        </a:rPr>
                        <m:t>=</m:t>
                      </m:r>
                      <m:r>
                        <a:rPr lang="en-US" altLang="zh-CN" sz="2000">
                          <a:solidFill>
                            <a:srgbClr val="3333FF"/>
                          </a:solidFill>
                          <a:latin typeface="Cambria Math" panose="02040503050406030204" pitchFamily="18" charset="0"/>
                          <a:cs typeface="Times New Roman" panose="02020603050405020304" pitchFamily="18" charset="0"/>
                        </a:rPr>
                        <m:t>𝑃</m:t>
                      </m:r>
                      <m:r>
                        <a:rPr lang="en-US" altLang="zh-CN" sz="2000">
                          <a:solidFill>
                            <a:srgbClr val="3333FF"/>
                          </a:solidFill>
                          <a:latin typeface="Cambria Math" panose="02040503050406030204" pitchFamily="18" charset="0"/>
                          <a:cs typeface="Times New Roman" panose="02020603050405020304" pitchFamily="18" charset="0"/>
                        </a:rPr>
                        <m:t>(</m:t>
                      </m:r>
                      <m:sSub>
                        <m:sSubPr>
                          <m:ctrlPr>
                            <a:rPr lang="en-US" altLang="zh-CN" sz="2000" i="1" dirty="0">
                              <a:solidFill>
                                <a:srgbClr val="3333FF"/>
                              </a:solidFill>
                              <a:latin typeface="Cambria Math" charset="0"/>
                              <a:cs typeface="Times New Roman" panose="02020603050405020304" pitchFamily="18" charset="0"/>
                            </a:rPr>
                          </m:ctrlPr>
                        </m:sSubPr>
                        <m:e>
                          <m:r>
                            <a:rPr lang="en-US" altLang="zh-CN" sz="2000" dirty="0">
                              <a:solidFill>
                                <a:srgbClr val="3333FF"/>
                              </a:solidFill>
                              <a:latin typeface="Cambria Math" panose="02040503050406030204" pitchFamily="18" charset="0"/>
                              <a:cs typeface="Times New Roman" panose="02020603050405020304" pitchFamily="18" charset="0"/>
                            </a:rPr>
                            <m:t>𝐻</m:t>
                          </m:r>
                        </m:e>
                        <m:sub>
                          <m:r>
                            <a:rPr lang="en-US" altLang="zh-CN" sz="2000" dirty="0">
                              <a:solidFill>
                                <a:srgbClr val="3333FF"/>
                              </a:solidFill>
                              <a:latin typeface="Cambria Math" panose="02040503050406030204" pitchFamily="18" charset="0"/>
                              <a:cs typeface="Times New Roman" panose="02020603050405020304" pitchFamily="18" charset="0"/>
                            </a:rPr>
                            <m:t>0</m:t>
                          </m:r>
                        </m:sub>
                      </m:sSub>
                      <m:r>
                        <m:rPr>
                          <m:nor/>
                        </m:rPr>
                        <a:rPr lang="en-US" altLang="zh-CN" sz="2000" dirty="0">
                          <a:solidFill>
                            <a:srgbClr val="3333FF"/>
                          </a:solidFill>
                          <a:latin typeface="Arial" panose="020B0604020202020204" pitchFamily="34" charset="0"/>
                          <a:cs typeface="Arial" panose="020B0604020202020204" pitchFamily="34" charset="0"/>
                        </a:rPr>
                        <m:t> </m:t>
                      </m:r>
                      <m:r>
                        <m:rPr>
                          <m:nor/>
                        </m:rPr>
                        <a:rPr lang="en-US" altLang="zh-CN" sz="2000" dirty="0">
                          <a:solidFill>
                            <a:srgbClr val="3333FF"/>
                          </a:solidFill>
                          <a:latin typeface="Arial" panose="020B0604020202020204" pitchFamily="34" charset="0"/>
                          <a:cs typeface="Arial" panose="020B0604020202020204" pitchFamily="34" charset="0"/>
                        </a:rPr>
                        <m:t>is</m:t>
                      </m:r>
                      <m:r>
                        <m:rPr>
                          <m:nor/>
                        </m:rPr>
                        <a:rPr lang="en-US" altLang="zh-CN" sz="2000" dirty="0">
                          <a:solidFill>
                            <a:srgbClr val="3333FF"/>
                          </a:solidFill>
                          <a:latin typeface="Arial" panose="020B0604020202020204" pitchFamily="34" charset="0"/>
                          <a:cs typeface="Arial" panose="020B0604020202020204" pitchFamily="34" charset="0"/>
                        </a:rPr>
                        <m:t> </m:t>
                      </m:r>
                      <m:r>
                        <m:rPr>
                          <m:nor/>
                        </m:rPr>
                        <a:rPr lang="en-US" altLang="zh-CN" sz="2000" dirty="0">
                          <a:solidFill>
                            <a:srgbClr val="3333FF"/>
                          </a:solidFill>
                          <a:latin typeface="Arial" panose="020B0604020202020204" pitchFamily="34" charset="0"/>
                          <a:cs typeface="Arial" panose="020B0604020202020204" pitchFamily="34" charset="0"/>
                        </a:rPr>
                        <m:t>rejected</m:t>
                      </m:r>
                      <m:r>
                        <m:rPr>
                          <m:nor/>
                        </m:rPr>
                        <a:rPr lang="en-US" altLang="zh-CN" sz="2000" dirty="0">
                          <a:solidFill>
                            <a:srgbClr val="3333FF"/>
                          </a:solidFill>
                          <a:latin typeface="Arial" panose="020B0604020202020204" pitchFamily="34" charset="0"/>
                          <a:cs typeface="Arial" panose="020B0604020202020204" pitchFamily="34" charset="0"/>
                        </a:rPr>
                        <m:t> </m:t>
                      </m:r>
                      <m:r>
                        <m:rPr>
                          <m:nor/>
                        </m:rPr>
                        <a:rPr lang="en-US" altLang="zh-CN" sz="2000" dirty="0">
                          <a:solidFill>
                            <a:srgbClr val="3333FF"/>
                          </a:solidFill>
                          <a:latin typeface="Arial" panose="020B0604020202020204" pitchFamily="34" charset="0"/>
                          <a:cs typeface="Arial" panose="020B0604020202020204" pitchFamily="34" charset="0"/>
                        </a:rPr>
                        <m:t>when</m:t>
                      </m:r>
                      <m:r>
                        <m:rPr>
                          <m:nor/>
                        </m:rPr>
                        <a:rPr lang="en-US" altLang="zh-CN" sz="2000" dirty="0">
                          <a:solidFill>
                            <a:srgbClr val="3333FF"/>
                          </a:solidFill>
                          <a:latin typeface="Arial" panose="020B0604020202020204" pitchFamily="34" charset="0"/>
                          <a:cs typeface="Arial" panose="020B0604020202020204" pitchFamily="34" charset="0"/>
                        </a:rPr>
                        <m:t> </m:t>
                      </m:r>
                      <m:r>
                        <m:rPr>
                          <m:nor/>
                        </m:rPr>
                        <a:rPr lang="en-US" altLang="zh-CN" sz="2000" dirty="0">
                          <a:solidFill>
                            <a:srgbClr val="3333FF"/>
                          </a:solidFill>
                          <a:latin typeface="Arial" panose="020B0604020202020204" pitchFamily="34" charset="0"/>
                          <a:cs typeface="Arial" panose="020B0604020202020204" pitchFamily="34" charset="0"/>
                        </a:rPr>
                        <m:t>it</m:t>
                      </m:r>
                      <m:r>
                        <m:rPr>
                          <m:nor/>
                        </m:rPr>
                        <a:rPr lang="en-US" altLang="zh-CN" sz="2000" dirty="0">
                          <a:solidFill>
                            <a:srgbClr val="3333FF"/>
                          </a:solidFill>
                          <a:latin typeface="Arial" panose="020B0604020202020204" pitchFamily="34" charset="0"/>
                          <a:cs typeface="Arial" panose="020B0604020202020204" pitchFamily="34" charset="0"/>
                        </a:rPr>
                        <m:t> </m:t>
                      </m:r>
                      <m:r>
                        <m:rPr>
                          <m:nor/>
                        </m:rPr>
                        <a:rPr lang="en-US" altLang="zh-CN" sz="2000" dirty="0">
                          <a:solidFill>
                            <a:srgbClr val="3333FF"/>
                          </a:solidFill>
                          <a:latin typeface="Arial" panose="020B0604020202020204" pitchFamily="34" charset="0"/>
                          <a:cs typeface="Arial" panose="020B0604020202020204" pitchFamily="34" charset="0"/>
                        </a:rPr>
                        <m:t>is</m:t>
                      </m:r>
                      <m:r>
                        <a:rPr lang="en-US" altLang="zh-CN" sz="2000" dirty="0">
                          <a:solidFill>
                            <a:srgbClr val="3333FF"/>
                          </a:solidFill>
                          <a:latin typeface="Cambria Math" panose="02040503050406030204" pitchFamily="18" charset="0"/>
                          <a:cs typeface="Times New Roman" panose="02020603050405020304" pitchFamily="18" charset="0"/>
                        </a:rPr>
                        <m:t> </m:t>
                      </m:r>
                      <m:r>
                        <m:rPr>
                          <m:sty m:val="p"/>
                        </m:rPr>
                        <a:rPr lang="en-US" altLang="zh-CN" sz="2000" dirty="0">
                          <a:solidFill>
                            <a:srgbClr val="3333FF"/>
                          </a:solidFill>
                          <a:latin typeface="Cambria Math" panose="02040503050406030204" pitchFamily="18" charset="0"/>
                          <a:cs typeface="Times New Roman" panose="02020603050405020304" pitchFamily="18" charset="0"/>
                        </a:rPr>
                        <m:t>true</m:t>
                      </m:r>
                      <m:r>
                        <a:rPr lang="en-US" altLang="zh-CN" sz="2000">
                          <a:solidFill>
                            <a:srgbClr val="3333FF"/>
                          </a:solidFill>
                          <a:latin typeface="Cambria Math" panose="02040503050406030204" pitchFamily="18" charset="0"/>
                          <a:cs typeface="Times New Roman" panose="02020603050405020304" pitchFamily="18" charset="0"/>
                        </a:rPr>
                        <m:t>)</m:t>
                      </m:r>
                    </m:oMath>
                  </m:oMathPara>
                </a14:m>
                <a:endParaRPr lang="en-US" altLang="zh-CN" sz="2000" dirty="0">
                  <a:solidFill>
                    <a:srgbClr val="3333FF"/>
                  </a:solidFill>
                  <a:latin typeface="Arial" panose="020B0604020202020204" pitchFamily="34" charset="0"/>
                  <a:cs typeface="Arial" panose="020B0604020202020204" pitchFamily="34" charset="0"/>
                </a:endParaRPr>
              </a:p>
              <a:p>
                <a:pPr marL="0" lvl="0" indent="0" algn="just" defTabSz="914400">
                  <a:lnSpc>
                    <a:spcPct val="110000"/>
                  </a:lnSpc>
                  <a:spcBef>
                    <a:spcPts val="0"/>
                  </a:spcBef>
                  <a:buClrTx/>
                  <a:buNone/>
                </a:pPr>
                <a14:m>
                  <m:oMathPara xmlns:m="http://schemas.openxmlformats.org/officeDocument/2006/math">
                    <m:oMathParaPr>
                      <m:jc m:val="centerGroup"/>
                    </m:oMathParaPr>
                    <m:oMath xmlns:m="http://schemas.openxmlformats.org/officeDocument/2006/math">
                      <m:r>
                        <a:rPr lang="en-US" altLang="zh-CN" sz="2000" i="1">
                          <a:solidFill>
                            <a:srgbClr val="3333FF"/>
                          </a:solidFill>
                          <a:latin typeface="Cambria Math" panose="02040503050406030204" pitchFamily="18" charset="0"/>
                          <a:cs typeface="Times New Roman" panose="02020603050405020304" pitchFamily="18" charset="0"/>
                        </a:rPr>
                        <m:t>     </m:t>
                      </m:r>
                      <m:r>
                        <a:rPr lang="en-US" altLang="zh-CN" sz="2000" b="0" i="1" smtClean="0">
                          <a:solidFill>
                            <a:srgbClr val="3333FF"/>
                          </a:solidFill>
                          <a:latin typeface="Cambria Math" panose="02040503050406030204" pitchFamily="18" charset="0"/>
                          <a:cs typeface="Times New Roman" panose="02020603050405020304" pitchFamily="18" charset="0"/>
                        </a:rPr>
                        <m:t>   </m:t>
                      </m:r>
                      <m:r>
                        <a:rPr lang="en-US" altLang="zh-CN" sz="2000" i="1">
                          <a:solidFill>
                            <a:srgbClr val="3333FF"/>
                          </a:solidFill>
                          <a:latin typeface="Cambria Math" panose="02040503050406030204" pitchFamily="18" charset="0"/>
                          <a:cs typeface="Times New Roman" panose="02020603050405020304" pitchFamily="18" charset="0"/>
                        </a:rPr>
                        <m:t>=</m:t>
                      </m:r>
                      <m:r>
                        <a:rPr lang="en-US" altLang="zh-CN" sz="2000" i="1">
                          <a:solidFill>
                            <a:srgbClr val="3333FF"/>
                          </a:solidFill>
                          <a:latin typeface="Cambria Math" panose="02040503050406030204" pitchFamily="18" charset="0"/>
                          <a:cs typeface="Times New Roman" panose="02020603050405020304" pitchFamily="18" charset="0"/>
                        </a:rPr>
                        <m:t>𝑃</m:t>
                      </m:r>
                      <m:r>
                        <a:rPr lang="en-US" altLang="zh-CN" sz="2000" i="1">
                          <a:solidFill>
                            <a:srgbClr val="3333FF"/>
                          </a:solidFill>
                          <a:latin typeface="Cambria Math" panose="02040503050406030204" pitchFamily="18" charset="0"/>
                          <a:cs typeface="Times New Roman" panose="02020603050405020304" pitchFamily="18" charset="0"/>
                        </a:rPr>
                        <m:t>(</m:t>
                      </m:r>
                      <m:r>
                        <a:rPr lang="en-US" altLang="zh-CN" sz="2000" b="0" i="1" smtClean="0">
                          <a:solidFill>
                            <a:srgbClr val="3333FF"/>
                          </a:solidFill>
                          <a:latin typeface="Cambria Math" panose="02040503050406030204" pitchFamily="18" charset="0"/>
                          <a:cs typeface="Times New Roman" panose="02020603050405020304" pitchFamily="18" charset="0"/>
                        </a:rPr>
                        <m:t>𝑍</m:t>
                      </m:r>
                      <m:r>
                        <a:rPr lang="en-US" altLang="zh-CN" sz="2000" i="1">
                          <a:solidFill>
                            <a:srgbClr val="3333FF"/>
                          </a:solidFill>
                          <a:latin typeface="Cambria Math" panose="02040503050406030204" pitchFamily="18" charset="0"/>
                          <a:cs typeface="Times New Roman" charset="0"/>
                        </a:rPr>
                        <m:t>≥</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𝑧</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𝛼</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 </m:t>
                      </m:r>
                      <m:r>
                        <m:rPr>
                          <m:sty m:val="p"/>
                        </m:rPr>
                        <a:rPr lang="en-US" altLang="zh-CN" sz="2000" dirty="0">
                          <a:solidFill>
                            <a:srgbClr val="3333FF"/>
                          </a:solidFill>
                          <a:latin typeface="Cambria Math" panose="02040503050406030204" pitchFamily="18" charset="0"/>
                          <a:ea typeface="Cambria Math" panose="02040503050406030204" pitchFamily="18" charset="0"/>
                          <a:cs typeface="Times New Roman" charset="0"/>
                        </a:rPr>
                        <m:t>when</m:t>
                      </m:r>
                      <m:r>
                        <a:rPr lang="en-US" altLang="zh-CN" sz="2000" b="0" i="1" dirty="0" smtClean="0">
                          <a:solidFill>
                            <a:srgbClr val="3333FF"/>
                          </a:solidFill>
                          <a:latin typeface="Cambria Math" panose="02040503050406030204" pitchFamily="18" charset="0"/>
                          <a:ea typeface="Cambria Math" panose="02040503050406030204" pitchFamily="18" charset="0"/>
                          <a:cs typeface="Times New Roman" charset="0"/>
                        </a:rPr>
                        <m:t> </m:t>
                      </m:r>
                      <m:r>
                        <a:rPr lang="en-US" altLang="zh-CN" sz="2000" b="0" i="1" dirty="0" smtClean="0">
                          <a:solidFill>
                            <a:srgbClr val="3333FF"/>
                          </a:solidFill>
                          <a:latin typeface="Cambria Math" panose="02040503050406030204" pitchFamily="18" charset="0"/>
                          <a:ea typeface="Cambria Math" panose="02040503050406030204" pitchFamily="18" charset="0"/>
                          <a:cs typeface="Times New Roman" charset="0"/>
                        </a:rPr>
                        <m:t>𝑍</m:t>
                      </m:r>
                      <m:r>
                        <a:rPr lang="en-US" altLang="zh-CN" sz="2000" i="1">
                          <a:solidFill>
                            <a:srgbClr val="3333FF"/>
                          </a:solidFill>
                          <a:latin typeface="Cambria Math" panose="02040503050406030204" pitchFamily="18" charset="0"/>
                          <a:cs typeface="Times New Roman" charset="0"/>
                        </a:rPr>
                        <m:t>~</m:t>
                      </m:r>
                      <m:r>
                        <a:rPr lang="en-US" altLang="zh-CN" sz="2000" i="1">
                          <a:solidFill>
                            <a:srgbClr val="3333FF"/>
                          </a:solidFill>
                          <a:latin typeface="Cambria Math" panose="02040503050406030204" pitchFamily="18" charset="0"/>
                          <a:cs typeface="Times New Roman" charset="0"/>
                        </a:rPr>
                        <m:t>𝑁</m:t>
                      </m:r>
                      <m:d>
                        <m:dPr>
                          <m:ctrlPr>
                            <a:rPr lang="en-US" altLang="zh-CN" sz="2000" i="1">
                              <a:solidFill>
                                <a:srgbClr val="3333FF"/>
                              </a:solidFill>
                              <a:latin typeface="Cambria Math" charset="0"/>
                              <a:cs typeface="Times New Roman" charset="0"/>
                            </a:rPr>
                          </m:ctrlPr>
                        </m:dPr>
                        <m:e>
                          <m:r>
                            <a:rPr lang="en-US" altLang="zh-CN" sz="2000" i="1">
                              <a:solidFill>
                                <a:srgbClr val="3333FF"/>
                              </a:solidFill>
                              <a:latin typeface="Cambria Math" panose="02040503050406030204" pitchFamily="18" charset="0"/>
                              <a:cs typeface="Times New Roman" charset="0"/>
                            </a:rPr>
                            <m:t>0,1</m:t>
                          </m:r>
                        </m:e>
                      </m:d>
                      <m:r>
                        <a:rPr lang="en-US" altLang="zh-CN" sz="2000" b="0" i="1" smtClean="0">
                          <a:solidFill>
                            <a:srgbClr val="3333FF"/>
                          </a:solidFill>
                          <a:latin typeface="Cambria Math" panose="02040503050406030204" pitchFamily="18" charset="0"/>
                          <a:cs typeface="Times New Roman" charset="0"/>
                        </a:rPr>
                        <m:t> </m:t>
                      </m:r>
                      <m:r>
                        <m:rPr>
                          <m:sty m:val="p"/>
                        </m:rPr>
                        <a:rPr lang="en-US" altLang="zh-CN" sz="2000" b="0" i="0" smtClean="0">
                          <a:solidFill>
                            <a:srgbClr val="3333FF"/>
                          </a:solidFill>
                          <a:latin typeface="Cambria Math" panose="02040503050406030204" pitchFamily="18" charset="0"/>
                          <a:cs typeface="Times New Roman" charset="0"/>
                        </a:rPr>
                        <m:t>approximately</m:t>
                      </m:r>
                      <m:r>
                        <a:rPr lang="en-US" altLang="zh-CN" sz="2000" i="1">
                          <a:solidFill>
                            <a:srgbClr val="3333FF"/>
                          </a:solidFill>
                          <a:latin typeface="Cambria Math" panose="02040503050406030204" pitchFamily="18" charset="0"/>
                          <a:cs typeface="Times New Roman" panose="02020603050405020304" pitchFamily="18" charset="0"/>
                        </a:rPr>
                        <m:t>)</m:t>
                      </m:r>
                      <m:r>
                        <a:rPr lang="en-US" altLang="zh-CN" sz="2000" i="1">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𝛼</m:t>
                      </m:r>
                    </m:oMath>
                  </m:oMathPara>
                </a14:m>
                <a:endParaRPr lang="en-US" altLang="zh-CN" sz="2000" dirty="0">
                  <a:solidFill>
                    <a:srgbClr val="3333FF"/>
                  </a:solidFill>
                  <a:latin typeface="Arial" panose="020B0604020202020204" pitchFamily="34" charset="0"/>
                  <a:cs typeface="Arial" panose="020B0604020202020204" pitchFamily="34" charset="0"/>
                </a:endParaRPr>
              </a:p>
            </p:txBody>
          </p:sp>
        </mc:Choice>
        <mc:Fallback xmlns="">
          <p:sp>
            <p:nvSpPr>
              <p:cNvPr id="2" name="矩形 1">
                <a:extLst>
                  <a:ext uri="{FF2B5EF4-FFF2-40B4-BE49-F238E27FC236}">
                    <a16:creationId xmlns:a16="http://schemas.microsoft.com/office/drawing/2014/main" id="{57216C96-5DBB-423B-A829-0E10261C3371}"/>
                  </a:ext>
                </a:extLst>
              </p:cNvPr>
              <p:cNvSpPr>
                <a:spLocks noRot="1" noChangeAspect="1" noMove="1" noResize="1" noEditPoints="1" noAdjustHandles="1" noChangeArrowheads="1" noChangeShapeType="1" noTextEdit="1"/>
              </p:cNvSpPr>
              <p:nvPr/>
            </p:nvSpPr>
            <p:spPr>
              <a:xfrm>
                <a:off x="251519" y="773705"/>
                <a:ext cx="8505945" cy="1569660"/>
              </a:xfrm>
              <a:prstGeom prst="rect">
                <a:avLst/>
              </a:prstGeom>
              <a:blipFill>
                <a:blip r:embed="rId2"/>
                <a:stretch>
                  <a:fillRect l="-645" t="-1946" r="-716" b="-19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514D5971-203C-4482-A2E3-8ADE68537CE5}"/>
                  </a:ext>
                </a:extLst>
              </p:cNvPr>
              <p:cNvSpPr/>
              <p:nvPr/>
            </p:nvSpPr>
            <p:spPr>
              <a:xfrm>
                <a:off x="268576" y="2753925"/>
                <a:ext cx="8685966" cy="30590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just" defTabSz="914400">
                  <a:spcBef>
                    <a:spcPts val="0"/>
                  </a:spcBef>
                  <a:buClrTx/>
                  <a:buNone/>
                </a:pPr>
                <a:r>
                  <a:rPr lang="en-US" altLang="zh-CN" sz="2000" dirty="0">
                    <a:latin typeface="Arial" panose="020B0604020202020204" pitchFamily="34" charset="0"/>
                    <a:cs typeface="Arial" panose="020B0604020202020204" pitchFamily="34" charset="0"/>
                  </a:rPr>
                  <a:t>Null hypothesis: </a:t>
                </a:r>
                <a14:m>
                  <m:oMath xmlns:m="http://schemas.openxmlformats.org/officeDocument/2006/math">
                    <m:r>
                      <a:rPr lang="en-US" altLang="zh-CN" sz="2000" b="0" i="0" dirty="0" smtClean="0">
                        <a:latin typeface="Cambria Math" panose="02040503050406030204" pitchFamily="18" charset="0"/>
                        <a:cs typeface="Times New Roman" charset="0"/>
                      </a:rPr>
                      <m:t> </m:t>
                    </m:r>
                    <m:sSub>
                      <m:sSubPr>
                        <m:ctrlPr>
                          <a:rPr lang="en-US" altLang="zh-CN" sz="2000" i="1" dirty="0">
                            <a:latin typeface="Cambria Math" charset="0"/>
                            <a:cs typeface="Times New Roman" charset="0"/>
                          </a:rPr>
                        </m:ctrlPr>
                      </m:sSubPr>
                      <m:e>
                        <m:r>
                          <a:rPr lang="en-US" altLang="zh-CN" sz="2000" b="0" i="1" dirty="0" smtClean="0">
                            <a:latin typeface="Cambria Math" panose="02040503050406030204" pitchFamily="18" charset="0"/>
                            <a:cs typeface="Times New Roman" charset="0"/>
                          </a:rPr>
                          <m:t> </m:t>
                        </m:r>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𝑝</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endParaRPr lang="en-US" altLang="zh-CN" sz="2000" dirty="0">
                  <a:latin typeface="Arial" panose="020B0604020202020204" pitchFamily="34" charset="0"/>
                  <a:cs typeface="Arial" panose="020B0604020202020204" pitchFamily="34" charset="0"/>
                </a:endParaRPr>
              </a:p>
              <a:p>
                <a:pPr marL="0" lvl="0" indent="0" algn="just" defTabSz="914400">
                  <a:spcBef>
                    <a:spcPts val="0"/>
                  </a:spcBef>
                  <a:buClrTx/>
                  <a:buNone/>
                </a:pPr>
                <a:r>
                  <a:rPr lang="en-US" altLang="zh-CN" sz="2000" dirty="0">
                    <a:latin typeface="Arial" panose="020B0604020202020204" pitchFamily="34" charset="0"/>
                    <a:cs typeface="Arial" panose="020B0604020202020204" pitchFamily="34" charset="0"/>
                  </a:rPr>
                  <a:t>Test statistic value:  </a:t>
                </a:r>
                <a14:m>
                  <m:oMath xmlns:m="http://schemas.openxmlformats.org/officeDocument/2006/math">
                    <m:r>
                      <a:rPr lang="en-US" altLang="zh-CN" sz="2000" b="0" i="1" smtClean="0">
                        <a:latin typeface="Cambria Math" panose="02040503050406030204" pitchFamily="18" charset="0"/>
                        <a:cs typeface="Times New Roman" charset="0"/>
                      </a:rPr>
                      <m:t>𝑍</m:t>
                    </m:r>
                    <m:r>
                      <a:rPr lang="en-US" altLang="zh-CN" sz="2000" i="1">
                        <a:latin typeface="Cambria Math" panose="02040503050406030204" pitchFamily="18" charset="0"/>
                        <a:cs typeface="Times New Roman" charset="0"/>
                      </a:rPr>
                      <m:t>=</m:t>
                    </m:r>
                    <m:f>
                      <m:fPr>
                        <m:ctrlPr>
                          <a:rPr lang="en-US" altLang="zh-CN" sz="2000" i="1">
                            <a:latin typeface="Cambria Math" charset="0"/>
                            <a:cs typeface="Times New Roman" charset="0"/>
                          </a:rPr>
                        </m:ctrlPr>
                      </m:fPr>
                      <m:num>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𝑝</m:t>
                            </m:r>
                          </m:e>
                        </m:acc>
                        <m:r>
                          <a:rPr lang="en-US" altLang="zh-CN" sz="2000">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num>
                      <m:den>
                        <m:rad>
                          <m:radPr>
                            <m:degHide m:val="on"/>
                            <m:ctrlPr>
                              <a:rPr lang="en-US" altLang="zh-CN" sz="2000" i="1">
                                <a:latin typeface="Cambria Math" charset="0"/>
                                <a:cs typeface="Times New Roman" charset="0"/>
                              </a:rPr>
                            </m:ctrlPr>
                          </m:radPr>
                          <m:deg/>
                          <m:e>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r>
                              <a:rPr lang="en-US" altLang="zh-CN" sz="2000" i="1" dirty="0">
                                <a:latin typeface="Cambria Math" panose="02040503050406030204" pitchFamily="18" charset="0"/>
                                <a:ea typeface="Cambria Math" panose="02040503050406030204" pitchFamily="18" charset="0"/>
                                <a:cs typeface="Times New Roman" charset="0"/>
                              </a:rPr>
                              <m:t>(1−</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r>
                              <a:rPr lang="en-US" altLang="zh-CN" sz="2000" i="1" dirty="0">
                                <a:latin typeface="Cambria Math" panose="02040503050406030204" pitchFamily="18" charset="0"/>
                                <a:ea typeface="Cambria Math" panose="02040503050406030204" pitchFamily="18" charset="0"/>
                                <a:cs typeface="Times New Roman" charset="0"/>
                              </a:rPr>
                              <m:t>)/</m:t>
                            </m:r>
                            <m:r>
                              <a:rPr lang="en-US" altLang="zh-CN" sz="2000" i="1">
                                <a:latin typeface="Cambria Math" panose="02040503050406030204" pitchFamily="18" charset="0"/>
                                <a:cs typeface="Times New Roman" charset="0"/>
                              </a:rPr>
                              <m:t>𝑛</m:t>
                            </m:r>
                          </m:e>
                        </m:rad>
                      </m:den>
                    </m:f>
                  </m:oMath>
                </a14:m>
                <a:endParaRPr lang="en-US" altLang="zh-CN" sz="2000" dirty="0">
                  <a:latin typeface="Arial" panose="020B0604020202020204" pitchFamily="34" charset="0"/>
                  <a:cs typeface="Arial" panose="020B0604020202020204" pitchFamily="34" charset="0"/>
                </a:endParaRPr>
              </a:p>
              <a:p>
                <a:pPr marL="0" lvl="0" indent="0" algn="just" defTabSz="914400">
                  <a:spcBef>
                    <a:spcPts val="0"/>
                  </a:spcBef>
                  <a:buClrTx/>
                  <a:buNone/>
                </a:pPr>
                <a:r>
                  <a:rPr lang="en-US" altLang="zh-CN" sz="2000" dirty="0">
                    <a:solidFill>
                      <a:srgbClr val="0070C0"/>
                    </a:solidFill>
                    <a:latin typeface="Arial" panose="020B0604020202020204" pitchFamily="34" charset="0"/>
                    <a:cs typeface="Arial" panose="020B0604020202020204" pitchFamily="34" charset="0"/>
                  </a:rPr>
                  <a:t>Alternative Hypothesis                 Rejection Region</a:t>
                </a:r>
              </a:p>
              <a:p>
                <a:pPr marL="0" lv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𝑝</m:t>
                    </m:r>
                    <m:r>
                      <a:rPr lang="en-US" altLang="zh-CN" sz="2000" i="1" dirty="0">
                        <a:latin typeface="Cambria Math" panose="02040503050406030204" pitchFamily="18" charset="0"/>
                        <a:cs typeface="Times New Roman" charset="0"/>
                      </a:rPr>
                      <m:t>&gt;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oMath>
                </a14:m>
                <a:r>
                  <a:rPr lang="en-US" altLang="zh-CN" sz="2000" dirty="0">
                    <a:latin typeface="Arial" panose="020B0604020202020204" pitchFamily="34" charset="0"/>
                    <a:cs typeface="Arial" panose="020B0604020202020204" pitchFamily="34" charset="0"/>
                  </a:rPr>
                  <a:t>  (upper-tailed test)</a:t>
                </a:r>
              </a:p>
              <a:p>
                <a:pPr mar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𝑝</m:t>
                    </m:r>
                    <m:r>
                      <a:rPr lang="en-US" altLang="zh-CN" sz="2000" i="1" dirty="0">
                        <a:latin typeface="Cambria Math" panose="02040503050406030204" pitchFamily="18" charset="0"/>
                        <a:cs typeface="Times New Roman" charset="0"/>
                      </a:rPr>
                      <m:t>&lt;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sub>
                    </m:sSub>
                  </m:oMath>
                </a14:m>
                <a:r>
                  <a:rPr lang="en-US" altLang="zh-CN" sz="2000" dirty="0">
                    <a:latin typeface="Arial" panose="020B0604020202020204" pitchFamily="34" charset="0"/>
                    <a:cs typeface="Arial" panose="020B0604020202020204" pitchFamily="34" charset="0"/>
                  </a:rPr>
                  <a:t> (lower-tailed test)</a:t>
                </a:r>
              </a:p>
              <a:p>
                <a:pPr marL="0" indent="0" algn="just" defTabSz="914400">
                  <a:lnSpc>
                    <a:spcPct val="150000"/>
                  </a:lnSpc>
                  <a:spcBef>
                    <a:spcPts val="0"/>
                  </a:spcBef>
                  <a:buClrTx/>
                  <a:buNone/>
                </a:pP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𝑝</m:t>
                    </m:r>
                    <m:r>
                      <a:rPr lang="en-US" altLang="zh-CN" sz="2000" i="1" dirty="0">
                        <a:latin typeface="Cambria Math" panose="02040503050406030204" pitchFamily="18" charset="0"/>
                        <a:ea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a:latin typeface="Cambria Math" panose="02040503050406030204" pitchFamily="18" charset="0"/>
                        <a:cs typeface="Times New Roman" charset="0"/>
                      </a:rPr>
                      <m:t> </m:t>
                    </m:r>
                    <m:r>
                      <m:rPr>
                        <m:sty m:val="p"/>
                      </m:rPr>
                      <a:rPr lang="en-US" altLang="zh-CN" sz="2000">
                        <a:latin typeface="Cambria Math" panose="02040503050406030204" pitchFamily="18" charset="0"/>
                        <a:cs typeface="Times New Roman" charset="0"/>
                      </a:rPr>
                      <m:t>either</m:t>
                    </m:r>
                    <m:r>
                      <a:rPr lang="en-US" altLang="zh-CN" sz="2000">
                        <a:latin typeface="Cambria Math" panose="02040503050406030204" pitchFamily="18" charset="0"/>
                        <a:cs typeface="Times New Roman" charset="0"/>
                      </a:rPr>
                      <m:t> </m:t>
                    </m:r>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r>
                          <a:rPr lang="en-US" altLang="zh-CN" sz="2000" i="1" dirty="0">
                            <a:latin typeface="Cambria Math" panose="02040503050406030204" pitchFamily="18" charset="0"/>
                            <a:ea typeface="Cambria Math" panose="02040503050406030204" pitchFamily="18" charset="0"/>
                            <a:cs typeface="Times New Roman" charset="0"/>
                          </a:rPr>
                          <m:t>/2</m:t>
                        </m:r>
                      </m:sub>
                    </m:sSub>
                  </m:oMath>
                </a14:m>
                <a:r>
                  <a:rPr lang="en-US" altLang="zh-CN" sz="2000" dirty="0">
                    <a:latin typeface="Arial" panose="020B0604020202020204" pitchFamily="34" charset="0"/>
                    <a:cs typeface="Arial" panose="020B0604020202020204" pitchFamily="34" charset="0"/>
                  </a:rPr>
                  <a:t> or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𝛼</m:t>
                        </m:r>
                        <m:r>
                          <a:rPr lang="en-US" altLang="zh-CN" sz="2000" i="1" dirty="0">
                            <a:latin typeface="Cambria Math" panose="02040503050406030204" pitchFamily="18" charset="0"/>
                            <a:ea typeface="Cambria Math" panose="02040503050406030204" pitchFamily="18" charset="0"/>
                            <a:cs typeface="Times New Roman" charset="0"/>
                          </a:rPr>
                          <m:t>/2</m:t>
                        </m:r>
                      </m:sub>
                    </m:sSub>
                  </m:oMath>
                </a14:m>
                <a:r>
                  <a:rPr lang="en-US" altLang="zh-CN" sz="2000" dirty="0">
                    <a:latin typeface="Arial" panose="020B0604020202020204" pitchFamily="34" charset="0"/>
                    <a:cs typeface="Arial" panose="020B0604020202020204" pitchFamily="34" charset="0"/>
                  </a:rPr>
                  <a:t> (two-tailed test)</a:t>
                </a:r>
              </a:p>
              <a:p>
                <a:pPr marL="0" indent="0" algn="just" defTabSz="914400">
                  <a:lnSpc>
                    <a:spcPct val="150000"/>
                  </a:lnSpc>
                  <a:spcBef>
                    <a:spcPts val="0"/>
                  </a:spcBef>
                  <a:buClrTx/>
                  <a:buNone/>
                </a:pPr>
                <a:r>
                  <a:rPr lang="en-US" altLang="zh-CN" sz="2000" dirty="0">
                    <a:latin typeface="Arial" panose="020B0604020202020204" pitchFamily="34" charset="0"/>
                    <a:cs typeface="Arial" panose="020B0604020202020204" pitchFamily="34" charset="0"/>
                  </a:rPr>
                  <a:t>These test procedures are valid provided that </a:t>
                </a:r>
                <a14:m>
                  <m:oMath xmlns:m="http://schemas.openxmlformats.org/officeDocument/2006/math">
                    <m:r>
                      <m:rPr>
                        <m:sty m:val="p"/>
                      </m:rPr>
                      <a:rPr lang="en-US" altLang="zh-CN" sz="2000" dirty="0">
                        <a:latin typeface="Cambria Math" panose="02040503050406030204" pitchFamily="18" charset="0"/>
                        <a:ea typeface="Cambria Math" panose="02040503050406030204" pitchFamily="18" charset="0"/>
                        <a:cs typeface="Times New Roman" charset="0"/>
                      </a:rPr>
                      <m:t>n</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r>
                      <a:rPr lang="en-US" altLang="zh-CN" sz="2000" i="1" dirty="0">
                        <a:latin typeface="Cambria Math" panose="02040503050406030204" pitchFamily="18" charset="0"/>
                        <a:ea typeface="Cambria Math" panose="02040503050406030204" pitchFamily="18" charset="0"/>
                        <a:cs typeface="Times New Roman" charset="0"/>
                      </a:rPr>
                      <m:t>≥10</m:t>
                    </m:r>
                  </m:oMath>
                </a14:m>
                <a:r>
                  <a:rPr lang="en-US" altLang="zh-CN" sz="2000" dirty="0">
                    <a:latin typeface="Arial" panose="020B0604020202020204" pitchFamily="34" charset="0"/>
                    <a:cs typeface="Arial" panose="020B0604020202020204" pitchFamily="34" charset="0"/>
                  </a:rPr>
                  <a:t> and </a:t>
                </a:r>
                <a14:m>
                  <m:oMath xmlns:m="http://schemas.openxmlformats.org/officeDocument/2006/math">
                    <m:r>
                      <m:rPr>
                        <m:sty m:val="p"/>
                      </m:rPr>
                      <a:rPr lang="en-US" altLang="zh-CN" sz="2000" dirty="0">
                        <a:latin typeface="Cambria Math" panose="02040503050406030204" pitchFamily="18" charset="0"/>
                        <a:ea typeface="Cambria Math" panose="02040503050406030204" pitchFamily="18" charset="0"/>
                        <a:cs typeface="Times New Roman" charset="0"/>
                      </a:rPr>
                      <m:t>n</m:t>
                    </m:r>
                    <m:r>
                      <a:rPr lang="en-US" altLang="zh-CN" sz="2000" i="1" dirty="0">
                        <a:latin typeface="Cambria Math" panose="02040503050406030204" pitchFamily="18" charset="0"/>
                        <a:ea typeface="Cambria Math" panose="02040503050406030204" pitchFamily="18" charset="0"/>
                        <a:cs typeface="Times New Roman" charset="0"/>
                      </a:rPr>
                      <m:t>(1−</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𝑝</m:t>
                        </m:r>
                      </m:e>
                      <m:sub>
                        <m:r>
                          <a:rPr lang="en-US" altLang="zh-CN" sz="2000" i="1" dirty="0">
                            <a:latin typeface="Cambria Math" panose="02040503050406030204" pitchFamily="18" charset="0"/>
                            <a:ea typeface="Cambria Math" panose="02040503050406030204" pitchFamily="18" charset="0"/>
                            <a:cs typeface="Times New Roman" charset="0"/>
                          </a:rPr>
                          <m:t>0</m:t>
                        </m:r>
                      </m:sub>
                    </m:sSub>
                    <m:r>
                      <a:rPr lang="en-US" altLang="zh-CN" sz="2000" i="1" dirty="0">
                        <a:latin typeface="Cambria Math" panose="02040503050406030204" pitchFamily="18" charset="0"/>
                        <a:ea typeface="Cambria Math" panose="02040503050406030204" pitchFamily="18" charset="0"/>
                        <a:cs typeface="Times New Roman" charset="0"/>
                      </a:rPr>
                      <m:t>)≥10</m:t>
                    </m:r>
                  </m:oMath>
                </a14:m>
                <a:r>
                  <a:rPr lang="en-US" altLang="zh-CN" sz="2000" dirty="0">
                    <a:latin typeface="Arial" panose="020B0604020202020204" pitchFamily="34" charset="0"/>
                    <a:cs typeface="Arial" panose="020B0604020202020204" pitchFamily="34" charset="0"/>
                  </a:rPr>
                  <a:t>.</a:t>
                </a:r>
              </a:p>
            </p:txBody>
          </p:sp>
        </mc:Choice>
        <mc:Fallback xmlns="">
          <p:sp>
            <p:nvSpPr>
              <p:cNvPr id="4" name="矩形 3">
                <a:extLst>
                  <a:ext uri="{FF2B5EF4-FFF2-40B4-BE49-F238E27FC236}">
                    <a16:creationId xmlns:a16="http://schemas.microsoft.com/office/drawing/2014/main" id="{514D5971-203C-4482-A2E3-8ADE68537CE5}"/>
                  </a:ext>
                </a:extLst>
              </p:cNvPr>
              <p:cNvSpPr>
                <a:spLocks noRot="1" noChangeAspect="1" noMove="1" noResize="1" noEditPoints="1" noAdjustHandles="1" noChangeArrowheads="1" noChangeShapeType="1" noTextEdit="1"/>
              </p:cNvSpPr>
              <p:nvPr/>
            </p:nvSpPr>
            <p:spPr>
              <a:xfrm>
                <a:off x="268576" y="2753925"/>
                <a:ext cx="8685966" cy="3059043"/>
              </a:xfrm>
              <a:prstGeom prst="rect">
                <a:avLst/>
              </a:prstGeom>
              <a:blipFill>
                <a:blip r:embed="rId3"/>
                <a:stretch>
                  <a:fillRect l="-560" t="-593" r="-210" b="-2174"/>
                </a:stretch>
              </a:blipFill>
            </p:spPr>
            <p:txBody>
              <a:bodyPr/>
              <a:lstStyle/>
              <a:p>
                <a:r>
                  <a:rPr lang="zh-CN" altLang="en-US">
                    <a:noFill/>
                  </a:rPr>
                  <a:t> </a:t>
                </a:r>
              </a:p>
            </p:txBody>
          </p:sp>
        </mc:Fallback>
      </mc:AlternateContent>
      <p:sp>
        <p:nvSpPr>
          <p:cNvPr id="3" name="灯片编号占位符 2">
            <a:extLst>
              <a:ext uri="{FF2B5EF4-FFF2-40B4-BE49-F238E27FC236}">
                <a16:creationId xmlns="" xmlns:a16="http://schemas.microsoft.com/office/drawing/2014/main" id="{E0246E26-90FB-4EBA-A9D6-785CA6C87D86}"/>
              </a:ext>
            </a:extLst>
          </p:cNvPr>
          <p:cNvSpPr>
            <a:spLocks noGrp="1"/>
          </p:cNvSpPr>
          <p:nvPr>
            <p:ph type="sldNum" sz="quarter" idx="11"/>
          </p:nvPr>
        </p:nvSpPr>
        <p:spPr/>
        <p:txBody>
          <a:bodyPr/>
          <a:lstStyle/>
          <a:p>
            <a:pPr>
              <a:defRPr/>
            </a:pPr>
            <a:fld id="{DF2308B0-52A9-437D-9700-D7B37876F5B1}" type="slidenum">
              <a:rPr lang="zh-CN" altLang="en-US" smtClean="0"/>
              <a:pPr>
                <a:defRPr/>
              </a:pPr>
              <a:t>39</a:t>
            </a:fld>
            <a:endParaRPr lang="en-US" altLang="zh-CN" dirty="0"/>
          </a:p>
        </p:txBody>
      </p:sp>
    </p:spTree>
    <p:extLst>
      <p:ext uri="{BB962C8B-B14F-4D97-AF65-F5344CB8AC3E}">
        <p14:creationId xmlns:p14="http://schemas.microsoft.com/office/powerpoint/2010/main" val="100982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515" y="1086443"/>
            <a:ext cx="2226059" cy="430887"/>
          </a:xfrm>
          <a:prstGeom prst="rect">
            <a:avLst/>
          </a:prstGeom>
        </p:spPr>
        <p:txBody>
          <a:bodyPr wrap="none">
            <a:spAutoFit/>
          </a:bodyPr>
          <a:lstStyle/>
          <a:p>
            <a:r>
              <a:rPr lang="en-US" altLang="zh-CN" sz="2200" dirty="0">
                <a:solidFill>
                  <a:srgbClr val="FF0000"/>
                </a:solidFill>
              </a:rPr>
              <a:t>Test Procedures</a:t>
            </a:r>
            <a:endParaRPr lang="zh-CN" altLang="en-US" sz="2200" dirty="0">
              <a:solidFill>
                <a:srgbClr val="FF0000"/>
              </a:solidFill>
            </a:endParaRPr>
          </a:p>
        </p:txBody>
      </p:sp>
      <mc:AlternateContent xmlns:mc="http://schemas.openxmlformats.org/markup-compatibility/2006" xmlns:a14="http://schemas.microsoft.com/office/drawing/2010/main">
        <mc:Choice Requires="a14">
          <p:sp>
            <p:nvSpPr>
              <p:cNvPr id="3" name="矩形 2"/>
              <p:cNvSpPr/>
              <p:nvPr/>
            </p:nvSpPr>
            <p:spPr>
              <a:xfrm>
                <a:off x="206515" y="1538790"/>
                <a:ext cx="8325925" cy="1446550"/>
              </a:xfrm>
              <a:prstGeom prst="rect">
                <a:avLst/>
              </a:prstGeom>
            </p:spPr>
            <p:txBody>
              <a:bodyPr wrap="square">
                <a:spAutoFit/>
              </a:bodyPr>
              <a:lstStyle/>
              <a:p>
                <a:pPr algn="just"/>
                <a:r>
                  <a:rPr lang="en-US" altLang="zh-CN" sz="2200" dirty="0"/>
                  <a:t>Suppose, for example, that </a:t>
                </a:r>
                <a14:m>
                  <m:oMath xmlns:m="http://schemas.openxmlformats.org/officeDocument/2006/math">
                    <m:r>
                      <a:rPr lang="en-US" altLang="zh-CN" sz="2200" i="1" dirty="0" smtClean="0">
                        <a:latin typeface="Cambria Math"/>
                      </a:rPr>
                      <m:t>10% </m:t>
                    </m:r>
                  </m:oMath>
                </a14:m>
                <a:r>
                  <a:rPr lang="en-US" altLang="zh-CN" sz="2200" dirty="0"/>
                  <a:t>of all circuit boards produced by a certain manufacturer during a recent period were defective. An engineer has suggested a change in the production process in the belief that it will result in a reduced defective rate.</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206515" y="1538790"/>
                <a:ext cx="8325925" cy="1446550"/>
              </a:xfrm>
              <a:prstGeom prst="rect">
                <a:avLst/>
              </a:prstGeom>
              <a:blipFill rotWithShape="0">
                <a:blip r:embed="rId2"/>
                <a:stretch>
                  <a:fillRect l="-952" t="-28992" r="-952" b="-7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16800" y="3068960"/>
                <a:ext cx="8315640" cy="769441"/>
              </a:xfrm>
              <a:prstGeom prst="rect">
                <a:avLst/>
              </a:prstGeom>
            </p:spPr>
            <p:txBody>
              <a:bodyPr wrap="square">
                <a:spAutoFit/>
              </a:bodyPr>
              <a:lstStyle/>
              <a:p>
                <a:pPr algn="just"/>
                <a:r>
                  <a:rPr lang="en-US" altLang="zh-CN" sz="2200" dirty="0"/>
                  <a:t>Let </a:t>
                </a:r>
                <a14:m>
                  <m:oMath xmlns:m="http://schemas.openxmlformats.org/officeDocument/2006/math">
                    <m:r>
                      <a:rPr lang="en-US" altLang="zh-CN" sz="2200" i="1" dirty="0" smtClean="0">
                        <a:latin typeface="Cambria Math"/>
                      </a:rPr>
                      <m:t>𝑝</m:t>
                    </m:r>
                  </m:oMath>
                </a14:m>
                <a:r>
                  <a:rPr lang="en-US" altLang="zh-CN" sz="2200" i="1" dirty="0"/>
                  <a:t> </a:t>
                </a:r>
                <a:r>
                  <a:rPr lang="en-US" altLang="zh-CN" sz="2200" dirty="0"/>
                  <a:t>denote the true proportion of defective boards resulting from the changed process. It is the parameter of interest.</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216800" y="3068960"/>
                <a:ext cx="8315640" cy="769441"/>
              </a:xfrm>
              <a:prstGeom prst="rect">
                <a:avLst/>
              </a:prstGeom>
              <a:blipFill rotWithShape="0">
                <a:blip r:embed="rId3"/>
                <a:stretch>
                  <a:fillRect l="-953" t="-3937" r="-953" b="-15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06516" y="3898213"/>
                <a:ext cx="3863430" cy="430887"/>
              </a:xfrm>
              <a:prstGeom prst="rect">
                <a:avLst/>
              </a:prstGeom>
            </p:spPr>
            <p:txBody>
              <a:bodyPr wrap="none">
                <a:spAutoFit/>
              </a:bodyPr>
              <a:lstStyle/>
              <a:p>
                <a:r>
                  <a:rPr lang="en-US" altLang="zh-CN" sz="2200" dirty="0">
                    <a:solidFill>
                      <a:srgbClr val="FF0000"/>
                    </a:solidFill>
                  </a:rPr>
                  <a:t>Null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a:t>
                </a:r>
                <a:r>
                  <a:rPr lang="en-US" altLang="zh-CN" sz="2200" dirty="0">
                    <a:solidFill>
                      <a:srgbClr val="FF0000"/>
                    </a:solidFill>
                  </a:rPr>
                  <a:t> </a:t>
                </a:r>
                <a14:m>
                  <m:oMath xmlns:m="http://schemas.openxmlformats.org/officeDocument/2006/math">
                    <m:r>
                      <a:rPr lang="en-US" altLang="zh-CN" sz="2200" i="1" dirty="0">
                        <a:latin typeface="Cambria Math"/>
                      </a:rPr>
                      <m:t>𝑝</m:t>
                    </m:r>
                    <m:r>
                      <a:rPr lang="en-US" altLang="zh-CN" sz="2200" b="0" i="1" dirty="0" smtClean="0">
                        <a:latin typeface="Cambria Math"/>
                      </a:rPr>
                      <m:t>=0.1</m:t>
                    </m:r>
                  </m:oMath>
                </a14:m>
                <a:r>
                  <a:rPr lang="en-US" altLang="zh-CN" sz="2200" dirty="0"/>
                  <a:t>; </a:t>
                </a:r>
                <a:r>
                  <a:rPr lang="en-US" altLang="zh-CN" sz="2200" dirty="0">
                    <a:solidFill>
                      <a:srgbClr val="FF0000"/>
                    </a:solidFill>
                  </a:rPr>
                  <a:t> </a:t>
                </a:r>
                <a:endParaRPr lang="zh-CN" altLang="en-US" sz="2200" dirty="0"/>
              </a:p>
            </p:txBody>
          </p:sp>
        </mc:Choice>
        <mc:Fallback xmlns="">
          <p:sp>
            <p:nvSpPr>
              <p:cNvPr id="5" name="矩形 4"/>
              <p:cNvSpPr>
                <a:spLocks noRot="1" noChangeAspect="1" noMove="1" noResize="1" noEditPoints="1" noAdjustHandles="1" noChangeArrowheads="1" noChangeShapeType="1" noTextEdit="1"/>
              </p:cNvSpPr>
              <p:nvPr/>
            </p:nvSpPr>
            <p:spPr>
              <a:xfrm>
                <a:off x="206516" y="3898213"/>
                <a:ext cx="3863430" cy="430887"/>
              </a:xfrm>
              <a:prstGeom prst="rect">
                <a:avLst/>
              </a:prstGeom>
              <a:blipFill>
                <a:blip r:embed="rId4"/>
                <a:stretch>
                  <a:fillRect l="-2050" t="-7042"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06515" y="4419945"/>
                <a:ext cx="4738477" cy="430887"/>
              </a:xfrm>
              <a:prstGeom prst="rect">
                <a:avLst/>
              </a:prstGeom>
            </p:spPr>
            <p:txBody>
              <a:bodyPr wrap="none">
                <a:spAutoFit/>
              </a:bodyPr>
              <a:lstStyle/>
              <a:p>
                <a:r>
                  <a:rPr lang="en-US" altLang="zh-CN" sz="2200" dirty="0">
                    <a:solidFill>
                      <a:srgbClr val="FF0000"/>
                    </a:solidFill>
                  </a:rPr>
                  <a:t>Alternative hypothesis: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b="0" i="1" smtClean="0">
                            <a:latin typeface="Cambria Math"/>
                          </a:rPr>
                          <m:t>𝛼</m:t>
                        </m:r>
                      </m:sub>
                    </m:sSub>
                  </m:oMath>
                </a14:m>
                <a:r>
                  <a:rPr lang="en-US" altLang="zh-CN" sz="2200" dirty="0"/>
                  <a:t>:</a:t>
                </a:r>
                <a:r>
                  <a:rPr lang="en-US" altLang="zh-CN" sz="2200" dirty="0">
                    <a:solidFill>
                      <a:srgbClr val="FF0000"/>
                    </a:solidFill>
                  </a:rPr>
                  <a:t> </a:t>
                </a:r>
                <a14:m>
                  <m:oMath xmlns:m="http://schemas.openxmlformats.org/officeDocument/2006/math">
                    <m:r>
                      <a:rPr lang="en-US" altLang="zh-CN" sz="2200" i="1" dirty="0">
                        <a:latin typeface="Cambria Math"/>
                      </a:rPr>
                      <m:t>𝑝</m:t>
                    </m:r>
                    <m:r>
                      <a:rPr lang="en-US" altLang="zh-CN" sz="2200" b="0" i="1" dirty="0" smtClean="0">
                        <a:latin typeface="Cambria Math"/>
                      </a:rPr>
                      <m:t>&lt;0.1</m:t>
                    </m:r>
                  </m:oMath>
                </a14:m>
                <a:r>
                  <a:rPr lang="en-US" altLang="zh-CN" sz="2200" dirty="0"/>
                  <a:t>; </a:t>
                </a:r>
                <a:r>
                  <a:rPr lang="en-US" altLang="zh-CN" sz="2200" dirty="0">
                    <a:solidFill>
                      <a:srgbClr val="FF0000"/>
                    </a:solidFill>
                  </a:rPr>
                  <a:t> </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206515" y="4419945"/>
                <a:ext cx="4738477" cy="430887"/>
              </a:xfrm>
              <a:prstGeom prst="rect">
                <a:avLst/>
              </a:prstGeom>
              <a:blipFill>
                <a:blip r:embed="rId5"/>
                <a:stretch>
                  <a:fillRect l="-1673" t="-8451"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06515" y="4959170"/>
                <a:ext cx="8480285" cy="769441"/>
              </a:xfrm>
              <a:prstGeom prst="rect">
                <a:avLst/>
              </a:prstGeom>
            </p:spPr>
            <p:txBody>
              <a:bodyPr wrap="square">
                <a:spAutoFit/>
              </a:bodyPr>
              <a:lstStyle/>
              <a:p>
                <a:pPr algn="just"/>
                <a:r>
                  <a:rPr lang="en-US" altLang="zh-CN" sz="2200" dirty="0"/>
                  <a:t>A </a:t>
                </a:r>
                <a:r>
                  <a:rPr lang="en-US" altLang="zh-CN" sz="2200" dirty="0">
                    <a:solidFill>
                      <a:srgbClr val="FF0000"/>
                    </a:solidFill>
                  </a:rPr>
                  <a:t>test procedure </a:t>
                </a:r>
                <a:r>
                  <a:rPr lang="en-US" altLang="zh-CN" sz="2200" dirty="0"/>
                  <a:t>is a rule, based on sample data, for deciding whether to reject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206515" y="4959170"/>
                <a:ext cx="8480285" cy="769441"/>
              </a:xfrm>
              <a:prstGeom prst="rect">
                <a:avLst/>
              </a:prstGeom>
              <a:blipFill rotWithShape="0">
                <a:blip r:embed="rId6"/>
                <a:stretch>
                  <a:fillRect l="-935" t="-4762" r="-935" b="-15873"/>
                </a:stretch>
              </a:blipFill>
            </p:spPr>
            <p:txBody>
              <a:bodyPr/>
              <a:lstStyle/>
              <a:p>
                <a:r>
                  <a:rPr lang="en-US">
                    <a:noFill/>
                  </a:rPr>
                  <a:t> </a:t>
                </a:r>
              </a:p>
            </p:txBody>
          </p:sp>
        </mc:Fallback>
      </mc:AlternateContent>
      <p:sp>
        <p:nvSpPr>
          <p:cNvPr id="8" name="灯片编号占位符 7">
            <a:extLst>
              <a:ext uri="{FF2B5EF4-FFF2-40B4-BE49-F238E27FC236}">
                <a16:creationId xmlns="" xmlns:a16="http://schemas.microsoft.com/office/drawing/2014/main" id="{3E82F5D3-9873-432B-85F2-1257013FDA3F}"/>
              </a:ext>
            </a:extLst>
          </p:cNvPr>
          <p:cNvSpPr>
            <a:spLocks noGrp="1"/>
          </p:cNvSpPr>
          <p:nvPr>
            <p:ph type="sldNum" sz="quarter" idx="11"/>
          </p:nvPr>
        </p:nvSpPr>
        <p:spPr/>
        <p:txBody>
          <a:bodyPr/>
          <a:lstStyle/>
          <a:p>
            <a:pPr>
              <a:defRPr/>
            </a:pPr>
            <a:fld id="{DF2308B0-52A9-437D-9700-D7B37876F5B1}" type="slidenum">
              <a:rPr lang="zh-CN" altLang="en-US" smtClean="0"/>
              <a:pPr>
                <a:defRPr/>
              </a:pPr>
              <a:t>4</a:t>
            </a:fld>
            <a:endParaRPr lang="en-US" altLang="zh-CN" dirty="0"/>
          </a:p>
        </p:txBody>
      </p:sp>
    </p:spTree>
    <p:extLst>
      <p:ext uri="{BB962C8B-B14F-4D97-AF65-F5344CB8AC3E}">
        <p14:creationId xmlns:p14="http://schemas.microsoft.com/office/powerpoint/2010/main" val="108027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arn(inVertical)">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BFB7924F-D590-433B-A096-CF8C2C1742E7}"/>
                  </a:ext>
                </a:extLst>
              </p:cNvPr>
              <p:cNvSpPr/>
              <p:nvPr/>
            </p:nvSpPr>
            <p:spPr>
              <a:xfrm>
                <a:off x="341530" y="908720"/>
                <a:ext cx="8460940" cy="4999061"/>
              </a:xfrm>
              <a:prstGeom prst="rect">
                <a:avLst/>
              </a:prstGeom>
            </p:spPr>
            <p:txBody>
              <a:bodyPr wrap="square">
                <a:spAutoFit/>
              </a:bodyPr>
              <a:lstStyle/>
              <a:p>
                <a:pPr algn="just">
                  <a:lnSpc>
                    <a:spcPct val="110000"/>
                  </a:lnSpc>
                </a:pPr>
                <a:r>
                  <a:rPr lang="en-US" altLang="zh-CN" sz="2000" b="1" dirty="0">
                    <a:solidFill>
                      <a:srgbClr val="3333FF"/>
                    </a:solidFill>
                    <a:latin typeface="Arial" panose="020B0604020202020204" pitchFamily="34" charset="0"/>
                    <a:ea typeface="Times New Roman" charset="0"/>
                    <a:cs typeface="Arial" panose="020B0604020202020204" pitchFamily="34" charset="0"/>
                  </a:rPr>
                  <a:t>Example: </a:t>
                </a:r>
                <a:r>
                  <a:rPr lang="en-US" altLang="zh-CN" sz="2000" dirty="0">
                    <a:latin typeface="Arial" panose="020B0604020202020204" pitchFamily="34" charset="0"/>
                    <a:ea typeface="Times New Roman" charset="0"/>
                    <a:cs typeface="Arial" panose="020B0604020202020204" pitchFamily="34" charset="0"/>
                  </a:rPr>
                  <a:t>Natural cork (</a:t>
                </a:r>
                <a:r>
                  <a:rPr lang="zh-CN" altLang="en-US" sz="2000" dirty="0">
                    <a:latin typeface="Arial" panose="020B0604020202020204" pitchFamily="34" charset="0"/>
                    <a:ea typeface="Times New Roman" charset="0"/>
                    <a:cs typeface="Arial" panose="020B0604020202020204" pitchFamily="34" charset="0"/>
                  </a:rPr>
                  <a:t>软木塞</a:t>
                </a:r>
                <a:r>
                  <a:rPr lang="en-US" altLang="zh-CN" sz="2000" dirty="0">
                    <a:latin typeface="Arial" panose="020B0604020202020204" pitchFamily="34" charset="0"/>
                    <a:ea typeface="Times New Roman" charset="0"/>
                    <a:cs typeface="Arial" panose="020B0604020202020204" pitchFamily="34" charset="0"/>
                  </a:rPr>
                  <a:t>) in wine bottles is subject to deterioration (</a:t>
                </a:r>
                <a:r>
                  <a:rPr lang="zh-CN" altLang="en-US" sz="2000" dirty="0">
                    <a:latin typeface="Arial" panose="020B0604020202020204" pitchFamily="34" charset="0"/>
                    <a:ea typeface="Times New Roman" charset="0"/>
                    <a:cs typeface="Arial" panose="020B0604020202020204" pitchFamily="34" charset="0"/>
                  </a:rPr>
                  <a:t>恶化</a:t>
                </a:r>
                <a:r>
                  <a:rPr lang="en-US" altLang="zh-CN" sz="2000" dirty="0">
                    <a:latin typeface="Arial" panose="020B0604020202020204" pitchFamily="34" charset="0"/>
                    <a:ea typeface="Times New Roman" charset="0"/>
                    <a:cs typeface="Arial" panose="020B0604020202020204" pitchFamily="34" charset="0"/>
                  </a:rPr>
                  <a:t>), and as a result wine in such bottles may experience contamination. An article reported that, in a tasting of commercial chardonnays, 16 of 91 bottles were considered spoiled to some extent by cork-associated characteristics. Does this data provide strong evidence for concluding that </a:t>
                </a:r>
                <a:r>
                  <a:rPr lang="en-US" altLang="zh-CN" sz="2000" dirty="0">
                    <a:solidFill>
                      <a:srgbClr val="FF0000"/>
                    </a:solidFill>
                    <a:latin typeface="Arial" panose="020B0604020202020204" pitchFamily="34" charset="0"/>
                    <a:ea typeface="Times New Roman" charset="0"/>
                    <a:cs typeface="Arial" panose="020B0604020202020204" pitchFamily="34" charset="0"/>
                  </a:rPr>
                  <a:t>more than 15% </a:t>
                </a:r>
                <a:r>
                  <a:rPr lang="en-US" altLang="zh-CN" sz="2000" dirty="0">
                    <a:latin typeface="Arial" panose="020B0604020202020204" pitchFamily="34" charset="0"/>
                    <a:ea typeface="Times New Roman" charset="0"/>
                    <a:cs typeface="Arial" panose="020B0604020202020204" pitchFamily="34" charset="0"/>
                  </a:rPr>
                  <a:t>of all such bottles are contaminated in this way? Consider a </a:t>
                </a:r>
                <a:r>
                  <a:rPr lang="en-US" altLang="zh-CN" sz="2000" dirty="0">
                    <a:solidFill>
                      <a:srgbClr val="FF0000"/>
                    </a:solidFill>
                    <a:latin typeface="Arial" panose="020B0604020202020204" pitchFamily="34" charset="0"/>
                    <a:ea typeface="Times New Roman" charset="0"/>
                    <a:cs typeface="Arial" panose="020B0604020202020204" pitchFamily="34" charset="0"/>
                  </a:rPr>
                  <a:t>significance level of .10. </a:t>
                </a:r>
              </a:p>
              <a:p>
                <a:pPr algn="just">
                  <a:lnSpc>
                    <a:spcPct val="150000"/>
                  </a:lnSpc>
                </a:pPr>
                <a:r>
                  <a:rPr lang="en-US" altLang="zh-CN" sz="2000" dirty="0">
                    <a:ea typeface="Times New Roman" charset="0"/>
                    <a:cs typeface="Times New Roman" charset="0"/>
                  </a:rPr>
                  <a:t>1. </a:t>
                </a:r>
                <a14:m>
                  <m:oMath xmlns:m="http://schemas.openxmlformats.org/officeDocument/2006/math">
                    <m:r>
                      <m:rPr>
                        <m:sty m:val="p"/>
                      </m:rPr>
                      <a:rPr lang="en-US" altLang="zh-CN" sz="2000">
                        <a:latin typeface="Cambria Math" panose="02040503050406030204" pitchFamily="18" charset="0"/>
                        <a:ea typeface="Times New Roman" charset="0"/>
                        <a:cs typeface="Times New Roman" charset="0"/>
                      </a:rPr>
                      <m:t>p</m:t>
                    </m:r>
                    <m:r>
                      <a:rPr lang="en-US" altLang="zh-CN" sz="2000" i="1">
                        <a:latin typeface="Cambria Math" panose="02040503050406030204" pitchFamily="18" charset="0"/>
                        <a:ea typeface="Times New Roman" charset="0"/>
                        <a:cs typeface="Times New Roman" charset="0"/>
                      </a:rPr>
                      <m:t>=</m:t>
                    </m:r>
                  </m:oMath>
                </a14:m>
                <a:r>
                  <a:rPr lang="en-US" altLang="zh-CN" sz="2000" dirty="0">
                    <a:latin typeface="Arial" panose="020B0604020202020204" pitchFamily="34" charset="0"/>
                    <a:ea typeface="Times New Roman" charset="0"/>
                    <a:cs typeface="Arial" panose="020B0604020202020204" pitchFamily="34" charset="0"/>
                  </a:rPr>
                  <a:t> the true proportion of all commercial chardonnay bottles </a:t>
                </a:r>
              </a:p>
              <a:p>
                <a:pPr algn="just">
                  <a:lnSpc>
                    <a:spcPct val="110000"/>
                  </a:lnSpc>
                </a:pPr>
                <a:r>
                  <a:rPr lang="en-US" altLang="zh-CN" sz="2000" dirty="0">
                    <a:latin typeface="Arial" panose="020B0604020202020204" pitchFamily="34" charset="0"/>
                    <a:ea typeface="Times New Roman" charset="0"/>
                    <a:cs typeface="Arial" panose="020B0604020202020204" pitchFamily="34" charset="0"/>
                  </a:rPr>
                  <a:t>    considered  spoiled to some extent by cork-associated characteristics. </a:t>
                </a:r>
              </a:p>
              <a:p>
                <a:pPr algn="just">
                  <a:lnSpc>
                    <a:spcPct val="110000"/>
                  </a:lnSpc>
                </a:pPr>
                <a:r>
                  <a:rPr lang="en-US" altLang="zh-CN" sz="2000" dirty="0">
                    <a:latin typeface="Arial" panose="020B0604020202020204" pitchFamily="34" charset="0"/>
                    <a:ea typeface="Times New Roman" charset="0"/>
                    <a:cs typeface="Arial" panose="020B0604020202020204" pitchFamily="34" charset="0"/>
                  </a:rPr>
                  <a:t>2. The null hypothesis is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r>
                      <a:rPr lang="en-US" altLang="zh-CN" sz="2000" i="1" dirty="0">
                        <a:latin typeface="Cambria Math" panose="02040503050406030204" pitchFamily="18" charset="0"/>
                        <a:cs typeface="Times New Roman" charset="0"/>
                      </a:rPr>
                      <m:t>:</m:t>
                    </m:r>
                    <m:r>
                      <m:rPr>
                        <m:sty m:val="p"/>
                      </m:rPr>
                      <a:rPr lang="en-US" altLang="zh-CN" sz="2000" dirty="0">
                        <a:latin typeface="Cambria Math" panose="02040503050406030204" pitchFamily="18" charset="0"/>
                        <a:cs typeface="Times New Roman" charset="0"/>
                      </a:rPr>
                      <m:t>p</m:t>
                    </m:r>
                    <m:r>
                      <a:rPr lang="en-US" altLang="zh-CN" sz="2000" dirty="0">
                        <a:latin typeface="Cambria Math" panose="02040503050406030204" pitchFamily="18" charset="0"/>
                        <a:ea typeface="Times New Roman" charset="0"/>
                        <a:cs typeface="Times New Roman" charset="0"/>
                      </a:rPr>
                      <m:t>=</m:t>
                    </m:r>
                    <m:r>
                      <a:rPr lang="en-US" altLang="zh-CN" sz="2000" i="1" dirty="0">
                        <a:latin typeface="Cambria Math" panose="02040503050406030204" pitchFamily="18" charset="0"/>
                        <a:ea typeface="Times New Roman" charset="0"/>
                        <a:cs typeface="Times New Roman" charset="0"/>
                      </a:rPr>
                      <m:t>.15 </m:t>
                    </m:r>
                  </m:oMath>
                </a14:m>
                <a:r>
                  <a:rPr lang="en-US" altLang="zh-CN" sz="2000" dirty="0">
                    <a:latin typeface="Arial" panose="020B0604020202020204" pitchFamily="34" charset="0"/>
                    <a:ea typeface="Times New Roman" charset="0"/>
                    <a:cs typeface="Arial" panose="020B0604020202020204" pitchFamily="34" charset="0"/>
                  </a:rPr>
                  <a:t>.</a:t>
                </a:r>
              </a:p>
              <a:p>
                <a:pPr algn="just">
                  <a:lnSpc>
                    <a:spcPct val="110000"/>
                  </a:lnSpc>
                </a:pPr>
                <a:r>
                  <a:rPr lang="en-US" altLang="zh-CN" sz="2000" dirty="0">
                    <a:latin typeface="Arial" panose="020B0604020202020204" pitchFamily="34" charset="0"/>
                    <a:ea typeface="Times New Roman" charset="0"/>
                    <a:cs typeface="Arial" panose="020B0604020202020204" pitchFamily="34" charset="0"/>
                  </a:rPr>
                  <a:t>3.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ea typeface="Times New Roman" charset="0"/>
                        <a:cs typeface="Times New Roman" charset="0"/>
                      </a:rPr>
                      <m:t>𝑝</m:t>
                    </m:r>
                    <m:r>
                      <a:rPr lang="en-US" altLang="zh-CN" sz="2000" i="1" dirty="0">
                        <a:latin typeface="Cambria Math" panose="02040503050406030204" pitchFamily="18" charset="0"/>
                        <a:ea typeface="Times New Roman" charset="0"/>
                        <a:cs typeface="Times New Roman" charset="0"/>
                      </a:rPr>
                      <m:t>&gt;</m:t>
                    </m:r>
                    <m:r>
                      <a:rPr lang="en-US" altLang="zh-CN" sz="2000" dirty="0">
                        <a:latin typeface="Cambria Math" panose="02040503050406030204" pitchFamily="18" charset="0"/>
                        <a:ea typeface="Times New Roman" charset="0"/>
                        <a:cs typeface="Times New Roman" charset="0"/>
                      </a:rPr>
                      <m:t>.15</m:t>
                    </m:r>
                  </m:oMath>
                </a14:m>
                <a:r>
                  <a:rPr lang="en-US" altLang="zh-CN" sz="2000" dirty="0">
                    <a:latin typeface="Arial" panose="020B0604020202020204" pitchFamily="34" charset="0"/>
                    <a:ea typeface="Times New Roman" charset="0"/>
                    <a:cs typeface="Arial" panose="020B0604020202020204" pitchFamily="34" charset="0"/>
                  </a:rPr>
                  <a:t>, the assertion that the population percentage exceeds 15%. </a:t>
                </a:r>
              </a:p>
              <a:p>
                <a:pPr algn="just">
                  <a:lnSpc>
                    <a:spcPct val="110000"/>
                  </a:lnSpc>
                </a:pPr>
                <a:r>
                  <a:rPr lang="en-US" altLang="zh-CN" sz="2000" dirty="0">
                    <a:latin typeface="Arial" panose="020B0604020202020204" pitchFamily="34" charset="0"/>
                    <a:ea typeface="Times New Roman" charset="0"/>
                    <a:cs typeface="Arial" panose="020B0604020202020204" pitchFamily="34" charset="0"/>
                  </a:rPr>
                  <a:t>4. </a:t>
                </a:r>
                <a:r>
                  <a:rPr lang="en-US" altLang="zh-CN" dirty="0">
                    <a:latin typeface="Arial" panose="020B0604020202020204" pitchFamily="34" charset="0"/>
                    <a:ea typeface="Times New Roman" charset="0"/>
                    <a:cs typeface="Arial" panose="020B0604020202020204" pitchFamily="34" charset="0"/>
                  </a:rPr>
                  <a:t>Since </a:t>
                </a:r>
                <a14:m>
                  <m:oMath xmlns:m="http://schemas.openxmlformats.org/officeDocument/2006/math">
                    <m:r>
                      <m:rPr>
                        <m:sty m:val="p"/>
                      </m:rPr>
                      <a:rPr lang="en-US" altLang="zh-CN" dirty="0">
                        <a:latin typeface="Cambria Math" panose="02040503050406030204" pitchFamily="18" charset="0"/>
                        <a:ea typeface="Cambria Math" panose="02040503050406030204" pitchFamily="18" charset="0"/>
                        <a:cs typeface="Times New Roman" charset="0"/>
                      </a:rPr>
                      <m:t>n</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=91</m:t>
                    </m:r>
                    <m:d>
                      <m:dPr>
                        <m:ctrlPr>
                          <a:rPr lang="en-US" altLang="zh-CN" i="1" dirty="0">
                            <a:latin typeface="Cambria Math" charset="0"/>
                            <a:ea typeface="Cambria Math" panose="02040503050406030204" pitchFamily="18" charset="0"/>
                            <a:cs typeface="Times New Roman" charset="0"/>
                          </a:rPr>
                        </m:ctrlPr>
                      </m:dPr>
                      <m:e>
                        <m:r>
                          <a:rPr lang="en-US" altLang="zh-CN" i="1" dirty="0">
                            <a:latin typeface="Cambria Math" panose="02040503050406030204" pitchFamily="18" charset="0"/>
                            <a:ea typeface="Cambria Math" panose="02040503050406030204" pitchFamily="18" charset="0"/>
                            <a:cs typeface="Times New Roman" charset="0"/>
                          </a:rPr>
                          <m:t>.15</m:t>
                        </m:r>
                      </m:e>
                    </m:d>
                    <m:r>
                      <a:rPr lang="en-US" altLang="zh-CN" i="1" dirty="0">
                        <a:latin typeface="Cambria Math" panose="02040503050406030204" pitchFamily="18" charset="0"/>
                        <a:ea typeface="Cambria Math" panose="02040503050406030204" pitchFamily="18" charset="0"/>
                        <a:cs typeface="Times New Roman" charset="0"/>
                      </a:rPr>
                      <m:t>=13.65&gt;10</m:t>
                    </m:r>
                  </m:oMath>
                </a14:m>
                <a:r>
                  <a:rPr lang="en-US" altLang="zh-CN" dirty="0">
                    <a:latin typeface="Arial" panose="020B0604020202020204" pitchFamily="34" charset="0"/>
                    <a:ea typeface="Times New Roman" charset="0"/>
                    <a:cs typeface="Arial" panose="020B0604020202020204" pitchFamily="34" charset="0"/>
                  </a:rPr>
                  <a:t> and </a:t>
                </a:r>
                <a14:m>
                  <m:oMath xmlns:m="http://schemas.openxmlformats.org/officeDocument/2006/math">
                    <m:r>
                      <m:rPr>
                        <m:sty m:val="p"/>
                      </m:rPr>
                      <a:rPr lang="en-US" altLang="zh-CN" dirty="0">
                        <a:latin typeface="Cambria Math" panose="02040503050406030204" pitchFamily="18" charset="0"/>
                        <a:ea typeface="Cambria Math" panose="02040503050406030204" pitchFamily="18" charset="0"/>
                        <a:cs typeface="Times New Roman" charset="0"/>
                      </a:rPr>
                      <m:t>n</m:t>
                    </m:r>
                    <m:r>
                      <a:rPr lang="en-US" altLang="zh-CN"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)=91</m:t>
                    </m:r>
                    <m:d>
                      <m:dPr>
                        <m:ctrlPr>
                          <a:rPr lang="en-US" altLang="zh-CN" i="1" dirty="0">
                            <a:latin typeface="Cambria Math" charset="0"/>
                            <a:ea typeface="Cambria Math" panose="02040503050406030204" pitchFamily="18" charset="0"/>
                            <a:cs typeface="Times New Roman" charset="0"/>
                          </a:rPr>
                        </m:ctrlPr>
                      </m:dPr>
                      <m:e>
                        <m:r>
                          <a:rPr lang="en-US" altLang="zh-CN" i="1" dirty="0">
                            <a:latin typeface="Cambria Math" panose="02040503050406030204" pitchFamily="18" charset="0"/>
                            <a:ea typeface="Cambria Math" panose="02040503050406030204" pitchFamily="18" charset="0"/>
                            <a:cs typeface="Times New Roman" charset="0"/>
                          </a:rPr>
                          <m:t>.85</m:t>
                        </m:r>
                      </m:e>
                    </m:d>
                    <m:r>
                      <a:rPr lang="en-US" altLang="zh-CN" i="1" dirty="0">
                        <a:latin typeface="Cambria Math" panose="02040503050406030204" pitchFamily="18" charset="0"/>
                        <a:ea typeface="Cambria Math" panose="02040503050406030204" pitchFamily="18" charset="0"/>
                        <a:cs typeface="Times New Roman" charset="0"/>
                      </a:rPr>
                      <m:t>=77.35&gt;10</m:t>
                    </m:r>
                  </m:oMath>
                </a14:m>
                <a:r>
                  <a:rPr lang="en-US" altLang="zh-CN" dirty="0">
                    <a:latin typeface="Arial" panose="020B0604020202020204" pitchFamily="34" charset="0"/>
                    <a:ea typeface="Times New Roman" charset="0"/>
                    <a:cs typeface="Arial" panose="020B0604020202020204" pitchFamily="34" charset="0"/>
                  </a:rPr>
                  <a:t>, </a:t>
                </a:r>
                <a:endParaRPr lang="en-US" altLang="zh-CN" sz="2000" dirty="0">
                  <a:latin typeface="Arial" panose="020B0604020202020204" pitchFamily="34" charset="0"/>
                  <a:ea typeface="Times New Roman" charset="0"/>
                  <a:cs typeface="Arial" panose="020B0604020202020204" pitchFamily="34" charset="0"/>
                </a:endParaRPr>
              </a:p>
              <a:p>
                <a:pPr algn="just">
                  <a:lnSpc>
                    <a:spcPct val="110000"/>
                  </a:lnSpc>
                </a:pPr>
                <a:r>
                  <a:rPr lang="en-US" altLang="zh-CN" sz="2000" dirty="0">
                    <a:latin typeface="Arial" panose="020B0604020202020204" pitchFamily="34" charset="0"/>
                    <a:ea typeface="Times New Roman" charset="0"/>
                    <a:cs typeface="Arial" panose="020B0604020202020204" pitchFamily="34" charset="0"/>
                  </a:rPr>
                  <a:t>    the largesample </a:t>
                </a:r>
                <a14:m>
                  <m:oMath xmlns:m="http://schemas.openxmlformats.org/officeDocument/2006/math">
                    <m:r>
                      <a:rPr lang="en-US" altLang="zh-CN" sz="2000" i="1" dirty="0">
                        <a:latin typeface="Cambria Math" panose="02040503050406030204" pitchFamily="18" charset="0"/>
                        <a:ea typeface="Times New Roman" charset="0"/>
                        <a:cs typeface="Times New Roman" charset="0"/>
                      </a:rPr>
                      <m:t>𝑧</m:t>
                    </m:r>
                  </m:oMath>
                </a14:m>
                <a:r>
                  <a:rPr lang="en-US" altLang="zh-CN" sz="2000" dirty="0">
                    <a:latin typeface="Arial" panose="020B0604020202020204" pitchFamily="34" charset="0"/>
                    <a:ea typeface="Times New Roman" charset="0"/>
                    <a:cs typeface="Arial" panose="020B0604020202020204" pitchFamily="34" charset="0"/>
                  </a:rPr>
                  <a:t> test can be used. The test statistic value is </a:t>
                </a:r>
                <a:endParaRPr lang="en-US" altLang="zh-CN" sz="2000" i="1" dirty="0">
                  <a:latin typeface="Cambria Math" panose="02040503050406030204" pitchFamily="18" charset="0"/>
                  <a:cs typeface="Times New Roman" charset="0"/>
                </a:endParaRPr>
              </a:p>
              <a:p>
                <a:pPr algn="ctr">
                  <a:lnSpc>
                    <a:spcPct val="110000"/>
                  </a:lnSpc>
                </a:pP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𝑝</m:t>
                        </m:r>
                      </m:e>
                    </m:acc>
                    <m:r>
                      <a:rPr lang="en-US" altLang="zh-CN" sz="2000">
                        <a:latin typeface="Cambria Math" panose="02040503050406030204" pitchFamily="18" charset="0"/>
                        <a:cs typeface="Times New Roman" charset="0"/>
                      </a:rPr>
                      <m:t>−</m:t>
                    </m:r>
                    <m:r>
                      <a:rPr lang="en-US" altLang="zh-CN" sz="2000" i="1">
                        <a:latin typeface="Cambria Math" panose="02040503050406030204" pitchFamily="18" charset="0"/>
                        <a:cs typeface="Times New Roman" charset="0"/>
                      </a:rPr>
                      <m:t>.15)/</m:t>
                    </m:r>
                    <m:rad>
                      <m:radPr>
                        <m:degHide m:val="on"/>
                        <m:ctrlPr>
                          <a:rPr lang="en-US" altLang="zh-CN" sz="2000" i="1">
                            <a:latin typeface="Cambria Math" charset="0"/>
                            <a:cs typeface="Times New Roman" charset="0"/>
                          </a:rPr>
                        </m:ctrlPr>
                      </m:radPr>
                      <m:deg/>
                      <m:e>
                        <m:d>
                          <m:dPr>
                            <m:ctrlPr>
                              <a:rPr lang="en-US" altLang="zh-CN" sz="2000" i="1">
                                <a:latin typeface="Cambria Math" charset="0"/>
                                <a:cs typeface="Times New Roman" charset="0"/>
                              </a:rPr>
                            </m:ctrlPr>
                          </m:dPr>
                          <m:e>
                            <m:r>
                              <a:rPr lang="en-US" altLang="zh-CN" sz="2000" i="1">
                                <a:latin typeface="Cambria Math" panose="02040503050406030204" pitchFamily="18" charset="0"/>
                                <a:cs typeface="Times New Roman" charset="0"/>
                              </a:rPr>
                              <m:t>.15</m:t>
                            </m:r>
                          </m:e>
                        </m:d>
                        <m:r>
                          <a:rPr lang="en-US" altLang="zh-CN" sz="2000" i="1">
                            <a:latin typeface="Cambria Math" panose="02040503050406030204" pitchFamily="18" charset="0"/>
                            <a:cs typeface="Times New Roman" charset="0"/>
                          </a:rPr>
                          <m:t>(.85)/</m:t>
                        </m:r>
                        <m:r>
                          <a:rPr lang="en-US" altLang="zh-CN" sz="2000" i="1">
                            <a:latin typeface="Cambria Math" panose="02040503050406030204" pitchFamily="18" charset="0"/>
                            <a:cs typeface="Times New Roman" charset="0"/>
                          </a:rPr>
                          <m:t>𝑛</m:t>
                        </m:r>
                      </m:e>
                    </m:rad>
                  </m:oMath>
                </a14:m>
                <a:r>
                  <a:rPr lang="en-US" altLang="zh-CN" sz="2000" dirty="0">
                    <a:latin typeface="Arial" panose="020B0604020202020204" pitchFamily="34" charset="0"/>
                    <a:cs typeface="Arial" panose="020B0604020202020204" pitchFamily="34" charset="0"/>
                  </a:rPr>
                  <a:t>. </a:t>
                </a:r>
              </a:p>
            </p:txBody>
          </p:sp>
        </mc:Choice>
        <mc:Fallback xmlns="">
          <p:sp>
            <p:nvSpPr>
              <p:cNvPr id="2" name="矩形 1">
                <a:extLst>
                  <a:ext uri="{FF2B5EF4-FFF2-40B4-BE49-F238E27FC236}">
                    <a16:creationId xmlns:a16="http://schemas.microsoft.com/office/drawing/2014/main" id="{BFB7924F-D590-433B-A096-CF8C2C1742E7}"/>
                  </a:ext>
                </a:extLst>
              </p:cNvPr>
              <p:cNvSpPr>
                <a:spLocks noRot="1" noChangeAspect="1" noMove="1" noResize="1" noEditPoints="1" noAdjustHandles="1" noChangeArrowheads="1" noChangeShapeType="1" noTextEdit="1"/>
              </p:cNvSpPr>
              <p:nvPr/>
            </p:nvSpPr>
            <p:spPr>
              <a:xfrm>
                <a:off x="341530" y="908720"/>
                <a:ext cx="8460940" cy="4999061"/>
              </a:xfrm>
              <a:prstGeom prst="rect">
                <a:avLst/>
              </a:prstGeom>
              <a:blipFill>
                <a:blip r:embed="rId2"/>
                <a:stretch>
                  <a:fillRect l="-720" t="-854" r="-1657" b="-976"/>
                </a:stretch>
              </a:blipFill>
            </p:spPr>
            <p:txBody>
              <a:bodyPr/>
              <a:lstStyle/>
              <a:p>
                <a:r>
                  <a:rPr lang="zh-CN" altLang="en-US">
                    <a:noFill/>
                  </a:rPr>
                  <a:t> </a:t>
                </a:r>
              </a:p>
            </p:txBody>
          </p:sp>
        </mc:Fallback>
      </mc:AlternateContent>
      <p:sp>
        <p:nvSpPr>
          <p:cNvPr id="3" name="灯片编号占位符 2">
            <a:extLst>
              <a:ext uri="{FF2B5EF4-FFF2-40B4-BE49-F238E27FC236}">
                <a16:creationId xmlns="" xmlns:a16="http://schemas.microsoft.com/office/drawing/2014/main" id="{2A724135-D26A-4F98-8125-30742C3BC6A7}"/>
              </a:ext>
            </a:extLst>
          </p:cNvPr>
          <p:cNvSpPr>
            <a:spLocks noGrp="1"/>
          </p:cNvSpPr>
          <p:nvPr>
            <p:ph type="sldNum" sz="quarter" idx="11"/>
          </p:nvPr>
        </p:nvSpPr>
        <p:spPr/>
        <p:txBody>
          <a:bodyPr/>
          <a:lstStyle/>
          <a:p>
            <a:pPr>
              <a:defRPr/>
            </a:pPr>
            <a:fld id="{DF2308B0-52A9-437D-9700-D7B37876F5B1}" type="slidenum">
              <a:rPr lang="zh-CN" altLang="en-US" smtClean="0"/>
              <a:pPr>
                <a:defRPr/>
              </a:pPr>
              <a:t>40</a:t>
            </a:fld>
            <a:endParaRPr lang="en-US" altLang="zh-CN" dirty="0"/>
          </a:p>
        </p:txBody>
      </p:sp>
    </p:spTree>
    <p:extLst>
      <p:ext uri="{BB962C8B-B14F-4D97-AF65-F5344CB8AC3E}">
        <p14:creationId xmlns:p14="http://schemas.microsoft.com/office/powerpoint/2010/main" val="3700137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B4EA12F2-E7C4-46C5-90CA-1ACE4100CBCB}"/>
                  </a:ext>
                </a:extLst>
              </p:cNvPr>
              <p:cNvSpPr/>
              <p:nvPr/>
            </p:nvSpPr>
            <p:spPr>
              <a:xfrm>
                <a:off x="656564" y="1317300"/>
                <a:ext cx="8030235" cy="4086119"/>
              </a:xfrm>
              <a:prstGeom prst="rect">
                <a:avLst/>
              </a:prstGeom>
            </p:spPr>
            <p:txBody>
              <a:bodyPr wrap="square">
                <a:spAutoFit/>
              </a:bodyPr>
              <a:lstStyle/>
              <a:p>
                <a:pPr algn="just">
                  <a:lnSpc>
                    <a:spcPct val="110000"/>
                  </a:lnSpc>
                </a:pPr>
                <a:r>
                  <a:rPr lang="en-US" altLang="zh-CN" sz="2000" dirty="0">
                    <a:latin typeface="Arial" panose="020B0604020202020204" pitchFamily="34" charset="0"/>
                    <a:cs typeface="Arial" panose="020B0604020202020204" pitchFamily="34" charset="0"/>
                  </a:rPr>
                  <a:t>5. The form of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𝑎</m:t>
                        </m:r>
                      </m:sub>
                    </m:sSub>
                  </m:oMath>
                </a14:m>
                <a:r>
                  <a:rPr lang="en-US" altLang="zh-CN" sz="2000" dirty="0">
                    <a:latin typeface="Arial" panose="020B0604020202020204" pitchFamily="34" charset="0"/>
                    <a:cs typeface="Arial" panose="020B0604020202020204" pitchFamily="34" charset="0"/>
                  </a:rPr>
                  <a:t> implies that an upper-tailed test is appropriate:  </a:t>
                </a:r>
              </a:p>
              <a:p>
                <a:pPr algn="just">
                  <a:lnSpc>
                    <a:spcPct val="110000"/>
                  </a:lnSpc>
                </a:pPr>
                <a:r>
                  <a:rPr lang="en-US" altLang="zh-CN" sz="2000" dirty="0">
                    <a:latin typeface="Arial" panose="020B0604020202020204" pitchFamily="34" charset="0"/>
                    <a:cs typeface="Arial" panose="020B0604020202020204" pitchFamily="34" charset="0"/>
                  </a:rPr>
                  <a:t>    Reject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if </a:t>
                </a:r>
                <a14:m>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m:t>
                    </m:r>
                    <m:sSub>
                      <m:sSubPr>
                        <m:ctrlPr>
                          <a:rPr lang="en-US" altLang="zh-CN" sz="2000" i="1" dirty="0">
                            <a:latin typeface="Cambria Math" charset="0"/>
                            <a:ea typeface="Cambria Math" panose="02040503050406030204" pitchFamily="18" charset="0"/>
                            <a:cs typeface="Times New Roman" charset="0"/>
                          </a:rPr>
                        </m:ctrlPr>
                      </m:sSubPr>
                      <m:e>
                        <m:r>
                          <a:rPr lang="en-US" altLang="zh-CN" sz="2000" i="1" dirty="0">
                            <a:latin typeface="Cambria Math" panose="02040503050406030204" pitchFamily="18" charset="0"/>
                            <a:ea typeface="Cambria Math" panose="02040503050406030204" pitchFamily="18" charset="0"/>
                            <a:cs typeface="Times New Roman" charset="0"/>
                          </a:rPr>
                          <m:t>𝑧</m:t>
                        </m:r>
                      </m:e>
                      <m:sub>
                        <m:r>
                          <a:rPr lang="en-US" altLang="zh-CN" sz="2000" i="1" dirty="0">
                            <a:latin typeface="Cambria Math" panose="02040503050406030204" pitchFamily="18" charset="0"/>
                            <a:ea typeface="Cambria Math" panose="02040503050406030204" pitchFamily="18" charset="0"/>
                            <a:cs typeface="Times New Roman" charset="0"/>
                          </a:rPr>
                          <m:t>.10</m:t>
                        </m:r>
                      </m:sub>
                    </m:sSub>
                    <m:r>
                      <a:rPr lang="en-US" altLang="zh-CN" sz="2000" i="1" dirty="0">
                        <a:latin typeface="Cambria Math" panose="02040503050406030204" pitchFamily="18" charset="0"/>
                        <a:ea typeface="Cambria Math" panose="02040503050406030204" pitchFamily="18" charset="0"/>
                        <a:cs typeface="Times New Roman" charset="0"/>
                      </a:rPr>
                      <m:t>=1.28</m:t>
                    </m:r>
                  </m:oMath>
                </a14:m>
                <a:r>
                  <a:rPr lang="en-US" altLang="zh-CN" sz="2000" dirty="0">
                    <a:latin typeface="Arial" panose="020B0604020202020204" pitchFamily="34" charset="0"/>
                    <a:cs typeface="Arial" panose="020B0604020202020204" pitchFamily="34" charset="0"/>
                  </a:rPr>
                  <a:t>.</a:t>
                </a:r>
              </a:p>
              <a:p>
                <a:pPr algn="just">
                  <a:lnSpc>
                    <a:spcPct val="150000"/>
                  </a:lnSpc>
                </a:pPr>
                <a:r>
                  <a:rPr lang="en-US" altLang="zh-CN" sz="2000" dirty="0">
                    <a:latin typeface="Arial" panose="020B0604020202020204" pitchFamily="34" charset="0"/>
                    <a:ea typeface="Times New Roman" charset="0"/>
                    <a:cs typeface="Arial" panose="020B0604020202020204" pitchFamily="34" charset="0"/>
                  </a:rPr>
                  <a:t>6.</a:t>
                </a:r>
                <a14:m>
                  <m:oMath xmlns:m="http://schemas.openxmlformats.org/officeDocument/2006/math">
                    <m:r>
                      <a:rPr lang="en-US" altLang="zh-CN" sz="2000" b="0" i="0" smtClean="0">
                        <a:latin typeface="Cambria Math" panose="02040503050406030204" pitchFamily="18" charset="0"/>
                        <a:cs typeface="Times New Roman" charset="0"/>
                      </a:rPr>
                      <m:t>   </m:t>
                    </m:r>
                    <m:acc>
                      <m:accPr>
                        <m:chr m:val="̂"/>
                        <m:ctrlPr>
                          <a:rPr lang="en-US" altLang="zh-CN" sz="2000" i="1">
                            <a:latin typeface="Cambria Math" charset="0"/>
                            <a:cs typeface="Times New Roman" charset="0"/>
                          </a:rPr>
                        </m:ctrlPr>
                      </m:accPr>
                      <m:e>
                        <m:r>
                          <a:rPr lang="en-US" altLang="zh-CN" sz="2000" i="1">
                            <a:latin typeface="Cambria Math" panose="02040503050406030204" pitchFamily="18" charset="0"/>
                            <a:cs typeface="Times New Roman" charset="0"/>
                          </a:rPr>
                          <m:t>𝑝</m:t>
                        </m:r>
                      </m:e>
                    </m:acc>
                    <m:r>
                      <a:rPr lang="en-US" altLang="zh-CN" sz="2000">
                        <a:latin typeface="Cambria Math" panose="02040503050406030204" pitchFamily="18" charset="0"/>
                        <a:cs typeface="Times New Roman" charset="0"/>
                      </a:rPr>
                      <m:t>=</m:t>
                    </m:r>
                    <m:f>
                      <m:fPr>
                        <m:ctrlPr>
                          <a:rPr lang="en-US" altLang="zh-CN" sz="2000" i="1">
                            <a:latin typeface="Cambria Math" charset="0"/>
                            <a:cs typeface="Times New Roman" charset="0"/>
                          </a:rPr>
                        </m:ctrlPr>
                      </m:fPr>
                      <m:num>
                        <m:r>
                          <a:rPr lang="en-US" altLang="zh-CN" sz="2000">
                            <a:latin typeface="Cambria Math" panose="02040503050406030204" pitchFamily="18" charset="0"/>
                            <a:cs typeface="Times New Roman" charset="0"/>
                          </a:rPr>
                          <m:t>16</m:t>
                        </m:r>
                      </m:num>
                      <m:den>
                        <m:r>
                          <a:rPr lang="en-US" altLang="zh-CN" sz="2000">
                            <a:latin typeface="Cambria Math" panose="02040503050406030204" pitchFamily="18" charset="0"/>
                            <a:cs typeface="Times New Roman" charset="0"/>
                          </a:rPr>
                          <m:t>91</m:t>
                        </m:r>
                      </m:den>
                    </m:f>
                    <m:r>
                      <a:rPr lang="en-US" altLang="zh-CN" sz="2000">
                        <a:latin typeface="Cambria Math" panose="02040503050406030204" pitchFamily="18" charset="0"/>
                        <a:cs typeface="Times New Roman" charset="0"/>
                      </a:rPr>
                      <m:t>=.1758</m:t>
                    </m:r>
                  </m:oMath>
                </a14:m>
                <a:r>
                  <a:rPr lang="en-US" altLang="zh-CN" sz="2000" dirty="0">
                    <a:latin typeface="Arial" panose="020B0604020202020204" pitchFamily="34" charset="0"/>
                    <a:ea typeface="Times New Roman" charset="0"/>
                    <a:cs typeface="Arial" panose="020B0604020202020204" pitchFamily="34" charset="0"/>
                  </a:rPr>
                  <a:t>, from which </a:t>
                </a:r>
                <a:endParaRPr lang="en-US" altLang="zh-CN" sz="2000" i="1" dirty="0">
                  <a:latin typeface="Cambria Math" panose="02040503050406030204" pitchFamily="18" charset="0"/>
                  <a:cs typeface="Times New Roman" charset="0"/>
                </a:endParaRPr>
              </a:p>
              <a:p>
                <a:pPr algn="just">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=(.1758−.15)/</m:t>
                      </m:r>
                      <m:rad>
                        <m:radPr>
                          <m:degHide m:val="on"/>
                          <m:ctrlPr>
                            <a:rPr lang="en-US" altLang="zh-CN" sz="2000" i="1">
                              <a:latin typeface="Cambria Math" charset="0"/>
                              <a:cs typeface="Times New Roman" charset="0"/>
                            </a:rPr>
                          </m:ctrlPr>
                        </m:radPr>
                        <m:deg/>
                        <m:e>
                          <m:d>
                            <m:dPr>
                              <m:ctrlPr>
                                <a:rPr lang="en-US" altLang="zh-CN" sz="2000" i="1">
                                  <a:latin typeface="Cambria Math" charset="0"/>
                                  <a:cs typeface="Times New Roman" charset="0"/>
                                </a:rPr>
                              </m:ctrlPr>
                            </m:dPr>
                            <m:e>
                              <m:r>
                                <a:rPr lang="en-US" altLang="zh-CN" sz="2000" i="1">
                                  <a:latin typeface="Cambria Math" panose="02040503050406030204" pitchFamily="18" charset="0"/>
                                  <a:cs typeface="Times New Roman" charset="0"/>
                                </a:rPr>
                                <m:t>.15</m:t>
                              </m:r>
                            </m:e>
                          </m:d>
                          <m:r>
                            <a:rPr lang="en-US" altLang="zh-CN" sz="2000" i="1">
                              <a:latin typeface="Cambria Math" panose="02040503050406030204" pitchFamily="18" charset="0"/>
                              <a:cs typeface="Times New Roman" charset="0"/>
                            </a:rPr>
                            <m:t>(.85)/91</m:t>
                          </m:r>
                        </m:e>
                      </m:rad>
                      <m:r>
                        <a:rPr lang="en-US" altLang="zh-CN" sz="2000" i="1">
                          <a:latin typeface="Cambria Math" panose="02040503050406030204" pitchFamily="18" charset="0"/>
                          <a:cs typeface="Times New Roman" charset="0"/>
                        </a:rPr>
                        <m:t>=.0258/.037=.69</m:t>
                      </m:r>
                    </m:oMath>
                  </m:oMathPara>
                </a14:m>
                <a:endParaRPr lang="en-US" altLang="zh-CN" sz="2000" dirty="0">
                  <a:latin typeface="Arial" panose="020B0604020202020204" pitchFamily="34" charset="0"/>
                  <a:ea typeface="Times New Roman" charset="0"/>
                  <a:cs typeface="Arial" panose="020B0604020202020204" pitchFamily="34" charset="0"/>
                </a:endParaRPr>
              </a:p>
              <a:p>
                <a:pPr algn="just">
                  <a:lnSpc>
                    <a:spcPct val="150000"/>
                  </a:lnSpc>
                </a:pPr>
                <a:r>
                  <a:rPr lang="en-US" altLang="zh-CN" sz="2000" dirty="0">
                    <a:latin typeface="Arial" panose="020B0604020202020204" pitchFamily="34" charset="0"/>
                    <a:ea typeface="Times New Roman" charset="0"/>
                    <a:cs typeface="Arial" panose="020B0604020202020204" pitchFamily="34" charset="0"/>
                  </a:rPr>
                  <a:t>7. Since .69 &lt; 1.28, </a:t>
                </a:r>
                <a14:m>
                  <m:oMath xmlns:m="http://schemas.openxmlformats.org/officeDocument/2006/math">
                    <m:r>
                      <a:rPr lang="en-US" altLang="zh-CN" sz="2000" i="1" dirty="0">
                        <a:latin typeface="Cambria Math" panose="02040503050406030204" pitchFamily="18" charset="0"/>
                        <a:ea typeface="Times New Roman" charset="0"/>
                        <a:cs typeface="Times New Roman" charset="0"/>
                      </a:rPr>
                      <m:t>𝑧</m:t>
                    </m:r>
                  </m:oMath>
                </a14:m>
                <a:r>
                  <a:rPr lang="en-US" altLang="zh-CN" sz="2000" dirty="0">
                    <a:latin typeface="Arial" panose="020B0604020202020204" pitchFamily="34" charset="0"/>
                    <a:ea typeface="Times New Roman" charset="0"/>
                    <a:cs typeface="Arial" panose="020B0604020202020204" pitchFamily="34" charset="0"/>
                  </a:rPr>
                  <a:t> is not in the rejection region. Although the  percentage exceeds 15%, the sample percentage is not large enough to conclude that the population percentage exceeds 15%. The difference between the sample proportion .1758 and the null value .15 can adequately be explained by sampling variability. </a:t>
                </a:r>
              </a:p>
            </p:txBody>
          </p:sp>
        </mc:Choice>
        <mc:Fallback xmlns="">
          <p:sp>
            <p:nvSpPr>
              <p:cNvPr id="2" name="矩形 1">
                <a:extLst>
                  <a:ext uri="{FF2B5EF4-FFF2-40B4-BE49-F238E27FC236}">
                    <a16:creationId xmlns:a16="http://schemas.microsoft.com/office/drawing/2014/main" id="{B4EA12F2-E7C4-46C5-90CA-1ACE4100CBCB}"/>
                  </a:ext>
                </a:extLst>
              </p:cNvPr>
              <p:cNvSpPr>
                <a:spLocks noRot="1" noChangeAspect="1" noMove="1" noResize="1" noEditPoints="1" noAdjustHandles="1" noChangeArrowheads="1" noChangeShapeType="1" noTextEdit="1"/>
              </p:cNvSpPr>
              <p:nvPr/>
            </p:nvSpPr>
            <p:spPr>
              <a:xfrm>
                <a:off x="656564" y="1317300"/>
                <a:ext cx="8030235" cy="4086119"/>
              </a:xfrm>
              <a:prstGeom prst="rect">
                <a:avLst/>
              </a:prstGeom>
              <a:blipFill>
                <a:blip r:embed="rId2"/>
                <a:stretch>
                  <a:fillRect l="-835" t="-597" r="-759" b="-1791"/>
                </a:stretch>
              </a:blipFill>
            </p:spPr>
            <p:txBody>
              <a:bodyPr/>
              <a:lstStyle/>
              <a:p>
                <a:r>
                  <a:rPr lang="zh-CN" altLang="en-US">
                    <a:noFill/>
                  </a:rPr>
                  <a:t> </a:t>
                </a:r>
              </a:p>
            </p:txBody>
          </p:sp>
        </mc:Fallback>
      </mc:AlternateContent>
      <p:sp>
        <p:nvSpPr>
          <p:cNvPr id="3" name="灯片编号占位符 2">
            <a:extLst>
              <a:ext uri="{FF2B5EF4-FFF2-40B4-BE49-F238E27FC236}">
                <a16:creationId xmlns="" xmlns:a16="http://schemas.microsoft.com/office/drawing/2014/main" id="{A3CF14F0-5018-4794-B96F-668962D665D3}"/>
              </a:ext>
            </a:extLst>
          </p:cNvPr>
          <p:cNvSpPr>
            <a:spLocks noGrp="1"/>
          </p:cNvSpPr>
          <p:nvPr>
            <p:ph type="sldNum" sz="quarter" idx="11"/>
          </p:nvPr>
        </p:nvSpPr>
        <p:spPr/>
        <p:txBody>
          <a:bodyPr/>
          <a:lstStyle/>
          <a:p>
            <a:pPr>
              <a:defRPr/>
            </a:pPr>
            <a:fld id="{DF2308B0-52A9-437D-9700-D7B37876F5B1}" type="slidenum">
              <a:rPr lang="zh-CN" altLang="en-US" smtClean="0"/>
              <a:pPr>
                <a:defRPr/>
              </a:pPr>
              <a:t>41</a:t>
            </a:fld>
            <a:endParaRPr lang="en-US" altLang="zh-CN" dirty="0"/>
          </a:p>
        </p:txBody>
      </p:sp>
    </p:spTree>
    <p:extLst>
      <p:ext uri="{BB962C8B-B14F-4D97-AF65-F5344CB8AC3E}">
        <p14:creationId xmlns:p14="http://schemas.microsoft.com/office/powerpoint/2010/main" val="2198960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14362" y="526042"/>
                <a:ext cx="4413901" cy="430887"/>
              </a:xfrm>
              <a:prstGeom prst="rect">
                <a:avLst/>
              </a:prstGeom>
            </p:spPr>
            <p:txBody>
              <a:bodyPr wrap="none">
                <a:spAutoFit/>
              </a:bodyPr>
              <a:lstStyle/>
              <a:p>
                <a14:m>
                  <m:oMath xmlns:m="http://schemas.openxmlformats.org/officeDocument/2006/math">
                    <m:r>
                      <a:rPr lang="en-US" altLang="zh-CN" sz="2200" b="0" i="1" smtClean="0">
                        <a:solidFill>
                          <a:srgbClr val="FF0000"/>
                        </a:solidFill>
                        <a:latin typeface="Cambria Math"/>
                      </a:rPr>
                      <m:t>𝛽</m:t>
                    </m:r>
                  </m:oMath>
                </a14:m>
                <a:r>
                  <a:rPr lang="en-US" altLang="zh-CN" sz="2200" dirty="0">
                    <a:solidFill>
                      <a:srgbClr val="FF0000"/>
                    </a:solidFill>
                  </a:rPr>
                  <a:t> and Sample Size Determination</a:t>
                </a:r>
                <a:endParaRPr lang="zh-CN" altLang="en-US" sz="22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314362" y="526042"/>
                <a:ext cx="4413901" cy="430887"/>
              </a:xfrm>
              <a:prstGeom prst="rect">
                <a:avLst/>
              </a:prstGeom>
              <a:blipFill>
                <a:blip r:embed="rId2"/>
                <a:stretch>
                  <a:fillRect l="-967" t="-7042" r="-1105"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65967" y="1038764"/>
                <a:ext cx="8757277" cy="400110"/>
              </a:xfrm>
              <a:prstGeom prst="rect">
                <a:avLst/>
              </a:prstGeom>
            </p:spPr>
            <p:txBody>
              <a:bodyPr wrap="square">
                <a:spAutoFit/>
              </a:bodyPr>
              <a:lstStyle/>
              <a:p>
                <a:pPr marL="342900" indent="-342900">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When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solidFill>
                      <a:prstClr val="black"/>
                    </a:solidFill>
                    <a:latin typeface="Arial" panose="020B0604020202020204" pitchFamily="34" charset="0"/>
                    <a:ea typeface="Times New Roman" charset="0"/>
                    <a:cs typeface="Arial" panose="020B0604020202020204" pitchFamily="34" charset="0"/>
                  </a:rPr>
                  <a:t> is </a:t>
                </a:r>
                <a:r>
                  <a:rPr lang="en-US" altLang="zh-CN" sz="2000" dirty="0">
                    <a:solidFill>
                      <a:srgbClr val="FF0000"/>
                    </a:solidFill>
                    <a:latin typeface="Arial" panose="020B0604020202020204" pitchFamily="34" charset="0"/>
                    <a:ea typeface="Times New Roman" charset="0"/>
                    <a:cs typeface="Arial" panose="020B0604020202020204" pitchFamily="34" charset="0"/>
                  </a:rPr>
                  <a:t>not</a:t>
                </a:r>
                <a:r>
                  <a:rPr lang="en-US" altLang="zh-CN" sz="2000" dirty="0">
                    <a:solidFill>
                      <a:prstClr val="black"/>
                    </a:solidFill>
                    <a:latin typeface="Arial" panose="020B0604020202020204" pitchFamily="34" charset="0"/>
                    <a:ea typeface="Times New Roman" charset="0"/>
                    <a:cs typeface="Arial" panose="020B0604020202020204" pitchFamily="34" charset="0"/>
                  </a:rPr>
                  <a:t> true and suppose </a:t>
                </a:r>
                <a14:m>
                  <m:oMath xmlns:m="http://schemas.openxmlformats.org/officeDocument/2006/math">
                    <m:r>
                      <a:rPr lang="en-US" altLang="zh-CN" sz="2000" i="1">
                        <a:solidFill>
                          <a:prstClr val="black"/>
                        </a:solidFill>
                        <a:latin typeface="Cambria Math" panose="02040503050406030204" pitchFamily="18" charset="0"/>
                        <a:ea typeface="Times New Roman" charset="0"/>
                        <a:cs typeface="Times New Roman" charset="0"/>
                      </a:rPr>
                      <m:t>𝑝</m:t>
                    </m:r>
                    <m:r>
                      <a:rPr lang="en-US" altLang="zh-CN" sz="2000" i="1">
                        <a:solidFill>
                          <a:prstClr val="black"/>
                        </a:solidFill>
                        <a:latin typeface="Cambria Math" panose="02040503050406030204" pitchFamily="18" charset="0"/>
                        <a:ea typeface="Times New Roman" charset="0"/>
                        <a:cs typeface="Times New Roman" charset="0"/>
                      </a:rPr>
                      <m:t>=</m:t>
                    </m:r>
                    <m:sSup>
                      <m:sSupPr>
                        <m:ctrlPr>
                          <a:rPr lang="en-US" altLang="zh-CN" sz="2000" i="1">
                            <a:solidFill>
                              <a:prstClr val="black"/>
                            </a:solidFill>
                            <a:latin typeface="Cambria Math" charset="0"/>
                            <a:cs typeface="Times New Roman" charset="0"/>
                          </a:rPr>
                        </m:ctrlPr>
                      </m:sSupPr>
                      <m:e>
                        <m:r>
                          <a:rPr lang="en-US" altLang="zh-CN" sz="2000" i="1">
                            <a:solidFill>
                              <a:prstClr val="black"/>
                            </a:solidFill>
                            <a:latin typeface="Cambria Math" panose="02040503050406030204" pitchFamily="18" charset="0"/>
                            <a:cs typeface="Times New Roman" charset="0"/>
                          </a:rPr>
                          <m:t>𝑝</m:t>
                        </m:r>
                      </m:e>
                      <m:sup>
                        <m:r>
                          <a:rPr lang="en-US" altLang="zh-CN" sz="2000" i="1">
                            <a:solidFill>
                              <a:prstClr val="black"/>
                            </a:solidFill>
                            <a:latin typeface="Cambria Math" panose="02040503050406030204" pitchFamily="18" charset="0"/>
                            <a:cs typeface="Times New Roman" charset="0"/>
                          </a:rPr>
                          <m:t>′</m:t>
                        </m:r>
                      </m:sup>
                    </m:sSup>
                  </m:oMath>
                </a14:m>
                <a:r>
                  <a:rPr lang="en-US" altLang="zh-CN" sz="2000" dirty="0">
                    <a:solidFill>
                      <a:prstClr val="black"/>
                    </a:solidFill>
                    <a:latin typeface="Arial" panose="020B0604020202020204" pitchFamily="34" charset="0"/>
                    <a:ea typeface="Times New Roman" charset="0"/>
                    <a:cs typeface="Arial" panose="020B0604020202020204" pitchFamily="34" charset="0"/>
                  </a:rPr>
                  <a:t>. Then</a:t>
                </a:r>
                <a:endParaRPr lang="zh-CN" altLang="en-US" sz="2000" dirty="0">
                  <a:latin typeface="Arial" panose="020B0604020202020204" pitchFamily="34" charset="0"/>
                  <a:cs typeface="Arial" panose="020B0604020202020204" pitchFamily="34"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465967" y="1038764"/>
                <a:ext cx="8757277" cy="400110"/>
              </a:xfrm>
              <a:prstGeom prst="rect">
                <a:avLst/>
              </a:prstGeom>
              <a:blipFill>
                <a:blip r:embed="rId3"/>
                <a:stretch>
                  <a:fillRect l="-626" t="-606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DF85B8D2-96EA-4C4F-AB9E-D7C4B9599B95}"/>
                  </a:ext>
                </a:extLst>
              </p:cNvPr>
              <p:cNvSpPr/>
              <p:nvPr/>
            </p:nvSpPr>
            <p:spPr>
              <a:xfrm>
                <a:off x="2129343" y="1487571"/>
                <a:ext cx="5233036" cy="612540"/>
              </a:xfrm>
              <a:prstGeom prst="rect">
                <a:avLst/>
              </a:prstGeom>
            </p:spPr>
            <p:txBody>
              <a:bodyPr wrap="none">
                <a:spAutoFit/>
              </a:bodyPr>
              <a:lstStyle/>
              <a:p>
                <a:r>
                  <a:rPr lang="en-US" altLang="zh-CN" sz="2000" i="1" dirty="0">
                    <a:solidFill>
                      <a:srgbClr val="3333FF"/>
                    </a:solidFill>
                    <a:cs typeface="Times New Roman" charset="0"/>
                  </a:rPr>
                  <a:t>Z</a:t>
                </a:r>
                <a14:m>
                  <m:oMath xmlns:m="http://schemas.openxmlformats.org/officeDocument/2006/math">
                    <m:r>
                      <a:rPr lang="en-US" altLang="zh-CN" sz="2000" i="1">
                        <a:solidFill>
                          <a:srgbClr val="3333FF"/>
                        </a:solidFill>
                        <a:latin typeface="Cambria Math" panose="02040503050406030204" pitchFamily="18" charset="0"/>
                        <a:cs typeface="Times New Roman" charset="0"/>
                      </a:rPr>
                      <m:t>=</m:t>
                    </m:r>
                    <m:f>
                      <m:fPr>
                        <m:ctrlPr>
                          <a:rPr lang="en-US" altLang="zh-CN" sz="2000" i="1">
                            <a:solidFill>
                              <a:srgbClr val="3333FF"/>
                            </a:solidFill>
                            <a:latin typeface="Cambria Math" charset="0"/>
                            <a:cs typeface="Times New Roman" charset="0"/>
                          </a:rPr>
                        </m:ctrlPr>
                      </m:fPr>
                      <m:num>
                        <m:acc>
                          <m:accPr>
                            <m:chr m:val="̂"/>
                            <m:ctrlPr>
                              <a:rPr lang="en-US" altLang="zh-CN" sz="2000" i="1">
                                <a:solidFill>
                                  <a:srgbClr val="3333FF"/>
                                </a:solidFill>
                                <a:latin typeface="Cambria Math" charset="0"/>
                                <a:cs typeface="Times New Roman" charset="0"/>
                              </a:rPr>
                            </m:ctrlPr>
                          </m:accPr>
                          <m:e>
                            <m:r>
                              <a:rPr lang="en-US" altLang="zh-CN" sz="2000" i="1">
                                <a:solidFill>
                                  <a:srgbClr val="3333FF"/>
                                </a:solidFill>
                                <a:latin typeface="Cambria Math" panose="02040503050406030204" pitchFamily="18" charset="0"/>
                                <a:cs typeface="Times New Roman" charset="0"/>
                              </a:rPr>
                              <m:t>𝑝</m:t>
                            </m:r>
                          </m:e>
                        </m:acc>
                        <m:r>
                          <a:rPr lang="en-US" altLang="zh-CN" sz="2000">
                            <a:solidFill>
                              <a:srgbClr val="3333FF"/>
                            </a:solidFill>
                            <a:latin typeface="Cambria Math" panose="02040503050406030204" pitchFamily="18" charset="0"/>
                            <a:cs typeface="Times New Roman" charset="0"/>
                          </a:rPr>
                          <m:t>−</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num>
                      <m:den>
                        <m:rad>
                          <m:radPr>
                            <m:degHide m:val="on"/>
                            <m:ctrlPr>
                              <a:rPr lang="en-US" altLang="zh-CN" sz="2000" i="1">
                                <a:solidFill>
                                  <a:srgbClr val="3333FF"/>
                                </a:solidFill>
                                <a:latin typeface="Cambria Math" charset="0"/>
                                <a:cs typeface="Times New Roman" charset="0"/>
                              </a:rPr>
                            </m:ctrlPr>
                          </m:radPr>
                          <m:deg/>
                          <m:e>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(1−</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m:t>
                            </m:r>
                            <m:r>
                              <a:rPr lang="en-US" altLang="zh-CN" sz="2000" i="1">
                                <a:solidFill>
                                  <a:srgbClr val="3333FF"/>
                                </a:solidFill>
                                <a:latin typeface="Cambria Math" panose="02040503050406030204" pitchFamily="18" charset="0"/>
                                <a:cs typeface="Times New Roman" charset="0"/>
                              </a:rPr>
                              <m:t>𝑛</m:t>
                            </m:r>
                          </m:e>
                        </m:rad>
                      </m:den>
                    </m:f>
                    <m:r>
                      <a:rPr lang="en-US" altLang="zh-CN" sz="2000" b="0" i="1" smtClean="0">
                        <a:solidFill>
                          <a:srgbClr val="3333FF"/>
                        </a:solidFill>
                        <a:latin typeface="Cambria Math" panose="02040503050406030204" pitchFamily="18" charset="0"/>
                        <a:cs typeface="Times New Roman" charset="0"/>
                      </a:rPr>
                      <m:t>~</m:t>
                    </m:r>
                    <m:r>
                      <a:rPr lang="en-US" altLang="zh-CN" sz="2000" b="0" i="1" smtClean="0">
                        <a:solidFill>
                          <a:srgbClr val="3333FF"/>
                        </a:solidFill>
                        <a:latin typeface="Cambria Math" panose="02040503050406030204" pitchFamily="18" charset="0"/>
                        <a:cs typeface="Times New Roman" charset="0"/>
                      </a:rPr>
                      <m:t>𝑁</m:t>
                    </m:r>
                    <m:d>
                      <m:dPr>
                        <m:ctrlPr>
                          <a:rPr lang="en-US" altLang="zh-CN" sz="2000" b="0" i="1" smtClean="0">
                            <a:solidFill>
                              <a:srgbClr val="3333FF"/>
                            </a:solidFill>
                            <a:latin typeface="Cambria Math" charset="0"/>
                            <a:cs typeface="Times New Roman" charset="0"/>
                          </a:rPr>
                        </m:ctrlPr>
                      </m:dPr>
                      <m:e>
                        <m:r>
                          <a:rPr lang="zh-CN" altLang="en-US" sz="2000" i="1" dirty="0" smtClean="0">
                            <a:solidFill>
                              <a:srgbClr val="3333FF"/>
                            </a:solidFill>
                            <a:latin typeface="Cambria Math" panose="02040503050406030204" pitchFamily="18" charset="0"/>
                            <a:ea typeface="Times New Roman" charset="0"/>
                            <a:cs typeface="Times New Roman" charset="0"/>
                          </a:rPr>
                          <m:t>𝜇</m:t>
                        </m:r>
                        <m:r>
                          <a:rPr lang="en-US" altLang="zh-CN" sz="2000" b="0" i="1" smtClean="0">
                            <a:solidFill>
                              <a:srgbClr val="3333FF"/>
                            </a:solidFill>
                            <a:latin typeface="Cambria Math" panose="02040503050406030204" pitchFamily="18" charset="0"/>
                            <a:cs typeface="Times New Roman" charset="0"/>
                          </a:rPr>
                          <m:t>,</m:t>
                        </m:r>
                        <m:sSup>
                          <m:sSupPr>
                            <m:ctrlPr>
                              <a:rPr lang="en-US" altLang="zh-CN" sz="2000" b="0" i="1" smtClean="0">
                                <a:solidFill>
                                  <a:srgbClr val="3333FF"/>
                                </a:solidFill>
                                <a:latin typeface="Cambria Math" charset="0"/>
                                <a:cs typeface="Times New Roman" charset="0"/>
                              </a:rPr>
                            </m:ctrlPr>
                          </m:sSupPr>
                          <m:e>
                            <m:r>
                              <a:rPr lang="en-US" altLang="zh-CN" sz="2000" i="1">
                                <a:solidFill>
                                  <a:srgbClr val="3333FF"/>
                                </a:solidFill>
                                <a:latin typeface="Cambria Math" panose="02040503050406030204" pitchFamily="18" charset="0"/>
                                <a:cs typeface="Times New Roman" charset="0"/>
                              </a:rPr>
                              <m:t>𝜎</m:t>
                            </m:r>
                          </m:e>
                          <m:sup>
                            <m:r>
                              <a:rPr lang="en-US" altLang="zh-CN" sz="2000" b="0" i="1" smtClean="0">
                                <a:solidFill>
                                  <a:srgbClr val="3333FF"/>
                                </a:solidFill>
                                <a:latin typeface="Cambria Math" panose="02040503050406030204" pitchFamily="18" charset="0"/>
                                <a:cs typeface="Times New Roman" charset="0"/>
                              </a:rPr>
                              <m:t>2</m:t>
                            </m:r>
                          </m:sup>
                        </m:sSup>
                      </m:e>
                    </m:d>
                    <m:r>
                      <a:rPr lang="en-US" altLang="zh-CN" sz="2000" b="0" i="1" smtClean="0">
                        <a:solidFill>
                          <a:srgbClr val="3333FF"/>
                        </a:solidFill>
                        <a:latin typeface="Cambria Math" panose="02040503050406030204" pitchFamily="18" charset="0"/>
                        <a:cs typeface="Times New Roman" charset="0"/>
                      </a:rPr>
                      <m:t>,</m:t>
                    </m:r>
                    <m:r>
                      <m:rPr>
                        <m:nor/>
                      </m:rPr>
                      <a:rPr lang="en-US" altLang="zh-CN" sz="2000" b="0" i="0" smtClean="0">
                        <a:solidFill>
                          <a:srgbClr val="3333FF"/>
                        </a:solidFill>
                        <a:latin typeface="Cambria Math" panose="02040503050406030204" pitchFamily="18" charset="0"/>
                        <a:cs typeface="Times New Roman" charset="0"/>
                      </a:rPr>
                      <m:t> </m:t>
                    </m:r>
                    <m:r>
                      <a:rPr lang="en-US" altLang="zh-CN" sz="2000" i="1" smtClean="0">
                        <a:solidFill>
                          <a:srgbClr val="3333FF"/>
                        </a:solidFill>
                        <a:latin typeface="Cambria Math" panose="02040503050406030204" pitchFamily="18" charset="0"/>
                      </a:rPr>
                      <m:t> </m:t>
                    </m:r>
                  </m:oMath>
                </a14:m>
                <a:r>
                  <a:rPr lang="en-US" altLang="zh-CN" sz="2000" dirty="0"/>
                  <a:t>(</a:t>
                </a:r>
                <a:r>
                  <a:rPr lang="en-US" altLang="zh-CN" sz="2000" dirty="0">
                    <a:solidFill>
                      <a:srgbClr val="FF0000"/>
                    </a:solidFill>
                  </a:rPr>
                  <a:t>approximately</a:t>
                </a:r>
                <a:r>
                  <a:rPr lang="en-US" altLang="zh-CN" sz="2000" dirty="0"/>
                  <a:t>)</a:t>
                </a:r>
                <a:r>
                  <a:rPr lang="en-US" altLang="zh-CN" sz="2000" i="1" dirty="0"/>
                  <a:t>.</a:t>
                </a:r>
                <a:endParaRPr lang="zh-CN" altLang="en-US" sz="2000" dirty="0"/>
              </a:p>
            </p:txBody>
          </p:sp>
        </mc:Choice>
        <mc:Fallback xmlns="">
          <p:sp>
            <p:nvSpPr>
              <p:cNvPr id="9" name="矩形 8">
                <a:extLst>
                  <a:ext uri="{FF2B5EF4-FFF2-40B4-BE49-F238E27FC236}">
                    <a16:creationId xmlns:a16="http://schemas.microsoft.com/office/drawing/2014/main" id="{DF85B8D2-96EA-4C4F-AB9E-D7C4B9599B95}"/>
                  </a:ext>
                </a:extLst>
              </p:cNvPr>
              <p:cNvSpPr>
                <a:spLocks noRot="1" noChangeAspect="1" noMove="1" noResize="1" noEditPoints="1" noAdjustHandles="1" noChangeArrowheads="1" noChangeShapeType="1" noTextEdit="1"/>
              </p:cNvSpPr>
              <p:nvPr/>
            </p:nvSpPr>
            <p:spPr>
              <a:xfrm>
                <a:off x="2129343" y="1487571"/>
                <a:ext cx="5233036" cy="612540"/>
              </a:xfrm>
              <a:prstGeom prst="rect">
                <a:avLst/>
              </a:prstGeom>
              <a:blipFill>
                <a:blip r:embed="rId4"/>
                <a:stretch>
                  <a:fillRect l="-11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 xmlns:a16="http://schemas.microsoft.com/office/drawing/2014/main" id="{536C8AA5-6D00-4314-8E6B-B58C29E34FB6}"/>
                  </a:ext>
                </a:extLst>
              </p:cNvPr>
              <p:cNvSpPr/>
              <p:nvPr/>
            </p:nvSpPr>
            <p:spPr>
              <a:xfrm>
                <a:off x="841752" y="2217360"/>
                <a:ext cx="7145459" cy="65075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where </a:t>
                </a:r>
                <a14:m>
                  <m:oMath xmlns:m="http://schemas.openxmlformats.org/officeDocument/2006/math">
                    <m:r>
                      <a:rPr lang="zh-CN" altLang="en-US" sz="2000" i="1">
                        <a:latin typeface="Cambria Math" panose="02040503050406030204" pitchFamily="18" charset="0"/>
                      </a:rPr>
                      <m:t>𝜇</m:t>
                    </m:r>
                    <m:r>
                      <a:rPr lang="zh-CN" altLang="en-US" sz="2000" i="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r>
                      <a:rPr lang="en-US" altLang="zh-CN" sz="2000" b="0" i="1" smtClean="0">
                        <a:latin typeface="Cambria Math" panose="02040503050406030204" pitchFamily="18" charset="0"/>
                      </a:rPr>
                      <m:t>)</m:t>
                    </m:r>
                    <m:r>
                      <a:rPr lang="zh-CN" altLang="en-US" sz="2000" i="0">
                        <a:latin typeface="Cambria Math" panose="02040503050406030204" pitchFamily="18" charset="0"/>
                      </a:rPr>
                      <m:t>=</m:t>
                    </m:r>
                    <m:f>
                      <m:fPr>
                        <m:ctrlPr>
                          <a:rPr lang="zh-CN" altLang="en-US" sz="2000" i="1">
                            <a:latin typeface="Cambria Math" charset="0"/>
                          </a:rPr>
                        </m:ctrlPr>
                      </m:fPr>
                      <m:num>
                        <m:sSup>
                          <m:sSupPr>
                            <m:ctrlPr>
                              <a:rPr lang="zh-CN" altLang="en-US" sz="2000" i="1">
                                <a:latin typeface="Cambria Math" charset="0"/>
                              </a:rPr>
                            </m:ctrlPr>
                          </m:sSupPr>
                          <m:e>
                            <m:r>
                              <a:rPr lang="zh-CN" altLang="en-US" sz="2000" i="1">
                                <a:latin typeface="Cambria Math" panose="02040503050406030204" pitchFamily="18" charset="0"/>
                              </a:rPr>
                              <m:t>𝑝</m:t>
                            </m:r>
                          </m:e>
                          <m:sup>
                            <m:r>
                              <a:rPr lang="zh-CN" altLang="en-US" sz="2000" i="0">
                                <a:latin typeface="Cambria Math" panose="02040503050406030204" pitchFamily="18" charset="0"/>
                              </a:rPr>
                              <m:t>′</m:t>
                            </m:r>
                          </m:sup>
                        </m:sSup>
                        <m:r>
                          <a:rPr lang="zh-CN" altLang="en-US" sz="2000" i="0">
                            <a:latin typeface="Cambria Math" panose="02040503050406030204" pitchFamily="18" charset="0"/>
                          </a:rPr>
                          <m:t>−</m:t>
                        </m:r>
                        <m:sSub>
                          <m:sSubPr>
                            <m:ctrlPr>
                              <a:rPr lang="zh-CN" altLang="en-US" sz="2000" i="1">
                                <a:latin typeface="Cambria Math"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0</m:t>
                            </m:r>
                          </m:sub>
                        </m:sSub>
                      </m:num>
                      <m:den>
                        <m:rad>
                          <m:radPr>
                            <m:degHide m:val="on"/>
                            <m:ctrlPr>
                              <a:rPr lang="zh-CN" altLang="en-US" sz="2000" i="1">
                                <a:latin typeface="Cambria Math" charset="0"/>
                              </a:rPr>
                            </m:ctrlPr>
                          </m:radPr>
                          <m:deg/>
                          <m:e>
                            <m:sSub>
                              <m:sSubPr>
                                <m:ctrlPr>
                                  <a:rPr lang="zh-CN" altLang="en-US" sz="2000" i="1">
                                    <a:latin typeface="Cambria Math"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0</m:t>
                                </m:r>
                              </m:sub>
                            </m:sSub>
                            <m:f>
                              <m:fPr>
                                <m:type m:val="lin"/>
                                <m:ctrlPr>
                                  <a:rPr lang="zh-CN" altLang="en-US" sz="2000" i="1">
                                    <a:latin typeface="Cambria Math" charset="0"/>
                                  </a:rPr>
                                </m:ctrlPr>
                              </m:fPr>
                              <m:num>
                                <m:d>
                                  <m:dPr>
                                    <m:ctrlPr>
                                      <a:rPr lang="zh-CN" altLang="en-US" sz="2000" i="1">
                                        <a:latin typeface="Cambria Math" charset="0"/>
                                      </a:rPr>
                                    </m:ctrlPr>
                                  </m:dPr>
                                  <m:e>
                                    <m:r>
                                      <a:rPr lang="zh-CN" altLang="en-US" sz="2000" i="0">
                                        <a:latin typeface="Cambria Math" panose="02040503050406030204" pitchFamily="18" charset="0"/>
                                      </a:rPr>
                                      <m:t>1−</m:t>
                                    </m:r>
                                    <m:sSub>
                                      <m:sSubPr>
                                        <m:ctrlPr>
                                          <a:rPr lang="zh-CN" altLang="en-US" sz="2000" i="1">
                                            <a:latin typeface="Cambria Math"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0</m:t>
                                        </m:r>
                                      </m:sub>
                                    </m:sSub>
                                  </m:e>
                                </m:d>
                              </m:num>
                              <m:den>
                                <m:r>
                                  <a:rPr lang="zh-CN" altLang="en-US" sz="2000" i="1">
                                    <a:latin typeface="Cambria Math" panose="02040503050406030204" pitchFamily="18" charset="0"/>
                                  </a:rPr>
                                  <m:t>𝑛</m:t>
                                </m:r>
                              </m:den>
                            </m:f>
                          </m:e>
                        </m:rad>
                      </m:den>
                    </m:f>
                    <m:r>
                      <m:rPr>
                        <m:nor/>
                      </m:rPr>
                      <a:rPr lang="zh-CN" altLang="en-US" sz="2000" i="1">
                        <a:latin typeface="Arial" panose="020B0604020202020204" pitchFamily="34" charset="0"/>
                        <a:cs typeface="Arial" panose="020B0604020202020204" pitchFamily="34" charset="0"/>
                      </a:rPr>
                      <m:t> </m:t>
                    </m:r>
                    <m:r>
                      <m:rPr>
                        <m:nor/>
                      </m:rPr>
                      <a:rPr lang="zh-CN" altLang="en-US" sz="2000">
                        <a:latin typeface="Arial" panose="020B0604020202020204" pitchFamily="34" charset="0"/>
                        <a:cs typeface="Arial" panose="020B0604020202020204" pitchFamily="34" charset="0"/>
                      </a:rPr>
                      <m:t>and</m:t>
                    </m:r>
                    <m:r>
                      <m:rPr>
                        <m:nor/>
                      </m:rPr>
                      <a:rPr lang="zh-CN" altLang="en-US" sz="2000" i="1">
                        <a:latin typeface="Arial" panose="020B0604020202020204" pitchFamily="34" charset="0"/>
                        <a:cs typeface="Arial" panose="020B0604020202020204" pitchFamily="34" charset="0"/>
                      </a:rPr>
                      <m:t> </m:t>
                    </m:r>
                    <m:sSup>
                      <m:sSupPr>
                        <m:ctrlPr>
                          <a:rPr lang="zh-CN" altLang="en-US" sz="2000" i="1">
                            <a:latin typeface="Cambria Math" charset="0"/>
                          </a:rPr>
                        </m:ctrlPr>
                      </m:sSupPr>
                      <m:e>
                        <m:r>
                          <a:rPr lang="zh-CN" altLang="en-US" sz="2000" i="1">
                            <a:latin typeface="Cambria Math" panose="02040503050406030204" pitchFamily="18" charset="0"/>
                          </a:rPr>
                          <m:t>𝜎</m:t>
                        </m:r>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r>
                      <a:rPr lang="en-US" altLang="zh-CN" sz="2000" b="0" i="1" smtClean="0">
                        <a:latin typeface="Cambria Math" panose="02040503050406030204" pitchFamily="18" charset="0"/>
                      </a:rPr>
                      <m:t>𝑉𝑎𝑟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r>
                      <a:rPr lang="en-US" altLang="zh-CN" sz="2000" b="0" i="0" smtClean="0">
                        <a:latin typeface="Cambria Math" panose="02040503050406030204" pitchFamily="18" charset="0"/>
                      </a:rPr>
                      <m:t>)</m:t>
                    </m:r>
                    <m:r>
                      <a:rPr lang="zh-CN" altLang="en-US" sz="2000" i="0">
                        <a:latin typeface="Cambria Math" panose="02040503050406030204" pitchFamily="18" charset="0"/>
                      </a:rPr>
                      <m:t>=</m:t>
                    </m:r>
                    <m:f>
                      <m:fPr>
                        <m:ctrlPr>
                          <a:rPr lang="zh-CN" altLang="en-US" sz="2000" i="1">
                            <a:latin typeface="Cambria Math" charset="0"/>
                          </a:rPr>
                        </m:ctrlPr>
                      </m:fPr>
                      <m:num>
                        <m:sSup>
                          <m:sSupPr>
                            <m:ctrlPr>
                              <a:rPr lang="zh-CN" altLang="en-US" sz="2000" i="1">
                                <a:latin typeface="Cambria Math" charset="0"/>
                              </a:rPr>
                            </m:ctrlPr>
                          </m:sSupPr>
                          <m:e>
                            <m:r>
                              <a:rPr lang="zh-CN" altLang="en-US" sz="2000" i="1">
                                <a:latin typeface="Cambria Math" panose="02040503050406030204" pitchFamily="18" charset="0"/>
                              </a:rPr>
                              <m:t>𝑝</m:t>
                            </m:r>
                          </m:e>
                          <m:sup>
                            <m:r>
                              <a:rPr lang="zh-CN" altLang="en-US" sz="2000" i="0">
                                <a:latin typeface="Cambria Math" panose="02040503050406030204" pitchFamily="18" charset="0"/>
                              </a:rPr>
                              <m:t>′</m:t>
                            </m:r>
                          </m:sup>
                        </m:sSup>
                        <m:f>
                          <m:fPr>
                            <m:type m:val="lin"/>
                            <m:ctrlPr>
                              <a:rPr lang="zh-CN" altLang="en-US" sz="2000" i="1">
                                <a:latin typeface="Cambria Math" charset="0"/>
                              </a:rPr>
                            </m:ctrlPr>
                          </m:fPr>
                          <m:num>
                            <m:d>
                              <m:dPr>
                                <m:ctrlPr>
                                  <a:rPr lang="zh-CN" altLang="en-US" sz="2000" i="1">
                                    <a:latin typeface="Cambria Math" charset="0"/>
                                  </a:rPr>
                                </m:ctrlPr>
                              </m:dPr>
                              <m:e>
                                <m:r>
                                  <a:rPr lang="zh-CN" altLang="en-US" sz="2000" i="0">
                                    <a:latin typeface="Cambria Math" panose="02040503050406030204" pitchFamily="18" charset="0"/>
                                  </a:rPr>
                                  <m:t>1−</m:t>
                                </m:r>
                                <m:sSup>
                                  <m:sSupPr>
                                    <m:ctrlPr>
                                      <a:rPr lang="zh-CN" altLang="en-US" sz="2000" i="1">
                                        <a:latin typeface="Cambria Math" charset="0"/>
                                      </a:rPr>
                                    </m:ctrlPr>
                                  </m:sSupPr>
                                  <m:e>
                                    <m:r>
                                      <a:rPr lang="zh-CN" altLang="en-US" sz="2000" i="1">
                                        <a:latin typeface="Cambria Math" panose="02040503050406030204" pitchFamily="18" charset="0"/>
                                      </a:rPr>
                                      <m:t>𝑝</m:t>
                                    </m:r>
                                  </m:e>
                                  <m:sup>
                                    <m:r>
                                      <a:rPr lang="zh-CN" altLang="en-US" sz="2000" i="0">
                                        <a:latin typeface="Cambria Math" panose="02040503050406030204" pitchFamily="18" charset="0"/>
                                      </a:rPr>
                                      <m:t>′</m:t>
                                    </m:r>
                                  </m:sup>
                                </m:sSup>
                              </m:e>
                            </m:d>
                          </m:num>
                          <m:den>
                            <m:r>
                              <a:rPr lang="zh-CN" altLang="en-US" sz="2000" i="1">
                                <a:latin typeface="Cambria Math" panose="02040503050406030204" pitchFamily="18" charset="0"/>
                              </a:rPr>
                              <m:t>𝑛</m:t>
                            </m:r>
                          </m:den>
                        </m:f>
                      </m:num>
                      <m:den>
                        <m:sSub>
                          <m:sSubPr>
                            <m:ctrlPr>
                              <a:rPr lang="zh-CN" altLang="en-US" sz="2000" i="1">
                                <a:latin typeface="Cambria Math"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0</m:t>
                            </m:r>
                          </m:sub>
                        </m:sSub>
                        <m:f>
                          <m:fPr>
                            <m:type m:val="lin"/>
                            <m:ctrlPr>
                              <a:rPr lang="zh-CN" altLang="en-US" sz="2000" i="1">
                                <a:latin typeface="Cambria Math" charset="0"/>
                              </a:rPr>
                            </m:ctrlPr>
                          </m:fPr>
                          <m:num>
                            <m:d>
                              <m:dPr>
                                <m:ctrlPr>
                                  <a:rPr lang="zh-CN" altLang="en-US" sz="2000" i="1">
                                    <a:latin typeface="Cambria Math" charset="0"/>
                                  </a:rPr>
                                </m:ctrlPr>
                              </m:dPr>
                              <m:e>
                                <m:r>
                                  <a:rPr lang="zh-CN" altLang="en-US" sz="2000" i="0">
                                    <a:latin typeface="Cambria Math" panose="02040503050406030204" pitchFamily="18" charset="0"/>
                                  </a:rPr>
                                  <m:t>1−</m:t>
                                </m:r>
                                <m:sSub>
                                  <m:sSubPr>
                                    <m:ctrlPr>
                                      <a:rPr lang="zh-CN" altLang="en-US" sz="2000" i="1">
                                        <a:latin typeface="Cambria Math"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0</m:t>
                                    </m:r>
                                  </m:sub>
                                </m:sSub>
                              </m:e>
                            </m:d>
                          </m:num>
                          <m:den>
                            <m:r>
                              <a:rPr lang="zh-CN" altLang="en-US" sz="2000" i="1">
                                <a:latin typeface="Cambria Math" panose="02040503050406030204" pitchFamily="18" charset="0"/>
                              </a:rPr>
                              <m:t>𝑛</m:t>
                            </m:r>
                          </m:den>
                        </m:f>
                      </m:den>
                    </m:f>
                    <m:r>
                      <a:rPr lang="zh-CN" altLang="en-US" sz="2000" i="0">
                        <a:latin typeface="Cambria Math" panose="02040503050406030204" pitchFamily="18" charset="0"/>
                      </a:rPr>
                      <m:t>.</m:t>
                    </m:r>
                  </m:oMath>
                </a14:m>
                <a:endParaRPr lang="zh-CN" altLang="en-US" sz="2000" dirty="0">
                  <a:latin typeface="Arial" panose="020B0604020202020204" pitchFamily="34" charset="0"/>
                  <a:cs typeface="Arial" panose="020B0604020202020204" pitchFamily="34" charset="0"/>
                </a:endParaRPr>
              </a:p>
            </p:txBody>
          </p:sp>
        </mc:Choice>
        <mc:Fallback xmlns="">
          <p:sp>
            <p:nvSpPr>
              <p:cNvPr id="10" name="矩形 9">
                <a:extLst>
                  <a:ext uri="{FF2B5EF4-FFF2-40B4-BE49-F238E27FC236}">
                    <a16:creationId xmlns:a16="http://schemas.microsoft.com/office/drawing/2014/main" id="{536C8AA5-6D00-4314-8E6B-B58C29E34FB6}"/>
                  </a:ext>
                </a:extLst>
              </p:cNvPr>
              <p:cNvSpPr>
                <a:spLocks noRot="1" noChangeAspect="1" noMove="1" noResize="1" noEditPoints="1" noAdjustHandles="1" noChangeArrowheads="1" noChangeShapeType="1" noTextEdit="1"/>
              </p:cNvSpPr>
              <p:nvPr/>
            </p:nvSpPr>
            <p:spPr>
              <a:xfrm>
                <a:off x="841752" y="2217360"/>
                <a:ext cx="7145459" cy="650756"/>
              </a:xfrm>
              <a:prstGeom prst="rect">
                <a:avLst/>
              </a:prstGeom>
              <a:blipFill>
                <a:blip r:embed="rId5"/>
                <a:stretch>
                  <a:fillRect l="-8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 xmlns:a16="http://schemas.microsoft.com/office/drawing/2014/main" id="{C8969A94-39AA-4F3D-858C-D18173D2C3D6}"/>
                  </a:ext>
                </a:extLst>
              </p:cNvPr>
              <p:cNvSpPr/>
              <p:nvPr/>
            </p:nvSpPr>
            <p:spPr>
              <a:xfrm>
                <a:off x="471376" y="3203975"/>
                <a:ext cx="8061064" cy="2346091"/>
              </a:xfrm>
              <a:prstGeom prst="rect">
                <a:avLst/>
              </a:prstGeom>
            </p:spPr>
            <p:txBody>
              <a:bodyPr wrap="square">
                <a:spAutoFit/>
              </a:bodyPr>
              <a:lstStyle/>
              <a:p>
                <a:pPr marL="342900" indent="-342900">
                  <a:buFont typeface="Wingdings" panose="05000000000000000000" pitchFamily="2" charset="2"/>
                  <a:buChar char="Ø"/>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Then the probability of a type II error for an upper-tailed test is </a:t>
                </a:r>
                <a:endParaRPr lang="en-US" altLang="zh-CN" sz="2000" i="1" dirty="0">
                  <a:solidFill>
                    <a:srgbClr val="3333FF"/>
                  </a:solidFill>
                  <a:latin typeface="Arial" panose="020B0604020202020204" pitchFamily="34" charset="0"/>
                  <a:cs typeface="Arial" panose="020B0604020202020204" pitchFamily="34" charset="0"/>
                </a:endParaRPr>
              </a:p>
              <a:p>
                <a:pPr>
                  <a:lnSpc>
                    <a:spcPct val="150000"/>
                  </a:lnSpc>
                </a:pPr>
                <a14:m>
                  <m:oMath xmlns:m="http://schemas.openxmlformats.org/officeDocument/2006/math">
                    <m:r>
                      <a:rPr lang="en-US" altLang="zh-CN" sz="2000" b="0" i="1" smtClean="0">
                        <a:solidFill>
                          <a:srgbClr val="3333FF"/>
                        </a:solidFill>
                        <a:latin typeface="Cambria Math" panose="02040503050406030204" pitchFamily="18" charset="0"/>
                      </a:rPr>
                      <m:t>         </m:t>
                    </m:r>
                    <m:r>
                      <a:rPr lang="zh-CN" altLang="en-US" sz="2000" i="1" smtClean="0">
                        <a:solidFill>
                          <a:srgbClr val="3333FF"/>
                        </a:solidFill>
                        <a:latin typeface="Cambria Math" panose="02040503050406030204" pitchFamily="18" charset="0"/>
                      </a:rPr>
                      <m:t>𝛽</m:t>
                    </m:r>
                    <m:d>
                      <m:dPr>
                        <m:ctrlPr>
                          <a:rPr lang="zh-CN" altLang="en-US" sz="2000" i="1">
                            <a:solidFill>
                              <a:srgbClr val="3333FF"/>
                            </a:solidFill>
                            <a:latin typeface="Cambria Math" charset="0"/>
                          </a:rPr>
                        </m:ctrlPr>
                      </m:dPr>
                      <m:e>
                        <m:sSup>
                          <m:sSupPr>
                            <m:ctrlPr>
                              <a:rPr lang="zh-CN" altLang="en-US" sz="2000" i="1">
                                <a:solidFill>
                                  <a:srgbClr val="3333FF"/>
                                </a:solidFill>
                                <a:latin typeface="Cambria Math" charset="0"/>
                              </a:rPr>
                            </m:ctrlPr>
                          </m:sSupPr>
                          <m:e>
                            <m:r>
                              <a:rPr lang="zh-CN" altLang="en-US" sz="2000" i="1">
                                <a:solidFill>
                                  <a:srgbClr val="3333FF"/>
                                </a:solidFill>
                                <a:latin typeface="Cambria Math" panose="02040503050406030204" pitchFamily="18" charset="0"/>
                              </a:rPr>
                              <m:t>𝑝</m:t>
                            </m:r>
                          </m:e>
                          <m:sup>
                            <m:r>
                              <a:rPr lang="zh-CN" altLang="en-US" sz="2000">
                                <a:solidFill>
                                  <a:srgbClr val="3333FF"/>
                                </a:solidFill>
                                <a:latin typeface="Cambria Math" panose="02040503050406030204" pitchFamily="18" charset="0"/>
                              </a:rPr>
                              <m:t>′</m:t>
                            </m:r>
                          </m:sup>
                        </m:sSup>
                      </m:e>
                    </m:d>
                  </m:oMath>
                </a14:m>
                <a:r>
                  <a:rPr lang="zh-CN" altLang="en-US" sz="2000" dirty="0">
                    <a:solidFill>
                      <a:srgbClr val="3333FF"/>
                    </a:solidFill>
                    <a:latin typeface="Arial" panose="020B0604020202020204" pitchFamily="34" charset="0"/>
                    <a:cs typeface="Arial" panose="020B0604020202020204" pitchFamily="34" charset="0"/>
                  </a:rPr>
                  <a:t> </a:t>
                </a:r>
                <a14:m>
                  <m:oMath xmlns:m="http://schemas.openxmlformats.org/officeDocument/2006/math">
                    <m:d>
                      <m:dPr>
                        <m:begChr m:val=""/>
                        <m:ctrlPr>
                          <a:rPr lang="zh-CN" altLang="en-US" sz="2000" i="1">
                            <a:solidFill>
                              <a:srgbClr val="3333FF"/>
                            </a:solidFill>
                            <a:latin typeface="Cambria Math" charset="0"/>
                          </a:rPr>
                        </m:ctrlPr>
                      </m:dPr>
                      <m:e>
                        <m:r>
                          <a:rPr lang="zh-CN" altLang="en-US" sz="2000">
                            <a:solidFill>
                              <a:srgbClr val="3333FF"/>
                            </a:solidFill>
                            <a:latin typeface="Cambria Math" panose="02040503050406030204" pitchFamily="18" charset="0"/>
                          </a:rPr>
                          <m:t> =</m:t>
                        </m:r>
                        <m:r>
                          <a:rPr lang="zh-CN" altLang="en-US" sz="2000" i="1">
                            <a:solidFill>
                              <a:srgbClr val="3333FF"/>
                            </a:solidFill>
                            <a:latin typeface="Cambria Math" panose="02040503050406030204" pitchFamily="18" charset="0"/>
                          </a:rPr>
                          <m:t>𝑃</m:t>
                        </m:r>
                        <m:r>
                          <a:rPr lang="zh-CN" altLang="en-US" sz="2000">
                            <a:solidFill>
                              <a:srgbClr val="3333FF"/>
                            </a:solidFill>
                            <a:latin typeface="Cambria Math" panose="02040503050406030204" pitchFamily="18" charset="0"/>
                          </a:rPr>
                          <m:t>(</m:t>
                        </m:r>
                        <m:r>
                          <m:rPr>
                            <m:nor/>
                          </m:rPr>
                          <a:rPr lang="zh-CN" altLang="en-US" sz="2000" i="1">
                            <a:solidFill>
                              <a:srgbClr val="3333FF"/>
                            </a:solidFill>
                            <a:latin typeface="Arial" panose="020B0604020202020204" pitchFamily="34" charset="0"/>
                            <a:cs typeface="Arial" panose="020B0604020202020204" pitchFamily="34" charset="0"/>
                          </a:rPr>
                          <m:t> </m:t>
                        </m:r>
                        <m:r>
                          <m:rPr>
                            <m:nor/>
                          </m:rPr>
                          <a:rPr lang="zh-CN" altLang="en-US" sz="2000" i="1">
                            <a:solidFill>
                              <a:srgbClr val="3333FF"/>
                            </a:solidFill>
                            <a:latin typeface="Arial" panose="020B0604020202020204" pitchFamily="34" charset="0"/>
                            <a:cs typeface="Arial" panose="020B0604020202020204" pitchFamily="34" charset="0"/>
                          </a:rPr>
                          <m:t>type</m:t>
                        </m:r>
                        <m:r>
                          <m:rPr>
                            <m:nor/>
                          </m:rPr>
                          <a:rPr lang="zh-CN" altLang="en-US" sz="2000" i="1">
                            <a:solidFill>
                              <a:srgbClr val="3333FF"/>
                            </a:solidFill>
                            <a:latin typeface="Arial" panose="020B0604020202020204" pitchFamily="34" charset="0"/>
                            <a:cs typeface="Arial" panose="020B0604020202020204" pitchFamily="34" charset="0"/>
                          </a:rPr>
                          <m:t> </m:t>
                        </m:r>
                        <m:r>
                          <m:rPr>
                            <m:nor/>
                          </m:rPr>
                          <a:rPr lang="zh-CN" altLang="en-US" sz="2000" i="1">
                            <a:solidFill>
                              <a:srgbClr val="3333FF"/>
                            </a:solidFill>
                            <a:latin typeface="Arial" panose="020B0604020202020204" pitchFamily="34" charset="0"/>
                            <a:cs typeface="Arial" panose="020B0604020202020204" pitchFamily="34" charset="0"/>
                          </a:rPr>
                          <m:t>II</m:t>
                        </m:r>
                        <m:r>
                          <m:rPr>
                            <m:nor/>
                          </m:rPr>
                          <a:rPr lang="zh-CN" altLang="en-US" sz="2000" i="1">
                            <a:solidFill>
                              <a:srgbClr val="3333FF"/>
                            </a:solidFill>
                            <a:latin typeface="Arial" panose="020B0604020202020204" pitchFamily="34" charset="0"/>
                            <a:cs typeface="Arial" panose="020B0604020202020204" pitchFamily="34" charset="0"/>
                          </a:rPr>
                          <m:t> </m:t>
                        </m:r>
                        <m:r>
                          <m:rPr>
                            <m:nor/>
                          </m:rPr>
                          <a:rPr lang="zh-CN" altLang="en-US" sz="2000" i="1">
                            <a:solidFill>
                              <a:srgbClr val="3333FF"/>
                            </a:solidFill>
                            <a:latin typeface="Arial" panose="020B0604020202020204" pitchFamily="34" charset="0"/>
                            <a:cs typeface="Arial" panose="020B0604020202020204" pitchFamily="34" charset="0"/>
                          </a:rPr>
                          <m:t>error</m:t>
                        </m:r>
                        <m:r>
                          <m:rPr>
                            <m:nor/>
                          </m:rPr>
                          <a:rPr lang="zh-CN" altLang="en-US" sz="2000" i="1">
                            <a:solidFill>
                              <a:srgbClr val="3333FF"/>
                            </a:solidFill>
                            <a:latin typeface="Arial" panose="020B0604020202020204" pitchFamily="34" charset="0"/>
                            <a:cs typeface="Arial" panose="020B0604020202020204" pitchFamily="34" charset="0"/>
                          </a:rPr>
                          <m:t> </m:t>
                        </m:r>
                      </m:e>
                    </m:d>
                    <m:r>
                      <a:rPr lang="zh-CN" altLang="en-US" sz="2000">
                        <a:solidFill>
                          <a:srgbClr val="3333FF"/>
                        </a:solidFill>
                        <a:latin typeface="Cambria Math" panose="02040503050406030204" pitchFamily="18" charset="0"/>
                      </a:rPr>
                      <m:t>=</m:t>
                    </m:r>
                    <m:r>
                      <a:rPr lang="zh-CN" altLang="en-US" sz="2000" i="1">
                        <a:solidFill>
                          <a:srgbClr val="3333FF"/>
                        </a:solidFill>
                        <a:latin typeface="Cambria Math" panose="02040503050406030204" pitchFamily="18" charset="0"/>
                      </a:rPr>
                      <m:t>𝑃</m:t>
                    </m:r>
                    <m:d>
                      <m:dPr>
                        <m:ctrlPr>
                          <a:rPr lang="zh-CN" altLang="en-US" sz="2000" i="1">
                            <a:solidFill>
                              <a:srgbClr val="3333FF"/>
                            </a:solidFill>
                            <a:latin typeface="Cambria Math" charset="0"/>
                          </a:rPr>
                        </m:ctrlPr>
                      </m:dPr>
                      <m:e>
                        <m:r>
                          <a:rPr lang="zh-CN" altLang="en-US" sz="2000" i="1">
                            <a:solidFill>
                              <a:srgbClr val="3333FF"/>
                            </a:solidFill>
                            <a:latin typeface="Cambria Math" panose="02040503050406030204" pitchFamily="18" charset="0"/>
                          </a:rPr>
                          <m:t>𝑍</m:t>
                        </m:r>
                        <m:r>
                          <a:rPr lang="zh-CN" altLang="en-US" sz="2000">
                            <a:solidFill>
                              <a:srgbClr val="3333FF"/>
                            </a:solidFill>
                            <a:latin typeface="Cambria Math" panose="02040503050406030204" pitchFamily="18" charset="0"/>
                          </a:rPr>
                          <m:t>&lt;</m:t>
                        </m:r>
                        <m:sSub>
                          <m:sSubPr>
                            <m:ctrlPr>
                              <a:rPr lang="zh-CN" altLang="en-US" sz="2000" i="1">
                                <a:solidFill>
                                  <a:srgbClr val="3333FF"/>
                                </a:solidFill>
                                <a:latin typeface="Cambria Math" charset="0"/>
                              </a:rPr>
                            </m:ctrlPr>
                          </m:sSubPr>
                          <m:e>
                            <m:r>
                              <a:rPr lang="zh-CN" altLang="en-US" sz="2000" i="1">
                                <a:solidFill>
                                  <a:srgbClr val="3333FF"/>
                                </a:solidFill>
                                <a:latin typeface="Cambria Math" panose="02040503050406030204" pitchFamily="18" charset="0"/>
                              </a:rPr>
                              <m:t>𝑧</m:t>
                            </m:r>
                          </m:e>
                          <m:sub>
                            <m:r>
                              <a:rPr lang="zh-CN" altLang="en-US" sz="2000" i="1">
                                <a:solidFill>
                                  <a:srgbClr val="3333FF"/>
                                </a:solidFill>
                                <a:latin typeface="Cambria Math" panose="02040503050406030204" pitchFamily="18" charset="0"/>
                              </a:rPr>
                              <m:t>𝛼</m:t>
                            </m:r>
                          </m:sub>
                        </m:sSub>
                        <m:r>
                          <m:rPr>
                            <m:nor/>
                          </m:rPr>
                          <a:rPr lang="zh-CN" altLang="en-US" sz="2000" i="1">
                            <a:solidFill>
                              <a:srgbClr val="3333FF"/>
                            </a:solidFill>
                            <a:latin typeface="Arial" panose="020B0604020202020204" pitchFamily="34" charset="0"/>
                            <a:cs typeface="Arial" panose="020B0604020202020204" pitchFamily="34" charset="0"/>
                          </a:rPr>
                          <m:t> </m:t>
                        </m:r>
                        <m:r>
                          <m:rPr>
                            <m:nor/>
                          </m:rPr>
                          <a:rPr lang="zh-CN" altLang="en-US" sz="2000">
                            <a:solidFill>
                              <a:srgbClr val="3333FF"/>
                            </a:solidFill>
                            <a:latin typeface="Arial" panose="020B0604020202020204" pitchFamily="34" charset="0"/>
                            <a:cs typeface="Arial" panose="020B0604020202020204" pitchFamily="34" charset="0"/>
                          </a:rPr>
                          <m:t>when</m:t>
                        </m:r>
                        <m:r>
                          <m:rPr>
                            <m:nor/>
                          </m:rPr>
                          <a:rPr lang="zh-CN" altLang="en-US" sz="2000" i="1">
                            <a:solidFill>
                              <a:srgbClr val="3333FF"/>
                            </a:solidFill>
                            <a:latin typeface="Arial" panose="020B0604020202020204" pitchFamily="34" charset="0"/>
                            <a:cs typeface="Arial" panose="020B0604020202020204" pitchFamily="34" charset="0"/>
                          </a:rPr>
                          <m:t> </m:t>
                        </m:r>
                        <m:r>
                          <a:rPr lang="zh-CN" altLang="en-US" sz="2000" i="1">
                            <a:solidFill>
                              <a:srgbClr val="3333FF"/>
                            </a:solidFill>
                            <a:latin typeface="Cambria Math" panose="02040503050406030204" pitchFamily="18" charset="0"/>
                          </a:rPr>
                          <m:t>𝑝</m:t>
                        </m:r>
                        <m:r>
                          <a:rPr lang="zh-CN" altLang="en-US" sz="2000">
                            <a:solidFill>
                              <a:srgbClr val="3333FF"/>
                            </a:solidFill>
                            <a:latin typeface="Cambria Math" panose="02040503050406030204" pitchFamily="18" charset="0"/>
                          </a:rPr>
                          <m:t>=</m:t>
                        </m:r>
                        <m:sSup>
                          <m:sSupPr>
                            <m:ctrlPr>
                              <a:rPr lang="zh-CN" altLang="en-US" sz="2000" i="1">
                                <a:solidFill>
                                  <a:srgbClr val="3333FF"/>
                                </a:solidFill>
                                <a:latin typeface="Cambria Math" charset="0"/>
                              </a:rPr>
                            </m:ctrlPr>
                          </m:sSupPr>
                          <m:e>
                            <m:r>
                              <a:rPr lang="zh-CN" altLang="en-US" sz="2000" i="1">
                                <a:solidFill>
                                  <a:srgbClr val="3333FF"/>
                                </a:solidFill>
                                <a:latin typeface="Cambria Math" panose="02040503050406030204" pitchFamily="18" charset="0"/>
                              </a:rPr>
                              <m:t>𝑝</m:t>
                            </m:r>
                          </m:e>
                          <m:sup>
                            <m:r>
                              <a:rPr lang="zh-CN" altLang="en-US" sz="2000">
                                <a:solidFill>
                                  <a:srgbClr val="3333FF"/>
                                </a:solidFill>
                                <a:latin typeface="Cambria Math" panose="02040503050406030204" pitchFamily="18" charset="0"/>
                              </a:rPr>
                              <m:t>′</m:t>
                            </m:r>
                          </m:sup>
                        </m:sSup>
                      </m:e>
                    </m:d>
                  </m:oMath>
                </a14:m>
                <a:endParaRPr lang="en-US" altLang="zh-CN" sz="2000" i="1" dirty="0">
                  <a:solidFill>
                    <a:srgbClr val="3333FF"/>
                  </a:solidFill>
                  <a:latin typeface="Cambria Math" panose="02040503050406030204" pitchFamily="18" charset="0"/>
                </a:endParaRPr>
              </a:p>
              <a:p>
                <a:pPr>
                  <a:lnSpc>
                    <a:spcPct val="150000"/>
                  </a:lnSpc>
                </a:pPr>
                <a14:m>
                  <m:oMath xmlns:m="http://schemas.openxmlformats.org/officeDocument/2006/math">
                    <m:r>
                      <a:rPr lang="en-US" altLang="zh-CN" sz="2000" b="0" i="0" smtClean="0">
                        <a:solidFill>
                          <a:srgbClr val="3333FF"/>
                        </a:solidFill>
                        <a:latin typeface="Cambria Math" panose="02040503050406030204" pitchFamily="18" charset="0"/>
                      </a:rPr>
                      <m:t>                      </m:t>
                    </m:r>
                    <m:r>
                      <a:rPr lang="zh-CN" altLang="en-US" sz="2000">
                        <a:solidFill>
                          <a:srgbClr val="3333FF"/>
                        </a:solidFill>
                        <a:latin typeface="Cambria Math" panose="02040503050406030204" pitchFamily="18" charset="0"/>
                      </a:rPr>
                      <m:t>=</m:t>
                    </m:r>
                    <m:r>
                      <a:rPr lang="zh-CN" altLang="en-US" sz="2000" i="1">
                        <a:solidFill>
                          <a:srgbClr val="3333FF"/>
                        </a:solidFill>
                        <a:latin typeface="Cambria Math" panose="02040503050406030204" pitchFamily="18" charset="0"/>
                      </a:rPr>
                      <m:t>𝑃</m:t>
                    </m:r>
                    <m:d>
                      <m:dPr>
                        <m:ctrlPr>
                          <a:rPr lang="zh-CN" altLang="en-US" sz="2000" i="1">
                            <a:solidFill>
                              <a:srgbClr val="3333FF"/>
                            </a:solidFill>
                            <a:latin typeface="Cambria Math" charset="0"/>
                          </a:rPr>
                        </m:ctrlPr>
                      </m:dPr>
                      <m:e>
                        <m:f>
                          <m:fPr>
                            <m:ctrlPr>
                              <a:rPr lang="zh-CN" altLang="en-US" sz="2000" i="1">
                                <a:solidFill>
                                  <a:srgbClr val="3333FF"/>
                                </a:solidFill>
                                <a:latin typeface="Cambria Math" charset="0"/>
                              </a:rPr>
                            </m:ctrlPr>
                          </m:fPr>
                          <m:num>
                            <m:r>
                              <a:rPr lang="zh-CN" altLang="en-US" sz="2000" i="1">
                                <a:solidFill>
                                  <a:srgbClr val="3333FF"/>
                                </a:solidFill>
                                <a:latin typeface="Cambria Math" panose="02040503050406030204" pitchFamily="18" charset="0"/>
                              </a:rPr>
                              <m:t>𝑍</m:t>
                            </m:r>
                            <m:r>
                              <a:rPr lang="zh-CN" altLang="en-US" sz="2000">
                                <a:solidFill>
                                  <a:srgbClr val="3333FF"/>
                                </a:solidFill>
                                <a:latin typeface="Cambria Math" panose="02040503050406030204" pitchFamily="18" charset="0"/>
                              </a:rPr>
                              <m:t>−</m:t>
                            </m:r>
                            <m:r>
                              <a:rPr lang="zh-CN" altLang="en-US" sz="2000" i="1">
                                <a:solidFill>
                                  <a:srgbClr val="3333FF"/>
                                </a:solidFill>
                                <a:latin typeface="Cambria Math" panose="02040503050406030204" pitchFamily="18" charset="0"/>
                              </a:rPr>
                              <m:t>𝜇</m:t>
                            </m:r>
                          </m:num>
                          <m:den>
                            <m:r>
                              <a:rPr lang="zh-CN" altLang="en-US" sz="2000" i="1">
                                <a:solidFill>
                                  <a:srgbClr val="3333FF"/>
                                </a:solidFill>
                                <a:latin typeface="Cambria Math" panose="02040503050406030204" pitchFamily="18" charset="0"/>
                              </a:rPr>
                              <m:t>𝜎</m:t>
                            </m:r>
                          </m:den>
                        </m:f>
                        <m:r>
                          <a:rPr lang="zh-CN" altLang="en-US" sz="2000">
                            <a:solidFill>
                              <a:srgbClr val="3333FF"/>
                            </a:solidFill>
                            <a:latin typeface="Cambria Math" panose="02040503050406030204" pitchFamily="18" charset="0"/>
                          </a:rPr>
                          <m:t>&lt;</m:t>
                        </m:r>
                        <m:f>
                          <m:fPr>
                            <m:ctrlPr>
                              <a:rPr lang="zh-CN" altLang="en-US" sz="2000" i="1">
                                <a:solidFill>
                                  <a:srgbClr val="3333FF"/>
                                </a:solidFill>
                                <a:latin typeface="Cambria Math" charset="0"/>
                              </a:rPr>
                            </m:ctrlPr>
                          </m:fPr>
                          <m:num>
                            <m:sSub>
                              <m:sSubPr>
                                <m:ctrlPr>
                                  <a:rPr lang="zh-CN" altLang="en-US" sz="2000" i="1">
                                    <a:solidFill>
                                      <a:srgbClr val="3333FF"/>
                                    </a:solidFill>
                                    <a:latin typeface="Cambria Math" charset="0"/>
                                  </a:rPr>
                                </m:ctrlPr>
                              </m:sSubPr>
                              <m:e>
                                <m:r>
                                  <a:rPr lang="zh-CN" altLang="en-US" sz="2000" i="1">
                                    <a:solidFill>
                                      <a:srgbClr val="3333FF"/>
                                    </a:solidFill>
                                    <a:latin typeface="Cambria Math" panose="02040503050406030204" pitchFamily="18" charset="0"/>
                                  </a:rPr>
                                  <m:t>𝑧</m:t>
                                </m:r>
                              </m:e>
                              <m:sub>
                                <m:r>
                                  <a:rPr lang="zh-CN" altLang="en-US" sz="2000" i="1">
                                    <a:solidFill>
                                      <a:srgbClr val="3333FF"/>
                                    </a:solidFill>
                                    <a:latin typeface="Cambria Math" panose="02040503050406030204" pitchFamily="18" charset="0"/>
                                  </a:rPr>
                                  <m:t>𝛼</m:t>
                                </m:r>
                              </m:sub>
                            </m:sSub>
                            <m:r>
                              <a:rPr lang="zh-CN" altLang="en-US" sz="2000">
                                <a:solidFill>
                                  <a:srgbClr val="3333FF"/>
                                </a:solidFill>
                                <a:latin typeface="Cambria Math" panose="02040503050406030204" pitchFamily="18" charset="0"/>
                              </a:rPr>
                              <m:t>−</m:t>
                            </m:r>
                            <m:r>
                              <a:rPr lang="zh-CN" altLang="en-US" sz="2000" i="1">
                                <a:solidFill>
                                  <a:srgbClr val="3333FF"/>
                                </a:solidFill>
                                <a:latin typeface="Cambria Math" panose="02040503050406030204" pitchFamily="18" charset="0"/>
                              </a:rPr>
                              <m:t>𝜇</m:t>
                            </m:r>
                          </m:num>
                          <m:den>
                            <m:r>
                              <a:rPr lang="zh-CN" altLang="en-US" sz="2000" i="1">
                                <a:solidFill>
                                  <a:srgbClr val="3333FF"/>
                                </a:solidFill>
                                <a:latin typeface="Cambria Math" panose="02040503050406030204" pitchFamily="18" charset="0"/>
                              </a:rPr>
                              <m:t>𝜎</m:t>
                            </m:r>
                          </m:den>
                        </m:f>
                        <m:r>
                          <m:rPr>
                            <m:nor/>
                          </m:rPr>
                          <a:rPr lang="zh-CN" altLang="en-US" sz="2000" i="1">
                            <a:solidFill>
                              <a:srgbClr val="3333FF"/>
                            </a:solidFill>
                            <a:latin typeface="Arial" panose="020B0604020202020204" pitchFamily="34" charset="0"/>
                            <a:cs typeface="Arial" panose="020B0604020202020204" pitchFamily="34" charset="0"/>
                          </a:rPr>
                          <m:t> </m:t>
                        </m:r>
                        <m:r>
                          <m:rPr>
                            <m:nor/>
                          </m:rPr>
                          <a:rPr lang="zh-CN" altLang="en-US" sz="2000">
                            <a:solidFill>
                              <a:srgbClr val="3333FF"/>
                            </a:solidFill>
                            <a:latin typeface="Arial" panose="020B0604020202020204" pitchFamily="34" charset="0"/>
                            <a:cs typeface="Arial" panose="020B0604020202020204" pitchFamily="34" charset="0"/>
                          </a:rPr>
                          <m:t>when</m:t>
                        </m:r>
                        <m:r>
                          <m:rPr>
                            <m:nor/>
                          </m:rPr>
                          <a:rPr lang="zh-CN" altLang="en-US" sz="2000" i="1">
                            <a:solidFill>
                              <a:srgbClr val="3333FF"/>
                            </a:solidFill>
                            <a:latin typeface="Arial" panose="020B0604020202020204" pitchFamily="34" charset="0"/>
                            <a:cs typeface="Arial" panose="020B0604020202020204" pitchFamily="34" charset="0"/>
                          </a:rPr>
                          <m:t> </m:t>
                        </m:r>
                        <m:r>
                          <a:rPr lang="zh-CN" altLang="en-US" sz="2000" i="1">
                            <a:solidFill>
                              <a:srgbClr val="3333FF"/>
                            </a:solidFill>
                            <a:latin typeface="Cambria Math" panose="02040503050406030204" pitchFamily="18" charset="0"/>
                          </a:rPr>
                          <m:t>𝑝</m:t>
                        </m:r>
                        <m:r>
                          <a:rPr lang="zh-CN" altLang="en-US" sz="2000">
                            <a:solidFill>
                              <a:srgbClr val="3333FF"/>
                            </a:solidFill>
                            <a:latin typeface="Cambria Math" panose="02040503050406030204" pitchFamily="18" charset="0"/>
                          </a:rPr>
                          <m:t>=</m:t>
                        </m:r>
                        <m:sSup>
                          <m:sSupPr>
                            <m:ctrlPr>
                              <a:rPr lang="zh-CN" altLang="en-US" sz="2000" i="1">
                                <a:solidFill>
                                  <a:srgbClr val="3333FF"/>
                                </a:solidFill>
                                <a:latin typeface="Cambria Math" charset="0"/>
                              </a:rPr>
                            </m:ctrlPr>
                          </m:sSupPr>
                          <m:e>
                            <m:r>
                              <a:rPr lang="zh-CN" altLang="en-US" sz="2000" i="1">
                                <a:solidFill>
                                  <a:srgbClr val="3333FF"/>
                                </a:solidFill>
                                <a:latin typeface="Cambria Math" panose="02040503050406030204" pitchFamily="18" charset="0"/>
                              </a:rPr>
                              <m:t>𝑝</m:t>
                            </m:r>
                          </m:e>
                          <m:sup>
                            <m:r>
                              <a:rPr lang="zh-CN" altLang="en-US" sz="2000">
                                <a:solidFill>
                                  <a:srgbClr val="3333FF"/>
                                </a:solidFill>
                                <a:latin typeface="Cambria Math" panose="02040503050406030204" pitchFamily="18" charset="0"/>
                              </a:rPr>
                              <m:t>′</m:t>
                            </m:r>
                          </m:sup>
                        </m:sSup>
                      </m:e>
                    </m:d>
                  </m:oMath>
                </a14:m>
                <a:r>
                  <a:rPr lang="zh-CN" altLang="en-US" sz="2000" dirty="0">
                    <a:solidFill>
                      <a:srgbClr val="3333FF"/>
                    </a:solidFill>
                    <a:latin typeface="Arial" panose="020B0604020202020204" pitchFamily="34" charset="0"/>
                    <a:cs typeface="Arial" panose="020B0604020202020204" pitchFamily="34" charset="0"/>
                  </a:rPr>
                  <a:t> </a:t>
                </a:r>
                <a14:m>
                  <m:oMath xmlns:m="http://schemas.openxmlformats.org/officeDocument/2006/math">
                    <m:r>
                      <a:rPr lang="zh-CN" altLang="en-US" sz="2000">
                        <a:solidFill>
                          <a:srgbClr val="3333FF"/>
                        </a:solidFill>
                        <a:latin typeface="Cambria Math" panose="02040503050406030204" pitchFamily="18" charset="0"/>
                      </a:rPr>
                      <m:t>=</m:t>
                    </m:r>
                    <m:r>
                      <m:rPr>
                        <m:sty m:val="p"/>
                      </m:rPr>
                      <a:rPr lang="zh-CN" altLang="en-US" sz="2000">
                        <a:solidFill>
                          <a:srgbClr val="3333FF"/>
                        </a:solidFill>
                        <a:latin typeface="Cambria Math" panose="02040503050406030204" pitchFamily="18" charset="0"/>
                      </a:rPr>
                      <m:t>Φ</m:t>
                    </m:r>
                    <m:d>
                      <m:dPr>
                        <m:ctrlPr>
                          <a:rPr lang="zh-CN" altLang="en-US" sz="2000" i="1">
                            <a:solidFill>
                              <a:srgbClr val="3333FF"/>
                            </a:solidFill>
                            <a:latin typeface="Cambria Math" charset="0"/>
                          </a:rPr>
                        </m:ctrlPr>
                      </m:dPr>
                      <m:e>
                        <m:f>
                          <m:fPr>
                            <m:ctrlPr>
                              <a:rPr lang="zh-CN" altLang="en-US" sz="2000" i="1">
                                <a:solidFill>
                                  <a:srgbClr val="3333FF"/>
                                </a:solidFill>
                                <a:latin typeface="Cambria Math" charset="0"/>
                              </a:rPr>
                            </m:ctrlPr>
                          </m:fPr>
                          <m:num>
                            <m:sSub>
                              <m:sSubPr>
                                <m:ctrlPr>
                                  <a:rPr lang="zh-CN" altLang="en-US" sz="2000" i="1">
                                    <a:solidFill>
                                      <a:srgbClr val="3333FF"/>
                                    </a:solidFill>
                                    <a:latin typeface="Cambria Math" charset="0"/>
                                  </a:rPr>
                                </m:ctrlPr>
                              </m:sSubPr>
                              <m:e>
                                <m:r>
                                  <a:rPr lang="zh-CN" altLang="en-US" sz="2000" i="1">
                                    <a:solidFill>
                                      <a:srgbClr val="3333FF"/>
                                    </a:solidFill>
                                    <a:latin typeface="Cambria Math" panose="02040503050406030204" pitchFamily="18" charset="0"/>
                                  </a:rPr>
                                  <m:t>𝑧</m:t>
                                </m:r>
                              </m:e>
                              <m:sub>
                                <m:r>
                                  <a:rPr lang="zh-CN" altLang="en-US" sz="2000" i="1">
                                    <a:solidFill>
                                      <a:srgbClr val="3333FF"/>
                                    </a:solidFill>
                                    <a:latin typeface="Cambria Math" panose="02040503050406030204" pitchFamily="18" charset="0"/>
                                  </a:rPr>
                                  <m:t>𝛼</m:t>
                                </m:r>
                              </m:sub>
                            </m:sSub>
                            <m:r>
                              <a:rPr lang="zh-CN" altLang="en-US" sz="2000">
                                <a:solidFill>
                                  <a:srgbClr val="3333FF"/>
                                </a:solidFill>
                                <a:latin typeface="Cambria Math" panose="02040503050406030204" pitchFamily="18" charset="0"/>
                              </a:rPr>
                              <m:t>−</m:t>
                            </m:r>
                            <m:r>
                              <a:rPr lang="zh-CN" altLang="en-US" sz="2000" i="1">
                                <a:solidFill>
                                  <a:srgbClr val="3333FF"/>
                                </a:solidFill>
                                <a:latin typeface="Cambria Math" panose="02040503050406030204" pitchFamily="18" charset="0"/>
                              </a:rPr>
                              <m:t>𝜇</m:t>
                            </m:r>
                          </m:num>
                          <m:den>
                            <m:r>
                              <a:rPr lang="zh-CN" altLang="en-US" sz="2000" i="1">
                                <a:solidFill>
                                  <a:srgbClr val="3333FF"/>
                                </a:solidFill>
                                <a:latin typeface="Cambria Math" panose="02040503050406030204" pitchFamily="18" charset="0"/>
                              </a:rPr>
                              <m:t>𝜎</m:t>
                            </m:r>
                          </m:den>
                        </m:f>
                      </m:e>
                    </m:d>
                  </m:oMath>
                </a14:m>
                <a:r>
                  <a:rPr lang="en-US" altLang="zh-CN" sz="2000" dirty="0">
                    <a:solidFill>
                      <a:srgbClr val="3333FF"/>
                    </a:solidFill>
                    <a:latin typeface="Arial" panose="020B0604020202020204" pitchFamily="34" charset="0"/>
                    <a:cs typeface="Arial" panose="020B0604020202020204" pitchFamily="34" charset="0"/>
                  </a:rPr>
                  <a:t> </a:t>
                </a:r>
              </a:p>
              <a:p>
                <a:pPr>
                  <a:lnSpc>
                    <a:spcPct val="150000"/>
                  </a:lnSpc>
                </a:pPr>
                <a:r>
                  <a:rPr lang="en-US" altLang="zh-CN" sz="2000" dirty="0">
                    <a:solidFill>
                      <a:srgbClr val="3333FF"/>
                    </a:solidFill>
                    <a:latin typeface="Arial" panose="020B0604020202020204" pitchFamily="34" charset="0"/>
                    <a:cs typeface="Arial" panose="020B0604020202020204" pitchFamily="34" charset="0"/>
                  </a:rPr>
                  <a:t> </a:t>
                </a:r>
                <a14:m>
                  <m:oMath xmlns:m="http://schemas.openxmlformats.org/officeDocument/2006/math">
                    <m:r>
                      <a:rPr lang="en-US" altLang="zh-CN" sz="2000" b="0" i="0" smtClean="0">
                        <a:solidFill>
                          <a:srgbClr val="3333FF"/>
                        </a:solidFill>
                        <a:latin typeface="Cambria Math" panose="02040503050406030204" pitchFamily="18" charset="0"/>
                        <a:ea typeface="Cambria Math" panose="02040503050406030204" pitchFamily="18" charset="0"/>
                        <a:cs typeface="Times New Roman" charset="0"/>
                      </a:rPr>
                      <m:t>                     </m:t>
                    </m:r>
                    <m:r>
                      <a:rPr lang="en-US" altLang="zh-CN" sz="2000" b="0" i="1" smtClean="0">
                        <a:solidFill>
                          <a:srgbClr val="3333FF"/>
                        </a:solidFill>
                        <a:latin typeface="Cambria Math" panose="02040503050406030204" pitchFamily="18" charset="0"/>
                        <a:ea typeface="Cambria Math" panose="02040503050406030204" pitchFamily="18" charset="0"/>
                        <a:cs typeface="Times New Roman" charset="0"/>
                      </a:rPr>
                      <m:t>=</m:t>
                    </m:r>
                    <m:r>
                      <m:rPr>
                        <m:sty m:val="p"/>
                      </m:rPr>
                      <a:rPr lang="el-GR" altLang="zh-CN" sz="2000" i="1">
                        <a:solidFill>
                          <a:srgbClr val="3333FF"/>
                        </a:solidFill>
                        <a:latin typeface="Cambria Math" panose="02040503050406030204" pitchFamily="18" charset="0"/>
                        <a:ea typeface="Cambria Math" panose="02040503050406030204" pitchFamily="18" charset="0"/>
                        <a:cs typeface="Times New Roman" charset="0"/>
                      </a:rPr>
                      <m:t>Φ</m:t>
                    </m:r>
                    <m:d>
                      <m:dPr>
                        <m:ctrlPr>
                          <a:rPr lang="en-US" altLang="zh-CN" sz="2000" i="1">
                            <a:solidFill>
                              <a:srgbClr val="3333FF"/>
                            </a:solidFill>
                            <a:latin typeface="Cambria Math" charset="0"/>
                            <a:ea typeface="Cambria Math" panose="02040503050406030204" pitchFamily="18" charset="0"/>
                            <a:cs typeface="Times New Roman" charset="0"/>
                          </a:rPr>
                        </m:ctrlPr>
                      </m:dPr>
                      <m:e>
                        <m:f>
                          <m:fPr>
                            <m:ctrlPr>
                              <a:rPr lang="en-US" altLang="zh-CN" sz="2000" i="1">
                                <a:solidFill>
                                  <a:srgbClr val="3333FF"/>
                                </a:solidFill>
                                <a:latin typeface="Cambria Math" charset="0"/>
                                <a:cs typeface="Times New Roman" charset="0"/>
                              </a:rPr>
                            </m:ctrlPr>
                          </m:fPr>
                          <m:num>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m:t>
                            </m:r>
                            <m:sSup>
                              <m:sSupPr>
                                <m:ctrlPr>
                                  <a:rPr lang="en-US" altLang="zh-CN" sz="2000" i="1">
                                    <a:solidFill>
                                      <a:srgbClr val="3333FF"/>
                                    </a:solidFill>
                                    <a:latin typeface="Cambria Math" charset="0"/>
                                    <a:cs typeface="Times New Roman" charset="0"/>
                                  </a:rPr>
                                </m:ctrlPr>
                              </m:sSupPr>
                              <m:e>
                                <m:r>
                                  <a:rPr lang="en-US" altLang="zh-CN" sz="2000" i="1">
                                    <a:solidFill>
                                      <a:srgbClr val="3333FF"/>
                                    </a:solidFill>
                                    <a:latin typeface="Cambria Math" panose="02040503050406030204" pitchFamily="18" charset="0"/>
                                    <a:cs typeface="Times New Roman" charset="0"/>
                                  </a:rPr>
                                  <m:t>𝑝</m:t>
                                </m:r>
                              </m:e>
                              <m:sup>
                                <m:r>
                                  <a:rPr lang="en-US" altLang="zh-CN" sz="2000" i="1">
                                    <a:solidFill>
                                      <a:srgbClr val="3333FF"/>
                                    </a:solidFill>
                                    <a:latin typeface="Cambria Math" panose="02040503050406030204" pitchFamily="18" charset="0"/>
                                    <a:cs typeface="Times New Roman" charset="0"/>
                                  </a:rPr>
                                  <m:t>′</m:t>
                                </m:r>
                              </m:sup>
                            </m:sSup>
                            <m:r>
                              <a:rPr lang="en-US" altLang="zh-CN" sz="2000" i="1">
                                <a:solidFill>
                                  <a:srgbClr val="3333FF"/>
                                </a:solidFill>
                                <a:latin typeface="Cambria Math" panose="02040503050406030204" pitchFamily="18" charset="0"/>
                                <a:cs typeface="Times New Roman" charset="0"/>
                              </a:rPr>
                              <m:t>+</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𝑧</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𝛼</m:t>
                                </m:r>
                              </m:sub>
                            </m:sSub>
                            <m:rad>
                              <m:radPr>
                                <m:degHide m:val="on"/>
                                <m:ctrlPr>
                                  <a:rPr lang="en-US" altLang="zh-CN" sz="2000" i="1">
                                    <a:solidFill>
                                      <a:srgbClr val="3333FF"/>
                                    </a:solidFill>
                                    <a:latin typeface="Cambria Math" charset="0"/>
                                    <a:cs typeface="Times New Roman" charset="0"/>
                                  </a:rPr>
                                </m:ctrlPr>
                              </m:radPr>
                              <m:deg/>
                              <m:e>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(1−</m:t>
                                </m:r>
                                <m:sSub>
                                  <m:sSubPr>
                                    <m:ctrlPr>
                                      <a:rPr lang="en-US" altLang="zh-CN" sz="2000" i="1" dirty="0">
                                        <a:solidFill>
                                          <a:srgbClr val="3333FF"/>
                                        </a:solidFill>
                                        <a:latin typeface="Cambria Math" charset="0"/>
                                        <a:ea typeface="Cambria Math" panose="02040503050406030204" pitchFamily="18" charset="0"/>
                                        <a:cs typeface="Times New Roman" charset="0"/>
                                      </a:rPr>
                                    </m:ctrlPr>
                                  </m:sSubPr>
                                  <m:e>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𝑝</m:t>
                                    </m:r>
                                  </m:e>
                                  <m: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m:t>
                                </m:r>
                                <m:r>
                                  <a:rPr lang="en-US" altLang="zh-CN" sz="2000" i="1">
                                    <a:solidFill>
                                      <a:srgbClr val="3333FF"/>
                                    </a:solidFill>
                                    <a:latin typeface="Cambria Math" panose="02040503050406030204" pitchFamily="18" charset="0"/>
                                    <a:cs typeface="Times New Roman" charset="0"/>
                                  </a:rPr>
                                  <m:t>𝑛</m:t>
                                </m:r>
                              </m:e>
                            </m:rad>
                          </m:num>
                          <m:den>
                            <m:rad>
                              <m:radPr>
                                <m:degHide m:val="on"/>
                                <m:ctrlPr>
                                  <a:rPr lang="en-US" altLang="zh-CN" sz="2000" i="1">
                                    <a:solidFill>
                                      <a:srgbClr val="3333FF"/>
                                    </a:solidFill>
                                    <a:latin typeface="Cambria Math" charset="0"/>
                                    <a:cs typeface="Times New Roman" charset="0"/>
                                  </a:rPr>
                                </m:ctrlPr>
                              </m:radPr>
                              <m:deg/>
                              <m:e>
                                <m:sSup>
                                  <m:sSupPr>
                                    <m:ctrlPr>
                                      <a:rPr lang="en-US" altLang="zh-CN" sz="2000" i="1">
                                        <a:solidFill>
                                          <a:srgbClr val="3333FF"/>
                                        </a:solidFill>
                                        <a:latin typeface="Cambria Math" charset="0"/>
                                        <a:cs typeface="Times New Roman" charset="0"/>
                                      </a:rPr>
                                    </m:ctrlPr>
                                  </m:sSupPr>
                                  <m:e>
                                    <m:r>
                                      <a:rPr lang="en-US" altLang="zh-CN" sz="2000" i="1">
                                        <a:solidFill>
                                          <a:srgbClr val="3333FF"/>
                                        </a:solidFill>
                                        <a:latin typeface="Cambria Math" panose="02040503050406030204" pitchFamily="18" charset="0"/>
                                        <a:cs typeface="Times New Roman" charset="0"/>
                                      </a:rPr>
                                      <m:t>𝑝</m:t>
                                    </m:r>
                                  </m:e>
                                  <m:sup>
                                    <m:r>
                                      <a:rPr lang="en-US" altLang="zh-CN" sz="2000" i="1">
                                        <a:solidFill>
                                          <a:srgbClr val="3333FF"/>
                                        </a:solidFill>
                                        <a:latin typeface="Cambria Math" panose="02040503050406030204" pitchFamily="18" charset="0"/>
                                        <a:cs typeface="Times New Roman" charset="0"/>
                                      </a:rPr>
                                      <m:t>′</m:t>
                                    </m:r>
                                  </m:sup>
                                </m:sSup>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(1−</m:t>
                                </m:r>
                                <m:sSup>
                                  <m:sSupPr>
                                    <m:ctrlPr>
                                      <a:rPr lang="en-US" altLang="zh-CN" sz="2000" i="1">
                                        <a:solidFill>
                                          <a:srgbClr val="3333FF"/>
                                        </a:solidFill>
                                        <a:latin typeface="Cambria Math" charset="0"/>
                                        <a:cs typeface="Times New Roman" charset="0"/>
                                      </a:rPr>
                                    </m:ctrlPr>
                                  </m:sSupPr>
                                  <m:e>
                                    <m:r>
                                      <a:rPr lang="en-US" altLang="zh-CN" sz="2000" i="1">
                                        <a:solidFill>
                                          <a:srgbClr val="3333FF"/>
                                        </a:solidFill>
                                        <a:latin typeface="Cambria Math" panose="02040503050406030204" pitchFamily="18" charset="0"/>
                                        <a:cs typeface="Times New Roman" charset="0"/>
                                      </a:rPr>
                                      <m:t>𝑝</m:t>
                                    </m:r>
                                  </m:e>
                                  <m:sup>
                                    <m:r>
                                      <a:rPr lang="en-US" altLang="zh-CN" sz="2000" i="1">
                                        <a:solidFill>
                                          <a:srgbClr val="3333FF"/>
                                        </a:solidFill>
                                        <a:latin typeface="Cambria Math" panose="02040503050406030204" pitchFamily="18" charset="0"/>
                                        <a:cs typeface="Times New Roman" charset="0"/>
                                      </a:rPr>
                                      <m:t>′</m:t>
                                    </m:r>
                                  </m:sup>
                                </m:sSup>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m:t>
                                </m:r>
                                <m:r>
                                  <a:rPr lang="en-US" altLang="zh-CN" sz="2000" i="1" dirty="0">
                                    <a:solidFill>
                                      <a:srgbClr val="3333FF"/>
                                    </a:solidFill>
                                    <a:latin typeface="Cambria Math" panose="02040503050406030204" pitchFamily="18" charset="0"/>
                                    <a:ea typeface="Cambria Math" panose="02040503050406030204" pitchFamily="18" charset="0"/>
                                    <a:cs typeface="Times New Roman" charset="0"/>
                                  </a:rPr>
                                  <m:t>𝑛</m:t>
                                </m:r>
                              </m:e>
                            </m:rad>
                          </m:den>
                        </m:f>
                      </m:e>
                    </m:d>
                  </m:oMath>
                </a14:m>
                <a:r>
                  <a:rPr lang="en-US" altLang="zh-CN" sz="2000" dirty="0">
                    <a:solidFill>
                      <a:srgbClr val="3333FF"/>
                    </a:solidFill>
                    <a:latin typeface="Arial" panose="020B0604020202020204" pitchFamily="34" charset="0"/>
                    <a:cs typeface="Arial" panose="020B0604020202020204" pitchFamily="34" charset="0"/>
                  </a:rPr>
                  <a:t>.</a:t>
                </a:r>
                <a:endParaRPr lang="zh-CN" altLang="en-US" sz="2000" dirty="0">
                  <a:solidFill>
                    <a:srgbClr val="3333FF"/>
                  </a:solidFill>
                  <a:latin typeface="Arial" panose="020B0604020202020204" pitchFamily="34" charset="0"/>
                  <a:cs typeface="Arial" panose="020B0604020202020204" pitchFamily="34" charset="0"/>
                </a:endParaRPr>
              </a:p>
            </p:txBody>
          </p:sp>
        </mc:Choice>
        <mc:Fallback xmlns="">
          <p:sp>
            <p:nvSpPr>
              <p:cNvPr id="12" name="矩形 11">
                <a:extLst>
                  <a:ext uri="{FF2B5EF4-FFF2-40B4-BE49-F238E27FC236}">
                    <a16:creationId xmlns:a16="http://schemas.microsoft.com/office/drawing/2014/main" id="{C8969A94-39AA-4F3D-858C-D18173D2C3D6}"/>
                  </a:ext>
                </a:extLst>
              </p:cNvPr>
              <p:cNvSpPr>
                <a:spLocks noRot="1" noChangeAspect="1" noMove="1" noResize="1" noEditPoints="1" noAdjustHandles="1" noChangeArrowheads="1" noChangeShapeType="1" noTextEdit="1"/>
              </p:cNvSpPr>
              <p:nvPr/>
            </p:nvSpPr>
            <p:spPr>
              <a:xfrm>
                <a:off x="471376" y="3203975"/>
                <a:ext cx="8061064" cy="2346091"/>
              </a:xfrm>
              <a:prstGeom prst="rect">
                <a:avLst/>
              </a:prstGeom>
              <a:blipFill>
                <a:blip r:embed="rId6"/>
                <a:stretch>
                  <a:fillRect l="-680" t="-4167"/>
                </a:stretch>
              </a:blipFill>
            </p:spPr>
            <p:txBody>
              <a:bodyPr/>
              <a:lstStyle/>
              <a:p>
                <a:r>
                  <a:rPr lang="zh-CN" altLang="en-US">
                    <a:noFill/>
                  </a:rPr>
                  <a:t> </a:t>
                </a:r>
              </a:p>
            </p:txBody>
          </p:sp>
        </mc:Fallback>
      </mc:AlternateContent>
      <p:sp>
        <p:nvSpPr>
          <p:cNvPr id="4" name="灯片编号占位符 3">
            <a:extLst>
              <a:ext uri="{FF2B5EF4-FFF2-40B4-BE49-F238E27FC236}">
                <a16:creationId xmlns="" xmlns:a16="http://schemas.microsoft.com/office/drawing/2014/main" id="{63DF15B9-1306-4FE5-850D-264AD15FC149}"/>
              </a:ext>
            </a:extLst>
          </p:cNvPr>
          <p:cNvSpPr>
            <a:spLocks noGrp="1"/>
          </p:cNvSpPr>
          <p:nvPr>
            <p:ph type="sldNum" sz="quarter" idx="11"/>
          </p:nvPr>
        </p:nvSpPr>
        <p:spPr/>
        <p:txBody>
          <a:bodyPr/>
          <a:lstStyle/>
          <a:p>
            <a:fld id="{DF2308B0-52A9-437D-9700-D7B37876F5B1}" type="slidenum">
              <a:rPr lang="zh-CN" altLang="en-US" smtClean="0"/>
              <a:pPr/>
              <a:t>42</a:t>
            </a:fld>
            <a:endParaRPr lang="en-US" altLang="zh-CN" dirty="0"/>
          </a:p>
        </p:txBody>
      </p:sp>
    </p:spTree>
    <p:extLst>
      <p:ext uri="{BB962C8B-B14F-4D97-AF65-F5344CB8AC3E}">
        <p14:creationId xmlns:p14="http://schemas.microsoft.com/office/powerpoint/2010/main" val="226935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 xmlns:a16="http://schemas.microsoft.com/office/drawing/2014/main" id="{B91E9EDD-2CAD-4264-B495-AC79A32B04E5}"/>
                  </a:ext>
                </a:extLst>
              </p:cNvPr>
              <p:cNvSpPr/>
              <p:nvPr/>
            </p:nvSpPr>
            <p:spPr>
              <a:xfrm>
                <a:off x="566556" y="1022160"/>
                <a:ext cx="8010890" cy="27934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just" defTabSz="914400">
                  <a:lnSpc>
                    <a:spcPct val="150000"/>
                  </a:lnSpc>
                  <a:spcBef>
                    <a:spcPts val="0"/>
                  </a:spcBef>
                  <a:buClrTx/>
                  <a:buNone/>
                </a:pPr>
                <a:r>
                  <a:rPr lang="en-US" altLang="zh-CN" dirty="0">
                    <a:solidFill>
                      <a:srgbClr val="0070C0"/>
                    </a:solidFill>
                    <a:latin typeface="Arial" panose="020B0604020202020204" pitchFamily="34" charset="0"/>
                    <a:cs typeface="Arial" panose="020B0604020202020204" pitchFamily="34" charset="0"/>
                  </a:rPr>
                  <a:t>Alternative Hypothesis                        Type II error </a:t>
                </a:r>
                <a14:m>
                  <m:oMath xmlns:m="http://schemas.openxmlformats.org/officeDocument/2006/math">
                    <m:r>
                      <m:rPr>
                        <m:sty m:val="p"/>
                      </m:rPr>
                      <a:rPr lang="el-GR" altLang="zh-CN" i="1">
                        <a:solidFill>
                          <a:srgbClr val="0070C0"/>
                        </a:solidFill>
                        <a:latin typeface="Cambria Math" panose="02040503050406030204" pitchFamily="18" charset="0"/>
                        <a:ea typeface="Cambria Math" panose="02040503050406030204" pitchFamily="18" charset="0"/>
                        <a:cs typeface="Times New Roman" charset="0"/>
                      </a:rPr>
                      <m:t>β</m:t>
                    </m:r>
                    <m:d>
                      <m:dPr>
                        <m:ctrlPr>
                          <a:rPr lang="en-US" altLang="zh-CN" i="1">
                            <a:solidFill>
                              <a:srgbClr val="0070C0"/>
                            </a:solidFill>
                            <a:latin typeface="Cambria Math" charset="0"/>
                            <a:ea typeface="Cambria Math" panose="02040503050406030204" pitchFamily="18" charset="0"/>
                            <a:cs typeface="Times New Roman" charset="0"/>
                          </a:rPr>
                        </m:ctrlPr>
                      </m:dPr>
                      <m:e>
                        <m:sSup>
                          <m:sSupPr>
                            <m:ctrlPr>
                              <a:rPr lang="en-US" altLang="zh-CN" i="1">
                                <a:solidFill>
                                  <a:srgbClr val="0070C0"/>
                                </a:solidFill>
                                <a:latin typeface="Cambria Math" charset="0"/>
                                <a:ea typeface="Cambria Math" panose="02040503050406030204" pitchFamily="18" charset="0"/>
                                <a:cs typeface="Times New Roman" charset="0"/>
                              </a:rPr>
                            </m:ctrlPr>
                          </m:sSupPr>
                          <m:e>
                            <m:r>
                              <a:rPr lang="en-US" altLang="zh-CN" i="1">
                                <a:solidFill>
                                  <a:srgbClr val="0070C0"/>
                                </a:solidFill>
                                <a:latin typeface="Cambria Math" panose="02040503050406030204" pitchFamily="18" charset="0"/>
                                <a:ea typeface="Cambria Math" panose="02040503050406030204" pitchFamily="18" charset="0"/>
                                <a:cs typeface="Times New Roman" charset="0"/>
                              </a:rPr>
                              <m:t>𝑝</m:t>
                            </m:r>
                          </m:e>
                          <m:sup>
                            <m:r>
                              <a:rPr lang="en-US" altLang="zh-CN" i="1">
                                <a:solidFill>
                                  <a:srgbClr val="0070C0"/>
                                </a:solidFill>
                                <a:latin typeface="Cambria Math" panose="02040503050406030204" pitchFamily="18" charset="0"/>
                                <a:ea typeface="Cambria Math" panose="02040503050406030204" pitchFamily="18" charset="0"/>
                                <a:cs typeface="Times New Roman" charset="0"/>
                              </a:rPr>
                              <m:t>′</m:t>
                            </m:r>
                          </m:sup>
                        </m:sSup>
                      </m:e>
                    </m:d>
                    <m:r>
                      <a:rPr lang="en-US" altLang="zh-CN" i="1">
                        <a:solidFill>
                          <a:srgbClr val="0070C0"/>
                        </a:solidFill>
                        <a:latin typeface="Cambria Math" panose="02040503050406030204" pitchFamily="18" charset="0"/>
                        <a:ea typeface="Cambria Math" panose="02040503050406030204" pitchFamily="18" charset="0"/>
                        <a:cs typeface="Times New Roman" charset="0"/>
                      </a:rPr>
                      <m:t> </m:t>
                    </m:r>
                  </m:oMath>
                </a14:m>
                <a:endParaRPr lang="en-US" altLang="zh-CN" dirty="0">
                  <a:solidFill>
                    <a:srgbClr val="0070C0"/>
                  </a:solidFill>
                  <a:latin typeface="Arial" panose="020B0604020202020204" pitchFamily="34" charset="0"/>
                  <a:cs typeface="Arial" panose="020B0604020202020204" pitchFamily="34" charset="0"/>
                </a:endParaRPr>
              </a:p>
              <a:p>
                <a:pPr marL="0" lvl="0" indent="0" algn="just" defTabSz="914400">
                  <a:lnSpc>
                    <a:spcPct val="150000"/>
                  </a:lnSpc>
                  <a:spcBef>
                    <a:spcPts val="0"/>
                  </a:spcBef>
                  <a:buClrTx/>
                  <a:buNone/>
                </a:pP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en-US" altLang="zh-CN" i="1" dirty="0">
                        <a:latin typeface="Cambria Math" panose="02040503050406030204" pitchFamily="18" charset="0"/>
                        <a:cs typeface="Times New Roman" charset="0"/>
                      </a:rPr>
                      <m:t>𝑝</m:t>
                    </m:r>
                    <m:r>
                      <a:rPr lang="en-US" altLang="zh-CN" i="1" dirty="0">
                        <a:latin typeface="Cambria Math" panose="02040503050406030204" pitchFamily="18" charset="0"/>
                        <a:ea typeface="Cambria Math" panose="02040503050406030204" pitchFamily="18" charset="0"/>
                        <a:cs typeface="Times New Roman" charset="0"/>
                      </a:rPr>
                      <m:t>&gt;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oMath>
                </a14:m>
                <a:r>
                  <a:rPr lang="en-US" altLang="zh-CN" dirty="0">
                    <a:latin typeface="Arial" panose="020B0604020202020204" pitchFamily="34" charset="0"/>
                    <a:cs typeface="Arial" panose="020B0604020202020204" pitchFamily="34"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cs typeface="Times New Roman" charset="0"/>
                              </a:rPr>
                            </m:ctrlPr>
                          </m:fPr>
                          <m:num>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en-US" altLang="zh-CN" i="1" dirty="0">
                                    <a:latin typeface="Cambria Math" panose="02040503050406030204" pitchFamily="18" charset="0"/>
                                    <a:ea typeface="Cambria Math" panose="02040503050406030204" pitchFamily="18" charset="0"/>
                                    <a:cs typeface="Times New Roman" charset="0"/>
                                  </a:rPr>
                                  <m:t>𝛼</m:t>
                                </m:r>
                              </m:sub>
                            </m:sSub>
                            <m:rad>
                              <m:radPr>
                                <m:degHide m:val="on"/>
                                <m:ctrlPr>
                                  <a:rPr lang="en-US" altLang="zh-CN" i="1">
                                    <a:latin typeface="Cambria Math" charset="0"/>
                                    <a:cs typeface="Times New Roman" charset="0"/>
                                  </a:rPr>
                                </m:ctrlPr>
                              </m:radPr>
                              <m:deg/>
                              <m:e>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e>
                            </m:rad>
                          </m:num>
                          <m:den>
                            <m:rad>
                              <m:radPr>
                                <m:degHide m:val="on"/>
                                <m:ctrlPr>
                                  <a:rPr lang="en-US" altLang="zh-CN" i="1">
                                    <a:latin typeface="Cambria Math" charset="0"/>
                                    <a:cs typeface="Times New Roman" charset="0"/>
                                  </a:rPr>
                                </m:ctrlPr>
                              </m:radPr>
                              <m:deg/>
                              <m:e>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(1−</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r>
                                  <a:rPr lang="en-US" altLang="zh-CN" i="1" dirty="0">
                                    <a:latin typeface="Cambria Math" panose="02040503050406030204" pitchFamily="18" charset="0"/>
                                    <a:ea typeface="Cambria Math" panose="02040503050406030204" pitchFamily="18" charset="0"/>
                                    <a:cs typeface="Times New Roman" charset="0"/>
                                  </a:rPr>
                                  <m:t>𝑛</m:t>
                                </m:r>
                              </m:e>
                            </m:rad>
                          </m:den>
                        </m:f>
                      </m:e>
                    </m:d>
                    <m:r>
                      <a:rPr lang="en-US" altLang="zh-CN" i="1">
                        <a:latin typeface="Cambria Math" panose="02040503050406030204" pitchFamily="18" charset="0"/>
                        <a:ea typeface="Cambria Math" panose="02040503050406030204" pitchFamily="18" charset="0"/>
                        <a:cs typeface="Times New Roman" charset="0"/>
                      </a:rPr>
                      <m:t> </m:t>
                    </m:r>
                  </m:oMath>
                </a14:m>
                <a:endParaRPr lang="en-US" altLang="zh-CN" i="1" dirty="0">
                  <a:latin typeface="Arial" panose="020B0604020202020204" pitchFamily="34" charset="0"/>
                  <a:ea typeface="Cambria Math" panose="02040503050406030204" pitchFamily="18" charset="0"/>
                  <a:cs typeface="Arial" panose="020B0604020202020204" pitchFamily="34" charset="0"/>
                </a:endParaRPr>
              </a:p>
              <a:p>
                <a:pPr marL="0" lvl="0" indent="0" algn="just" defTabSz="914400">
                  <a:lnSpc>
                    <a:spcPct val="150000"/>
                  </a:lnSpc>
                  <a:spcBef>
                    <a:spcPts val="0"/>
                  </a:spcBef>
                  <a:buClrTx/>
                  <a:buNone/>
                </a:pP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en-US" altLang="zh-CN" i="1" dirty="0">
                        <a:latin typeface="Cambria Math" panose="02040503050406030204" pitchFamily="18" charset="0"/>
                        <a:cs typeface="Times New Roman" charset="0"/>
                      </a:rPr>
                      <m:t>𝑝</m:t>
                    </m:r>
                    <m:r>
                      <a:rPr lang="en-US" altLang="zh-CN" i="1" dirty="0">
                        <a:latin typeface="Cambria Math" panose="02040503050406030204" pitchFamily="18" charset="0"/>
                        <a:cs typeface="Times New Roman" charset="0"/>
                      </a:rPr>
                      <m:t>&lt;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oMath>
                </a14:m>
                <a:r>
                  <a:rPr lang="en-US" altLang="zh-CN" dirty="0">
                    <a:latin typeface="Arial" panose="020B0604020202020204" pitchFamily="34" charset="0"/>
                    <a:cs typeface="Arial" panose="020B0604020202020204" pitchFamily="34" charset="0"/>
                  </a:rPr>
                  <a:t>                                     </a:t>
                </a:r>
                <a14:m>
                  <m:oMath xmlns:m="http://schemas.openxmlformats.org/officeDocument/2006/math">
                    <m:r>
                      <a:rPr lang="en-US" altLang="zh-CN">
                        <a:latin typeface="Cambria Math" panose="02040503050406030204" pitchFamily="18" charset="0"/>
                        <a:ea typeface="Cambria Math" panose="02040503050406030204" pitchFamily="18" charset="0"/>
                        <a:cs typeface="Times New Roman" charset="0"/>
                      </a:rPr>
                      <m:t>1−</m:t>
                    </m:r>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cs typeface="Times New Roman" charset="0"/>
                              </a:rPr>
                            </m:ctrlPr>
                          </m:fPr>
                          <m:num>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en-US" altLang="zh-CN" i="1" dirty="0">
                                    <a:latin typeface="Cambria Math" panose="02040503050406030204" pitchFamily="18" charset="0"/>
                                    <a:ea typeface="Cambria Math" panose="02040503050406030204" pitchFamily="18" charset="0"/>
                                    <a:cs typeface="Times New Roman" charset="0"/>
                                  </a:rPr>
                                  <m:t>𝛼</m:t>
                                </m:r>
                              </m:sub>
                            </m:sSub>
                            <m:rad>
                              <m:radPr>
                                <m:degHide m:val="on"/>
                                <m:ctrlPr>
                                  <a:rPr lang="en-US" altLang="zh-CN" i="1">
                                    <a:latin typeface="Cambria Math" charset="0"/>
                                    <a:cs typeface="Times New Roman" charset="0"/>
                                  </a:rPr>
                                </m:ctrlPr>
                              </m:radPr>
                              <m:deg/>
                              <m:e>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e>
                            </m:rad>
                          </m:num>
                          <m:den>
                            <m:rad>
                              <m:radPr>
                                <m:degHide m:val="on"/>
                                <m:ctrlPr>
                                  <a:rPr lang="en-US" altLang="zh-CN" i="1">
                                    <a:latin typeface="Cambria Math" charset="0"/>
                                    <a:cs typeface="Times New Roman" charset="0"/>
                                  </a:rPr>
                                </m:ctrlPr>
                              </m:radPr>
                              <m:deg/>
                              <m:e>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(1−</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r>
                                  <a:rPr lang="en-US" altLang="zh-CN" i="1" dirty="0">
                                    <a:latin typeface="Cambria Math" panose="02040503050406030204" pitchFamily="18" charset="0"/>
                                    <a:ea typeface="Cambria Math" panose="02040503050406030204" pitchFamily="18" charset="0"/>
                                    <a:cs typeface="Times New Roman" charset="0"/>
                                  </a:rPr>
                                  <m:t>𝑛</m:t>
                                </m:r>
                              </m:e>
                            </m:rad>
                          </m:den>
                        </m:f>
                      </m:e>
                    </m:d>
                    <m:r>
                      <a:rPr lang="en-US" altLang="zh-CN" i="1">
                        <a:latin typeface="Cambria Math" panose="02040503050406030204" pitchFamily="18" charset="0"/>
                        <a:cs typeface="Times New Roman" charset="0"/>
                      </a:rPr>
                      <m:t> </m:t>
                    </m:r>
                  </m:oMath>
                </a14:m>
                <a:endParaRPr lang="en-US" altLang="zh-CN" i="1" dirty="0">
                  <a:latin typeface="Arial" panose="020B0604020202020204" pitchFamily="34" charset="0"/>
                  <a:cs typeface="Arial" panose="020B0604020202020204" pitchFamily="34" charset="0"/>
                </a:endParaRPr>
              </a:p>
              <a:p>
                <a:pPr marL="0" lvl="0" indent="0" algn="just" defTabSz="914400">
                  <a:lnSpc>
                    <a:spcPct val="150000"/>
                  </a:lnSpc>
                  <a:spcBef>
                    <a:spcPts val="0"/>
                  </a:spcBef>
                  <a:buClrTx/>
                  <a:buNone/>
                </a:pP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en-US" altLang="zh-CN" i="1" dirty="0">
                        <a:latin typeface="Cambria Math" panose="02040503050406030204" pitchFamily="18" charset="0"/>
                        <a:cs typeface="Times New Roman" charset="0"/>
                      </a:rPr>
                      <m:t>𝑝</m:t>
                    </m:r>
                    <m:r>
                      <a:rPr lang="en-US" altLang="zh-CN" i="1" dirty="0">
                        <a:latin typeface="Cambria Math" panose="02040503050406030204" pitchFamily="18" charset="0"/>
                        <a:ea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oMath>
                </a14:m>
                <a:r>
                  <a:rPr lang="en-US" altLang="zh-CN" dirty="0">
                    <a:latin typeface="Arial" panose="020B0604020202020204" pitchFamily="34" charset="0"/>
                    <a:cs typeface="Arial" panose="020B0604020202020204" pitchFamily="34"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cs typeface="Times New Roman" charset="0"/>
                              </a:rPr>
                            </m:ctrlPr>
                          </m:fPr>
                          <m:num>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en-US" altLang="zh-CN" i="1" dirty="0">
                                    <a:latin typeface="Cambria Math" panose="02040503050406030204" pitchFamily="18" charset="0"/>
                                    <a:ea typeface="Cambria Math" panose="02040503050406030204" pitchFamily="18" charset="0"/>
                                    <a:cs typeface="Times New Roman" charset="0"/>
                                  </a:rPr>
                                  <m:t>𝛼</m:t>
                                </m:r>
                                <m:r>
                                  <a:rPr lang="en-US" altLang="zh-CN" i="1" dirty="0">
                                    <a:latin typeface="Cambria Math" panose="02040503050406030204" pitchFamily="18" charset="0"/>
                                    <a:ea typeface="Cambria Math" panose="02040503050406030204" pitchFamily="18" charset="0"/>
                                    <a:cs typeface="Times New Roman" charset="0"/>
                                  </a:rPr>
                                  <m:t>/2</m:t>
                                </m:r>
                              </m:sub>
                            </m:sSub>
                            <m:rad>
                              <m:radPr>
                                <m:degHide m:val="on"/>
                                <m:ctrlPr>
                                  <a:rPr lang="en-US" altLang="zh-CN" i="1">
                                    <a:latin typeface="Cambria Math" charset="0"/>
                                    <a:cs typeface="Times New Roman" charset="0"/>
                                  </a:rPr>
                                </m:ctrlPr>
                              </m:radPr>
                              <m:deg/>
                              <m:e>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e>
                            </m:rad>
                          </m:num>
                          <m:den>
                            <m:rad>
                              <m:radPr>
                                <m:degHide m:val="on"/>
                                <m:ctrlPr>
                                  <a:rPr lang="en-US" altLang="zh-CN" i="1">
                                    <a:latin typeface="Cambria Math" charset="0"/>
                                    <a:cs typeface="Times New Roman" charset="0"/>
                                  </a:rPr>
                                </m:ctrlPr>
                              </m:radPr>
                              <m:deg/>
                              <m:e>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(1−</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r>
                                  <a:rPr lang="en-US" altLang="zh-CN" i="1" dirty="0">
                                    <a:latin typeface="Cambria Math" panose="02040503050406030204" pitchFamily="18" charset="0"/>
                                    <a:ea typeface="Cambria Math" panose="02040503050406030204" pitchFamily="18" charset="0"/>
                                    <a:cs typeface="Times New Roman" charset="0"/>
                                  </a:rPr>
                                  <m:t>𝑛</m:t>
                                </m:r>
                              </m:e>
                            </m:rad>
                          </m:den>
                        </m:f>
                      </m:e>
                    </m:d>
                    <m:r>
                      <a:rPr lang="en-US" altLang="zh-CN" i="1">
                        <a:latin typeface="Cambria Math" panose="02040503050406030204" pitchFamily="18" charset="0"/>
                        <a:cs typeface="Times New Roman" charset="0"/>
                      </a:rPr>
                      <m:t>−</m:t>
                    </m:r>
                    <m:r>
                      <m:rPr>
                        <m:sty m:val="p"/>
                      </m:rPr>
                      <a:rPr lang="el-GR" altLang="zh-CN" i="1">
                        <a:latin typeface="Cambria Math" panose="02040503050406030204" pitchFamily="18" charset="0"/>
                        <a:ea typeface="Cambria Math" panose="02040503050406030204" pitchFamily="18" charset="0"/>
                        <a:cs typeface="Times New Roman" charset="0"/>
                      </a:rPr>
                      <m:t>Φ</m:t>
                    </m:r>
                    <m:d>
                      <m:dPr>
                        <m:ctrlPr>
                          <a:rPr lang="en-US" altLang="zh-CN" i="1">
                            <a:latin typeface="Cambria Math" charset="0"/>
                            <a:ea typeface="Cambria Math" panose="02040503050406030204" pitchFamily="18" charset="0"/>
                            <a:cs typeface="Times New Roman" charset="0"/>
                          </a:rPr>
                        </m:ctrlPr>
                      </m:dPr>
                      <m:e>
                        <m:f>
                          <m:fPr>
                            <m:ctrlPr>
                              <a:rPr lang="en-US" altLang="zh-CN" i="1">
                                <a:latin typeface="Cambria Math" charset="0"/>
                                <a:cs typeface="Times New Roman" charset="0"/>
                              </a:rPr>
                            </m:ctrlPr>
                          </m:fPr>
                          <m:num>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en-US" altLang="zh-CN" i="1" dirty="0">
                                    <a:latin typeface="Cambria Math" panose="02040503050406030204" pitchFamily="18" charset="0"/>
                                    <a:ea typeface="Cambria Math" panose="02040503050406030204" pitchFamily="18" charset="0"/>
                                    <a:cs typeface="Times New Roman" charset="0"/>
                                  </a:rPr>
                                  <m:t>𝛼</m:t>
                                </m:r>
                                <m:r>
                                  <a:rPr lang="en-US" altLang="zh-CN" i="1" dirty="0">
                                    <a:latin typeface="Cambria Math" panose="02040503050406030204" pitchFamily="18" charset="0"/>
                                    <a:ea typeface="Cambria Math" panose="02040503050406030204" pitchFamily="18" charset="0"/>
                                    <a:cs typeface="Times New Roman" charset="0"/>
                                  </a:rPr>
                                  <m:t>/2</m:t>
                                </m:r>
                              </m:sub>
                            </m:sSub>
                            <m:rad>
                              <m:radPr>
                                <m:degHide m:val="on"/>
                                <m:ctrlPr>
                                  <a:rPr lang="en-US" altLang="zh-CN" i="1">
                                    <a:latin typeface="Cambria Math" charset="0"/>
                                    <a:cs typeface="Times New Roman" charset="0"/>
                                  </a:rPr>
                                </m:ctrlPr>
                              </m:radPr>
                              <m:deg/>
                              <m:e>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e>
                            </m:rad>
                          </m:num>
                          <m:den>
                            <m:rad>
                              <m:radPr>
                                <m:degHide m:val="on"/>
                                <m:ctrlPr>
                                  <a:rPr lang="en-US" altLang="zh-CN" i="1">
                                    <a:latin typeface="Cambria Math" charset="0"/>
                                    <a:cs typeface="Times New Roman" charset="0"/>
                                  </a:rPr>
                                </m:ctrlPr>
                              </m:radPr>
                              <m:deg/>
                              <m:e>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(1−</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r>
                                  <a:rPr lang="en-US" altLang="zh-CN" i="1" dirty="0">
                                    <a:latin typeface="Cambria Math" panose="02040503050406030204" pitchFamily="18" charset="0"/>
                                    <a:ea typeface="Cambria Math" panose="02040503050406030204" pitchFamily="18" charset="0"/>
                                    <a:cs typeface="Times New Roman" charset="0"/>
                                  </a:rPr>
                                  <m:t>𝑛</m:t>
                                </m:r>
                              </m:e>
                            </m:rad>
                          </m:den>
                        </m:f>
                      </m:e>
                    </m:d>
                  </m:oMath>
                </a14:m>
                <a:endParaRPr lang="en-US" altLang="zh-CN" dirty="0">
                  <a:latin typeface="Arial" panose="020B0604020202020204" pitchFamily="34" charset="0"/>
                  <a:cs typeface="Arial" panose="020B0604020202020204" pitchFamily="34" charset="0"/>
                </a:endParaRPr>
              </a:p>
            </p:txBody>
          </p:sp>
        </mc:Choice>
        <mc:Fallback xmlns="">
          <p:sp>
            <p:nvSpPr>
              <p:cNvPr id="3" name="矩形 2">
                <a:extLst>
                  <a:ext uri="{FF2B5EF4-FFF2-40B4-BE49-F238E27FC236}">
                    <a16:creationId xmlns:a16="http://schemas.microsoft.com/office/drawing/2014/main" id="{B91E9EDD-2CAD-4264-B495-AC79A32B04E5}"/>
                  </a:ext>
                </a:extLst>
              </p:cNvPr>
              <p:cNvSpPr>
                <a:spLocks noRot="1" noChangeAspect="1" noMove="1" noResize="1" noEditPoints="1" noAdjustHandles="1" noChangeArrowheads="1" noChangeShapeType="1" noTextEdit="1"/>
              </p:cNvSpPr>
              <p:nvPr/>
            </p:nvSpPr>
            <p:spPr>
              <a:xfrm>
                <a:off x="566556" y="1022160"/>
                <a:ext cx="8010890" cy="2793457"/>
              </a:xfrm>
              <a:prstGeom prst="rect">
                <a:avLst/>
              </a:prstGeom>
              <a:blipFill>
                <a:blip r:embed="rId2"/>
                <a:stretch>
                  <a:fillRect l="-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 xmlns:a16="http://schemas.microsoft.com/office/drawing/2014/main" id="{CE1F7628-6EBE-40BB-AB6B-92B5238D4BB1}"/>
                  </a:ext>
                </a:extLst>
              </p:cNvPr>
              <p:cNvSpPr/>
              <p:nvPr/>
            </p:nvSpPr>
            <p:spPr>
              <a:xfrm>
                <a:off x="476545" y="445956"/>
                <a:ext cx="4413901" cy="430887"/>
              </a:xfrm>
              <a:prstGeom prst="rect">
                <a:avLst/>
              </a:prstGeom>
            </p:spPr>
            <p:txBody>
              <a:bodyPr wrap="none">
                <a:spAutoFit/>
              </a:bodyPr>
              <a:lstStyle/>
              <a:p>
                <a14:m>
                  <m:oMath xmlns:m="http://schemas.openxmlformats.org/officeDocument/2006/math">
                    <m:r>
                      <a:rPr lang="en-US" altLang="zh-CN" sz="2200" b="0" i="1" smtClean="0">
                        <a:solidFill>
                          <a:srgbClr val="FF0000"/>
                        </a:solidFill>
                        <a:latin typeface="Cambria Math"/>
                      </a:rPr>
                      <m:t>𝛽</m:t>
                    </m:r>
                  </m:oMath>
                </a14:m>
                <a:r>
                  <a:rPr lang="en-US" altLang="zh-CN" sz="2200" dirty="0">
                    <a:solidFill>
                      <a:srgbClr val="FF0000"/>
                    </a:solidFill>
                  </a:rPr>
                  <a:t> and Sample Size Determination</a:t>
                </a:r>
                <a:endParaRPr lang="zh-CN" altLang="en-US" sz="2200" dirty="0">
                  <a:solidFill>
                    <a:srgbClr val="FF0000"/>
                  </a:solidFill>
                </a:endParaRPr>
              </a:p>
            </p:txBody>
          </p:sp>
        </mc:Choice>
        <mc:Fallback xmlns="">
          <p:sp>
            <p:nvSpPr>
              <p:cNvPr id="5" name="矩形 4">
                <a:extLst>
                  <a:ext uri="{FF2B5EF4-FFF2-40B4-BE49-F238E27FC236}">
                    <a16:creationId xmlns:a16="http://schemas.microsoft.com/office/drawing/2014/main" id="{CE1F7628-6EBE-40BB-AB6B-92B5238D4BB1}"/>
                  </a:ext>
                </a:extLst>
              </p:cNvPr>
              <p:cNvSpPr>
                <a:spLocks noRot="1" noChangeAspect="1" noMove="1" noResize="1" noEditPoints="1" noAdjustHandles="1" noChangeArrowheads="1" noChangeShapeType="1" noTextEdit="1"/>
              </p:cNvSpPr>
              <p:nvPr/>
            </p:nvSpPr>
            <p:spPr>
              <a:xfrm>
                <a:off x="476545" y="445956"/>
                <a:ext cx="4413901" cy="430887"/>
              </a:xfrm>
              <a:prstGeom prst="rect">
                <a:avLst/>
              </a:prstGeom>
              <a:blipFill>
                <a:blip r:embed="rId3"/>
                <a:stretch>
                  <a:fillRect l="-829" t="-8451" r="-1105" b="-29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 xmlns:a16="http://schemas.microsoft.com/office/drawing/2014/main" id="{FBC21D6B-655A-449C-956E-2944C69B6D31}"/>
                  </a:ext>
                </a:extLst>
              </p:cNvPr>
              <p:cNvSpPr/>
              <p:nvPr/>
            </p:nvSpPr>
            <p:spPr>
              <a:xfrm>
                <a:off x="566554" y="4231900"/>
                <a:ext cx="8010891" cy="21677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just" defTabSz="914400">
                  <a:spcAft>
                    <a:spcPts val="1000"/>
                  </a:spcAft>
                  <a:buClrTx/>
                  <a:buNone/>
                </a:pPr>
                <a:r>
                  <a:rPr lang="en-US" altLang="zh-CN" dirty="0">
                    <a:latin typeface="Arial" panose="020B0604020202020204" pitchFamily="34" charset="0"/>
                    <a:cs typeface="Arial" panose="020B0604020202020204" pitchFamily="34" charset="0"/>
                  </a:rPr>
                  <a:t>The sample size </a:t>
                </a:r>
                <a14:m>
                  <m:oMath xmlns:m="http://schemas.openxmlformats.org/officeDocument/2006/math">
                    <m:r>
                      <a:rPr lang="en-US" altLang="zh-CN" i="1" dirty="0">
                        <a:latin typeface="Cambria Math" panose="02040503050406030204" pitchFamily="18" charset="0"/>
                        <a:cs typeface="Times New Roman" charset="0"/>
                      </a:rPr>
                      <m:t>𝑛</m:t>
                    </m:r>
                  </m:oMath>
                </a14:m>
                <a:r>
                  <a:rPr lang="en-US" altLang="zh-CN" dirty="0">
                    <a:latin typeface="Arial" panose="020B0604020202020204" pitchFamily="34" charset="0"/>
                    <a:cs typeface="Arial" panose="020B0604020202020204" pitchFamily="34" charset="0"/>
                  </a:rPr>
                  <a:t> for which the level </a:t>
                </a:r>
                <a14:m>
                  <m:oMath xmlns:m="http://schemas.openxmlformats.org/officeDocument/2006/math">
                    <m:r>
                      <a:rPr lang="en-US" altLang="zh-CN" i="1" dirty="0">
                        <a:latin typeface="Cambria Math" panose="02040503050406030204" pitchFamily="18" charset="0"/>
                        <a:ea typeface="Cambria Math" panose="02040503050406030204" pitchFamily="18" charset="0"/>
                        <a:cs typeface="Times New Roman" charset="0"/>
                      </a:rPr>
                      <m:t>𝛼</m:t>
                    </m:r>
                  </m:oMath>
                </a14:m>
                <a:r>
                  <a:rPr lang="en-US" altLang="zh-CN" dirty="0">
                    <a:latin typeface="Arial" panose="020B0604020202020204" pitchFamily="34" charset="0"/>
                    <a:cs typeface="Arial" panose="020B0604020202020204" pitchFamily="34" charset="0"/>
                  </a:rPr>
                  <a:t> test also satisfies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cs typeface="Times New Roman" charset="0"/>
                      </a:rPr>
                      <m:t>β</m:t>
                    </m:r>
                    <m:d>
                      <m:dPr>
                        <m:ctrlPr>
                          <a:rPr lang="en-US" altLang="zh-CN" i="1">
                            <a:latin typeface="Cambria Math" charset="0"/>
                            <a:ea typeface="Cambria Math" panose="02040503050406030204" pitchFamily="18" charset="0"/>
                            <a:cs typeface="Times New Roman" charset="0"/>
                          </a:rPr>
                        </m:ctrlPr>
                      </m:dPr>
                      <m:e>
                        <m:sSup>
                          <m:sSupPr>
                            <m:ctrlPr>
                              <a:rPr lang="en-US" altLang="zh-CN" i="1">
                                <a:latin typeface="Cambria Math" charset="0"/>
                                <a:ea typeface="Cambria Math" panose="02040503050406030204" pitchFamily="18" charset="0"/>
                                <a:cs typeface="Times New Roman" charset="0"/>
                              </a:rPr>
                            </m:ctrlPr>
                          </m:sSupPr>
                          <m:e>
                            <m:r>
                              <a:rPr lang="en-US" altLang="zh-CN" i="1">
                                <a:latin typeface="Cambria Math" panose="02040503050406030204" pitchFamily="18" charset="0"/>
                                <a:ea typeface="Cambria Math" panose="02040503050406030204" pitchFamily="18" charset="0"/>
                                <a:cs typeface="Times New Roman" charset="0"/>
                              </a:rPr>
                              <m:t>𝑝</m:t>
                            </m:r>
                          </m:e>
                          <m:sup>
                            <m:r>
                              <a:rPr lang="en-US" altLang="zh-CN" i="1">
                                <a:latin typeface="Cambria Math" panose="02040503050406030204" pitchFamily="18" charset="0"/>
                                <a:ea typeface="Cambria Math" panose="02040503050406030204" pitchFamily="18" charset="0"/>
                                <a:cs typeface="Times New Roman" charset="0"/>
                              </a:rPr>
                              <m:t>′</m:t>
                            </m:r>
                          </m:sup>
                        </m:sSup>
                      </m:e>
                    </m:d>
                    <m:r>
                      <a:rPr lang="en-US" altLang="zh-CN" i="1">
                        <a:latin typeface="Cambria Math" panose="02040503050406030204" pitchFamily="18" charset="0"/>
                        <a:ea typeface="Cambria Math" panose="02040503050406030204" pitchFamily="18" charset="0"/>
                        <a:cs typeface="Times New Roman" charset="0"/>
                      </a:rPr>
                      <m:t>=</m:t>
                    </m:r>
                    <m:r>
                      <a:rPr lang="zh-CN" altLang="en-US" i="1">
                        <a:latin typeface="Cambria Math" panose="02040503050406030204" pitchFamily="18" charset="0"/>
                        <a:ea typeface="Cambria Math" panose="02040503050406030204" pitchFamily="18" charset="0"/>
                        <a:cs typeface="Times New Roman" charset="0"/>
                      </a:rPr>
                      <m:t>𝛽</m:t>
                    </m:r>
                    <m:r>
                      <a:rPr lang="en-US" altLang="zh-CN" i="1">
                        <a:latin typeface="Cambria Math" panose="02040503050406030204" pitchFamily="18" charset="0"/>
                        <a:ea typeface="Cambria Math" panose="02040503050406030204" pitchFamily="18" charset="0"/>
                        <a:cs typeface="Times New Roman" charset="0"/>
                      </a:rPr>
                      <m:t> </m:t>
                    </m:r>
                  </m:oMath>
                </a14:m>
                <a:r>
                  <a:rPr lang="en-US" altLang="zh-CN" dirty="0">
                    <a:latin typeface="Arial" panose="020B0604020202020204" pitchFamily="34" charset="0"/>
                    <a:cs typeface="Arial" panose="020B0604020202020204" pitchFamily="34" charset="0"/>
                  </a:rPr>
                  <a:t>is </a:t>
                </a:r>
              </a:p>
              <a:p>
                <a:pPr marL="0" indent="0" algn="just" defTabSz="914400">
                  <a:spcBef>
                    <a:spcPts val="0"/>
                  </a:spcBef>
                  <a:buClrTx/>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d>
                        <m:dPr>
                          <m:begChr m:val="{"/>
                          <m:endChr m:val=""/>
                          <m:ctrlPr>
                            <a:rPr lang="en-US" altLang="zh-CN" i="1">
                              <a:latin typeface="Cambria Math" charset="0"/>
                              <a:cs typeface="Times New Roman" charset="0"/>
                            </a:rPr>
                          </m:ctrlPr>
                        </m:dPr>
                        <m:e>
                          <m:eqArr>
                            <m:eqArrPr>
                              <m:ctrlPr>
                                <a:rPr lang="en-US" altLang="zh-CN" i="1">
                                  <a:latin typeface="Cambria Math" charset="0"/>
                                  <a:cs typeface="Times New Roman" charset="0"/>
                                </a:rPr>
                              </m:ctrlPr>
                            </m:eqArrPr>
                            <m:e>
                              <m:sSup>
                                <m:sSupPr>
                                  <m:ctrlPr>
                                    <a:rPr lang="en-US" altLang="zh-CN" i="1">
                                      <a:latin typeface="Cambria Math" charset="0"/>
                                      <a:cs typeface="Times New Roman" charset="0"/>
                                    </a:rPr>
                                  </m:ctrlPr>
                                </m:sSupPr>
                                <m:e>
                                  <m:d>
                                    <m:dPr>
                                      <m:begChr m:val="["/>
                                      <m:endChr m:val="]"/>
                                      <m:ctrlPr>
                                        <a:rPr lang="en-US" altLang="zh-CN" i="1">
                                          <a:latin typeface="Cambria Math" charset="0"/>
                                          <a:cs typeface="Times New Roman" charset="0"/>
                                        </a:rPr>
                                      </m:ctrlPr>
                                    </m:dPr>
                                    <m:e>
                                      <m:f>
                                        <m:fPr>
                                          <m:ctrlPr>
                                            <a:rPr lang="en-US" altLang="zh-CN" i="1">
                                              <a:latin typeface="Cambria Math" charset="0"/>
                                              <a:ea typeface="Cambria Math" panose="02040503050406030204" pitchFamily="18" charset="0"/>
                                              <a:cs typeface="Times New Roman" charset="0"/>
                                            </a:rPr>
                                          </m:ctrlPr>
                                        </m:fPr>
                                        <m:num>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en-US" altLang="zh-CN" i="1" dirty="0">
                                                  <a:latin typeface="Cambria Math" panose="02040503050406030204" pitchFamily="18" charset="0"/>
                                                  <a:ea typeface="Cambria Math" panose="02040503050406030204" pitchFamily="18" charset="0"/>
                                                  <a:cs typeface="Times New Roman" charset="0"/>
                                                </a:rPr>
                                                <m:t>𝛼</m:t>
                                              </m:r>
                                            </m:sub>
                                          </m:sSub>
                                          <m:rad>
                                            <m:radPr>
                                              <m:degHide m:val="on"/>
                                              <m:ctrlPr>
                                                <a:rPr lang="en-US" altLang="zh-CN" i="1">
                                                  <a:latin typeface="Cambria Math" charset="0"/>
                                                  <a:cs typeface="Times New Roman" charset="0"/>
                                                </a:rPr>
                                              </m:ctrlPr>
                                            </m:radPr>
                                            <m:deg/>
                                            <m:e>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e>
                                          </m:rad>
                                          <m:r>
                                            <a:rPr lang="en-US" altLang="zh-CN" i="1">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zh-CN" altLang="en-US" i="1" dirty="0">
                                                  <a:latin typeface="Cambria Math" panose="02040503050406030204" pitchFamily="18" charset="0"/>
                                                  <a:ea typeface="Cambria Math" panose="02040503050406030204" pitchFamily="18" charset="0"/>
                                                  <a:cs typeface="Times New Roman" charset="0"/>
                                                </a:rPr>
                                                <m:t>𝛽</m:t>
                                              </m:r>
                                            </m:sub>
                                          </m:sSub>
                                          <m:rad>
                                            <m:radPr>
                                              <m:degHide m:val="on"/>
                                              <m:ctrlPr>
                                                <a:rPr lang="en-US" altLang="zh-CN" i="1">
                                                  <a:latin typeface="Cambria Math" charset="0"/>
                                                  <a:cs typeface="Times New Roman" charset="0"/>
                                                </a:rPr>
                                              </m:ctrlPr>
                                            </m:radPr>
                                            <m:deg/>
                                            <m:e>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(1−</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e>
                                          </m:rad>
                                        </m:num>
                                        <m:den>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den>
                                      </m:f>
                                    </m:e>
                                  </m:d>
                                </m:e>
                                <m:sup>
                                  <m:r>
                                    <a:rPr lang="en-US" altLang="zh-CN" i="1">
                                      <a:latin typeface="Cambria Math" panose="02040503050406030204" pitchFamily="18" charset="0"/>
                                      <a:cs typeface="Times New Roman" charset="0"/>
                                    </a:rPr>
                                    <m:t>2</m:t>
                                  </m:r>
                                </m:sup>
                              </m:sSup>
                              <m:r>
                                <a:rPr lang="en-US" altLang="zh-CN" i="1">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one</m:t>
                              </m:r>
                              <m:r>
                                <a:rPr lang="en-US" altLang="zh-CN">
                                  <a:latin typeface="Cambria Math" panose="02040503050406030204" pitchFamily="18" charset="0"/>
                                  <a:cs typeface="Times New Roman" charset="0"/>
                                </a:rPr>
                                <m:t>−</m:t>
                              </m:r>
                              <m:r>
                                <m:rPr>
                                  <m:sty m:val="p"/>
                                </m:rPr>
                                <a:rPr lang="en-US" altLang="zh-CN">
                                  <a:latin typeface="Cambria Math" panose="02040503050406030204" pitchFamily="18" charset="0"/>
                                  <a:cs typeface="Times New Roman" charset="0"/>
                                </a:rPr>
                                <m:t>tailed</m:t>
                              </m:r>
                              <m:r>
                                <a:rPr lang="en-US" altLang="zh-CN">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test</m:t>
                              </m:r>
                            </m:e>
                            <m:e>
                              <m:sSup>
                                <m:sSupPr>
                                  <m:ctrlPr>
                                    <a:rPr lang="en-US" altLang="zh-CN" i="1">
                                      <a:latin typeface="Cambria Math" charset="0"/>
                                      <a:cs typeface="Times New Roman" charset="0"/>
                                    </a:rPr>
                                  </m:ctrlPr>
                                </m:sSupPr>
                                <m:e>
                                  <m:d>
                                    <m:dPr>
                                      <m:begChr m:val="["/>
                                      <m:endChr m:val="]"/>
                                      <m:ctrlPr>
                                        <a:rPr lang="en-US" altLang="zh-CN" i="1" smtClean="0">
                                          <a:latin typeface="Cambria Math" charset="0"/>
                                          <a:cs typeface="Times New Roman" charset="0"/>
                                        </a:rPr>
                                      </m:ctrlPr>
                                    </m:dPr>
                                    <m:e>
                                      <m:f>
                                        <m:fPr>
                                          <m:ctrlPr>
                                            <a:rPr lang="en-US" altLang="zh-CN" i="1">
                                              <a:latin typeface="Cambria Math" charset="0"/>
                                              <a:ea typeface="Cambria Math" panose="02040503050406030204" pitchFamily="18" charset="0"/>
                                              <a:cs typeface="Times New Roman" charset="0"/>
                                            </a:rPr>
                                          </m:ctrlPr>
                                        </m:fPr>
                                        <m:num>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en-US" altLang="zh-CN" i="1" dirty="0">
                                                  <a:latin typeface="Cambria Math" panose="02040503050406030204" pitchFamily="18" charset="0"/>
                                                  <a:ea typeface="Cambria Math" panose="02040503050406030204" pitchFamily="18" charset="0"/>
                                                  <a:cs typeface="Times New Roman" charset="0"/>
                                                </a:rPr>
                                                <m:t>𝛼</m:t>
                                              </m:r>
                                              <m:r>
                                                <a:rPr lang="en-US" altLang="zh-CN" i="1" dirty="0">
                                                  <a:latin typeface="Cambria Math" panose="02040503050406030204" pitchFamily="18" charset="0"/>
                                                  <a:ea typeface="Cambria Math" panose="02040503050406030204" pitchFamily="18" charset="0"/>
                                                  <a:cs typeface="Times New Roman" charset="0"/>
                                                </a:rPr>
                                                <m:t>/2</m:t>
                                              </m:r>
                                            </m:sub>
                                          </m:sSub>
                                          <m:rad>
                                            <m:radPr>
                                              <m:degHide m:val="on"/>
                                              <m:ctrlPr>
                                                <a:rPr lang="en-US" altLang="zh-CN" i="1">
                                                  <a:latin typeface="Cambria Math" charset="0"/>
                                                  <a:cs typeface="Times New Roman" charset="0"/>
                                                </a:rPr>
                                              </m:ctrlPr>
                                            </m:radPr>
                                            <m:deg/>
                                            <m:e>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(1−</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e>
                                          </m:rad>
                                          <m:r>
                                            <a:rPr lang="en-US" altLang="zh-CN" i="1">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𝑧</m:t>
                                              </m:r>
                                            </m:e>
                                            <m:sub>
                                              <m:r>
                                                <a:rPr lang="zh-CN" altLang="en-US" i="1" dirty="0">
                                                  <a:latin typeface="Cambria Math" panose="02040503050406030204" pitchFamily="18" charset="0"/>
                                                  <a:ea typeface="Cambria Math" panose="02040503050406030204" pitchFamily="18" charset="0"/>
                                                  <a:cs typeface="Times New Roman" charset="0"/>
                                                </a:rPr>
                                                <m:t>𝛽</m:t>
                                              </m:r>
                                            </m:sub>
                                          </m:sSub>
                                          <m:rad>
                                            <m:radPr>
                                              <m:degHide m:val="on"/>
                                              <m:ctrlPr>
                                                <a:rPr lang="en-US" altLang="zh-CN" i="1">
                                                  <a:latin typeface="Cambria Math" charset="0"/>
                                                  <a:cs typeface="Times New Roman" charset="0"/>
                                                </a:rPr>
                                              </m:ctrlPr>
                                            </m:radPr>
                                            <m:deg/>
                                            <m:e>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(1−</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e>
                                          </m:rad>
                                        </m:num>
                                        <m:den>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den>
                                      </m:f>
                                    </m:e>
                                  </m:d>
                                </m:e>
                                <m:sup>
                                  <m:r>
                                    <a:rPr lang="en-US" altLang="zh-CN" i="1">
                                      <a:latin typeface="Cambria Math" panose="02040503050406030204" pitchFamily="18" charset="0"/>
                                      <a:cs typeface="Times New Roman" charset="0"/>
                                    </a:rPr>
                                    <m:t>2</m:t>
                                  </m:r>
                                </m:sup>
                              </m:sSup>
                              <m:r>
                                <a:rPr lang="en-US" altLang="zh-CN" i="1">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two</m:t>
                              </m:r>
                              <m:r>
                                <a:rPr lang="en-US" altLang="zh-CN">
                                  <a:latin typeface="Cambria Math" panose="02040503050406030204" pitchFamily="18" charset="0"/>
                                  <a:cs typeface="Times New Roman" charset="0"/>
                                </a:rPr>
                                <m:t>−</m:t>
                              </m:r>
                              <m:r>
                                <m:rPr>
                                  <m:sty m:val="p"/>
                                </m:rPr>
                                <a:rPr lang="en-US" altLang="zh-CN">
                                  <a:latin typeface="Cambria Math" panose="02040503050406030204" pitchFamily="18" charset="0"/>
                                  <a:cs typeface="Times New Roman" charset="0"/>
                                </a:rPr>
                                <m:t>tailed</m:t>
                              </m:r>
                              <m:r>
                                <a:rPr lang="en-US" altLang="zh-CN">
                                  <a:latin typeface="Cambria Math" panose="02040503050406030204" pitchFamily="18" charset="0"/>
                                  <a:cs typeface="Times New Roman" charset="0"/>
                                </a:rPr>
                                <m:t>  </m:t>
                              </m:r>
                              <m:r>
                                <m:rPr>
                                  <m:sty m:val="p"/>
                                </m:rPr>
                                <a:rPr lang="en-US" altLang="zh-CN">
                                  <a:latin typeface="Cambria Math" panose="02040503050406030204" pitchFamily="18" charset="0"/>
                                  <a:cs typeface="Times New Roman" charset="0"/>
                                </a:rPr>
                                <m:t>test</m:t>
                              </m:r>
                            </m:e>
                          </m:eqArr>
                        </m:e>
                      </m:d>
                    </m:oMath>
                  </m:oMathPara>
                </a14:m>
                <a:endParaRPr lang="zh-CN" altLang="en-US" dirty="0">
                  <a:latin typeface="Arial" panose="020B0604020202020204" pitchFamily="34" charset="0"/>
                  <a:cs typeface="Arial" panose="020B0604020202020204" pitchFamily="34" charset="0"/>
                </a:endParaRPr>
              </a:p>
            </p:txBody>
          </p:sp>
        </mc:Choice>
        <mc:Fallback xmlns="">
          <p:sp>
            <p:nvSpPr>
              <p:cNvPr id="6" name="矩形 5">
                <a:extLst>
                  <a:ext uri="{FF2B5EF4-FFF2-40B4-BE49-F238E27FC236}">
                    <a16:creationId xmlns:a16="http://schemas.microsoft.com/office/drawing/2014/main" id="{FBC21D6B-655A-449C-956E-2944C69B6D31}"/>
                  </a:ext>
                </a:extLst>
              </p:cNvPr>
              <p:cNvSpPr>
                <a:spLocks noRot="1" noChangeAspect="1" noMove="1" noResize="1" noEditPoints="1" noAdjustHandles="1" noChangeArrowheads="1" noChangeShapeType="1" noTextEdit="1"/>
              </p:cNvSpPr>
              <p:nvPr/>
            </p:nvSpPr>
            <p:spPr>
              <a:xfrm>
                <a:off x="566554" y="4231900"/>
                <a:ext cx="8010891" cy="2167773"/>
              </a:xfrm>
              <a:prstGeom prst="rect">
                <a:avLst/>
              </a:prstGeom>
              <a:blipFill>
                <a:blip r:embed="rId4"/>
                <a:stretch>
                  <a:fillRect l="-531" t="-833"/>
                </a:stretch>
              </a:blipFill>
            </p:spPr>
            <p:txBody>
              <a:bodyPr/>
              <a:lstStyle/>
              <a:p>
                <a:r>
                  <a:rPr lang="zh-CN" altLang="en-US">
                    <a:noFill/>
                  </a:rPr>
                  <a:t> </a:t>
                </a:r>
              </a:p>
            </p:txBody>
          </p:sp>
        </mc:Fallback>
      </mc:AlternateContent>
      <p:sp>
        <p:nvSpPr>
          <p:cNvPr id="2" name="灯片编号占位符 1">
            <a:extLst>
              <a:ext uri="{FF2B5EF4-FFF2-40B4-BE49-F238E27FC236}">
                <a16:creationId xmlns="" xmlns:a16="http://schemas.microsoft.com/office/drawing/2014/main" id="{47AE1904-CA38-457D-B756-BAD9BE5CC46E}"/>
              </a:ext>
            </a:extLst>
          </p:cNvPr>
          <p:cNvSpPr>
            <a:spLocks noGrp="1"/>
          </p:cNvSpPr>
          <p:nvPr>
            <p:ph type="sldNum" sz="quarter" idx="11"/>
          </p:nvPr>
        </p:nvSpPr>
        <p:spPr/>
        <p:txBody>
          <a:bodyPr/>
          <a:lstStyle/>
          <a:p>
            <a:pPr>
              <a:defRPr/>
            </a:pPr>
            <a:fld id="{DF2308B0-52A9-437D-9700-D7B37876F5B1}" type="slidenum">
              <a:rPr lang="zh-CN" altLang="en-US" smtClean="0"/>
              <a:pPr>
                <a:defRPr/>
              </a:pPr>
              <a:t>43</a:t>
            </a:fld>
            <a:endParaRPr lang="en-US" altLang="zh-CN" dirty="0"/>
          </a:p>
        </p:txBody>
      </p:sp>
    </p:spTree>
    <p:extLst>
      <p:ext uri="{BB962C8B-B14F-4D97-AF65-F5344CB8AC3E}">
        <p14:creationId xmlns:p14="http://schemas.microsoft.com/office/powerpoint/2010/main" val="16878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4AF42809-F69F-415B-88F7-D0CFF80F3638}"/>
                  </a:ext>
                </a:extLst>
              </p:cNvPr>
              <p:cNvSpPr/>
              <p:nvPr/>
            </p:nvSpPr>
            <p:spPr>
              <a:xfrm>
                <a:off x="364032" y="636087"/>
                <a:ext cx="8415935" cy="5881034"/>
              </a:xfrm>
              <a:prstGeom prst="rect">
                <a:avLst/>
              </a:prstGeom>
            </p:spPr>
            <p:txBody>
              <a:bodyPr wrap="square">
                <a:spAutoFit/>
              </a:bodyPr>
              <a:lstStyle/>
              <a:p>
                <a:pPr algn="just">
                  <a:lnSpc>
                    <a:spcPct val="110000"/>
                  </a:lnSpc>
                </a:pPr>
                <a:r>
                  <a:rPr lang="en-US" altLang="zh-CN" sz="2000" b="1" dirty="0">
                    <a:solidFill>
                      <a:srgbClr val="3333FF"/>
                    </a:solidFill>
                    <a:latin typeface="Arial" panose="020B0604020202020204" pitchFamily="34" charset="0"/>
                    <a:ea typeface="Times New Roman" charset="0"/>
                    <a:cs typeface="Arial" panose="020B0604020202020204" pitchFamily="34" charset="0"/>
                  </a:rPr>
                  <a:t>Example: </a:t>
                </a:r>
                <a:r>
                  <a:rPr lang="en-US" altLang="zh-CN" dirty="0">
                    <a:latin typeface="Arial" panose="020B0604020202020204" pitchFamily="34" charset="0"/>
                    <a:ea typeface="Times New Roman" charset="0"/>
                    <a:cs typeface="Arial" panose="020B0604020202020204" pitchFamily="34" charset="0"/>
                  </a:rPr>
                  <a:t>A package-delivery service advertises that at least 90% of all packages brought to its office by 9 A.M. for delivery in the same city are delivered by noon that day. Let </a:t>
                </a:r>
                <a14:m>
                  <m:oMath xmlns:m="http://schemas.openxmlformats.org/officeDocument/2006/math">
                    <m:r>
                      <a:rPr lang="en-US" altLang="zh-CN" i="1" dirty="0">
                        <a:latin typeface="Cambria Math" panose="02040503050406030204" pitchFamily="18" charset="0"/>
                        <a:ea typeface="Times New Roman" charset="0"/>
                        <a:cs typeface="Times New Roman" charset="0"/>
                      </a:rPr>
                      <m:t>𝑝</m:t>
                    </m:r>
                  </m:oMath>
                </a14:m>
                <a:r>
                  <a:rPr lang="en-US" altLang="zh-CN" dirty="0">
                    <a:latin typeface="Arial" panose="020B0604020202020204" pitchFamily="34" charset="0"/>
                    <a:ea typeface="Times New Roman" charset="0"/>
                    <a:cs typeface="Arial" panose="020B0604020202020204" pitchFamily="34" charset="0"/>
                  </a:rPr>
                  <a:t> denote the true proportion of such packages that are delivered as advertised and consider the hypotheses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r>
                      <a:rPr lang="en-US" altLang="zh-CN" i="1" dirty="0">
                        <a:latin typeface="Cambria Math" panose="02040503050406030204" pitchFamily="18" charset="0"/>
                        <a:cs typeface="Times New Roman" charset="0"/>
                      </a:rPr>
                      <m:t>:</m:t>
                    </m:r>
                    <m:r>
                      <a:rPr lang="en-US" altLang="zh-CN" i="1" dirty="0">
                        <a:latin typeface="Cambria Math" panose="02040503050406030204" pitchFamily="18" charset="0"/>
                        <a:cs typeface="Times New Roman" charset="0"/>
                      </a:rPr>
                      <m:t>𝑝</m:t>
                    </m:r>
                    <m:r>
                      <a:rPr lang="en-US" altLang="zh-CN" i="1" dirty="0">
                        <a:latin typeface="Cambria Math" panose="02040503050406030204" pitchFamily="18" charset="0"/>
                        <a:cs typeface="Times New Roman" charset="0"/>
                      </a:rPr>
                      <m:t>=.9</m:t>
                    </m:r>
                  </m:oMath>
                </a14:m>
                <a:r>
                  <a:rPr lang="en-US" altLang="zh-CN" dirty="0">
                    <a:solidFill>
                      <a:prstClr val="black"/>
                    </a:solidFill>
                    <a:latin typeface="Arial" panose="020B0604020202020204" pitchFamily="34" charset="0"/>
                    <a:ea typeface="Times New Roman" charset="0"/>
                    <a:cs typeface="Arial" panose="020B0604020202020204" pitchFamily="34" charset="0"/>
                  </a:rPr>
                  <a:t> </a:t>
                </a:r>
                <a:r>
                  <a:rPr lang="en-US" altLang="zh-CN" dirty="0">
                    <a:latin typeface="Arial" panose="020B0604020202020204" pitchFamily="34" charset="0"/>
                    <a:ea typeface="Times New Roman" charset="0"/>
                    <a:cs typeface="Arial" panose="020B0604020202020204" pitchFamily="34" charset="0"/>
                  </a:rPr>
                  <a:t>versus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en-US" altLang="zh-CN" i="1" dirty="0">
                        <a:latin typeface="Cambria Math" panose="02040503050406030204" pitchFamily="18" charset="0"/>
                        <a:cs typeface="Times New Roman" charset="0"/>
                      </a:rPr>
                      <m:t>𝑝</m:t>
                    </m:r>
                    <m:r>
                      <a:rPr lang="en-US" altLang="zh-CN" i="1" dirty="0">
                        <a:latin typeface="Cambria Math" panose="02040503050406030204" pitchFamily="18" charset="0"/>
                        <a:cs typeface="Times New Roman" charset="0"/>
                      </a:rPr>
                      <m:t>&lt;.9</m:t>
                    </m:r>
                  </m:oMath>
                </a14:m>
                <a:r>
                  <a:rPr lang="en-US" altLang="zh-CN" dirty="0">
                    <a:latin typeface="Arial" panose="020B0604020202020204" pitchFamily="34" charset="0"/>
                    <a:cs typeface="Arial" panose="020B0604020202020204" pitchFamily="34" charset="0"/>
                  </a:rPr>
                  <a:t> </a:t>
                </a:r>
                <a:r>
                  <a:rPr lang="en-US" altLang="zh-CN" dirty="0">
                    <a:latin typeface="Arial" panose="020B0604020202020204" pitchFamily="34" charset="0"/>
                    <a:ea typeface="Times New Roman" charset="0"/>
                    <a:cs typeface="Arial" panose="020B0604020202020204" pitchFamily="34" charset="0"/>
                  </a:rPr>
                  <a:t>. If only 80% of the packages are delivered as advertised, </a:t>
                </a:r>
                <a:r>
                  <a:rPr lang="en-US" altLang="zh-CN" dirty="0">
                    <a:solidFill>
                      <a:srgbClr val="FF0000"/>
                    </a:solidFill>
                    <a:latin typeface="Arial" panose="020B0604020202020204" pitchFamily="34" charset="0"/>
                    <a:ea typeface="Times New Roman" charset="0"/>
                    <a:cs typeface="Arial" panose="020B0604020202020204" pitchFamily="34" charset="0"/>
                  </a:rPr>
                  <a:t>how likely is it that a level .01 test based on </a:t>
                </a:r>
                <a14:m>
                  <m:oMath xmlns:m="http://schemas.openxmlformats.org/officeDocument/2006/math">
                    <m:r>
                      <a:rPr lang="en-US" altLang="zh-CN" i="1">
                        <a:solidFill>
                          <a:srgbClr val="FF0000"/>
                        </a:solidFill>
                        <a:latin typeface="Cambria Math" panose="02040503050406030204" pitchFamily="18" charset="0"/>
                        <a:ea typeface="Times New Roman" charset="0"/>
                        <a:cs typeface="Times New Roman" charset="0"/>
                      </a:rPr>
                      <m:t>𝑛</m:t>
                    </m:r>
                    <m:r>
                      <a:rPr lang="en-US" altLang="zh-CN" i="1">
                        <a:solidFill>
                          <a:srgbClr val="FF0000"/>
                        </a:solidFill>
                        <a:latin typeface="Cambria Math" panose="02040503050406030204" pitchFamily="18" charset="0"/>
                        <a:ea typeface="Times New Roman" charset="0"/>
                        <a:cs typeface="Times New Roman" charset="0"/>
                      </a:rPr>
                      <m:t>=225</m:t>
                    </m:r>
                  </m:oMath>
                </a14:m>
                <a:r>
                  <a:rPr lang="en-US" altLang="zh-CN" dirty="0">
                    <a:solidFill>
                      <a:srgbClr val="FF0000"/>
                    </a:solidFill>
                    <a:latin typeface="Arial" panose="020B0604020202020204" pitchFamily="34" charset="0"/>
                    <a:ea typeface="Times New Roman" charset="0"/>
                    <a:cs typeface="Arial" panose="020B0604020202020204" pitchFamily="34" charset="0"/>
                  </a:rPr>
                  <a:t> packages will detect such a departure from </a:t>
                </a:r>
                <a14:m>
                  <m:oMath xmlns:m="http://schemas.openxmlformats.org/officeDocument/2006/math">
                    <m:sSub>
                      <m:sSubPr>
                        <m:ctrlPr>
                          <a:rPr lang="en-US" altLang="zh-CN" i="1" dirty="0">
                            <a:solidFill>
                              <a:srgbClr val="FF0000"/>
                            </a:solidFill>
                            <a:latin typeface="Cambria Math" charset="0"/>
                            <a:cs typeface="Times New Roman" charset="0"/>
                          </a:rPr>
                        </m:ctrlPr>
                      </m:sSubPr>
                      <m:e>
                        <m:r>
                          <a:rPr lang="en-US" altLang="zh-CN" i="1" dirty="0">
                            <a:solidFill>
                              <a:srgbClr val="FF0000"/>
                            </a:solidFill>
                            <a:latin typeface="Cambria Math" panose="02040503050406030204" pitchFamily="18" charset="0"/>
                            <a:cs typeface="Times New Roman" charset="0"/>
                          </a:rPr>
                          <m:t>𝐻</m:t>
                        </m:r>
                      </m:e>
                      <m:sub>
                        <m:r>
                          <a:rPr lang="en-US" altLang="zh-CN" i="1" dirty="0">
                            <a:solidFill>
                              <a:srgbClr val="FF0000"/>
                            </a:solidFill>
                            <a:latin typeface="Cambria Math" panose="02040503050406030204" pitchFamily="18" charset="0"/>
                            <a:cs typeface="Times New Roman" charset="0"/>
                          </a:rPr>
                          <m:t>0</m:t>
                        </m:r>
                      </m:sub>
                    </m:sSub>
                  </m:oMath>
                </a14:m>
                <a:r>
                  <a:rPr lang="en-US" altLang="zh-CN" dirty="0">
                    <a:solidFill>
                      <a:srgbClr val="FF0000"/>
                    </a:solidFill>
                    <a:latin typeface="Arial" panose="020B0604020202020204" pitchFamily="34" charset="0"/>
                    <a:ea typeface="Times New Roman" charset="0"/>
                    <a:cs typeface="Arial" panose="020B0604020202020204" pitchFamily="34" charset="0"/>
                  </a:rPr>
                  <a:t>?</a:t>
                </a:r>
              </a:p>
              <a:p>
                <a:pPr algn="just">
                  <a:lnSpc>
                    <a:spcPct val="110000"/>
                  </a:lnSpc>
                </a:pPr>
                <a:r>
                  <a:rPr lang="en-US" altLang="zh-CN" dirty="0">
                    <a:solidFill>
                      <a:srgbClr val="3333FF"/>
                    </a:solidFill>
                    <a:latin typeface="Arial" panose="020B0604020202020204" pitchFamily="34" charset="0"/>
                    <a:ea typeface="Times New Roman" charset="0"/>
                    <a:cs typeface="Arial" panose="020B0604020202020204" pitchFamily="34" charset="0"/>
                  </a:rPr>
                  <a:t>Notice that </a:t>
                </a:r>
                <a14:m>
                  <m:oMath xmlns:m="http://schemas.openxmlformats.org/officeDocument/2006/math">
                    <m:r>
                      <a:rPr lang="zh-CN" altLang="en-US" i="1" smtClean="0">
                        <a:solidFill>
                          <a:srgbClr val="3333FF"/>
                        </a:solidFill>
                        <a:latin typeface="Cambria Math" panose="02040503050406030204" pitchFamily="18" charset="0"/>
                        <a:ea typeface="Times New Roman" charset="0"/>
                        <a:cs typeface="Times New Roman" charset="0"/>
                      </a:rPr>
                      <m:t>𝛼</m:t>
                    </m:r>
                    <m:r>
                      <a:rPr lang="en-US" altLang="zh-CN" i="1">
                        <a:solidFill>
                          <a:srgbClr val="3333FF"/>
                        </a:solidFill>
                        <a:latin typeface="Cambria Math" panose="02040503050406030204" pitchFamily="18" charset="0"/>
                        <a:ea typeface="Times New Roman" charset="0"/>
                        <a:cs typeface="Times New Roman" charset="0"/>
                      </a:rPr>
                      <m:t>=.01</m:t>
                    </m:r>
                  </m:oMath>
                </a14:m>
                <a:r>
                  <a:rPr lang="en-US" altLang="zh-CN" dirty="0">
                    <a:solidFill>
                      <a:srgbClr val="3333FF"/>
                    </a:solidFill>
                    <a:latin typeface="Arial" panose="020B0604020202020204" pitchFamily="34" charset="0"/>
                    <a:ea typeface="Times New Roman" charset="0"/>
                    <a:cs typeface="Arial" panose="020B0604020202020204" pitchFamily="34" charset="0"/>
                  </a:rPr>
                  <a:t>, </a:t>
                </a:r>
                <a14:m>
                  <m:oMath xmlns:m="http://schemas.openxmlformats.org/officeDocument/2006/math">
                    <m:sSub>
                      <m:sSubPr>
                        <m:ctrlPr>
                          <a:rPr lang="en-US" altLang="zh-CN" i="1" dirty="0">
                            <a:solidFill>
                              <a:srgbClr val="3333FF"/>
                            </a:solidFill>
                            <a:latin typeface="Cambria Math" charset="0"/>
                            <a:cs typeface="Times New Roman" charset="0"/>
                          </a:rPr>
                        </m:ctrlPr>
                      </m:sSubPr>
                      <m:e>
                        <m:r>
                          <a:rPr lang="en-US" altLang="zh-CN" i="1" dirty="0">
                            <a:solidFill>
                              <a:srgbClr val="3333FF"/>
                            </a:solidFill>
                            <a:latin typeface="Cambria Math" panose="02040503050406030204" pitchFamily="18" charset="0"/>
                            <a:cs typeface="Times New Roman" charset="0"/>
                          </a:rPr>
                          <m:t>𝑝</m:t>
                        </m:r>
                      </m:e>
                      <m:sub>
                        <m:r>
                          <a:rPr lang="en-US" altLang="zh-CN" i="1" dirty="0">
                            <a:solidFill>
                              <a:srgbClr val="3333FF"/>
                            </a:solidFill>
                            <a:latin typeface="Cambria Math" panose="02040503050406030204" pitchFamily="18" charset="0"/>
                            <a:cs typeface="Times New Roman" charset="0"/>
                          </a:rPr>
                          <m:t>0</m:t>
                        </m:r>
                      </m:sub>
                    </m:sSub>
                    <m:r>
                      <a:rPr lang="en-US" altLang="zh-CN" i="1" dirty="0">
                        <a:solidFill>
                          <a:srgbClr val="3333FF"/>
                        </a:solidFill>
                        <a:latin typeface="Cambria Math" panose="02040503050406030204" pitchFamily="18" charset="0"/>
                        <a:cs typeface="Times New Roman" charset="0"/>
                      </a:rPr>
                      <m:t>=.9</m:t>
                    </m:r>
                  </m:oMath>
                </a14:m>
                <a:r>
                  <a:rPr lang="en-US" altLang="zh-CN" dirty="0">
                    <a:solidFill>
                      <a:srgbClr val="3333FF"/>
                    </a:solidFill>
                    <a:latin typeface="Arial" panose="020B0604020202020204" pitchFamily="34" charset="0"/>
                    <a:ea typeface="Times New Roman" charset="0"/>
                    <a:cs typeface="Arial" panose="020B0604020202020204" pitchFamily="34" charset="0"/>
                  </a:rPr>
                  <a:t>, </a:t>
                </a:r>
                <a14:m>
                  <m:oMath xmlns:m="http://schemas.openxmlformats.org/officeDocument/2006/math">
                    <m:sSup>
                      <m:sSupPr>
                        <m:ctrlPr>
                          <a:rPr lang="en-US" altLang="zh-CN" i="1">
                            <a:solidFill>
                              <a:srgbClr val="3333FF"/>
                            </a:solidFill>
                            <a:latin typeface="Cambria Math" charset="0"/>
                            <a:cs typeface="Times New Roman" charset="0"/>
                          </a:rPr>
                        </m:ctrlPr>
                      </m:sSupPr>
                      <m:e>
                        <m:r>
                          <a:rPr lang="en-US" altLang="zh-CN" i="1">
                            <a:solidFill>
                              <a:srgbClr val="3333FF"/>
                            </a:solidFill>
                            <a:latin typeface="Cambria Math" panose="02040503050406030204" pitchFamily="18" charset="0"/>
                            <a:cs typeface="Times New Roman" charset="0"/>
                          </a:rPr>
                          <m:t>𝑝</m:t>
                        </m:r>
                      </m:e>
                      <m:sup>
                        <m:r>
                          <a:rPr lang="en-US" altLang="zh-CN" i="1">
                            <a:solidFill>
                              <a:srgbClr val="3333FF"/>
                            </a:solidFill>
                            <a:latin typeface="Cambria Math" panose="02040503050406030204" pitchFamily="18" charset="0"/>
                            <a:cs typeface="Times New Roman" charset="0"/>
                          </a:rPr>
                          <m:t>′</m:t>
                        </m:r>
                      </m:sup>
                    </m:sSup>
                    <m:r>
                      <a:rPr lang="en-US" altLang="zh-CN" i="1">
                        <a:solidFill>
                          <a:srgbClr val="3333FF"/>
                        </a:solidFill>
                        <a:latin typeface="Cambria Math" panose="02040503050406030204" pitchFamily="18" charset="0"/>
                        <a:cs typeface="Times New Roman" charset="0"/>
                      </a:rPr>
                      <m:t>=.8</m:t>
                    </m:r>
                  </m:oMath>
                </a14:m>
                <a:r>
                  <a:rPr lang="en-US" altLang="zh-CN" dirty="0">
                    <a:solidFill>
                      <a:srgbClr val="3333FF"/>
                    </a:solidFill>
                    <a:latin typeface="Arial" panose="020B0604020202020204" pitchFamily="34" charset="0"/>
                    <a:ea typeface="Times New Roman" charset="0"/>
                    <a:cs typeface="Arial" panose="020B0604020202020204" pitchFamily="34" charset="0"/>
                  </a:rPr>
                  <a:t> and </a:t>
                </a:r>
                <a14:m>
                  <m:oMath xmlns:m="http://schemas.openxmlformats.org/officeDocument/2006/math">
                    <m:r>
                      <a:rPr lang="en-US" altLang="zh-CN" i="1">
                        <a:solidFill>
                          <a:srgbClr val="3333FF"/>
                        </a:solidFill>
                        <a:latin typeface="Cambria Math" panose="02040503050406030204" pitchFamily="18" charset="0"/>
                        <a:ea typeface="Times New Roman" charset="0"/>
                        <a:cs typeface="Times New Roman" charset="0"/>
                      </a:rPr>
                      <m:t>𝑛</m:t>
                    </m:r>
                    <m:r>
                      <a:rPr lang="en-US" altLang="zh-CN" i="1">
                        <a:solidFill>
                          <a:srgbClr val="3333FF"/>
                        </a:solidFill>
                        <a:latin typeface="Cambria Math" panose="02040503050406030204" pitchFamily="18" charset="0"/>
                        <a:ea typeface="Times New Roman" charset="0"/>
                        <a:cs typeface="Times New Roman" charset="0"/>
                      </a:rPr>
                      <m:t>=225</m:t>
                    </m:r>
                  </m:oMath>
                </a14:m>
                <a:r>
                  <a:rPr lang="en-US" altLang="zh-CN" dirty="0">
                    <a:solidFill>
                      <a:srgbClr val="3333FF"/>
                    </a:solidFill>
                    <a:latin typeface="Arial" panose="020B0604020202020204" pitchFamily="34" charset="0"/>
                    <a:ea typeface="Times New Roman" charset="0"/>
                    <a:cs typeface="Arial" panose="020B0604020202020204" pitchFamily="34" charset="0"/>
                  </a:rPr>
                  <a:t>, we have</a:t>
                </a:r>
              </a:p>
              <a:p>
                <a:pPr algn="ctr">
                  <a:lnSpc>
                    <a:spcPct val="150000"/>
                  </a:lnSpc>
                </a:pPr>
                <a:r>
                  <a:rPr lang="en-US" altLang="zh-CN" dirty="0">
                    <a:solidFill>
                      <a:srgbClr val="3333FF"/>
                    </a:solidFill>
                    <a:latin typeface="Arial" panose="020B0604020202020204" pitchFamily="34" charset="0"/>
                    <a:ea typeface="Times New Roman" charset="0"/>
                    <a:cs typeface="Arial" panose="020B0604020202020204" pitchFamily="34" charset="0"/>
                  </a:rPr>
                  <a:t> </a:t>
                </a:r>
                <a14:m>
                  <m:oMath xmlns:m="http://schemas.openxmlformats.org/officeDocument/2006/math">
                    <m:r>
                      <m:rPr>
                        <m:sty m:val="p"/>
                      </m:rPr>
                      <a:rPr lang="el-GR" altLang="zh-CN" i="1" smtClean="0">
                        <a:solidFill>
                          <a:srgbClr val="3333FF"/>
                        </a:solidFill>
                        <a:latin typeface="Cambria Math" panose="02040503050406030204" pitchFamily="18" charset="0"/>
                        <a:ea typeface="Cambria Math" panose="02040503050406030204" pitchFamily="18" charset="0"/>
                        <a:cs typeface="Times New Roman" charset="0"/>
                      </a:rPr>
                      <m:t>β</m:t>
                    </m:r>
                    <m:d>
                      <m:dPr>
                        <m:ctrlPr>
                          <a:rPr lang="en-US" altLang="zh-CN" i="1">
                            <a:solidFill>
                              <a:srgbClr val="3333FF"/>
                            </a:solidFill>
                            <a:latin typeface="Cambria Math" charset="0"/>
                            <a:ea typeface="Cambria Math" panose="02040503050406030204" pitchFamily="18" charset="0"/>
                            <a:cs typeface="Times New Roman" charset="0"/>
                          </a:rPr>
                        </m:ctrlPr>
                      </m:dPr>
                      <m:e>
                        <m:r>
                          <a:rPr lang="en-US" altLang="zh-CN" i="1">
                            <a:solidFill>
                              <a:srgbClr val="3333FF"/>
                            </a:solidFill>
                            <a:latin typeface="Cambria Math" panose="02040503050406030204" pitchFamily="18" charset="0"/>
                            <a:ea typeface="Cambria Math" panose="02040503050406030204" pitchFamily="18" charset="0"/>
                            <a:cs typeface="Times New Roman" charset="0"/>
                          </a:rPr>
                          <m:t>.8</m:t>
                        </m:r>
                      </m:e>
                    </m:d>
                    <m:r>
                      <a:rPr lang="en-US" altLang="zh-CN" i="1">
                        <a:solidFill>
                          <a:srgbClr val="3333FF"/>
                        </a:solidFill>
                        <a:latin typeface="Cambria Math" panose="02040503050406030204" pitchFamily="18" charset="0"/>
                        <a:ea typeface="Cambria Math" panose="02040503050406030204" pitchFamily="18" charset="0"/>
                        <a:cs typeface="Times New Roman" charset="0"/>
                      </a:rPr>
                      <m:t>=1−</m:t>
                    </m:r>
                    <m:r>
                      <m:rPr>
                        <m:sty m:val="p"/>
                      </m:rPr>
                      <a:rPr lang="el-GR" altLang="zh-CN" i="1">
                        <a:solidFill>
                          <a:srgbClr val="3333FF"/>
                        </a:solidFill>
                        <a:latin typeface="Cambria Math" panose="02040503050406030204" pitchFamily="18" charset="0"/>
                        <a:ea typeface="Cambria Math" panose="02040503050406030204" pitchFamily="18" charset="0"/>
                        <a:cs typeface="Times New Roman" charset="0"/>
                      </a:rPr>
                      <m:t>Φ</m:t>
                    </m:r>
                    <m:d>
                      <m:dPr>
                        <m:ctrlPr>
                          <a:rPr lang="en-US" altLang="zh-CN" i="1">
                            <a:solidFill>
                              <a:srgbClr val="3333FF"/>
                            </a:solidFill>
                            <a:latin typeface="Cambria Math" charset="0"/>
                            <a:ea typeface="Cambria Math" panose="02040503050406030204" pitchFamily="18" charset="0"/>
                            <a:cs typeface="Times New Roman" charset="0"/>
                          </a:rPr>
                        </m:ctrlPr>
                      </m:dPr>
                      <m:e>
                        <m:f>
                          <m:fPr>
                            <m:ctrlPr>
                              <a:rPr lang="en-US" altLang="zh-CN" i="1">
                                <a:solidFill>
                                  <a:srgbClr val="3333FF"/>
                                </a:solidFill>
                                <a:latin typeface="Cambria Math" charset="0"/>
                                <a:cs typeface="Times New Roman" charset="0"/>
                              </a:rPr>
                            </m:ctrlPr>
                          </m:fPr>
                          <m:num>
                            <m:r>
                              <a:rPr lang="en-US" altLang="zh-CN" i="1">
                                <a:solidFill>
                                  <a:srgbClr val="3333FF"/>
                                </a:solidFill>
                                <a:latin typeface="Cambria Math" panose="02040503050406030204" pitchFamily="18" charset="0"/>
                                <a:cs typeface="Times New Roman" charset="0"/>
                              </a:rPr>
                              <m:t>.9</m:t>
                            </m:r>
                            <m:r>
                              <a:rPr lang="en-US" altLang="zh-CN" i="1" dirty="0">
                                <a:solidFill>
                                  <a:srgbClr val="3333FF"/>
                                </a:solidFill>
                                <a:latin typeface="Cambria Math" panose="02040503050406030204" pitchFamily="18" charset="0"/>
                                <a:ea typeface="Cambria Math" panose="02040503050406030204" pitchFamily="18" charset="0"/>
                                <a:cs typeface="Times New Roman" charset="0"/>
                              </a:rPr>
                              <m:t>−.8</m:t>
                            </m:r>
                            <m:r>
                              <a:rPr lang="en-US" altLang="zh-CN" i="1">
                                <a:solidFill>
                                  <a:srgbClr val="3333FF"/>
                                </a:solidFill>
                                <a:latin typeface="Cambria Math" panose="02040503050406030204" pitchFamily="18" charset="0"/>
                                <a:cs typeface="Times New Roman" charset="0"/>
                              </a:rPr>
                              <m:t>+</m:t>
                            </m:r>
                            <m:r>
                              <a:rPr lang="en-US" altLang="zh-CN" i="1" dirty="0">
                                <a:solidFill>
                                  <a:srgbClr val="3333FF"/>
                                </a:solidFill>
                                <a:latin typeface="Cambria Math" panose="02040503050406030204" pitchFamily="18" charset="0"/>
                                <a:ea typeface="Cambria Math" panose="02040503050406030204" pitchFamily="18" charset="0"/>
                                <a:cs typeface="Times New Roman" charset="0"/>
                              </a:rPr>
                              <m:t>2.33</m:t>
                            </m:r>
                            <m:rad>
                              <m:radPr>
                                <m:degHide m:val="on"/>
                                <m:ctrlPr>
                                  <a:rPr lang="en-US" altLang="zh-CN" i="1">
                                    <a:solidFill>
                                      <a:srgbClr val="3333FF"/>
                                    </a:solidFill>
                                    <a:latin typeface="Cambria Math" charset="0"/>
                                    <a:cs typeface="Times New Roman" charset="0"/>
                                  </a:rPr>
                                </m:ctrlPr>
                              </m:radPr>
                              <m:deg/>
                              <m:e>
                                <m:r>
                                  <a:rPr lang="en-US" altLang="zh-CN" i="1">
                                    <a:solidFill>
                                      <a:srgbClr val="3333FF"/>
                                    </a:solidFill>
                                    <a:latin typeface="Cambria Math" panose="02040503050406030204" pitchFamily="18" charset="0"/>
                                    <a:cs typeface="Times New Roman" charset="0"/>
                                  </a:rPr>
                                  <m:t>.9(</m:t>
                                </m:r>
                                <m:r>
                                  <a:rPr lang="en-US" altLang="zh-CN" i="1" dirty="0">
                                    <a:solidFill>
                                      <a:srgbClr val="3333FF"/>
                                    </a:solidFill>
                                    <a:latin typeface="Cambria Math" panose="02040503050406030204" pitchFamily="18" charset="0"/>
                                    <a:ea typeface="Cambria Math" panose="02040503050406030204" pitchFamily="18" charset="0"/>
                                    <a:cs typeface="Times New Roman" charset="0"/>
                                  </a:rPr>
                                  <m:t> .1)/225</m:t>
                                </m:r>
                              </m:e>
                            </m:rad>
                          </m:num>
                          <m:den>
                            <m:rad>
                              <m:radPr>
                                <m:degHide m:val="on"/>
                                <m:ctrlPr>
                                  <a:rPr lang="en-US" altLang="zh-CN" i="1">
                                    <a:solidFill>
                                      <a:srgbClr val="3333FF"/>
                                    </a:solidFill>
                                    <a:latin typeface="Cambria Math" charset="0"/>
                                    <a:cs typeface="Times New Roman" charset="0"/>
                                  </a:rPr>
                                </m:ctrlPr>
                              </m:radPr>
                              <m:deg/>
                              <m:e>
                                <m:r>
                                  <a:rPr lang="en-US" altLang="zh-CN" i="1">
                                    <a:solidFill>
                                      <a:srgbClr val="3333FF"/>
                                    </a:solidFill>
                                    <a:latin typeface="Cambria Math" panose="02040503050406030204" pitchFamily="18" charset="0"/>
                                    <a:cs typeface="Times New Roman" charset="0"/>
                                  </a:rPr>
                                  <m:t>.8(</m:t>
                                </m:r>
                                <m:r>
                                  <a:rPr lang="en-US" altLang="zh-CN" i="1" dirty="0">
                                    <a:solidFill>
                                      <a:srgbClr val="3333FF"/>
                                    </a:solidFill>
                                    <a:latin typeface="Cambria Math" panose="02040503050406030204" pitchFamily="18" charset="0"/>
                                    <a:ea typeface="Cambria Math" panose="02040503050406030204" pitchFamily="18" charset="0"/>
                                    <a:cs typeface="Times New Roman" charset="0"/>
                                  </a:rPr>
                                  <m:t>.2)/225</m:t>
                                </m:r>
                              </m:e>
                            </m:rad>
                          </m:den>
                        </m:f>
                      </m:e>
                    </m:d>
                    <m:r>
                      <a:rPr lang="en-US" altLang="zh-CN" i="1" dirty="0">
                        <a:solidFill>
                          <a:srgbClr val="3333FF"/>
                        </a:solidFill>
                        <a:latin typeface="Cambria Math" panose="02040503050406030204" pitchFamily="18" charset="0"/>
                        <a:ea typeface="Cambria Math" panose="02040503050406030204" pitchFamily="18" charset="0"/>
                        <a:cs typeface="Times New Roman" charset="0"/>
                      </a:rPr>
                      <m:t>=1−</m:t>
                    </m:r>
                    <m:r>
                      <m:rPr>
                        <m:sty m:val="p"/>
                      </m:rPr>
                      <a:rPr lang="el-GR" altLang="zh-CN" i="1">
                        <a:solidFill>
                          <a:srgbClr val="3333FF"/>
                        </a:solidFill>
                        <a:latin typeface="Cambria Math" panose="02040503050406030204" pitchFamily="18" charset="0"/>
                        <a:ea typeface="Cambria Math" panose="02040503050406030204" pitchFamily="18" charset="0"/>
                        <a:cs typeface="Times New Roman" charset="0"/>
                      </a:rPr>
                      <m:t>Φ</m:t>
                    </m:r>
                    <m:d>
                      <m:dPr>
                        <m:ctrlPr>
                          <a:rPr lang="en-US" altLang="zh-CN" i="1">
                            <a:solidFill>
                              <a:srgbClr val="3333FF"/>
                            </a:solidFill>
                            <a:latin typeface="Cambria Math" charset="0"/>
                            <a:ea typeface="Cambria Math" panose="02040503050406030204" pitchFamily="18" charset="0"/>
                            <a:cs typeface="Times New Roman" charset="0"/>
                          </a:rPr>
                        </m:ctrlPr>
                      </m:dPr>
                      <m:e>
                        <m:r>
                          <a:rPr lang="en-US" altLang="zh-CN" i="1">
                            <a:solidFill>
                              <a:srgbClr val="3333FF"/>
                            </a:solidFill>
                            <a:latin typeface="Cambria Math" panose="02040503050406030204" pitchFamily="18" charset="0"/>
                            <a:ea typeface="Cambria Math" panose="02040503050406030204" pitchFamily="18" charset="0"/>
                            <a:cs typeface="Times New Roman" charset="0"/>
                          </a:rPr>
                          <m:t>2.00</m:t>
                        </m:r>
                      </m:e>
                    </m:d>
                    <m:r>
                      <a:rPr lang="en-US" altLang="zh-CN" i="1">
                        <a:solidFill>
                          <a:srgbClr val="3333FF"/>
                        </a:solidFill>
                        <a:latin typeface="Cambria Math" panose="02040503050406030204" pitchFamily="18" charset="0"/>
                        <a:ea typeface="Cambria Math" panose="02040503050406030204" pitchFamily="18" charset="0"/>
                        <a:cs typeface="Times New Roman" charset="0"/>
                      </a:rPr>
                      <m:t>=.0228</m:t>
                    </m:r>
                  </m:oMath>
                </a14:m>
                <a:endParaRPr lang="en-US" altLang="zh-CN" dirty="0">
                  <a:solidFill>
                    <a:srgbClr val="3333FF"/>
                  </a:solidFill>
                  <a:latin typeface="Arial" panose="020B0604020202020204" pitchFamily="34" charset="0"/>
                  <a:ea typeface="Times New Roman" charset="0"/>
                  <a:cs typeface="Arial" panose="020B0604020202020204" pitchFamily="34" charset="0"/>
                </a:endParaRPr>
              </a:p>
              <a:p>
                <a:pPr algn="just">
                  <a:lnSpc>
                    <a:spcPct val="150000"/>
                  </a:lnSpc>
                </a:pPr>
                <a:r>
                  <a:rPr lang="en-US" altLang="zh-CN" dirty="0">
                    <a:solidFill>
                      <a:srgbClr val="3333FF"/>
                    </a:solidFill>
                    <a:latin typeface="Arial" panose="020B0604020202020204" pitchFamily="34" charset="0"/>
                    <a:ea typeface="Times New Roman" charset="0"/>
                    <a:cs typeface="Arial" panose="020B0604020202020204" pitchFamily="34" charset="0"/>
                  </a:rPr>
                  <a:t>Thus, the probability that </a:t>
                </a:r>
                <a14:m>
                  <m:oMath xmlns:m="http://schemas.openxmlformats.org/officeDocument/2006/math">
                    <m:sSub>
                      <m:sSubPr>
                        <m:ctrlPr>
                          <a:rPr lang="en-US" altLang="zh-CN" i="1" dirty="0">
                            <a:solidFill>
                              <a:srgbClr val="3333FF"/>
                            </a:solidFill>
                            <a:latin typeface="Cambria Math" charset="0"/>
                            <a:cs typeface="Times New Roman" charset="0"/>
                          </a:rPr>
                        </m:ctrlPr>
                      </m:sSubPr>
                      <m:e>
                        <m:r>
                          <a:rPr lang="en-US" altLang="zh-CN" i="1" dirty="0">
                            <a:solidFill>
                              <a:srgbClr val="3333FF"/>
                            </a:solidFill>
                            <a:latin typeface="Cambria Math" panose="02040503050406030204" pitchFamily="18" charset="0"/>
                            <a:cs typeface="Times New Roman" charset="0"/>
                          </a:rPr>
                          <m:t>𝐻</m:t>
                        </m:r>
                      </m:e>
                      <m:sub>
                        <m:r>
                          <a:rPr lang="en-US" altLang="zh-CN" i="1" dirty="0">
                            <a:solidFill>
                              <a:srgbClr val="3333FF"/>
                            </a:solidFill>
                            <a:latin typeface="Cambria Math" panose="02040503050406030204" pitchFamily="18" charset="0"/>
                            <a:cs typeface="Times New Roman" charset="0"/>
                          </a:rPr>
                          <m:t>0</m:t>
                        </m:r>
                      </m:sub>
                    </m:sSub>
                  </m:oMath>
                </a14:m>
                <a:r>
                  <a:rPr lang="en-US" altLang="zh-CN" dirty="0">
                    <a:solidFill>
                      <a:srgbClr val="3333FF"/>
                    </a:solidFill>
                    <a:latin typeface="Arial" panose="020B0604020202020204" pitchFamily="34" charset="0"/>
                    <a:ea typeface="Times New Roman" charset="0"/>
                    <a:cs typeface="Arial" panose="020B0604020202020204" pitchFamily="34" charset="0"/>
                  </a:rPr>
                  <a:t> will be rejected using the test when </a:t>
                </a:r>
                <a14:m>
                  <m:oMath xmlns:m="http://schemas.openxmlformats.org/officeDocument/2006/math">
                    <m:r>
                      <a:rPr lang="en-US" altLang="zh-CN" i="1" dirty="0">
                        <a:solidFill>
                          <a:srgbClr val="3333FF"/>
                        </a:solidFill>
                        <a:latin typeface="Cambria Math" panose="02040503050406030204" pitchFamily="18" charset="0"/>
                        <a:cs typeface="Times New Roman" charset="0"/>
                      </a:rPr>
                      <m:t>𝑝</m:t>
                    </m:r>
                    <m:r>
                      <a:rPr lang="en-US" altLang="zh-CN" i="1" dirty="0">
                        <a:solidFill>
                          <a:srgbClr val="3333FF"/>
                        </a:solidFill>
                        <a:latin typeface="Cambria Math" panose="02040503050406030204" pitchFamily="18" charset="0"/>
                        <a:cs typeface="Times New Roman" charset="0"/>
                      </a:rPr>
                      <m:t>=.8</m:t>
                    </m:r>
                  </m:oMath>
                </a14:m>
                <a:r>
                  <a:rPr lang="en-US" altLang="zh-CN" dirty="0">
                    <a:solidFill>
                      <a:srgbClr val="3333FF"/>
                    </a:solidFill>
                    <a:latin typeface="Arial" panose="020B0604020202020204" pitchFamily="34" charset="0"/>
                    <a:ea typeface="Times New Roman" charset="0"/>
                    <a:cs typeface="Arial" panose="020B0604020202020204" pitchFamily="34" charset="0"/>
                  </a:rPr>
                  <a:t> is .9772— roughly 98% of all samples will result in correct rejection of </a:t>
                </a:r>
                <a14:m>
                  <m:oMath xmlns:m="http://schemas.openxmlformats.org/officeDocument/2006/math">
                    <m:sSub>
                      <m:sSubPr>
                        <m:ctrlPr>
                          <a:rPr lang="en-US" altLang="zh-CN" i="1" dirty="0">
                            <a:solidFill>
                              <a:srgbClr val="3333FF"/>
                            </a:solidFill>
                            <a:latin typeface="Cambria Math" charset="0"/>
                            <a:cs typeface="Times New Roman" charset="0"/>
                          </a:rPr>
                        </m:ctrlPr>
                      </m:sSubPr>
                      <m:e>
                        <m:r>
                          <a:rPr lang="en-US" altLang="zh-CN" i="1" dirty="0">
                            <a:solidFill>
                              <a:srgbClr val="3333FF"/>
                            </a:solidFill>
                            <a:latin typeface="Cambria Math" panose="02040503050406030204" pitchFamily="18" charset="0"/>
                            <a:cs typeface="Times New Roman" charset="0"/>
                          </a:rPr>
                          <m:t>𝐻</m:t>
                        </m:r>
                      </m:e>
                      <m:sub>
                        <m:r>
                          <a:rPr lang="en-US" altLang="zh-CN" i="1" dirty="0">
                            <a:solidFill>
                              <a:srgbClr val="3333FF"/>
                            </a:solidFill>
                            <a:latin typeface="Cambria Math" panose="02040503050406030204" pitchFamily="18" charset="0"/>
                            <a:cs typeface="Times New Roman" charset="0"/>
                          </a:rPr>
                          <m:t>0</m:t>
                        </m:r>
                      </m:sub>
                    </m:sSub>
                  </m:oMath>
                </a14:m>
                <a:r>
                  <a:rPr lang="en-US" altLang="zh-CN" dirty="0">
                    <a:solidFill>
                      <a:srgbClr val="3333FF"/>
                    </a:solidFill>
                    <a:latin typeface="Arial" panose="020B0604020202020204" pitchFamily="34" charset="0"/>
                    <a:ea typeface="Times New Roman" charset="0"/>
                    <a:cs typeface="Arial" panose="020B0604020202020204" pitchFamily="34" charset="0"/>
                  </a:rPr>
                  <a:t>. </a:t>
                </a:r>
                <a:endParaRPr lang="en-US" altLang="zh-CN" dirty="0">
                  <a:latin typeface="Arial" panose="020B0604020202020204" pitchFamily="34" charset="0"/>
                  <a:ea typeface="Times New Roman" charset="0"/>
                  <a:cs typeface="Arial" panose="020B0604020202020204" pitchFamily="34" charset="0"/>
                </a:endParaRPr>
              </a:p>
              <a:p>
                <a:pPr algn="just">
                  <a:lnSpc>
                    <a:spcPct val="150000"/>
                  </a:lnSpc>
                </a:pPr>
                <a:r>
                  <a:rPr lang="en-US" altLang="zh-CN" dirty="0">
                    <a:solidFill>
                      <a:srgbClr val="FF0000"/>
                    </a:solidFill>
                    <a:latin typeface="Arial" panose="020B0604020202020204" pitchFamily="34" charset="0"/>
                    <a:ea typeface="Times New Roman" charset="0"/>
                    <a:cs typeface="Arial" panose="020B0604020202020204" pitchFamily="34" charset="0"/>
                  </a:rPr>
                  <a:t>What should the sample size be to ensure that </a:t>
                </a:r>
                <a14:m>
                  <m:oMath xmlns:m="http://schemas.openxmlformats.org/officeDocument/2006/math">
                    <m:r>
                      <a:rPr lang="el-GR" altLang="zh-CN" i="1">
                        <a:solidFill>
                          <a:srgbClr val="FF0000"/>
                        </a:solidFill>
                        <a:latin typeface="Cambria Math" panose="02040503050406030204" pitchFamily="18" charset="0"/>
                        <a:ea typeface="Cambria Math" panose="02040503050406030204" pitchFamily="18" charset="0"/>
                        <a:cs typeface="Times New Roman" charset="0"/>
                      </a:rPr>
                      <m:t>𝛽</m:t>
                    </m:r>
                    <m:d>
                      <m:dPr>
                        <m:ctrlPr>
                          <a:rPr lang="en-US" altLang="zh-CN" i="1">
                            <a:solidFill>
                              <a:srgbClr val="FF0000"/>
                            </a:solidFill>
                            <a:latin typeface="Cambria Math" charset="0"/>
                            <a:ea typeface="Cambria Math" panose="02040503050406030204" pitchFamily="18" charset="0"/>
                            <a:cs typeface="Times New Roman" charset="0"/>
                          </a:rPr>
                        </m:ctrlPr>
                      </m:dPr>
                      <m:e>
                        <m:r>
                          <a:rPr lang="en-US" altLang="zh-CN" i="1">
                            <a:solidFill>
                              <a:srgbClr val="FF0000"/>
                            </a:solidFill>
                            <a:latin typeface="Cambria Math" panose="02040503050406030204" pitchFamily="18" charset="0"/>
                            <a:ea typeface="Cambria Math" panose="02040503050406030204" pitchFamily="18" charset="0"/>
                            <a:cs typeface="Times New Roman" charset="0"/>
                          </a:rPr>
                          <m:t>.8</m:t>
                        </m:r>
                      </m:e>
                    </m:d>
                    <m:r>
                      <a:rPr lang="en-US" altLang="zh-CN" i="1">
                        <a:solidFill>
                          <a:srgbClr val="FF0000"/>
                        </a:solidFill>
                        <a:latin typeface="Cambria Math" panose="02040503050406030204" pitchFamily="18" charset="0"/>
                        <a:ea typeface="Cambria Math" panose="02040503050406030204" pitchFamily="18" charset="0"/>
                        <a:cs typeface="Times New Roman" charset="0"/>
                      </a:rPr>
                      <m:t>=.01 </m:t>
                    </m:r>
                  </m:oMath>
                </a14:m>
                <a:r>
                  <a:rPr lang="en-US" altLang="zh-CN" dirty="0">
                    <a:solidFill>
                      <a:srgbClr val="FF0000"/>
                    </a:solidFill>
                    <a:latin typeface="Arial" panose="020B0604020202020204" pitchFamily="34" charset="0"/>
                    <a:ea typeface="Times New Roman" charset="0"/>
                    <a:cs typeface="Arial" panose="020B0604020202020204" pitchFamily="34" charset="0"/>
                  </a:rPr>
                  <a:t>? </a:t>
                </a:r>
              </a:p>
              <a:p>
                <a:pPr algn="just">
                  <a:lnSpc>
                    <a:spcPct val="150000"/>
                  </a:lnSpc>
                </a:pPr>
                <a:r>
                  <a:rPr lang="en-US" altLang="zh-CN" dirty="0">
                    <a:solidFill>
                      <a:srgbClr val="3333FF"/>
                    </a:solidFill>
                    <a:latin typeface="Arial" panose="020B0604020202020204" pitchFamily="34" charset="0"/>
                    <a:ea typeface="Times New Roman" charset="0"/>
                    <a:cs typeface="Arial" panose="020B0604020202020204" pitchFamily="34" charset="0"/>
                  </a:rPr>
                  <a:t>Notice that  </a:t>
                </a:r>
                <a14:m>
                  <m:oMath xmlns:m="http://schemas.openxmlformats.org/officeDocument/2006/math">
                    <m:r>
                      <a:rPr lang="zh-CN" altLang="en-US" i="1">
                        <a:solidFill>
                          <a:srgbClr val="3333FF"/>
                        </a:solidFill>
                        <a:latin typeface="Cambria Math" panose="02040503050406030204" pitchFamily="18" charset="0"/>
                        <a:ea typeface="Times New Roman" charset="0"/>
                        <a:cs typeface="Times New Roman" charset="0"/>
                      </a:rPr>
                      <m:t>𝛼</m:t>
                    </m:r>
                    <m:r>
                      <a:rPr lang="en-US" altLang="zh-CN" i="1">
                        <a:solidFill>
                          <a:srgbClr val="3333FF"/>
                        </a:solidFill>
                        <a:latin typeface="Cambria Math" panose="02040503050406030204" pitchFamily="18" charset="0"/>
                        <a:ea typeface="Times New Roman" charset="0"/>
                        <a:cs typeface="Times New Roman" charset="0"/>
                      </a:rPr>
                      <m:t>=.01</m:t>
                    </m:r>
                  </m:oMath>
                </a14:m>
                <a:r>
                  <a:rPr lang="en-US" altLang="zh-CN" dirty="0">
                    <a:solidFill>
                      <a:srgbClr val="3333FF"/>
                    </a:solidFill>
                    <a:latin typeface="Arial" panose="020B0604020202020204" pitchFamily="34" charset="0"/>
                    <a:ea typeface="Times New Roman" charset="0"/>
                    <a:cs typeface="Arial" panose="020B0604020202020204" pitchFamily="34" charset="0"/>
                  </a:rPr>
                  <a:t>, </a:t>
                </a:r>
                <a14:m>
                  <m:oMath xmlns:m="http://schemas.openxmlformats.org/officeDocument/2006/math">
                    <m:sSub>
                      <m:sSubPr>
                        <m:ctrlPr>
                          <a:rPr lang="en-US" altLang="zh-CN" i="1" dirty="0">
                            <a:solidFill>
                              <a:srgbClr val="3333FF"/>
                            </a:solidFill>
                            <a:latin typeface="Cambria Math" charset="0"/>
                            <a:cs typeface="Times New Roman" charset="0"/>
                          </a:rPr>
                        </m:ctrlPr>
                      </m:sSubPr>
                      <m:e>
                        <m:r>
                          <a:rPr lang="en-US" altLang="zh-CN" i="1" dirty="0">
                            <a:solidFill>
                              <a:srgbClr val="3333FF"/>
                            </a:solidFill>
                            <a:latin typeface="Cambria Math" panose="02040503050406030204" pitchFamily="18" charset="0"/>
                            <a:cs typeface="Times New Roman" charset="0"/>
                          </a:rPr>
                          <m:t>𝑝</m:t>
                        </m:r>
                      </m:e>
                      <m:sub>
                        <m:r>
                          <a:rPr lang="en-US" altLang="zh-CN" i="1" dirty="0">
                            <a:solidFill>
                              <a:srgbClr val="3333FF"/>
                            </a:solidFill>
                            <a:latin typeface="Cambria Math" panose="02040503050406030204" pitchFamily="18" charset="0"/>
                            <a:cs typeface="Times New Roman" charset="0"/>
                          </a:rPr>
                          <m:t>0</m:t>
                        </m:r>
                      </m:sub>
                    </m:sSub>
                    <m:r>
                      <a:rPr lang="en-US" altLang="zh-CN" i="1" dirty="0">
                        <a:solidFill>
                          <a:srgbClr val="3333FF"/>
                        </a:solidFill>
                        <a:latin typeface="Cambria Math" panose="02040503050406030204" pitchFamily="18" charset="0"/>
                        <a:cs typeface="Times New Roman" charset="0"/>
                      </a:rPr>
                      <m:t>=.9</m:t>
                    </m:r>
                  </m:oMath>
                </a14:m>
                <a:r>
                  <a:rPr lang="en-US" altLang="zh-CN" dirty="0">
                    <a:solidFill>
                      <a:srgbClr val="3333FF"/>
                    </a:solidFill>
                    <a:latin typeface="Arial" panose="020B0604020202020204" pitchFamily="34" charset="0"/>
                    <a:ea typeface="Times New Roman" charset="0"/>
                    <a:cs typeface="Arial" panose="020B0604020202020204" pitchFamily="34" charset="0"/>
                  </a:rPr>
                  <a:t>, </a:t>
                </a:r>
                <a14:m>
                  <m:oMath xmlns:m="http://schemas.openxmlformats.org/officeDocument/2006/math">
                    <m:sSup>
                      <m:sSupPr>
                        <m:ctrlPr>
                          <a:rPr lang="en-US" altLang="zh-CN" i="1">
                            <a:solidFill>
                              <a:srgbClr val="3333FF"/>
                            </a:solidFill>
                            <a:latin typeface="Cambria Math" charset="0"/>
                            <a:cs typeface="Times New Roman" charset="0"/>
                          </a:rPr>
                        </m:ctrlPr>
                      </m:sSupPr>
                      <m:e>
                        <m:r>
                          <a:rPr lang="en-US" altLang="zh-CN" i="1">
                            <a:solidFill>
                              <a:srgbClr val="3333FF"/>
                            </a:solidFill>
                            <a:latin typeface="Cambria Math" panose="02040503050406030204" pitchFamily="18" charset="0"/>
                            <a:cs typeface="Times New Roman" charset="0"/>
                          </a:rPr>
                          <m:t>𝑝</m:t>
                        </m:r>
                      </m:e>
                      <m:sup>
                        <m:r>
                          <a:rPr lang="en-US" altLang="zh-CN" i="1">
                            <a:solidFill>
                              <a:srgbClr val="3333FF"/>
                            </a:solidFill>
                            <a:latin typeface="Cambria Math" panose="02040503050406030204" pitchFamily="18" charset="0"/>
                            <a:cs typeface="Times New Roman" charset="0"/>
                          </a:rPr>
                          <m:t>′</m:t>
                        </m:r>
                      </m:sup>
                    </m:sSup>
                    <m:r>
                      <a:rPr lang="en-US" altLang="zh-CN" i="1">
                        <a:solidFill>
                          <a:srgbClr val="3333FF"/>
                        </a:solidFill>
                        <a:latin typeface="Cambria Math" panose="02040503050406030204" pitchFamily="18" charset="0"/>
                        <a:cs typeface="Times New Roman" charset="0"/>
                      </a:rPr>
                      <m:t>=.8</m:t>
                    </m:r>
                  </m:oMath>
                </a14:m>
                <a:r>
                  <a:rPr lang="en-US" altLang="zh-CN" dirty="0">
                    <a:solidFill>
                      <a:srgbClr val="3333FF"/>
                    </a:solidFill>
                    <a:latin typeface="Arial" panose="020B0604020202020204" pitchFamily="34" charset="0"/>
                    <a:ea typeface="Times New Roman" charset="0"/>
                    <a:cs typeface="Arial" panose="020B0604020202020204" pitchFamily="34" charset="0"/>
                  </a:rPr>
                  <a:t>, </a:t>
                </a:r>
                <a14:m>
                  <m:oMath xmlns:m="http://schemas.openxmlformats.org/officeDocument/2006/math">
                    <m:r>
                      <m:rPr>
                        <m:sty m:val="p"/>
                      </m:rPr>
                      <a:rPr lang="el-GR" altLang="zh-CN" i="1">
                        <a:solidFill>
                          <a:srgbClr val="3333FF"/>
                        </a:solidFill>
                        <a:latin typeface="Cambria Math" panose="02040503050406030204" pitchFamily="18" charset="0"/>
                        <a:ea typeface="Cambria Math" panose="02040503050406030204" pitchFamily="18" charset="0"/>
                        <a:cs typeface="Times New Roman" charset="0"/>
                      </a:rPr>
                      <m:t>β</m:t>
                    </m:r>
                    <m:d>
                      <m:dPr>
                        <m:ctrlPr>
                          <a:rPr lang="en-US" altLang="zh-CN" i="1">
                            <a:solidFill>
                              <a:srgbClr val="3333FF"/>
                            </a:solidFill>
                            <a:latin typeface="Cambria Math" charset="0"/>
                            <a:ea typeface="Cambria Math" panose="02040503050406030204" pitchFamily="18" charset="0"/>
                            <a:cs typeface="Times New Roman" charset="0"/>
                          </a:rPr>
                        </m:ctrlPr>
                      </m:dPr>
                      <m:e>
                        <m:r>
                          <a:rPr lang="en-US" altLang="zh-CN" i="1">
                            <a:solidFill>
                              <a:srgbClr val="3333FF"/>
                            </a:solidFill>
                            <a:latin typeface="Cambria Math" panose="02040503050406030204" pitchFamily="18" charset="0"/>
                            <a:ea typeface="Cambria Math" panose="02040503050406030204" pitchFamily="18" charset="0"/>
                            <a:cs typeface="Times New Roman" charset="0"/>
                          </a:rPr>
                          <m:t>.8</m:t>
                        </m:r>
                      </m:e>
                    </m:d>
                  </m:oMath>
                </a14:m>
                <a:r>
                  <a:rPr lang="en-US" altLang="zh-CN" dirty="0">
                    <a:solidFill>
                      <a:srgbClr val="3333FF"/>
                    </a:solidFill>
                    <a:latin typeface="Arial" panose="020B0604020202020204" pitchFamily="34" charset="0"/>
                    <a:ea typeface="Times New Roman" charset="0"/>
                    <a:cs typeface="Arial" panose="020B0604020202020204" pitchFamily="34" charset="0"/>
                  </a:rPr>
                  <a:t>=.01, we have</a:t>
                </a:r>
              </a:p>
              <a:p>
                <a:pPr algn="just">
                  <a:lnSpc>
                    <a:spcPct val="150000"/>
                  </a:lnSpc>
                </a:pPr>
                <a:r>
                  <a:rPr lang="en-US" altLang="zh-CN" dirty="0">
                    <a:solidFill>
                      <a:srgbClr val="3333FF"/>
                    </a:solidFill>
                    <a:latin typeface="Arial" panose="020B0604020202020204" pitchFamily="34" charset="0"/>
                    <a:ea typeface="Times New Roman" charset="0"/>
                    <a:cs typeface="Arial" panose="020B0604020202020204" pitchFamily="34" charset="0"/>
                  </a:rPr>
                  <a:t>Using </a:t>
                </a:r>
                <a14:m>
                  <m:oMath xmlns:m="http://schemas.openxmlformats.org/officeDocument/2006/math">
                    <m:sSub>
                      <m:sSubPr>
                        <m:ctrlPr>
                          <a:rPr lang="en-US" altLang="zh-CN" i="1" dirty="0">
                            <a:solidFill>
                              <a:srgbClr val="3333FF"/>
                            </a:solidFill>
                            <a:latin typeface="Cambria Math" charset="0"/>
                            <a:ea typeface="Cambria Math" panose="02040503050406030204" pitchFamily="18" charset="0"/>
                            <a:cs typeface="Times New Roman" charset="0"/>
                          </a:rPr>
                        </m:ctrlPr>
                      </m:sSubPr>
                      <m:e>
                        <m:r>
                          <a:rPr lang="en-US" altLang="zh-CN" i="1" dirty="0">
                            <a:solidFill>
                              <a:srgbClr val="3333FF"/>
                            </a:solidFill>
                            <a:latin typeface="Cambria Math" panose="02040503050406030204" pitchFamily="18" charset="0"/>
                            <a:ea typeface="Cambria Math" panose="02040503050406030204" pitchFamily="18" charset="0"/>
                            <a:cs typeface="Times New Roman" charset="0"/>
                          </a:rPr>
                          <m:t>𝑧</m:t>
                        </m:r>
                      </m:e>
                      <m:sub>
                        <m:r>
                          <a:rPr lang="en-US" altLang="zh-CN" i="1" dirty="0">
                            <a:solidFill>
                              <a:srgbClr val="3333FF"/>
                            </a:solidFill>
                            <a:latin typeface="Cambria Math" panose="02040503050406030204" pitchFamily="18" charset="0"/>
                            <a:ea typeface="Cambria Math" panose="02040503050406030204" pitchFamily="18" charset="0"/>
                            <a:cs typeface="Times New Roman" charset="0"/>
                          </a:rPr>
                          <m:t>𝛼</m:t>
                        </m:r>
                      </m:sub>
                    </m:sSub>
                    <m:r>
                      <a:rPr lang="en-US" altLang="zh-CN" i="1" dirty="0">
                        <a:solidFill>
                          <a:srgbClr val="3333FF"/>
                        </a:solidFill>
                        <a:latin typeface="Cambria Math" panose="02040503050406030204" pitchFamily="18" charset="0"/>
                        <a:ea typeface="Cambria Math" panose="02040503050406030204" pitchFamily="18" charset="0"/>
                        <a:cs typeface="Times New Roman" charset="0"/>
                      </a:rPr>
                      <m:t>=</m:t>
                    </m:r>
                    <m:sSub>
                      <m:sSubPr>
                        <m:ctrlPr>
                          <a:rPr lang="en-US" altLang="zh-CN" i="1" dirty="0">
                            <a:solidFill>
                              <a:srgbClr val="3333FF"/>
                            </a:solidFill>
                            <a:latin typeface="Cambria Math" charset="0"/>
                            <a:ea typeface="Cambria Math" panose="02040503050406030204" pitchFamily="18" charset="0"/>
                            <a:cs typeface="Times New Roman" charset="0"/>
                          </a:rPr>
                        </m:ctrlPr>
                      </m:sSubPr>
                      <m:e>
                        <m:r>
                          <a:rPr lang="en-US" altLang="zh-CN" i="1" dirty="0">
                            <a:solidFill>
                              <a:srgbClr val="3333FF"/>
                            </a:solidFill>
                            <a:latin typeface="Cambria Math" panose="02040503050406030204" pitchFamily="18" charset="0"/>
                            <a:ea typeface="Cambria Math" panose="02040503050406030204" pitchFamily="18" charset="0"/>
                            <a:cs typeface="Times New Roman" charset="0"/>
                          </a:rPr>
                          <m:t>𝑧</m:t>
                        </m:r>
                      </m:e>
                      <m:sub>
                        <m:r>
                          <a:rPr lang="zh-CN" altLang="en-US" i="1" dirty="0">
                            <a:solidFill>
                              <a:srgbClr val="3333FF"/>
                            </a:solidFill>
                            <a:latin typeface="Cambria Math" panose="02040503050406030204" pitchFamily="18" charset="0"/>
                            <a:ea typeface="Cambria Math" panose="02040503050406030204" pitchFamily="18" charset="0"/>
                            <a:cs typeface="Times New Roman" charset="0"/>
                          </a:rPr>
                          <m:t>𝛽</m:t>
                        </m:r>
                      </m:sub>
                    </m:sSub>
                    <m:r>
                      <a:rPr lang="en-US" altLang="zh-CN" i="1" dirty="0">
                        <a:solidFill>
                          <a:srgbClr val="3333FF"/>
                        </a:solidFill>
                        <a:latin typeface="Cambria Math" panose="02040503050406030204" pitchFamily="18" charset="0"/>
                        <a:ea typeface="Cambria Math" panose="02040503050406030204" pitchFamily="18" charset="0"/>
                        <a:cs typeface="Times New Roman" charset="0"/>
                      </a:rPr>
                      <m:t>=2.33</m:t>
                    </m:r>
                  </m:oMath>
                </a14:m>
                <a:r>
                  <a:rPr lang="en-US" altLang="zh-CN" dirty="0">
                    <a:solidFill>
                      <a:srgbClr val="3333FF"/>
                    </a:solidFill>
                    <a:latin typeface="Arial" panose="020B0604020202020204" pitchFamily="34" charset="0"/>
                    <a:ea typeface="Times New Roman" charset="0"/>
                    <a:cs typeface="Arial" panose="020B0604020202020204" pitchFamily="34" charset="0"/>
                  </a:rPr>
                  <a:t> in the sample size formula yields</a:t>
                </a:r>
              </a:p>
              <a:p>
                <a:pPr algn="ctr">
                  <a:lnSpc>
                    <a:spcPct val="110000"/>
                  </a:lnSpc>
                </a:pPr>
                <a14:m>
                  <m:oMath xmlns:m="http://schemas.openxmlformats.org/officeDocument/2006/math">
                    <m:r>
                      <a:rPr lang="en-US" altLang="zh-CN" i="1">
                        <a:solidFill>
                          <a:srgbClr val="3333FF"/>
                        </a:solidFill>
                        <a:latin typeface="Cambria Math" panose="02040503050406030204" pitchFamily="18" charset="0"/>
                        <a:cs typeface="Times New Roman" charset="0"/>
                      </a:rPr>
                      <m:t>𝑛</m:t>
                    </m:r>
                    <m:r>
                      <a:rPr lang="en-US" altLang="zh-CN" i="1">
                        <a:solidFill>
                          <a:srgbClr val="3333FF"/>
                        </a:solidFill>
                        <a:latin typeface="Cambria Math" panose="02040503050406030204" pitchFamily="18" charset="0"/>
                        <a:cs typeface="Times New Roman" charset="0"/>
                      </a:rPr>
                      <m:t>=</m:t>
                    </m:r>
                    <m:sSup>
                      <m:sSupPr>
                        <m:ctrlPr>
                          <a:rPr lang="en-US" altLang="zh-CN" i="1">
                            <a:solidFill>
                              <a:srgbClr val="3333FF"/>
                            </a:solidFill>
                            <a:latin typeface="Cambria Math" charset="0"/>
                            <a:cs typeface="Times New Roman" charset="0"/>
                          </a:rPr>
                        </m:ctrlPr>
                      </m:sSupPr>
                      <m:e>
                        <m:d>
                          <m:dPr>
                            <m:begChr m:val="["/>
                            <m:endChr m:val="]"/>
                            <m:ctrlPr>
                              <a:rPr lang="en-US" altLang="zh-CN" i="1">
                                <a:solidFill>
                                  <a:srgbClr val="3333FF"/>
                                </a:solidFill>
                                <a:latin typeface="Cambria Math" charset="0"/>
                                <a:ea typeface="Cambria Math" panose="02040503050406030204" pitchFamily="18" charset="0"/>
                                <a:cs typeface="Times New Roman" charset="0"/>
                              </a:rPr>
                            </m:ctrlPr>
                          </m:dPr>
                          <m:e>
                            <m:f>
                              <m:fPr>
                                <m:ctrlPr>
                                  <a:rPr lang="en-US" altLang="zh-CN" i="1">
                                    <a:solidFill>
                                      <a:srgbClr val="3333FF"/>
                                    </a:solidFill>
                                    <a:latin typeface="Cambria Math" charset="0"/>
                                    <a:ea typeface="Cambria Math" panose="02040503050406030204" pitchFamily="18" charset="0"/>
                                    <a:cs typeface="Times New Roman" charset="0"/>
                                  </a:rPr>
                                </m:ctrlPr>
                              </m:fPr>
                              <m:num>
                                <m:r>
                                  <a:rPr lang="en-US" altLang="zh-CN" i="1" dirty="0">
                                    <a:solidFill>
                                      <a:srgbClr val="3333FF"/>
                                    </a:solidFill>
                                    <a:latin typeface="Cambria Math" panose="02040503050406030204" pitchFamily="18" charset="0"/>
                                    <a:ea typeface="Cambria Math" panose="02040503050406030204" pitchFamily="18" charset="0"/>
                                    <a:cs typeface="Times New Roman" charset="0"/>
                                  </a:rPr>
                                  <m:t>2.33</m:t>
                                </m:r>
                                <m:rad>
                                  <m:radPr>
                                    <m:degHide m:val="on"/>
                                    <m:ctrlPr>
                                      <a:rPr lang="en-US" altLang="zh-CN" i="1">
                                        <a:solidFill>
                                          <a:srgbClr val="3333FF"/>
                                        </a:solidFill>
                                        <a:latin typeface="Cambria Math" charset="0"/>
                                        <a:cs typeface="Times New Roman" charset="0"/>
                                      </a:rPr>
                                    </m:ctrlPr>
                                  </m:radPr>
                                  <m:deg/>
                                  <m:e>
                                    <m:r>
                                      <a:rPr lang="en-US" altLang="zh-CN" i="1">
                                        <a:solidFill>
                                          <a:srgbClr val="3333FF"/>
                                        </a:solidFill>
                                        <a:latin typeface="Cambria Math" panose="02040503050406030204" pitchFamily="18" charset="0"/>
                                        <a:cs typeface="Times New Roman" charset="0"/>
                                      </a:rPr>
                                      <m:t>.9</m:t>
                                    </m:r>
                                    <m:d>
                                      <m:dPr>
                                        <m:ctrlPr>
                                          <a:rPr lang="en-US" altLang="zh-CN" i="1">
                                            <a:solidFill>
                                              <a:srgbClr val="3333FF"/>
                                            </a:solidFill>
                                            <a:latin typeface="Cambria Math" charset="0"/>
                                            <a:cs typeface="Times New Roman" charset="0"/>
                                          </a:rPr>
                                        </m:ctrlPr>
                                      </m:dPr>
                                      <m:e>
                                        <m:r>
                                          <a:rPr lang="en-US" altLang="zh-CN" i="1" dirty="0">
                                            <a:solidFill>
                                              <a:srgbClr val="3333FF"/>
                                            </a:solidFill>
                                            <a:latin typeface="Cambria Math" panose="02040503050406030204" pitchFamily="18" charset="0"/>
                                            <a:ea typeface="Cambria Math" panose="02040503050406030204" pitchFamily="18" charset="0"/>
                                            <a:cs typeface="Times New Roman" charset="0"/>
                                          </a:rPr>
                                          <m:t> .1</m:t>
                                        </m:r>
                                      </m:e>
                                    </m:d>
                                  </m:e>
                                </m:rad>
                                <m:r>
                                  <a:rPr lang="en-US" altLang="zh-CN" i="1">
                                    <a:solidFill>
                                      <a:srgbClr val="3333FF"/>
                                    </a:solidFill>
                                    <a:latin typeface="Cambria Math" panose="02040503050406030204" pitchFamily="18" charset="0"/>
                                    <a:cs typeface="Times New Roman" charset="0"/>
                                  </a:rPr>
                                  <m:t>+</m:t>
                                </m:r>
                                <m:r>
                                  <a:rPr lang="en-US" altLang="zh-CN" i="1" dirty="0">
                                    <a:solidFill>
                                      <a:srgbClr val="3333FF"/>
                                    </a:solidFill>
                                    <a:latin typeface="Cambria Math" panose="02040503050406030204" pitchFamily="18" charset="0"/>
                                    <a:ea typeface="Cambria Math" panose="02040503050406030204" pitchFamily="18" charset="0"/>
                                    <a:cs typeface="Times New Roman" charset="0"/>
                                  </a:rPr>
                                  <m:t>2.33</m:t>
                                </m:r>
                                <m:rad>
                                  <m:radPr>
                                    <m:degHide m:val="on"/>
                                    <m:ctrlPr>
                                      <a:rPr lang="en-US" altLang="zh-CN" i="1">
                                        <a:solidFill>
                                          <a:srgbClr val="3333FF"/>
                                        </a:solidFill>
                                        <a:latin typeface="Cambria Math" charset="0"/>
                                        <a:cs typeface="Times New Roman" charset="0"/>
                                      </a:rPr>
                                    </m:ctrlPr>
                                  </m:radPr>
                                  <m:deg/>
                                  <m:e>
                                    <m:r>
                                      <a:rPr lang="en-US" altLang="zh-CN" i="1">
                                        <a:solidFill>
                                          <a:srgbClr val="3333FF"/>
                                        </a:solidFill>
                                        <a:latin typeface="Cambria Math" panose="02040503050406030204" pitchFamily="18" charset="0"/>
                                        <a:cs typeface="Times New Roman" charset="0"/>
                                      </a:rPr>
                                      <m:t>.8</m:t>
                                    </m:r>
                                    <m:d>
                                      <m:dPr>
                                        <m:ctrlPr>
                                          <a:rPr lang="en-US" altLang="zh-CN" i="1">
                                            <a:solidFill>
                                              <a:srgbClr val="3333FF"/>
                                            </a:solidFill>
                                            <a:latin typeface="Cambria Math" charset="0"/>
                                            <a:cs typeface="Times New Roman" charset="0"/>
                                          </a:rPr>
                                        </m:ctrlPr>
                                      </m:dPr>
                                      <m:e>
                                        <m:r>
                                          <a:rPr lang="en-US" altLang="zh-CN" i="1" dirty="0">
                                            <a:solidFill>
                                              <a:srgbClr val="3333FF"/>
                                            </a:solidFill>
                                            <a:latin typeface="Cambria Math" panose="02040503050406030204" pitchFamily="18" charset="0"/>
                                            <a:ea typeface="Cambria Math" panose="02040503050406030204" pitchFamily="18" charset="0"/>
                                            <a:cs typeface="Times New Roman" charset="0"/>
                                          </a:rPr>
                                          <m:t> .2</m:t>
                                        </m:r>
                                      </m:e>
                                    </m:d>
                                  </m:e>
                                </m:rad>
                              </m:num>
                              <m:den>
                                <m:r>
                                  <a:rPr lang="en-US" altLang="zh-CN" i="1" dirty="0">
                                    <a:solidFill>
                                      <a:srgbClr val="3333FF"/>
                                    </a:solidFill>
                                    <a:latin typeface="Cambria Math" panose="02040503050406030204" pitchFamily="18" charset="0"/>
                                    <a:ea typeface="Cambria Math" panose="02040503050406030204" pitchFamily="18" charset="0"/>
                                    <a:cs typeface="Times New Roman" charset="0"/>
                                  </a:rPr>
                                  <m:t>.8</m:t>
                                </m:r>
                                <m:r>
                                  <a:rPr lang="en-US" altLang="zh-CN" i="1">
                                    <a:solidFill>
                                      <a:srgbClr val="3333FF"/>
                                    </a:solidFill>
                                    <a:latin typeface="Cambria Math" panose="02040503050406030204" pitchFamily="18" charset="0"/>
                                    <a:cs typeface="Times New Roman" charset="0"/>
                                  </a:rPr>
                                  <m:t>−.9</m:t>
                                </m:r>
                              </m:den>
                            </m:f>
                          </m:e>
                        </m:d>
                      </m:e>
                      <m:sup>
                        <m:r>
                          <a:rPr lang="en-US" altLang="zh-CN" i="1">
                            <a:solidFill>
                              <a:srgbClr val="3333FF"/>
                            </a:solidFill>
                            <a:latin typeface="Cambria Math" panose="02040503050406030204" pitchFamily="18" charset="0"/>
                            <a:cs typeface="Times New Roman" charset="0"/>
                          </a:rPr>
                          <m:t>2</m:t>
                        </m:r>
                      </m:sup>
                    </m:sSup>
                    <m:r>
                      <a:rPr lang="en-US" altLang="zh-CN" i="1">
                        <a:solidFill>
                          <a:srgbClr val="3333FF"/>
                        </a:solidFill>
                        <a:latin typeface="Cambria Math" panose="02040503050406030204" pitchFamily="18" charset="0"/>
                        <a:ea typeface="Cambria Math" panose="02040503050406030204" pitchFamily="18" charset="0"/>
                        <a:cs typeface="Times New Roman" charset="0"/>
                      </a:rPr>
                      <m:t>≈266</m:t>
                    </m:r>
                  </m:oMath>
                </a14:m>
                <a:r>
                  <a:rPr lang="en-US" altLang="zh-CN" dirty="0">
                    <a:solidFill>
                      <a:srgbClr val="3333FF"/>
                    </a:solidFill>
                    <a:latin typeface="Arial" panose="020B0604020202020204" pitchFamily="34" charset="0"/>
                    <a:ea typeface="Times New Roman" charset="0"/>
                    <a:cs typeface="Arial" panose="020B0604020202020204" pitchFamily="34" charset="0"/>
                  </a:rPr>
                  <a:t>.</a:t>
                </a:r>
              </a:p>
            </p:txBody>
          </p:sp>
        </mc:Choice>
        <mc:Fallback xmlns="">
          <p:sp>
            <p:nvSpPr>
              <p:cNvPr id="2" name="矩形 1">
                <a:extLst>
                  <a:ext uri="{FF2B5EF4-FFF2-40B4-BE49-F238E27FC236}">
                    <a16:creationId xmlns:a16="http://schemas.microsoft.com/office/drawing/2014/main" id="{4AF42809-F69F-415B-88F7-D0CFF80F3638}"/>
                  </a:ext>
                </a:extLst>
              </p:cNvPr>
              <p:cNvSpPr>
                <a:spLocks noRot="1" noChangeAspect="1" noMove="1" noResize="1" noEditPoints="1" noAdjustHandles="1" noChangeArrowheads="1" noChangeShapeType="1" noTextEdit="1"/>
              </p:cNvSpPr>
              <p:nvPr/>
            </p:nvSpPr>
            <p:spPr>
              <a:xfrm>
                <a:off x="364032" y="636087"/>
                <a:ext cx="8415935" cy="5881034"/>
              </a:xfrm>
              <a:prstGeom prst="rect">
                <a:avLst/>
              </a:prstGeom>
              <a:blipFill>
                <a:blip r:embed="rId2"/>
                <a:stretch>
                  <a:fillRect l="-797" t="-415" r="-1449"/>
                </a:stretch>
              </a:blipFill>
            </p:spPr>
            <p:txBody>
              <a:bodyPr/>
              <a:lstStyle/>
              <a:p>
                <a:r>
                  <a:rPr lang="zh-CN" altLang="en-US">
                    <a:noFill/>
                  </a:rPr>
                  <a:t> </a:t>
                </a:r>
              </a:p>
            </p:txBody>
          </p:sp>
        </mc:Fallback>
      </mc:AlternateContent>
      <p:sp>
        <p:nvSpPr>
          <p:cNvPr id="3" name="灯片编号占位符 2">
            <a:extLst>
              <a:ext uri="{FF2B5EF4-FFF2-40B4-BE49-F238E27FC236}">
                <a16:creationId xmlns="" xmlns:a16="http://schemas.microsoft.com/office/drawing/2014/main" id="{435AD5CE-E632-437B-91E6-E9E40FE79AFC}"/>
              </a:ext>
            </a:extLst>
          </p:cNvPr>
          <p:cNvSpPr>
            <a:spLocks noGrp="1"/>
          </p:cNvSpPr>
          <p:nvPr>
            <p:ph type="sldNum" sz="quarter" idx="11"/>
          </p:nvPr>
        </p:nvSpPr>
        <p:spPr/>
        <p:txBody>
          <a:bodyPr/>
          <a:lstStyle/>
          <a:p>
            <a:pPr>
              <a:defRPr/>
            </a:pPr>
            <a:fld id="{DF2308B0-52A9-437D-9700-D7B37876F5B1}" type="slidenum">
              <a:rPr lang="zh-CN" altLang="en-US" smtClean="0"/>
              <a:pPr>
                <a:defRPr/>
              </a:pPr>
              <a:t>44</a:t>
            </a:fld>
            <a:endParaRPr lang="en-US" altLang="zh-CN" dirty="0"/>
          </a:p>
        </p:txBody>
      </p:sp>
    </p:spTree>
    <p:extLst>
      <p:ext uri="{BB962C8B-B14F-4D97-AF65-F5344CB8AC3E}">
        <p14:creationId xmlns:p14="http://schemas.microsoft.com/office/powerpoint/2010/main" val="266647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arn(inVertical)">
                                      <p:cBhvr>
                                        <p:cTn id="28" dur="500"/>
                                        <p:tgtEl>
                                          <p:spTgt spid="2">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3B09E8C4-76D0-4549-B854-8C7CA94014C7}"/>
              </a:ext>
            </a:extLst>
          </p:cNvPr>
          <p:cNvSpPr txBox="1"/>
          <p:nvPr/>
        </p:nvSpPr>
        <p:spPr>
          <a:xfrm>
            <a:off x="161352" y="612753"/>
            <a:ext cx="4275475" cy="461665"/>
          </a:xfrm>
          <a:prstGeom prst="rect">
            <a:avLst/>
          </a:prstGeom>
          <a:noFill/>
        </p:spPr>
        <p:txBody>
          <a:bodyPr wrap="square" rtlCol="0">
            <a:spAutoFit/>
          </a:bodyPr>
          <a:lstStyle/>
          <a:p>
            <a:pPr algn="ctr"/>
            <a:r>
              <a:rPr lang="en-US" altLang="zh-CN" sz="2400" dirty="0">
                <a:solidFill>
                  <a:srgbClr val="FF0000"/>
                </a:solidFill>
                <a:latin typeface="Arial" panose="020B0604020202020204" pitchFamily="34" charset="0"/>
                <a:cs typeface="Arial" panose="020B0604020202020204" pitchFamily="34" charset="0"/>
              </a:rPr>
              <a:t>8.3.2  Small-Sample Tests</a:t>
            </a:r>
          </a:p>
        </p:txBody>
      </p:sp>
      <mc:AlternateContent xmlns:mc="http://schemas.openxmlformats.org/markup-compatibility/2006" xmlns:a14="http://schemas.microsoft.com/office/drawing/2010/main">
        <mc:Choice Requires="a14">
          <p:sp>
            <p:nvSpPr>
              <p:cNvPr id="3" name="矩形 2">
                <a:extLst>
                  <a:ext uri="{FF2B5EF4-FFF2-40B4-BE49-F238E27FC236}">
                    <a16:creationId xmlns="" xmlns:a16="http://schemas.microsoft.com/office/drawing/2014/main" id="{8A0FF662-50A8-40DE-9DE0-759F8EB72337}"/>
                  </a:ext>
                </a:extLst>
              </p:cNvPr>
              <p:cNvSpPr/>
              <p:nvPr/>
            </p:nvSpPr>
            <p:spPr>
              <a:xfrm>
                <a:off x="431540" y="1074418"/>
                <a:ext cx="8550950" cy="5216813"/>
              </a:xfrm>
              <a:prstGeom prst="rect">
                <a:avLst/>
              </a:prstGeom>
            </p:spPr>
            <p:txBody>
              <a:bodyPr wrap="square">
                <a:spAutoFit/>
              </a:bodyPr>
              <a:lstStyle/>
              <a:p>
                <a:pPr marL="285750" lvl="0" indent="-285750" algn="just" defTabSz="914400">
                  <a:spcBef>
                    <a:spcPts val="0"/>
                  </a:spcBef>
                  <a:buClrTx/>
                  <a:buFont typeface="Wingdings" panose="05000000000000000000" pitchFamily="2" charset="2"/>
                  <a:buChar char="Ø"/>
                </a:pPr>
                <a:r>
                  <a:rPr lang="en-US" altLang="zh-CN" dirty="0">
                    <a:latin typeface="Arial" panose="020B0604020202020204" pitchFamily="34" charset="0"/>
                    <a:cs typeface="Arial" panose="020B0604020202020204" pitchFamily="34" charset="0"/>
                  </a:rPr>
                  <a:t>Test procedures when the sample size n is small are based directly on the binomial distribution rather than the normal approximation. </a:t>
                </a:r>
              </a:p>
              <a:p>
                <a:pPr marL="285750" lvl="0" indent="-285750" algn="just" defTabSz="914400">
                  <a:lnSpc>
                    <a:spcPct val="150000"/>
                  </a:lnSpc>
                  <a:spcBef>
                    <a:spcPts val="0"/>
                  </a:spcBef>
                  <a:buClrTx/>
                  <a:buFont typeface="Wingdings" panose="05000000000000000000" pitchFamily="2" charset="2"/>
                  <a:buChar char="Ø"/>
                </a:pPr>
                <a:r>
                  <a:rPr lang="en-US" altLang="zh-CN" dirty="0">
                    <a:latin typeface="Arial" panose="020B0604020202020204" pitchFamily="34" charset="0"/>
                    <a:cs typeface="Arial" panose="020B0604020202020204" pitchFamily="34" charset="0"/>
                  </a:rPr>
                  <a:t>Consider the alternative hypothesis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en-US" altLang="zh-CN" i="1" dirty="0">
                        <a:latin typeface="Cambria Math" panose="02040503050406030204" pitchFamily="18" charset="0"/>
                        <a:cs typeface="Times New Roman" charset="0"/>
                      </a:rPr>
                      <m:t>𝑝</m:t>
                    </m:r>
                    <m:r>
                      <a:rPr lang="en-US" altLang="zh-CN" i="1" dirty="0">
                        <a:latin typeface="Cambria Math" panose="02040503050406030204" pitchFamily="18" charset="0"/>
                        <a:cs typeface="Times New Roman" charset="0"/>
                      </a:rPr>
                      <m:t>&gt;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oMath>
                </a14:m>
                <a:r>
                  <a:rPr lang="en-US" altLang="zh-CN" dirty="0">
                    <a:latin typeface="Arial" panose="020B0604020202020204" pitchFamily="34" charset="0"/>
                    <a:cs typeface="Arial" panose="020B0604020202020204" pitchFamily="34" charset="0"/>
                  </a:rPr>
                  <a:t> and again let </a:t>
                </a:r>
                <a14:m>
                  <m:oMath xmlns:m="http://schemas.openxmlformats.org/officeDocument/2006/math">
                    <m:r>
                      <a:rPr lang="en-US" altLang="zh-CN" i="1" dirty="0">
                        <a:latin typeface="Cambria Math" panose="02040503050406030204" pitchFamily="18" charset="0"/>
                        <a:cs typeface="Times New Roman" charset="0"/>
                      </a:rPr>
                      <m:t>𝑋</m:t>
                    </m:r>
                  </m:oMath>
                </a14:m>
                <a:r>
                  <a:rPr lang="en-US" altLang="zh-CN" dirty="0">
                    <a:latin typeface="Arial" panose="020B0604020202020204" pitchFamily="34" charset="0"/>
                    <a:cs typeface="Arial" panose="020B0604020202020204" pitchFamily="34" charset="0"/>
                  </a:rPr>
                  <a:t> be the number of successes in the sample. Then </a:t>
                </a:r>
                <a14:m>
                  <m:oMath xmlns:m="http://schemas.openxmlformats.org/officeDocument/2006/math">
                    <m:r>
                      <a:rPr lang="en-US" altLang="zh-CN" i="1" dirty="0">
                        <a:latin typeface="Cambria Math" panose="02040503050406030204" pitchFamily="18" charset="0"/>
                        <a:cs typeface="Times New Roman" charset="0"/>
                      </a:rPr>
                      <m:t>𝑋</m:t>
                    </m:r>
                  </m:oMath>
                </a14:m>
                <a:r>
                  <a:rPr lang="en-US" altLang="zh-CN" dirty="0">
                    <a:latin typeface="Arial" panose="020B0604020202020204" pitchFamily="34" charset="0"/>
                    <a:cs typeface="Arial" panose="020B0604020202020204" pitchFamily="34" charset="0"/>
                  </a:rPr>
                  <a:t> is the test statistic, and the upper-tailed rejection region has the form </a:t>
                </a:r>
                <a14:m>
                  <m:oMath xmlns:m="http://schemas.openxmlformats.org/officeDocument/2006/math">
                    <m:r>
                      <a:rPr lang="en-US" altLang="zh-CN" i="1">
                        <a:latin typeface="Cambria Math" panose="02040503050406030204" pitchFamily="18" charset="0"/>
                        <a:cs typeface="Times New Roman" charset="0"/>
                      </a:rPr>
                      <m:t>𝑥</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𝑐</m:t>
                    </m:r>
                  </m:oMath>
                </a14:m>
                <a:r>
                  <a:rPr lang="en-US" altLang="zh-CN" dirty="0">
                    <a:latin typeface="Arial" panose="020B0604020202020204" pitchFamily="34" charset="0"/>
                    <a:cs typeface="Arial" panose="020B0604020202020204" pitchFamily="34" charset="0"/>
                  </a:rPr>
                  <a:t>. </a:t>
                </a:r>
              </a:p>
              <a:p>
                <a:pPr marL="285750" lvl="0" indent="-285750" algn="just" defTabSz="914400">
                  <a:lnSpc>
                    <a:spcPct val="150000"/>
                  </a:lnSpc>
                  <a:spcBef>
                    <a:spcPts val="0"/>
                  </a:spcBef>
                  <a:buClrTx/>
                  <a:buFont typeface="Wingdings" panose="05000000000000000000" pitchFamily="2" charset="2"/>
                  <a:buChar char="Ø"/>
                </a:pPr>
                <a:r>
                  <a:rPr lang="en-US" altLang="zh-CN" dirty="0">
                    <a:latin typeface="Arial" panose="020B0604020202020204" pitchFamily="34" charset="0"/>
                    <a:cs typeface="Arial" panose="020B0604020202020204" pitchFamily="34" charset="0"/>
                  </a:rPr>
                  <a:t>When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oMath>
                </a14:m>
                <a:r>
                  <a:rPr lang="en-US" altLang="zh-CN" dirty="0">
                    <a:latin typeface="Arial" panose="020B0604020202020204" pitchFamily="34" charset="0"/>
                    <a:cs typeface="Arial" panose="020B0604020202020204" pitchFamily="34" charset="0"/>
                  </a:rPr>
                  <a:t> is true, </a:t>
                </a:r>
                <a14:m>
                  <m:oMath xmlns:m="http://schemas.openxmlformats.org/officeDocument/2006/math">
                    <m:r>
                      <a:rPr lang="en-US" altLang="zh-CN" i="1" dirty="0">
                        <a:latin typeface="Cambria Math" panose="02040503050406030204" pitchFamily="18" charset="0"/>
                        <a:cs typeface="Times New Roman" charset="0"/>
                      </a:rPr>
                      <m:t>𝑋</m:t>
                    </m:r>
                  </m:oMath>
                </a14:m>
                <a:r>
                  <a:rPr lang="en-US" altLang="zh-CN" dirty="0">
                    <a:latin typeface="Arial" panose="020B0604020202020204" pitchFamily="34" charset="0"/>
                    <a:cs typeface="Arial" panose="020B0604020202020204" pitchFamily="34" charset="0"/>
                  </a:rPr>
                  <a:t> has a binomial distribution with parameters </a:t>
                </a:r>
                <a14:m>
                  <m:oMath xmlns:m="http://schemas.openxmlformats.org/officeDocument/2006/math">
                    <m:r>
                      <a:rPr lang="en-US" altLang="zh-CN" i="1" dirty="0">
                        <a:latin typeface="Cambria Math" panose="02040503050406030204" pitchFamily="18" charset="0"/>
                        <a:cs typeface="Times New Roman" charset="0"/>
                      </a:rPr>
                      <m:t>𝑛</m:t>
                    </m:r>
                  </m:oMath>
                </a14:m>
                <a:r>
                  <a:rPr lang="en-US" altLang="zh-CN" dirty="0">
                    <a:latin typeface="Arial" panose="020B0604020202020204" pitchFamily="34" charset="0"/>
                    <a:cs typeface="Arial" panose="020B0604020202020204" pitchFamily="34" charset="0"/>
                  </a:rPr>
                  <a:t> and </a:t>
                </a:r>
                <a14:m>
                  <m:oMath xmlns:m="http://schemas.openxmlformats.org/officeDocument/2006/math">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oMath>
                </a14:m>
                <a:r>
                  <a:rPr lang="en-US" altLang="zh-CN" dirty="0">
                    <a:latin typeface="Arial" panose="020B0604020202020204" pitchFamily="34" charset="0"/>
                    <a:cs typeface="Arial" panose="020B0604020202020204" pitchFamily="34" charset="0"/>
                  </a:rPr>
                  <a:t>, so</a:t>
                </a:r>
              </a:p>
              <a:p>
                <a:pPr marL="540000" lvl="0" indent="0" algn="just" defTabSz="914400">
                  <a:lnSpc>
                    <a:spcPct val="150000"/>
                  </a:lnSpc>
                  <a:spcBef>
                    <a:spcPts val="0"/>
                  </a:spcBef>
                  <a:buClrTx/>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charset="0"/>
                        </a:rPr>
                        <m:t>𝑃</m:t>
                      </m:r>
                      <m:d>
                        <m:dPr>
                          <m:ctrlPr>
                            <a:rPr lang="en-US" altLang="zh-CN" i="1">
                              <a:latin typeface="Cambria Math" charset="0"/>
                              <a:cs typeface="Times New Roman" charset="0"/>
                            </a:rPr>
                          </m:ctrlPr>
                        </m:dPr>
                        <m:e>
                          <m:r>
                            <a:rPr lang="en-US" altLang="zh-CN" i="1">
                              <a:latin typeface="Cambria Math" panose="02040503050406030204" pitchFamily="18" charset="0"/>
                              <a:cs typeface="Times New Roman" charset="0"/>
                            </a:rPr>
                            <m:t>𝑡𝑦𝑝𝑒</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𝐼</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𝑒𝑟𝑟𝑜𝑟</m:t>
                          </m:r>
                        </m:e>
                      </m:d>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𝑃</m:t>
                      </m:r>
                      <m:d>
                        <m:dPr>
                          <m:ctrlPr>
                            <a:rPr lang="en-US" altLang="zh-CN" i="1">
                              <a:latin typeface="Cambria Math" charset="0"/>
                              <a:cs typeface="Times New Roman" charset="0"/>
                            </a:rPr>
                          </m:ctrlPr>
                        </m:dPr>
                        <m:e>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r>
                            <a:rPr lang="en-US" altLang="zh-CN" i="1" dirty="0">
                              <a:latin typeface="Cambria Math" panose="02040503050406030204" pitchFamily="18" charset="0"/>
                              <a:cs typeface="Times New Roman" charset="0"/>
                            </a:rPr>
                            <m:t> </m:t>
                          </m:r>
                          <m:r>
                            <m:rPr>
                              <m:sty m:val="p"/>
                            </m:rPr>
                            <a:rPr lang="en-US" altLang="zh-CN" i="0">
                              <a:latin typeface="Cambria Math" panose="02040503050406030204" pitchFamily="18" charset="0"/>
                              <a:ea typeface="Cambria Math" panose="02040503050406030204" pitchFamily="18" charset="0"/>
                              <a:cs typeface="Times New Roman" charset="0"/>
                            </a:rPr>
                            <m:t>is</m:t>
                          </m:r>
                          <m:r>
                            <a:rPr lang="en-US" altLang="zh-CN" i="0">
                              <a:latin typeface="Cambria Math" panose="02040503050406030204" pitchFamily="18" charset="0"/>
                              <a:ea typeface="Cambria Math" panose="02040503050406030204" pitchFamily="18" charset="0"/>
                              <a:cs typeface="Times New Roman" charset="0"/>
                            </a:rPr>
                            <m:t> </m:t>
                          </m:r>
                          <m:r>
                            <m:rPr>
                              <m:sty m:val="p"/>
                            </m:rPr>
                            <a:rPr lang="en-US" altLang="zh-CN" i="0">
                              <a:latin typeface="Cambria Math" panose="02040503050406030204" pitchFamily="18" charset="0"/>
                              <a:ea typeface="Cambria Math" panose="02040503050406030204" pitchFamily="18" charset="0"/>
                              <a:cs typeface="Times New Roman" charset="0"/>
                            </a:rPr>
                            <m:t>rejected</m:t>
                          </m:r>
                          <m:r>
                            <a:rPr lang="en-US" altLang="zh-CN" i="0">
                              <a:latin typeface="Cambria Math" panose="02040503050406030204" pitchFamily="18" charset="0"/>
                              <a:ea typeface="Cambria Math" panose="02040503050406030204" pitchFamily="18" charset="0"/>
                              <a:cs typeface="Times New Roman" charset="0"/>
                            </a:rPr>
                            <m:t> </m:t>
                          </m:r>
                          <m:r>
                            <m:rPr>
                              <m:sty m:val="p"/>
                            </m:rPr>
                            <a:rPr lang="en-US" altLang="zh-CN" i="0">
                              <a:latin typeface="Cambria Math" panose="02040503050406030204" pitchFamily="18" charset="0"/>
                              <a:ea typeface="Cambria Math" panose="02040503050406030204" pitchFamily="18" charset="0"/>
                              <a:cs typeface="Times New Roman" charset="0"/>
                            </a:rPr>
                            <m:t>when</m:t>
                          </m:r>
                          <m:r>
                            <a:rPr lang="en-US" altLang="zh-CN" i="0">
                              <a:latin typeface="Cambria Math" panose="02040503050406030204" pitchFamily="18" charset="0"/>
                              <a:ea typeface="Cambria Math" panose="02040503050406030204" pitchFamily="18" charset="0"/>
                              <a:cs typeface="Times New Roman" charset="0"/>
                            </a:rPr>
                            <m:t> </m:t>
                          </m:r>
                          <m:r>
                            <m:rPr>
                              <m:sty m:val="p"/>
                            </m:rPr>
                            <a:rPr lang="en-US" altLang="zh-CN" i="0">
                              <a:latin typeface="Cambria Math" panose="02040503050406030204" pitchFamily="18" charset="0"/>
                              <a:ea typeface="Cambria Math" panose="02040503050406030204" pitchFamily="18" charset="0"/>
                              <a:cs typeface="Times New Roman" charset="0"/>
                            </a:rPr>
                            <m:t>it</m:t>
                          </m:r>
                          <m:r>
                            <a:rPr lang="en-US" altLang="zh-CN" i="0">
                              <a:latin typeface="Cambria Math" panose="02040503050406030204" pitchFamily="18" charset="0"/>
                              <a:ea typeface="Cambria Math" panose="02040503050406030204" pitchFamily="18" charset="0"/>
                              <a:cs typeface="Times New Roman" charset="0"/>
                            </a:rPr>
                            <m:t> </m:t>
                          </m:r>
                          <m:r>
                            <m:rPr>
                              <m:sty m:val="p"/>
                            </m:rPr>
                            <a:rPr lang="en-US" altLang="zh-CN" i="0">
                              <a:latin typeface="Cambria Math" panose="02040503050406030204" pitchFamily="18" charset="0"/>
                              <a:ea typeface="Cambria Math" panose="02040503050406030204" pitchFamily="18" charset="0"/>
                              <a:cs typeface="Times New Roman" charset="0"/>
                            </a:rPr>
                            <m:t>is</m:t>
                          </m:r>
                          <m:r>
                            <a:rPr lang="en-US" altLang="zh-CN" i="0">
                              <a:latin typeface="Cambria Math" panose="02040503050406030204" pitchFamily="18" charset="0"/>
                              <a:ea typeface="Cambria Math" panose="02040503050406030204" pitchFamily="18" charset="0"/>
                              <a:cs typeface="Times New Roman" charset="0"/>
                            </a:rPr>
                            <m:t> </m:t>
                          </m:r>
                          <m:r>
                            <m:rPr>
                              <m:sty m:val="p"/>
                            </m:rPr>
                            <a:rPr lang="en-US" altLang="zh-CN" i="0">
                              <a:latin typeface="Cambria Math" panose="02040503050406030204" pitchFamily="18" charset="0"/>
                              <a:ea typeface="Cambria Math" panose="02040503050406030204" pitchFamily="18" charset="0"/>
                              <a:cs typeface="Times New Roman" charset="0"/>
                            </a:rPr>
                            <m:t>true</m:t>
                          </m:r>
                        </m:e>
                      </m:d>
                      <m:r>
                        <a:rPr lang="en-US" altLang="zh-CN" b="0" i="0" smtClean="0">
                          <a:latin typeface="Cambria Math" panose="02040503050406030204" pitchFamily="18" charset="0"/>
                          <a:ea typeface="Cambria Math" panose="02040503050406030204" pitchFamily="18" charset="0"/>
                          <a:cs typeface="Times New Roman" charset="0"/>
                        </a:rPr>
                        <m:t> </m:t>
                      </m:r>
                    </m:oMath>
                  </m:oMathPara>
                </a14:m>
                <a:endParaRPr lang="en-US" altLang="zh-CN" b="0" i="0" dirty="0">
                  <a:latin typeface="Cambria Math" panose="02040503050406030204" pitchFamily="18" charset="0"/>
                  <a:ea typeface="Cambria Math" panose="02040503050406030204" pitchFamily="18" charset="0"/>
                  <a:cs typeface="Times New Roman" charset="0"/>
                </a:endParaRPr>
              </a:p>
              <a:p>
                <a:pPr marL="540000" lvl="0" indent="0" algn="just" defTabSz="914400">
                  <a:lnSpc>
                    <a:spcPct val="150000"/>
                  </a:lnSpc>
                  <a:spcBef>
                    <a:spcPts val="0"/>
                  </a:spcBef>
                  <a:buClrTx/>
                  <a:buNone/>
                </a:pPr>
                <a:r>
                  <a:rPr lang="en-US" altLang="zh-CN" dirty="0">
                    <a:cs typeface="Times New Roman" charset="0"/>
                  </a:rPr>
                  <a:t>                          </a:t>
                </a:r>
                <a14:m>
                  <m:oMath xmlns:m="http://schemas.openxmlformats.org/officeDocument/2006/math">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𝑃</m:t>
                    </m:r>
                    <m:d>
                      <m:dPr>
                        <m:ctrlPr>
                          <a:rPr lang="en-US" altLang="zh-CN" i="1">
                            <a:latin typeface="Cambria Math" charset="0"/>
                            <a:cs typeface="Times New Roman" charset="0"/>
                          </a:rPr>
                        </m:ctrlPr>
                      </m:dPr>
                      <m:e>
                        <m:r>
                          <m:rPr>
                            <m:sty m:val="p"/>
                          </m:rPr>
                          <a:rPr lang="en-US" altLang="zh-CN">
                            <a:latin typeface="Cambria Math" panose="02040503050406030204" pitchFamily="18" charset="0"/>
                            <a:cs typeface="Times New Roman" charset="0"/>
                          </a:rPr>
                          <m:t>X</m:t>
                        </m:r>
                        <m:r>
                          <a:rPr lang="en-US" altLang="zh-CN">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𝑐</m:t>
                        </m:r>
                        <m:r>
                          <a:rPr lang="en-US" altLang="zh-CN" i="1">
                            <a:latin typeface="Cambria Math" panose="02040503050406030204" pitchFamily="18" charset="0"/>
                            <a:cs typeface="Times New Roman" charset="0"/>
                          </a:rPr>
                          <m:t> </m:t>
                        </m:r>
                        <m:r>
                          <m:rPr>
                            <m:sty m:val="p"/>
                          </m:rPr>
                          <a:rPr lang="en-US" altLang="zh-CN" i="0">
                            <a:latin typeface="Cambria Math" panose="02040503050406030204" pitchFamily="18" charset="0"/>
                            <a:cs typeface="Times New Roman" charset="0"/>
                          </a:rPr>
                          <m:t>when</m:t>
                        </m:r>
                        <m:r>
                          <a:rPr lang="en-US" altLang="zh-CN" i="0">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𝑋</m:t>
                        </m:r>
                        <m:r>
                          <a:rPr lang="en-US" altLang="zh-CN" i="1">
                            <a:latin typeface="Cambria Math" panose="02040503050406030204" pitchFamily="18" charset="0"/>
                            <a:cs typeface="Times New Roman" charset="0"/>
                          </a:rPr>
                          <m:t>~</m:t>
                        </m:r>
                        <m:r>
                          <m:rPr>
                            <m:sty m:val="p"/>
                          </m:rPr>
                          <a:rPr lang="en-US" altLang="zh-CN" i="0">
                            <a:latin typeface="Cambria Math" panose="02040503050406030204" pitchFamily="18" charset="0"/>
                            <a:cs typeface="Times New Roman" charset="0"/>
                          </a:rPr>
                          <m:t>Bin</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e>
                    </m:d>
                  </m:oMath>
                </a14:m>
                <a:endParaRPr lang="en-US" altLang="zh-CN" i="1" dirty="0">
                  <a:latin typeface="Arial" panose="020B0604020202020204" pitchFamily="34" charset="0"/>
                  <a:cs typeface="Arial" panose="020B0604020202020204" pitchFamily="34" charset="0"/>
                </a:endParaRPr>
              </a:p>
              <a:p>
                <a:pPr marL="2160000" lvl="0" indent="0" algn="just" defTabSz="914400">
                  <a:lnSpc>
                    <a:spcPct val="150000"/>
                  </a:lnSpc>
                  <a:spcBef>
                    <a:spcPts val="0"/>
                  </a:spcBef>
                  <a:buClrTx/>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charset="0"/>
                        </a:rPr>
                        <m:t> =1−</m:t>
                      </m:r>
                      <m:r>
                        <a:rPr lang="en-US" altLang="zh-CN" i="1">
                          <a:latin typeface="Cambria Math" panose="02040503050406030204" pitchFamily="18" charset="0"/>
                          <a:cs typeface="Times New Roman" charset="0"/>
                        </a:rPr>
                        <m:t>𝑃</m:t>
                      </m:r>
                      <m:d>
                        <m:dPr>
                          <m:ctrlPr>
                            <a:rPr lang="en-US" altLang="zh-CN" i="1">
                              <a:latin typeface="Cambria Math" charset="0"/>
                              <a:cs typeface="Times New Roman" charset="0"/>
                            </a:rPr>
                          </m:ctrlPr>
                        </m:dPr>
                        <m:e>
                          <m:r>
                            <m:rPr>
                              <m:sty m:val="p"/>
                            </m:rPr>
                            <a:rPr lang="en-US" altLang="zh-CN">
                              <a:latin typeface="Cambria Math" panose="02040503050406030204" pitchFamily="18" charset="0"/>
                              <a:cs typeface="Times New Roman" charset="0"/>
                            </a:rPr>
                            <m:t>X</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𝑐</m:t>
                          </m:r>
                          <m:r>
                            <a:rPr lang="en-US" altLang="zh-CN" i="1">
                              <a:latin typeface="Cambria Math" panose="02040503050406030204" pitchFamily="18" charset="0"/>
                              <a:cs typeface="Times New Roman" charset="0"/>
                            </a:rPr>
                            <m:t>−1 </m:t>
                          </m:r>
                          <m:r>
                            <m:rPr>
                              <m:sty m:val="p"/>
                            </m:rPr>
                            <a:rPr lang="en-US" altLang="zh-CN" i="0">
                              <a:latin typeface="Cambria Math" panose="02040503050406030204" pitchFamily="18" charset="0"/>
                              <a:cs typeface="Times New Roman" charset="0"/>
                            </a:rPr>
                            <m:t>when</m:t>
                          </m:r>
                          <m:r>
                            <a:rPr lang="en-US" altLang="zh-CN" i="0">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𝑋</m:t>
                          </m:r>
                          <m:r>
                            <a:rPr lang="en-US" altLang="zh-CN" i="1">
                              <a:latin typeface="Cambria Math" panose="02040503050406030204" pitchFamily="18" charset="0"/>
                              <a:cs typeface="Times New Roman" charset="0"/>
                            </a:rPr>
                            <m:t>~</m:t>
                          </m:r>
                          <m:r>
                            <m:rPr>
                              <m:sty m:val="p"/>
                            </m:rPr>
                            <a:rPr lang="en-US" altLang="zh-CN" i="0">
                              <a:latin typeface="Cambria Math" panose="02040503050406030204" pitchFamily="18" charset="0"/>
                              <a:cs typeface="Times New Roman" charset="0"/>
                            </a:rPr>
                            <m:t>Bin</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i="1" dirty="0">
                              <a:latin typeface="Cambria Math" panose="02040503050406030204" pitchFamily="18" charset="0"/>
                              <a:ea typeface="Cambria Math" panose="02040503050406030204" pitchFamily="18" charset="0"/>
                              <a:cs typeface="Times New Roman" charset="0"/>
                            </a:rPr>
                            <m:t>)</m:t>
                          </m:r>
                        </m:e>
                      </m:d>
                    </m:oMath>
                  </m:oMathPara>
                </a14:m>
                <a:endParaRPr lang="en-US" altLang="zh-CN" dirty="0">
                  <a:latin typeface="Arial" panose="020B0604020202020204" pitchFamily="34" charset="0"/>
                  <a:cs typeface="Arial" panose="020B0604020202020204" pitchFamily="34" charset="0"/>
                </a:endParaRPr>
              </a:p>
              <a:p>
                <a:pPr marL="2160000" lvl="0" indent="0" algn="just" defTabSz="914400">
                  <a:lnSpc>
                    <a:spcPct val="150000"/>
                  </a:lnSpc>
                  <a:spcBef>
                    <a:spcPts val="0"/>
                  </a:spcBef>
                  <a:buClrTx/>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charset="0"/>
                        </a:rPr>
                        <m:t> =1−</m:t>
                      </m:r>
                      <m:r>
                        <a:rPr lang="en-US" altLang="zh-CN" i="1">
                          <a:latin typeface="Cambria Math" panose="02040503050406030204" pitchFamily="18" charset="0"/>
                          <a:cs typeface="Times New Roman" charset="0"/>
                        </a:rPr>
                        <m:t>𝐵</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𝑐</m:t>
                      </m:r>
                      <m:r>
                        <a:rPr lang="en-US" altLang="zh-CN" i="1">
                          <a:latin typeface="Cambria Math" panose="02040503050406030204" pitchFamily="18" charset="0"/>
                          <a:cs typeface="Times New Roman" charset="0"/>
                        </a:rPr>
                        <m:t>−1;</m:t>
                      </m:r>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sSub>
                        <m:sSubPr>
                          <m:ctrlPr>
                            <a:rPr lang="en-US" altLang="zh-CN" i="1" dirty="0">
                              <a:latin typeface="Cambria Math" charset="0"/>
                              <a:ea typeface="Cambria Math" panose="02040503050406030204" pitchFamily="18" charset="0"/>
                              <a:cs typeface="Times New Roman" charset="0"/>
                            </a:rPr>
                          </m:ctrlPr>
                        </m:sSubPr>
                        <m:e>
                          <m:r>
                            <a:rPr lang="en-US" altLang="zh-CN" i="1" dirty="0">
                              <a:latin typeface="Cambria Math" panose="02040503050406030204" pitchFamily="18" charset="0"/>
                              <a:ea typeface="Cambria Math" panose="02040503050406030204" pitchFamily="18" charset="0"/>
                              <a:cs typeface="Times New Roman" charset="0"/>
                            </a:rPr>
                            <m:t>𝑝</m:t>
                          </m:r>
                        </m:e>
                        <m:sub>
                          <m:r>
                            <a:rPr lang="en-US" altLang="zh-CN" i="1" dirty="0">
                              <a:latin typeface="Cambria Math" panose="02040503050406030204" pitchFamily="18" charset="0"/>
                              <a:ea typeface="Cambria Math" panose="02040503050406030204" pitchFamily="18" charset="0"/>
                              <a:cs typeface="Times New Roman" charset="0"/>
                            </a:rPr>
                            <m:t>0</m:t>
                          </m:r>
                        </m:sub>
                      </m:sSub>
                      <m:r>
                        <a:rPr lang="en-US" altLang="zh-CN" dirty="0">
                          <a:latin typeface="Cambria Math" panose="02040503050406030204" pitchFamily="18" charset="0"/>
                          <a:ea typeface="Cambria Math" panose="02040503050406030204" pitchFamily="18" charset="0"/>
                          <a:cs typeface="Times New Roman" charset="0"/>
                        </a:rPr>
                        <m:t>)</m:t>
                      </m:r>
                    </m:oMath>
                  </m:oMathPara>
                </a14:m>
                <a:endParaRPr lang="en-US" altLang="zh-CN" dirty="0">
                  <a:latin typeface="Arial" panose="020B0604020202020204" pitchFamily="34" charset="0"/>
                  <a:cs typeface="Arial" panose="020B0604020202020204" pitchFamily="34" charset="0"/>
                </a:endParaRPr>
              </a:p>
              <a:p>
                <a:pPr marL="285750" lvl="0" indent="-285750" defTabSz="914400">
                  <a:lnSpc>
                    <a:spcPct val="150000"/>
                  </a:lnSpc>
                  <a:spcBef>
                    <a:spcPts val="0"/>
                  </a:spcBef>
                  <a:buClrTx/>
                  <a:buFont typeface="Wingdings" panose="05000000000000000000" pitchFamily="2" charset="2"/>
                  <a:buChar char="Ø"/>
                </a:pPr>
                <a:r>
                  <a:rPr lang="en-US" altLang="zh-CN" dirty="0">
                    <a:latin typeface="Arial" panose="020B0604020202020204" pitchFamily="34" charset="0"/>
                    <a:cs typeface="Arial" panose="020B0604020202020204" pitchFamily="34" charset="0"/>
                  </a:rPr>
                  <a:t>Let </a:t>
                </a:r>
                <a14:m>
                  <m:oMath xmlns:m="http://schemas.openxmlformats.org/officeDocument/2006/math">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a:solidFill>
                          <a:prstClr val="black"/>
                        </a:solidFill>
                        <a:latin typeface="Cambria Math" panose="02040503050406030204" pitchFamily="18" charset="0"/>
                        <a:cs typeface="Times New Roman" charset="0"/>
                      </a:rPr>
                      <m:t> </m:t>
                    </m:r>
                  </m:oMath>
                </a14:m>
                <a:r>
                  <a:rPr lang="en-US" altLang="zh-CN" dirty="0">
                    <a:latin typeface="Arial" panose="020B0604020202020204" pitchFamily="34" charset="0"/>
                    <a:cs typeface="Arial" panose="020B0604020202020204" pitchFamily="34" charset="0"/>
                  </a:rPr>
                  <a:t>denote an alternative value of </a:t>
                </a:r>
                <a14:m>
                  <m:oMath xmlns:m="http://schemas.openxmlformats.org/officeDocument/2006/math">
                    <m:sSup>
                      <m:sSupPr>
                        <m:ctrlPr>
                          <a:rPr lang="en-US" altLang="zh-CN" i="1">
                            <a:solidFill>
                              <a:prstClr val="black"/>
                            </a:solidFill>
                            <a:latin typeface="Cambria Math" charset="0"/>
                            <a:cs typeface="Times New Roman" charset="0"/>
                          </a:rPr>
                        </m:ctrlPr>
                      </m:sSupPr>
                      <m:e>
                        <m:r>
                          <a:rPr lang="en-US" altLang="zh-CN" b="0" i="1" smtClean="0">
                            <a:solidFill>
                              <a:prstClr val="black"/>
                            </a:solidFill>
                            <a:latin typeface="Cambria Math" panose="02040503050406030204" pitchFamily="18" charset="0"/>
                            <a:cs typeface="Times New Roman" charset="0"/>
                          </a:rPr>
                          <m:t>𝑝</m:t>
                        </m:r>
                        <m:r>
                          <a:rPr lang="en-US" altLang="zh-CN" b="0" i="1" smtClean="0">
                            <a:solidFill>
                              <a:prstClr val="black"/>
                            </a:solidFill>
                            <a:latin typeface="Cambria Math" panose="02040503050406030204" pitchFamily="18" charset="0"/>
                            <a:cs typeface="Times New Roman" charset="0"/>
                          </a:rPr>
                          <m:t> (</m:t>
                        </m:r>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b="0" i="1" smtClean="0">
                        <a:solidFill>
                          <a:prstClr val="black"/>
                        </a:solidFill>
                        <a:latin typeface="Cambria Math" panose="02040503050406030204" pitchFamily="18" charset="0"/>
                        <a:cs typeface="Times New Roman" charset="0"/>
                      </a:rPr>
                      <m:t>&gt;</m:t>
                    </m:r>
                    <m:sSub>
                      <m:sSubPr>
                        <m:ctrlPr>
                          <a:rPr lang="en-US" altLang="zh-CN" b="0" i="1" smtClean="0">
                            <a:solidFill>
                              <a:prstClr val="black"/>
                            </a:solidFill>
                            <a:latin typeface="Cambria Math" charset="0"/>
                            <a:cs typeface="Times New Roman" charset="0"/>
                          </a:rPr>
                        </m:ctrlPr>
                      </m:sSubPr>
                      <m:e>
                        <m:r>
                          <a:rPr lang="en-US" altLang="zh-CN" b="0" i="1" smtClean="0">
                            <a:solidFill>
                              <a:prstClr val="black"/>
                            </a:solidFill>
                            <a:latin typeface="Cambria Math" panose="02040503050406030204" pitchFamily="18" charset="0"/>
                            <a:cs typeface="Times New Roman" charset="0"/>
                          </a:rPr>
                          <m:t>𝑝</m:t>
                        </m:r>
                      </m:e>
                      <m:sub>
                        <m:r>
                          <a:rPr lang="en-US" altLang="zh-CN" b="0" i="1" smtClean="0">
                            <a:solidFill>
                              <a:prstClr val="black"/>
                            </a:solidFill>
                            <a:latin typeface="Cambria Math" panose="02040503050406030204" pitchFamily="18" charset="0"/>
                            <a:cs typeface="Times New Roman" charset="0"/>
                          </a:rPr>
                          <m:t>0</m:t>
                        </m:r>
                      </m:sub>
                    </m:sSub>
                    <m:r>
                      <a:rPr lang="en-US" altLang="zh-CN" b="0" i="1" smtClean="0">
                        <a:solidFill>
                          <a:prstClr val="black"/>
                        </a:solidFill>
                        <a:latin typeface="Cambria Math" panose="02040503050406030204" pitchFamily="18" charset="0"/>
                        <a:cs typeface="Times New Roman" charset="0"/>
                      </a:rPr>
                      <m:t>)</m:t>
                    </m:r>
                  </m:oMath>
                </a14:m>
                <a:r>
                  <a:rPr lang="en-US" altLang="zh-CN" dirty="0">
                    <a:latin typeface="Arial" panose="020B0604020202020204" pitchFamily="34" charset="0"/>
                    <a:cs typeface="Arial" panose="020B0604020202020204" pitchFamily="34" charset="0"/>
                  </a:rPr>
                  <a:t>. When  </a:t>
                </a:r>
                <a14:m>
                  <m:oMath xmlns:m="http://schemas.openxmlformats.org/officeDocument/2006/math">
                    <m:r>
                      <a:rPr lang="en-US" altLang="zh-CN" b="0" i="1" smtClean="0">
                        <a:solidFill>
                          <a:prstClr val="black"/>
                        </a:solidFill>
                        <a:latin typeface="Cambria Math" panose="02040503050406030204" pitchFamily="18" charset="0"/>
                        <a:cs typeface="Times New Roman" charset="0"/>
                      </a:rPr>
                      <m:t>𝑝</m:t>
                    </m:r>
                    <m:r>
                      <a:rPr lang="en-US" altLang="zh-CN">
                        <a:solidFill>
                          <a:prstClr val="black"/>
                        </a:solidFill>
                        <a:latin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oMath>
                </a14:m>
                <a:r>
                  <a:rPr lang="en-US" altLang="zh-CN" dirty="0">
                    <a:latin typeface="Arial" panose="020B0604020202020204" pitchFamily="34" charset="0"/>
                    <a:cs typeface="Arial" panose="020B0604020202020204" pitchFamily="34" charset="0"/>
                  </a:rPr>
                  <a:t>, </a:t>
                </a:r>
                <a14:m>
                  <m:oMath xmlns:m="http://schemas.openxmlformats.org/officeDocument/2006/math">
                    <m:r>
                      <a:rPr lang="en-US" altLang="zh-CN" i="1">
                        <a:latin typeface="Cambria Math" panose="02040503050406030204" pitchFamily="18" charset="0"/>
                        <a:cs typeface="Times New Roman" charset="0"/>
                      </a:rPr>
                      <m:t>𝑋</m:t>
                    </m:r>
                    <m:r>
                      <a:rPr lang="en-US" altLang="zh-CN" i="1">
                        <a:latin typeface="Cambria Math" panose="02040503050406030204" pitchFamily="18" charset="0"/>
                        <a:cs typeface="Times New Roman" charset="0"/>
                      </a:rPr>
                      <m:t>~</m:t>
                    </m:r>
                    <m:r>
                      <m:rPr>
                        <m:sty m:val="p"/>
                      </m:rPr>
                      <a:rPr lang="en-US" altLang="zh-CN" i="0">
                        <a:latin typeface="Cambria Math" panose="02040503050406030204" pitchFamily="18" charset="0"/>
                        <a:cs typeface="Times New Roman" charset="0"/>
                      </a:rPr>
                      <m:t>Bin</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oMath>
                </a14:m>
                <a:r>
                  <a:rPr lang="en-US" altLang="zh-CN" dirty="0">
                    <a:latin typeface="Arial" panose="020B0604020202020204" pitchFamily="34" charset="0"/>
                    <a:cs typeface="Arial" panose="020B0604020202020204" pitchFamily="34" charset="0"/>
                  </a:rPr>
                  <a:t>, so </a:t>
                </a:r>
              </a:p>
              <a:p>
                <a:pPr marL="1800000" lvl="0" indent="0" defTabSz="914400">
                  <a:lnSpc>
                    <a:spcPct val="150000"/>
                  </a:lnSpc>
                  <a:spcBef>
                    <a:spcPts val="0"/>
                  </a:spcBef>
                  <a:buClrTx/>
                  <a:buNone/>
                </a:pPr>
                <a14:m>
                  <m:oMathPara xmlns:m="http://schemas.openxmlformats.org/officeDocument/2006/math">
                    <m:oMathParaPr>
                      <m:jc m:val="left"/>
                    </m:oMathParaPr>
                    <m:oMath xmlns:m="http://schemas.openxmlformats.org/officeDocument/2006/math">
                      <m:r>
                        <m:rPr>
                          <m:sty m:val="p"/>
                        </m:rPr>
                        <a:rPr lang="el-GR" altLang="zh-CN" i="1">
                          <a:latin typeface="Cambria Math" panose="02040503050406030204" pitchFamily="18" charset="0"/>
                          <a:ea typeface="Cambria Math" panose="02040503050406030204" pitchFamily="18" charset="0"/>
                          <a:cs typeface="Times New Roman" charset="0"/>
                        </a:rPr>
                        <m:t>β</m:t>
                      </m:r>
                      <m:d>
                        <m:dPr>
                          <m:ctrlPr>
                            <a:rPr lang="en-US" altLang="zh-CN" i="1">
                              <a:latin typeface="Cambria Math" charset="0"/>
                              <a:ea typeface="Cambria Math" panose="02040503050406030204" pitchFamily="18" charset="0"/>
                              <a:cs typeface="Times New Roman" charset="0"/>
                            </a:rPr>
                          </m:ctrlPr>
                        </m:dPr>
                        <m:e>
                          <m:sSup>
                            <m:sSupPr>
                              <m:ctrlPr>
                                <a:rPr lang="en-US" altLang="zh-CN" i="1">
                                  <a:latin typeface="Cambria Math" charset="0"/>
                                  <a:ea typeface="Cambria Math" panose="02040503050406030204" pitchFamily="18" charset="0"/>
                                  <a:cs typeface="Times New Roman" charset="0"/>
                                </a:rPr>
                              </m:ctrlPr>
                            </m:sSupPr>
                            <m:e>
                              <m:r>
                                <a:rPr lang="en-US" altLang="zh-CN" i="1">
                                  <a:latin typeface="Cambria Math" panose="02040503050406030204" pitchFamily="18" charset="0"/>
                                  <a:ea typeface="Cambria Math" panose="02040503050406030204" pitchFamily="18" charset="0"/>
                                  <a:cs typeface="Times New Roman" charset="0"/>
                                </a:rPr>
                                <m:t>𝑝</m:t>
                              </m:r>
                            </m:e>
                            <m:sup>
                              <m:r>
                                <a:rPr lang="en-US" altLang="zh-CN" i="1">
                                  <a:latin typeface="Cambria Math" panose="02040503050406030204" pitchFamily="18" charset="0"/>
                                  <a:ea typeface="Cambria Math" panose="02040503050406030204" pitchFamily="18" charset="0"/>
                                  <a:cs typeface="Times New Roman" charset="0"/>
                                </a:rPr>
                                <m:t>′</m:t>
                              </m:r>
                            </m:sup>
                          </m:sSup>
                        </m:e>
                      </m:d>
                      <m:r>
                        <a:rPr lang="en-US" altLang="zh-CN" i="1">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ea typeface="Cambria Math" panose="02040503050406030204" pitchFamily="18" charset="0"/>
                          <a:cs typeface="Times New Roman" charset="0"/>
                        </a:rPr>
                        <m:t>𝑃</m:t>
                      </m:r>
                      <m:d>
                        <m:dPr>
                          <m:ctrlPr>
                            <a:rPr lang="en-US" altLang="zh-CN" i="1">
                              <a:latin typeface="Cambria Math" charset="0"/>
                              <a:cs typeface="Times New Roman" charset="0"/>
                            </a:rPr>
                          </m:ctrlPr>
                        </m:dPr>
                        <m:e>
                          <m:r>
                            <a:rPr lang="en-US" altLang="zh-CN" i="1">
                              <a:latin typeface="Cambria Math" panose="02040503050406030204" pitchFamily="18" charset="0"/>
                              <a:cs typeface="Times New Roman" charset="0"/>
                            </a:rPr>
                            <m:t>𝑡𝑦𝑝𝑒</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𝐼𝐼</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𝑒𝑟𝑟𝑜𝑟</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𝑤h𝑒𝑛</m:t>
                          </m:r>
                          <m:r>
                            <a:rPr lang="en-US" altLang="zh-CN">
                              <a:latin typeface="Cambria Math" panose="02040503050406030204" pitchFamily="18" charset="0"/>
                              <a:cs typeface="Times New Roman" charset="0"/>
                            </a:rPr>
                            <m:t> </m:t>
                          </m:r>
                          <m:r>
                            <m:rPr>
                              <m:sty m:val="p"/>
                            </m:rPr>
                            <a:rPr lang="en-US" altLang="zh-CN">
                              <a:solidFill>
                                <a:prstClr val="black"/>
                              </a:solidFill>
                              <a:latin typeface="Cambria Math" panose="02040503050406030204" pitchFamily="18" charset="0"/>
                              <a:cs typeface="Times New Roman" charset="0"/>
                            </a:rPr>
                            <m:t>p</m:t>
                          </m:r>
                          <m:r>
                            <a:rPr lang="en-US" altLang="zh-CN">
                              <a:solidFill>
                                <a:prstClr val="black"/>
                              </a:solidFill>
                              <a:latin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e>
                      </m:d>
                    </m:oMath>
                  </m:oMathPara>
                </a14:m>
                <a:endParaRPr lang="en-US" altLang="zh-CN" dirty="0">
                  <a:latin typeface="Arial" panose="020B0604020202020204" pitchFamily="34" charset="0"/>
                  <a:cs typeface="Arial" panose="020B0604020202020204" pitchFamily="34" charset="0"/>
                </a:endParaRPr>
              </a:p>
              <a:p>
                <a:pPr marL="0" indent="0" defTabSz="914400">
                  <a:lnSpc>
                    <a:spcPct val="150000"/>
                  </a:lnSpc>
                  <a:spcBef>
                    <a:spcPts val="0"/>
                  </a:spcBef>
                  <a:buClrTx/>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𝑃</m:t>
                      </m:r>
                      <m:d>
                        <m:dPr>
                          <m:ctrlPr>
                            <a:rPr lang="en-US" altLang="zh-CN" i="1">
                              <a:latin typeface="Cambria Math" charset="0"/>
                              <a:cs typeface="Times New Roman" charset="0"/>
                            </a:rPr>
                          </m:ctrlPr>
                        </m:dPr>
                        <m:e>
                          <m:r>
                            <m:rPr>
                              <m:sty m:val="p"/>
                            </m:rPr>
                            <a:rPr lang="en-US" altLang="zh-CN">
                              <a:latin typeface="Cambria Math" panose="02040503050406030204" pitchFamily="18" charset="0"/>
                              <a:cs typeface="Times New Roman" charset="0"/>
                            </a:rPr>
                            <m:t>X</m:t>
                          </m:r>
                          <m:r>
                            <a:rPr lang="en-US" altLang="zh-CN" i="1">
                              <a:latin typeface="Cambria Math" panose="02040503050406030204" pitchFamily="18" charset="0"/>
                              <a:cs typeface="Times New Roman" charset="0"/>
                            </a:rPr>
                            <m:t>&lt;</m:t>
                          </m:r>
                          <m:r>
                            <a:rPr lang="en-US" altLang="zh-CN" i="1">
                              <a:latin typeface="Cambria Math" panose="02040503050406030204" pitchFamily="18" charset="0"/>
                              <a:cs typeface="Times New Roman" charset="0"/>
                            </a:rPr>
                            <m:t>𝑐</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𝑤h𝑒𝑛</m:t>
                          </m:r>
                          <m:r>
                            <a:rPr lang="en-US" altLang="zh-CN" i="1">
                              <a:latin typeface="Cambria Math" panose="02040503050406030204" pitchFamily="18" charset="0"/>
                              <a:cs typeface="Times New Roman" charset="0"/>
                            </a:rPr>
                            <m:t> </m:t>
                          </m:r>
                          <m:r>
                            <a:rPr lang="en-US" altLang="zh-CN" i="1">
                              <a:latin typeface="Cambria Math" panose="02040503050406030204" pitchFamily="18" charset="0"/>
                              <a:cs typeface="Times New Roman" charset="0"/>
                            </a:rPr>
                            <m:t>𝑋</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𝐵𝑖𝑛</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i="1" dirty="0">
                              <a:latin typeface="Cambria Math" panose="02040503050406030204" pitchFamily="18" charset="0"/>
                              <a:ea typeface="Cambria Math" panose="02040503050406030204" pitchFamily="18" charset="0"/>
                              <a:cs typeface="Times New Roman" charset="0"/>
                            </a:rPr>
                            <m:t>)</m:t>
                          </m:r>
                        </m:e>
                      </m:d>
                      <m:r>
                        <a:rPr lang="en-US" altLang="zh-CN" i="1" dirty="0">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cs typeface="Times New Roman" charset="0"/>
                        </a:rPr>
                        <m:t>𝐵</m:t>
                      </m:r>
                      <m:r>
                        <a:rPr lang="en-US" altLang="zh-CN" i="1">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𝑐</m:t>
                      </m:r>
                      <m:r>
                        <a:rPr lang="en-US" altLang="zh-CN" i="1">
                          <a:latin typeface="Cambria Math" panose="02040503050406030204" pitchFamily="18" charset="0"/>
                          <a:cs typeface="Times New Roman" charset="0"/>
                        </a:rPr>
                        <m:t>−1;</m:t>
                      </m:r>
                      <m:r>
                        <a:rPr lang="en-US" altLang="zh-CN" i="1">
                          <a:latin typeface="Cambria Math" panose="02040503050406030204" pitchFamily="18" charset="0"/>
                          <a:cs typeface="Times New Roman" charset="0"/>
                        </a:rPr>
                        <m:t>𝑛</m:t>
                      </m:r>
                      <m:r>
                        <a:rPr lang="en-US" altLang="zh-CN" i="1">
                          <a:latin typeface="Cambria Math" panose="02040503050406030204" pitchFamily="18" charset="0"/>
                          <a:cs typeface="Times New Roman" charset="0"/>
                        </a:rPr>
                        <m:t>,</m:t>
                      </m:r>
                      <m:sSup>
                        <m:sSupPr>
                          <m:ctrlPr>
                            <a:rPr lang="en-US" altLang="zh-CN" i="1">
                              <a:solidFill>
                                <a:prstClr val="black"/>
                              </a:solidFill>
                              <a:latin typeface="Cambria Math" charset="0"/>
                              <a:cs typeface="Times New Roman" charset="0"/>
                            </a:rPr>
                          </m:ctrlPr>
                        </m:sSupPr>
                        <m:e>
                          <m:r>
                            <a:rPr lang="en-US" altLang="zh-CN" i="1">
                              <a:solidFill>
                                <a:prstClr val="black"/>
                              </a:solidFill>
                              <a:latin typeface="Cambria Math" panose="02040503050406030204" pitchFamily="18" charset="0"/>
                              <a:cs typeface="Times New Roman" charset="0"/>
                            </a:rPr>
                            <m:t>𝑝</m:t>
                          </m:r>
                        </m:e>
                        <m:sup>
                          <m:r>
                            <a:rPr lang="en-US" altLang="zh-CN" i="1">
                              <a:solidFill>
                                <a:prstClr val="black"/>
                              </a:solidFill>
                              <a:latin typeface="Cambria Math" panose="02040503050406030204" pitchFamily="18" charset="0"/>
                              <a:cs typeface="Times New Roman" charset="0"/>
                            </a:rPr>
                            <m:t>′</m:t>
                          </m:r>
                        </m:sup>
                      </m:sSup>
                      <m:r>
                        <a:rPr lang="en-US" altLang="zh-CN" dirty="0">
                          <a:latin typeface="Cambria Math" panose="02040503050406030204" pitchFamily="18" charset="0"/>
                          <a:ea typeface="Cambria Math" panose="02040503050406030204" pitchFamily="18" charset="0"/>
                          <a:cs typeface="Times New Roman" charset="0"/>
                        </a:rPr>
                        <m:t>)</m:t>
                      </m:r>
                    </m:oMath>
                  </m:oMathPara>
                </a14:m>
                <a:endParaRPr lang="en-US" altLang="zh-CN" dirty="0">
                  <a:latin typeface="Arial" panose="020B0604020202020204" pitchFamily="34" charset="0"/>
                  <a:cs typeface="Arial" panose="020B0604020202020204" pitchFamily="34" charset="0"/>
                </a:endParaRPr>
              </a:p>
            </p:txBody>
          </p:sp>
        </mc:Choice>
        <mc:Fallback xmlns="">
          <p:sp>
            <p:nvSpPr>
              <p:cNvPr id="3" name="矩形 2">
                <a:extLst>
                  <a:ext uri="{FF2B5EF4-FFF2-40B4-BE49-F238E27FC236}">
                    <a16:creationId xmlns:a16="http://schemas.microsoft.com/office/drawing/2014/main" id="{8A0FF662-50A8-40DE-9DE0-759F8EB72337}"/>
                  </a:ext>
                </a:extLst>
              </p:cNvPr>
              <p:cNvSpPr>
                <a:spLocks noRot="1" noChangeAspect="1" noMove="1" noResize="1" noEditPoints="1" noAdjustHandles="1" noChangeArrowheads="1" noChangeShapeType="1" noTextEdit="1"/>
              </p:cNvSpPr>
              <p:nvPr/>
            </p:nvSpPr>
            <p:spPr>
              <a:xfrm>
                <a:off x="431540" y="1074418"/>
                <a:ext cx="8550950" cy="5216813"/>
              </a:xfrm>
              <a:prstGeom prst="rect">
                <a:avLst/>
              </a:prstGeom>
              <a:blipFill>
                <a:blip r:embed="rId2"/>
                <a:stretch>
                  <a:fillRect l="-499" t="-584" r="-641"/>
                </a:stretch>
              </a:blipFill>
            </p:spPr>
            <p:txBody>
              <a:bodyPr/>
              <a:lstStyle/>
              <a:p>
                <a:r>
                  <a:rPr lang="zh-CN" altLang="en-US">
                    <a:noFill/>
                  </a:rPr>
                  <a:t> </a:t>
                </a:r>
              </a:p>
            </p:txBody>
          </p:sp>
        </mc:Fallback>
      </mc:AlternateContent>
      <p:sp>
        <p:nvSpPr>
          <p:cNvPr id="4" name="灯片编号占位符 3">
            <a:extLst>
              <a:ext uri="{FF2B5EF4-FFF2-40B4-BE49-F238E27FC236}">
                <a16:creationId xmlns="" xmlns:a16="http://schemas.microsoft.com/office/drawing/2014/main" id="{841638DA-0573-4316-8C71-5A39650A7D96}"/>
              </a:ext>
            </a:extLst>
          </p:cNvPr>
          <p:cNvSpPr>
            <a:spLocks noGrp="1"/>
          </p:cNvSpPr>
          <p:nvPr>
            <p:ph type="sldNum" sz="quarter" idx="11"/>
          </p:nvPr>
        </p:nvSpPr>
        <p:spPr/>
        <p:txBody>
          <a:bodyPr/>
          <a:lstStyle/>
          <a:p>
            <a:pPr>
              <a:defRPr/>
            </a:pPr>
            <a:fld id="{DF2308B0-52A9-437D-9700-D7B37876F5B1}" type="slidenum">
              <a:rPr lang="zh-CN" altLang="en-US" smtClean="0"/>
              <a:pPr>
                <a:defRPr/>
              </a:pPr>
              <a:t>45</a:t>
            </a:fld>
            <a:endParaRPr lang="en-US" altLang="zh-CN" dirty="0"/>
          </a:p>
        </p:txBody>
      </p:sp>
    </p:spTree>
    <p:extLst>
      <p:ext uri="{BB962C8B-B14F-4D97-AF65-F5344CB8AC3E}">
        <p14:creationId xmlns:p14="http://schemas.microsoft.com/office/powerpoint/2010/main" val="12304298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FF80B142-1453-462F-B02D-A846ECD6F20F}"/>
                  </a:ext>
                </a:extLst>
              </p:cNvPr>
              <p:cNvSpPr/>
              <p:nvPr/>
            </p:nvSpPr>
            <p:spPr>
              <a:xfrm>
                <a:off x="364032" y="647638"/>
                <a:ext cx="8415935" cy="3592265"/>
              </a:xfrm>
              <a:prstGeom prst="rect">
                <a:avLst/>
              </a:prstGeom>
            </p:spPr>
            <p:txBody>
              <a:bodyPr wrap="square">
                <a:spAutoFit/>
              </a:bodyPr>
              <a:lstStyle/>
              <a:p>
                <a:pPr algn="just">
                  <a:lnSpc>
                    <a:spcPct val="110000"/>
                  </a:lnSpc>
                </a:pPr>
                <a:r>
                  <a:rPr lang="en-US" altLang="zh-CN" sz="1600" b="1" dirty="0">
                    <a:solidFill>
                      <a:srgbClr val="3333FF"/>
                    </a:solidFill>
                    <a:latin typeface="Arial" panose="020B0604020202020204" pitchFamily="34" charset="0"/>
                    <a:ea typeface="Times New Roman" charset="0"/>
                    <a:cs typeface="Arial" panose="020B0604020202020204" pitchFamily="34" charset="0"/>
                  </a:rPr>
                  <a:t>Example: </a:t>
                </a:r>
                <a:r>
                  <a:rPr lang="en-US" altLang="zh-CN" sz="1600" dirty="0">
                    <a:latin typeface="Arial" panose="020B0604020202020204" pitchFamily="34" charset="0"/>
                    <a:ea typeface="Times New Roman" charset="0"/>
                    <a:cs typeface="Arial" panose="020B0604020202020204" pitchFamily="34" charset="0"/>
                  </a:rPr>
                  <a:t>A </a:t>
                </a:r>
                <a:r>
                  <a:rPr lang="en-US" altLang="zh-CN" sz="1600" dirty="0">
                    <a:solidFill>
                      <a:srgbClr val="FF0000"/>
                    </a:solidFill>
                    <a:latin typeface="Arial" panose="020B0604020202020204" pitchFamily="34" charset="0"/>
                    <a:ea typeface="Times New Roman" charset="0"/>
                    <a:cs typeface="Arial" panose="020B0604020202020204" pitchFamily="34" charset="0"/>
                  </a:rPr>
                  <a:t>plastics (</a:t>
                </a:r>
                <a:r>
                  <a:rPr lang="zh-CN" altLang="en-US" sz="1600" dirty="0">
                    <a:solidFill>
                      <a:srgbClr val="FF0000"/>
                    </a:solidFill>
                    <a:latin typeface="Arial" panose="020B0604020202020204" pitchFamily="34" charset="0"/>
                    <a:ea typeface="Times New Roman" charset="0"/>
                    <a:cs typeface="Arial" panose="020B0604020202020204" pitchFamily="34" charset="0"/>
                  </a:rPr>
                  <a:t>塑料</a:t>
                </a:r>
                <a:r>
                  <a:rPr lang="en-US" altLang="zh-CN" sz="1600" dirty="0">
                    <a:solidFill>
                      <a:srgbClr val="FF0000"/>
                    </a:solidFill>
                    <a:latin typeface="Arial" panose="020B0604020202020204" pitchFamily="34" charset="0"/>
                    <a:ea typeface="Times New Roman" charset="0"/>
                    <a:cs typeface="Arial" panose="020B0604020202020204" pitchFamily="34" charset="0"/>
                  </a:rPr>
                  <a:t>)</a:t>
                </a:r>
                <a:r>
                  <a:rPr lang="en-US" altLang="zh-CN" sz="1600" dirty="0">
                    <a:latin typeface="Arial" panose="020B0604020202020204" pitchFamily="34" charset="0"/>
                    <a:ea typeface="Times New Roman" charset="0"/>
                    <a:cs typeface="Arial" panose="020B0604020202020204" pitchFamily="34" charset="0"/>
                  </a:rPr>
                  <a:t> manufacturer has developed a new type of plastic trash can and proposes to sell them with an unconditional 6-year warranty. To see whether this is economically feasible, 20 prototype cans are subjected to an accelerated life test to simulate 6 years of use. The proposed warranty will be modified only if the sample data strongly suggests that </a:t>
                </a:r>
                <a:r>
                  <a:rPr lang="en-US" altLang="zh-CN" sz="1600" dirty="0">
                    <a:solidFill>
                      <a:srgbClr val="FF0000"/>
                    </a:solidFill>
                    <a:latin typeface="Arial" panose="020B0604020202020204" pitchFamily="34" charset="0"/>
                    <a:ea typeface="Times New Roman" charset="0"/>
                    <a:cs typeface="Arial" panose="020B0604020202020204" pitchFamily="34" charset="0"/>
                  </a:rPr>
                  <a:t>fewer than 90% of such cans</a:t>
                </a:r>
                <a:r>
                  <a:rPr lang="en-US" altLang="zh-CN" sz="1600" dirty="0">
                    <a:latin typeface="Arial" panose="020B0604020202020204" pitchFamily="34" charset="0"/>
                    <a:ea typeface="Times New Roman" charset="0"/>
                    <a:cs typeface="Arial" panose="020B0604020202020204" pitchFamily="34" charset="0"/>
                  </a:rPr>
                  <a:t> would survive the 6-year period. Let </a:t>
                </a:r>
                <a14:m>
                  <m:oMath xmlns:m="http://schemas.openxmlformats.org/officeDocument/2006/math">
                    <m:r>
                      <a:rPr lang="en-US" altLang="zh-CN" sz="1600" i="1" dirty="0">
                        <a:latin typeface="Cambria Math" panose="02040503050406030204" pitchFamily="18" charset="0"/>
                        <a:ea typeface="Times New Roman" charset="0"/>
                        <a:cs typeface="Times New Roman" charset="0"/>
                      </a:rPr>
                      <m:t>𝑝</m:t>
                    </m:r>
                  </m:oMath>
                </a14:m>
                <a:r>
                  <a:rPr lang="en-US" altLang="zh-CN" sz="1600" dirty="0">
                    <a:latin typeface="Arial" panose="020B0604020202020204" pitchFamily="34" charset="0"/>
                    <a:ea typeface="Times New Roman" charset="0"/>
                    <a:cs typeface="Arial" panose="020B0604020202020204" pitchFamily="34" charset="0"/>
                  </a:rPr>
                  <a:t> denote the proportion of all cans that survive the accelerated test. The relevant hypotheses are </a:t>
                </a:r>
                <a14:m>
                  <m:oMath xmlns:m="http://schemas.openxmlformats.org/officeDocument/2006/math">
                    <m:sSub>
                      <m:sSubPr>
                        <m:ctrlPr>
                          <a:rPr lang="en-US" altLang="zh-CN" sz="1600" i="1" dirty="0">
                            <a:latin typeface="Cambria Math" charset="0"/>
                            <a:cs typeface="Times New Roman" charset="0"/>
                          </a:rPr>
                        </m:ctrlPr>
                      </m:sSubPr>
                      <m:e>
                        <m:r>
                          <a:rPr lang="en-US" altLang="zh-CN" sz="1600" i="1" dirty="0">
                            <a:latin typeface="Cambria Math" panose="02040503050406030204" pitchFamily="18" charset="0"/>
                            <a:cs typeface="Times New Roman" charset="0"/>
                          </a:rPr>
                          <m:t>𝐻</m:t>
                        </m:r>
                      </m:e>
                      <m:sub>
                        <m:r>
                          <a:rPr lang="en-US" altLang="zh-CN" sz="1600" i="1" dirty="0">
                            <a:latin typeface="Cambria Math" panose="02040503050406030204" pitchFamily="18" charset="0"/>
                            <a:cs typeface="Times New Roman" charset="0"/>
                          </a:rPr>
                          <m:t>0</m:t>
                        </m:r>
                      </m:sub>
                    </m:sSub>
                    <m:r>
                      <a:rPr lang="en-US" altLang="zh-CN" sz="1600" i="1" dirty="0">
                        <a:latin typeface="Cambria Math" panose="02040503050406030204" pitchFamily="18" charset="0"/>
                        <a:cs typeface="Times New Roman" charset="0"/>
                      </a:rPr>
                      <m:t>:</m:t>
                    </m:r>
                    <m:r>
                      <a:rPr lang="en-US" altLang="zh-CN" sz="1600" i="1" dirty="0">
                        <a:latin typeface="Cambria Math" panose="02040503050406030204" pitchFamily="18" charset="0"/>
                        <a:cs typeface="Times New Roman" charset="0"/>
                      </a:rPr>
                      <m:t>𝑝</m:t>
                    </m:r>
                    <m:r>
                      <a:rPr lang="en-US" altLang="zh-CN" sz="1600" i="1" dirty="0">
                        <a:latin typeface="Cambria Math" panose="02040503050406030204" pitchFamily="18" charset="0"/>
                        <a:cs typeface="Times New Roman" charset="0"/>
                      </a:rPr>
                      <m:t>=.9</m:t>
                    </m:r>
                  </m:oMath>
                </a14:m>
                <a:r>
                  <a:rPr lang="en-US" altLang="zh-CN"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ea typeface="Times New Roman" charset="0"/>
                    <a:cs typeface="Arial" panose="020B0604020202020204" pitchFamily="34" charset="0"/>
                  </a:rPr>
                  <a:t>versus </a:t>
                </a:r>
                <a14:m>
                  <m:oMath xmlns:m="http://schemas.openxmlformats.org/officeDocument/2006/math">
                    <m:sSub>
                      <m:sSubPr>
                        <m:ctrlPr>
                          <a:rPr lang="en-US" altLang="zh-CN" sz="1600" i="1" dirty="0">
                            <a:latin typeface="Cambria Math" charset="0"/>
                            <a:cs typeface="Times New Roman" charset="0"/>
                          </a:rPr>
                        </m:ctrlPr>
                      </m:sSubPr>
                      <m:e>
                        <m:r>
                          <a:rPr lang="en-US" altLang="zh-CN" sz="1600" i="1" dirty="0">
                            <a:latin typeface="Cambria Math" panose="02040503050406030204" pitchFamily="18" charset="0"/>
                            <a:cs typeface="Times New Roman" charset="0"/>
                          </a:rPr>
                          <m:t>𝐻</m:t>
                        </m:r>
                      </m:e>
                      <m:sub>
                        <m:r>
                          <a:rPr lang="en-US" altLang="zh-CN" sz="1600" i="1" dirty="0">
                            <a:latin typeface="Cambria Math" panose="02040503050406030204" pitchFamily="18" charset="0"/>
                            <a:cs typeface="Times New Roman" charset="0"/>
                          </a:rPr>
                          <m:t>𝑎</m:t>
                        </m:r>
                      </m:sub>
                    </m:sSub>
                    <m:r>
                      <a:rPr lang="en-US" altLang="zh-CN" sz="1600" i="1" dirty="0">
                        <a:latin typeface="Cambria Math" panose="02040503050406030204" pitchFamily="18" charset="0"/>
                        <a:cs typeface="Times New Roman" charset="0"/>
                      </a:rPr>
                      <m:t>:</m:t>
                    </m:r>
                    <m:r>
                      <a:rPr lang="en-US" altLang="zh-CN" sz="1600" i="1" dirty="0">
                        <a:latin typeface="Cambria Math" panose="02040503050406030204" pitchFamily="18" charset="0"/>
                        <a:cs typeface="Times New Roman" charset="0"/>
                      </a:rPr>
                      <m:t>𝑝</m:t>
                    </m:r>
                    <m:r>
                      <a:rPr lang="en-US" altLang="zh-CN" sz="1600" i="1" dirty="0">
                        <a:latin typeface="Cambria Math" panose="02040503050406030204" pitchFamily="18" charset="0"/>
                        <a:cs typeface="Times New Roman" charset="0"/>
                      </a:rPr>
                      <m:t>&lt;.9</m:t>
                    </m:r>
                  </m:oMath>
                </a14:m>
                <a:r>
                  <a:rPr lang="en-US" altLang="zh-CN"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ea typeface="Times New Roman" charset="0"/>
                    <a:cs typeface="Arial" panose="020B0604020202020204" pitchFamily="34" charset="0"/>
                  </a:rPr>
                  <a:t>. A decision will be based on the test statistic </a:t>
                </a:r>
                <a14:m>
                  <m:oMath xmlns:m="http://schemas.openxmlformats.org/officeDocument/2006/math">
                    <m:r>
                      <a:rPr lang="en-US" altLang="zh-CN" sz="1600" i="1" dirty="0">
                        <a:latin typeface="Cambria Math" panose="02040503050406030204" pitchFamily="18" charset="0"/>
                        <a:ea typeface="Times New Roman" charset="0"/>
                        <a:cs typeface="Times New Roman" charset="0"/>
                      </a:rPr>
                      <m:t>𝑋</m:t>
                    </m:r>
                  </m:oMath>
                </a14:m>
                <a:r>
                  <a:rPr lang="en-US" altLang="zh-CN" sz="1600" dirty="0">
                    <a:latin typeface="Arial" panose="020B0604020202020204" pitchFamily="34" charset="0"/>
                    <a:ea typeface="Times New Roman" charset="0"/>
                    <a:cs typeface="Arial" panose="020B0604020202020204" pitchFamily="34" charset="0"/>
                  </a:rPr>
                  <a:t>, the number among the 20 that survive. </a:t>
                </a:r>
              </a:p>
              <a:p>
                <a:pPr algn="just">
                  <a:lnSpc>
                    <a:spcPct val="110000"/>
                  </a:lnSpc>
                </a:pPr>
                <a:endParaRPr lang="en-US" altLang="zh-CN" sz="1600" dirty="0">
                  <a:latin typeface="Arial" panose="020B0604020202020204" pitchFamily="34" charset="0"/>
                  <a:ea typeface="Times New Roman" charset="0"/>
                  <a:cs typeface="Arial" panose="020B0604020202020204" pitchFamily="34" charset="0"/>
                </a:endParaRPr>
              </a:p>
              <a:p>
                <a:pPr algn="just">
                  <a:lnSpc>
                    <a:spcPct val="110000"/>
                  </a:lnSpc>
                </a:pPr>
                <a:r>
                  <a:rPr lang="en-US" altLang="zh-CN" sz="1600" dirty="0">
                    <a:latin typeface="Arial" panose="020B0604020202020204" pitchFamily="34" charset="0"/>
                    <a:ea typeface="Times New Roman" charset="0"/>
                    <a:cs typeface="Arial" panose="020B0604020202020204" pitchFamily="34" charset="0"/>
                  </a:rPr>
                  <a:t>If the desired significance level is </a:t>
                </a:r>
                <a14:m>
                  <m:oMath xmlns:m="http://schemas.openxmlformats.org/officeDocument/2006/math">
                    <m:r>
                      <a:rPr lang="zh-CN" altLang="en-US" sz="1600" i="1">
                        <a:latin typeface="Cambria Math" panose="02040503050406030204" pitchFamily="18" charset="0"/>
                        <a:ea typeface="Times New Roman" charset="0"/>
                        <a:cs typeface="Times New Roman" charset="0"/>
                      </a:rPr>
                      <m:t>𝛼</m:t>
                    </m:r>
                    <m:r>
                      <a:rPr lang="en-US" altLang="zh-CN" sz="1600" i="1">
                        <a:latin typeface="Cambria Math" panose="02040503050406030204" pitchFamily="18" charset="0"/>
                        <a:ea typeface="Times New Roman" charset="0"/>
                        <a:cs typeface="Times New Roman" charset="0"/>
                      </a:rPr>
                      <m:t>=.05</m:t>
                    </m:r>
                  </m:oMath>
                </a14:m>
                <a:r>
                  <a:rPr lang="en-US" altLang="zh-CN" sz="1600" dirty="0">
                    <a:latin typeface="Arial" panose="020B0604020202020204" pitchFamily="34" charset="0"/>
                    <a:ea typeface="Times New Roman" charset="0"/>
                    <a:cs typeface="Arial" panose="020B0604020202020204" pitchFamily="34" charset="0"/>
                  </a:rPr>
                  <a:t>, </a:t>
                </a:r>
                <a14:m>
                  <m:oMath xmlns:m="http://schemas.openxmlformats.org/officeDocument/2006/math">
                    <m:r>
                      <a:rPr lang="en-US" altLang="zh-CN" sz="1600" i="1" dirty="0">
                        <a:latin typeface="Cambria Math" panose="02040503050406030204" pitchFamily="18" charset="0"/>
                        <a:ea typeface="Times New Roman" charset="0"/>
                        <a:cs typeface="Times New Roman" charset="0"/>
                      </a:rPr>
                      <m:t>𝑐</m:t>
                    </m:r>
                  </m:oMath>
                </a14:m>
                <a:r>
                  <a:rPr lang="en-US" altLang="zh-CN" sz="1600" dirty="0">
                    <a:latin typeface="Arial" panose="020B0604020202020204" pitchFamily="34" charset="0"/>
                    <a:ea typeface="Times New Roman" charset="0"/>
                    <a:cs typeface="Arial" panose="020B0604020202020204" pitchFamily="34" charset="0"/>
                  </a:rPr>
                  <a:t> must satisfy </a:t>
                </a:r>
                <a14:m>
                  <m:oMath xmlns:m="http://schemas.openxmlformats.org/officeDocument/2006/math">
                    <m:r>
                      <a:rPr lang="en-US" altLang="zh-CN" sz="1600" i="1">
                        <a:latin typeface="Cambria Math" panose="02040503050406030204" pitchFamily="18" charset="0"/>
                        <a:cs typeface="Times New Roman" charset="0"/>
                      </a:rPr>
                      <m:t>𝐵</m:t>
                    </m:r>
                    <m:d>
                      <m:dPr>
                        <m:ctrlPr>
                          <a:rPr lang="en-US" altLang="zh-CN" sz="1600" i="1">
                            <a:latin typeface="Cambria Math" charset="0"/>
                            <a:cs typeface="Times New Roman" charset="0"/>
                          </a:rPr>
                        </m:ctrlPr>
                      </m:dPr>
                      <m:e>
                        <m:r>
                          <a:rPr lang="en-US" altLang="zh-CN" sz="1600" i="1">
                            <a:latin typeface="Cambria Math" panose="02040503050406030204" pitchFamily="18" charset="0"/>
                            <a:cs typeface="Times New Roman" charset="0"/>
                          </a:rPr>
                          <m:t>𝑐</m:t>
                        </m:r>
                        <m:r>
                          <a:rPr lang="en-US" altLang="zh-CN" sz="1600" i="1">
                            <a:latin typeface="Cambria Math" panose="02040503050406030204" pitchFamily="18" charset="0"/>
                            <a:cs typeface="Times New Roman" charset="0"/>
                          </a:rPr>
                          <m:t>;20,.9</m:t>
                        </m:r>
                      </m:e>
                    </m:d>
                    <m:r>
                      <a:rPr lang="en-US" altLang="zh-CN" sz="1600" dirty="0">
                        <a:latin typeface="Cambria Math" panose="02040503050406030204" pitchFamily="18" charset="0"/>
                        <a:ea typeface="Cambria Math" panose="02040503050406030204" pitchFamily="18" charset="0"/>
                        <a:cs typeface="Times New Roman" charset="0"/>
                      </a:rPr>
                      <m:t>≤.05</m:t>
                    </m:r>
                  </m:oMath>
                </a14:m>
                <a:r>
                  <a:rPr lang="en-US" altLang="zh-CN" sz="1600" dirty="0">
                    <a:latin typeface="Arial" panose="020B0604020202020204" pitchFamily="34" charset="0"/>
                    <a:ea typeface="Times New Roman" charset="0"/>
                    <a:cs typeface="Arial" panose="020B0604020202020204" pitchFamily="34" charset="0"/>
                  </a:rPr>
                  <a:t>. From Appendix Table A.1, </a:t>
                </a:r>
                <a14:m>
                  <m:oMath xmlns:m="http://schemas.openxmlformats.org/officeDocument/2006/math">
                    <m:r>
                      <a:rPr lang="en-US" altLang="zh-CN" sz="1600" i="1">
                        <a:latin typeface="Cambria Math" panose="02040503050406030204" pitchFamily="18" charset="0"/>
                        <a:cs typeface="Times New Roman" charset="0"/>
                      </a:rPr>
                      <m:t>𝐵</m:t>
                    </m:r>
                    <m:d>
                      <m:dPr>
                        <m:ctrlPr>
                          <a:rPr lang="en-US" altLang="zh-CN" sz="1600" i="1">
                            <a:latin typeface="Cambria Math" charset="0"/>
                            <a:cs typeface="Times New Roman" charset="0"/>
                          </a:rPr>
                        </m:ctrlPr>
                      </m:dPr>
                      <m:e>
                        <m:r>
                          <a:rPr lang="en-US" altLang="zh-CN" sz="1600" i="1">
                            <a:latin typeface="Cambria Math" panose="02040503050406030204" pitchFamily="18" charset="0"/>
                            <a:cs typeface="Times New Roman" charset="0"/>
                          </a:rPr>
                          <m:t>15;20,.</m:t>
                        </m:r>
                        <m:r>
                          <a:rPr lang="en-US" altLang="zh-CN" sz="1600" i="1">
                            <a:solidFill>
                              <a:prstClr val="black"/>
                            </a:solidFill>
                            <a:latin typeface="Cambria Math" panose="02040503050406030204" pitchFamily="18" charset="0"/>
                            <a:cs typeface="Times New Roman" charset="0"/>
                          </a:rPr>
                          <m:t>9</m:t>
                        </m:r>
                      </m:e>
                    </m:d>
                    <m:r>
                      <a:rPr lang="en-US" altLang="zh-CN" sz="1600">
                        <a:solidFill>
                          <a:prstClr val="black"/>
                        </a:solidFill>
                        <a:latin typeface="Cambria Math" panose="02040503050406030204" pitchFamily="18" charset="0"/>
                        <a:cs typeface="Times New Roman" charset="0"/>
                      </a:rPr>
                      <m:t>=.043</m:t>
                    </m:r>
                  </m:oMath>
                </a14:m>
                <a:r>
                  <a:rPr lang="en-US" altLang="zh-CN" sz="1600" dirty="0">
                    <a:latin typeface="Arial" panose="020B0604020202020204" pitchFamily="34" charset="0"/>
                    <a:ea typeface="Times New Roman" charset="0"/>
                    <a:cs typeface="Arial" panose="020B0604020202020204" pitchFamily="34" charset="0"/>
                  </a:rPr>
                  <a:t>, whereas </a:t>
                </a:r>
                <a14:m>
                  <m:oMath xmlns:m="http://schemas.openxmlformats.org/officeDocument/2006/math">
                    <m:r>
                      <a:rPr lang="en-US" altLang="zh-CN" sz="1600" i="1">
                        <a:latin typeface="Cambria Math" panose="02040503050406030204" pitchFamily="18" charset="0"/>
                        <a:cs typeface="Times New Roman" charset="0"/>
                      </a:rPr>
                      <m:t>𝐵</m:t>
                    </m:r>
                    <m:d>
                      <m:dPr>
                        <m:ctrlPr>
                          <a:rPr lang="en-US" altLang="zh-CN" sz="1600" i="1">
                            <a:latin typeface="Cambria Math" charset="0"/>
                            <a:cs typeface="Times New Roman" charset="0"/>
                          </a:rPr>
                        </m:ctrlPr>
                      </m:dPr>
                      <m:e>
                        <m:r>
                          <a:rPr lang="en-US" altLang="zh-CN" sz="1600" i="1">
                            <a:latin typeface="Cambria Math" panose="02040503050406030204" pitchFamily="18" charset="0"/>
                            <a:cs typeface="Times New Roman" charset="0"/>
                          </a:rPr>
                          <m:t>16;20,.</m:t>
                        </m:r>
                        <m:r>
                          <a:rPr lang="en-US" altLang="zh-CN" sz="1600" i="1">
                            <a:solidFill>
                              <a:prstClr val="black"/>
                            </a:solidFill>
                            <a:latin typeface="Cambria Math" panose="02040503050406030204" pitchFamily="18" charset="0"/>
                            <a:cs typeface="Times New Roman" charset="0"/>
                          </a:rPr>
                          <m:t>9</m:t>
                        </m:r>
                      </m:e>
                    </m:d>
                    <m:r>
                      <a:rPr lang="en-US" altLang="zh-CN" sz="1600">
                        <a:solidFill>
                          <a:prstClr val="black"/>
                        </a:solidFill>
                        <a:latin typeface="Cambria Math" panose="02040503050406030204" pitchFamily="18" charset="0"/>
                        <a:cs typeface="Times New Roman" charset="0"/>
                      </a:rPr>
                      <m:t>=.133</m:t>
                    </m:r>
                  </m:oMath>
                </a14:m>
                <a:r>
                  <a:rPr lang="en-US" altLang="zh-CN" sz="1600" dirty="0">
                    <a:latin typeface="Arial" panose="020B0604020202020204" pitchFamily="34" charset="0"/>
                    <a:ea typeface="Times New Roman" charset="0"/>
                    <a:cs typeface="Arial" panose="020B0604020202020204" pitchFamily="34" charset="0"/>
                  </a:rPr>
                  <a:t>. The appropriate rejection region is therefore </a:t>
                </a:r>
                <a14:m>
                  <m:oMath xmlns:m="http://schemas.openxmlformats.org/officeDocument/2006/math">
                    <m:r>
                      <a:rPr lang="en-US" altLang="zh-CN" sz="1600" i="1">
                        <a:latin typeface="Cambria Math" panose="02040503050406030204" pitchFamily="18" charset="0"/>
                        <a:ea typeface="Times New Roman" charset="0"/>
                        <a:cs typeface="Times New Roman" charset="0"/>
                      </a:rPr>
                      <m:t>𝑥</m:t>
                    </m:r>
                    <m:r>
                      <a:rPr lang="en-US" altLang="zh-CN" sz="1600" i="1">
                        <a:latin typeface="Cambria Math" panose="02040503050406030204" pitchFamily="18" charset="0"/>
                        <a:ea typeface="Times New Roman" charset="0"/>
                        <a:cs typeface="Times New Roman" charset="0"/>
                      </a:rPr>
                      <m:t>≤15</m:t>
                    </m:r>
                  </m:oMath>
                </a14:m>
                <a:r>
                  <a:rPr lang="en-US" altLang="zh-CN" sz="1600" dirty="0">
                    <a:latin typeface="Arial" panose="020B0604020202020204" pitchFamily="34" charset="0"/>
                    <a:ea typeface="Times New Roman" charset="0"/>
                    <a:cs typeface="Arial" panose="020B0604020202020204" pitchFamily="34" charset="0"/>
                  </a:rPr>
                  <a:t>. If the accelerated test results in </a:t>
                </a:r>
                <a14:m>
                  <m:oMath xmlns:m="http://schemas.openxmlformats.org/officeDocument/2006/math">
                    <m:r>
                      <a:rPr lang="en-US" altLang="zh-CN" sz="1600" i="1">
                        <a:latin typeface="Cambria Math" panose="02040503050406030204" pitchFamily="18" charset="0"/>
                        <a:ea typeface="Times New Roman" charset="0"/>
                        <a:cs typeface="Times New Roman" charset="0"/>
                      </a:rPr>
                      <m:t>𝑥</m:t>
                    </m:r>
                    <m:r>
                      <a:rPr lang="en-US" altLang="zh-CN" sz="1600" i="1">
                        <a:latin typeface="Cambria Math" panose="02040503050406030204" pitchFamily="18" charset="0"/>
                        <a:ea typeface="Times New Roman" charset="0"/>
                        <a:cs typeface="Times New Roman" charset="0"/>
                      </a:rPr>
                      <m:t>=14</m:t>
                    </m:r>
                  </m:oMath>
                </a14:m>
                <a:r>
                  <a:rPr lang="en-US" altLang="zh-CN" sz="1600" dirty="0">
                    <a:latin typeface="Arial" panose="020B0604020202020204" pitchFamily="34" charset="0"/>
                    <a:ea typeface="Times New Roman" charset="0"/>
                    <a:cs typeface="Arial" panose="020B0604020202020204" pitchFamily="34" charset="0"/>
                  </a:rPr>
                  <a:t>, </a:t>
                </a:r>
                <a14:m>
                  <m:oMath xmlns:m="http://schemas.openxmlformats.org/officeDocument/2006/math">
                    <m:sSub>
                      <m:sSubPr>
                        <m:ctrlPr>
                          <a:rPr lang="en-US" altLang="zh-CN" sz="1600" i="1" dirty="0">
                            <a:latin typeface="Cambria Math" charset="0"/>
                            <a:cs typeface="Times New Roman" charset="0"/>
                          </a:rPr>
                        </m:ctrlPr>
                      </m:sSubPr>
                      <m:e>
                        <m:r>
                          <a:rPr lang="en-US" altLang="zh-CN" sz="1600" i="1" dirty="0">
                            <a:latin typeface="Cambria Math" panose="02040503050406030204" pitchFamily="18" charset="0"/>
                            <a:cs typeface="Times New Roman" charset="0"/>
                          </a:rPr>
                          <m:t>𝐻</m:t>
                        </m:r>
                      </m:e>
                      <m:sub>
                        <m:r>
                          <a:rPr lang="en-US" altLang="zh-CN" sz="1600" i="1" dirty="0">
                            <a:latin typeface="Cambria Math" panose="02040503050406030204" pitchFamily="18" charset="0"/>
                            <a:cs typeface="Times New Roman" charset="0"/>
                          </a:rPr>
                          <m:t>0</m:t>
                        </m:r>
                      </m:sub>
                    </m:sSub>
                  </m:oMath>
                </a14:m>
                <a:r>
                  <a:rPr lang="en-US" altLang="zh-CN" sz="1600" dirty="0">
                    <a:latin typeface="Arial" panose="020B0604020202020204" pitchFamily="34" charset="0"/>
                    <a:ea typeface="Times New Roman" charset="0"/>
                    <a:cs typeface="Arial" panose="020B0604020202020204" pitchFamily="34" charset="0"/>
                  </a:rPr>
                  <a:t> would be rejected in favor of </a:t>
                </a:r>
                <a14:m>
                  <m:oMath xmlns:m="http://schemas.openxmlformats.org/officeDocument/2006/math">
                    <m:sSub>
                      <m:sSubPr>
                        <m:ctrlPr>
                          <a:rPr lang="en-US" altLang="zh-CN" sz="1600" i="1" dirty="0">
                            <a:latin typeface="Cambria Math" charset="0"/>
                            <a:cs typeface="Times New Roman" charset="0"/>
                          </a:rPr>
                        </m:ctrlPr>
                      </m:sSubPr>
                      <m:e>
                        <m:r>
                          <a:rPr lang="en-US" altLang="zh-CN" sz="1600" i="1" dirty="0">
                            <a:latin typeface="Cambria Math" panose="02040503050406030204" pitchFamily="18" charset="0"/>
                            <a:cs typeface="Times New Roman" charset="0"/>
                          </a:rPr>
                          <m:t>𝐻</m:t>
                        </m:r>
                      </m:e>
                      <m:sub>
                        <m:r>
                          <a:rPr lang="en-US" altLang="zh-CN" sz="1600" i="1" dirty="0">
                            <a:latin typeface="Cambria Math" panose="02040503050406030204" pitchFamily="18" charset="0"/>
                            <a:cs typeface="Times New Roman" charset="0"/>
                          </a:rPr>
                          <m:t>𝑎</m:t>
                        </m:r>
                      </m:sub>
                    </m:sSub>
                  </m:oMath>
                </a14:m>
                <a:r>
                  <a:rPr lang="en-US" altLang="zh-CN" sz="1600" dirty="0">
                    <a:latin typeface="Arial" panose="020B0604020202020204" pitchFamily="34" charset="0"/>
                    <a:ea typeface="Times New Roman" charset="0"/>
                    <a:cs typeface="Arial" panose="020B0604020202020204" pitchFamily="34" charset="0"/>
                  </a:rPr>
                  <a:t>, necessitating a modification of the proposed warranty. </a:t>
                </a:r>
              </a:p>
            </p:txBody>
          </p:sp>
        </mc:Choice>
        <mc:Fallback xmlns="">
          <p:sp>
            <p:nvSpPr>
              <p:cNvPr id="2" name="矩形 1">
                <a:extLst>
                  <a:ext uri="{FF2B5EF4-FFF2-40B4-BE49-F238E27FC236}">
                    <a16:creationId xmlns:a16="http://schemas.microsoft.com/office/drawing/2014/main" id="{FF80B142-1453-462F-B02D-A846ECD6F20F}"/>
                  </a:ext>
                </a:extLst>
              </p:cNvPr>
              <p:cNvSpPr>
                <a:spLocks noRot="1" noChangeAspect="1" noMove="1" noResize="1" noEditPoints="1" noAdjustHandles="1" noChangeArrowheads="1" noChangeShapeType="1" noTextEdit="1"/>
              </p:cNvSpPr>
              <p:nvPr/>
            </p:nvSpPr>
            <p:spPr>
              <a:xfrm>
                <a:off x="364032" y="647638"/>
                <a:ext cx="8415935" cy="3592265"/>
              </a:xfrm>
              <a:prstGeom prst="rect">
                <a:avLst/>
              </a:prstGeom>
              <a:blipFill>
                <a:blip r:embed="rId2"/>
                <a:stretch>
                  <a:fillRect l="-435" t="-678" r="-435" b="-11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 xmlns:a16="http://schemas.microsoft.com/office/drawing/2014/main" id="{83FF78BE-9CAD-47BB-874F-2F0D60096755}"/>
                  </a:ext>
                </a:extLst>
              </p:cNvPr>
              <p:cNvSpPr/>
              <p:nvPr/>
            </p:nvSpPr>
            <p:spPr>
              <a:xfrm>
                <a:off x="364031" y="4329100"/>
                <a:ext cx="8415935" cy="1967205"/>
              </a:xfrm>
              <a:prstGeom prst="rect">
                <a:avLst/>
              </a:prstGeom>
            </p:spPr>
            <p:txBody>
              <a:bodyPr wrap="square">
                <a:spAutoFit/>
              </a:bodyPr>
              <a:lstStyle/>
              <a:p>
                <a:pPr algn="just">
                  <a:lnSpc>
                    <a:spcPct val="110000"/>
                  </a:lnSpc>
                </a:pPr>
                <a:r>
                  <a:rPr lang="en-US" altLang="zh-CN" sz="1600" dirty="0">
                    <a:latin typeface="Arial" panose="020B0604020202020204" pitchFamily="34" charset="0"/>
                    <a:ea typeface="Times New Roman" charset="0"/>
                    <a:cs typeface="Arial" panose="020B0604020202020204" pitchFamily="34" charset="0"/>
                  </a:rPr>
                  <a:t>The probability of a type II error for the alternative value </a:t>
                </a:r>
                <a14:m>
                  <m:oMath xmlns:m="http://schemas.openxmlformats.org/officeDocument/2006/math">
                    <m:sSup>
                      <m:sSupPr>
                        <m:ctrlPr>
                          <a:rPr lang="en-US" altLang="zh-CN" sz="1600" i="1">
                            <a:latin typeface="Cambria Math" charset="0"/>
                            <a:ea typeface="Cambria Math" panose="02040503050406030204" pitchFamily="18" charset="0"/>
                            <a:cs typeface="Times New Roman" charset="0"/>
                          </a:rPr>
                        </m:ctrlPr>
                      </m:sSupPr>
                      <m:e>
                        <m:r>
                          <a:rPr lang="en-US" altLang="zh-CN" sz="1600" i="1">
                            <a:latin typeface="Cambria Math" panose="02040503050406030204" pitchFamily="18" charset="0"/>
                            <a:ea typeface="Cambria Math" panose="02040503050406030204" pitchFamily="18" charset="0"/>
                            <a:cs typeface="Times New Roman" charset="0"/>
                          </a:rPr>
                          <m:t>𝑝</m:t>
                        </m:r>
                      </m:e>
                      <m:sup>
                        <m:r>
                          <a:rPr lang="en-US" altLang="zh-CN" sz="1600" i="1">
                            <a:latin typeface="Cambria Math" panose="02040503050406030204" pitchFamily="18" charset="0"/>
                            <a:ea typeface="Cambria Math" panose="02040503050406030204" pitchFamily="18" charset="0"/>
                            <a:cs typeface="Times New Roman" charset="0"/>
                          </a:rPr>
                          <m:t>′</m:t>
                        </m:r>
                      </m:sup>
                    </m:sSup>
                    <m:r>
                      <a:rPr lang="en-US" altLang="zh-CN" sz="1600" i="1">
                        <a:latin typeface="Cambria Math" panose="02040503050406030204" pitchFamily="18" charset="0"/>
                        <a:ea typeface="Cambria Math" panose="02040503050406030204" pitchFamily="18" charset="0"/>
                        <a:cs typeface="Times New Roman" charset="0"/>
                      </a:rPr>
                      <m:t>=.8</m:t>
                    </m:r>
                  </m:oMath>
                </a14:m>
                <a:r>
                  <a:rPr lang="en-US" altLang="zh-CN" sz="1600" dirty="0">
                    <a:latin typeface="Arial" panose="020B0604020202020204" pitchFamily="34" charset="0"/>
                    <a:ea typeface="Times New Roman" charset="0"/>
                    <a:cs typeface="Arial" panose="020B0604020202020204" pitchFamily="34" charset="0"/>
                  </a:rPr>
                  <a:t> is</a:t>
                </a:r>
              </a:p>
              <a:p>
                <a:pPr marL="1800000" lvl="0" indent="0" defTabSz="914400">
                  <a:lnSpc>
                    <a:spcPct val="110000"/>
                  </a:lnSpc>
                  <a:spcBef>
                    <a:spcPts val="0"/>
                  </a:spcBef>
                  <a:buClrTx/>
                  <a:buNone/>
                </a:pPr>
                <a14:m>
                  <m:oMathPara xmlns:m="http://schemas.openxmlformats.org/officeDocument/2006/math">
                    <m:oMathParaPr>
                      <m:jc m:val="left"/>
                    </m:oMathParaPr>
                    <m:oMath xmlns:m="http://schemas.openxmlformats.org/officeDocument/2006/math">
                      <m:r>
                        <m:rPr>
                          <m:sty m:val="p"/>
                        </m:rPr>
                        <a:rPr lang="el-GR" altLang="zh-CN" sz="1600" i="1">
                          <a:latin typeface="Cambria Math" panose="02040503050406030204" pitchFamily="18" charset="0"/>
                          <a:ea typeface="Cambria Math" panose="02040503050406030204" pitchFamily="18" charset="0"/>
                          <a:cs typeface="Times New Roman" charset="0"/>
                        </a:rPr>
                        <m:t>β</m:t>
                      </m:r>
                      <m:d>
                        <m:dPr>
                          <m:ctrlPr>
                            <a:rPr lang="en-US" altLang="zh-CN" sz="1600" i="1">
                              <a:latin typeface="Cambria Math" charset="0"/>
                              <a:ea typeface="Cambria Math" panose="02040503050406030204" pitchFamily="18" charset="0"/>
                              <a:cs typeface="Times New Roman" charset="0"/>
                            </a:rPr>
                          </m:ctrlPr>
                        </m:dPr>
                        <m:e>
                          <m:r>
                            <a:rPr lang="en-US" altLang="zh-CN" sz="1600" i="1">
                              <a:latin typeface="Cambria Math" panose="02040503050406030204" pitchFamily="18" charset="0"/>
                              <a:ea typeface="Cambria Math" panose="02040503050406030204" pitchFamily="18" charset="0"/>
                              <a:cs typeface="Times New Roman" charset="0"/>
                            </a:rPr>
                            <m:t>.8</m:t>
                          </m:r>
                        </m:e>
                      </m:d>
                      <m:r>
                        <a:rPr lang="en-US" altLang="zh-CN" sz="1600" i="1">
                          <a:latin typeface="Cambria Math" panose="02040503050406030204" pitchFamily="18" charset="0"/>
                          <a:ea typeface="Cambria Math" panose="02040503050406030204" pitchFamily="18" charset="0"/>
                          <a:cs typeface="Times New Roman" charset="0"/>
                        </a:rPr>
                        <m:t>=</m:t>
                      </m:r>
                      <m:r>
                        <a:rPr lang="en-US" altLang="zh-CN" sz="1600" i="1">
                          <a:latin typeface="Cambria Math" panose="02040503050406030204" pitchFamily="18" charset="0"/>
                          <a:ea typeface="Cambria Math" panose="02040503050406030204" pitchFamily="18" charset="0"/>
                          <a:cs typeface="Times New Roman" charset="0"/>
                        </a:rPr>
                        <m:t>𝑃</m:t>
                      </m:r>
                      <m:d>
                        <m:dPr>
                          <m:ctrlPr>
                            <a:rPr lang="en-US" altLang="zh-CN" sz="1600" i="1">
                              <a:latin typeface="Cambria Math" charset="0"/>
                              <a:cs typeface="Times New Roman" charset="0"/>
                            </a:rPr>
                          </m:ctrlPr>
                        </m:dPr>
                        <m:e>
                          <m:sSub>
                            <m:sSubPr>
                              <m:ctrlPr>
                                <a:rPr lang="en-US" altLang="zh-CN" sz="1600" i="1" dirty="0">
                                  <a:latin typeface="Cambria Math" charset="0"/>
                                  <a:cs typeface="Times New Roman" charset="0"/>
                                </a:rPr>
                              </m:ctrlPr>
                            </m:sSubPr>
                            <m:e>
                              <m:r>
                                <a:rPr lang="en-US" altLang="zh-CN" sz="1600" i="1" dirty="0">
                                  <a:latin typeface="Cambria Math" panose="02040503050406030204" pitchFamily="18" charset="0"/>
                                  <a:cs typeface="Times New Roman" charset="0"/>
                                </a:rPr>
                                <m:t>𝐻</m:t>
                              </m:r>
                            </m:e>
                            <m:sub>
                              <m:r>
                                <a:rPr lang="en-US" altLang="zh-CN" sz="1600" i="1" dirty="0">
                                  <a:latin typeface="Cambria Math" panose="02040503050406030204" pitchFamily="18" charset="0"/>
                                  <a:cs typeface="Times New Roman" charset="0"/>
                                </a:rPr>
                                <m:t>0</m:t>
                              </m:r>
                            </m:sub>
                          </m:sSub>
                          <m:r>
                            <a:rPr lang="en-US" altLang="zh-CN" sz="1600" i="1" dirty="0">
                              <a:latin typeface="Cambria Math" panose="02040503050406030204" pitchFamily="18" charset="0"/>
                              <a:cs typeface="Times New Roman" charset="0"/>
                            </a:rPr>
                            <m:t> </m:t>
                          </m:r>
                          <m:r>
                            <m:rPr>
                              <m:sty m:val="p"/>
                            </m:rPr>
                            <a:rPr lang="en-US" altLang="zh-CN" sz="1600" i="0">
                              <a:latin typeface="Cambria Math" panose="02040503050406030204" pitchFamily="18" charset="0"/>
                              <a:ea typeface="Cambria Math" panose="02040503050406030204" pitchFamily="18" charset="0"/>
                              <a:cs typeface="Times New Roman" charset="0"/>
                            </a:rPr>
                            <m:t>is</m:t>
                          </m:r>
                          <m:r>
                            <a:rPr lang="en-US" altLang="zh-CN" sz="1600" i="0">
                              <a:latin typeface="Cambria Math" panose="02040503050406030204" pitchFamily="18" charset="0"/>
                              <a:ea typeface="Cambria Math" panose="02040503050406030204" pitchFamily="18" charset="0"/>
                              <a:cs typeface="Times New Roman" charset="0"/>
                            </a:rPr>
                            <m:t> </m:t>
                          </m:r>
                          <m:r>
                            <m:rPr>
                              <m:sty m:val="p"/>
                            </m:rPr>
                            <a:rPr lang="en-US" altLang="zh-CN" sz="1600" i="0">
                              <a:latin typeface="Cambria Math" panose="02040503050406030204" pitchFamily="18" charset="0"/>
                              <a:ea typeface="Cambria Math" panose="02040503050406030204" pitchFamily="18" charset="0"/>
                              <a:cs typeface="Times New Roman" charset="0"/>
                            </a:rPr>
                            <m:t>not</m:t>
                          </m:r>
                          <m:r>
                            <a:rPr lang="en-US" altLang="zh-CN" sz="1600" i="0">
                              <a:latin typeface="Cambria Math" panose="02040503050406030204" pitchFamily="18" charset="0"/>
                              <a:ea typeface="Cambria Math" panose="02040503050406030204" pitchFamily="18" charset="0"/>
                              <a:cs typeface="Times New Roman" charset="0"/>
                            </a:rPr>
                            <m:t> </m:t>
                          </m:r>
                          <m:r>
                            <m:rPr>
                              <m:sty m:val="p"/>
                            </m:rPr>
                            <a:rPr lang="en-US" altLang="zh-CN" sz="1600" i="0">
                              <a:latin typeface="Cambria Math" panose="02040503050406030204" pitchFamily="18" charset="0"/>
                              <a:ea typeface="Cambria Math" panose="02040503050406030204" pitchFamily="18" charset="0"/>
                              <a:cs typeface="Times New Roman" charset="0"/>
                            </a:rPr>
                            <m:t>rejected</m:t>
                          </m:r>
                          <m:r>
                            <a:rPr lang="en-US" altLang="zh-CN" sz="1600" i="0">
                              <a:latin typeface="Cambria Math" panose="02040503050406030204" pitchFamily="18" charset="0"/>
                              <a:ea typeface="Cambria Math" panose="02040503050406030204" pitchFamily="18" charset="0"/>
                              <a:cs typeface="Times New Roman" charset="0"/>
                            </a:rPr>
                            <m:t> </m:t>
                          </m:r>
                          <m:r>
                            <m:rPr>
                              <m:sty m:val="p"/>
                            </m:rPr>
                            <a:rPr lang="en-US" altLang="zh-CN" sz="1600" i="0">
                              <a:latin typeface="Cambria Math" panose="02040503050406030204" pitchFamily="18" charset="0"/>
                              <a:ea typeface="Cambria Math" panose="02040503050406030204" pitchFamily="18" charset="0"/>
                              <a:cs typeface="Times New Roman" charset="0"/>
                            </a:rPr>
                            <m:t>when</m:t>
                          </m:r>
                          <m:r>
                            <a:rPr lang="en-US" altLang="zh-CN" sz="1600" i="0">
                              <a:latin typeface="Cambria Math" panose="02040503050406030204" pitchFamily="18" charset="0"/>
                              <a:cs typeface="Times New Roman" charset="0"/>
                            </a:rPr>
                            <m:t> </m:t>
                          </m:r>
                          <m:r>
                            <a:rPr lang="en-US" altLang="zh-CN" sz="1600" i="1">
                              <a:latin typeface="Cambria Math" panose="02040503050406030204" pitchFamily="18" charset="0"/>
                              <a:cs typeface="Times New Roman" charset="0"/>
                            </a:rPr>
                            <m:t>𝑋</m:t>
                          </m:r>
                          <m:r>
                            <a:rPr lang="en-US" altLang="zh-CN" sz="1600" i="1">
                              <a:latin typeface="Cambria Math" panose="02040503050406030204" pitchFamily="18" charset="0"/>
                              <a:cs typeface="Times New Roman" charset="0"/>
                            </a:rPr>
                            <m:t>~</m:t>
                          </m:r>
                          <m:r>
                            <m:rPr>
                              <m:sty m:val="p"/>
                            </m:rPr>
                            <a:rPr lang="en-US" altLang="zh-CN" sz="1600" i="0">
                              <a:latin typeface="Cambria Math" panose="02040503050406030204" pitchFamily="18" charset="0"/>
                              <a:cs typeface="Times New Roman" charset="0"/>
                            </a:rPr>
                            <m:t>Bin</m:t>
                          </m:r>
                          <m:r>
                            <a:rPr lang="en-US" altLang="zh-CN" sz="1600" i="1">
                              <a:latin typeface="Cambria Math" panose="02040503050406030204" pitchFamily="18" charset="0"/>
                              <a:cs typeface="Times New Roman" charset="0"/>
                            </a:rPr>
                            <m:t>(20,.8)</m:t>
                          </m:r>
                        </m:e>
                      </m:d>
                    </m:oMath>
                  </m:oMathPara>
                </a14:m>
                <a:endParaRPr lang="en-US" altLang="zh-CN" sz="1600" dirty="0">
                  <a:latin typeface="Arial" panose="020B0604020202020204" pitchFamily="34" charset="0"/>
                  <a:cs typeface="Arial" panose="020B0604020202020204" pitchFamily="34" charset="0"/>
                </a:endParaRPr>
              </a:p>
              <a:p>
                <a:pPr marL="1800000" defTabSz="914400">
                  <a:lnSpc>
                    <a:spcPct val="110000"/>
                  </a:lnSpc>
                </a:pPr>
                <a14:m>
                  <m:oMathPara xmlns:m="http://schemas.openxmlformats.org/officeDocument/2006/math">
                    <m:oMathParaPr>
                      <m:jc m:val="center"/>
                    </m:oMathParaPr>
                    <m:oMath xmlns:m="http://schemas.openxmlformats.org/officeDocument/2006/math">
                      <m:r>
                        <a:rPr lang="en-US" altLang="zh-CN" sz="1600" i="1">
                          <a:latin typeface="Cambria Math" panose="02040503050406030204" pitchFamily="18" charset="0"/>
                          <a:cs typeface="Times New Roman" charset="0"/>
                        </a:rPr>
                        <m:t>      </m:t>
                      </m:r>
                      <m:r>
                        <a:rPr lang="en-US" altLang="zh-CN" sz="1600" b="0" i="1" smtClean="0">
                          <a:latin typeface="Cambria Math" panose="02040503050406030204" pitchFamily="18" charset="0"/>
                          <a:cs typeface="Times New Roman" charset="0"/>
                        </a:rPr>
                        <m:t>     </m:t>
                      </m:r>
                      <m:r>
                        <a:rPr lang="en-US" altLang="zh-CN" sz="1600" i="1">
                          <a:latin typeface="Cambria Math" panose="02040503050406030204" pitchFamily="18" charset="0"/>
                          <a:cs typeface="Times New Roman" charset="0"/>
                        </a:rPr>
                        <m:t>=</m:t>
                      </m:r>
                      <m:r>
                        <a:rPr lang="en-US" altLang="zh-CN" sz="1600" i="1">
                          <a:latin typeface="Cambria Math" panose="02040503050406030204" pitchFamily="18" charset="0"/>
                          <a:cs typeface="Times New Roman" charset="0"/>
                        </a:rPr>
                        <m:t>𝑃</m:t>
                      </m:r>
                      <m:d>
                        <m:dPr>
                          <m:ctrlPr>
                            <a:rPr lang="en-US" altLang="zh-CN" sz="1600" i="1">
                              <a:latin typeface="Cambria Math" charset="0"/>
                              <a:cs typeface="Times New Roman" charset="0"/>
                            </a:rPr>
                          </m:ctrlPr>
                        </m:dPr>
                        <m:e>
                          <m:r>
                            <m:rPr>
                              <m:sty m:val="p"/>
                            </m:rPr>
                            <a:rPr lang="en-US" altLang="zh-CN" sz="1600">
                              <a:latin typeface="Cambria Math" panose="02040503050406030204" pitchFamily="18" charset="0"/>
                              <a:cs typeface="Times New Roman" charset="0"/>
                            </a:rPr>
                            <m:t>X</m:t>
                          </m:r>
                          <m:r>
                            <a:rPr lang="en-US" altLang="zh-CN" sz="1600" i="1">
                              <a:latin typeface="Cambria Math" panose="02040503050406030204" pitchFamily="18" charset="0"/>
                              <a:cs typeface="Times New Roman" charset="0"/>
                            </a:rPr>
                            <m:t>≥16 </m:t>
                          </m:r>
                          <m:r>
                            <m:rPr>
                              <m:sty m:val="p"/>
                            </m:rPr>
                            <a:rPr lang="en-US" altLang="zh-CN" sz="1600" i="0">
                              <a:latin typeface="Cambria Math" panose="02040503050406030204" pitchFamily="18" charset="0"/>
                              <a:cs typeface="Times New Roman" charset="0"/>
                            </a:rPr>
                            <m:t>when</m:t>
                          </m:r>
                          <m:r>
                            <a:rPr lang="en-US" altLang="zh-CN" sz="1600" i="0">
                              <a:latin typeface="Cambria Math" panose="02040503050406030204" pitchFamily="18" charset="0"/>
                              <a:cs typeface="Times New Roman" charset="0"/>
                            </a:rPr>
                            <m:t> </m:t>
                          </m:r>
                          <m:r>
                            <a:rPr lang="en-US" altLang="zh-CN" sz="1600" i="1">
                              <a:latin typeface="Cambria Math" panose="02040503050406030204" pitchFamily="18" charset="0"/>
                              <a:cs typeface="Times New Roman" charset="0"/>
                            </a:rPr>
                            <m:t>𝑋</m:t>
                          </m:r>
                          <m:r>
                            <a:rPr lang="en-US" altLang="zh-CN" sz="1600" i="1">
                              <a:latin typeface="Cambria Math" panose="02040503050406030204" pitchFamily="18" charset="0"/>
                              <a:cs typeface="Times New Roman" charset="0"/>
                            </a:rPr>
                            <m:t>~</m:t>
                          </m:r>
                          <m:r>
                            <m:rPr>
                              <m:sty m:val="p"/>
                            </m:rPr>
                            <a:rPr lang="en-US" altLang="zh-CN" sz="1600" i="0">
                              <a:latin typeface="Cambria Math" panose="02040503050406030204" pitchFamily="18" charset="0"/>
                              <a:cs typeface="Times New Roman" charset="0"/>
                            </a:rPr>
                            <m:t>Bin</m:t>
                          </m:r>
                          <m:r>
                            <a:rPr lang="en-US" altLang="zh-CN" sz="1600" i="1">
                              <a:latin typeface="Cambria Math" panose="02040503050406030204" pitchFamily="18" charset="0"/>
                              <a:cs typeface="Times New Roman" charset="0"/>
                            </a:rPr>
                            <m:t>(20,.8)</m:t>
                          </m:r>
                        </m:e>
                      </m:d>
                    </m:oMath>
                  </m:oMathPara>
                </a14:m>
                <a:endParaRPr lang="en-US" altLang="zh-CN" sz="1600" i="1" dirty="0">
                  <a:latin typeface="Arial" panose="020B0604020202020204" pitchFamily="34" charset="0"/>
                  <a:ea typeface="Cambria Math" panose="02040503050406030204" pitchFamily="18" charset="0"/>
                  <a:cs typeface="Arial" panose="020B0604020202020204" pitchFamily="34" charset="0"/>
                </a:endParaRPr>
              </a:p>
              <a:p>
                <a:pPr marL="1800000" defTabSz="914400">
                  <a:lnSpc>
                    <a:spcPct val="110000"/>
                  </a:lnSpc>
                </a:pPr>
                <a14:m>
                  <m:oMathPara xmlns:m="http://schemas.openxmlformats.org/officeDocument/2006/math">
                    <m:oMathParaPr>
                      <m:jc m:val="left"/>
                    </m:oMathParaPr>
                    <m:oMath xmlns:m="http://schemas.openxmlformats.org/officeDocument/2006/math">
                      <m:r>
                        <a:rPr lang="en-US" altLang="zh-CN" sz="1600" i="1" dirty="0">
                          <a:latin typeface="Cambria Math" panose="02040503050406030204" pitchFamily="18" charset="0"/>
                          <a:ea typeface="Cambria Math" panose="02040503050406030204" pitchFamily="18" charset="0"/>
                          <a:cs typeface="Times New Roman" charset="0"/>
                        </a:rPr>
                        <m:t>           =1−</m:t>
                      </m:r>
                      <m:r>
                        <a:rPr lang="en-US" altLang="zh-CN" sz="1600" i="1">
                          <a:latin typeface="Cambria Math" panose="02040503050406030204" pitchFamily="18" charset="0"/>
                          <a:cs typeface="Times New Roman" charset="0"/>
                        </a:rPr>
                        <m:t>𝐵</m:t>
                      </m:r>
                      <m:d>
                        <m:dPr>
                          <m:ctrlPr>
                            <a:rPr lang="en-US" altLang="zh-CN" sz="1600" i="1">
                              <a:latin typeface="Cambria Math" charset="0"/>
                              <a:cs typeface="Times New Roman" charset="0"/>
                            </a:rPr>
                          </m:ctrlPr>
                        </m:dPr>
                        <m:e>
                          <m:r>
                            <a:rPr lang="en-US" altLang="zh-CN" sz="1600" i="1">
                              <a:latin typeface="Cambria Math" panose="02040503050406030204" pitchFamily="18" charset="0"/>
                              <a:cs typeface="Times New Roman" charset="0"/>
                            </a:rPr>
                            <m:t>15;20,.8</m:t>
                          </m:r>
                        </m:e>
                      </m:d>
                      <m:r>
                        <a:rPr lang="en-US" altLang="zh-CN" sz="1600" i="1" dirty="0">
                          <a:latin typeface="Cambria Math" panose="02040503050406030204" pitchFamily="18" charset="0"/>
                          <a:ea typeface="Cambria Math" panose="02040503050406030204" pitchFamily="18" charset="0"/>
                          <a:cs typeface="Times New Roman" charset="0"/>
                        </a:rPr>
                        <m:t>=1−</m:t>
                      </m:r>
                      <m:r>
                        <a:rPr lang="en-US" altLang="zh-CN" sz="1600" i="1">
                          <a:latin typeface="Cambria Math" panose="02040503050406030204" pitchFamily="18" charset="0"/>
                          <a:cs typeface="Times New Roman" charset="0"/>
                        </a:rPr>
                        <m:t>.37</m:t>
                      </m:r>
                      <m:r>
                        <a:rPr lang="en-US" altLang="zh-CN" sz="1600" b="0" i="1" smtClean="0">
                          <a:latin typeface="Cambria Math" panose="02040503050406030204" pitchFamily="18" charset="0"/>
                          <a:cs typeface="Times New Roman" charset="0"/>
                        </a:rPr>
                        <m:t>0</m:t>
                      </m:r>
                      <m:r>
                        <a:rPr lang="en-US" altLang="zh-CN" sz="1600" i="1">
                          <a:latin typeface="Cambria Math" panose="02040503050406030204" pitchFamily="18" charset="0"/>
                          <a:cs typeface="Times New Roman" charset="0"/>
                        </a:rPr>
                        <m:t>=.63</m:t>
                      </m:r>
                      <m:r>
                        <a:rPr lang="en-US" altLang="zh-CN" sz="1600" b="0" i="1" smtClean="0">
                          <a:latin typeface="Cambria Math" panose="02040503050406030204" pitchFamily="18" charset="0"/>
                          <a:cs typeface="Times New Roman" charset="0"/>
                        </a:rPr>
                        <m:t>0</m:t>
                      </m:r>
                    </m:oMath>
                  </m:oMathPara>
                </a14:m>
                <a:endParaRPr lang="en-US" altLang="zh-CN" sz="1600" dirty="0">
                  <a:latin typeface="Arial" panose="020B0604020202020204" pitchFamily="34" charset="0"/>
                  <a:ea typeface="Times New Roman" charset="0"/>
                  <a:cs typeface="Arial" panose="020B0604020202020204" pitchFamily="34" charset="0"/>
                </a:endParaRPr>
              </a:p>
              <a:p>
                <a:pPr defTabSz="914400">
                  <a:lnSpc>
                    <a:spcPct val="110000"/>
                  </a:lnSpc>
                </a:pPr>
                <a:r>
                  <a:rPr lang="en-US" altLang="zh-CN" sz="1600" dirty="0">
                    <a:latin typeface="Arial" panose="020B0604020202020204" pitchFamily="34" charset="0"/>
                    <a:ea typeface="Times New Roman" charset="0"/>
                    <a:cs typeface="Arial" panose="020B0604020202020204" pitchFamily="34" charset="0"/>
                  </a:rPr>
                  <a:t>That is, when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charset="0"/>
                      </a:rPr>
                      <m:t>𝑝</m:t>
                    </m:r>
                    <m:r>
                      <a:rPr lang="en-US" altLang="zh-CN" sz="1600" i="1">
                        <a:latin typeface="Cambria Math" panose="02040503050406030204" pitchFamily="18" charset="0"/>
                        <a:ea typeface="Cambria Math" panose="02040503050406030204" pitchFamily="18" charset="0"/>
                        <a:cs typeface="Times New Roman" charset="0"/>
                      </a:rPr>
                      <m:t>=.8</m:t>
                    </m:r>
                  </m:oMath>
                </a14:m>
                <a:r>
                  <a:rPr lang="en-US" altLang="zh-CN" sz="1600" dirty="0">
                    <a:latin typeface="Arial" panose="020B0604020202020204" pitchFamily="34" charset="0"/>
                    <a:ea typeface="Times New Roman" charset="0"/>
                    <a:cs typeface="Arial" panose="020B0604020202020204" pitchFamily="34" charset="0"/>
                  </a:rPr>
                  <a:t>,  63% of all samples consisting of </a:t>
                </a:r>
                <a14:m>
                  <m:oMath xmlns:m="http://schemas.openxmlformats.org/officeDocument/2006/math">
                    <m:r>
                      <a:rPr lang="en-US" altLang="zh-CN" sz="1600" i="1">
                        <a:latin typeface="Cambria Math" panose="02040503050406030204" pitchFamily="18" charset="0"/>
                        <a:ea typeface="Times New Roman" charset="0"/>
                        <a:cs typeface="Times New Roman" charset="0"/>
                      </a:rPr>
                      <m:t>𝑛</m:t>
                    </m:r>
                    <m:r>
                      <a:rPr lang="en-US" altLang="zh-CN" sz="1600" i="1">
                        <a:latin typeface="Cambria Math" panose="02040503050406030204" pitchFamily="18" charset="0"/>
                        <a:ea typeface="Times New Roman" charset="0"/>
                        <a:cs typeface="Times New Roman" charset="0"/>
                      </a:rPr>
                      <m:t>=20</m:t>
                    </m:r>
                  </m:oMath>
                </a14:m>
                <a:r>
                  <a:rPr lang="en-US" altLang="zh-CN" sz="1600" dirty="0">
                    <a:latin typeface="Arial" panose="020B0604020202020204" pitchFamily="34" charset="0"/>
                    <a:ea typeface="Times New Roman" charset="0"/>
                    <a:cs typeface="Arial" panose="020B0604020202020204" pitchFamily="34" charset="0"/>
                  </a:rPr>
                  <a:t> cans would result in </a:t>
                </a:r>
                <a14:m>
                  <m:oMath xmlns:m="http://schemas.openxmlformats.org/officeDocument/2006/math">
                    <m:sSub>
                      <m:sSubPr>
                        <m:ctrlPr>
                          <a:rPr lang="en-US" altLang="zh-CN" sz="1600" i="1" dirty="0">
                            <a:latin typeface="Cambria Math" charset="0"/>
                            <a:cs typeface="Times New Roman" charset="0"/>
                          </a:rPr>
                        </m:ctrlPr>
                      </m:sSubPr>
                      <m:e>
                        <m:r>
                          <a:rPr lang="en-US" altLang="zh-CN" sz="1600" i="1" dirty="0">
                            <a:latin typeface="Cambria Math" panose="02040503050406030204" pitchFamily="18" charset="0"/>
                            <a:cs typeface="Times New Roman" charset="0"/>
                          </a:rPr>
                          <m:t>𝐻</m:t>
                        </m:r>
                      </m:e>
                      <m:sub>
                        <m:r>
                          <a:rPr lang="en-US" altLang="zh-CN" sz="1600" i="1" dirty="0">
                            <a:latin typeface="Cambria Math" panose="02040503050406030204" pitchFamily="18" charset="0"/>
                            <a:cs typeface="Times New Roman" charset="0"/>
                          </a:rPr>
                          <m:t>0</m:t>
                        </m:r>
                      </m:sub>
                    </m:sSub>
                  </m:oMath>
                </a14:m>
                <a:r>
                  <a:rPr lang="en-US" altLang="zh-CN" sz="1600" dirty="0">
                    <a:latin typeface="Arial" panose="020B0604020202020204" pitchFamily="34" charset="0"/>
                    <a:ea typeface="Times New Roman" charset="0"/>
                    <a:cs typeface="Arial" panose="020B0604020202020204" pitchFamily="34" charset="0"/>
                  </a:rPr>
                  <a:t> being incorrectly not rejected. This error probability is high because 20 is a small sample size and </a:t>
                </a:r>
                <a14:m>
                  <m:oMath xmlns:m="http://schemas.openxmlformats.org/officeDocument/2006/math">
                    <m:sSup>
                      <m:sSupPr>
                        <m:ctrlPr>
                          <a:rPr lang="en-US" altLang="zh-CN" sz="1600" i="1">
                            <a:latin typeface="Cambria Math" charset="0"/>
                            <a:ea typeface="Cambria Math" panose="02040503050406030204" pitchFamily="18" charset="0"/>
                            <a:cs typeface="Times New Roman" charset="0"/>
                          </a:rPr>
                        </m:ctrlPr>
                      </m:sSupPr>
                      <m:e>
                        <m:r>
                          <a:rPr lang="en-US" altLang="zh-CN" sz="1600" i="1">
                            <a:latin typeface="Cambria Math" panose="02040503050406030204" pitchFamily="18" charset="0"/>
                            <a:ea typeface="Cambria Math" panose="02040503050406030204" pitchFamily="18" charset="0"/>
                            <a:cs typeface="Times New Roman" charset="0"/>
                          </a:rPr>
                          <m:t>𝑝</m:t>
                        </m:r>
                      </m:e>
                      <m:sup>
                        <m:r>
                          <a:rPr lang="en-US" altLang="zh-CN" sz="1600" i="1">
                            <a:latin typeface="Cambria Math" panose="02040503050406030204" pitchFamily="18" charset="0"/>
                            <a:ea typeface="Cambria Math" panose="02040503050406030204" pitchFamily="18" charset="0"/>
                            <a:cs typeface="Times New Roman" charset="0"/>
                          </a:rPr>
                          <m:t>′</m:t>
                        </m:r>
                      </m:sup>
                    </m:sSup>
                    <m:r>
                      <a:rPr lang="en-US" altLang="zh-CN" sz="1600" i="1">
                        <a:latin typeface="Cambria Math" panose="02040503050406030204" pitchFamily="18" charset="0"/>
                        <a:ea typeface="Cambria Math" panose="02040503050406030204" pitchFamily="18" charset="0"/>
                        <a:cs typeface="Times New Roman" charset="0"/>
                      </a:rPr>
                      <m:t>=.8</m:t>
                    </m:r>
                  </m:oMath>
                </a14:m>
                <a:r>
                  <a:rPr lang="en-US" altLang="zh-CN" sz="1600" dirty="0">
                    <a:latin typeface="Arial" panose="020B0604020202020204" pitchFamily="34" charset="0"/>
                    <a:ea typeface="Times New Roman" charset="0"/>
                    <a:cs typeface="Arial" panose="020B0604020202020204" pitchFamily="34" charset="0"/>
                  </a:rPr>
                  <a:t> is close to the null value </a:t>
                </a:r>
                <a14:m>
                  <m:oMath xmlns:m="http://schemas.openxmlformats.org/officeDocument/2006/math">
                    <m:sSub>
                      <m:sSubPr>
                        <m:ctrlPr>
                          <a:rPr lang="en-US" altLang="zh-CN" sz="1600" i="1" dirty="0">
                            <a:latin typeface="Cambria Math" charset="0"/>
                            <a:ea typeface="Cambria Math" panose="02040503050406030204" pitchFamily="18" charset="0"/>
                            <a:cs typeface="Times New Roman" charset="0"/>
                          </a:rPr>
                        </m:ctrlPr>
                      </m:sSubPr>
                      <m:e>
                        <m:r>
                          <a:rPr lang="en-US" altLang="zh-CN" sz="1600" i="1" dirty="0">
                            <a:latin typeface="Cambria Math" panose="02040503050406030204" pitchFamily="18" charset="0"/>
                            <a:ea typeface="Cambria Math" panose="02040503050406030204" pitchFamily="18" charset="0"/>
                            <a:cs typeface="Times New Roman" charset="0"/>
                          </a:rPr>
                          <m:t>𝑝</m:t>
                        </m:r>
                      </m:e>
                      <m:sub>
                        <m:r>
                          <a:rPr lang="en-US" altLang="zh-CN" sz="1600" i="1" dirty="0">
                            <a:latin typeface="Cambria Math" panose="02040503050406030204" pitchFamily="18" charset="0"/>
                            <a:ea typeface="Cambria Math" panose="02040503050406030204" pitchFamily="18" charset="0"/>
                            <a:cs typeface="Times New Roman" charset="0"/>
                          </a:rPr>
                          <m:t>0</m:t>
                        </m:r>
                      </m:sub>
                    </m:sSub>
                    <m:r>
                      <a:rPr lang="en-US" altLang="zh-CN" sz="1600" i="1" dirty="0">
                        <a:latin typeface="Cambria Math" panose="02040503050406030204" pitchFamily="18" charset="0"/>
                        <a:ea typeface="Cambria Math" panose="02040503050406030204" pitchFamily="18" charset="0"/>
                        <a:cs typeface="Times New Roman" charset="0"/>
                      </a:rPr>
                      <m:t>=.9</m:t>
                    </m:r>
                  </m:oMath>
                </a14:m>
                <a:r>
                  <a:rPr lang="en-US" altLang="zh-CN" sz="1600" dirty="0">
                    <a:latin typeface="Arial" panose="020B0604020202020204" pitchFamily="34" charset="0"/>
                    <a:ea typeface="Times New Roman" charset="0"/>
                    <a:cs typeface="Arial" panose="020B0604020202020204" pitchFamily="34" charset="0"/>
                  </a:rPr>
                  <a:t>.</a:t>
                </a:r>
              </a:p>
            </p:txBody>
          </p:sp>
        </mc:Choice>
        <mc:Fallback xmlns="">
          <p:sp>
            <p:nvSpPr>
              <p:cNvPr id="3" name="矩形 2">
                <a:extLst>
                  <a:ext uri="{FF2B5EF4-FFF2-40B4-BE49-F238E27FC236}">
                    <a16:creationId xmlns:a16="http://schemas.microsoft.com/office/drawing/2014/main" id="{83FF78BE-9CAD-47BB-874F-2F0D60096755}"/>
                  </a:ext>
                </a:extLst>
              </p:cNvPr>
              <p:cNvSpPr>
                <a:spLocks noRot="1" noChangeAspect="1" noMove="1" noResize="1" noEditPoints="1" noAdjustHandles="1" noChangeArrowheads="1" noChangeShapeType="1" noTextEdit="1"/>
              </p:cNvSpPr>
              <p:nvPr/>
            </p:nvSpPr>
            <p:spPr>
              <a:xfrm>
                <a:off x="364031" y="4329100"/>
                <a:ext cx="8415935" cy="1967205"/>
              </a:xfrm>
              <a:prstGeom prst="rect">
                <a:avLst/>
              </a:prstGeom>
              <a:blipFill>
                <a:blip r:embed="rId3"/>
                <a:stretch>
                  <a:fillRect l="-435" t="-619" r="-797" b="-3096"/>
                </a:stretch>
              </a:blipFill>
            </p:spPr>
            <p:txBody>
              <a:bodyPr/>
              <a:lstStyle/>
              <a:p>
                <a:r>
                  <a:rPr lang="zh-CN" altLang="en-US">
                    <a:noFill/>
                  </a:rPr>
                  <a:t> </a:t>
                </a:r>
              </a:p>
            </p:txBody>
          </p:sp>
        </mc:Fallback>
      </mc:AlternateContent>
      <p:sp>
        <p:nvSpPr>
          <p:cNvPr id="4" name="灯片编号占位符 3">
            <a:extLst>
              <a:ext uri="{FF2B5EF4-FFF2-40B4-BE49-F238E27FC236}">
                <a16:creationId xmlns="" xmlns:a16="http://schemas.microsoft.com/office/drawing/2014/main" id="{43D97267-6E66-4616-BBA6-1428E1F96B2A}"/>
              </a:ext>
            </a:extLst>
          </p:cNvPr>
          <p:cNvSpPr>
            <a:spLocks noGrp="1"/>
          </p:cNvSpPr>
          <p:nvPr>
            <p:ph type="sldNum" sz="quarter" idx="11"/>
          </p:nvPr>
        </p:nvSpPr>
        <p:spPr/>
        <p:txBody>
          <a:bodyPr/>
          <a:lstStyle/>
          <a:p>
            <a:pPr>
              <a:defRPr/>
            </a:pPr>
            <a:fld id="{DF2308B0-52A9-437D-9700-D7B37876F5B1}" type="slidenum">
              <a:rPr lang="zh-CN" altLang="en-US" smtClean="0"/>
              <a:pPr>
                <a:defRPr/>
              </a:pPr>
              <a:t>46</a:t>
            </a:fld>
            <a:endParaRPr lang="en-US" altLang="zh-CN" dirty="0"/>
          </a:p>
        </p:txBody>
      </p:sp>
    </p:spTree>
    <p:extLst>
      <p:ext uri="{BB962C8B-B14F-4D97-AF65-F5344CB8AC3E}">
        <p14:creationId xmlns:p14="http://schemas.microsoft.com/office/powerpoint/2010/main" val="2225431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742504" y="1718810"/>
                <a:ext cx="5034742" cy="400110"/>
              </a:xfrm>
              <a:prstGeom prst="rect">
                <a:avLst/>
              </a:prstGeom>
            </p:spPr>
            <p:txBody>
              <a:bodyPr wrap="square">
                <a:spAutoFit/>
              </a:bodyPr>
              <a:lstStyle/>
              <a:p>
                <a:pPr marL="342900" indent="-342900">
                  <a:buFont typeface="Wingdings" panose="05000000000000000000" pitchFamily="2" charset="2"/>
                  <a:buChar char="Ø"/>
                </a:pPr>
                <a:r>
                  <a:rPr lang="en-US" altLang="zh-CN" sz="2000" i="1" dirty="0"/>
                  <a:t>P</a:t>
                </a:r>
                <a:r>
                  <a:rPr lang="en-US" altLang="zh-CN" sz="2000" dirty="0"/>
                  <a:t>-value</a:t>
                </a:r>
                <a:r>
                  <a:rPr lang="en-US" altLang="zh-CN" sz="2000" dirty="0">
                    <a:cs typeface="Times New Roman" charset="0"/>
                  </a:rPr>
                  <a:t>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cs typeface="Times New Roman" charset="0"/>
                      </a:rPr>
                      <m:t>≤</m:t>
                    </m:r>
                    <m:r>
                      <a:rPr lang="en-US" altLang="zh-CN" sz="2000" b="0" i="1" dirty="0" smtClean="0">
                        <a:latin typeface="Cambria Math" panose="02040503050406030204" pitchFamily="18" charset="0"/>
                        <a:ea typeface="Cambria Math" panose="02040503050406030204" pitchFamily="18" charset="0"/>
                        <a:cs typeface="Times New Roman" charset="0"/>
                      </a:rPr>
                      <m:t>𝛼</m:t>
                    </m:r>
                    <m:r>
                      <a:rPr lang="en-US" altLang="zh-CN" sz="2000" b="0" i="1" dirty="0" smtClean="0">
                        <a:latin typeface="Cambria Math" panose="02040503050406030204" pitchFamily="18" charset="0"/>
                        <a:ea typeface="Cambria Math" panose="02040503050406030204" pitchFamily="18" charset="0"/>
                        <a:cs typeface="Times New Roman" charset="0"/>
                      </a:rPr>
                      <m:t> ⇒</m:t>
                    </m:r>
                  </m:oMath>
                </a14:m>
                <a:r>
                  <a:rPr lang="en-US" altLang="zh-CN" sz="2000" dirty="0"/>
                  <a:t> reject </a:t>
                </a:r>
                <a14:m>
                  <m:oMath xmlns:m="http://schemas.openxmlformats.org/officeDocument/2006/math">
                    <m:sSub>
                      <m:sSubPr>
                        <m:ctrlPr>
                          <a:rPr lang="en-US" altLang="zh-CN" sz="2000" b="0" i="1" smtClean="0">
                            <a:latin typeface="Cambria Math"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oMath>
                </a14:m>
                <a:r>
                  <a:rPr lang="en-US" altLang="zh-CN" sz="2000" i="1" dirty="0">
                    <a:latin typeface="Arial" panose="020B0604020202020204" pitchFamily="34" charset="0"/>
                    <a:cs typeface="Arial" panose="020B0604020202020204" pitchFamily="34" charset="0"/>
                  </a:rPr>
                  <a:t> </a:t>
                </a:r>
                <a:r>
                  <a:rPr lang="en-US" altLang="zh-CN" sz="2000" dirty="0"/>
                  <a:t>at level </a:t>
                </a:r>
                <a14:m>
                  <m:oMath xmlns:m="http://schemas.openxmlformats.org/officeDocument/2006/math">
                    <m:r>
                      <a:rPr lang="en-US" altLang="zh-CN" sz="2000" b="0" i="1" smtClean="0">
                        <a:latin typeface="Cambria Math" panose="02040503050406030204" pitchFamily="18" charset="0"/>
                      </a:rPr>
                      <m:t>𝛼</m:t>
                    </m:r>
                  </m:oMath>
                </a14:m>
                <a:r>
                  <a:rPr lang="en-US" altLang="zh-CN" sz="2000" dirty="0"/>
                  <a:t>.</a:t>
                </a:r>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742504" y="1718810"/>
                <a:ext cx="5034742" cy="400110"/>
              </a:xfrm>
              <a:prstGeom prst="rect">
                <a:avLst/>
              </a:prstGeom>
              <a:blipFill>
                <a:blip r:embed="rId2"/>
                <a:stretch>
                  <a:fillRect l="-1090" t="-757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40478" y="3023955"/>
                <a:ext cx="8825709" cy="400110"/>
              </a:xfrm>
              <a:prstGeom prst="rect">
                <a:avLst/>
              </a:prstGeom>
            </p:spPr>
            <p:txBody>
              <a:bodyPr wrap="square">
                <a:spAutoFit/>
              </a:bodyPr>
              <a:lstStyle/>
              <a:p>
                <a:r>
                  <a:rPr lang="en-US" altLang="zh-CN" sz="2000" dirty="0"/>
                  <a:t>For an upper-tailed test, </a:t>
                </a:r>
                <a:r>
                  <a:rPr lang="en-US" altLang="zh-CN" sz="2000" i="1" dirty="0">
                    <a:solidFill>
                      <a:srgbClr val="FF3300"/>
                    </a:solidFill>
                  </a:rPr>
                  <a:t>P</a:t>
                </a:r>
                <a:r>
                  <a:rPr lang="en-US" altLang="zh-CN" sz="2000" dirty="0">
                    <a:solidFill>
                      <a:srgbClr val="FF3300"/>
                    </a:solidFill>
                  </a:rPr>
                  <a:t>-value</a:t>
                </a:r>
                <a14:m>
                  <m:oMath xmlns:m="http://schemas.openxmlformats.org/officeDocument/2006/math">
                    <m:r>
                      <a:rPr lang="en-US" altLang="zh-CN" sz="2000" i="1" dirty="0">
                        <a:solidFill>
                          <a:srgbClr val="FF3300"/>
                        </a:solidFill>
                        <a:latin typeface="Cambria Math" panose="02040503050406030204" pitchFamily="18" charset="0"/>
                        <a:cs typeface="Times New Roman" charset="0"/>
                      </a:rPr>
                      <m:t>=</m:t>
                    </m:r>
                    <m:r>
                      <a:rPr lang="en-US" altLang="zh-CN" sz="2000" i="1" dirty="0">
                        <a:solidFill>
                          <a:srgbClr val="FF3300"/>
                        </a:solidFill>
                        <a:latin typeface="Cambria Math" panose="02040503050406030204" pitchFamily="18" charset="0"/>
                        <a:cs typeface="Times New Roman" charset="0"/>
                      </a:rPr>
                      <m:t>𝑃</m:t>
                    </m:r>
                    <m:d>
                      <m:dPr>
                        <m:ctrlPr>
                          <a:rPr lang="en-US" altLang="zh-CN" sz="2000" i="1" dirty="0">
                            <a:solidFill>
                              <a:srgbClr val="FF3300"/>
                            </a:solidFill>
                            <a:latin typeface="Cambria Math" charset="0"/>
                            <a:cs typeface="Times New Roman" charset="0"/>
                          </a:rPr>
                        </m:ctrlPr>
                      </m:dPr>
                      <m:e>
                        <m:r>
                          <a:rPr lang="en-US" altLang="zh-CN" sz="2000" i="1" dirty="0">
                            <a:solidFill>
                              <a:srgbClr val="FF3300"/>
                            </a:solidFill>
                            <a:latin typeface="Cambria Math" panose="02040503050406030204" pitchFamily="18" charset="0"/>
                            <a:cs typeface="Times New Roman" charset="0"/>
                          </a:rPr>
                          <m:t>𝑍</m:t>
                        </m:r>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m:t>
                        </m:r>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𝑧</m:t>
                        </m:r>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 </m:t>
                        </m:r>
                        <m:r>
                          <m:rPr>
                            <m:sty m:val="p"/>
                          </m:rPr>
                          <a:rPr lang="en-US" altLang="zh-CN" sz="2000" dirty="0">
                            <a:solidFill>
                              <a:srgbClr val="FF3300"/>
                            </a:solidFill>
                            <a:latin typeface="Cambria Math" panose="02040503050406030204" pitchFamily="18" charset="0"/>
                            <a:ea typeface="Cambria Math" panose="02040503050406030204" pitchFamily="18" charset="0"/>
                            <a:cs typeface="Times New Roman" charset="0"/>
                          </a:rPr>
                          <m:t>when</m:t>
                        </m:r>
                        <m:r>
                          <a:rPr lang="en-US" altLang="zh-CN" sz="2000" dirty="0">
                            <a:solidFill>
                              <a:srgbClr val="FF3300"/>
                            </a:solidFill>
                            <a:latin typeface="Cambria Math" panose="02040503050406030204" pitchFamily="18" charset="0"/>
                            <a:ea typeface="Cambria Math" panose="02040503050406030204" pitchFamily="18" charset="0"/>
                            <a:cs typeface="Times New Roman" charset="0"/>
                          </a:rPr>
                          <m:t> </m:t>
                        </m:r>
                        <m:sSub>
                          <m:sSubPr>
                            <m:ctrlPr>
                              <a:rPr lang="en-US" altLang="zh-CN" sz="2000" i="1" dirty="0">
                                <a:solidFill>
                                  <a:srgbClr val="FF3300"/>
                                </a:solidFill>
                                <a:latin typeface="Cambria Math" charset="0"/>
                                <a:ea typeface="Cambria Math" panose="02040503050406030204" pitchFamily="18" charset="0"/>
                                <a:cs typeface="Times New Roman" charset="0"/>
                              </a:rPr>
                            </m:ctrlPr>
                          </m:sSubPr>
                          <m:e>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𝐻</m:t>
                            </m:r>
                          </m:e>
                          <m:sub>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0</m:t>
                            </m:r>
                          </m:sub>
                        </m:sSub>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 </m:t>
                        </m:r>
                        <m:r>
                          <m:rPr>
                            <m:sty m:val="p"/>
                          </m:rPr>
                          <a:rPr lang="en-US" altLang="zh-CN" sz="2000" dirty="0">
                            <a:solidFill>
                              <a:srgbClr val="FF3300"/>
                            </a:solidFill>
                            <a:latin typeface="Cambria Math" panose="02040503050406030204" pitchFamily="18" charset="0"/>
                            <a:ea typeface="Cambria Math" panose="02040503050406030204" pitchFamily="18" charset="0"/>
                            <a:cs typeface="Times New Roman" charset="0"/>
                          </a:rPr>
                          <m:t>at</m:t>
                        </m:r>
                        <m:r>
                          <a:rPr lang="en-US" altLang="zh-CN" sz="2000" dirty="0">
                            <a:solidFill>
                              <a:srgbClr val="FF3300"/>
                            </a:solidFill>
                            <a:latin typeface="Cambria Math" panose="02040503050406030204" pitchFamily="18" charset="0"/>
                            <a:ea typeface="Cambria Math" panose="02040503050406030204" pitchFamily="18" charset="0"/>
                            <a:cs typeface="Times New Roman" charset="0"/>
                          </a:rPr>
                          <m:t> </m:t>
                        </m:r>
                        <m:r>
                          <m:rPr>
                            <m:sty m:val="p"/>
                          </m:rPr>
                          <a:rPr lang="en-US" altLang="zh-CN" sz="2000" dirty="0">
                            <a:solidFill>
                              <a:srgbClr val="FF3300"/>
                            </a:solidFill>
                            <a:latin typeface="Cambria Math" panose="02040503050406030204" pitchFamily="18" charset="0"/>
                            <a:ea typeface="Cambria Math" panose="02040503050406030204" pitchFamily="18" charset="0"/>
                            <a:cs typeface="Times New Roman" charset="0"/>
                          </a:rPr>
                          <m:t>level</m:t>
                        </m:r>
                        <m:r>
                          <a:rPr lang="en-US" altLang="zh-CN" sz="2000" dirty="0">
                            <a:solidFill>
                              <a:srgbClr val="FF3300"/>
                            </a:solidFill>
                            <a:latin typeface="Cambria Math" panose="02040503050406030204" pitchFamily="18" charset="0"/>
                            <a:ea typeface="Cambria Math" panose="02040503050406030204" pitchFamily="18" charset="0"/>
                            <a:cs typeface="Times New Roman" charset="0"/>
                          </a:rPr>
                          <m:t> </m:t>
                        </m:r>
                        <m:r>
                          <a:rPr lang="en-US" altLang="zh-CN" sz="2000" i="1" dirty="0">
                            <a:solidFill>
                              <a:srgbClr val="FF3300"/>
                            </a:solidFill>
                            <a:latin typeface="Cambria Math" panose="02040503050406030204" pitchFamily="18" charset="0"/>
                            <a:ea typeface="Cambria Math" panose="02040503050406030204" pitchFamily="18" charset="0"/>
                            <a:cs typeface="Times New Roman" charset="0"/>
                          </a:rPr>
                          <m:t>𝛼</m:t>
                        </m:r>
                      </m:e>
                    </m:d>
                    <m:r>
                      <a:rPr lang="en-US" altLang="zh-CN" sz="2000" i="1" dirty="0">
                        <a:solidFill>
                          <a:srgbClr val="FF3300"/>
                        </a:solidFill>
                        <a:latin typeface="Cambria Math" panose="02040503050406030204" pitchFamily="18" charset="0"/>
                        <a:cs typeface="Times New Roman" charset="0"/>
                      </a:rPr>
                      <m:t>=1−</m:t>
                    </m:r>
                    <m:r>
                      <m:rPr>
                        <m:sty m:val="p"/>
                      </m:rPr>
                      <a:rPr lang="en-US" altLang="zh-CN" sz="2000" dirty="0">
                        <a:solidFill>
                          <a:srgbClr val="FF3300"/>
                        </a:solidFill>
                        <a:latin typeface="Cambria Math" panose="02040503050406030204" pitchFamily="18" charset="0"/>
                        <a:cs typeface="Times New Roman" charset="0"/>
                      </a:rPr>
                      <m:t>Φ</m:t>
                    </m:r>
                    <m:r>
                      <a:rPr lang="en-US" altLang="zh-CN" sz="2000" i="1" dirty="0">
                        <a:solidFill>
                          <a:srgbClr val="FF3300"/>
                        </a:solidFill>
                        <a:latin typeface="Cambria Math" panose="02040503050406030204" pitchFamily="18" charset="0"/>
                        <a:cs typeface="Times New Roman" charset="0"/>
                      </a:rPr>
                      <m:t>(</m:t>
                    </m:r>
                    <m:r>
                      <a:rPr lang="en-US" altLang="zh-CN" sz="2000" i="1" dirty="0">
                        <a:solidFill>
                          <a:srgbClr val="FF3300"/>
                        </a:solidFill>
                        <a:latin typeface="Cambria Math" panose="02040503050406030204" pitchFamily="18" charset="0"/>
                        <a:cs typeface="Times New Roman" charset="0"/>
                      </a:rPr>
                      <m:t>𝑧</m:t>
                    </m:r>
                    <m:r>
                      <a:rPr lang="en-US" altLang="zh-CN" sz="2000" i="1" dirty="0">
                        <a:solidFill>
                          <a:srgbClr val="FF3300"/>
                        </a:solidFill>
                        <a:latin typeface="Cambria Math" panose="02040503050406030204" pitchFamily="18" charset="0"/>
                        <a:cs typeface="Times New Roman" charset="0"/>
                      </a:rPr>
                      <m:t>)</m:t>
                    </m:r>
                  </m:oMath>
                </a14:m>
                <a:r>
                  <a:rPr lang="zh-CN" altLang="en-US" sz="2000" dirty="0">
                    <a:solidFill>
                      <a:srgbClr val="FF3300"/>
                    </a:solidFill>
                  </a:rPr>
                  <a:t> </a:t>
                </a:r>
                <a:r>
                  <a:rPr lang="en-US" altLang="zh-CN" sz="2000" dirty="0"/>
                  <a:t>,</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40478" y="3023955"/>
                <a:ext cx="8825709" cy="400110"/>
              </a:xfrm>
              <a:prstGeom prst="rect">
                <a:avLst/>
              </a:prstGeom>
              <a:blipFill>
                <a:blip r:embed="rId3"/>
                <a:stretch>
                  <a:fillRect l="-691" t="-6061" b="-27273"/>
                </a:stretch>
              </a:blipFill>
            </p:spPr>
            <p:txBody>
              <a:bodyPr/>
              <a:lstStyle/>
              <a:p>
                <a:r>
                  <a:rPr lang="zh-CN" altLang="en-US">
                    <a:noFill/>
                  </a:rPr>
                  <a:t> </a:t>
                </a:r>
              </a:p>
            </p:txBody>
          </p:sp>
        </mc:Fallback>
      </mc:AlternateContent>
      <p:sp>
        <p:nvSpPr>
          <p:cNvPr id="6" name="矩形 5"/>
          <p:cNvSpPr/>
          <p:nvPr/>
        </p:nvSpPr>
        <p:spPr>
          <a:xfrm>
            <a:off x="547279" y="917101"/>
            <a:ext cx="8271666"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dirty="0"/>
              <a:t>A </a:t>
            </a:r>
            <a:r>
              <a:rPr lang="en-US" altLang="zh-CN" sz="2000" i="1" dirty="0">
                <a:solidFill>
                  <a:srgbClr val="FF0000"/>
                </a:solidFill>
              </a:rPr>
              <a:t>P</a:t>
            </a:r>
            <a:r>
              <a:rPr lang="en-US" altLang="zh-CN" sz="2000" dirty="0">
                <a:solidFill>
                  <a:srgbClr val="FF0000"/>
                </a:solidFill>
              </a:rPr>
              <a:t>-value</a:t>
            </a:r>
            <a:r>
              <a:rPr lang="en-US" altLang="zh-CN" sz="2000" b="1" dirty="0"/>
              <a:t> </a:t>
            </a:r>
            <a:r>
              <a:rPr lang="en-US" altLang="zh-CN" sz="2000" dirty="0"/>
              <a:t>is the </a:t>
            </a:r>
            <a:r>
              <a:rPr lang="en-US" altLang="zh-CN" sz="2000" b="1" dirty="0">
                <a:solidFill>
                  <a:srgbClr val="FF0000"/>
                </a:solidFill>
              </a:rPr>
              <a:t>lowest level </a:t>
            </a:r>
            <a:r>
              <a:rPr lang="en-US" altLang="zh-CN" sz="2000" dirty="0"/>
              <a:t>(of significance) at which the observed value of the test statistic is significant.</a:t>
            </a:r>
            <a:endParaRPr lang="zh-CN" altLang="en-US" sz="2800" dirty="0">
              <a:solidFill>
                <a:srgbClr val="FF0000"/>
              </a:solidFill>
            </a:endParaRPr>
          </a:p>
        </p:txBody>
      </p:sp>
      <p:sp>
        <p:nvSpPr>
          <p:cNvPr id="2" name="文本框 1">
            <a:hlinkClick r:id="rId4" action="ppaction://hlinksldjump"/>
            <a:extLst>
              <a:ext uri="{FF2B5EF4-FFF2-40B4-BE49-F238E27FC236}">
                <a16:creationId xmlns="" xmlns:a16="http://schemas.microsoft.com/office/drawing/2014/main" id="{4593FA9E-9945-4341-8D35-F359DD42867A}"/>
              </a:ext>
            </a:extLst>
          </p:cNvPr>
          <p:cNvSpPr txBox="1"/>
          <p:nvPr/>
        </p:nvSpPr>
        <p:spPr>
          <a:xfrm>
            <a:off x="547279" y="396332"/>
            <a:ext cx="2242922" cy="523220"/>
          </a:xfrm>
          <a:prstGeom prst="rect">
            <a:avLst/>
          </a:prstGeom>
          <a:noFill/>
        </p:spPr>
        <p:txBody>
          <a:bodyPr wrap="none" rtlCol="0">
            <a:spAutoFit/>
          </a:bodyPr>
          <a:lstStyle/>
          <a:p>
            <a:r>
              <a:rPr lang="en-US" altLang="zh-CN" sz="2800" dirty="0">
                <a:solidFill>
                  <a:srgbClr val="3333FF"/>
                </a:solidFill>
                <a:latin typeface="Arial" panose="020B0604020202020204" pitchFamily="34" charset="0"/>
                <a:cs typeface="Arial" panose="020B0604020202020204" pitchFamily="34" charset="0"/>
              </a:rPr>
              <a:t>8.4 </a:t>
            </a:r>
            <a:r>
              <a:rPr lang="en-US" altLang="zh-CN" sz="2800" i="1" kern="0" dirty="0">
                <a:solidFill>
                  <a:srgbClr val="3333FF"/>
                </a:solidFill>
                <a:latin typeface="Arial" panose="020B0604020202020204" pitchFamily="34" charset="0"/>
                <a:cs typeface="Arial" panose="020B0604020202020204" pitchFamily="34" charset="0"/>
              </a:rPr>
              <a:t>P</a:t>
            </a:r>
            <a:r>
              <a:rPr lang="en-US" altLang="zh-CN" sz="2800" kern="0" dirty="0">
                <a:solidFill>
                  <a:srgbClr val="3333FF"/>
                </a:solidFill>
                <a:latin typeface="Arial" panose="020B0604020202020204" pitchFamily="34" charset="0"/>
                <a:cs typeface="Arial" panose="020B0604020202020204" pitchFamily="34" charset="0"/>
              </a:rPr>
              <a:t>-Values</a:t>
            </a:r>
            <a:endParaRPr lang="zh-CN" altLang="en-US" sz="2800" dirty="0">
              <a:solidFill>
                <a:srgbClr val="3333FF"/>
              </a:solidFill>
              <a:latin typeface="+mj-lt"/>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4CC7EE4A-61CF-4E44-8A1D-CF9979CA2822}"/>
                  </a:ext>
                </a:extLst>
              </p:cNvPr>
              <p:cNvSpPr/>
              <p:nvPr/>
            </p:nvSpPr>
            <p:spPr>
              <a:xfrm>
                <a:off x="161731" y="3396189"/>
                <a:ext cx="8100900"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If </a:t>
                </a:r>
                <a14:m>
                  <m:oMath xmlns:m="http://schemas.openxmlformats.org/officeDocument/2006/math">
                    <m:r>
                      <a:rPr lang="en-US" altLang="zh-CN" sz="2000" i="1" dirty="0">
                        <a:latin typeface="Cambria Math" panose="02040503050406030204" pitchFamily="18" charset="0"/>
                        <a:cs typeface="Times New Roman" charset="0"/>
                      </a:rPr>
                      <m:t>1−</m:t>
                    </m:r>
                    <m:r>
                      <m:rPr>
                        <m:sty m:val="p"/>
                      </m:rPr>
                      <a:rPr lang="en-US" altLang="zh-CN" sz="2000" dirty="0">
                        <a:latin typeface="Cambria Math" panose="02040503050406030204" pitchFamily="18" charset="0"/>
                        <a:cs typeface="Times New Roman" charset="0"/>
                      </a:rPr>
                      <m:t>Φ</m:t>
                    </m:r>
                    <m:r>
                      <a:rPr lang="en-US" altLang="zh-CN" sz="2000" i="1" dirty="0">
                        <a:latin typeface="Cambria Math" panose="02040503050406030204" pitchFamily="18" charset="0"/>
                        <a:cs typeface="Times New Roman" charset="0"/>
                      </a:rPr>
                      <m:t>(</m:t>
                    </m:r>
                    <m:r>
                      <a:rPr lang="en-US" altLang="zh-CN" sz="2000" i="1" dirty="0">
                        <a:latin typeface="Cambria Math" panose="02040503050406030204" pitchFamily="18" charset="0"/>
                        <a:cs typeface="Times New Roman" charset="0"/>
                      </a:rPr>
                      <m:t>𝑧</m:t>
                    </m:r>
                    <m:r>
                      <a:rPr lang="en-US" altLang="zh-CN" sz="2000" i="1" dirty="0">
                        <a:latin typeface="Cambria Math" panose="02040503050406030204" pitchFamily="18" charset="0"/>
                        <a:cs typeface="Times New Roman" charset="0"/>
                      </a:rPr>
                      <m:t>)≤</m:t>
                    </m:r>
                    <m:r>
                      <a:rPr lang="en-US" altLang="zh-CN" sz="2000" b="0" i="1" dirty="0" smtClean="0">
                        <a:latin typeface="Cambria Math" panose="02040503050406030204" pitchFamily="18" charset="0"/>
                        <a:ea typeface="Cambria Math" panose="02040503050406030204" pitchFamily="18" charset="0"/>
                        <a:cs typeface="Times New Roman" charset="0"/>
                      </a:rPr>
                      <m:t>𝛼</m:t>
                    </m:r>
                  </m:oMath>
                </a14:m>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which means </a:t>
                </a:r>
                <a:r>
                  <a:rPr lang="en-US" altLang="zh-CN" sz="2000" dirty="0">
                    <a:solidFill>
                      <a:srgbClr val="FF3300"/>
                    </a:solidFill>
                    <a:latin typeface="Arial" panose="020B0604020202020204" pitchFamily="34" charset="0"/>
                    <a:cs typeface="Arial" panose="020B0604020202020204" pitchFamily="34" charset="0"/>
                  </a:rPr>
                  <a:t> </a:t>
                </a:r>
                <a14:m>
                  <m:oMath xmlns:m="http://schemas.openxmlformats.org/officeDocument/2006/math">
                    <m:r>
                      <a:rPr lang="en-US" altLang="zh-CN" sz="2000" b="0" i="1" smtClean="0">
                        <a:solidFill>
                          <a:srgbClr val="FF3300"/>
                        </a:solidFill>
                        <a:latin typeface="Cambria Math" panose="02040503050406030204" pitchFamily="18" charset="0"/>
                        <a:cs typeface="Times New Roman" charset="0"/>
                      </a:rPr>
                      <m:t>𝑧</m:t>
                    </m:r>
                    <m:r>
                      <a:rPr lang="en-US" altLang="zh-CN" sz="2000" b="0" i="1" smtClean="0">
                        <a:solidFill>
                          <a:srgbClr val="FF3300"/>
                        </a:solidFill>
                        <a:latin typeface="Cambria Math" panose="02040503050406030204" pitchFamily="18" charset="0"/>
                        <a:ea typeface="Cambria Math" panose="02040503050406030204" pitchFamily="18" charset="0"/>
                        <a:cs typeface="Times New Roman" charset="0"/>
                      </a:rPr>
                      <m:t>≥</m:t>
                    </m:r>
                    <m:sSub>
                      <m:sSubPr>
                        <m:ctrlPr>
                          <a:rPr lang="en-US" altLang="zh-CN" sz="2000" b="0" i="1" smtClean="0">
                            <a:solidFill>
                              <a:srgbClr val="FF3300"/>
                            </a:solidFill>
                            <a:latin typeface="Cambria Math" charset="0"/>
                            <a:ea typeface="Cambria Math" panose="02040503050406030204" pitchFamily="18" charset="0"/>
                            <a:cs typeface="Times New Roman" charset="0"/>
                          </a:rPr>
                        </m:ctrlPr>
                      </m:sSubPr>
                      <m:e>
                        <m:r>
                          <a:rPr lang="en-US" altLang="zh-CN" sz="2000" b="0" i="1" smtClean="0">
                            <a:solidFill>
                              <a:srgbClr val="FF3300"/>
                            </a:solidFill>
                            <a:latin typeface="Cambria Math" panose="02040503050406030204" pitchFamily="18" charset="0"/>
                            <a:ea typeface="Cambria Math" panose="02040503050406030204" pitchFamily="18" charset="0"/>
                            <a:cs typeface="Times New Roman" charset="0"/>
                          </a:rPr>
                          <m:t>𝑧</m:t>
                        </m:r>
                      </m:e>
                      <m:sub>
                        <m:r>
                          <a:rPr lang="en-US" altLang="zh-CN" sz="2000" b="0" i="1" smtClean="0">
                            <a:solidFill>
                              <a:srgbClr val="FF3300"/>
                            </a:solidFill>
                            <a:latin typeface="Cambria Math" panose="02040503050406030204" pitchFamily="18" charset="0"/>
                            <a:ea typeface="Cambria Math" panose="02040503050406030204" pitchFamily="18" charset="0"/>
                            <a:cs typeface="Times New Roman" charset="0"/>
                          </a:rPr>
                          <m:t>𝛼</m:t>
                        </m:r>
                      </m:sub>
                    </m:sSub>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and </a:t>
                </a:r>
                <a:r>
                  <a:rPr lang="en-US" altLang="zh-CN" sz="2000" i="1" dirty="0">
                    <a:latin typeface="Arial" panose="020B0604020202020204" pitchFamily="34" charset="0"/>
                    <a:cs typeface="Arial" panose="020B0604020202020204" pitchFamily="34" charset="0"/>
                  </a:rPr>
                  <a:t>z</a:t>
                </a:r>
                <a:r>
                  <a:rPr lang="en-US" altLang="zh-CN" sz="2000" dirty="0">
                    <a:latin typeface="Arial" panose="020B0604020202020204" pitchFamily="34" charset="0"/>
                    <a:cs typeface="Arial" panose="020B0604020202020204" pitchFamily="34" charset="0"/>
                  </a:rPr>
                  <a:t> is in the rejection region, then we reject </a:t>
                </a:r>
                <a14:m>
                  <m:oMath xmlns:m="http://schemas.openxmlformats.org/officeDocument/2006/math">
                    <m:sSub>
                      <m:sSubPr>
                        <m:ctrlPr>
                          <a:rPr lang="en-US" altLang="zh-CN" sz="2000" i="1">
                            <a:latin typeface="Cambria Math"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oMath>
                </a14:m>
                <a:r>
                  <a:rPr lang="en-US" altLang="zh-CN" sz="2000" i="1"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level </a:t>
                </a:r>
                <a14:m>
                  <m:oMath xmlns:m="http://schemas.openxmlformats.org/officeDocument/2006/math">
                    <m:r>
                      <a:rPr lang="en-US" altLang="zh-CN" sz="2000" i="1">
                        <a:latin typeface="Cambria Math" panose="02040503050406030204" pitchFamily="18" charset="0"/>
                      </a:rPr>
                      <m:t>𝛼</m:t>
                    </m:r>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9" name="矩形 8">
                <a:extLst>
                  <a:ext uri="{FF2B5EF4-FFF2-40B4-BE49-F238E27FC236}">
                    <a16:creationId xmlns:a16="http://schemas.microsoft.com/office/drawing/2014/main" id="{4CC7EE4A-61CF-4E44-8A1D-CF9979CA2822}"/>
                  </a:ext>
                </a:extLst>
              </p:cNvPr>
              <p:cNvSpPr>
                <a:spLocks noRot="1" noChangeAspect="1" noMove="1" noResize="1" noEditPoints="1" noAdjustHandles="1" noChangeArrowheads="1" noChangeShapeType="1" noTextEdit="1"/>
              </p:cNvSpPr>
              <p:nvPr/>
            </p:nvSpPr>
            <p:spPr>
              <a:xfrm>
                <a:off x="161731" y="3396189"/>
                <a:ext cx="8100900" cy="707886"/>
              </a:xfrm>
              <a:prstGeom prst="rect">
                <a:avLst/>
              </a:prstGeom>
              <a:blipFill>
                <a:blip r:embed="rId5"/>
                <a:stretch>
                  <a:fillRect l="-828" t="-3448"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 xmlns:a16="http://schemas.microsoft.com/office/drawing/2014/main" id="{D5576265-A8AD-4D14-AAD8-BA3564BC24C7}"/>
                  </a:ext>
                </a:extLst>
              </p:cNvPr>
              <p:cNvSpPr/>
              <p:nvPr/>
            </p:nvSpPr>
            <p:spPr>
              <a:xfrm>
                <a:off x="751480" y="4374105"/>
                <a:ext cx="6644511" cy="166802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indent="0" defTabSz="914400">
                  <a:spcAft>
                    <a:spcPts val="1000"/>
                  </a:spcAft>
                  <a:buClrTx/>
                  <a:buNone/>
                </a:pPr>
                <a:r>
                  <a:rPr lang="en-US" altLang="zh-CN" sz="2000" dirty="0">
                    <a:latin typeface="Arial" panose="020B0604020202020204" pitchFamily="34" charset="0"/>
                    <a:cs typeface="Arial" panose="020B0604020202020204" pitchFamily="34" charset="0"/>
                  </a:rPr>
                  <a:t>Let </a:t>
                </a:r>
                <a:r>
                  <a:rPr lang="en-US" altLang="zh-CN" sz="2000" i="1" dirty="0">
                    <a:latin typeface="Arial" panose="020B0604020202020204" pitchFamily="34" charset="0"/>
                    <a:cs typeface="Arial" panose="020B0604020202020204" pitchFamily="34" charset="0"/>
                  </a:rPr>
                  <a:t>z</a:t>
                </a:r>
                <a:r>
                  <a:rPr lang="en-US" altLang="zh-CN" sz="2000" dirty="0">
                    <a:latin typeface="Arial" panose="020B0604020202020204" pitchFamily="34" charset="0"/>
                    <a:cs typeface="Arial" panose="020B0604020202020204" pitchFamily="34" charset="0"/>
                  </a:rPr>
                  <a:t> denote the computed value of the test statistic Z.</a:t>
                </a:r>
              </a:p>
              <a:p>
                <a:pPr marL="0" indent="0" algn="ctr" defTabSz="914400">
                  <a:spcAft>
                    <a:spcPts val="1000"/>
                  </a:spcAft>
                  <a:buClrTx/>
                  <a:buNone/>
                </a:pP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rgbClr val="FF3300"/>
                        </a:solidFill>
                        <a:latin typeface="Cambria Math" panose="02040503050406030204" pitchFamily="18" charset="0"/>
                        <a:cs typeface="Times New Roman" charset="0"/>
                      </a:rPr>
                      <m:t>𝑃</m:t>
                    </m:r>
                  </m:oMath>
                </a14:m>
                <a:r>
                  <a:rPr lang="en-US" altLang="zh-CN" sz="2000" dirty="0">
                    <a:solidFill>
                      <a:srgbClr val="FF3300"/>
                    </a:solidFill>
                    <a:latin typeface="Arial" panose="020B0604020202020204" pitchFamily="34" charset="0"/>
                    <a:cs typeface="Arial" panose="020B0604020202020204" pitchFamily="34" charset="0"/>
                  </a:rPr>
                  <a:t>-value</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cs typeface="Times New Roman" charset="0"/>
                      </a:rPr>
                      <m:t>𝑃</m:t>
                    </m:r>
                    <m:r>
                      <a:rPr lang="en-US" altLang="zh-CN" sz="2000" i="1">
                        <a:latin typeface="Cambria Math" panose="02040503050406030204" pitchFamily="18" charset="0"/>
                        <a:cs typeface="Times New Roman" charset="0"/>
                      </a:rPr>
                      <m:t>=</m:t>
                    </m:r>
                    <m:d>
                      <m:dPr>
                        <m:begChr m:val="{"/>
                        <m:endChr m:val=""/>
                        <m:ctrlPr>
                          <a:rPr lang="en-US" altLang="zh-CN" sz="2000" i="1">
                            <a:latin typeface="Cambria Math" charset="0"/>
                            <a:cs typeface="Times New Roman" charset="0"/>
                          </a:rPr>
                        </m:ctrlPr>
                      </m:dPr>
                      <m:e>
                        <m:eqArr>
                          <m:eqArrPr>
                            <m:ctrlPr>
                              <a:rPr lang="en-US" altLang="zh-CN" sz="2000" i="1">
                                <a:latin typeface="Cambria Math" charset="0"/>
                                <a:cs typeface="Times New Roman" charset="0"/>
                              </a:rPr>
                            </m:ctrlPr>
                          </m:eqArrPr>
                          <m:e>
                            <m:r>
                              <a:rPr lang="en-US" altLang="zh-CN" sz="2000" i="1">
                                <a:latin typeface="Cambria Math" panose="02040503050406030204" pitchFamily="18" charset="0"/>
                                <a:cs typeface="Times New Roman" charset="0"/>
                              </a:rPr>
                              <m:t>1−</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𝑧</m:t>
                                </m:r>
                              </m:e>
                            </m:d>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for</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an</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upper</m:t>
                            </m:r>
                            <m:r>
                              <a:rPr lang="en-US" altLang="zh-CN" sz="2000" i="0">
                                <a:latin typeface="Cambria Math" panose="02040503050406030204" pitchFamily="18" charset="0"/>
                                <a:ea typeface="Cambria Math" panose="02040503050406030204" pitchFamily="18" charset="0"/>
                                <a:cs typeface="Times New Roman" charset="0"/>
                              </a:rPr>
                              <m:t>−</m:t>
                            </m:r>
                            <m:r>
                              <m:rPr>
                                <m:sty m:val="p"/>
                              </m:rPr>
                              <a:rPr lang="en-US" altLang="zh-CN" sz="2000" i="0">
                                <a:latin typeface="Cambria Math" panose="02040503050406030204" pitchFamily="18" charset="0"/>
                                <a:ea typeface="Cambria Math" panose="02040503050406030204" pitchFamily="18" charset="0"/>
                                <a:cs typeface="Times New Roman" charset="0"/>
                              </a:rPr>
                              <m:t>tailed</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𝑧</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test</m:t>
                            </m:r>
                          </m:e>
                          <m:e>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𝑧</m:t>
                                </m:r>
                              </m:e>
                            </m:d>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for</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a</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lower</m:t>
                            </m:r>
                            <m:r>
                              <a:rPr lang="en-US" altLang="zh-CN" sz="2000" i="0">
                                <a:latin typeface="Cambria Math" panose="02040503050406030204" pitchFamily="18" charset="0"/>
                                <a:ea typeface="Cambria Math" panose="02040503050406030204" pitchFamily="18" charset="0"/>
                                <a:cs typeface="Times New Roman" charset="0"/>
                              </a:rPr>
                              <m:t>−</m:t>
                            </m:r>
                            <m:r>
                              <m:rPr>
                                <m:sty m:val="p"/>
                              </m:rPr>
                              <a:rPr lang="en-US" altLang="zh-CN" sz="2000" i="0">
                                <a:latin typeface="Cambria Math" panose="02040503050406030204" pitchFamily="18" charset="0"/>
                                <a:ea typeface="Cambria Math" panose="02040503050406030204" pitchFamily="18" charset="0"/>
                                <a:cs typeface="Times New Roman" charset="0"/>
                              </a:rPr>
                              <m:t>tailed</m:t>
                            </m:r>
                            <m:r>
                              <a:rPr lang="en-US" altLang="zh-CN" sz="2000" i="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𝑧</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test</m:t>
                            </m:r>
                          </m:e>
                          <m:e>
                            <m:r>
                              <a:rPr lang="en-US" altLang="zh-CN" sz="2000" i="1">
                                <a:latin typeface="Cambria Math" panose="02040503050406030204" pitchFamily="18" charset="0"/>
                                <a:cs typeface="Times New Roman" charset="0"/>
                              </a:rPr>
                              <m:t>2</m:t>
                            </m:r>
                            <m:d>
                              <m:dPr>
                                <m:begChr m:val="["/>
                                <m:endChr m:val="]"/>
                                <m:ctrlPr>
                                  <a:rPr lang="en-US" altLang="zh-CN" sz="2000" i="1">
                                    <a:latin typeface="Cambria Math" charset="0"/>
                                    <a:cs typeface="Times New Roman" charset="0"/>
                                  </a:rPr>
                                </m:ctrlPr>
                              </m:dPr>
                              <m:e>
                                <m:r>
                                  <a:rPr lang="en-US" altLang="zh-CN" sz="2000" i="1">
                                    <a:latin typeface="Cambria Math" panose="02040503050406030204" pitchFamily="18" charset="0"/>
                                    <a:cs typeface="Times New Roman" charset="0"/>
                                  </a:rPr>
                                  <m:t>1−</m:t>
                                </m:r>
                                <m:r>
                                  <m:rPr>
                                    <m:sty m:val="p"/>
                                  </m:rPr>
                                  <a:rPr lang="el-GR" altLang="zh-CN" sz="2000" i="1">
                                    <a:latin typeface="Cambria Math" panose="02040503050406030204" pitchFamily="18" charset="0"/>
                                    <a:ea typeface="Cambria Math" panose="02040503050406030204" pitchFamily="18" charset="0"/>
                                    <a:cs typeface="Times New Roman" charset="0"/>
                                  </a:rPr>
                                  <m:t>Φ</m:t>
                                </m:r>
                                <m:d>
                                  <m:dPr>
                                    <m:ctrlPr>
                                      <a:rPr lang="en-US" altLang="zh-CN" sz="2000" i="1">
                                        <a:latin typeface="Cambria Math" charset="0"/>
                                        <a:ea typeface="Cambria Math" panose="02040503050406030204" pitchFamily="18" charset="0"/>
                                        <a:cs typeface="Times New Roman" charset="0"/>
                                      </a:rPr>
                                    </m:ctrlPr>
                                  </m:dPr>
                                  <m:e>
                                    <m:d>
                                      <m:dPr>
                                        <m:begChr m:val="|"/>
                                        <m:endChr m:val="|"/>
                                        <m:ctrlPr>
                                          <a:rPr lang="en-US" altLang="zh-CN" sz="2000" i="1">
                                            <a:latin typeface="Cambria Math" charset="0"/>
                                            <a:ea typeface="Cambria Math" panose="02040503050406030204" pitchFamily="18" charset="0"/>
                                            <a:cs typeface="Times New Roman" charset="0"/>
                                          </a:rPr>
                                        </m:ctrlPr>
                                      </m:dPr>
                                      <m:e>
                                        <m:r>
                                          <a:rPr lang="en-US" altLang="zh-CN" sz="2000" i="1">
                                            <a:latin typeface="Cambria Math" panose="02040503050406030204" pitchFamily="18" charset="0"/>
                                            <a:ea typeface="Cambria Math" panose="02040503050406030204" pitchFamily="18" charset="0"/>
                                            <a:cs typeface="Times New Roman" charset="0"/>
                                          </a:rPr>
                                          <m:t>𝑧</m:t>
                                        </m:r>
                                      </m:e>
                                    </m:d>
                                  </m:e>
                                </m:d>
                              </m:e>
                            </m:d>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for</m:t>
                            </m:r>
                            <m:r>
                              <a:rPr lang="en-US" altLang="zh-CN" sz="2000" i="0">
                                <a:latin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a</m:t>
                            </m:r>
                            <m:r>
                              <a:rPr lang="en-US" altLang="zh-CN" sz="2000" i="0">
                                <a:latin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two</m:t>
                            </m:r>
                            <m:r>
                              <a:rPr lang="en-US" altLang="zh-CN" sz="2000" i="0">
                                <a:latin typeface="Cambria Math" panose="02040503050406030204" pitchFamily="18" charset="0"/>
                                <a:cs typeface="Times New Roman" charset="0"/>
                              </a:rPr>
                              <m:t>−</m:t>
                            </m:r>
                            <m:r>
                              <m:rPr>
                                <m:sty m:val="p"/>
                              </m:rPr>
                              <a:rPr lang="en-US" altLang="zh-CN" sz="2000" i="0">
                                <a:latin typeface="Cambria Math" panose="02040503050406030204" pitchFamily="18" charset="0"/>
                                <a:cs typeface="Times New Roman" charset="0"/>
                              </a:rPr>
                              <m:t>tailed</m:t>
                            </m:r>
                            <m:r>
                              <a:rPr lang="en-US" altLang="zh-CN" sz="2000" i="0">
                                <a:latin typeface="Cambria Math" panose="02040503050406030204" pitchFamily="18" charset="0"/>
                                <a:cs typeface="Times New Roman" charset="0"/>
                              </a:rPr>
                              <m:t> </m:t>
                            </m:r>
                            <m:r>
                              <a:rPr lang="en-US" altLang="zh-CN" sz="2000" i="1">
                                <a:latin typeface="Cambria Math" panose="02040503050406030204" pitchFamily="18" charset="0"/>
                                <a:cs typeface="Times New Roman" charset="0"/>
                              </a:rPr>
                              <m:t>𝑧</m:t>
                            </m:r>
                            <m:r>
                              <a:rPr lang="en-US" altLang="zh-CN" sz="2000" i="1">
                                <a:latin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te</m:t>
                            </m:r>
                            <m:r>
                              <m:rPr>
                                <m:sty m:val="p"/>
                              </m:rPr>
                              <a:rPr lang="en-US" altLang="zh-CN" sz="2000" b="0" i="0" smtClean="0">
                                <a:latin typeface="Cambria Math" panose="02040503050406030204" pitchFamily="18" charset="0"/>
                                <a:cs typeface="Times New Roman" charset="0"/>
                              </a:rPr>
                              <m:t>st</m:t>
                            </m:r>
                          </m:e>
                        </m:eqArr>
                      </m:e>
                    </m:d>
                  </m:oMath>
                </a14:m>
                <a:endParaRPr lang="zh-CN" altLang="en-US" sz="2000" dirty="0">
                  <a:latin typeface="Arial" panose="020B0604020202020204" pitchFamily="34" charset="0"/>
                  <a:cs typeface="Arial" panose="020B0604020202020204" pitchFamily="34" charset="0"/>
                </a:endParaRPr>
              </a:p>
            </p:txBody>
          </p:sp>
        </mc:Choice>
        <mc:Fallback xmlns="">
          <p:sp>
            <p:nvSpPr>
              <p:cNvPr id="11" name="矩形 10">
                <a:extLst>
                  <a:ext uri="{FF2B5EF4-FFF2-40B4-BE49-F238E27FC236}">
                    <a16:creationId xmlns:a16="http://schemas.microsoft.com/office/drawing/2014/main" id="{D5576265-A8AD-4D14-AAD8-BA3564BC24C7}"/>
                  </a:ext>
                </a:extLst>
              </p:cNvPr>
              <p:cNvSpPr>
                <a:spLocks noRot="1" noChangeAspect="1" noMove="1" noResize="1" noEditPoints="1" noAdjustHandles="1" noChangeArrowheads="1" noChangeShapeType="1" noTextEdit="1"/>
              </p:cNvSpPr>
              <p:nvPr/>
            </p:nvSpPr>
            <p:spPr>
              <a:xfrm>
                <a:off x="751480" y="4374105"/>
                <a:ext cx="6644511" cy="1668021"/>
              </a:xfrm>
              <a:prstGeom prst="rect">
                <a:avLst/>
              </a:prstGeom>
              <a:blipFill>
                <a:blip r:embed="rId6"/>
                <a:stretch>
                  <a:fillRect l="-731" t="-10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 xmlns:a16="http://schemas.microsoft.com/office/drawing/2014/main" id="{38959304-E52B-40F0-BDE9-D4B28FF6D8C5}"/>
                  </a:ext>
                </a:extLst>
              </p:cNvPr>
              <p:cNvSpPr/>
              <p:nvPr/>
            </p:nvSpPr>
            <p:spPr>
              <a:xfrm>
                <a:off x="1742504" y="2123855"/>
                <a:ext cx="5394781" cy="400110"/>
              </a:xfrm>
              <a:prstGeom prst="rect">
                <a:avLst/>
              </a:prstGeom>
            </p:spPr>
            <p:txBody>
              <a:bodyPr wrap="square">
                <a:spAutoFit/>
              </a:bodyPr>
              <a:lstStyle/>
              <a:p>
                <a:pPr marL="342900" indent="-342900">
                  <a:buFont typeface="Wingdings" panose="05000000000000000000" pitchFamily="2" charset="2"/>
                  <a:buChar char="Ø"/>
                </a:pPr>
                <a:r>
                  <a:rPr lang="en-US" altLang="zh-CN" sz="2000" i="1" dirty="0"/>
                  <a:t>P</a:t>
                </a:r>
                <a:r>
                  <a:rPr lang="en-US" altLang="zh-CN" sz="2000" dirty="0"/>
                  <a:t>-value</a:t>
                </a:r>
                <a:r>
                  <a:rPr lang="en-US" altLang="zh-CN" sz="2000" dirty="0">
                    <a:cs typeface="Times New Roman" charset="0"/>
                  </a:rPr>
                  <a:t> </a:t>
                </a:r>
                <a14:m>
                  <m:oMath xmlns:m="http://schemas.openxmlformats.org/officeDocument/2006/math">
                    <m:r>
                      <a:rPr lang="en-US" altLang="zh-CN" sz="2000" i="1" dirty="0">
                        <a:latin typeface="Cambria Math" panose="02040503050406030204" pitchFamily="18" charset="0"/>
                        <a:ea typeface="Cambria Math" panose="02040503050406030204" pitchFamily="18" charset="0"/>
                        <a:cs typeface="Times New Roman" charset="0"/>
                      </a:rPr>
                      <m:t>&gt;</m:t>
                    </m:r>
                    <m:r>
                      <a:rPr lang="en-US" altLang="zh-CN" sz="2000" b="0" i="1" dirty="0" smtClean="0">
                        <a:latin typeface="Cambria Math" panose="02040503050406030204" pitchFamily="18" charset="0"/>
                        <a:ea typeface="Cambria Math" panose="02040503050406030204" pitchFamily="18" charset="0"/>
                        <a:cs typeface="Times New Roman" charset="0"/>
                      </a:rPr>
                      <m:t>𝛼</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cs typeface="Times New Roman" charset="0"/>
                      </a:rPr>
                      <m:t>⇒</m:t>
                    </m:r>
                  </m:oMath>
                </a14:m>
                <a:r>
                  <a:rPr lang="en-US" altLang="zh-CN" sz="2000" dirty="0"/>
                  <a:t> do not reject </a:t>
                </a:r>
                <a14:m>
                  <m:oMath xmlns:m="http://schemas.openxmlformats.org/officeDocument/2006/math">
                    <m:sSub>
                      <m:sSubPr>
                        <m:ctrlPr>
                          <a:rPr lang="en-US" altLang="zh-CN" sz="2000" b="0" i="1" smtClean="0">
                            <a:latin typeface="Cambria Math"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oMath>
                </a14:m>
                <a:r>
                  <a:rPr lang="en-US" altLang="zh-CN" sz="2000" i="1" dirty="0">
                    <a:latin typeface="Arial" panose="020B0604020202020204" pitchFamily="34" charset="0"/>
                    <a:cs typeface="Arial" panose="020B0604020202020204" pitchFamily="34" charset="0"/>
                  </a:rPr>
                  <a:t> </a:t>
                </a:r>
                <a:r>
                  <a:rPr lang="en-US" altLang="zh-CN" sz="2000" dirty="0"/>
                  <a:t>at level </a:t>
                </a:r>
                <a14:m>
                  <m:oMath xmlns:m="http://schemas.openxmlformats.org/officeDocument/2006/math">
                    <m:r>
                      <a:rPr lang="en-US" altLang="zh-CN" sz="2000" b="0" i="1" smtClean="0">
                        <a:latin typeface="Cambria Math" panose="02040503050406030204" pitchFamily="18" charset="0"/>
                      </a:rPr>
                      <m:t>𝛼</m:t>
                    </m:r>
                  </m:oMath>
                </a14:m>
                <a:r>
                  <a:rPr lang="en-US" altLang="zh-CN" sz="2000" dirty="0"/>
                  <a:t>.</a:t>
                </a:r>
                <a:endParaRPr lang="zh-CN" altLang="en-US" sz="2000" dirty="0"/>
              </a:p>
            </p:txBody>
          </p:sp>
        </mc:Choice>
        <mc:Fallback xmlns="">
          <p:sp>
            <p:nvSpPr>
              <p:cNvPr id="12" name="矩形 11">
                <a:extLst>
                  <a:ext uri="{FF2B5EF4-FFF2-40B4-BE49-F238E27FC236}">
                    <a16:creationId xmlns:a16="http://schemas.microsoft.com/office/drawing/2014/main" id="{38959304-E52B-40F0-BDE9-D4B28FF6D8C5}"/>
                  </a:ext>
                </a:extLst>
              </p:cNvPr>
              <p:cNvSpPr>
                <a:spLocks noRot="1" noChangeAspect="1" noMove="1" noResize="1" noEditPoints="1" noAdjustHandles="1" noChangeArrowheads="1" noChangeShapeType="1" noTextEdit="1"/>
              </p:cNvSpPr>
              <p:nvPr/>
            </p:nvSpPr>
            <p:spPr>
              <a:xfrm>
                <a:off x="1742504" y="2123855"/>
                <a:ext cx="5394781" cy="400110"/>
              </a:xfrm>
              <a:prstGeom prst="rect">
                <a:avLst/>
              </a:prstGeom>
              <a:blipFill>
                <a:blip r:embed="rId7"/>
                <a:stretch>
                  <a:fillRect l="-1017" t="-6061" b="-27273"/>
                </a:stretch>
              </a:blipFill>
            </p:spPr>
            <p:txBody>
              <a:bodyPr/>
              <a:lstStyle/>
              <a:p>
                <a:r>
                  <a:rPr lang="zh-CN" altLang="en-US">
                    <a:noFill/>
                  </a:rPr>
                  <a:t> </a:t>
                </a:r>
              </a:p>
            </p:txBody>
          </p:sp>
        </mc:Fallback>
      </mc:AlternateContent>
      <p:sp>
        <p:nvSpPr>
          <p:cNvPr id="13" name="文本框 12">
            <a:hlinkClick r:id="rId4" action="ppaction://hlinksldjump"/>
            <a:extLst>
              <a:ext uri="{FF2B5EF4-FFF2-40B4-BE49-F238E27FC236}">
                <a16:creationId xmlns="" xmlns:a16="http://schemas.microsoft.com/office/drawing/2014/main" id="{806B2086-78F7-46FE-8CDE-E2AB34429855}"/>
              </a:ext>
            </a:extLst>
          </p:cNvPr>
          <p:cNvSpPr txBox="1"/>
          <p:nvPr/>
        </p:nvSpPr>
        <p:spPr>
          <a:xfrm>
            <a:off x="177813" y="2618910"/>
            <a:ext cx="3129383" cy="400110"/>
          </a:xfrm>
          <a:prstGeom prst="rect">
            <a:avLst/>
          </a:prstGeom>
          <a:noFill/>
        </p:spPr>
        <p:txBody>
          <a:bodyPr wrap="none" rtlCol="0">
            <a:spAutoFit/>
          </a:bodyPr>
          <a:lstStyle/>
          <a:p>
            <a:r>
              <a:rPr lang="en-US" altLang="zh-CN" sz="2000" dirty="0">
                <a:solidFill>
                  <a:srgbClr val="FF3300"/>
                </a:solidFill>
                <a:latin typeface="Arial" panose="020B0604020202020204" pitchFamily="34" charset="0"/>
                <a:cs typeface="Arial" panose="020B0604020202020204" pitchFamily="34" charset="0"/>
              </a:rPr>
              <a:t>8.4.1 </a:t>
            </a:r>
            <a:r>
              <a:rPr lang="en-US" altLang="zh-CN" sz="2000" i="1" kern="0" dirty="0">
                <a:solidFill>
                  <a:srgbClr val="FF3300"/>
                </a:solidFill>
                <a:latin typeface="Arial" panose="020B0604020202020204" pitchFamily="34" charset="0"/>
                <a:cs typeface="Arial" panose="020B0604020202020204" pitchFamily="34" charset="0"/>
              </a:rPr>
              <a:t>P</a:t>
            </a:r>
            <a:r>
              <a:rPr lang="en-US" altLang="zh-CN" sz="2000" kern="0" dirty="0">
                <a:solidFill>
                  <a:srgbClr val="FF3300"/>
                </a:solidFill>
                <a:latin typeface="Arial" panose="020B0604020202020204" pitchFamily="34" charset="0"/>
                <a:cs typeface="Arial" panose="020B0604020202020204" pitchFamily="34" charset="0"/>
              </a:rPr>
              <a:t>-Values for a </a:t>
            </a:r>
            <a:r>
              <a:rPr lang="en-US" altLang="zh-CN" sz="2000" i="1" kern="0" dirty="0">
                <a:solidFill>
                  <a:srgbClr val="FF3300"/>
                </a:solidFill>
                <a:latin typeface="Arial" panose="020B0604020202020204" pitchFamily="34" charset="0"/>
                <a:cs typeface="Arial" panose="020B0604020202020204" pitchFamily="34" charset="0"/>
              </a:rPr>
              <a:t>z</a:t>
            </a:r>
            <a:r>
              <a:rPr lang="en-US" altLang="zh-CN" sz="2000" kern="0" dirty="0">
                <a:solidFill>
                  <a:srgbClr val="FF3300"/>
                </a:solidFill>
                <a:latin typeface="Arial" panose="020B0604020202020204" pitchFamily="34" charset="0"/>
                <a:cs typeface="Arial" panose="020B0604020202020204" pitchFamily="34" charset="0"/>
              </a:rPr>
              <a:t> test</a:t>
            </a:r>
            <a:endParaRPr lang="zh-CN" altLang="en-US" sz="2000" dirty="0">
              <a:solidFill>
                <a:srgbClr val="FF3300"/>
              </a:solidFill>
              <a:latin typeface="+mj-lt"/>
            </a:endParaRPr>
          </a:p>
        </p:txBody>
      </p:sp>
      <p:sp>
        <p:nvSpPr>
          <p:cNvPr id="14" name="灯片编号占位符 13">
            <a:extLst>
              <a:ext uri="{FF2B5EF4-FFF2-40B4-BE49-F238E27FC236}">
                <a16:creationId xmlns="" xmlns:a16="http://schemas.microsoft.com/office/drawing/2014/main" id="{73AECAB7-7F7A-4F5D-AFCF-7656F12D29B1}"/>
              </a:ext>
            </a:extLst>
          </p:cNvPr>
          <p:cNvSpPr>
            <a:spLocks noGrp="1"/>
          </p:cNvSpPr>
          <p:nvPr>
            <p:ph type="sldNum" sz="quarter" idx="11"/>
          </p:nvPr>
        </p:nvSpPr>
        <p:spPr/>
        <p:txBody>
          <a:bodyPr/>
          <a:lstStyle/>
          <a:p>
            <a:pPr>
              <a:defRPr/>
            </a:pPr>
            <a:fld id="{DF2308B0-52A9-437D-9700-D7B37876F5B1}" type="slidenum">
              <a:rPr lang="zh-CN" altLang="en-US" smtClean="0"/>
              <a:pPr>
                <a:defRPr/>
              </a:pPr>
              <a:t>47</a:t>
            </a:fld>
            <a:endParaRPr lang="en-US" altLang="zh-CN" dirty="0"/>
          </a:p>
        </p:txBody>
      </p:sp>
    </p:spTree>
    <p:extLst>
      <p:ext uri="{BB962C8B-B14F-4D97-AF65-F5344CB8AC3E}">
        <p14:creationId xmlns:p14="http://schemas.microsoft.com/office/powerpoint/2010/main" val="25972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animBg="1"/>
      <p:bldP spid="12"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AAE50E3B-B079-40AD-BA1E-46F2980E5C02}"/>
              </a:ext>
            </a:extLst>
          </p:cNvPr>
          <p:cNvPicPr>
            <a:picLocks noChangeAspect="1"/>
          </p:cNvPicPr>
          <p:nvPr/>
        </p:nvPicPr>
        <p:blipFill>
          <a:blip r:embed="rId2"/>
          <a:stretch>
            <a:fillRect/>
          </a:stretch>
        </p:blipFill>
        <p:spPr>
          <a:xfrm>
            <a:off x="1372891" y="2618910"/>
            <a:ext cx="6198449" cy="1781768"/>
          </a:xfrm>
          <a:prstGeom prst="rect">
            <a:avLst/>
          </a:prstGeom>
        </p:spPr>
      </p:pic>
      <p:pic>
        <p:nvPicPr>
          <p:cNvPr id="3" name="图片 2">
            <a:extLst>
              <a:ext uri="{FF2B5EF4-FFF2-40B4-BE49-F238E27FC236}">
                <a16:creationId xmlns="" xmlns:a16="http://schemas.microsoft.com/office/drawing/2014/main" id="{9EC7A339-DF75-4B29-A052-870572EECED8}"/>
              </a:ext>
            </a:extLst>
          </p:cNvPr>
          <p:cNvPicPr>
            <a:picLocks noChangeAspect="1"/>
          </p:cNvPicPr>
          <p:nvPr/>
        </p:nvPicPr>
        <p:blipFill>
          <a:blip r:embed="rId3"/>
          <a:stretch>
            <a:fillRect/>
          </a:stretch>
        </p:blipFill>
        <p:spPr>
          <a:xfrm>
            <a:off x="1372891" y="4194085"/>
            <a:ext cx="6195544" cy="2025225"/>
          </a:xfrm>
          <a:prstGeom prst="rect">
            <a:avLst/>
          </a:prstGeom>
        </p:spPr>
      </p:pic>
      <p:pic>
        <p:nvPicPr>
          <p:cNvPr id="4" name="图片 3">
            <a:extLst>
              <a:ext uri="{FF2B5EF4-FFF2-40B4-BE49-F238E27FC236}">
                <a16:creationId xmlns="" xmlns:a16="http://schemas.microsoft.com/office/drawing/2014/main" id="{0A61DCF7-DB70-4AC6-A0E4-864B3E7F5E0F}"/>
              </a:ext>
            </a:extLst>
          </p:cNvPr>
          <p:cNvPicPr>
            <a:picLocks noChangeAspect="1"/>
          </p:cNvPicPr>
          <p:nvPr/>
        </p:nvPicPr>
        <p:blipFill>
          <a:blip r:embed="rId4"/>
          <a:stretch>
            <a:fillRect/>
          </a:stretch>
        </p:blipFill>
        <p:spPr>
          <a:xfrm>
            <a:off x="2726795" y="852411"/>
            <a:ext cx="5782224" cy="161584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61C738E4-AFB6-4DC6-9569-053A4D729C0D}"/>
                  </a:ext>
                </a:extLst>
              </p:cNvPr>
              <p:cNvSpPr txBox="1"/>
              <p:nvPr/>
            </p:nvSpPr>
            <p:spPr>
              <a:xfrm>
                <a:off x="1331640" y="1332928"/>
                <a:ext cx="3780420" cy="430887"/>
              </a:xfrm>
              <a:prstGeom prst="rect">
                <a:avLst/>
              </a:prstGeom>
              <a:solidFill>
                <a:schemeClr val="accent3"/>
              </a:solidFill>
            </p:spPr>
            <p:txBody>
              <a:bodyPr wrap="square" rtlCol="0">
                <a:spAutoFit/>
              </a:bodyPr>
              <a:lstStyle/>
              <a:p>
                <a:pPr marL="228600" indent="-228600">
                  <a:buAutoNum type="arabicPeriod"/>
                </a:pPr>
                <a:r>
                  <a:rPr lang="en-US" altLang="zh-CN" sz="1100" b="1" dirty="0">
                    <a:latin typeface="+mj-lt"/>
                  </a:rPr>
                  <a:t>Upper-tailed test </a:t>
                </a:r>
              </a:p>
              <a:p>
                <a:r>
                  <a:rPr lang="en-US" altLang="zh-CN" sz="1100" b="0" dirty="0"/>
                  <a:t>      </a:t>
                </a:r>
                <a14:m>
                  <m:oMath xmlns:m="http://schemas.openxmlformats.org/officeDocument/2006/math">
                    <m:sSub>
                      <m:sSubPr>
                        <m:ctrlPr>
                          <a:rPr lang="en-US" altLang="zh-CN" sz="1100" b="0" i="1" dirty="0" smtClean="0">
                            <a:latin typeface="Cambria Math" charset="0"/>
                          </a:rPr>
                        </m:ctrlPr>
                      </m:sSubPr>
                      <m:e>
                        <m:r>
                          <a:rPr lang="en-US" altLang="zh-CN" sz="1100" i="1" dirty="0" smtClean="0">
                            <a:latin typeface="Cambria Math" panose="02040503050406030204" pitchFamily="18" charset="0"/>
                          </a:rPr>
                          <m:t>𝐻</m:t>
                        </m:r>
                      </m:e>
                      <m:sub>
                        <m:r>
                          <a:rPr lang="en-US" altLang="zh-CN" sz="1100" i="1" dirty="0" smtClean="0">
                            <a:latin typeface="Cambria Math" panose="02040503050406030204" pitchFamily="18" charset="0"/>
                          </a:rPr>
                          <m:t>𝑎</m:t>
                        </m:r>
                      </m:sub>
                    </m:sSub>
                  </m:oMath>
                </a14:m>
                <a:r>
                  <a:rPr lang="en-US" altLang="zh-CN" sz="1100" dirty="0">
                    <a:latin typeface="+mj-lt"/>
                  </a:rPr>
                  <a:t> contains the inequality &gt;</a:t>
                </a:r>
                <a:endParaRPr lang="zh-CN" altLang="en-US" sz="1100" dirty="0">
                  <a:latin typeface="+mj-lt"/>
                </a:endParaRPr>
              </a:p>
            </p:txBody>
          </p:sp>
        </mc:Choice>
        <mc:Fallback xmlns="">
          <p:sp>
            <p:nvSpPr>
              <p:cNvPr id="8" name="文本框 7">
                <a:extLst>
                  <a:ext uri="{FF2B5EF4-FFF2-40B4-BE49-F238E27FC236}">
                    <a16:creationId xmlns:a16="http://schemas.microsoft.com/office/drawing/2014/main" id="{61C738E4-AFB6-4DC6-9569-053A4D729C0D}"/>
                  </a:ext>
                </a:extLst>
              </p:cNvPr>
              <p:cNvSpPr txBox="1">
                <a:spLocks noRot="1" noChangeAspect="1" noMove="1" noResize="1" noEditPoints="1" noAdjustHandles="1" noChangeArrowheads="1" noChangeShapeType="1" noTextEdit="1"/>
              </p:cNvSpPr>
              <p:nvPr/>
            </p:nvSpPr>
            <p:spPr>
              <a:xfrm>
                <a:off x="1331640" y="1332928"/>
                <a:ext cx="3780420" cy="430887"/>
              </a:xfrm>
              <a:prstGeom prst="rect">
                <a:avLst/>
              </a:prstGeom>
              <a:blipFill>
                <a:blip r:embed="rId5"/>
                <a:stretch>
                  <a:fillRect t="-1429" b="-10000"/>
                </a:stretch>
              </a:blipFill>
            </p:spPr>
            <p:txBody>
              <a:bodyPr/>
              <a:lstStyle/>
              <a:p>
                <a:r>
                  <a:rPr lang="zh-CN" altLang="en-US">
                    <a:noFill/>
                  </a:rPr>
                  <a:t> </a:t>
                </a:r>
              </a:p>
            </p:txBody>
          </p:sp>
        </mc:Fallback>
      </mc:AlternateContent>
      <p:sp>
        <p:nvSpPr>
          <p:cNvPr id="9" name="灯片编号占位符 8">
            <a:extLst>
              <a:ext uri="{FF2B5EF4-FFF2-40B4-BE49-F238E27FC236}">
                <a16:creationId xmlns="" xmlns:a16="http://schemas.microsoft.com/office/drawing/2014/main" id="{240AC60D-0417-4A41-A9A5-A03173BE0E65}"/>
              </a:ext>
            </a:extLst>
          </p:cNvPr>
          <p:cNvSpPr>
            <a:spLocks noGrp="1"/>
          </p:cNvSpPr>
          <p:nvPr>
            <p:ph type="sldNum" sz="quarter" idx="11"/>
          </p:nvPr>
        </p:nvSpPr>
        <p:spPr/>
        <p:txBody>
          <a:bodyPr/>
          <a:lstStyle/>
          <a:p>
            <a:pPr>
              <a:defRPr/>
            </a:pPr>
            <a:fld id="{DF2308B0-52A9-437D-9700-D7B37876F5B1}" type="slidenum">
              <a:rPr lang="zh-CN" altLang="en-US" smtClean="0"/>
              <a:pPr>
                <a:defRPr/>
              </a:pPr>
              <a:t>48</a:t>
            </a:fld>
            <a:endParaRPr lang="en-US" altLang="zh-CN" dirty="0"/>
          </a:p>
        </p:txBody>
      </p:sp>
    </p:spTree>
    <p:extLst>
      <p:ext uri="{BB962C8B-B14F-4D97-AF65-F5344CB8AC3E}">
        <p14:creationId xmlns:p14="http://schemas.microsoft.com/office/powerpoint/2010/main" val="3997559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ACB41CE5-F2BD-4D47-BBA1-7C13170719B5}"/>
              </a:ext>
            </a:extLst>
          </p:cNvPr>
          <p:cNvSpPr/>
          <p:nvPr/>
        </p:nvSpPr>
        <p:spPr>
          <a:xfrm>
            <a:off x="566555" y="1313765"/>
            <a:ext cx="8280920" cy="3266985"/>
          </a:xfrm>
          <a:prstGeom prst="rect">
            <a:avLst/>
          </a:prstGeom>
        </p:spPr>
        <p:txBody>
          <a:bodyPr wrap="square">
            <a:spAutoFit/>
          </a:bodyPr>
          <a:lstStyle/>
          <a:p>
            <a:pPr>
              <a:lnSpc>
                <a:spcPct val="150000"/>
              </a:lnSpc>
            </a:pPr>
            <a:r>
              <a:rPr lang="en-US" altLang="zh-CN" sz="2000" dirty="0">
                <a:solidFill>
                  <a:srgbClr val="0000FF"/>
                </a:solidFill>
                <a:latin typeface="Arial" panose="020B0604020202020204" pitchFamily="34" charset="0"/>
                <a:cs typeface="Arial" panose="020B0604020202020204" pitchFamily="34" charset="0"/>
              </a:rPr>
              <a:t>General steps (</a:t>
            </a:r>
            <a:r>
              <a:rPr lang="en-US" altLang="zh-CN" sz="2000" i="1" dirty="0">
                <a:solidFill>
                  <a:srgbClr val="0000FF"/>
                </a:solidFill>
                <a:latin typeface="Arial" panose="020B0604020202020204" pitchFamily="34" charset="0"/>
                <a:cs typeface="Arial" panose="020B0604020202020204" pitchFamily="34" charset="0"/>
              </a:rPr>
              <a:t>P</a:t>
            </a:r>
            <a:r>
              <a:rPr lang="en-US" altLang="zh-CN" sz="2000" dirty="0">
                <a:solidFill>
                  <a:srgbClr val="0000FF"/>
                </a:solidFill>
                <a:latin typeface="Arial" panose="020B0604020202020204" pitchFamily="34" charset="0"/>
                <a:cs typeface="Arial" panose="020B0604020202020204" pitchFamily="34" charset="0"/>
              </a:rPr>
              <a:t>-value approach):</a:t>
            </a:r>
          </a:p>
          <a:p>
            <a:pPr>
              <a:lnSpc>
                <a:spcPct val="150000"/>
              </a:lnSpc>
            </a:pPr>
            <a:r>
              <a:rPr lang="en-US" altLang="zh-CN" sz="2000" dirty="0">
                <a:solidFill>
                  <a:srgbClr val="3333B3"/>
                </a:solidFill>
                <a:latin typeface="Arial" panose="020B0604020202020204" pitchFamily="34" charset="0"/>
                <a:cs typeface="Arial" panose="020B0604020202020204" pitchFamily="34" charset="0"/>
              </a:rPr>
              <a:t>1. </a:t>
            </a:r>
            <a:r>
              <a:rPr lang="en-US" altLang="zh-CN" sz="2000" dirty="0">
                <a:solidFill>
                  <a:srgbClr val="000000"/>
                </a:solidFill>
                <a:latin typeface="Arial" panose="020B0604020202020204" pitchFamily="34" charset="0"/>
                <a:cs typeface="Arial" panose="020B0604020202020204" pitchFamily="34" charset="0"/>
              </a:rPr>
              <a:t>State null and alternative hypotheses.</a:t>
            </a:r>
          </a:p>
          <a:p>
            <a:pPr>
              <a:lnSpc>
                <a:spcPct val="150000"/>
              </a:lnSpc>
            </a:pPr>
            <a:r>
              <a:rPr lang="en-US" altLang="zh-CN" sz="2000" dirty="0">
                <a:solidFill>
                  <a:srgbClr val="3333B3"/>
                </a:solidFill>
                <a:latin typeface="Arial" panose="020B0604020202020204" pitchFamily="34" charset="0"/>
                <a:cs typeface="Arial" panose="020B0604020202020204" pitchFamily="34" charset="0"/>
              </a:rPr>
              <a:t>2. </a:t>
            </a:r>
            <a:r>
              <a:rPr lang="en-US" altLang="zh-CN" sz="2000" dirty="0">
                <a:solidFill>
                  <a:srgbClr val="000000"/>
                </a:solidFill>
                <a:latin typeface="Arial" panose="020B0604020202020204" pitchFamily="34" charset="0"/>
                <a:cs typeface="Arial" panose="020B0604020202020204" pitchFamily="34" charset="0"/>
              </a:rPr>
              <a:t>Choose an appropriate test statistic.</a:t>
            </a:r>
          </a:p>
          <a:p>
            <a:pPr>
              <a:lnSpc>
                <a:spcPct val="150000"/>
              </a:lnSpc>
            </a:pPr>
            <a:r>
              <a:rPr lang="en-US" altLang="zh-CN" sz="2000" dirty="0">
                <a:solidFill>
                  <a:srgbClr val="3333B3"/>
                </a:solidFill>
                <a:latin typeface="Arial" panose="020B0604020202020204" pitchFamily="34" charset="0"/>
                <a:cs typeface="Arial" panose="020B0604020202020204" pitchFamily="34" charset="0"/>
              </a:rPr>
              <a:t>3. </a:t>
            </a:r>
            <a:r>
              <a:rPr lang="en-US" altLang="zh-CN" sz="2000" dirty="0">
                <a:solidFill>
                  <a:srgbClr val="000000"/>
                </a:solidFill>
                <a:latin typeface="Arial" panose="020B0604020202020204" pitchFamily="34" charset="0"/>
                <a:cs typeface="Arial" panose="020B0604020202020204" pitchFamily="34" charset="0"/>
              </a:rPr>
              <a:t>Compute the </a:t>
            </a:r>
            <a:r>
              <a:rPr lang="en-US" altLang="zh-CN" sz="2000" i="1" dirty="0">
                <a:solidFill>
                  <a:srgbClr val="000000"/>
                </a:solidFill>
                <a:latin typeface="Arial" panose="020B0604020202020204" pitchFamily="34" charset="0"/>
                <a:cs typeface="Arial" panose="020B0604020202020204" pitchFamily="34" charset="0"/>
              </a:rPr>
              <a:t>P</a:t>
            </a:r>
            <a:r>
              <a:rPr lang="en-US" altLang="zh-CN" sz="2000" dirty="0">
                <a:solidFill>
                  <a:srgbClr val="000000"/>
                </a:solidFill>
                <a:latin typeface="Arial" panose="020B0604020202020204" pitchFamily="34" charset="0"/>
                <a:cs typeface="Arial" panose="020B0604020202020204" pitchFamily="34" charset="0"/>
              </a:rPr>
              <a:t>-value based on the computed value of the</a:t>
            </a:r>
          </a:p>
          <a:p>
            <a:pPr>
              <a:lnSpc>
                <a:spcPct val="150000"/>
              </a:lnSpc>
            </a:pPr>
            <a:r>
              <a:rPr lang="en-US" altLang="zh-CN" sz="2000" dirty="0">
                <a:solidFill>
                  <a:srgbClr val="000000"/>
                </a:solidFill>
                <a:latin typeface="Arial" panose="020B0604020202020204" pitchFamily="34" charset="0"/>
                <a:cs typeface="Arial" panose="020B0604020202020204" pitchFamily="34" charset="0"/>
              </a:rPr>
              <a:t>test statistic.</a:t>
            </a:r>
          </a:p>
          <a:p>
            <a:pPr>
              <a:lnSpc>
                <a:spcPct val="150000"/>
              </a:lnSpc>
            </a:pPr>
            <a:r>
              <a:rPr lang="en-US" altLang="zh-CN" sz="2000" dirty="0">
                <a:solidFill>
                  <a:srgbClr val="3333B3"/>
                </a:solidFill>
                <a:latin typeface="Arial" panose="020B0604020202020204" pitchFamily="34" charset="0"/>
                <a:cs typeface="Arial" panose="020B0604020202020204" pitchFamily="34" charset="0"/>
              </a:rPr>
              <a:t>4. </a:t>
            </a:r>
            <a:r>
              <a:rPr lang="en-US" altLang="zh-CN" sz="2000" dirty="0">
                <a:solidFill>
                  <a:srgbClr val="000000"/>
                </a:solidFill>
                <a:latin typeface="Arial" panose="020B0604020202020204" pitchFamily="34" charset="0"/>
                <a:cs typeface="Arial" panose="020B0604020202020204" pitchFamily="34" charset="0"/>
              </a:rPr>
              <a:t>Use judgement based on the </a:t>
            </a:r>
            <a:r>
              <a:rPr lang="en-US" altLang="zh-CN" sz="2000" i="1" dirty="0">
                <a:solidFill>
                  <a:srgbClr val="000000"/>
                </a:solidFill>
                <a:latin typeface="Arial" panose="020B0604020202020204" pitchFamily="34" charset="0"/>
                <a:cs typeface="Arial" panose="020B0604020202020204" pitchFamily="34" charset="0"/>
              </a:rPr>
              <a:t>P</a:t>
            </a:r>
            <a:r>
              <a:rPr lang="en-US" altLang="zh-CN" sz="2000" dirty="0">
                <a:solidFill>
                  <a:srgbClr val="000000"/>
                </a:solidFill>
                <a:latin typeface="Arial" panose="020B0604020202020204" pitchFamily="34" charset="0"/>
                <a:cs typeface="Arial" panose="020B0604020202020204" pitchFamily="34" charset="0"/>
              </a:rPr>
              <a:t>-value and knowledge of the</a:t>
            </a:r>
          </a:p>
          <a:p>
            <a:pPr>
              <a:lnSpc>
                <a:spcPct val="150000"/>
              </a:lnSpc>
            </a:pPr>
            <a:r>
              <a:rPr lang="en-US" altLang="zh-CN" sz="2000" dirty="0">
                <a:solidFill>
                  <a:srgbClr val="000000"/>
                </a:solidFill>
                <a:latin typeface="Arial" panose="020B0604020202020204" pitchFamily="34" charset="0"/>
                <a:cs typeface="Arial" panose="020B0604020202020204" pitchFamily="34" charset="0"/>
              </a:rPr>
              <a:t>scientific system.</a:t>
            </a:r>
          </a:p>
        </p:txBody>
      </p:sp>
      <p:sp>
        <p:nvSpPr>
          <p:cNvPr id="4" name="灯片编号占位符 3">
            <a:extLst>
              <a:ext uri="{FF2B5EF4-FFF2-40B4-BE49-F238E27FC236}">
                <a16:creationId xmlns="" xmlns:a16="http://schemas.microsoft.com/office/drawing/2014/main" id="{1269A9CA-3C55-4141-8E3A-516D2B00B26B}"/>
              </a:ext>
            </a:extLst>
          </p:cNvPr>
          <p:cNvSpPr>
            <a:spLocks noGrp="1"/>
          </p:cNvSpPr>
          <p:nvPr>
            <p:ph type="sldNum" sz="quarter" idx="11"/>
          </p:nvPr>
        </p:nvSpPr>
        <p:spPr/>
        <p:txBody>
          <a:bodyPr/>
          <a:lstStyle/>
          <a:p>
            <a:pPr>
              <a:defRPr/>
            </a:pPr>
            <a:fld id="{DF2308B0-52A9-437D-9700-D7B37876F5B1}" type="slidenum">
              <a:rPr lang="zh-CN" altLang="en-US" smtClean="0"/>
              <a:pPr>
                <a:defRPr/>
              </a:pPr>
              <a:t>49</a:t>
            </a:fld>
            <a:endParaRPr lang="en-US" altLang="zh-CN" dirty="0"/>
          </a:p>
        </p:txBody>
      </p:sp>
    </p:spTree>
    <p:extLst>
      <p:ext uri="{BB962C8B-B14F-4D97-AF65-F5344CB8AC3E}">
        <p14:creationId xmlns:p14="http://schemas.microsoft.com/office/powerpoint/2010/main" val="3947271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161510" y="998730"/>
                <a:ext cx="8730970" cy="430887"/>
              </a:xfrm>
              <a:prstGeom prst="rect">
                <a:avLst/>
              </a:prstGeom>
            </p:spPr>
            <p:txBody>
              <a:bodyPr wrap="square">
                <a:spAutoFit/>
              </a:bodyPr>
              <a:lstStyle/>
              <a:p>
                <a:r>
                  <a:rPr lang="en-US" altLang="zh-CN" sz="2200" dirty="0"/>
                  <a:t>Suppose the engineer examined a random sample of </a:t>
                </a:r>
                <a14:m>
                  <m:oMath xmlns:m="http://schemas.openxmlformats.org/officeDocument/2006/math">
                    <m:r>
                      <a:rPr lang="en-US" altLang="zh-CN" sz="2200" b="0" i="1" smtClean="0">
                        <a:latin typeface="Cambria Math"/>
                      </a:rPr>
                      <m:t>𝑛</m:t>
                    </m:r>
                    <m:r>
                      <a:rPr lang="en-US" altLang="zh-CN" sz="2200" b="0" i="1" smtClean="0">
                        <a:latin typeface="Cambria Math"/>
                      </a:rPr>
                      <m:t>=200</m:t>
                    </m:r>
                  </m:oMath>
                </a14:m>
                <a:r>
                  <a:rPr lang="en-US" altLang="zh-CN" sz="2200" dirty="0"/>
                  <a:t>boards. </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161510" y="998730"/>
                <a:ext cx="8730970" cy="430887"/>
              </a:xfrm>
              <a:prstGeom prst="rect">
                <a:avLst/>
              </a:prstGeom>
              <a:blipFill rotWithShape="0">
                <a:blip r:embed="rId2"/>
                <a:stretch>
                  <a:fillRect l="-907" t="-8451" r="-2582"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69567" y="1489429"/>
                <a:ext cx="8587898" cy="769441"/>
              </a:xfrm>
              <a:prstGeom prst="rect">
                <a:avLst/>
              </a:prstGeom>
            </p:spPr>
            <p:txBody>
              <a:bodyPr wrap="square">
                <a:spAutoFit/>
              </a:bodyPr>
              <a:lstStyle/>
              <a:p>
                <a:pPr algn="just"/>
                <a:r>
                  <a:rPr lang="en-US" altLang="zh-CN" sz="2200" dirty="0"/>
                  <a:t>Let </a:t>
                </a:r>
                <a14:m>
                  <m:oMath xmlns:m="http://schemas.openxmlformats.org/officeDocument/2006/math">
                    <m:r>
                      <a:rPr lang="en-US" altLang="zh-CN" sz="2200" i="1" dirty="0">
                        <a:latin typeface="Cambria Math"/>
                      </a:rPr>
                      <m:t>𝑋</m:t>
                    </m:r>
                  </m:oMath>
                </a14:m>
                <a:r>
                  <a:rPr lang="en-US" altLang="zh-CN" sz="2200" i="1" dirty="0"/>
                  <a:t> </a:t>
                </a:r>
                <a:r>
                  <a:rPr lang="en-US" altLang="zh-CN" sz="2200" dirty="0"/>
                  <a:t>denote the number of defective boards in the sample, a binomial random variable; </a:t>
                </a:r>
                <a14:m>
                  <m:oMath xmlns:m="http://schemas.openxmlformats.org/officeDocument/2006/math">
                    <m:r>
                      <a:rPr lang="en-US" altLang="zh-CN" sz="2200" i="1" dirty="0" smtClean="0">
                        <a:latin typeface="Cambria Math"/>
                      </a:rPr>
                      <m:t>𝑥</m:t>
                    </m:r>
                  </m:oMath>
                </a14:m>
                <a:r>
                  <a:rPr lang="en-US" altLang="zh-CN" sz="2200" i="1" dirty="0"/>
                  <a:t> </a:t>
                </a:r>
                <a:r>
                  <a:rPr lang="en-US" altLang="zh-CN" sz="2200" dirty="0"/>
                  <a:t>represents the observed value of </a:t>
                </a:r>
                <a14:m>
                  <m:oMath xmlns:m="http://schemas.openxmlformats.org/officeDocument/2006/math">
                    <m:r>
                      <a:rPr lang="en-US" altLang="zh-CN" sz="2200" i="1" dirty="0" smtClean="0">
                        <a:latin typeface="Cambria Math"/>
                      </a:rPr>
                      <m:t>𝑋</m:t>
                    </m:r>
                  </m:oMath>
                </a14:m>
                <a:r>
                  <a:rPr lang="en-US" altLang="zh-CN" sz="2200" dirty="0"/>
                  <a:t>.</a:t>
                </a:r>
                <a:endParaRPr lang="zh-CN" altLang="en-US" sz="2200" dirty="0"/>
              </a:p>
            </p:txBody>
          </p:sp>
        </mc:Choice>
        <mc:Fallback xmlns="">
          <p:sp>
            <p:nvSpPr>
              <p:cNvPr id="4" name="矩形 3"/>
              <p:cNvSpPr>
                <a:spLocks noRot="1" noChangeAspect="1" noMove="1" noResize="1" noEditPoints="1" noAdjustHandles="1" noChangeArrowheads="1" noChangeShapeType="1" noTextEdit="1"/>
              </p:cNvSpPr>
              <p:nvPr/>
            </p:nvSpPr>
            <p:spPr>
              <a:xfrm>
                <a:off x="169567" y="1489429"/>
                <a:ext cx="8587898" cy="769441"/>
              </a:xfrm>
              <a:prstGeom prst="rect">
                <a:avLst/>
              </a:prstGeom>
              <a:blipFill rotWithShape="0">
                <a:blip r:embed="rId3"/>
                <a:stretch>
                  <a:fillRect l="-923" t="-3937" r="-923" b="-15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6303" y="2348880"/>
                <a:ext cx="8581162" cy="769441"/>
              </a:xfrm>
              <a:prstGeom prst="rect">
                <a:avLst/>
              </a:prstGeom>
              <a:noFill/>
            </p:spPr>
            <p:txBody>
              <a:bodyPr wrap="square" rtlCol="0">
                <a:spAutoFit/>
              </a:bodyPr>
              <a:lstStyle/>
              <a:p>
                <a:pPr algn="just"/>
                <a:r>
                  <a:rPr lang="en-US" altLang="zh-CN" sz="2200" dirty="0">
                    <a:latin typeface="+mj-lt"/>
                  </a:rPr>
                  <a:t>If </a:t>
                </a:r>
                <a14:m>
                  <m:oMath xmlns:m="http://schemas.openxmlformats.org/officeDocument/2006/math">
                    <m:sSub>
                      <m:sSubPr>
                        <m:ctrlPr>
                          <a:rPr lang="en-US" altLang="zh-CN" sz="2200" b="0" i="1" smtClean="0">
                            <a:latin typeface="Cambria Math" charset="0"/>
                          </a:rPr>
                        </m:ctrlPr>
                      </m:sSubPr>
                      <m:e>
                        <m:r>
                          <a:rPr lang="en-US" altLang="zh-CN" sz="2200" b="0" i="1" smtClean="0">
                            <a:latin typeface="Cambria Math"/>
                          </a:rPr>
                          <m:t>𝐻</m:t>
                        </m:r>
                      </m:e>
                      <m:sub>
                        <m:r>
                          <a:rPr lang="en-US" altLang="zh-CN" sz="2200" b="0" i="1" smtClean="0">
                            <a:latin typeface="Cambria Math"/>
                          </a:rPr>
                          <m:t>0</m:t>
                        </m:r>
                      </m:sub>
                    </m:sSub>
                  </m:oMath>
                </a14:m>
                <a:r>
                  <a:rPr lang="zh-CN" altLang="en-US" sz="2200" dirty="0">
                    <a:latin typeface="+mj-lt"/>
                  </a:rPr>
                  <a:t> </a:t>
                </a:r>
                <a:r>
                  <a:rPr lang="en-US" altLang="zh-CN" sz="2200" dirty="0">
                    <a:latin typeface="+mj-lt"/>
                  </a:rPr>
                  <a:t>is true, </a:t>
                </a:r>
                <a14:m>
                  <m:oMath xmlns:m="http://schemas.openxmlformats.org/officeDocument/2006/math">
                    <m:r>
                      <a:rPr lang="en-US" altLang="zh-CN" sz="2200" b="0" i="1" smtClean="0">
                        <a:latin typeface="Cambria Math"/>
                      </a:rPr>
                      <m:t>𝐸</m:t>
                    </m:r>
                    <m:d>
                      <m:dPr>
                        <m:ctrlPr>
                          <a:rPr lang="en-US" altLang="zh-CN" sz="2200" b="0" i="1" smtClean="0">
                            <a:latin typeface="Cambria Math" charset="0"/>
                          </a:rPr>
                        </m:ctrlPr>
                      </m:dPr>
                      <m:e>
                        <m:r>
                          <a:rPr lang="en-US" altLang="zh-CN" sz="2200" b="0" i="1" smtClean="0">
                            <a:latin typeface="Cambria Math"/>
                          </a:rPr>
                          <m:t>𝑋</m:t>
                        </m:r>
                      </m:e>
                    </m:d>
                    <m:r>
                      <a:rPr lang="en-US" altLang="zh-CN" sz="2200" b="0" i="1" smtClean="0">
                        <a:latin typeface="Cambria Math"/>
                      </a:rPr>
                      <m:t>=</m:t>
                    </m:r>
                    <m:r>
                      <a:rPr lang="en-US" altLang="zh-CN" sz="2200" b="0" i="1" smtClean="0">
                        <a:latin typeface="Cambria Math"/>
                      </a:rPr>
                      <m:t>𝑛𝑝</m:t>
                    </m:r>
                    <m:r>
                      <a:rPr lang="en-US" altLang="zh-CN" sz="2200" b="0" i="1" smtClean="0">
                        <a:latin typeface="Cambria Math"/>
                      </a:rPr>
                      <m:t>=20</m:t>
                    </m:r>
                  </m:oMath>
                </a14:m>
                <a:r>
                  <a:rPr lang="en-US" altLang="zh-CN" sz="2200" dirty="0">
                    <a:latin typeface="+mj-lt"/>
                  </a:rPr>
                  <a:t>, whereas </a:t>
                </a:r>
                <a:r>
                  <a:rPr lang="en-US" altLang="zh-CN" sz="2200" dirty="0"/>
                  <a:t>we can expect fewer than </a:t>
                </a:r>
                <a14:m>
                  <m:oMath xmlns:m="http://schemas.openxmlformats.org/officeDocument/2006/math">
                    <m:r>
                      <a:rPr lang="en-US" altLang="zh-CN" sz="2200" i="1" dirty="0" smtClean="0">
                        <a:latin typeface="Cambria Math"/>
                      </a:rPr>
                      <m:t>20</m:t>
                    </m:r>
                  </m:oMath>
                </a14:m>
                <a:r>
                  <a:rPr lang="en-US" altLang="zh-CN" sz="2200" dirty="0"/>
                  <a:t> defective boards if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b="0" i="1" smtClean="0">
                            <a:latin typeface="Cambria Math"/>
                          </a:rPr>
                          <m:t>𝛼</m:t>
                        </m:r>
                      </m:sub>
                    </m:sSub>
                  </m:oMath>
                </a14:m>
                <a:r>
                  <a:rPr lang="en-US" altLang="zh-CN" sz="2200" dirty="0"/>
                  <a:t> is true</a:t>
                </a:r>
                <a:endParaRPr lang="zh-CN" altLang="en-US" sz="2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6303" y="2348880"/>
                <a:ext cx="8581162" cy="769441"/>
              </a:xfrm>
              <a:prstGeom prst="rect">
                <a:avLst/>
              </a:prstGeom>
              <a:blipFill rotWithShape="0">
                <a:blip r:embed="rId4"/>
                <a:stretch>
                  <a:fillRect l="-923" t="-3937" b="-15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76303" y="3203975"/>
                <a:ext cx="8581162" cy="769441"/>
              </a:xfrm>
              <a:prstGeom prst="rect">
                <a:avLst/>
              </a:prstGeom>
            </p:spPr>
            <p:txBody>
              <a:bodyPr wrap="square">
                <a:spAutoFit/>
              </a:bodyPr>
              <a:lstStyle/>
              <a:p>
                <a:pPr algn="just"/>
                <a:r>
                  <a:rPr lang="en-US" altLang="zh-CN" sz="2200" dirty="0"/>
                  <a:t>A value </a:t>
                </a:r>
                <a14:m>
                  <m:oMath xmlns:m="http://schemas.openxmlformats.org/officeDocument/2006/math">
                    <m:r>
                      <a:rPr lang="en-US" altLang="zh-CN" sz="2200" i="1" dirty="0" smtClean="0">
                        <a:latin typeface="Cambria Math"/>
                      </a:rPr>
                      <m:t>𝑥</m:t>
                    </m:r>
                  </m:oMath>
                </a14:m>
                <a:r>
                  <a:rPr lang="en-US" altLang="zh-CN" sz="2200" i="1" dirty="0"/>
                  <a:t> </a:t>
                </a:r>
                <a:r>
                  <a:rPr lang="en-US" altLang="zh-CN" sz="2200" dirty="0"/>
                  <a:t>just </a:t>
                </a:r>
                <a:r>
                  <a:rPr lang="en-US" altLang="zh-CN" sz="2200" dirty="0">
                    <a:solidFill>
                      <a:srgbClr val="0432FF"/>
                    </a:solidFill>
                  </a:rPr>
                  <a:t>a bit below </a:t>
                </a:r>
                <a14:m>
                  <m:oMath xmlns:m="http://schemas.openxmlformats.org/officeDocument/2006/math">
                    <m:r>
                      <a:rPr lang="en-US" altLang="zh-CN" sz="2200" i="1" dirty="0" smtClean="0">
                        <a:solidFill>
                          <a:srgbClr val="0432FF"/>
                        </a:solidFill>
                        <a:latin typeface="Cambria Math"/>
                      </a:rPr>
                      <m:t>20</m:t>
                    </m:r>
                  </m:oMath>
                </a14:m>
                <a:r>
                  <a:rPr lang="en-US" altLang="zh-CN" sz="2200" dirty="0"/>
                  <a:t> does not strongly contradict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so it is reasonable to reject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only if </a:t>
                </a:r>
                <a14:m>
                  <m:oMath xmlns:m="http://schemas.openxmlformats.org/officeDocument/2006/math">
                    <m:r>
                      <a:rPr lang="en-US" altLang="zh-CN" sz="2200" i="1" dirty="0" smtClean="0">
                        <a:latin typeface="Cambria Math"/>
                      </a:rPr>
                      <m:t>𝑥</m:t>
                    </m:r>
                  </m:oMath>
                </a14:m>
                <a:r>
                  <a:rPr lang="en-US" altLang="zh-CN" sz="2200" i="1" dirty="0"/>
                  <a:t> </a:t>
                </a:r>
                <a:r>
                  <a:rPr lang="en-US" altLang="zh-CN" sz="2200" dirty="0"/>
                  <a:t>is </a:t>
                </a:r>
                <a:r>
                  <a:rPr lang="en-US" altLang="zh-CN" sz="2200" dirty="0">
                    <a:solidFill>
                      <a:srgbClr val="0432FF"/>
                    </a:solidFill>
                  </a:rPr>
                  <a:t>substantially</a:t>
                </a:r>
                <a:r>
                  <a:rPr lang="en-US" altLang="zh-CN" sz="2200" dirty="0"/>
                  <a:t> less than </a:t>
                </a:r>
                <a14:m>
                  <m:oMath xmlns:m="http://schemas.openxmlformats.org/officeDocument/2006/math">
                    <m:r>
                      <a:rPr lang="en-US" altLang="zh-CN" sz="2200" i="1" dirty="0" smtClean="0">
                        <a:latin typeface="Cambria Math"/>
                      </a:rPr>
                      <m:t>20</m:t>
                    </m:r>
                  </m:oMath>
                </a14:m>
                <a:r>
                  <a:rPr lang="en-US" altLang="zh-CN" sz="2200" dirty="0"/>
                  <a:t>.</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176303" y="3203975"/>
                <a:ext cx="8581162" cy="769441"/>
              </a:xfrm>
              <a:prstGeom prst="rect">
                <a:avLst/>
              </a:prstGeom>
              <a:blipFill rotWithShape="0">
                <a:blip r:embed="rId5"/>
                <a:stretch>
                  <a:fillRect l="-923" t="-4762" r="-923"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61510" y="4059070"/>
                <a:ext cx="8495144" cy="769441"/>
              </a:xfrm>
              <a:prstGeom prst="rect">
                <a:avLst/>
              </a:prstGeom>
            </p:spPr>
            <p:txBody>
              <a:bodyPr wrap="square">
                <a:spAutoFit/>
              </a:bodyPr>
              <a:lstStyle/>
              <a:p>
                <a:pPr algn="just"/>
                <a:r>
                  <a:rPr lang="en-US" altLang="zh-CN" sz="2200" dirty="0"/>
                  <a:t>One such test procedure is to reject </a:t>
                </a:r>
                <a14:m>
                  <m:oMath xmlns:m="http://schemas.openxmlformats.org/officeDocument/2006/math">
                    <m:sSub>
                      <m:sSubPr>
                        <m:ctrlPr>
                          <a:rPr lang="en-US" altLang="zh-CN" sz="2200" b="0" i="1" dirty="0" smtClean="0">
                            <a:latin typeface="Cambria Math" charset="0"/>
                          </a:rPr>
                        </m:ctrlPr>
                      </m:sSubPr>
                      <m:e>
                        <m:r>
                          <a:rPr lang="en-US" altLang="zh-CN" sz="2200" i="1" dirty="0" smtClean="0">
                            <a:latin typeface="Cambria Math"/>
                          </a:rPr>
                          <m:t>𝐻</m:t>
                        </m:r>
                      </m:e>
                      <m:sub>
                        <m:r>
                          <a:rPr lang="en-US" altLang="zh-CN" sz="2200" i="1" dirty="0" smtClean="0">
                            <a:latin typeface="Cambria Math"/>
                          </a:rPr>
                          <m:t>0</m:t>
                        </m:r>
                      </m:sub>
                    </m:sSub>
                  </m:oMath>
                </a14:m>
                <a:r>
                  <a:rPr lang="en-US" altLang="zh-CN" sz="2200" dirty="0"/>
                  <a:t> if </a:t>
                </a:r>
                <a14:m>
                  <m:oMath xmlns:m="http://schemas.openxmlformats.org/officeDocument/2006/math">
                    <m:r>
                      <a:rPr lang="en-US" altLang="zh-CN" sz="2200" b="0" i="1" smtClean="0">
                        <a:latin typeface="Cambria Math"/>
                      </a:rPr>
                      <m:t>𝑥</m:t>
                    </m:r>
                    <m:r>
                      <a:rPr lang="en-US" altLang="zh-CN" sz="2200" b="0" i="1" smtClean="0">
                        <a:latin typeface="Cambria Math"/>
                        <a:ea typeface="Cambria Math"/>
                      </a:rPr>
                      <m:t>≤15</m:t>
                    </m:r>
                  </m:oMath>
                </a14:m>
                <a:r>
                  <a:rPr lang="en-US" altLang="zh-CN" sz="2200" dirty="0"/>
                  <a:t> and not reject </a:t>
                </a:r>
                <a14:m>
                  <m:oMath xmlns:m="http://schemas.openxmlformats.org/officeDocument/2006/math">
                    <m:sSub>
                      <m:sSubPr>
                        <m:ctrlPr>
                          <a:rPr lang="en-US" altLang="zh-CN" sz="2200" i="1" dirty="0">
                            <a:latin typeface="Cambria Math" charset="0"/>
                          </a:rPr>
                        </m:ctrlPr>
                      </m:sSubPr>
                      <m:e>
                        <m:r>
                          <a:rPr lang="en-US" altLang="zh-CN" sz="2200" i="1" dirty="0">
                            <a:latin typeface="Cambria Math"/>
                          </a:rPr>
                          <m:t>𝐻</m:t>
                        </m:r>
                      </m:e>
                      <m:sub>
                        <m:r>
                          <a:rPr lang="en-US" altLang="zh-CN" sz="2200" i="1" dirty="0">
                            <a:latin typeface="Cambria Math"/>
                          </a:rPr>
                          <m:t>0</m:t>
                        </m:r>
                      </m:sub>
                    </m:sSub>
                  </m:oMath>
                </a14:m>
                <a:r>
                  <a:rPr lang="en-US" altLang="zh-CN" sz="2200" dirty="0"/>
                  <a:t> otherwise.</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161510" y="4059070"/>
                <a:ext cx="8495144" cy="769441"/>
              </a:xfrm>
              <a:prstGeom prst="rect">
                <a:avLst/>
              </a:prstGeom>
              <a:blipFill rotWithShape="0">
                <a:blip r:embed="rId6"/>
                <a:stretch>
                  <a:fillRect l="-933" t="-4762"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02522" y="4909809"/>
                <a:ext cx="8554943" cy="769441"/>
              </a:xfrm>
              <a:prstGeom prst="rect">
                <a:avLst/>
              </a:prstGeom>
              <a:noFill/>
            </p:spPr>
            <p:txBody>
              <a:bodyPr wrap="square" rtlCol="0">
                <a:spAutoFit/>
              </a:bodyPr>
              <a:lstStyle/>
              <a:p>
                <a:pPr algn="just"/>
                <a:r>
                  <a:rPr lang="en-US" altLang="zh-CN" sz="2200" dirty="0">
                    <a:latin typeface="+mj-lt"/>
                  </a:rPr>
                  <a:t>In this example, the </a:t>
                </a:r>
                <a:r>
                  <a:rPr lang="en-US" altLang="zh-CN" sz="2200" dirty="0"/>
                  <a:t>function of the sample used to make a decision, </a:t>
                </a:r>
                <a14:m>
                  <m:oMath xmlns:m="http://schemas.openxmlformats.org/officeDocument/2006/math">
                    <m:r>
                      <a:rPr lang="en-US" altLang="zh-CN" sz="2200" i="1" dirty="0" smtClean="0">
                        <a:latin typeface="Cambria Math"/>
                      </a:rPr>
                      <m:t>𝑋</m:t>
                    </m:r>
                  </m:oMath>
                </a14:m>
                <a:r>
                  <a:rPr lang="en-US" altLang="zh-CN" sz="2200" dirty="0"/>
                  <a:t>, is called a </a:t>
                </a:r>
                <a:r>
                  <a:rPr lang="en-US" altLang="zh-CN" sz="2200" dirty="0">
                    <a:solidFill>
                      <a:srgbClr val="FF0000"/>
                    </a:solidFill>
                  </a:rPr>
                  <a:t>test statistic </a:t>
                </a:r>
                <a:r>
                  <a:rPr lang="en-US" altLang="zh-CN" sz="2200" dirty="0"/>
                  <a:t>and</a:t>
                </a:r>
                <a:r>
                  <a:rPr lang="en-US" altLang="zh-CN" sz="2200" dirty="0">
                    <a:solidFill>
                      <a:srgbClr val="FF0000"/>
                    </a:solidFill>
                  </a:rPr>
                  <a:t> </a:t>
                </a:r>
                <a14:m>
                  <m:oMath xmlns:m="http://schemas.openxmlformats.org/officeDocument/2006/math">
                    <m:r>
                      <a:rPr lang="en-US" altLang="zh-CN" sz="2200" i="1">
                        <a:latin typeface="Cambria Math"/>
                      </a:rPr>
                      <m:t>𝑥</m:t>
                    </m:r>
                    <m:r>
                      <a:rPr lang="en-US" altLang="zh-CN" sz="2200" i="1">
                        <a:latin typeface="Cambria Math"/>
                        <a:ea typeface="Cambria Math"/>
                      </a:rPr>
                      <m:t>≤15</m:t>
                    </m:r>
                  </m:oMath>
                </a14:m>
                <a:r>
                  <a:rPr lang="en-US" altLang="zh-CN" sz="2200" dirty="0"/>
                  <a:t> constitute a </a:t>
                </a:r>
                <a:r>
                  <a:rPr lang="en-US" altLang="zh-CN" sz="2200" dirty="0">
                    <a:solidFill>
                      <a:srgbClr val="FF0000"/>
                    </a:solidFill>
                  </a:rPr>
                  <a:t>rejection region.</a:t>
                </a:r>
                <a:endParaRPr lang="zh-CN" altLang="en-US" sz="2200" dirty="0">
                  <a:solidFill>
                    <a:srgbClr val="FF0000"/>
                  </a:solidFill>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02522" y="4909809"/>
                <a:ext cx="8554943" cy="769441"/>
              </a:xfrm>
              <a:prstGeom prst="rect">
                <a:avLst/>
              </a:prstGeom>
              <a:blipFill rotWithShape="0">
                <a:blip r:embed="rId7"/>
                <a:stretch>
                  <a:fillRect l="-926" t="-3937" r="-1781" b="-15748"/>
                </a:stretch>
              </a:blipFill>
            </p:spPr>
            <p:txBody>
              <a:bodyPr/>
              <a:lstStyle/>
              <a:p>
                <a:r>
                  <a:rPr lang="en-US">
                    <a:noFill/>
                  </a:rPr>
                  <a:t> </a:t>
                </a:r>
              </a:p>
            </p:txBody>
          </p:sp>
        </mc:Fallback>
      </mc:AlternateContent>
      <p:sp>
        <p:nvSpPr>
          <p:cNvPr id="2" name="灯片编号占位符 1">
            <a:extLst>
              <a:ext uri="{FF2B5EF4-FFF2-40B4-BE49-F238E27FC236}">
                <a16:creationId xmlns="" xmlns:a16="http://schemas.microsoft.com/office/drawing/2014/main" id="{19E50743-9706-4C21-A92A-062ECCF196DC}"/>
              </a:ext>
            </a:extLst>
          </p:cNvPr>
          <p:cNvSpPr>
            <a:spLocks noGrp="1"/>
          </p:cNvSpPr>
          <p:nvPr>
            <p:ph type="sldNum" sz="quarter" idx="11"/>
          </p:nvPr>
        </p:nvSpPr>
        <p:spPr/>
        <p:txBody>
          <a:bodyPr/>
          <a:lstStyle/>
          <a:p>
            <a:pPr>
              <a:defRPr/>
            </a:pPr>
            <a:fld id="{DF2308B0-52A9-437D-9700-D7B37876F5B1}" type="slidenum">
              <a:rPr lang="zh-CN" altLang="en-US" smtClean="0"/>
              <a:pPr>
                <a:defRPr/>
              </a:pPr>
              <a:t>5</a:t>
            </a:fld>
            <a:endParaRPr lang="en-US" altLang="zh-CN" dirty="0"/>
          </a:p>
        </p:txBody>
      </p:sp>
    </p:spTree>
    <p:extLst>
      <p:ext uri="{BB962C8B-B14F-4D97-AF65-F5344CB8AC3E}">
        <p14:creationId xmlns:p14="http://schemas.microsoft.com/office/powerpoint/2010/main" val="5009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AE9BF190-3119-41F7-B9AB-195A8FB80272}"/>
                  </a:ext>
                </a:extLst>
              </p:cNvPr>
              <p:cNvSpPr/>
              <p:nvPr/>
            </p:nvSpPr>
            <p:spPr>
              <a:xfrm>
                <a:off x="341530" y="908720"/>
                <a:ext cx="8235915" cy="5323830"/>
              </a:xfrm>
              <a:prstGeom prst="rect">
                <a:avLst/>
              </a:prstGeom>
            </p:spPr>
            <p:txBody>
              <a:bodyPr wrap="square">
                <a:spAutoFit/>
              </a:bodyPr>
              <a:lstStyle/>
              <a:p>
                <a:pPr algn="just">
                  <a:lnSpc>
                    <a:spcPct val="110000"/>
                  </a:lnSpc>
                </a:pPr>
                <a:r>
                  <a:rPr lang="en-US" altLang="zh-CN" b="1" dirty="0">
                    <a:solidFill>
                      <a:srgbClr val="3333FF"/>
                    </a:solidFill>
                    <a:latin typeface="Arial" panose="020B0604020202020204" pitchFamily="34" charset="0"/>
                    <a:ea typeface="Times New Roman" charset="0"/>
                    <a:cs typeface="Arial" panose="020B0604020202020204" pitchFamily="34" charset="0"/>
                  </a:rPr>
                  <a:t>Example: </a:t>
                </a:r>
                <a:r>
                  <a:rPr lang="en-US" altLang="zh-CN" dirty="0">
                    <a:solidFill>
                      <a:srgbClr val="3333FF"/>
                    </a:solidFill>
                    <a:latin typeface="Arial" panose="020B0604020202020204" pitchFamily="34" charset="0"/>
                    <a:ea typeface="Times New Roman" charset="0"/>
                    <a:cs typeface="Arial" panose="020B0604020202020204" pitchFamily="34" charset="0"/>
                  </a:rPr>
                  <a:t> </a:t>
                </a:r>
                <a:r>
                  <a:rPr lang="en-US" altLang="zh-CN" dirty="0">
                    <a:latin typeface="Arial" panose="020B0604020202020204" pitchFamily="34" charset="0"/>
                    <a:ea typeface="Times New Roman" charset="0"/>
                    <a:cs typeface="Arial" panose="020B0604020202020204" pitchFamily="34" charset="0"/>
                  </a:rPr>
                  <a:t>The target thickness for silicon wafers (</a:t>
                </a:r>
                <a:r>
                  <a:rPr lang="zh-CN" altLang="en-US" dirty="0">
                    <a:latin typeface="Arial" panose="020B0604020202020204" pitchFamily="34" charset="0"/>
                    <a:ea typeface="Times New Roman" charset="0"/>
                    <a:cs typeface="Arial" panose="020B0604020202020204" pitchFamily="34" charset="0"/>
                  </a:rPr>
                  <a:t>晶片</a:t>
                </a:r>
                <a:r>
                  <a:rPr lang="en-US" altLang="zh-CN" dirty="0">
                    <a:latin typeface="Arial" panose="020B0604020202020204" pitchFamily="34" charset="0"/>
                    <a:ea typeface="Times New Roman" charset="0"/>
                    <a:cs typeface="Arial" panose="020B0604020202020204" pitchFamily="34" charset="0"/>
                  </a:rPr>
                  <a:t>) used in a certain type of integrated circuit is </a:t>
                </a:r>
                <a:r>
                  <a:rPr lang="en-US" altLang="zh-CN" dirty="0">
                    <a:solidFill>
                      <a:srgbClr val="FF0000"/>
                    </a:solidFill>
                    <a:latin typeface="Arial" panose="020B0604020202020204" pitchFamily="34" charset="0"/>
                    <a:ea typeface="Times New Roman" charset="0"/>
                    <a:cs typeface="Arial" panose="020B0604020202020204" pitchFamily="34" charset="0"/>
                  </a:rPr>
                  <a:t>245</a:t>
                </a:r>
                <a14:m>
                  <m:oMath xmlns:m="http://schemas.openxmlformats.org/officeDocument/2006/math">
                    <m:r>
                      <a:rPr lang="zh-CN" altLang="en-US" i="1" dirty="0">
                        <a:solidFill>
                          <a:srgbClr val="FF0000"/>
                        </a:solidFill>
                        <a:latin typeface="Cambria Math" panose="02040503050406030204" pitchFamily="18" charset="0"/>
                        <a:ea typeface="Times New Roman" charset="0"/>
                        <a:cs typeface="Times New Roman" charset="0"/>
                      </a:rPr>
                      <m:t>𝜇</m:t>
                    </m:r>
                  </m:oMath>
                </a14:m>
                <a:r>
                  <a:rPr lang="en-US" altLang="zh-CN" dirty="0">
                    <a:solidFill>
                      <a:srgbClr val="FF0000"/>
                    </a:solidFill>
                    <a:latin typeface="Arial" panose="020B0604020202020204" pitchFamily="34" charset="0"/>
                    <a:ea typeface="Times New Roman" charset="0"/>
                    <a:cs typeface="Arial" panose="020B0604020202020204" pitchFamily="34" charset="0"/>
                  </a:rPr>
                  <a:t>m</a:t>
                </a:r>
                <a:r>
                  <a:rPr lang="en-US" altLang="zh-CN" dirty="0">
                    <a:latin typeface="Arial" panose="020B0604020202020204" pitchFamily="34" charset="0"/>
                    <a:ea typeface="Times New Roman" charset="0"/>
                    <a:cs typeface="Arial" panose="020B0604020202020204" pitchFamily="34" charset="0"/>
                  </a:rPr>
                  <a:t>. A sample of 50 wafers is obtained and the thickness of each one is determined, resulting in a sample mean thickness of 246.18</a:t>
                </a:r>
                <a14:m>
                  <m:oMath xmlns:m="http://schemas.openxmlformats.org/officeDocument/2006/math">
                    <m:r>
                      <a:rPr lang="zh-CN" altLang="en-US" i="1" dirty="0">
                        <a:latin typeface="Cambria Math" panose="02040503050406030204" pitchFamily="18" charset="0"/>
                        <a:ea typeface="Times New Roman" charset="0"/>
                        <a:cs typeface="Times New Roman" charset="0"/>
                      </a:rPr>
                      <m:t>𝜇</m:t>
                    </m:r>
                  </m:oMath>
                </a14:m>
                <a:r>
                  <a:rPr lang="en-US" altLang="zh-CN" dirty="0">
                    <a:latin typeface="Arial" panose="020B0604020202020204" pitchFamily="34" charset="0"/>
                    <a:ea typeface="Times New Roman" charset="0"/>
                    <a:cs typeface="Arial" panose="020B0604020202020204" pitchFamily="34" charset="0"/>
                  </a:rPr>
                  <a:t>m and a sample standard deviation of 3.60</a:t>
                </a:r>
                <a14:m>
                  <m:oMath xmlns:m="http://schemas.openxmlformats.org/officeDocument/2006/math">
                    <m:r>
                      <a:rPr lang="zh-CN" altLang="en-US" i="1" dirty="0">
                        <a:latin typeface="Cambria Math" panose="02040503050406030204" pitchFamily="18" charset="0"/>
                        <a:ea typeface="Times New Roman" charset="0"/>
                        <a:cs typeface="Times New Roman" charset="0"/>
                      </a:rPr>
                      <m:t>𝜇</m:t>
                    </m:r>
                  </m:oMath>
                </a14:m>
                <a:r>
                  <a:rPr lang="en-US" altLang="zh-CN" dirty="0">
                    <a:latin typeface="Arial" panose="020B0604020202020204" pitchFamily="34" charset="0"/>
                    <a:ea typeface="Times New Roman" charset="0"/>
                    <a:cs typeface="Arial" panose="020B0604020202020204" pitchFamily="34" charset="0"/>
                  </a:rPr>
                  <a:t>m. Does this data suggest that </a:t>
                </a:r>
                <a:r>
                  <a:rPr lang="en-US" altLang="zh-CN" dirty="0">
                    <a:solidFill>
                      <a:srgbClr val="FF0000"/>
                    </a:solidFill>
                    <a:latin typeface="Arial" panose="020B0604020202020204" pitchFamily="34" charset="0"/>
                    <a:ea typeface="Times New Roman" charset="0"/>
                    <a:cs typeface="Arial" panose="020B0604020202020204" pitchFamily="34" charset="0"/>
                  </a:rPr>
                  <a:t>true average wafer thickness </a:t>
                </a:r>
                <a:r>
                  <a:rPr lang="en-US" altLang="zh-CN" dirty="0">
                    <a:latin typeface="Arial" panose="020B0604020202020204" pitchFamily="34" charset="0"/>
                    <a:ea typeface="Times New Roman" charset="0"/>
                    <a:cs typeface="Arial" panose="020B0604020202020204" pitchFamily="34" charset="0"/>
                  </a:rPr>
                  <a:t>is something other than the target value?</a:t>
                </a:r>
              </a:p>
              <a:p>
                <a:pPr algn="just">
                  <a:lnSpc>
                    <a:spcPct val="110000"/>
                  </a:lnSpc>
                </a:pPr>
                <a:r>
                  <a:rPr lang="en-US" altLang="zh-CN" dirty="0">
                    <a:latin typeface="Arial" panose="020B0604020202020204" pitchFamily="34" charset="0"/>
                    <a:ea typeface="Times New Roman" charset="0"/>
                    <a:cs typeface="Arial" panose="020B0604020202020204" pitchFamily="34" charset="0"/>
                  </a:rPr>
                  <a:t>1.   Parameter of interest </a:t>
                </a:r>
                <a14:m>
                  <m:oMath xmlns:m="http://schemas.openxmlformats.org/officeDocument/2006/math">
                    <m:r>
                      <a:rPr lang="zh-CN" altLang="en-US" i="1" dirty="0">
                        <a:latin typeface="Cambria Math" panose="02040503050406030204" pitchFamily="18" charset="0"/>
                        <a:ea typeface="Times New Roman" charset="0"/>
                        <a:cs typeface="Times New Roman" charset="0"/>
                      </a:rPr>
                      <m:t>𝜇</m:t>
                    </m:r>
                    <m:r>
                      <a:rPr lang="en-US" altLang="zh-CN" i="1">
                        <a:latin typeface="Cambria Math" panose="02040503050406030204" pitchFamily="18" charset="0"/>
                        <a:ea typeface="Times New Roman" charset="0"/>
                        <a:cs typeface="Times New Roman" charset="0"/>
                      </a:rPr>
                      <m:t>=</m:t>
                    </m:r>
                  </m:oMath>
                </a14:m>
                <a:r>
                  <a:rPr lang="en-US" altLang="zh-CN" dirty="0">
                    <a:latin typeface="Arial" panose="020B0604020202020204" pitchFamily="34" charset="0"/>
                    <a:ea typeface="Times New Roman" charset="0"/>
                    <a:cs typeface="Arial" panose="020B0604020202020204" pitchFamily="34" charset="0"/>
                  </a:rPr>
                  <a:t> the true average wafer thickness</a:t>
                </a:r>
              </a:p>
              <a:p>
                <a:pPr algn="just">
                  <a:lnSpc>
                    <a:spcPct val="110000"/>
                  </a:lnSpc>
                </a:pPr>
                <a:r>
                  <a:rPr lang="en-US" altLang="zh-CN" dirty="0">
                    <a:latin typeface="Arial" panose="020B0604020202020204" pitchFamily="34" charset="0"/>
                    <a:ea typeface="Times New Roman" charset="0"/>
                    <a:cs typeface="Arial" panose="020B0604020202020204" pitchFamily="34" charset="0"/>
                  </a:rPr>
                  <a:t>      The null hypothesis is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r>
                      <a:rPr lang="en-US" altLang="zh-CN" i="1" dirty="0">
                        <a:latin typeface="Cambria Math" panose="02040503050406030204" pitchFamily="18" charset="0"/>
                        <a:cs typeface="Times New Roman" charset="0"/>
                      </a:rPr>
                      <m:t>:</m:t>
                    </m:r>
                    <m:r>
                      <a:rPr lang="zh-CN" altLang="en-US" i="1" dirty="0">
                        <a:latin typeface="Cambria Math" panose="02040503050406030204" pitchFamily="18" charset="0"/>
                        <a:ea typeface="Times New Roman" charset="0"/>
                        <a:cs typeface="Times New Roman" charset="0"/>
                      </a:rPr>
                      <m:t>𝜇</m:t>
                    </m:r>
                    <m:r>
                      <a:rPr lang="en-US" altLang="zh-CN" i="1">
                        <a:latin typeface="Cambria Math" panose="02040503050406030204" pitchFamily="18" charset="0"/>
                        <a:ea typeface="Times New Roman" charset="0"/>
                        <a:cs typeface="Times New Roman" charset="0"/>
                      </a:rPr>
                      <m:t>=24</m:t>
                    </m:r>
                    <m:r>
                      <a:rPr lang="en-US" altLang="zh-CN" i="1" dirty="0">
                        <a:latin typeface="Cambria Math" panose="02040503050406030204" pitchFamily="18" charset="0"/>
                        <a:ea typeface="Times New Roman" charset="0"/>
                        <a:cs typeface="Times New Roman" charset="0"/>
                      </a:rPr>
                      <m:t>5</m:t>
                    </m:r>
                  </m:oMath>
                </a14:m>
                <a:r>
                  <a:rPr lang="en-US" altLang="zh-CN" dirty="0">
                    <a:latin typeface="Arial" panose="020B0604020202020204" pitchFamily="34" charset="0"/>
                    <a:ea typeface="Times New Roman" charset="0"/>
                    <a:cs typeface="Arial" panose="020B0604020202020204" pitchFamily="34" charset="0"/>
                  </a:rPr>
                  <a:t>;  Alternative hypothesis is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𝑎</m:t>
                        </m:r>
                      </m:sub>
                    </m:sSub>
                    <m:r>
                      <a:rPr lang="en-US" altLang="zh-CN" i="1" dirty="0">
                        <a:latin typeface="Cambria Math" panose="02040503050406030204" pitchFamily="18" charset="0"/>
                        <a:cs typeface="Times New Roman" charset="0"/>
                      </a:rPr>
                      <m:t>:</m:t>
                    </m:r>
                    <m:r>
                      <a:rPr lang="zh-CN" altLang="en-US" i="1" dirty="0">
                        <a:latin typeface="Cambria Math" panose="02040503050406030204" pitchFamily="18" charset="0"/>
                        <a:ea typeface="Times New Roman" charset="0"/>
                        <a:cs typeface="Times New Roman" charset="0"/>
                      </a:rPr>
                      <m:t>𝜇</m:t>
                    </m:r>
                    <m:r>
                      <a:rPr lang="en-US" altLang="zh-CN" i="1">
                        <a:latin typeface="Cambria Math" panose="02040503050406030204" pitchFamily="18" charset="0"/>
                        <a:ea typeface="Cambria Math" panose="02040503050406030204" pitchFamily="18" charset="0"/>
                        <a:cs typeface="Times New Roman" charset="0"/>
                      </a:rPr>
                      <m:t>≠</m:t>
                    </m:r>
                    <m:r>
                      <a:rPr lang="en-US" altLang="zh-CN" i="1">
                        <a:latin typeface="Cambria Math" panose="02040503050406030204" pitchFamily="18" charset="0"/>
                        <a:ea typeface="Times New Roman" charset="0"/>
                        <a:cs typeface="Times New Roman" charset="0"/>
                      </a:rPr>
                      <m:t>24</m:t>
                    </m:r>
                    <m:r>
                      <a:rPr lang="en-US" altLang="zh-CN" i="1" dirty="0">
                        <a:latin typeface="Cambria Math" panose="02040503050406030204" pitchFamily="18" charset="0"/>
                        <a:ea typeface="Times New Roman" charset="0"/>
                        <a:cs typeface="Times New Roman" charset="0"/>
                      </a:rPr>
                      <m:t>5</m:t>
                    </m:r>
                  </m:oMath>
                </a14:m>
                <a:r>
                  <a:rPr lang="en-US" altLang="zh-CN" dirty="0">
                    <a:latin typeface="Arial" panose="020B0604020202020204" pitchFamily="34" charset="0"/>
                    <a:ea typeface="Times New Roman" charset="0"/>
                    <a:cs typeface="Arial" panose="020B0604020202020204" pitchFamily="34" charset="0"/>
                  </a:rPr>
                  <a:t>.</a:t>
                </a:r>
              </a:p>
              <a:p>
                <a:pPr algn="just">
                  <a:lnSpc>
                    <a:spcPct val="150000"/>
                  </a:lnSpc>
                </a:pPr>
                <a:r>
                  <a:rPr lang="en-US" altLang="zh-CN" dirty="0">
                    <a:latin typeface="Arial" panose="020B0604020202020204" pitchFamily="34" charset="0"/>
                    <a:ea typeface="Times New Roman" charset="0"/>
                    <a:cs typeface="Arial" panose="020B0604020202020204" pitchFamily="34" charset="0"/>
                  </a:rPr>
                  <a:t>2.   Formula for test statistic value </a:t>
                </a:r>
                <a14:m>
                  <m:oMath xmlns:m="http://schemas.openxmlformats.org/officeDocument/2006/math">
                    <m:r>
                      <a:rPr lang="en-US" altLang="zh-CN" i="1">
                        <a:latin typeface="Cambria Math" panose="02040503050406030204" pitchFamily="18" charset="0"/>
                        <a:cs typeface="Times New Roman" charset="0"/>
                      </a:rPr>
                      <m:t>𝑧</m:t>
                    </m:r>
                    <m:r>
                      <a:rPr lang="en-US" altLang="zh-CN" i="1">
                        <a:latin typeface="Cambria Math" panose="02040503050406030204" pitchFamily="18" charset="0"/>
                        <a:cs typeface="Times New Roman" charset="0"/>
                      </a:rPr>
                      <m:t>=</m:t>
                    </m:r>
                    <m:f>
                      <m:fPr>
                        <m:ctrlPr>
                          <a:rPr lang="en-US" altLang="zh-CN" i="1">
                            <a:latin typeface="Cambria Math" charset="0"/>
                            <a:cs typeface="Times New Roman" charset="0"/>
                          </a:rPr>
                        </m:ctrlPr>
                      </m:fPr>
                      <m:num>
                        <m:acc>
                          <m:accPr>
                            <m:chr m:val="̅"/>
                            <m:ctrlPr>
                              <a:rPr lang="en-US" altLang="zh-CN" i="1">
                                <a:latin typeface="Cambria Math" charset="0"/>
                                <a:cs typeface="Times New Roman" charset="0"/>
                              </a:rPr>
                            </m:ctrlPr>
                          </m:accPr>
                          <m:e>
                            <m:r>
                              <a:rPr lang="en-US" altLang="zh-CN" i="1">
                                <a:latin typeface="Cambria Math" panose="02040503050406030204" pitchFamily="18" charset="0"/>
                                <a:cs typeface="Times New Roman" charset="0"/>
                              </a:rPr>
                              <m:t>𝑥</m:t>
                            </m:r>
                          </m:e>
                        </m:acc>
                        <m:r>
                          <a:rPr lang="en-US" altLang="zh-CN">
                            <a:latin typeface="Cambria Math" panose="02040503050406030204" pitchFamily="18" charset="0"/>
                            <a:cs typeface="Times New Roman" charset="0"/>
                          </a:rPr>
                          <m:t>−</m:t>
                        </m:r>
                        <m:r>
                          <a:rPr lang="en-US" altLang="zh-CN" i="1">
                            <a:latin typeface="Cambria Math" panose="02040503050406030204" pitchFamily="18" charset="0"/>
                            <a:cs typeface="Times New Roman" charset="0"/>
                          </a:rPr>
                          <m:t>245</m:t>
                        </m:r>
                      </m:num>
                      <m:den>
                        <m:r>
                          <a:rPr lang="en-US" altLang="zh-CN" i="1">
                            <a:latin typeface="Cambria Math" panose="02040503050406030204" pitchFamily="18" charset="0"/>
                            <a:cs typeface="Times New Roman" charset="0"/>
                          </a:rPr>
                          <m:t>𝑠</m:t>
                        </m:r>
                        <m:r>
                          <a:rPr lang="en-US" altLang="zh-CN" i="1">
                            <a:latin typeface="Cambria Math" panose="02040503050406030204" pitchFamily="18" charset="0"/>
                            <a:cs typeface="Times New Roman" charset="0"/>
                          </a:rPr>
                          <m:t>/</m:t>
                        </m:r>
                        <m:rad>
                          <m:radPr>
                            <m:degHide m:val="on"/>
                            <m:ctrlPr>
                              <a:rPr lang="en-US" altLang="zh-CN" i="1">
                                <a:latin typeface="Cambria Math" charset="0"/>
                                <a:cs typeface="Times New Roman" charset="0"/>
                              </a:rPr>
                            </m:ctrlPr>
                          </m:radPr>
                          <m:deg/>
                          <m:e>
                            <m:r>
                              <a:rPr lang="en-US" altLang="zh-CN" i="1">
                                <a:latin typeface="Cambria Math" panose="02040503050406030204" pitchFamily="18" charset="0"/>
                                <a:cs typeface="Times New Roman" charset="0"/>
                              </a:rPr>
                              <m:t>𝑛</m:t>
                            </m:r>
                          </m:e>
                        </m:rad>
                      </m:den>
                    </m:f>
                  </m:oMath>
                </a14:m>
                <a:r>
                  <a:rPr lang="en-US" altLang="zh-CN" dirty="0">
                    <a:latin typeface="Arial" panose="020B0604020202020204" pitchFamily="34" charset="0"/>
                    <a:cs typeface="Arial" panose="020B0604020202020204" pitchFamily="34" charset="0"/>
                  </a:rPr>
                  <a:t>. </a:t>
                </a:r>
              </a:p>
              <a:p>
                <a:pPr algn="just">
                  <a:lnSpc>
                    <a:spcPct val="150000"/>
                  </a:lnSpc>
                </a:pPr>
                <a:r>
                  <a:rPr lang="en-US" altLang="zh-CN" dirty="0">
                    <a:latin typeface="Arial" panose="020B0604020202020204" pitchFamily="34" charset="0"/>
                    <a:cs typeface="Arial" panose="020B0604020202020204" pitchFamily="34" charset="0"/>
                  </a:rPr>
                  <a:t>3.   Calculation of test statistic value: </a:t>
                </a:r>
                <a14:m>
                  <m:oMath xmlns:m="http://schemas.openxmlformats.org/officeDocument/2006/math">
                    <m:r>
                      <a:rPr lang="en-US" altLang="zh-CN" i="1">
                        <a:latin typeface="Cambria Math" panose="02040503050406030204" pitchFamily="18" charset="0"/>
                        <a:cs typeface="Times New Roman" charset="0"/>
                      </a:rPr>
                      <m:t>𝑧</m:t>
                    </m:r>
                    <m:r>
                      <a:rPr lang="en-US" altLang="zh-CN" i="1">
                        <a:latin typeface="Cambria Math" panose="02040503050406030204" pitchFamily="18" charset="0"/>
                        <a:cs typeface="Times New Roman" charset="0"/>
                      </a:rPr>
                      <m:t>=</m:t>
                    </m:r>
                    <m:f>
                      <m:fPr>
                        <m:ctrlPr>
                          <a:rPr lang="en-US" altLang="zh-CN" i="1">
                            <a:latin typeface="Cambria Math" charset="0"/>
                            <a:cs typeface="Times New Roman" charset="0"/>
                          </a:rPr>
                        </m:ctrlPr>
                      </m:fPr>
                      <m:num>
                        <m:r>
                          <a:rPr lang="en-US" altLang="zh-CN">
                            <a:latin typeface="Cambria Math" panose="02040503050406030204" pitchFamily="18" charset="0"/>
                            <a:cs typeface="Times New Roman" charset="0"/>
                          </a:rPr>
                          <m:t>246.18−</m:t>
                        </m:r>
                        <m:r>
                          <a:rPr lang="en-US" altLang="zh-CN" i="1">
                            <a:latin typeface="Cambria Math" panose="02040503050406030204" pitchFamily="18" charset="0"/>
                            <a:cs typeface="Times New Roman" charset="0"/>
                          </a:rPr>
                          <m:t>245</m:t>
                        </m:r>
                      </m:num>
                      <m:den>
                        <m:r>
                          <a:rPr lang="en-US" altLang="zh-CN" i="1">
                            <a:latin typeface="Cambria Math" panose="02040503050406030204" pitchFamily="18" charset="0"/>
                            <a:cs typeface="Times New Roman" charset="0"/>
                          </a:rPr>
                          <m:t>3.6/</m:t>
                        </m:r>
                        <m:rad>
                          <m:radPr>
                            <m:degHide m:val="on"/>
                            <m:ctrlPr>
                              <a:rPr lang="en-US" altLang="zh-CN" i="1">
                                <a:latin typeface="Cambria Math" charset="0"/>
                                <a:cs typeface="Times New Roman" charset="0"/>
                              </a:rPr>
                            </m:ctrlPr>
                          </m:radPr>
                          <m:deg/>
                          <m:e>
                            <m:r>
                              <a:rPr lang="en-US" altLang="zh-CN" i="1">
                                <a:latin typeface="Cambria Math" panose="02040503050406030204" pitchFamily="18" charset="0"/>
                                <a:cs typeface="Times New Roman" charset="0"/>
                              </a:rPr>
                              <m:t>50</m:t>
                            </m:r>
                          </m:e>
                        </m:rad>
                      </m:den>
                    </m:f>
                    <m:r>
                      <a:rPr lang="en-US" altLang="zh-CN" i="1">
                        <a:latin typeface="Cambria Math" panose="02040503050406030204" pitchFamily="18" charset="0"/>
                        <a:cs typeface="Times New Roman" charset="0"/>
                      </a:rPr>
                      <m:t>=2.32</m:t>
                    </m:r>
                  </m:oMath>
                </a14:m>
                <a:endParaRPr lang="en-US" altLang="zh-CN" dirty="0">
                  <a:latin typeface="Arial" panose="020B0604020202020204" pitchFamily="34" charset="0"/>
                  <a:cs typeface="Arial" panose="020B0604020202020204" pitchFamily="34" charset="0"/>
                </a:endParaRPr>
              </a:p>
              <a:p>
                <a:pPr algn="just">
                  <a:lnSpc>
                    <a:spcPct val="110000"/>
                  </a:lnSpc>
                </a:pPr>
                <a:r>
                  <a:rPr lang="en-US" altLang="zh-CN" dirty="0">
                    <a:latin typeface="Arial" panose="020B0604020202020204" pitchFamily="34" charset="0"/>
                    <a:ea typeface="Times New Roman" charset="0"/>
                    <a:cs typeface="Arial" panose="020B0604020202020204" pitchFamily="34" charset="0"/>
                  </a:rPr>
                  <a:t>      Determination of P-value: Because the test is two-tailed,</a:t>
                </a:r>
              </a:p>
              <a:p>
                <a:pPr algn="ctr">
                  <a:lnSpc>
                    <a:spcPct val="110000"/>
                  </a:lnSpc>
                </a:pPr>
                <a14:m>
                  <m:oMath xmlns:m="http://schemas.openxmlformats.org/officeDocument/2006/math">
                    <m:r>
                      <a:rPr lang="en-US" altLang="zh-CN" i="1" dirty="0">
                        <a:latin typeface="Cambria Math" panose="02040503050406030204" pitchFamily="18" charset="0"/>
                        <a:cs typeface="Times New Roman" charset="0"/>
                      </a:rPr>
                      <m:t>𝑃</m:t>
                    </m:r>
                  </m:oMath>
                </a14:m>
                <a:r>
                  <a:rPr lang="en-US" altLang="zh-CN" dirty="0">
                    <a:latin typeface="Arial" panose="020B0604020202020204" pitchFamily="34" charset="0"/>
                    <a:cs typeface="Arial" panose="020B0604020202020204" pitchFamily="34" charset="0"/>
                  </a:rPr>
                  <a:t>-value</a:t>
                </a:r>
                <a14:m>
                  <m:oMath xmlns:m="http://schemas.openxmlformats.org/officeDocument/2006/math">
                    <m:r>
                      <a:rPr lang="en-US" altLang="zh-CN" dirty="0">
                        <a:latin typeface="Cambria Math" panose="02040503050406030204" pitchFamily="18" charset="0"/>
                        <a:cs typeface="Times New Roman" charset="0"/>
                      </a:rPr>
                      <m:t>=2(1−</m:t>
                    </m:r>
                    <m:r>
                      <m:rPr>
                        <m:sty m:val="p"/>
                      </m:rPr>
                      <a:rPr lang="el-GR" altLang="zh-CN" i="1" dirty="0">
                        <a:latin typeface="Cambria Math" panose="02040503050406030204" pitchFamily="18" charset="0"/>
                        <a:ea typeface="Cambria Math" panose="02040503050406030204" pitchFamily="18" charset="0"/>
                        <a:cs typeface="Times New Roman" charset="0"/>
                      </a:rPr>
                      <m:t>Φ</m:t>
                    </m:r>
                    <m:d>
                      <m:dPr>
                        <m:ctrlPr>
                          <a:rPr lang="en-US" altLang="zh-CN" i="1" dirty="0">
                            <a:latin typeface="Cambria Math" charset="0"/>
                            <a:ea typeface="Cambria Math" panose="02040503050406030204" pitchFamily="18" charset="0"/>
                            <a:cs typeface="Times New Roman" charset="0"/>
                          </a:rPr>
                        </m:ctrlPr>
                      </m:dPr>
                      <m:e>
                        <m:r>
                          <a:rPr lang="en-US" altLang="zh-CN" i="1" dirty="0">
                            <a:latin typeface="Cambria Math" panose="02040503050406030204" pitchFamily="18" charset="0"/>
                            <a:ea typeface="Cambria Math" panose="02040503050406030204" pitchFamily="18" charset="0"/>
                            <a:cs typeface="Times New Roman" charset="0"/>
                          </a:rPr>
                          <m:t>2.32)</m:t>
                        </m:r>
                      </m:e>
                    </m:d>
                    <m:r>
                      <a:rPr lang="en-US" altLang="zh-CN" i="1" dirty="0">
                        <a:solidFill>
                          <a:srgbClr val="FF0000"/>
                        </a:solidFill>
                        <a:latin typeface="Cambria Math" panose="02040503050406030204" pitchFamily="18" charset="0"/>
                        <a:ea typeface="Cambria Math" panose="02040503050406030204" pitchFamily="18" charset="0"/>
                        <a:cs typeface="Times New Roman" charset="0"/>
                      </a:rPr>
                      <m:t>=.0204</m:t>
                    </m:r>
                  </m:oMath>
                </a14:m>
                <a:r>
                  <a:rPr lang="en-US" altLang="zh-CN" dirty="0">
                    <a:latin typeface="Arial" panose="020B0604020202020204" pitchFamily="34" charset="0"/>
                    <a:ea typeface="Times New Roman" charset="0"/>
                    <a:cs typeface="Arial" panose="020B0604020202020204" pitchFamily="34" charset="0"/>
                  </a:rPr>
                  <a:t>.</a:t>
                </a:r>
              </a:p>
              <a:p>
                <a:pPr algn="just">
                  <a:lnSpc>
                    <a:spcPct val="150000"/>
                  </a:lnSpc>
                </a:pPr>
                <a:r>
                  <a:rPr lang="en-US" altLang="zh-CN" dirty="0">
                    <a:latin typeface="Arial" panose="020B0604020202020204" pitchFamily="34" charset="0"/>
                    <a:ea typeface="Times New Roman" charset="0"/>
                    <a:cs typeface="Arial" panose="020B0604020202020204" pitchFamily="34" charset="0"/>
                  </a:rPr>
                  <a:t>4.  Conclusion: Using a significance level of .01, </a:t>
                </a:r>
                <a14:m>
                  <m:oMath xmlns:m="http://schemas.openxmlformats.org/officeDocument/2006/math">
                    <m:sSub>
                      <m:sSubPr>
                        <m:ctrlPr>
                          <a:rPr lang="en-US" altLang="zh-CN" i="1" dirty="0">
                            <a:latin typeface="Cambria Math" charset="0"/>
                            <a:cs typeface="Times New Roman" charset="0"/>
                          </a:rPr>
                        </m:ctrlPr>
                      </m:sSubPr>
                      <m:e>
                        <m:r>
                          <a:rPr lang="en-US" altLang="zh-CN" i="1" dirty="0">
                            <a:latin typeface="Cambria Math" panose="02040503050406030204" pitchFamily="18" charset="0"/>
                            <a:cs typeface="Times New Roman" charset="0"/>
                          </a:rPr>
                          <m:t>𝐻</m:t>
                        </m:r>
                      </m:e>
                      <m:sub>
                        <m:r>
                          <a:rPr lang="en-US" altLang="zh-CN" i="1" dirty="0">
                            <a:latin typeface="Cambria Math" panose="02040503050406030204" pitchFamily="18" charset="0"/>
                            <a:cs typeface="Times New Roman" charset="0"/>
                          </a:rPr>
                          <m:t>0</m:t>
                        </m:r>
                      </m:sub>
                    </m:sSub>
                  </m:oMath>
                </a14:m>
                <a:r>
                  <a:rPr lang="en-US" altLang="zh-CN" dirty="0">
                    <a:latin typeface="Arial" panose="020B0604020202020204" pitchFamily="34" charset="0"/>
                    <a:ea typeface="Times New Roman" charset="0"/>
                    <a:cs typeface="Arial" panose="020B0604020202020204" pitchFamily="34" charset="0"/>
                  </a:rPr>
                  <a:t> would not be rejected since </a:t>
                </a:r>
                <a14:m>
                  <m:oMath xmlns:m="http://schemas.openxmlformats.org/officeDocument/2006/math">
                    <m:r>
                      <a:rPr lang="en-US" altLang="zh-CN" i="1" dirty="0">
                        <a:solidFill>
                          <a:srgbClr val="FF0000"/>
                        </a:solidFill>
                        <a:latin typeface="Cambria Math" panose="02040503050406030204" pitchFamily="18" charset="0"/>
                        <a:ea typeface="Cambria Math" panose="02040503050406030204" pitchFamily="18" charset="0"/>
                        <a:cs typeface="Times New Roman" charset="0"/>
                      </a:rPr>
                      <m:t>.0204</m:t>
                    </m:r>
                    <m:r>
                      <a:rPr lang="en-US" altLang="zh-CN" i="1" dirty="0">
                        <a:latin typeface="Cambria Math" panose="02040503050406030204" pitchFamily="18" charset="0"/>
                        <a:ea typeface="Cambria Math" panose="02040503050406030204" pitchFamily="18" charset="0"/>
                        <a:cs typeface="Times New Roman" charset="0"/>
                      </a:rPr>
                      <m:t>&gt;.01</m:t>
                    </m:r>
                  </m:oMath>
                </a14:m>
                <a:r>
                  <a:rPr lang="en-US" altLang="zh-CN" dirty="0">
                    <a:latin typeface="Arial" panose="020B0604020202020204" pitchFamily="34" charset="0"/>
                    <a:ea typeface="Times New Roman" charset="0"/>
                    <a:cs typeface="Arial" panose="020B0604020202020204" pitchFamily="34" charset="0"/>
                  </a:rPr>
                  <a:t>. At this significance level, there is insufficient evidence to conclude that true average thickness differs from the target value. </a:t>
                </a:r>
              </a:p>
            </p:txBody>
          </p:sp>
        </mc:Choice>
        <mc:Fallback xmlns="">
          <p:sp>
            <p:nvSpPr>
              <p:cNvPr id="2" name="矩形 1">
                <a:extLst>
                  <a:ext uri="{FF2B5EF4-FFF2-40B4-BE49-F238E27FC236}">
                    <a16:creationId xmlns:a16="http://schemas.microsoft.com/office/drawing/2014/main" id="{AE9BF190-3119-41F7-B9AB-195A8FB80272}"/>
                  </a:ext>
                </a:extLst>
              </p:cNvPr>
              <p:cNvSpPr>
                <a:spLocks noRot="1" noChangeAspect="1" noMove="1" noResize="1" noEditPoints="1" noAdjustHandles="1" noChangeArrowheads="1" noChangeShapeType="1" noTextEdit="1"/>
              </p:cNvSpPr>
              <p:nvPr/>
            </p:nvSpPr>
            <p:spPr>
              <a:xfrm>
                <a:off x="341530" y="908720"/>
                <a:ext cx="8235915" cy="5323830"/>
              </a:xfrm>
              <a:prstGeom prst="rect">
                <a:avLst/>
              </a:prstGeom>
              <a:blipFill>
                <a:blip r:embed="rId2"/>
                <a:stretch>
                  <a:fillRect l="-592" t="-802" r="-666" b="-916"/>
                </a:stretch>
              </a:blipFill>
            </p:spPr>
            <p:txBody>
              <a:bodyPr/>
              <a:lstStyle/>
              <a:p>
                <a:r>
                  <a:rPr lang="zh-CN" altLang="en-US">
                    <a:noFill/>
                  </a:rPr>
                  <a:t> </a:t>
                </a:r>
              </a:p>
            </p:txBody>
          </p:sp>
        </mc:Fallback>
      </mc:AlternateContent>
      <p:sp>
        <p:nvSpPr>
          <p:cNvPr id="3" name="灯片编号占位符 2">
            <a:extLst>
              <a:ext uri="{FF2B5EF4-FFF2-40B4-BE49-F238E27FC236}">
                <a16:creationId xmlns="" xmlns:a16="http://schemas.microsoft.com/office/drawing/2014/main" id="{C8028591-9B55-4350-9AED-B280DA4C0001}"/>
              </a:ext>
            </a:extLst>
          </p:cNvPr>
          <p:cNvSpPr>
            <a:spLocks noGrp="1"/>
          </p:cNvSpPr>
          <p:nvPr>
            <p:ph type="sldNum" sz="quarter" idx="11"/>
          </p:nvPr>
        </p:nvSpPr>
        <p:spPr/>
        <p:txBody>
          <a:bodyPr/>
          <a:lstStyle/>
          <a:p>
            <a:pPr>
              <a:defRPr/>
            </a:pPr>
            <a:fld id="{DF2308B0-52A9-437D-9700-D7B37876F5B1}" type="slidenum">
              <a:rPr lang="zh-CN" altLang="en-US" smtClean="0"/>
              <a:pPr>
                <a:defRPr/>
              </a:pPr>
              <a:t>50</a:t>
            </a:fld>
            <a:endParaRPr lang="en-US" altLang="zh-CN" dirty="0"/>
          </a:p>
        </p:txBody>
      </p:sp>
    </p:spTree>
    <p:extLst>
      <p:ext uri="{BB962C8B-B14F-4D97-AF65-F5344CB8AC3E}">
        <p14:creationId xmlns:p14="http://schemas.microsoft.com/office/powerpoint/2010/main" val="148092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arn(inVertical)">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4CC7EE4A-61CF-4E44-8A1D-CF9979CA2822}"/>
                  </a:ext>
                </a:extLst>
              </p:cNvPr>
              <p:cNvSpPr/>
              <p:nvPr/>
            </p:nvSpPr>
            <p:spPr>
              <a:xfrm>
                <a:off x="431540" y="1128350"/>
                <a:ext cx="8100900"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Let </a:t>
                </a:r>
                <a14:m>
                  <m:oMath xmlns:m="http://schemas.openxmlformats.org/officeDocument/2006/math">
                    <m:r>
                      <a:rPr lang="en-US" altLang="zh-CN" sz="2000" b="0" i="1" dirty="0" smtClean="0">
                        <a:solidFill>
                          <a:srgbClr val="FF0000"/>
                        </a:solidFill>
                        <a:latin typeface="Cambria Math" panose="02040503050406030204" pitchFamily="18" charset="0"/>
                        <a:ea typeface="Cambria Math" panose="02040503050406030204" pitchFamily="18" charset="0"/>
                        <a:cs typeface="Times New Roman" charset="0"/>
                      </a:rPr>
                      <m:t>𝜏</m:t>
                    </m:r>
                    <m:r>
                      <a:rPr lang="en-US" altLang="zh-CN" sz="2000" b="0" i="1" dirty="0" smtClean="0">
                        <a:solidFill>
                          <a:srgbClr val="FF0000"/>
                        </a:solidFill>
                        <a:latin typeface="Cambria Math" panose="02040503050406030204" pitchFamily="18" charset="0"/>
                        <a:ea typeface="Cambria Math" panose="02040503050406030204" pitchFamily="18" charset="0"/>
                        <a:cs typeface="Times New Roman" charset="0"/>
                      </a:rPr>
                      <m:t>(∙)</m:t>
                    </m:r>
                  </m:oMath>
                </a14:m>
                <a:r>
                  <a:rPr lang="zh-CN" altLang="en-US" sz="2000" dirty="0">
                    <a:solidFill>
                      <a:srgbClr val="FF00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be the distribution function of a </a:t>
                </a:r>
                <a:r>
                  <a:rPr lang="en-US" altLang="zh-CN" sz="2000" i="1" dirty="0">
                    <a:latin typeface="Arial" panose="020B0604020202020204" pitchFamily="34" charset="0"/>
                    <a:cs typeface="Arial" panose="020B0604020202020204" pitchFamily="34" charset="0"/>
                  </a:rPr>
                  <a:t>t</a:t>
                </a:r>
                <a:r>
                  <a:rPr lang="en-US" altLang="zh-CN" sz="2000" dirty="0">
                    <a:latin typeface="Arial" panose="020B0604020202020204" pitchFamily="34" charset="0"/>
                    <a:cs typeface="Arial" panose="020B0604020202020204" pitchFamily="34" charset="0"/>
                  </a:rPr>
                  <a:t>-distribution with </a:t>
                </a:r>
                <a:r>
                  <a:rPr lang="en-US" altLang="zh-CN" sz="2000" i="1" dirty="0">
                    <a:latin typeface="Arial" panose="020B0604020202020204" pitchFamily="34" charset="0"/>
                    <a:cs typeface="Arial" panose="020B0604020202020204" pitchFamily="34" charset="0"/>
                  </a:rPr>
                  <a:t>n-1</a:t>
                </a:r>
                <a:r>
                  <a:rPr lang="en-US" altLang="zh-CN" sz="2000" dirty="0">
                    <a:latin typeface="Arial" panose="020B0604020202020204" pitchFamily="34" charset="0"/>
                    <a:cs typeface="Arial" panose="020B0604020202020204" pitchFamily="34" charset="0"/>
                  </a:rPr>
                  <a:t> degrees of freedom.</a:t>
                </a:r>
                <a:endParaRPr lang="zh-CN" altLang="en-US" sz="2000" dirty="0">
                  <a:latin typeface="Arial" panose="020B0604020202020204" pitchFamily="34" charset="0"/>
                  <a:cs typeface="Arial" panose="020B0604020202020204" pitchFamily="34" charset="0"/>
                </a:endParaRPr>
              </a:p>
            </p:txBody>
          </p:sp>
        </mc:Choice>
        <mc:Fallback xmlns="">
          <p:sp>
            <p:nvSpPr>
              <p:cNvPr id="9" name="矩形 8">
                <a:extLst>
                  <a:ext uri="{FF2B5EF4-FFF2-40B4-BE49-F238E27FC236}">
                    <a16:creationId xmlns:a16="http://schemas.microsoft.com/office/drawing/2014/main" id="{4CC7EE4A-61CF-4E44-8A1D-CF9979CA2822}"/>
                  </a:ext>
                </a:extLst>
              </p:cNvPr>
              <p:cNvSpPr>
                <a:spLocks noRot="1" noChangeAspect="1" noMove="1" noResize="1" noEditPoints="1" noAdjustHandles="1" noChangeArrowheads="1" noChangeShapeType="1" noTextEdit="1"/>
              </p:cNvSpPr>
              <p:nvPr/>
            </p:nvSpPr>
            <p:spPr>
              <a:xfrm>
                <a:off x="431540" y="1128350"/>
                <a:ext cx="8100900" cy="707886"/>
              </a:xfrm>
              <a:prstGeom prst="rect">
                <a:avLst/>
              </a:prstGeom>
              <a:blipFill>
                <a:blip r:embed="rId2"/>
                <a:stretch>
                  <a:fillRect l="-828" t="-3448"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 xmlns:a16="http://schemas.microsoft.com/office/drawing/2014/main" id="{D5576265-A8AD-4D14-AAD8-BA3564BC24C7}"/>
                  </a:ext>
                </a:extLst>
              </p:cNvPr>
              <p:cNvSpPr/>
              <p:nvPr/>
            </p:nvSpPr>
            <p:spPr>
              <a:xfrm>
                <a:off x="971600" y="2078850"/>
                <a:ext cx="6796220" cy="166802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indent="0" defTabSz="914400">
                  <a:spcAft>
                    <a:spcPts val="1000"/>
                  </a:spcAft>
                  <a:buClrTx/>
                  <a:buNone/>
                </a:pPr>
                <a:r>
                  <a:rPr lang="en-US" altLang="zh-CN" sz="2000" dirty="0">
                    <a:latin typeface="Arial" panose="020B0604020202020204" pitchFamily="34" charset="0"/>
                    <a:cs typeface="Arial" panose="020B0604020202020204" pitchFamily="34" charset="0"/>
                  </a:rPr>
                  <a:t>Let </a:t>
                </a:r>
                <a:r>
                  <a:rPr lang="en-US" altLang="zh-CN" sz="2000" i="1" dirty="0">
                    <a:latin typeface="Arial" panose="020B0604020202020204" pitchFamily="34" charset="0"/>
                    <a:cs typeface="Arial" panose="020B0604020202020204" pitchFamily="34" charset="0"/>
                  </a:rPr>
                  <a:t>t</a:t>
                </a:r>
                <a:r>
                  <a:rPr lang="en-US" altLang="zh-CN" sz="2000" dirty="0">
                    <a:latin typeface="Arial" panose="020B0604020202020204" pitchFamily="34" charset="0"/>
                    <a:cs typeface="Arial" panose="020B0604020202020204" pitchFamily="34" charset="0"/>
                  </a:rPr>
                  <a:t> denote the computed value of the test statistic T.</a:t>
                </a:r>
              </a:p>
              <a:p>
                <a:pPr marL="0" indent="0" algn="ctr" defTabSz="914400">
                  <a:spcAft>
                    <a:spcPts val="1000"/>
                  </a:spcAft>
                  <a:buClrTx/>
                  <a:buNone/>
                </a:pP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rgbClr val="FF3300"/>
                        </a:solidFill>
                        <a:latin typeface="Cambria Math" panose="02040503050406030204" pitchFamily="18" charset="0"/>
                        <a:cs typeface="Times New Roman" charset="0"/>
                      </a:rPr>
                      <m:t>𝑃</m:t>
                    </m:r>
                  </m:oMath>
                </a14:m>
                <a:r>
                  <a:rPr lang="en-US" altLang="zh-CN" sz="2000" dirty="0">
                    <a:solidFill>
                      <a:srgbClr val="FF3300"/>
                    </a:solidFill>
                    <a:latin typeface="Arial" panose="020B0604020202020204" pitchFamily="34" charset="0"/>
                    <a:cs typeface="Arial" panose="020B0604020202020204" pitchFamily="34" charset="0"/>
                  </a:rPr>
                  <a:t>-value</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cs typeface="Times New Roman" charset="0"/>
                      </a:rPr>
                      <m:t>𝑃</m:t>
                    </m:r>
                    <m:r>
                      <a:rPr lang="en-US" altLang="zh-CN" sz="2000" i="1">
                        <a:latin typeface="Cambria Math" panose="02040503050406030204" pitchFamily="18" charset="0"/>
                        <a:cs typeface="Times New Roman" charset="0"/>
                      </a:rPr>
                      <m:t>=</m:t>
                    </m:r>
                    <m:d>
                      <m:dPr>
                        <m:begChr m:val="{"/>
                        <m:endChr m:val=""/>
                        <m:ctrlPr>
                          <a:rPr lang="en-US" altLang="zh-CN" sz="2000" i="1">
                            <a:latin typeface="Cambria Math" charset="0"/>
                            <a:cs typeface="Times New Roman" charset="0"/>
                          </a:rPr>
                        </m:ctrlPr>
                      </m:dPr>
                      <m:e>
                        <m:eqArr>
                          <m:eqArrPr>
                            <m:ctrlPr>
                              <a:rPr lang="en-US" altLang="zh-CN" sz="2000" i="1">
                                <a:latin typeface="Cambria Math" charset="0"/>
                                <a:cs typeface="Times New Roman" charset="0"/>
                              </a:rPr>
                            </m:ctrlPr>
                          </m:eqArrPr>
                          <m:e>
                            <m:r>
                              <a:rPr lang="en-US" altLang="zh-CN" sz="2000" i="1">
                                <a:latin typeface="Cambria Math" panose="02040503050406030204" pitchFamily="18" charset="0"/>
                                <a:cs typeface="Times New Roman" charset="0"/>
                              </a:rPr>
                              <m:t>1−</m:t>
                            </m:r>
                            <m:r>
                              <a:rPr lang="en-US" altLang="zh-CN" sz="2000" b="0" i="1" smtClean="0">
                                <a:latin typeface="Cambria Math" panose="02040503050406030204" pitchFamily="18" charset="0"/>
                                <a:cs typeface="Times New Roman" charset="0"/>
                              </a:rPr>
                              <m:t>𝜏</m:t>
                            </m:r>
                            <m:d>
                              <m:dPr>
                                <m:ctrlPr>
                                  <a:rPr lang="en-US" altLang="zh-CN" sz="2000" i="1">
                                    <a:latin typeface="Cambria Math" charset="0"/>
                                    <a:ea typeface="Cambria Math" panose="02040503050406030204" pitchFamily="18" charset="0"/>
                                    <a:cs typeface="Times New Roman" charset="0"/>
                                  </a:rPr>
                                </m:ctrlPr>
                              </m:dPr>
                              <m:e>
                                <m:r>
                                  <a:rPr lang="en-US" altLang="zh-CN" sz="2000" b="0" i="1" smtClean="0">
                                    <a:latin typeface="Cambria Math" panose="02040503050406030204" pitchFamily="18" charset="0"/>
                                    <a:ea typeface="Cambria Math" panose="02040503050406030204" pitchFamily="18" charset="0"/>
                                    <a:cs typeface="Times New Roman" charset="0"/>
                                  </a:rPr>
                                  <m:t>𝑡</m:t>
                                </m:r>
                              </m:e>
                            </m:d>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for</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an</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upper</m:t>
                            </m:r>
                            <m:r>
                              <a:rPr lang="en-US" altLang="zh-CN" sz="2000" i="0">
                                <a:latin typeface="Cambria Math" panose="02040503050406030204" pitchFamily="18" charset="0"/>
                                <a:ea typeface="Cambria Math" panose="02040503050406030204" pitchFamily="18" charset="0"/>
                                <a:cs typeface="Times New Roman" charset="0"/>
                              </a:rPr>
                              <m:t>−</m:t>
                            </m:r>
                            <m:r>
                              <m:rPr>
                                <m:sty m:val="p"/>
                              </m:rPr>
                              <a:rPr lang="en-US" altLang="zh-CN" sz="2000" i="0">
                                <a:latin typeface="Cambria Math" panose="02040503050406030204" pitchFamily="18" charset="0"/>
                                <a:ea typeface="Cambria Math" panose="02040503050406030204" pitchFamily="18" charset="0"/>
                                <a:cs typeface="Times New Roman" charset="0"/>
                              </a:rPr>
                              <m:t>tailed</m:t>
                            </m:r>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𝑡</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test</m:t>
                            </m:r>
                          </m:e>
                          <m:e>
                            <m:r>
                              <a:rPr lang="en-US" altLang="zh-CN" sz="2000" b="0" i="1" smtClean="0">
                                <a:latin typeface="Cambria Math" panose="02040503050406030204" pitchFamily="18" charset="0"/>
                                <a:ea typeface="Cambria Math" panose="02040503050406030204" pitchFamily="18" charset="0"/>
                                <a:cs typeface="Times New Roman" charset="0"/>
                              </a:rPr>
                              <m:t>𝜏</m:t>
                            </m:r>
                            <m:d>
                              <m:dPr>
                                <m:ctrlPr>
                                  <a:rPr lang="en-US" altLang="zh-CN" sz="2000" i="1">
                                    <a:latin typeface="Cambria Math" charset="0"/>
                                    <a:ea typeface="Cambria Math" panose="02040503050406030204" pitchFamily="18" charset="0"/>
                                    <a:cs typeface="Times New Roman" charset="0"/>
                                  </a:rPr>
                                </m:ctrlPr>
                              </m:dPr>
                              <m:e>
                                <m:r>
                                  <a:rPr lang="en-US" altLang="zh-CN" sz="2000" b="0" i="1" smtClean="0">
                                    <a:latin typeface="Cambria Math" panose="02040503050406030204" pitchFamily="18" charset="0"/>
                                    <a:ea typeface="Cambria Math" panose="02040503050406030204" pitchFamily="18" charset="0"/>
                                    <a:cs typeface="Times New Roman" charset="0"/>
                                  </a:rPr>
                                  <m:t>𝑡</m:t>
                                </m:r>
                              </m:e>
                            </m:d>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for</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a</m:t>
                            </m:r>
                            <m:r>
                              <a:rPr lang="en-US" altLang="zh-CN" sz="2000" i="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lower</m:t>
                            </m:r>
                            <m:r>
                              <a:rPr lang="en-US" altLang="zh-CN" sz="2000" i="0">
                                <a:latin typeface="Cambria Math" panose="02040503050406030204" pitchFamily="18" charset="0"/>
                                <a:ea typeface="Cambria Math" panose="02040503050406030204" pitchFamily="18" charset="0"/>
                                <a:cs typeface="Times New Roman" charset="0"/>
                              </a:rPr>
                              <m:t>−</m:t>
                            </m:r>
                            <m:r>
                              <m:rPr>
                                <m:sty m:val="p"/>
                              </m:rPr>
                              <a:rPr lang="en-US" altLang="zh-CN" sz="2000" i="0">
                                <a:latin typeface="Cambria Math" panose="02040503050406030204" pitchFamily="18" charset="0"/>
                                <a:ea typeface="Cambria Math" panose="02040503050406030204" pitchFamily="18" charset="0"/>
                                <a:cs typeface="Times New Roman" charset="0"/>
                              </a:rPr>
                              <m:t>tailed</m:t>
                            </m:r>
                            <m:r>
                              <a:rPr lang="en-US" altLang="zh-CN" sz="2000" i="0">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𝑡</m:t>
                            </m:r>
                            <m:r>
                              <a:rPr lang="en-US" altLang="zh-CN" sz="2000" i="1">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ea typeface="Cambria Math" panose="02040503050406030204" pitchFamily="18" charset="0"/>
                                <a:cs typeface="Times New Roman" charset="0"/>
                              </a:rPr>
                              <m:t>test</m:t>
                            </m:r>
                          </m:e>
                          <m:e>
                            <m:r>
                              <a:rPr lang="en-US" altLang="zh-CN" sz="2000" i="1">
                                <a:latin typeface="Cambria Math" panose="02040503050406030204" pitchFamily="18" charset="0"/>
                                <a:cs typeface="Times New Roman" charset="0"/>
                              </a:rPr>
                              <m:t>2</m:t>
                            </m:r>
                            <m:d>
                              <m:dPr>
                                <m:begChr m:val="["/>
                                <m:endChr m:val="]"/>
                                <m:ctrlPr>
                                  <a:rPr lang="en-US" altLang="zh-CN" sz="2000" i="1">
                                    <a:latin typeface="Cambria Math" charset="0"/>
                                    <a:cs typeface="Times New Roman" charset="0"/>
                                  </a:rPr>
                                </m:ctrlPr>
                              </m:dPr>
                              <m:e>
                                <m:r>
                                  <a:rPr lang="en-US" altLang="zh-CN" sz="2000" i="1">
                                    <a:latin typeface="Cambria Math" panose="02040503050406030204" pitchFamily="18" charset="0"/>
                                    <a:cs typeface="Times New Roman" charset="0"/>
                                  </a:rPr>
                                  <m:t>1−</m:t>
                                </m:r>
                                <m:r>
                                  <a:rPr lang="en-US" altLang="zh-CN" sz="2000" b="0" i="1" smtClean="0">
                                    <a:latin typeface="Cambria Math" panose="02040503050406030204" pitchFamily="18" charset="0"/>
                                    <a:cs typeface="Times New Roman" charset="0"/>
                                  </a:rPr>
                                  <m:t>𝜏</m:t>
                                </m:r>
                                <m:d>
                                  <m:dPr>
                                    <m:ctrlPr>
                                      <a:rPr lang="en-US" altLang="zh-CN" sz="2000" i="1">
                                        <a:latin typeface="Cambria Math" charset="0"/>
                                        <a:ea typeface="Cambria Math" panose="02040503050406030204" pitchFamily="18" charset="0"/>
                                        <a:cs typeface="Times New Roman" charset="0"/>
                                      </a:rPr>
                                    </m:ctrlPr>
                                  </m:dPr>
                                  <m:e>
                                    <m:d>
                                      <m:dPr>
                                        <m:begChr m:val="|"/>
                                        <m:endChr m:val="|"/>
                                        <m:ctrlPr>
                                          <a:rPr lang="en-US" altLang="zh-CN" sz="2000" i="1">
                                            <a:latin typeface="Cambria Math" charset="0"/>
                                            <a:ea typeface="Cambria Math" panose="02040503050406030204" pitchFamily="18" charset="0"/>
                                            <a:cs typeface="Times New Roman" charset="0"/>
                                          </a:rPr>
                                        </m:ctrlPr>
                                      </m:dPr>
                                      <m:e>
                                        <m:r>
                                          <a:rPr lang="en-US" altLang="zh-CN" sz="2000" b="0" i="1" smtClean="0">
                                            <a:latin typeface="Cambria Math" panose="02040503050406030204" pitchFamily="18" charset="0"/>
                                            <a:ea typeface="Cambria Math" panose="02040503050406030204" pitchFamily="18" charset="0"/>
                                            <a:cs typeface="Times New Roman" charset="0"/>
                                          </a:rPr>
                                          <m:t>𝑡</m:t>
                                        </m:r>
                                      </m:e>
                                    </m:d>
                                  </m:e>
                                </m:d>
                              </m:e>
                            </m:d>
                            <m:r>
                              <a:rPr lang="en-US" altLang="zh-CN" sz="2000" i="1">
                                <a:latin typeface="Cambria Math" panose="02040503050406030204" pitchFamily="18" charset="0"/>
                                <a:ea typeface="Cambria Math" panose="02040503050406030204" pitchFamily="18" charset="0"/>
                                <a:cs typeface="Times New Roman" charset="0"/>
                              </a:rPr>
                              <m:t>     </m:t>
                            </m:r>
                            <m:r>
                              <a:rPr lang="en-US" altLang="zh-CN" sz="2000" b="0" i="1" smtClean="0">
                                <a:latin typeface="Cambria Math" panose="02040503050406030204" pitchFamily="18" charset="0"/>
                                <a:ea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for</m:t>
                            </m:r>
                            <m:r>
                              <a:rPr lang="en-US" altLang="zh-CN" sz="2000" i="0">
                                <a:latin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a</m:t>
                            </m:r>
                            <m:r>
                              <a:rPr lang="en-US" altLang="zh-CN" sz="2000" i="0">
                                <a:latin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two</m:t>
                            </m:r>
                            <m:r>
                              <a:rPr lang="en-US" altLang="zh-CN" sz="2000" i="0">
                                <a:latin typeface="Cambria Math" panose="02040503050406030204" pitchFamily="18" charset="0"/>
                                <a:cs typeface="Times New Roman" charset="0"/>
                              </a:rPr>
                              <m:t>−</m:t>
                            </m:r>
                            <m:r>
                              <m:rPr>
                                <m:sty m:val="p"/>
                              </m:rPr>
                              <a:rPr lang="en-US" altLang="zh-CN" sz="2000" i="0">
                                <a:latin typeface="Cambria Math" panose="02040503050406030204" pitchFamily="18" charset="0"/>
                                <a:cs typeface="Times New Roman" charset="0"/>
                              </a:rPr>
                              <m:t>tailed</m:t>
                            </m:r>
                            <m:r>
                              <a:rPr lang="en-US" altLang="zh-CN" sz="2000" i="0">
                                <a:latin typeface="Cambria Math" panose="02040503050406030204" pitchFamily="18" charset="0"/>
                                <a:cs typeface="Times New Roman" charset="0"/>
                              </a:rPr>
                              <m:t> </m:t>
                            </m:r>
                            <m:r>
                              <a:rPr lang="en-US" altLang="zh-CN" sz="2000" b="0" i="1" smtClean="0">
                                <a:latin typeface="Cambria Math" panose="02040503050406030204" pitchFamily="18" charset="0"/>
                                <a:cs typeface="Times New Roman" charset="0"/>
                              </a:rPr>
                              <m:t>𝑡</m:t>
                            </m:r>
                            <m:r>
                              <a:rPr lang="en-US" altLang="zh-CN" sz="2000" i="1">
                                <a:latin typeface="Cambria Math" panose="02040503050406030204" pitchFamily="18" charset="0"/>
                                <a:cs typeface="Times New Roman" charset="0"/>
                              </a:rPr>
                              <m:t> </m:t>
                            </m:r>
                            <m:r>
                              <m:rPr>
                                <m:sty m:val="p"/>
                              </m:rPr>
                              <a:rPr lang="en-US" altLang="zh-CN" sz="2000" i="0">
                                <a:latin typeface="Cambria Math" panose="02040503050406030204" pitchFamily="18" charset="0"/>
                                <a:cs typeface="Times New Roman" charset="0"/>
                              </a:rPr>
                              <m:t>te</m:t>
                            </m:r>
                            <m:r>
                              <m:rPr>
                                <m:sty m:val="p"/>
                              </m:rPr>
                              <a:rPr lang="en-US" altLang="zh-CN" sz="2000" b="0" i="0" smtClean="0">
                                <a:latin typeface="Cambria Math" panose="02040503050406030204" pitchFamily="18" charset="0"/>
                                <a:cs typeface="Times New Roman" charset="0"/>
                              </a:rPr>
                              <m:t>st</m:t>
                            </m:r>
                          </m:e>
                        </m:eqArr>
                      </m:e>
                    </m:d>
                  </m:oMath>
                </a14:m>
                <a:endParaRPr lang="zh-CN" altLang="en-US" sz="2000" dirty="0">
                  <a:latin typeface="Arial" panose="020B0604020202020204" pitchFamily="34" charset="0"/>
                  <a:cs typeface="Arial" panose="020B0604020202020204" pitchFamily="34" charset="0"/>
                </a:endParaRPr>
              </a:p>
            </p:txBody>
          </p:sp>
        </mc:Choice>
        <mc:Fallback xmlns="">
          <p:sp>
            <p:nvSpPr>
              <p:cNvPr id="11" name="矩形 10">
                <a:extLst>
                  <a:ext uri="{FF2B5EF4-FFF2-40B4-BE49-F238E27FC236}">
                    <a16:creationId xmlns:a16="http://schemas.microsoft.com/office/drawing/2014/main" id="{D5576265-A8AD-4D14-AAD8-BA3564BC24C7}"/>
                  </a:ext>
                </a:extLst>
              </p:cNvPr>
              <p:cNvSpPr>
                <a:spLocks noRot="1" noChangeAspect="1" noMove="1" noResize="1" noEditPoints="1" noAdjustHandles="1" noChangeArrowheads="1" noChangeShapeType="1" noTextEdit="1"/>
              </p:cNvSpPr>
              <p:nvPr/>
            </p:nvSpPr>
            <p:spPr>
              <a:xfrm>
                <a:off x="971600" y="2078850"/>
                <a:ext cx="6796220" cy="1668021"/>
              </a:xfrm>
              <a:prstGeom prst="rect">
                <a:avLst/>
              </a:prstGeom>
              <a:blipFill>
                <a:blip r:embed="rId3"/>
                <a:stretch>
                  <a:fillRect l="-715" t="-719"/>
                </a:stretch>
              </a:blipFill>
            </p:spPr>
            <p:txBody>
              <a:bodyPr/>
              <a:lstStyle/>
              <a:p>
                <a:r>
                  <a:rPr lang="zh-CN" altLang="en-US">
                    <a:noFill/>
                  </a:rPr>
                  <a:t> </a:t>
                </a:r>
              </a:p>
            </p:txBody>
          </p:sp>
        </mc:Fallback>
      </mc:AlternateContent>
      <p:sp>
        <p:nvSpPr>
          <p:cNvPr id="13" name="文本框 12">
            <a:hlinkClick r:id="rId4" action="ppaction://hlinksldjump"/>
            <a:extLst>
              <a:ext uri="{FF2B5EF4-FFF2-40B4-BE49-F238E27FC236}">
                <a16:creationId xmlns="" xmlns:a16="http://schemas.microsoft.com/office/drawing/2014/main" id="{806B2086-78F7-46FE-8CDE-E2AB34429855}"/>
              </a:ext>
            </a:extLst>
          </p:cNvPr>
          <p:cNvSpPr txBox="1"/>
          <p:nvPr/>
        </p:nvSpPr>
        <p:spPr>
          <a:xfrm>
            <a:off x="431540" y="615819"/>
            <a:ext cx="3655168" cy="461665"/>
          </a:xfrm>
          <a:prstGeom prst="rect">
            <a:avLst/>
          </a:prstGeom>
          <a:noFill/>
        </p:spPr>
        <p:txBody>
          <a:bodyPr wrap="none" rtlCol="0">
            <a:spAutoFit/>
          </a:bodyPr>
          <a:lstStyle/>
          <a:p>
            <a:r>
              <a:rPr lang="en-US" altLang="zh-CN" sz="2400" dirty="0">
                <a:solidFill>
                  <a:srgbClr val="FF3300"/>
                </a:solidFill>
                <a:latin typeface="Arial" panose="020B0604020202020204" pitchFamily="34" charset="0"/>
                <a:cs typeface="Arial" panose="020B0604020202020204" pitchFamily="34" charset="0"/>
              </a:rPr>
              <a:t>8.4.2 </a:t>
            </a:r>
            <a:r>
              <a:rPr lang="en-US" altLang="zh-CN" sz="2400" i="1" kern="0" dirty="0">
                <a:solidFill>
                  <a:srgbClr val="FF3300"/>
                </a:solidFill>
                <a:latin typeface="Arial" panose="020B0604020202020204" pitchFamily="34" charset="0"/>
                <a:cs typeface="Arial" panose="020B0604020202020204" pitchFamily="34" charset="0"/>
              </a:rPr>
              <a:t>P</a:t>
            </a:r>
            <a:r>
              <a:rPr lang="en-US" altLang="zh-CN" sz="2400" kern="0" dirty="0">
                <a:solidFill>
                  <a:srgbClr val="FF3300"/>
                </a:solidFill>
                <a:latin typeface="Arial" panose="020B0604020202020204" pitchFamily="34" charset="0"/>
                <a:cs typeface="Arial" panose="020B0604020202020204" pitchFamily="34" charset="0"/>
              </a:rPr>
              <a:t>-Values for a </a:t>
            </a:r>
            <a:r>
              <a:rPr lang="en-US" altLang="zh-CN" sz="2400" i="1" kern="0" dirty="0">
                <a:solidFill>
                  <a:srgbClr val="FF3300"/>
                </a:solidFill>
                <a:latin typeface="Arial" panose="020B0604020202020204" pitchFamily="34" charset="0"/>
                <a:cs typeface="Arial" panose="020B0604020202020204" pitchFamily="34" charset="0"/>
              </a:rPr>
              <a:t>t</a:t>
            </a:r>
            <a:r>
              <a:rPr lang="en-US" altLang="zh-CN" sz="2400" kern="0" dirty="0">
                <a:solidFill>
                  <a:srgbClr val="FF3300"/>
                </a:solidFill>
                <a:latin typeface="Arial" panose="020B0604020202020204" pitchFamily="34" charset="0"/>
                <a:cs typeface="Arial" panose="020B0604020202020204" pitchFamily="34" charset="0"/>
              </a:rPr>
              <a:t> test</a:t>
            </a:r>
            <a:endParaRPr lang="zh-CN" altLang="en-US" sz="2400" dirty="0">
              <a:solidFill>
                <a:srgbClr val="FF3300"/>
              </a:solidFill>
              <a:latin typeface="+mj-lt"/>
            </a:endParaRPr>
          </a:p>
        </p:txBody>
      </p:sp>
      <p:pic>
        <p:nvPicPr>
          <p:cNvPr id="14" name="图片 13">
            <a:extLst>
              <a:ext uri="{FF2B5EF4-FFF2-40B4-BE49-F238E27FC236}">
                <a16:creationId xmlns="" xmlns:a16="http://schemas.microsoft.com/office/drawing/2014/main" id="{8D5FB7A0-6624-4EAD-BA2E-A99F4F9F7783}"/>
              </a:ext>
            </a:extLst>
          </p:cNvPr>
          <p:cNvPicPr>
            <a:picLocks noChangeAspect="1"/>
          </p:cNvPicPr>
          <p:nvPr/>
        </p:nvPicPr>
        <p:blipFill>
          <a:blip r:embed="rId5"/>
          <a:stretch>
            <a:fillRect/>
          </a:stretch>
        </p:blipFill>
        <p:spPr>
          <a:xfrm>
            <a:off x="1359829" y="4164945"/>
            <a:ext cx="6002481" cy="2072699"/>
          </a:xfrm>
          <a:prstGeom prst="rect">
            <a:avLst/>
          </a:prstGeom>
        </p:spPr>
      </p:pic>
      <p:sp>
        <p:nvSpPr>
          <p:cNvPr id="10" name="灯片编号占位符 9">
            <a:extLst>
              <a:ext uri="{FF2B5EF4-FFF2-40B4-BE49-F238E27FC236}">
                <a16:creationId xmlns="" xmlns:a16="http://schemas.microsoft.com/office/drawing/2014/main" id="{132DF368-1D36-4BE4-985E-C8E1FC25E01F}"/>
              </a:ext>
            </a:extLst>
          </p:cNvPr>
          <p:cNvSpPr>
            <a:spLocks noGrp="1"/>
          </p:cNvSpPr>
          <p:nvPr>
            <p:ph type="sldNum" sz="quarter" idx="11"/>
          </p:nvPr>
        </p:nvSpPr>
        <p:spPr/>
        <p:txBody>
          <a:bodyPr/>
          <a:lstStyle/>
          <a:p>
            <a:pPr>
              <a:defRPr/>
            </a:pPr>
            <a:fld id="{DF2308B0-52A9-437D-9700-D7B37876F5B1}" type="slidenum">
              <a:rPr lang="zh-CN" altLang="en-US" smtClean="0"/>
              <a:pPr>
                <a:defRPr/>
              </a:pPr>
              <a:t>51</a:t>
            </a:fld>
            <a:endParaRPr lang="en-US" altLang="zh-CN" dirty="0"/>
          </a:p>
        </p:txBody>
      </p:sp>
    </p:spTree>
    <p:extLst>
      <p:ext uri="{BB962C8B-B14F-4D97-AF65-F5344CB8AC3E}">
        <p14:creationId xmlns:p14="http://schemas.microsoft.com/office/powerpoint/2010/main" val="642940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F882269F-C5C9-441F-9860-AED1EF4DB826}"/>
              </a:ext>
            </a:extLst>
          </p:cNvPr>
          <p:cNvPicPr>
            <a:picLocks noChangeAspect="1"/>
          </p:cNvPicPr>
          <p:nvPr/>
        </p:nvPicPr>
        <p:blipFill>
          <a:blip r:embed="rId2"/>
          <a:stretch>
            <a:fillRect/>
          </a:stretch>
        </p:blipFill>
        <p:spPr>
          <a:xfrm>
            <a:off x="656565" y="1043735"/>
            <a:ext cx="7249003" cy="2396849"/>
          </a:xfrm>
          <a:prstGeom prst="rect">
            <a:avLst/>
          </a:prstGeom>
        </p:spPr>
      </p:pic>
      <p:pic>
        <p:nvPicPr>
          <p:cNvPr id="3" name="图片 2">
            <a:extLst>
              <a:ext uri="{FF2B5EF4-FFF2-40B4-BE49-F238E27FC236}">
                <a16:creationId xmlns="" xmlns:a16="http://schemas.microsoft.com/office/drawing/2014/main" id="{2092B77E-C7D5-4224-9DA6-AD110A6E269F}"/>
              </a:ext>
            </a:extLst>
          </p:cNvPr>
          <p:cNvPicPr>
            <a:picLocks noChangeAspect="1"/>
          </p:cNvPicPr>
          <p:nvPr/>
        </p:nvPicPr>
        <p:blipFill>
          <a:blip r:embed="rId3"/>
          <a:stretch>
            <a:fillRect/>
          </a:stretch>
        </p:blipFill>
        <p:spPr>
          <a:xfrm>
            <a:off x="656565" y="3158970"/>
            <a:ext cx="7249003" cy="2160240"/>
          </a:xfrm>
          <a:prstGeom prst="rect">
            <a:avLst/>
          </a:prstGeom>
        </p:spPr>
      </p:pic>
      <p:sp>
        <p:nvSpPr>
          <p:cNvPr id="4" name="灯片编号占位符 3">
            <a:extLst>
              <a:ext uri="{FF2B5EF4-FFF2-40B4-BE49-F238E27FC236}">
                <a16:creationId xmlns="" xmlns:a16="http://schemas.microsoft.com/office/drawing/2014/main" id="{7E0EEC5C-EB41-409D-9683-E619CD706B47}"/>
              </a:ext>
            </a:extLst>
          </p:cNvPr>
          <p:cNvSpPr>
            <a:spLocks noGrp="1"/>
          </p:cNvSpPr>
          <p:nvPr>
            <p:ph type="sldNum" sz="quarter" idx="11"/>
          </p:nvPr>
        </p:nvSpPr>
        <p:spPr/>
        <p:txBody>
          <a:bodyPr/>
          <a:lstStyle/>
          <a:p>
            <a:pPr>
              <a:defRPr/>
            </a:pPr>
            <a:fld id="{DF2308B0-52A9-437D-9700-D7B37876F5B1}" type="slidenum">
              <a:rPr lang="zh-CN" altLang="en-US" smtClean="0"/>
              <a:pPr>
                <a:defRPr/>
              </a:pPr>
              <a:t>52</a:t>
            </a:fld>
            <a:endParaRPr lang="en-US" altLang="zh-CN" dirty="0"/>
          </a:p>
        </p:txBody>
      </p:sp>
    </p:spTree>
    <p:extLst>
      <p:ext uri="{BB962C8B-B14F-4D97-AF65-F5344CB8AC3E}">
        <p14:creationId xmlns:p14="http://schemas.microsoft.com/office/powerpoint/2010/main" val="40914342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3E9C14E7-C1EB-4D91-AE4A-C028C898F150}"/>
              </a:ext>
            </a:extLst>
          </p:cNvPr>
          <p:cNvSpPr>
            <a:spLocks noGrp="1"/>
          </p:cNvSpPr>
          <p:nvPr>
            <p:ph type="sldNum" sz="quarter" idx="11"/>
          </p:nvPr>
        </p:nvSpPr>
        <p:spPr/>
        <p:txBody>
          <a:bodyPr/>
          <a:lstStyle/>
          <a:p>
            <a:pPr>
              <a:defRPr/>
            </a:pPr>
            <a:fld id="{DF2308B0-52A9-437D-9700-D7B37876F5B1}" type="slidenum">
              <a:rPr lang="zh-CN" altLang="en-US" smtClean="0"/>
              <a:pPr>
                <a:defRPr/>
              </a:pPr>
              <a:t>53</a:t>
            </a:fld>
            <a:endParaRPr lang="en-US" altLang="zh-CN" dirty="0"/>
          </a:p>
        </p:txBody>
      </p:sp>
      <p:sp>
        <p:nvSpPr>
          <p:cNvPr id="3" name="矩形 2">
            <a:extLst>
              <a:ext uri="{FF2B5EF4-FFF2-40B4-BE49-F238E27FC236}">
                <a16:creationId xmlns="" xmlns:a16="http://schemas.microsoft.com/office/drawing/2014/main" id="{51C0D819-3428-4544-AD8B-9DB5E8161ACB}"/>
              </a:ext>
            </a:extLst>
          </p:cNvPr>
          <p:cNvSpPr/>
          <p:nvPr/>
        </p:nvSpPr>
        <p:spPr>
          <a:xfrm>
            <a:off x="251520" y="548680"/>
            <a:ext cx="8640959" cy="2308324"/>
          </a:xfrm>
          <a:prstGeom prst="rect">
            <a:avLst/>
          </a:prstGeom>
        </p:spPr>
        <p:txBody>
          <a:bodyPr wrap="square">
            <a:spAutoFit/>
          </a:bodyPr>
          <a:lstStyle/>
          <a:p>
            <a:pPr algn="just"/>
            <a:r>
              <a:rPr lang="en-US" altLang="zh-CN" dirty="0">
                <a:solidFill>
                  <a:srgbClr val="3333FF"/>
                </a:solidFill>
                <a:latin typeface="Arial" panose="020B0604020202020204" pitchFamily="34" charset="0"/>
                <a:ea typeface="等线" panose="02010600030101010101" pitchFamily="2" charset="-122"/>
              </a:rPr>
              <a:t>Example</a:t>
            </a:r>
            <a:r>
              <a:rPr lang="en-US" altLang="zh-CN" dirty="0">
                <a:latin typeface="Arial" panose="020B0604020202020204" pitchFamily="34" charset="0"/>
                <a:ea typeface="等线" panose="02010600030101010101" pitchFamily="2" charset="-122"/>
              </a:rPr>
              <a:t> </a:t>
            </a:r>
            <a:r>
              <a:rPr lang="en-US" altLang="zh-CN" dirty="0">
                <a:effectLst/>
                <a:latin typeface="Arial" panose="020B0604020202020204" pitchFamily="34" charset="0"/>
                <a:ea typeface="等线" panose="02010600030101010101" pitchFamily="2" charset="-122"/>
              </a:rPr>
              <a:t>Many deleterious effects of smoking on health have been well documented. The </a:t>
            </a:r>
            <a:r>
              <a:rPr lang="en-US" altLang="zh-CN" dirty="0">
                <a:solidFill>
                  <a:srgbClr val="00B0F0"/>
                </a:solidFill>
                <a:effectLst/>
                <a:latin typeface="Arial" panose="020B0604020202020204" pitchFamily="34" charset="0"/>
                <a:ea typeface="等线" panose="02010600030101010101" pitchFamily="2" charset="-122"/>
              </a:rPr>
              <a:t>article "Smoking Abstinence Impairs Time Estimation Accuracy in Cigarette Smokers" (</a:t>
            </a:r>
            <a:r>
              <a:rPr lang="en-US" altLang="zh-CN" i="1" dirty="0">
                <a:solidFill>
                  <a:srgbClr val="00B0F0"/>
                </a:solidFill>
                <a:effectLst/>
                <a:latin typeface="Arial" panose="020B0604020202020204" pitchFamily="34" charset="0"/>
                <a:ea typeface="等线" panose="02010600030101010101" pitchFamily="2" charset="-122"/>
              </a:rPr>
              <a:t>Psychopharmacology Bull</a:t>
            </a:r>
            <a:r>
              <a:rPr lang="en-US" altLang="zh-CN" dirty="0">
                <a:solidFill>
                  <a:srgbClr val="00B0F0"/>
                </a:solidFill>
                <a:effectLst/>
                <a:latin typeface="Arial" panose="020B0604020202020204" pitchFamily="34" charset="0"/>
                <a:ea typeface="等线" panose="02010600030101010101" pitchFamily="2" charset="-122"/>
              </a:rPr>
              <a:t>., 2003: 90-95) </a:t>
            </a:r>
            <a:r>
              <a:rPr lang="en-US" altLang="zh-CN" dirty="0">
                <a:effectLst/>
                <a:latin typeface="Arial" panose="020B0604020202020204" pitchFamily="34" charset="0"/>
                <a:ea typeface="等线" panose="02010600030101010101" pitchFamily="2" charset="-122"/>
              </a:rPr>
              <a:t>described an investigation into whether time perception, an indicator of a person's ability to concentrate, is impaired during nicotine withdrawal. After a 24-hour smoking abstinence, each of 20 smokers was asked to estimate how much time had elapsed during a 45 -second period. The following data on perceived elapsed time is consistent with summary quantities given in the cited article.</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 xmlns:a16="http://schemas.microsoft.com/office/drawing/2014/main" id="{680AB4FF-236F-4478-84FC-194B2DF6EF6F}"/>
                  </a:ext>
                </a:extLst>
              </p:cNvPr>
              <p:cNvSpPr/>
              <p:nvPr/>
            </p:nvSpPr>
            <p:spPr>
              <a:xfrm>
                <a:off x="1826695" y="2869103"/>
                <a:ext cx="4891083" cy="5598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0"/>
                                <m:mcJc m:val="center"/>
                              </m:mcPr>
                            </m:mc>
                          </m:mcs>
                          <m:ctrlPr>
                            <a:rPr lang="zh-CN" altLang="en-US" i="1">
                              <a:latin typeface="Cambria Math" charset="0"/>
                            </a:rPr>
                          </m:ctrlPr>
                        </m:mPr>
                        <m:mr>
                          <m:e>
                            <m:r>
                              <a:rPr lang="zh-CN" altLang="en-US">
                                <a:latin typeface="Cambria Math" panose="02040503050406030204" pitchFamily="18" charset="0"/>
                              </a:rPr>
                              <m:t>69</m:t>
                            </m:r>
                          </m:e>
                          <m:e>
                            <m:r>
                              <a:rPr lang="zh-CN" altLang="en-US" i="0">
                                <a:latin typeface="Cambria Math" panose="02040503050406030204" pitchFamily="18" charset="0"/>
                              </a:rPr>
                              <m:t>65</m:t>
                            </m:r>
                          </m:e>
                          <m:e>
                            <m:r>
                              <a:rPr lang="zh-CN" altLang="en-US" i="0">
                                <a:latin typeface="Cambria Math" panose="02040503050406030204" pitchFamily="18" charset="0"/>
                              </a:rPr>
                              <m:t>72</m:t>
                            </m:r>
                          </m:e>
                          <m:e>
                            <m:r>
                              <a:rPr lang="zh-CN" altLang="en-US" i="0">
                                <a:latin typeface="Cambria Math" panose="02040503050406030204" pitchFamily="18" charset="0"/>
                              </a:rPr>
                              <m:t>73</m:t>
                            </m:r>
                          </m:e>
                          <m:e>
                            <m:r>
                              <a:rPr lang="zh-CN" altLang="en-US" i="0">
                                <a:latin typeface="Cambria Math" panose="02040503050406030204" pitchFamily="18" charset="0"/>
                              </a:rPr>
                              <m:t>59</m:t>
                            </m:r>
                          </m:e>
                          <m:e>
                            <m:r>
                              <a:rPr lang="zh-CN" altLang="en-US" i="0">
                                <a:latin typeface="Cambria Math" panose="02040503050406030204" pitchFamily="18" charset="0"/>
                              </a:rPr>
                              <m:t>55</m:t>
                            </m:r>
                          </m:e>
                          <m:e>
                            <m:r>
                              <a:rPr lang="zh-CN" altLang="en-US" i="0">
                                <a:latin typeface="Cambria Math" panose="02040503050406030204" pitchFamily="18" charset="0"/>
                              </a:rPr>
                              <m:t>39</m:t>
                            </m:r>
                          </m:e>
                          <m:e>
                            <m:r>
                              <a:rPr lang="zh-CN" altLang="en-US" i="0">
                                <a:latin typeface="Cambria Math" panose="02040503050406030204" pitchFamily="18" charset="0"/>
                              </a:rPr>
                              <m:t>52</m:t>
                            </m:r>
                          </m:e>
                          <m:e>
                            <m:r>
                              <a:rPr lang="zh-CN" altLang="en-US" i="0">
                                <a:latin typeface="Cambria Math" panose="02040503050406030204" pitchFamily="18" charset="0"/>
                              </a:rPr>
                              <m:t>67</m:t>
                            </m:r>
                          </m:e>
                          <m:e>
                            <m:r>
                              <a:rPr lang="zh-CN" altLang="en-US" i="0">
                                <a:latin typeface="Cambria Math" panose="02040503050406030204" pitchFamily="18" charset="0"/>
                              </a:rPr>
                              <m:t>57</m:t>
                            </m:r>
                          </m:e>
                        </m:mr>
                        <m:mr>
                          <m:e>
                            <m:r>
                              <a:rPr lang="zh-CN" altLang="en-US" i="0">
                                <a:latin typeface="Cambria Math" panose="02040503050406030204" pitchFamily="18" charset="0"/>
                              </a:rPr>
                              <m:t>56</m:t>
                            </m:r>
                          </m:e>
                          <m:e>
                            <m:r>
                              <a:rPr lang="zh-CN" altLang="en-US" i="0">
                                <a:latin typeface="Cambria Math" panose="02040503050406030204" pitchFamily="18" charset="0"/>
                              </a:rPr>
                              <m:t>50</m:t>
                            </m:r>
                          </m:e>
                          <m:e>
                            <m:r>
                              <a:rPr lang="zh-CN" altLang="en-US" i="0">
                                <a:latin typeface="Cambria Math" panose="02040503050406030204" pitchFamily="18" charset="0"/>
                              </a:rPr>
                              <m:t>70</m:t>
                            </m:r>
                          </m:e>
                          <m:e>
                            <m:r>
                              <a:rPr lang="zh-CN" altLang="en-US" i="0">
                                <a:latin typeface="Cambria Math" panose="02040503050406030204" pitchFamily="18" charset="0"/>
                              </a:rPr>
                              <m:t>47</m:t>
                            </m:r>
                          </m:e>
                          <m:e>
                            <m:r>
                              <a:rPr lang="zh-CN" altLang="en-US" i="0">
                                <a:latin typeface="Cambria Math" panose="02040503050406030204" pitchFamily="18" charset="0"/>
                              </a:rPr>
                              <m:t>56</m:t>
                            </m:r>
                          </m:e>
                          <m:e>
                            <m:r>
                              <a:rPr lang="zh-CN" altLang="en-US" i="0">
                                <a:latin typeface="Cambria Math" panose="02040503050406030204" pitchFamily="18" charset="0"/>
                              </a:rPr>
                              <m:t>45</m:t>
                            </m:r>
                          </m:e>
                          <m:e>
                            <m:r>
                              <a:rPr lang="zh-CN" altLang="en-US" i="0">
                                <a:latin typeface="Cambria Math" panose="02040503050406030204" pitchFamily="18" charset="0"/>
                              </a:rPr>
                              <m:t>70</m:t>
                            </m:r>
                          </m:e>
                          <m:e>
                            <m:r>
                              <a:rPr lang="zh-CN" altLang="en-US" i="0">
                                <a:latin typeface="Cambria Math" panose="02040503050406030204" pitchFamily="18" charset="0"/>
                              </a:rPr>
                              <m:t>64</m:t>
                            </m:r>
                          </m:e>
                          <m:e>
                            <m:r>
                              <a:rPr lang="zh-CN" altLang="en-US" i="0">
                                <a:latin typeface="Cambria Math" panose="02040503050406030204" pitchFamily="18" charset="0"/>
                              </a:rPr>
                              <m:t>67</m:t>
                            </m:r>
                          </m:e>
                          <m:e>
                            <m:r>
                              <a:rPr lang="zh-CN" altLang="en-US" i="0">
                                <a:latin typeface="Cambria Math" panose="02040503050406030204" pitchFamily="18" charset="0"/>
                              </a:rPr>
                              <m:t>53</m:t>
                            </m:r>
                          </m:e>
                        </m:mr>
                      </m:m>
                    </m:oMath>
                  </m:oMathPara>
                </a14:m>
                <a:endParaRPr lang="zh-CN" altLang="en-US" dirty="0"/>
              </a:p>
            </p:txBody>
          </p:sp>
        </mc:Choice>
        <mc:Fallback xmlns="">
          <p:sp>
            <p:nvSpPr>
              <p:cNvPr id="5" name="矩形 4">
                <a:extLst>
                  <a:ext uri="{FF2B5EF4-FFF2-40B4-BE49-F238E27FC236}">
                    <a16:creationId xmlns:a16="http://schemas.microsoft.com/office/drawing/2014/main" id="{680AB4FF-236F-4478-84FC-194B2DF6EF6F}"/>
                  </a:ext>
                </a:extLst>
              </p:cNvPr>
              <p:cNvSpPr>
                <a:spLocks noRot="1" noChangeAspect="1" noMove="1" noResize="1" noEditPoints="1" noAdjustHandles="1" noChangeArrowheads="1" noChangeShapeType="1" noTextEdit="1"/>
              </p:cNvSpPr>
              <p:nvPr/>
            </p:nvSpPr>
            <p:spPr>
              <a:xfrm>
                <a:off x="1826695" y="2869103"/>
                <a:ext cx="4891083" cy="55989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 xmlns:a16="http://schemas.microsoft.com/office/drawing/2014/main" id="{0946B88D-8CC1-4B3E-BDC7-D02399BD9FA5}"/>
                  </a:ext>
                </a:extLst>
              </p:cNvPr>
              <p:cNvSpPr/>
              <p:nvPr/>
            </p:nvSpPr>
            <p:spPr>
              <a:xfrm>
                <a:off x="238472" y="3441099"/>
                <a:ext cx="8640959" cy="923330"/>
              </a:xfrm>
              <a:prstGeom prst="rect">
                <a:avLst/>
              </a:prstGeom>
            </p:spPr>
            <p:txBody>
              <a:bodyPr wrap="square">
                <a:spAutoFit/>
              </a:bodyPr>
              <a:lstStyle/>
              <a:p>
                <a:pPr algn="just"/>
                <a:r>
                  <a:rPr lang="en-US" altLang="zh-CN" dirty="0">
                    <a:latin typeface="Arial" panose="020B0604020202020204" pitchFamily="34" charset="0"/>
                    <a:ea typeface="等线" panose="02010600030101010101" pitchFamily="2" charset="-122"/>
                  </a:rPr>
                  <a:t>A normal probability plot of this data shows a very substantial linear pattern. Let's carry out a test of hypotheses at significance level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.05</m:t>
                    </m:r>
                  </m:oMath>
                </a14:m>
                <a:r>
                  <a:rPr lang="en-US" altLang="zh-CN" dirty="0">
                    <a:effectLst/>
                    <a:latin typeface="Arial" panose="020B0604020202020204" pitchFamily="34" charset="0"/>
                    <a:ea typeface="等线" panose="02010600030101010101" pitchFamily="2" charset="-122"/>
                  </a:rPr>
                  <a:t> to decide whether true average perceived elapsed time differs from the known time 45.</a:t>
                </a:r>
                <a:endParaRPr lang="zh-CN" altLang="en-US" dirty="0"/>
              </a:p>
            </p:txBody>
          </p:sp>
        </mc:Choice>
        <mc:Fallback xmlns="">
          <p:sp>
            <p:nvSpPr>
              <p:cNvPr id="7" name="矩形 6">
                <a:extLst>
                  <a:ext uri="{FF2B5EF4-FFF2-40B4-BE49-F238E27FC236}">
                    <a16:creationId xmlns:a16="http://schemas.microsoft.com/office/drawing/2014/main" id="{0946B88D-8CC1-4B3E-BDC7-D02399BD9FA5}"/>
                  </a:ext>
                </a:extLst>
              </p:cNvPr>
              <p:cNvSpPr>
                <a:spLocks noRot="1" noChangeAspect="1" noMove="1" noResize="1" noEditPoints="1" noAdjustHandles="1" noChangeArrowheads="1" noChangeShapeType="1" noTextEdit="1"/>
              </p:cNvSpPr>
              <p:nvPr/>
            </p:nvSpPr>
            <p:spPr>
              <a:xfrm>
                <a:off x="238472" y="3441099"/>
                <a:ext cx="8640959" cy="923330"/>
              </a:xfrm>
              <a:prstGeom prst="rect">
                <a:avLst/>
              </a:prstGeom>
              <a:blipFill>
                <a:blip r:embed="rId3"/>
                <a:stretch>
                  <a:fillRect l="-564" t="-3289" r="-564"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 xmlns:a16="http://schemas.microsoft.com/office/drawing/2014/main" id="{118B1FD8-6073-4681-8C71-E86D84741621}"/>
                  </a:ext>
                </a:extLst>
              </p:cNvPr>
              <p:cNvSpPr/>
              <p:nvPr/>
            </p:nvSpPr>
            <p:spPr>
              <a:xfrm>
                <a:off x="779239" y="4635862"/>
                <a:ext cx="7585520" cy="1354217"/>
              </a:xfrm>
              <a:prstGeom prst="rect">
                <a:avLst/>
              </a:prstGeom>
            </p:spPr>
            <p:txBody>
              <a:bodyPr wrap="square">
                <a:spAutoFit/>
              </a:bodyPr>
              <a:lstStyle/>
              <a:p>
                <a:pPr marL="342900" lvl="0" indent="-342900" algn="just">
                  <a:spcAft>
                    <a:spcPts val="600"/>
                  </a:spcAft>
                  <a:buFont typeface="+mj-lt"/>
                  <a:buAutoNum type="arabicPeriod"/>
                  <a:tabLst>
                    <a:tab pos="457200" algn="l"/>
                  </a:tabLst>
                </a:pPr>
                <a14:m>
                  <m:oMath xmlns:m="http://schemas.openxmlformats.org/officeDocument/2006/math">
                    <m:r>
                      <a:rPr lang="en-US" altLang="zh-CN" i="1" smtClean="0">
                        <a:latin typeface="Cambria Math" panose="02040503050406030204" pitchFamily="18" charset="0"/>
                        <a:ea typeface="等线" panose="02010600030101010101" pitchFamily="2" charset="-122"/>
                        <a:cs typeface="Arial" panose="020B0604020202020204" pitchFamily="34" charset="0"/>
                      </a:rPr>
                      <m:t>𝜇</m:t>
                    </m:r>
                    <m:r>
                      <a:rPr lang="en-US" altLang="zh-CN">
                        <a:effectLst/>
                        <a:latin typeface="Cambria Math" panose="02040503050406030204" pitchFamily="18" charset="0"/>
                        <a:ea typeface="等线" panose="02010600030101010101" pitchFamily="2" charset="-122"/>
                        <a:cs typeface="Arial" panose="020B0604020202020204" pitchFamily="34" charset="0"/>
                      </a:rPr>
                      <m:t>=</m:t>
                    </m:r>
                  </m:oMath>
                </a14:m>
                <a:r>
                  <a:rPr lang="en-US" altLang="zh-CN" dirty="0">
                    <a:effectLst/>
                    <a:latin typeface="Arial" panose="020B0604020202020204" pitchFamily="34" charset="0"/>
                    <a:ea typeface="等线" panose="02010600030101010101" pitchFamily="2" charset="-122"/>
                    <a:cs typeface="Arial" panose="020B0604020202020204" pitchFamily="34" charset="0"/>
                  </a:rPr>
                  <a:t> true average perceived elapsed time for all smokers exposed to the described experimental regimen</a:t>
                </a:r>
                <a:endParaRPr lang="zh-CN" altLang="zh-CN"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just">
                  <a:spcAft>
                    <a:spcPts val="600"/>
                  </a:spcAft>
                  <a:buFont typeface="+mj-lt"/>
                  <a:buAutoNum type="arabicPeriod"/>
                  <a:tabLst>
                    <a:tab pos="457200" algn="l"/>
                  </a:tabLst>
                </a:pPr>
                <a14:m>
                  <m:oMath xmlns:m="http://schemas.openxmlformats.org/officeDocument/2006/math">
                    <m:sSub>
                      <m:sSubPr>
                        <m:ctrlPr>
                          <a:rPr lang="zh-CN" altLang="zh-CN" i="1">
                            <a:effectLst/>
                            <a:latin typeface="Cambria Math" charset="0"/>
                            <a:ea typeface="Cambria Math" panose="02040503050406030204" pitchFamily="18" charset="0"/>
                            <a:cs typeface="Arial" panose="020B0604020202020204" pitchFamily="34" charset="0"/>
                          </a:rPr>
                        </m:ctrlPr>
                      </m:sSubPr>
                      <m:e>
                        <m:r>
                          <a:rPr lang="en-US" altLang="zh-CN" i="1">
                            <a:effectLst/>
                            <a:latin typeface="Cambria Math" panose="02040503050406030204" pitchFamily="18" charset="0"/>
                            <a:ea typeface="等线" panose="02010600030101010101" pitchFamily="2" charset="-122"/>
                            <a:cs typeface="Arial" panose="020B0604020202020204" pitchFamily="34" charset="0"/>
                          </a:rPr>
                          <m:t>𝐻</m:t>
                        </m:r>
                      </m:e>
                      <m:sub>
                        <m:r>
                          <a:rPr lang="en-US" altLang="zh-CN">
                            <a:effectLst/>
                            <a:latin typeface="Cambria Math" panose="02040503050406030204" pitchFamily="18" charset="0"/>
                            <a:ea typeface="等线" panose="02010600030101010101" pitchFamily="2" charset="-122"/>
                            <a:cs typeface="Arial" panose="020B0604020202020204" pitchFamily="34" charset="0"/>
                          </a:rPr>
                          <m:t>0</m:t>
                        </m:r>
                      </m:sub>
                    </m:sSub>
                    <m:r>
                      <a:rPr lang="en-US" altLang="zh-CN">
                        <a:effectLst/>
                        <a:latin typeface="Cambria Math" panose="02040503050406030204" pitchFamily="18" charset="0"/>
                        <a:ea typeface="等线" panose="02010600030101010101" pitchFamily="2" charset="-122"/>
                        <a:cs typeface="Arial" panose="020B0604020202020204" pitchFamily="34" charset="0"/>
                      </a:rPr>
                      <m:t>:</m:t>
                    </m:r>
                    <m:r>
                      <a:rPr lang="en-US" altLang="zh-CN" i="1">
                        <a:effectLst/>
                        <a:latin typeface="Cambria Math" panose="02040503050406030204" pitchFamily="18" charset="0"/>
                        <a:ea typeface="等线" panose="02010600030101010101" pitchFamily="2" charset="-122"/>
                        <a:cs typeface="Arial" panose="020B0604020202020204" pitchFamily="34" charset="0"/>
                      </a:rPr>
                      <m:t>𝜇</m:t>
                    </m:r>
                    <m:r>
                      <a:rPr lang="en-US" altLang="zh-CN">
                        <a:effectLst/>
                        <a:latin typeface="Cambria Math" panose="02040503050406030204" pitchFamily="18" charset="0"/>
                        <a:ea typeface="等线" panose="02010600030101010101" pitchFamily="2" charset="-122"/>
                        <a:cs typeface="Arial" panose="020B0604020202020204" pitchFamily="34" charset="0"/>
                      </a:rPr>
                      <m:t>=45</m:t>
                    </m:r>
                  </m:oMath>
                </a14:m>
                <a:endParaRPr lang="zh-CN" altLang="zh-CN"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just">
                  <a:spcAft>
                    <a:spcPts val="600"/>
                  </a:spcAft>
                  <a:buFont typeface="+mj-lt"/>
                  <a:buAutoNum type="arabicPeriod"/>
                  <a:tabLst>
                    <a:tab pos="457200" algn="l"/>
                  </a:tabLst>
                </a:pPr>
                <a14:m>
                  <m:oMath xmlns:m="http://schemas.openxmlformats.org/officeDocument/2006/math">
                    <m:sSub>
                      <m:sSubPr>
                        <m:ctrlPr>
                          <a:rPr lang="zh-CN" altLang="zh-CN" i="1">
                            <a:effectLst/>
                            <a:latin typeface="Cambria Math" charset="0"/>
                            <a:ea typeface="Cambria Math" panose="02040503050406030204" pitchFamily="18" charset="0"/>
                            <a:cs typeface="Arial" panose="020B0604020202020204" pitchFamily="34" charset="0"/>
                          </a:rPr>
                        </m:ctrlPr>
                      </m:sSubPr>
                      <m:e>
                        <m:r>
                          <a:rPr lang="en-US" altLang="zh-CN" i="1">
                            <a:effectLst/>
                            <a:latin typeface="Cambria Math" panose="02040503050406030204" pitchFamily="18" charset="0"/>
                            <a:ea typeface="等线" panose="02010600030101010101" pitchFamily="2" charset="-122"/>
                            <a:cs typeface="Arial" panose="020B0604020202020204" pitchFamily="34" charset="0"/>
                          </a:rPr>
                          <m:t>𝐻</m:t>
                        </m:r>
                      </m:e>
                      <m:sub>
                        <m:r>
                          <m:rPr>
                            <m:sty m:val="p"/>
                          </m:rPr>
                          <a:rPr lang="en-US" altLang="zh-CN" b="0" i="0" smtClean="0">
                            <a:effectLst/>
                            <a:latin typeface="Cambria Math" panose="02040503050406030204" pitchFamily="18" charset="0"/>
                            <a:ea typeface="等线" panose="02010600030101010101" pitchFamily="2" charset="-122"/>
                            <a:cs typeface="Arial" panose="020B0604020202020204" pitchFamily="34" charset="0"/>
                          </a:rPr>
                          <m:t>a</m:t>
                        </m:r>
                      </m:sub>
                    </m:sSub>
                    <m:r>
                      <a:rPr lang="en-US" altLang="zh-CN">
                        <a:effectLst/>
                        <a:latin typeface="Cambria Math" panose="02040503050406030204" pitchFamily="18" charset="0"/>
                        <a:ea typeface="等线" panose="02010600030101010101" pitchFamily="2" charset="-122"/>
                        <a:cs typeface="Arial" panose="020B0604020202020204" pitchFamily="34" charset="0"/>
                      </a:rPr>
                      <m:t>:</m:t>
                    </m:r>
                    <m:r>
                      <a:rPr lang="en-US" altLang="zh-CN" i="1">
                        <a:effectLst/>
                        <a:latin typeface="Cambria Math" panose="02040503050406030204" pitchFamily="18" charset="0"/>
                        <a:ea typeface="等线" panose="02010600030101010101" pitchFamily="2" charset="-122"/>
                        <a:cs typeface="Arial" panose="020B0604020202020204" pitchFamily="34" charset="0"/>
                      </a:rPr>
                      <m:t>𝜇</m:t>
                    </m:r>
                    <m:r>
                      <a:rPr lang="en-US" altLang="zh-CN">
                        <a:effectLst/>
                        <a:latin typeface="Cambria Math" panose="02040503050406030204" pitchFamily="18" charset="0"/>
                        <a:ea typeface="等线" panose="02010600030101010101" pitchFamily="2" charset="-122"/>
                        <a:cs typeface="Arial" panose="020B0604020202020204" pitchFamily="34" charset="0"/>
                      </a:rPr>
                      <m:t>≠45</m:t>
                    </m:r>
                  </m:oMath>
                </a14:m>
                <a:endParaRPr lang="zh-CN" altLang="zh-CN" dirty="0">
                  <a:effectLst/>
                  <a:latin typeface="Arial" panose="020B0604020202020204" pitchFamily="34" charset="0"/>
                  <a:ea typeface="等线" panose="02010600030101010101" pitchFamily="2" charset="-122"/>
                  <a:cs typeface="Arial" panose="020B0604020202020204" pitchFamily="34" charset="0"/>
                </a:endParaRPr>
              </a:p>
            </p:txBody>
          </p:sp>
        </mc:Choice>
        <mc:Fallback xmlns="">
          <p:sp>
            <p:nvSpPr>
              <p:cNvPr id="9" name="矩形 8">
                <a:extLst>
                  <a:ext uri="{FF2B5EF4-FFF2-40B4-BE49-F238E27FC236}">
                    <a16:creationId xmlns:a16="http://schemas.microsoft.com/office/drawing/2014/main" id="{118B1FD8-6073-4681-8C71-E86D84741621}"/>
                  </a:ext>
                </a:extLst>
              </p:cNvPr>
              <p:cNvSpPr>
                <a:spLocks noRot="1" noChangeAspect="1" noMove="1" noResize="1" noEditPoints="1" noAdjustHandles="1" noChangeArrowheads="1" noChangeShapeType="1" noTextEdit="1"/>
              </p:cNvSpPr>
              <p:nvPr/>
            </p:nvSpPr>
            <p:spPr>
              <a:xfrm>
                <a:off x="779239" y="4635862"/>
                <a:ext cx="7585520" cy="1354217"/>
              </a:xfrm>
              <a:prstGeom prst="rect">
                <a:avLst/>
              </a:prstGeom>
              <a:blipFill>
                <a:blip r:embed="rId4"/>
                <a:stretch>
                  <a:fillRect l="-643" t="-2242" r="-643" b="-49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3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BAF682B1-262C-4A22-B079-F41B90C4F2A8}"/>
              </a:ext>
            </a:extLst>
          </p:cNvPr>
          <p:cNvSpPr>
            <a:spLocks noGrp="1"/>
          </p:cNvSpPr>
          <p:nvPr>
            <p:ph type="sldNum" sz="quarter" idx="11"/>
          </p:nvPr>
        </p:nvSpPr>
        <p:spPr/>
        <p:txBody>
          <a:bodyPr/>
          <a:lstStyle/>
          <a:p>
            <a:pPr>
              <a:defRPr/>
            </a:pPr>
            <a:fld id="{DF2308B0-52A9-437D-9700-D7B37876F5B1}" type="slidenum">
              <a:rPr lang="zh-CN" altLang="en-US" smtClean="0"/>
              <a:pPr>
                <a:defRPr/>
              </a:pPr>
              <a:t>54</a:t>
            </a:fld>
            <a:endParaRPr lang="en-US" altLang="zh-CN" dirty="0"/>
          </a:p>
        </p:txBody>
      </p:sp>
      <mc:AlternateContent xmlns:mc="http://schemas.openxmlformats.org/markup-compatibility/2006" xmlns:a14="http://schemas.microsoft.com/office/drawing/2010/main">
        <mc:Choice Requires="a14">
          <p:sp>
            <p:nvSpPr>
              <p:cNvPr id="3" name="矩形 2">
                <a:extLst>
                  <a:ext uri="{FF2B5EF4-FFF2-40B4-BE49-F238E27FC236}">
                    <a16:creationId xmlns="" xmlns:a16="http://schemas.microsoft.com/office/drawing/2014/main" id="{D41774F9-025A-4A4C-9062-04AFBE298A0F}"/>
                  </a:ext>
                </a:extLst>
              </p:cNvPr>
              <p:cNvSpPr/>
              <p:nvPr/>
            </p:nvSpPr>
            <p:spPr>
              <a:xfrm>
                <a:off x="521550" y="1043735"/>
                <a:ext cx="7965885" cy="4607672"/>
              </a:xfrm>
              <a:prstGeom prst="rect">
                <a:avLst/>
              </a:prstGeom>
            </p:spPr>
            <p:txBody>
              <a:bodyPr wrap="square">
                <a:spAutoFit/>
              </a:bodyPr>
              <a:lstStyle/>
              <a:p>
                <a:pPr marL="342900" lvl="0" indent="-342900" algn="just">
                  <a:lnSpc>
                    <a:spcPts val="2400"/>
                  </a:lnSpc>
                  <a:spcAft>
                    <a:spcPts val="600"/>
                  </a:spcAft>
                  <a:buFont typeface="+mj-lt"/>
                  <a:buAutoNum type="arabicPeriod" startAt="4"/>
                  <a:tabLst>
                    <a:tab pos="457200" algn="l"/>
                  </a:tabLst>
                </a:pPr>
                <a14:m>
                  <m:oMath xmlns:m="http://schemas.openxmlformats.org/officeDocument/2006/math">
                    <m:r>
                      <a:rPr lang="en-US" altLang="zh-CN" i="1" smtClean="0">
                        <a:latin typeface="Cambria Math" panose="02040503050406030204" pitchFamily="18" charset="0"/>
                        <a:ea typeface="等线" panose="02010600030101010101" pitchFamily="2" charset="-122"/>
                        <a:cs typeface="Arial" panose="020B0604020202020204" pitchFamily="34" charset="0"/>
                      </a:rPr>
                      <m:t>𝑡</m:t>
                    </m:r>
                    <m:r>
                      <a:rPr lang="en-US" altLang="zh-CN">
                        <a:effectLst/>
                        <a:latin typeface="Cambria Math" panose="02040503050406030204" pitchFamily="18" charset="0"/>
                        <a:ea typeface="等线" panose="02010600030101010101" pitchFamily="2" charset="-122"/>
                        <a:cs typeface="Arial" panose="020B0604020202020204" pitchFamily="34" charset="0"/>
                      </a:rPr>
                      <m:t>=(</m:t>
                    </m:r>
                    <m:acc>
                      <m:accPr>
                        <m:chr m:val="‾"/>
                        <m:ctrlPr>
                          <a:rPr lang="zh-CN" altLang="zh-CN" i="1">
                            <a:effectLst/>
                            <a:latin typeface="Cambria Math" charset="0"/>
                            <a:ea typeface="Cambria Math" panose="02040503050406030204" pitchFamily="18" charset="0"/>
                            <a:cs typeface="Arial" panose="020B0604020202020204" pitchFamily="34" charset="0"/>
                          </a:rPr>
                        </m:ctrlPr>
                      </m:accPr>
                      <m:e>
                        <m:r>
                          <a:rPr lang="en-US" altLang="zh-CN" i="1">
                            <a:effectLst/>
                            <a:latin typeface="Cambria Math" panose="02040503050406030204" pitchFamily="18" charset="0"/>
                            <a:ea typeface="等线" panose="02010600030101010101" pitchFamily="2" charset="-122"/>
                            <a:cs typeface="Arial" panose="020B0604020202020204" pitchFamily="34" charset="0"/>
                          </a:rPr>
                          <m:t>𝑥</m:t>
                        </m:r>
                      </m:e>
                    </m:acc>
                    <m:r>
                      <a:rPr lang="en-US" altLang="zh-CN" i="1">
                        <a:effectLst/>
                        <a:latin typeface="Cambria Math" panose="02040503050406030204" pitchFamily="18" charset="0"/>
                        <a:ea typeface="等线" panose="02010600030101010101" pitchFamily="2" charset="-122"/>
                        <a:cs typeface="Arial" panose="020B0604020202020204" pitchFamily="34" charset="0"/>
                      </a:rPr>
                      <m:t>−</m:t>
                    </m:r>
                    <m:r>
                      <a:rPr lang="en-US" altLang="zh-CN">
                        <a:effectLst/>
                        <a:latin typeface="Cambria Math" panose="02040503050406030204" pitchFamily="18" charset="0"/>
                        <a:ea typeface="等线" panose="02010600030101010101" pitchFamily="2" charset="-122"/>
                        <a:cs typeface="Arial" panose="020B0604020202020204" pitchFamily="34" charset="0"/>
                      </a:rPr>
                      <m:t>45)/(</m:t>
                    </m:r>
                    <m:r>
                      <a:rPr lang="en-US" altLang="zh-CN" i="1">
                        <a:effectLst/>
                        <a:latin typeface="Cambria Math" panose="02040503050406030204" pitchFamily="18" charset="0"/>
                        <a:ea typeface="等线" panose="02010600030101010101" pitchFamily="2" charset="-122"/>
                        <a:cs typeface="Arial" panose="020B0604020202020204" pitchFamily="34" charset="0"/>
                      </a:rPr>
                      <m:t>𝑠</m:t>
                    </m:r>
                    <m:r>
                      <a:rPr lang="en-US" altLang="zh-CN">
                        <a:effectLst/>
                        <a:latin typeface="Cambria Math" panose="02040503050406030204" pitchFamily="18" charset="0"/>
                        <a:ea typeface="等线" panose="02010600030101010101" pitchFamily="2" charset="-122"/>
                        <a:cs typeface="Arial" panose="020B0604020202020204" pitchFamily="34" charset="0"/>
                      </a:rPr>
                      <m:t>/</m:t>
                    </m:r>
                    <m:rad>
                      <m:radPr>
                        <m:degHide m:val="on"/>
                        <m:ctrlPr>
                          <a:rPr lang="zh-CN" altLang="zh-CN" i="1">
                            <a:effectLst/>
                            <a:latin typeface="Cambria Math" charset="0"/>
                            <a:ea typeface="Cambria Math" panose="02040503050406030204" pitchFamily="18" charset="0"/>
                            <a:cs typeface="Arial" panose="020B0604020202020204" pitchFamily="34" charset="0"/>
                          </a:rPr>
                        </m:ctrlPr>
                      </m:radPr>
                      <m:deg/>
                      <m:e>
                        <m:r>
                          <a:rPr lang="en-US" altLang="zh-CN" i="1">
                            <a:effectLst/>
                            <a:latin typeface="Cambria Math" panose="02040503050406030204" pitchFamily="18" charset="0"/>
                            <a:ea typeface="等线" panose="02010600030101010101" pitchFamily="2" charset="-122"/>
                            <a:cs typeface="Arial" panose="020B0604020202020204" pitchFamily="34" charset="0"/>
                          </a:rPr>
                          <m:t>𝑛</m:t>
                        </m:r>
                      </m:e>
                    </m:rad>
                    <m:r>
                      <a:rPr lang="en-US" altLang="zh-CN">
                        <a:effectLst/>
                        <a:latin typeface="Cambria Math" panose="02040503050406030204" pitchFamily="18" charset="0"/>
                        <a:ea typeface="等线" panose="02010600030101010101" pitchFamily="2" charset="-122"/>
                        <a:cs typeface="Arial" panose="020B0604020202020204" pitchFamily="34" charset="0"/>
                      </a:rPr>
                      <m:t>)</m:t>
                    </m:r>
                  </m:oMath>
                </a14:m>
                <a:endParaRPr lang="zh-CN" altLang="zh-CN" dirty="0">
                  <a:effectLst/>
                  <a:latin typeface="Georgia" panose="02040502050405020303" pitchFamily="18" charset="0"/>
                  <a:ea typeface="等线" panose="02010600030101010101" pitchFamily="2" charset="-122"/>
                  <a:cs typeface="Times New Roman" panose="02020603050405020304" pitchFamily="18" charset="0"/>
                </a:endParaRPr>
              </a:p>
              <a:p>
                <a:pPr marL="342900" lvl="0" indent="-342900" algn="just">
                  <a:lnSpc>
                    <a:spcPts val="2400"/>
                  </a:lnSpc>
                  <a:spcAft>
                    <a:spcPts val="600"/>
                  </a:spcAft>
                  <a:buFont typeface="+mj-lt"/>
                  <a:buAutoNum type="arabicPeriod" startAt="4"/>
                  <a:tabLst>
                    <a:tab pos="457200" algn="l"/>
                  </a:tabLst>
                </a:pPr>
                <a:r>
                  <a:rPr lang="en-US" altLang="zh-CN" dirty="0">
                    <a:effectLst/>
                    <a:latin typeface="Arial" panose="020B0604020202020204" pitchFamily="34" charset="0"/>
                    <a:ea typeface="等线" panose="02010600030101010101" pitchFamily="2" charset="-122"/>
                    <a:cs typeface="Times New Roman" panose="02020603050405020304" pitchFamily="18" charset="0"/>
                  </a:rPr>
                  <a:t>With </a:t>
                </a:r>
                <a14:m>
                  <m:oMath xmlns:m="http://schemas.openxmlformats.org/officeDocument/2006/math">
                    <m:acc>
                      <m:accPr>
                        <m:chr m:val="‾"/>
                        <m:ctrlPr>
                          <a:rPr lang="zh-CN" altLang="zh-CN" i="1">
                            <a:effectLst/>
                            <a:latin typeface="Cambria Math" charset="0"/>
                            <a:ea typeface="Cambria Math" panose="02040503050406030204" pitchFamily="18" charset="0"/>
                            <a:cs typeface="Arial" panose="020B0604020202020204" pitchFamily="34" charset="0"/>
                          </a:rPr>
                        </m:ctrlPr>
                      </m:accPr>
                      <m:e>
                        <m:r>
                          <a:rPr lang="en-US" altLang="zh-CN" i="1">
                            <a:effectLst/>
                            <a:latin typeface="Cambria Math" panose="02040503050406030204" pitchFamily="18" charset="0"/>
                            <a:ea typeface="等线" panose="02010600030101010101" pitchFamily="2" charset="-122"/>
                            <a:cs typeface="Arial" panose="020B0604020202020204" pitchFamily="34" charset="0"/>
                          </a:rPr>
                          <m:t>𝑥</m:t>
                        </m:r>
                      </m:e>
                    </m:acc>
                    <m:r>
                      <a:rPr lang="en-US" altLang="zh-CN">
                        <a:effectLst/>
                        <a:latin typeface="Cambria Math" panose="02040503050406030204" pitchFamily="18" charset="0"/>
                        <a:ea typeface="等线" panose="02010600030101010101" pitchFamily="2" charset="-122"/>
                        <a:cs typeface="Arial" panose="020B0604020202020204" pitchFamily="34" charset="0"/>
                      </a:rPr>
                      <m:t>=59.30</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and </a:t>
                </a:r>
                <a14:m>
                  <m:oMath xmlns:m="http://schemas.openxmlformats.org/officeDocument/2006/math">
                    <m:r>
                      <a:rPr lang="en-US" altLang="zh-CN" i="1">
                        <a:effectLst/>
                        <a:latin typeface="Cambria Math" panose="02040503050406030204" pitchFamily="18" charset="0"/>
                        <a:ea typeface="等线" panose="02010600030101010101" pitchFamily="2" charset="-122"/>
                        <a:cs typeface="Arial" panose="020B0604020202020204" pitchFamily="34" charset="0"/>
                      </a:rPr>
                      <m:t>𝑠</m:t>
                    </m:r>
                    <m:r>
                      <a:rPr lang="en-US" altLang="zh-CN">
                        <a:effectLst/>
                        <a:latin typeface="Cambria Math" panose="02040503050406030204" pitchFamily="18" charset="0"/>
                        <a:ea typeface="等线" panose="02010600030101010101" pitchFamily="2" charset="-122"/>
                        <a:cs typeface="Arial" panose="020B0604020202020204" pitchFamily="34" charset="0"/>
                      </a:rPr>
                      <m:t>/</m:t>
                    </m:r>
                    <m:rad>
                      <m:radPr>
                        <m:degHide m:val="on"/>
                        <m:ctrlPr>
                          <a:rPr lang="zh-CN" altLang="zh-CN" i="1">
                            <a:effectLst/>
                            <a:latin typeface="Cambria Math" charset="0"/>
                            <a:ea typeface="Cambria Math" panose="02040503050406030204" pitchFamily="18" charset="0"/>
                            <a:cs typeface="Arial" panose="020B0604020202020204" pitchFamily="34" charset="0"/>
                          </a:rPr>
                        </m:ctrlPr>
                      </m:radPr>
                      <m:deg/>
                      <m:e>
                        <m:r>
                          <a:rPr lang="en-US" altLang="zh-CN" i="1">
                            <a:effectLst/>
                            <a:latin typeface="Cambria Math" panose="02040503050406030204" pitchFamily="18" charset="0"/>
                            <a:ea typeface="等线" panose="02010600030101010101" pitchFamily="2" charset="-122"/>
                            <a:cs typeface="Arial" panose="020B0604020202020204" pitchFamily="34" charset="0"/>
                          </a:rPr>
                          <m:t>𝑛</m:t>
                        </m:r>
                      </m:e>
                    </m:rad>
                    <m:r>
                      <a:rPr lang="en-US" altLang="zh-CN">
                        <a:effectLst/>
                        <a:latin typeface="Cambria Math" panose="02040503050406030204" pitchFamily="18" charset="0"/>
                        <a:ea typeface="等线" panose="02010600030101010101" pitchFamily="2" charset="-122"/>
                        <a:cs typeface="Arial" panose="020B0604020202020204" pitchFamily="34" charset="0"/>
                      </a:rPr>
                      <m:t>=9.84/</m:t>
                    </m:r>
                    <m:rad>
                      <m:radPr>
                        <m:degHide m:val="on"/>
                        <m:ctrlPr>
                          <a:rPr lang="zh-CN" altLang="zh-CN" i="1">
                            <a:effectLst/>
                            <a:latin typeface="Cambria Math" charset="0"/>
                            <a:ea typeface="Cambria Math" panose="02040503050406030204" pitchFamily="18" charset="0"/>
                            <a:cs typeface="Arial" panose="020B0604020202020204" pitchFamily="34" charset="0"/>
                          </a:rPr>
                        </m:ctrlPr>
                      </m:radPr>
                      <m:deg/>
                      <m:e>
                        <m:r>
                          <a:rPr lang="en-US" altLang="zh-CN">
                            <a:effectLst/>
                            <a:latin typeface="Cambria Math" panose="02040503050406030204" pitchFamily="18" charset="0"/>
                            <a:ea typeface="等线" panose="02010600030101010101" pitchFamily="2" charset="-122"/>
                            <a:cs typeface="Arial" panose="020B0604020202020204" pitchFamily="34" charset="0"/>
                          </a:rPr>
                          <m:t>20</m:t>
                        </m:r>
                      </m:e>
                    </m:rad>
                    <m:r>
                      <a:rPr lang="en-US" altLang="zh-CN">
                        <a:effectLst/>
                        <a:latin typeface="Cambria Math" panose="02040503050406030204" pitchFamily="18" charset="0"/>
                        <a:ea typeface="等线" panose="02010600030101010101" pitchFamily="2" charset="-122"/>
                        <a:cs typeface="Arial" panose="020B0604020202020204" pitchFamily="34" charset="0"/>
                      </a:rPr>
                      <m:t>=2.200</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the test statistic value is </a:t>
                </a:r>
                <a14:m>
                  <m:oMath xmlns:m="http://schemas.openxmlformats.org/officeDocument/2006/math">
                    <m:r>
                      <a:rPr lang="en-US" altLang="zh-CN" i="1">
                        <a:effectLst/>
                        <a:latin typeface="Cambria Math" panose="02040503050406030204" pitchFamily="18" charset="0"/>
                        <a:ea typeface="等线" panose="02010600030101010101" pitchFamily="2" charset="-122"/>
                        <a:cs typeface="Arial" panose="020B0604020202020204" pitchFamily="34" charset="0"/>
                      </a:rPr>
                      <m:t>𝑡</m:t>
                    </m:r>
                    <m:r>
                      <a:rPr lang="en-US" altLang="zh-CN">
                        <a:effectLst/>
                        <a:latin typeface="Cambria Math" panose="02040503050406030204" pitchFamily="18" charset="0"/>
                        <a:ea typeface="等线" panose="02010600030101010101" pitchFamily="2" charset="-122"/>
                        <a:cs typeface="Arial" panose="020B0604020202020204" pitchFamily="34" charset="0"/>
                      </a:rPr>
                      <m:t>=</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14.3/2.200=6.50</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a:t>
                </a:r>
                <a:endParaRPr lang="zh-CN" altLang="zh-CN" dirty="0">
                  <a:effectLst/>
                  <a:latin typeface="Georgia" panose="02040502050405020303" pitchFamily="18" charset="0"/>
                  <a:ea typeface="等线" panose="02010600030101010101" pitchFamily="2" charset="-122"/>
                  <a:cs typeface="Times New Roman" panose="02020603050405020304" pitchFamily="18" charset="0"/>
                </a:endParaRPr>
              </a:p>
              <a:p>
                <a:pPr marL="342900" lvl="0" indent="-342900" algn="just">
                  <a:lnSpc>
                    <a:spcPts val="2400"/>
                  </a:lnSpc>
                  <a:spcAft>
                    <a:spcPts val="600"/>
                  </a:spcAft>
                  <a:buFont typeface="+mj-lt"/>
                  <a:buAutoNum type="arabicPeriod" startAt="4"/>
                  <a:tabLst>
                    <a:tab pos="457200" algn="l"/>
                  </a:tabLst>
                </a:pPr>
                <a:r>
                  <a:rPr lang="en-US" altLang="zh-CN" dirty="0">
                    <a:effectLst/>
                    <a:latin typeface="Arial" panose="020B0604020202020204" pitchFamily="34" charset="0"/>
                    <a:ea typeface="等线" panose="02010600030101010101" pitchFamily="2" charset="-122"/>
                    <a:cs typeface="Times New Roman" panose="02020603050405020304" pitchFamily="18" charset="0"/>
                  </a:rPr>
                  <a:t>The </a:t>
                </a:r>
                <a14:m>
                  <m:oMath xmlns:m="http://schemas.openxmlformats.org/officeDocument/2006/math">
                    <m:r>
                      <a:rPr lang="en-US" altLang="zh-CN" i="1" smtClean="0">
                        <a:solidFill>
                          <a:srgbClr val="FF0000"/>
                        </a:solidFill>
                        <a:effectLst/>
                        <a:latin typeface="Cambria Math" panose="02040503050406030204" pitchFamily="18" charset="0"/>
                        <a:ea typeface="等线" panose="02010600030101010101" pitchFamily="2" charset="-122"/>
                        <a:cs typeface="Arial" panose="020B0604020202020204" pitchFamily="34" charset="0"/>
                      </a:rPr>
                      <m:t>𝑃</m:t>
                    </m:r>
                  </m:oMath>
                </a14:m>
                <a:r>
                  <a:rPr lang="en-US" altLang="zh-CN"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-value for a two-tailed test </a:t>
                </a:r>
                <a:r>
                  <a:rPr lang="en-US" altLang="zh-CN" dirty="0">
                    <a:effectLst/>
                    <a:latin typeface="Arial" panose="020B0604020202020204" pitchFamily="34" charset="0"/>
                    <a:ea typeface="等线" panose="02010600030101010101" pitchFamily="2" charset="-122"/>
                    <a:cs typeface="Times New Roman" panose="02020603050405020304" pitchFamily="18" charset="0"/>
                  </a:rPr>
                  <a:t>is twice the area under the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19</m:t>
                    </m:r>
                    <m:r>
                      <m:rPr>
                        <m:sty m:val="p"/>
                      </m:rPr>
                      <a:rPr lang="en-US" altLang="zh-CN">
                        <a:effectLst/>
                        <a:latin typeface="Cambria Math" panose="02040503050406030204" pitchFamily="18" charset="0"/>
                        <a:ea typeface="等线" panose="02010600030101010101" pitchFamily="2" charset="-122"/>
                        <a:cs typeface="Arial" panose="020B0604020202020204" pitchFamily="34" charset="0"/>
                      </a:rPr>
                      <m:t>df</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i="1" dirty="0">
                    <a:effectLst/>
                    <a:latin typeface="Arial" panose="020B0604020202020204" pitchFamily="34" charset="0"/>
                    <a:ea typeface="等线" panose="02010600030101010101" pitchFamily="2" charset="-122"/>
                    <a:cs typeface="Times New Roman" panose="02020603050405020304" pitchFamily="18" charset="0"/>
                  </a:rPr>
                  <a:t>t</a:t>
                </a:r>
                <a:r>
                  <a:rPr lang="en-US" altLang="zh-CN" dirty="0">
                    <a:effectLst/>
                    <a:latin typeface="Arial" panose="020B0604020202020204" pitchFamily="34" charset="0"/>
                    <a:ea typeface="等线" panose="02010600030101010101" pitchFamily="2" charset="-122"/>
                    <a:cs typeface="Times New Roman" panose="02020603050405020304" pitchFamily="18" charset="0"/>
                  </a:rPr>
                  <a:t> curve to the right of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6.50</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Since Table A.8 shows that the area under this </a:t>
                </a:r>
                <a14:m>
                  <m:oMath xmlns:m="http://schemas.openxmlformats.org/officeDocument/2006/math">
                    <m:r>
                      <a:rPr lang="en-US" altLang="zh-CN" i="1">
                        <a:effectLst/>
                        <a:latin typeface="Cambria Math" panose="02040503050406030204" pitchFamily="18" charset="0"/>
                        <a:ea typeface="等线" panose="02010600030101010101" pitchFamily="2" charset="-122"/>
                        <a:cs typeface="Arial" panose="020B0604020202020204" pitchFamily="34" charset="0"/>
                      </a:rPr>
                      <m:t>𝑡</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curve to the right of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4.0</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is 0, the area to the right of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6.50</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 is certainly 0. The </a:t>
                </a:r>
                <a14:m>
                  <m:oMath xmlns:m="http://schemas.openxmlformats.org/officeDocument/2006/math">
                    <m:r>
                      <a:rPr lang="en-US" altLang="zh-CN" i="1">
                        <a:effectLst/>
                        <a:latin typeface="Cambria Math" panose="02040503050406030204" pitchFamily="18" charset="0"/>
                        <a:ea typeface="等线" panose="02010600030101010101" pitchFamily="2" charset="-122"/>
                        <a:cs typeface="Arial" panose="020B0604020202020204" pitchFamily="34" charset="0"/>
                      </a:rPr>
                      <m:t>𝑃</m:t>
                    </m:r>
                  </m:oMath>
                </a14:m>
                <a:r>
                  <a:rPr lang="en-US" altLang="zh-CN" dirty="0">
                    <a:effectLst/>
                    <a:latin typeface="Arial" panose="020B0604020202020204" pitchFamily="34" charset="0"/>
                    <a:ea typeface="等线" panose="02010600030101010101" pitchFamily="2" charset="-122"/>
                    <a:cs typeface="Times New Roman" panose="02020603050405020304" pitchFamily="18" charset="0"/>
                  </a:rPr>
                  <a:t>-value is then </a:t>
                </a:r>
                <a14:m>
                  <m:oMath xmlns:m="http://schemas.openxmlformats.org/officeDocument/2006/math">
                    <m:r>
                      <a:rPr lang="en-US" altLang="zh-CN" smtClean="0">
                        <a:solidFill>
                          <a:srgbClr val="FF0000"/>
                        </a:solidFill>
                        <a:effectLst/>
                        <a:latin typeface="Cambria Math" panose="02040503050406030204" pitchFamily="18" charset="0"/>
                        <a:ea typeface="等线" panose="02010600030101010101" pitchFamily="2" charset="-122"/>
                        <a:cs typeface="Arial" panose="020B0604020202020204" pitchFamily="34" charset="0"/>
                      </a:rPr>
                      <m:t>2</m:t>
                    </m:r>
                    <m:r>
                      <a:rPr lang="en-US" altLang="zh-CN" b="0" i="0" smtClean="0">
                        <a:solidFill>
                          <a:srgbClr val="FF0000"/>
                        </a:solidFill>
                        <a:effectLst/>
                        <a:latin typeface="Cambria Math" panose="02040503050406030204" pitchFamily="18" charset="0"/>
                        <a:ea typeface="等线" panose="02010600030101010101" pitchFamily="2" charset="-122"/>
                        <a:cs typeface="Arial" panose="020B0604020202020204" pitchFamily="34" charset="0"/>
                      </a:rPr>
                      <m:t>[1−</m:t>
                    </m:r>
                    <m:r>
                      <a:rPr lang="en-US" altLang="zh-CN" b="0" i="1" smtClean="0">
                        <a:solidFill>
                          <a:srgbClr val="FF0000"/>
                        </a:solidFill>
                        <a:effectLst/>
                        <a:latin typeface="Cambria Math" panose="02040503050406030204" pitchFamily="18" charset="0"/>
                        <a:ea typeface="等线" panose="02010600030101010101" pitchFamily="2" charset="-122"/>
                        <a:cs typeface="Arial" panose="020B0604020202020204" pitchFamily="34" charset="0"/>
                      </a:rPr>
                      <m:t>𝜏</m:t>
                    </m:r>
                    <m:r>
                      <a:rPr lang="en-US" altLang="zh-CN" b="0" i="1" smtClean="0">
                        <a:solidFill>
                          <a:srgbClr val="FF0000"/>
                        </a:solidFill>
                        <a:effectLst/>
                        <a:latin typeface="Cambria Math" panose="02040503050406030204" pitchFamily="18" charset="0"/>
                        <a:ea typeface="等线" panose="02010600030101010101" pitchFamily="2" charset="-122"/>
                        <a:cs typeface="Arial" panose="020B0604020202020204" pitchFamily="34" charset="0"/>
                      </a:rPr>
                      <m:t>(6.50)</m:t>
                    </m:r>
                    <m:r>
                      <a:rPr lang="en-US" altLang="zh-CN" b="0" i="0" smtClean="0">
                        <a:solidFill>
                          <a:srgbClr val="FF0000"/>
                        </a:solidFill>
                        <a:effectLst/>
                        <a:latin typeface="Cambria Math" panose="02040503050406030204" pitchFamily="18" charset="0"/>
                        <a:ea typeface="等线" panose="02010600030101010101" pitchFamily="2" charset="-122"/>
                        <a:cs typeface="Arial" panose="020B0604020202020204" pitchFamily="34" charset="0"/>
                      </a:rPr>
                      <m:t>]</m:t>
                    </m:r>
                    <m:r>
                      <a:rPr lang="en-US" altLang="zh-CN">
                        <a:solidFill>
                          <a:srgbClr val="FF0000"/>
                        </a:solidFill>
                        <a:effectLst/>
                        <a:latin typeface="Cambria Math" panose="02040503050406030204" pitchFamily="18" charset="0"/>
                        <a:ea typeface="等线" panose="02010600030101010101" pitchFamily="2" charset="-122"/>
                        <a:cs typeface="Arial" panose="020B0604020202020204" pitchFamily="34" charset="0"/>
                      </a:rPr>
                      <m:t>=</m:t>
                    </m:r>
                  </m:oMath>
                </a14:m>
                <a:r>
                  <a:rPr lang="en-US" altLang="zh-CN"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 0 </a:t>
                </a:r>
                <a:r>
                  <a:rPr lang="en-US" altLang="zh-CN" dirty="0">
                    <a:effectLst/>
                    <a:latin typeface="Arial" panose="020B0604020202020204" pitchFamily="34" charset="0"/>
                    <a:ea typeface="等线" panose="02010600030101010101" pitchFamily="2" charset="-122"/>
                    <a:cs typeface="Times New Roman" panose="02020603050405020304" pitchFamily="18" charset="0"/>
                  </a:rPr>
                  <a:t>(.00000 according to software).</a:t>
                </a:r>
              </a:p>
              <a:p>
                <a:pPr marL="342900" lvl="0" indent="-342900" algn="just">
                  <a:lnSpc>
                    <a:spcPts val="2400"/>
                  </a:lnSpc>
                  <a:spcAft>
                    <a:spcPts val="600"/>
                  </a:spcAft>
                  <a:buFont typeface="+mj-lt"/>
                  <a:buAutoNum type="arabicPeriod" startAt="4"/>
                  <a:tabLst>
                    <a:tab pos="457200" algn="l"/>
                  </a:tabLst>
                </a:pPr>
                <a:r>
                  <a:rPr lang="en-US" altLang="zh-CN" dirty="0">
                    <a:effectLst/>
                    <a:latin typeface="Arial" panose="020B0604020202020204" pitchFamily="34" charset="0"/>
                    <a:ea typeface="等线" panose="02010600030101010101" pitchFamily="2" charset="-122"/>
                  </a:rPr>
                  <a:t>A </a:t>
                </a:r>
                <a14:m>
                  <m:oMath xmlns:m="http://schemas.openxmlformats.org/officeDocument/2006/math">
                    <m:r>
                      <a:rPr lang="en-US" altLang="zh-CN" i="1">
                        <a:effectLst/>
                        <a:latin typeface="Cambria Math" panose="02040503050406030204" pitchFamily="18" charset="0"/>
                        <a:ea typeface="等线" panose="02010600030101010101" pitchFamily="2" charset="-122"/>
                        <a:cs typeface="Arial" panose="020B0604020202020204" pitchFamily="34" charset="0"/>
                      </a:rPr>
                      <m:t>𝑃</m:t>
                    </m:r>
                  </m:oMath>
                </a14:m>
                <a:r>
                  <a:rPr lang="en-US" altLang="zh-CN" dirty="0">
                    <a:effectLst/>
                    <a:latin typeface="Arial" panose="020B0604020202020204" pitchFamily="34" charset="0"/>
                    <a:ea typeface="等线" panose="02010600030101010101" pitchFamily="2" charset="-122"/>
                  </a:rPr>
                  <a:t>-value as small as what we obtained argues very strongly for rejection of </a:t>
                </a:r>
                <a14:m>
                  <m:oMath xmlns:m="http://schemas.openxmlformats.org/officeDocument/2006/math">
                    <m:sSub>
                      <m:sSubPr>
                        <m:ctrlPr>
                          <a:rPr lang="zh-CN" altLang="zh-CN" i="1">
                            <a:effectLst/>
                            <a:latin typeface="Cambria Math" charset="0"/>
                            <a:ea typeface="Cambria Math" panose="02040503050406030204" pitchFamily="18" charset="0"/>
                            <a:cs typeface="Arial" panose="020B0604020202020204" pitchFamily="34" charset="0"/>
                          </a:rPr>
                        </m:ctrlPr>
                      </m:sSubPr>
                      <m:e>
                        <m:r>
                          <a:rPr lang="en-US" altLang="zh-CN" i="1">
                            <a:effectLst/>
                            <a:latin typeface="Cambria Math" panose="02040503050406030204" pitchFamily="18" charset="0"/>
                            <a:ea typeface="等线" panose="02010600030101010101" pitchFamily="2" charset="-122"/>
                            <a:cs typeface="Arial" panose="020B0604020202020204" pitchFamily="34" charset="0"/>
                          </a:rPr>
                          <m:t>𝐻</m:t>
                        </m:r>
                      </m:e>
                      <m:sub>
                        <m:r>
                          <a:rPr lang="en-US" altLang="zh-CN">
                            <a:effectLst/>
                            <a:latin typeface="Cambria Math" panose="02040503050406030204" pitchFamily="18" charset="0"/>
                            <a:ea typeface="等线" panose="02010600030101010101" pitchFamily="2" charset="-122"/>
                            <a:cs typeface="Arial" panose="020B0604020202020204" pitchFamily="34" charset="0"/>
                          </a:rPr>
                          <m:t>0</m:t>
                        </m:r>
                      </m:sub>
                    </m:sSub>
                  </m:oMath>
                </a14:m>
                <a:r>
                  <a:rPr lang="en-US" altLang="zh-CN" dirty="0">
                    <a:effectLst/>
                    <a:latin typeface="Arial" panose="020B0604020202020204" pitchFamily="34" charset="0"/>
                    <a:ea typeface="等线" panose="02010600030101010101" pitchFamily="2" charset="-122"/>
                  </a:rPr>
                  <a:t> at any reasonable significance level, and in particular at significance level </a:t>
                </a:r>
                <a14:m>
                  <m:oMath xmlns:m="http://schemas.openxmlformats.org/officeDocument/2006/math">
                    <m:r>
                      <a:rPr lang="en-US" altLang="zh-CN">
                        <a:effectLst/>
                        <a:latin typeface="Cambria Math" panose="02040503050406030204" pitchFamily="18" charset="0"/>
                        <a:ea typeface="等线" panose="02010600030101010101" pitchFamily="2" charset="-122"/>
                        <a:cs typeface="Arial" panose="020B0604020202020204" pitchFamily="34" charset="0"/>
                      </a:rPr>
                      <m:t>.05</m:t>
                    </m:r>
                  </m:oMath>
                </a14:m>
                <a:r>
                  <a:rPr lang="en-US" altLang="zh-CN" dirty="0">
                    <a:effectLst/>
                    <a:latin typeface="Arial" panose="020B0604020202020204" pitchFamily="34" charset="0"/>
                    <a:ea typeface="等线" panose="02010600030101010101" pitchFamily="2" charset="-122"/>
                  </a:rPr>
                  <a:t>. The difference between the sample mean and its expected value when </a:t>
                </a:r>
                <a14:m>
                  <m:oMath xmlns:m="http://schemas.openxmlformats.org/officeDocument/2006/math">
                    <m:sSub>
                      <m:sSubPr>
                        <m:ctrlPr>
                          <a:rPr lang="zh-CN" altLang="zh-CN" i="1">
                            <a:effectLst/>
                            <a:latin typeface="Cambria Math" charset="0"/>
                            <a:ea typeface="Cambria Math" panose="02040503050406030204" pitchFamily="18" charset="0"/>
                            <a:cs typeface="Arial" panose="020B0604020202020204" pitchFamily="34" charset="0"/>
                          </a:rPr>
                        </m:ctrlPr>
                      </m:sSubPr>
                      <m:e>
                        <m:r>
                          <a:rPr lang="en-US" altLang="zh-CN" i="1">
                            <a:effectLst/>
                            <a:latin typeface="Cambria Math" panose="02040503050406030204" pitchFamily="18" charset="0"/>
                            <a:ea typeface="等线" panose="02010600030101010101" pitchFamily="2" charset="-122"/>
                            <a:cs typeface="Arial" panose="020B0604020202020204" pitchFamily="34" charset="0"/>
                          </a:rPr>
                          <m:t>𝐻</m:t>
                        </m:r>
                      </m:e>
                      <m:sub>
                        <m:r>
                          <a:rPr lang="en-US" altLang="zh-CN">
                            <a:effectLst/>
                            <a:latin typeface="Cambria Math" panose="02040503050406030204" pitchFamily="18" charset="0"/>
                            <a:ea typeface="等线" panose="02010600030101010101" pitchFamily="2" charset="-122"/>
                            <a:cs typeface="Arial" panose="020B0604020202020204" pitchFamily="34" charset="0"/>
                          </a:rPr>
                          <m:t>0</m:t>
                        </m:r>
                      </m:sub>
                    </m:sSub>
                  </m:oMath>
                </a14:m>
                <a:r>
                  <a:rPr lang="en-US" altLang="zh-CN" dirty="0">
                    <a:effectLst/>
                    <a:latin typeface="Arial" panose="020B0604020202020204" pitchFamily="34" charset="0"/>
                    <a:ea typeface="等线" panose="02010600030101010101" pitchFamily="2" charset="-122"/>
                  </a:rPr>
                  <a:t> is true cannot plausibly be explained simply by chance variation. The true average perceived elapsed time is evidently something other than 45, so nicotine withdrawal does appear to impair perception of time.</a:t>
                </a:r>
                <a:endParaRPr lang="zh-CN" altLang="en-US" dirty="0"/>
              </a:p>
            </p:txBody>
          </p:sp>
        </mc:Choice>
        <mc:Fallback xmlns="">
          <p:sp>
            <p:nvSpPr>
              <p:cNvPr id="3" name="矩形 2">
                <a:extLst>
                  <a:ext uri="{FF2B5EF4-FFF2-40B4-BE49-F238E27FC236}">
                    <a16:creationId xmlns:a16="http://schemas.microsoft.com/office/drawing/2014/main" id="{D41774F9-025A-4A4C-9062-04AFBE298A0F}"/>
                  </a:ext>
                </a:extLst>
              </p:cNvPr>
              <p:cNvSpPr>
                <a:spLocks noRot="1" noChangeAspect="1" noMove="1" noResize="1" noEditPoints="1" noAdjustHandles="1" noChangeArrowheads="1" noChangeShapeType="1" noTextEdit="1"/>
              </p:cNvSpPr>
              <p:nvPr/>
            </p:nvSpPr>
            <p:spPr>
              <a:xfrm>
                <a:off x="521550" y="1043735"/>
                <a:ext cx="7965885" cy="4607672"/>
              </a:xfrm>
              <a:prstGeom prst="rect">
                <a:avLst/>
              </a:prstGeom>
              <a:blipFill>
                <a:blip r:embed="rId2"/>
                <a:stretch>
                  <a:fillRect l="-613" t="-265" r="-689" b="-1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51146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6FB66CB2-1C1A-4A90-8296-6CB6887C30AA}"/>
              </a:ext>
            </a:extLst>
          </p:cNvPr>
          <p:cNvSpPr>
            <a:spLocks noGrp="1"/>
          </p:cNvSpPr>
          <p:nvPr>
            <p:ph type="sldNum" sz="quarter" idx="11"/>
          </p:nvPr>
        </p:nvSpPr>
        <p:spPr/>
        <p:txBody>
          <a:bodyPr/>
          <a:lstStyle/>
          <a:p>
            <a:pPr>
              <a:defRPr/>
            </a:pPr>
            <a:fld id="{DF2308B0-52A9-437D-9700-D7B37876F5B1}" type="slidenum">
              <a:rPr lang="zh-CN" altLang="en-US" smtClean="0"/>
              <a:pPr>
                <a:defRPr/>
              </a:pPr>
              <a:t>55</a:t>
            </a:fld>
            <a:endParaRPr lang="en-US" altLang="zh-CN" dirty="0"/>
          </a:p>
        </p:txBody>
      </p:sp>
      <p:sp>
        <p:nvSpPr>
          <p:cNvPr id="3" name="矩形 2">
            <a:extLst>
              <a:ext uri="{FF2B5EF4-FFF2-40B4-BE49-F238E27FC236}">
                <a16:creationId xmlns="" xmlns:a16="http://schemas.microsoft.com/office/drawing/2014/main" id="{634E54B3-E0D5-483F-98AF-A82296B503F3}"/>
              </a:ext>
            </a:extLst>
          </p:cNvPr>
          <p:cNvSpPr/>
          <p:nvPr/>
        </p:nvSpPr>
        <p:spPr>
          <a:xfrm>
            <a:off x="1126595" y="1223755"/>
            <a:ext cx="6890810" cy="3347840"/>
          </a:xfrm>
          <a:prstGeom prst="rect">
            <a:avLst/>
          </a:prstGeom>
        </p:spPr>
        <p:txBody>
          <a:bodyPr wrap="square">
            <a:spAutoFit/>
          </a:bodyPr>
          <a:lstStyle/>
          <a:p>
            <a:pPr>
              <a:lnSpc>
                <a:spcPct val="150000"/>
              </a:lnSpc>
            </a:pPr>
            <a:r>
              <a:rPr lang="en-US" altLang="zh-CN" sz="2400" dirty="0">
                <a:solidFill>
                  <a:srgbClr val="3333FF"/>
                </a:solidFill>
                <a:latin typeface="Arial" panose="020B0604020202020204" pitchFamily="34" charset="0"/>
                <a:cs typeface="Arial" panose="020B0604020202020204" pitchFamily="34" charset="0"/>
              </a:rPr>
              <a:t>Keywords </a:t>
            </a:r>
          </a:p>
          <a:p>
            <a:pPr marL="342900" indent="-342900">
              <a:lnSpc>
                <a:spcPct val="150000"/>
              </a:lnSpc>
              <a:buFont typeface="Wingdings" panose="05000000000000000000" pitchFamily="2" charset="2"/>
              <a:buChar char="Ø"/>
            </a:pPr>
            <a:r>
              <a:rPr lang="en-US" altLang="zh-CN" sz="2400" dirty="0">
                <a:solidFill>
                  <a:srgbClr val="000000"/>
                </a:solidFill>
                <a:latin typeface="Arial" panose="020B0604020202020204" pitchFamily="34" charset="0"/>
                <a:cs typeface="Arial" panose="020B0604020202020204" pitchFamily="34" charset="0"/>
              </a:rPr>
              <a:t>Statistic hypothesis;</a:t>
            </a:r>
          </a:p>
          <a:p>
            <a:pPr marL="342900" indent="-342900">
              <a:lnSpc>
                <a:spcPct val="150000"/>
              </a:lnSpc>
              <a:buFont typeface="Wingdings" panose="05000000000000000000" pitchFamily="2" charset="2"/>
              <a:buChar char="Ø"/>
            </a:pPr>
            <a:r>
              <a:rPr lang="en-US" altLang="zh-CN" sz="2400" dirty="0">
                <a:solidFill>
                  <a:srgbClr val="3333B3"/>
                </a:solidFill>
                <a:latin typeface="Arial" panose="020B0604020202020204" pitchFamily="34" charset="0"/>
                <a:cs typeface="Arial" panose="020B0604020202020204" pitchFamily="34" charset="0"/>
              </a:rPr>
              <a:t> </a:t>
            </a:r>
            <a:r>
              <a:rPr lang="en-US" altLang="zh-CN" sz="2400" dirty="0">
                <a:solidFill>
                  <a:srgbClr val="000000"/>
                </a:solidFill>
                <a:latin typeface="Arial" panose="020B0604020202020204" pitchFamily="34" charset="0"/>
                <a:cs typeface="Arial" panose="020B0604020202020204" pitchFamily="34" charset="0"/>
              </a:rPr>
              <a:t>Null hypothesis, alternative hypothesis;</a:t>
            </a:r>
          </a:p>
          <a:p>
            <a:pPr marL="342900" indent="-342900">
              <a:lnSpc>
                <a:spcPct val="150000"/>
              </a:lnSpc>
              <a:buFont typeface="Wingdings" panose="05000000000000000000" pitchFamily="2" charset="2"/>
              <a:buChar char="Ø"/>
            </a:pPr>
            <a:r>
              <a:rPr lang="en-US" altLang="zh-CN" sz="2400" dirty="0">
                <a:solidFill>
                  <a:srgbClr val="3333B3"/>
                </a:solidFill>
                <a:latin typeface="Arial" panose="020B0604020202020204" pitchFamily="34" charset="0"/>
                <a:cs typeface="Arial" panose="020B0604020202020204" pitchFamily="34" charset="0"/>
              </a:rPr>
              <a:t> </a:t>
            </a:r>
            <a:r>
              <a:rPr lang="en-US" altLang="zh-CN" sz="2400" dirty="0">
                <a:solidFill>
                  <a:srgbClr val="000000"/>
                </a:solidFill>
                <a:latin typeface="Arial" panose="020B0604020202020204" pitchFamily="34" charset="0"/>
                <a:cs typeface="Arial" panose="020B0604020202020204" pitchFamily="34" charset="0"/>
              </a:rPr>
              <a:t>test statistic, rejection region;</a:t>
            </a:r>
          </a:p>
          <a:p>
            <a:pPr marL="342900" indent="-342900">
              <a:lnSpc>
                <a:spcPct val="150000"/>
              </a:lnSpc>
              <a:buFont typeface="Wingdings" panose="05000000000000000000" pitchFamily="2" charset="2"/>
              <a:buChar char="Ø"/>
            </a:pPr>
            <a:r>
              <a:rPr lang="nb-NO" altLang="zh-CN" sz="2400" dirty="0">
                <a:solidFill>
                  <a:srgbClr val="3333B3"/>
                </a:solidFill>
                <a:latin typeface="Arial" panose="020B0604020202020204" pitchFamily="34" charset="0"/>
                <a:cs typeface="Arial" panose="020B0604020202020204" pitchFamily="34" charset="0"/>
              </a:rPr>
              <a:t> </a:t>
            </a:r>
            <a:r>
              <a:rPr lang="nb-NO" altLang="zh-CN" sz="2400" dirty="0">
                <a:solidFill>
                  <a:srgbClr val="000000"/>
                </a:solidFill>
                <a:latin typeface="Arial" panose="020B0604020202020204" pitchFamily="34" charset="0"/>
                <a:cs typeface="Arial" panose="020B0604020202020204" pitchFamily="34" charset="0"/>
              </a:rPr>
              <a:t>Type I error, Type II error;</a:t>
            </a:r>
          </a:p>
          <a:p>
            <a:pPr marL="342900" indent="-342900">
              <a:lnSpc>
                <a:spcPct val="150000"/>
              </a:lnSpc>
              <a:buFont typeface="Wingdings" panose="05000000000000000000" pitchFamily="2" charset="2"/>
              <a:buChar char="Ø"/>
            </a:pPr>
            <a:r>
              <a:rPr lang="en-US" altLang="zh-CN" sz="2400" dirty="0">
                <a:solidFill>
                  <a:srgbClr val="3333B3"/>
                </a:solidFill>
                <a:latin typeface="Arial" panose="020B0604020202020204" pitchFamily="34" charset="0"/>
                <a:cs typeface="Arial" panose="020B0604020202020204" pitchFamily="34" charset="0"/>
              </a:rPr>
              <a:t> </a:t>
            </a:r>
            <a:r>
              <a:rPr lang="en-US" altLang="zh-CN" sz="2400" i="1" dirty="0">
                <a:solidFill>
                  <a:srgbClr val="000000"/>
                </a:solidFill>
                <a:latin typeface="Arial" panose="020B0604020202020204" pitchFamily="34" charset="0"/>
                <a:cs typeface="Arial" panose="020B0604020202020204" pitchFamily="34" charset="0"/>
              </a:rPr>
              <a:t>z</a:t>
            </a:r>
            <a:r>
              <a:rPr lang="en-US" altLang="zh-CN" sz="2400" dirty="0">
                <a:solidFill>
                  <a:srgbClr val="000000"/>
                </a:solidFill>
                <a:latin typeface="Arial" panose="020B0604020202020204" pitchFamily="34" charset="0"/>
                <a:cs typeface="Arial" panose="020B0604020202020204" pitchFamily="34" charset="0"/>
              </a:rPr>
              <a:t>-test, </a:t>
            </a:r>
            <a:r>
              <a:rPr lang="en-US" altLang="zh-CN" sz="2400" i="1" dirty="0">
                <a:solidFill>
                  <a:srgbClr val="000000"/>
                </a:solidFill>
                <a:latin typeface="Arial" panose="020B0604020202020204" pitchFamily="34" charset="0"/>
                <a:cs typeface="Arial" panose="020B0604020202020204" pitchFamily="34" charset="0"/>
              </a:rPr>
              <a:t>t</a:t>
            </a:r>
            <a:r>
              <a:rPr lang="en-US" altLang="zh-CN" sz="2400" dirty="0">
                <a:solidFill>
                  <a:srgbClr val="000000"/>
                </a:solidFill>
                <a:latin typeface="Arial" panose="020B0604020202020204" pitchFamily="34" charset="0"/>
                <a:cs typeface="Arial" panose="020B0604020202020204" pitchFamily="34" charset="0"/>
              </a:rPr>
              <a:t>-test, </a:t>
            </a:r>
            <a:r>
              <a:rPr lang="en-US" altLang="zh-CN" sz="2400" i="1" dirty="0">
                <a:solidFill>
                  <a:srgbClr val="000000"/>
                </a:solidFill>
                <a:latin typeface="Arial" panose="020B0604020202020204" pitchFamily="34" charset="0"/>
                <a:cs typeface="Arial" panose="020B0604020202020204" pitchFamily="34" charset="0"/>
              </a:rPr>
              <a:t>P</a:t>
            </a:r>
            <a:r>
              <a:rPr lang="en-US" altLang="zh-CN" sz="2400" dirty="0">
                <a:solidFill>
                  <a:srgbClr val="000000"/>
                </a:solidFill>
                <a:latin typeface="Arial" panose="020B0604020202020204" pitchFamily="34" charset="0"/>
                <a:cs typeface="Arial" panose="020B0604020202020204" pitchFamily="34" charset="0"/>
              </a:rPr>
              <a:t>-value.</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13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2438" y="5079710"/>
            <a:ext cx="8955995" cy="430887"/>
          </a:xfrm>
          <a:prstGeom prst="rect">
            <a:avLst/>
          </a:prstGeom>
        </p:spPr>
        <p:txBody>
          <a:bodyPr wrap="square">
            <a:spAutoFit/>
          </a:bodyPr>
          <a:lstStyle/>
          <a:p>
            <a:r>
              <a:rPr lang="en-US" altLang="zh-CN" sz="2200" dirty="0">
                <a:solidFill>
                  <a:srgbClr val="FF0000"/>
                </a:solidFill>
              </a:rPr>
              <a:t>A test statistic </a:t>
            </a:r>
            <a:r>
              <a:rPr lang="en-US" altLang="zh-CN" sz="2200" dirty="0"/>
              <a:t>is selected based on the parameter of interest. </a:t>
            </a:r>
            <a:endParaRPr lang="zh-CN" altLang="en-US" sz="2200" dirty="0"/>
          </a:p>
        </p:txBody>
      </p:sp>
      <p:sp>
        <p:nvSpPr>
          <p:cNvPr id="4" name="TextBox 3"/>
          <p:cNvSpPr txBox="1"/>
          <p:nvPr/>
        </p:nvSpPr>
        <p:spPr>
          <a:xfrm>
            <a:off x="408848" y="643869"/>
            <a:ext cx="8280919" cy="461665"/>
          </a:xfrm>
          <a:prstGeom prst="rect">
            <a:avLst/>
          </a:prstGeom>
          <a:noFill/>
        </p:spPr>
        <p:txBody>
          <a:bodyPr wrap="square" rtlCol="0">
            <a:spAutoFit/>
          </a:bodyPr>
          <a:lstStyle/>
          <a:p>
            <a:r>
              <a:rPr lang="en-US" altLang="zh-CN" sz="2400" dirty="0">
                <a:solidFill>
                  <a:srgbClr val="3333FF"/>
                </a:solidFill>
                <a:latin typeface="Arial" panose="020B0604020202020204" pitchFamily="34" charset="0"/>
                <a:cs typeface="Arial" panose="020B0604020202020204" pitchFamily="34" charset="0"/>
              </a:rPr>
              <a:t>Test Procedures: </a:t>
            </a:r>
            <a:r>
              <a:rPr lang="en-US" altLang="zh-CN" sz="2400" dirty="0">
                <a:solidFill>
                  <a:srgbClr val="FF0000"/>
                </a:solidFill>
                <a:latin typeface="+mj-lt"/>
              </a:rPr>
              <a:t>Test statistic </a:t>
            </a:r>
            <a:r>
              <a:rPr lang="en-US" altLang="zh-CN" sz="2400" dirty="0">
                <a:latin typeface="+mj-lt"/>
              </a:rPr>
              <a:t>and </a:t>
            </a:r>
            <a:r>
              <a:rPr lang="en-US" altLang="zh-CN" sz="2400" dirty="0">
                <a:solidFill>
                  <a:srgbClr val="FF0000"/>
                </a:solidFill>
                <a:latin typeface="+mj-lt"/>
              </a:rPr>
              <a:t>rejection region</a:t>
            </a:r>
            <a:endParaRPr lang="zh-CN" altLang="en-US" sz="2400" dirty="0">
              <a:solidFill>
                <a:srgbClr val="FF0000"/>
              </a:solidFill>
              <a:latin typeface="+mj-lt"/>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27ED06D9-E034-45D2-B3C3-4300146F2D31}"/>
                  </a:ext>
                </a:extLst>
              </p:cNvPr>
              <p:cNvSpPr txBox="1"/>
              <p:nvPr/>
            </p:nvSpPr>
            <p:spPr>
              <a:xfrm>
                <a:off x="431540" y="1358770"/>
                <a:ext cx="7785865" cy="3631763"/>
              </a:xfrm>
              <a:prstGeom prst="rect">
                <a:avLst/>
              </a:prstGeom>
              <a:noFill/>
            </p:spPr>
            <p:txBody>
              <a:bodyPr wrap="square" rtlCol="0">
                <a:spAutoFit/>
              </a:bodyPr>
              <a:lstStyle/>
              <a:p>
                <a:pPr marL="0" lvl="0" indent="0" algn="just" defTabSz="914400">
                  <a:lnSpc>
                    <a:spcPct val="150000"/>
                  </a:lnSpc>
                  <a:spcBef>
                    <a:spcPts val="0"/>
                  </a:spcBef>
                  <a:buClrTx/>
                  <a:buNone/>
                </a:pPr>
                <a:r>
                  <a:rPr lang="en-US" altLang="zh-CN" sz="2000" dirty="0">
                    <a:solidFill>
                      <a:srgbClr val="3333FF"/>
                    </a:solidFill>
                    <a:latin typeface="Arial" panose="020B0604020202020204" pitchFamily="34" charset="0"/>
                    <a:cs typeface="Arial" panose="020B0604020202020204" pitchFamily="34" charset="0"/>
                  </a:rPr>
                  <a:t>A test procedure </a:t>
                </a:r>
                <a:r>
                  <a:rPr lang="en-US" altLang="zh-CN" sz="2000" dirty="0">
                    <a:latin typeface="Arial" panose="020B0604020202020204" pitchFamily="34" charset="0"/>
                    <a:cs typeface="Arial" panose="020B0604020202020204" pitchFamily="34" charset="0"/>
                  </a:rPr>
                  <a:t>is specified by the following:</a:t>
                </a:r>
              </a:p>
              <a:p>
                <a:pPr marL="514350" lvl="0" indent="-514350" algn="just" defTabSz="914400">
                  <a:lnSpc>
                    <a:spcPct val="150000"/>
                  </a:lnSpc>
                  <a:spcBef>
                    <a:spcPts val="0"/>
                  </a:spcBef>
                  <a:buClrTx/>
                  <a:buAutoNum type="arabicPeriod"/>
                </a:pPr>
                <a:r>
                  <a:rPr lang="en-US" altLang="zh-CN" sz="2000" dirty="0">
                    <a:latin typeface="Arial" panose="020B0604020202020204" pitchFamily="34" charset="0"/>
                    <a:cs typeface="Arial" panose="020B0604020202020204" pitchFamily="34" charset="0"/>
                  </a:rPr>
                  <a:t>A </a:t>
                </a:r>
                <a:r>
                  <a:rPr lang="en-US" altLang="zh-CN" sz="2000" b="1" dirty="0">
                    <a:solidFill>
                      <a:srgbClr val="FF3300"/>
                    </a:solidFill>
                    <a:latin typeface="Arial" panose="020B0604020202020204" pitchFamily="34" charset="0"/>
                    <a:cs typeface="Arial" panose="020B0604020202020204" pitchFamily="34" charset="0"/>
                  </a:rPr>
                  <a:t>test statistic (</a:t>
                </a:r>
                <a:r>
                  <a:rPr lang="zh-CN" altLang="en-US" sz="2000" b="1" dirty="0">
                    <a:solidFill>
                      <a:srgbClr val="FF3300"/>
                    </a:solidFill>
                    <a:latin typeface="Arial" panose="020B0604020202020204" pitchFamily="34" charset="0"/>
                    <a:ea typeface="宋体" panose="02010600030101010101" pitchFamily="2" charset="-122"/>
                    <a:cs typeface="Arial" panose="020B0604020202020204" pitchFamily="34" charset="0"/>
                  </a:rPr>
                  <a:t>测试统计量</a:t>
                </a:r>
                <a:r>
                  <a:rPr lang="en-US" altLang="zh-CN" sz="2000" b="1" dirty="0">
                    <a:solidFill>
                      <a:srgbClr val="FF3300"/>
                    </a:solidFill>
                    <a:latin typeface="Arial" panose="020B0604020202020204" pitchFamily="34" charset="0"/>
                    <a:cs typeface="Arial" panose="020B0604020202020204" pitchFamily="34" charset="0"/>
                  </a:rPr>
                  <a:t>)</a:t>
                </a:r>
                <a:r>
                  <a:rPr lang="en-US" altLang="zh-CN" sz="2000" dirty="0">
                    <a:solidFill>
                      <a:srgbClr val="FF33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 function of the sample data on which the decision (reject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or do not reject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is to be based</a:t>
                </a:r>
              </a:p>
              <a:p>
                <a:pPr marL="514350" lvl="0" indent="-514350" algn="just" defTabSz="914400">
                  <a:lnSpc>
                    <a:spcPct val="150000"/>
                  </a:lnSpc>
                  <a:spcBef>
                    <a:spcPts val="0"/>
                  </a:spcBef>
                  <a:buClrTx/>
                  <a:buAutoNum type="arabicPeriod"/>
                </a:pPr>
                <a:r>
                  <a:rPr lang="en-US" altLang="zh-CN" sz="2000" dirty="0">
                    <a:latin typeface="Arial" panose="020B0604020202020204" pitchFamily="34" charset="0"/>
                    <a:cs typeface="Arial" panose="020B0604020202020204" pitchFamily="34" charset="0"/>
                  </a:rPr>
                  <a:t>A </a:t>
                </a:r>
                <a:r>
                  <a:rPr lang="en-US" altLang="zh-CN" sz="2000" b="1" dirty="0">
                    <a:solidFill>
                      <a:srgbClr val="FF3300"/>
                    </a:solidFill>
                    <a:latin typeface="Arial" panose="020B0604020202020204" pitchFamily="34" charset="0"/>
                    <a:cs typeface="Arial" panose="020B0604020202020204" pitchFamily="34" charset="0"/>
                  </a:rPr>
                  <a:t>rejection region (</a:t>
                </a:r>
                <a:r>
                  <a:rPr lang="zh-CN" altLang="en-US" sz="2000" b="1" dirty="0">
                    <a:solidFill>
                      <a:srgbClr val="FF3300"/>
                    </a:solidFill>
                    <a:latin typeface="Arial" panose="020B0604020202020204" pitchFamily="34" charset="0"/>
                    <a:ea typeface="宋体" panose="02010600030101010101" pitchFamily="2" charset="-122"/>
                    <a:cs typeface="Arial" panose="020B0604020202020204" pitchFamily="34" charset="0"/>
                  </a:rPr>
                  <a:t>拒绝域</a:t>
                </a:r>
                <a:r>
                  <a:rPr lang="en-US" altLang="zh-CN" sz="2000" b="1" dirty="0">
                    <a:solidFill>
                      <a:srgbClr val="FF3300"/>
                    </a:solidFill>
                    <a:latin typeface="Arial" panose="020B0604020202020204" pitchFamily="34" charset="0"/>
                    <a:cs typeface="Arial" panose="020B0604020202020204" pitchFamily="34" charset="0"/>
                  </a:rPr>
                  <a:t>)</a:t>
                </a:r>
                <a:r>
                  <a:rPr lang="en-US" altLang="zh-CN" sz="2000" dirty="0">
                    <a:solidFill>
                      <a:srgbClr val="FF33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the set of all test statistic values for which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will be rejected</a:t>
                </a:r>
              </a:p>
              <a:p>
                <a:pPr marL="0" lvl="0" indent="0" algn="just" defTabSz="914400">
                  <a:lnSpc>
                    <a:spcPct val="150000"/>
                  </a:lnSpc>
                  <a:spcBef>
                    <a:spcPts val="0"/>
                  </a:spcBef>
                  <a:buClrTx/>
                  <a:buNone/>
                </a:pPr>
                <a:r>
                  <a:rPr lang="en-US" altLang="zh-CN" sz="2000" dirty="0">
                    <a:latin typeface="Arial" panose="020B0604020202020204" pitchFamily="34" charset="0"/>
                    <a:cs typeface="Arial" panose="020B0604020202020204" pitchFamily="34" charset="0"/>
                  </a:rPr>
                  <a:t>The null hypothesis will then </a:t>
                </a:r>
                <a:r>
                  <a:rPr lang="en-US" altLang="zh-CN" sz="2000" dirty="0">
                    <a:solidFill>
                      <a:srgbClr val="0432FF"/>
                    </a:solidFill>
                    <a:latin typeface="Arial" panose="020B0604020202020204" pitchFamily="34" charset="0"/>
                    <a:cs typeface="Arial" panose="020B0604020202020204" pitchFamily="34" charset="0"/>
                  </a:rPr>
                  <a:t>be rejected </a:t>
                </a:r>
                <a:r>
                  <a:rPr lang="en-US" altLang="zh-CN" sz="2000" dirty="0">
                    <a:latin typeface="Arial" panose="020B0604020202020204" pitchFamily="34" charset="0"/>
                    <a:cs typeface="Arial" panose="020B0604020202020204" pitchFamily="34" charset="0"/>
                  </a:rPr>
                  <a:t>if and only if the observed or computed test statistic value </a:t>
                </a:r>
                <a:r>
                  <a:rPr lang="en-US" altLang="zh-CN" sz="2000" dirty="0">
                    <a:solidFill>
                      <a:srgbClr val="0432FF"/>
                    </a:solidFill>
                    <a:latin typeface="Arial" panose="020B0604020202020204" pitchFamily="34" charset="0"/>
                    <a:cs typeface="Arial" panose="020B0604020202020204" pitchFamily="34" charset="0"/>
                  </a:rPr>
                  <a:t>falls in the rejection region</a:t>
                </a:r>
                <a:r>
                  <a:rPr lang="en-US" altLang="zh-CN" sz="2000" dirty="0">
                    <a:latin typeface="Arial" panose="020B0604020202020204" pitchFamily="34" charset="0"/>
                    <a:cs typeface="Arial" panose="020B0604020202020204" pitchFamily="34" charset="0"/>
                  </a:rPr>
                  <a:t>.</a:t>
                </a:r>
              </a:p>
              <a:p>
                <a:endParaRPr lang="zh-CN" altLang="en-US" sz="2000" dirty="0">
                  <a:latin typeface="Arial" panose="020B0604020202020204" pitchFamily="34" charset="0"/>
                  <a:cs typeface="Arial" panose="020B0604020202020204" pitchFamily="34" charset="0"/>
                </a:endParaRPr>
              </a:p>
            </p:txBody>
          </p:sp>
        </mc:Choice>
        <mc:Fallback xmlns="">
          <p:sp>
            <p:nvSpPr>
              <p:cNvPr id="3" name="文本框 2">
                <a:extLst>
                  <a:ext uri="{FF2B5EF4-FFF2-40B4-BE49-F238E27FC236}">
                    <a16:creationId xmlns:a16="http://schemas.microsoft.com/office/drawing/2014/main" xmlns:a14="http://schemas.microsoft.com/office/drawing/2010/main" xmlns="" id="{27ED06D9-E034-45D2-B3C3-4300146F2D31}"/>
                  </a:ext>
                </a:extLst>
              </p:cNvPr>
              <p:cNvSpPr txBox="1">
                <a:spLocks noRot="1" noChangeAspect="1" noMove="1" noResize="1" noEditPoints="1" noAdjustHandles="1" noChangeArrowheads="1" noChangeShapeType="1" noTextEdit="1"/>
              </p:cNvSpPr>
              <p:nvPr/>
            </p:nvSpPr>
            <p:spPr>
              <a:xfrm>
                <a:off x="431540" y="1358770"/>
                <a:ext cx="7785865" cy="3631763"/>
              </a:xfrm>
              <a:prstGeom prst="rect">
                <a:avLst/>
              </a:prstGeom>
              <a:blipFill rotWithShape="0">
                <a:blip r:embed="rId2"/>
                <a:stretch>
                  <a:fillRect l="-861" r="-783"/>
                </a:stretch>
              </a:blipFill>
            </p:spPr>
            <p:txBody>
              <a:bodyPr/>
              <a:lstStyle/>
              <a:p>
                <a:r>
                  <a:rPr lang="en-US">
                    <a:noFill/>
                  </a:rPr>
                  <a:t> </a:t>
                </a:r>
              </a:p>
            </p:txBody>
          </p:sp>
        </mc:Fallback>
      </mc:AlternateContent>
      <p:sp>
        <p:nvSpPr>
          <p:cNvPr id="2" name="灯片编号占位符 1">
            <a:extLst>
              <a:ext uri="{FF2B5EF4-FFF2-40B4-BE49-F238E27FC236}">
                <a16:creationId xmlns="" xmlns:a16="http://schemas.microsoft.com/office/drawing/2014/main" id="{4EA11B95-1A22-4AD4-B228-46D86AFE9913}"/>
              </a:ext>
            </a:extLst>
          </p:cNvPr>
          <p:cNvSpPr>
            <a:spLocks noGrp="1"/>
          </p:cNvSpPr>
          <p:nvPr>
            <p:ph type="sldNum" sz="quarter" idx="11"/>
          </p:nvPr>
        </p:nvSpPr>
        <p:spPr/>
        <p:txBody>
          <a:bodyPr/>
          <a:lstStyle/>
          <a:p>
            <a:pPr>
              <a:defRPr/>
            </a:pPr>
            <a:fld id="{DF2308B0-52A9-437D-9700-D7B37876F5B1}" type="slidenum">
              <a:rPr lang="zh-CN" altLang="en-US" smtClean="0"/>
              <a:pPr>
                <a:defRPr/>
              </a:pPr>
              <a:t>6</a:t>
            </a:fld>
            <a:endParaRPr lang="en-US" altLang="zh-CN" dirty="0"/>
          </a:p>
        </p:txBody>
      </p:sp>
    </p:spTree>
    <p:extLst>
      <p:ext uri="{BB962C8B-B14F-4D97-AF65-F5344CB8AC3E}">
        <p14:creationId xmlns:p14="http://schemas.microsoft.com/office/powerpoint/2010/main" val="29129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611" y="1268760"/>
            <a:ext cx="8955995" cy="430887"/>
          </a:xfrm>
          <a:prstGeom prst="rect">
            <a:avLst/>
          </a:prstGeom>
        </p:spPr>
        <p:txBody>
          <a:bodyPr wrap="square">
            <a:spAutoFit/>
          </a:bodyPr>
          <a:lstStyle/>
          <a:p>
            <a:r>
              <a:rPr lang="en-US" altLang="zh-CN" sz="2200" dirty="0">
                <a:solidFill>
                  <a:srgbClr val="FF0000"/>
                </a:solidFill>
              </a:rPr>
              <a:t>Question: </a:t>
            </a:r>
            <a:r>
              <a:rPr lang="en-US" altLang="zh-CN" sz="2200" dirty="0"/>
              <a:t>how to determine the rejection region? </a:t>
            </a:r>
            <a:endParaRPr lang="zh-CN" altLang="en-US" sz="2200" dirty="0"/>
          </a:p>
        </p:txBody>
      </p:sp>
      <p:sp>
        <p:nvSpPr>
          <p:cNvPr id="5" name="矩形 4"/>
          <p:cNvSpPr/>
          <p:nvPr/>
        </p:nvSpPr>
        <p:spPr>
          <a:xfrm>
            <a:off x="163313" y="1763815"/>
            <a:ext cx="8640960" cy="1107996"/>
          </a:xfrm>
          <a:prstGeom prst="rect">
            <a:avLst/>
          </a:prstGeom>
        </p:spPr>
        <p:txBody>
          <a:bodyPr wrap="square">
            <a:spAutoFit/>
          </a:bodyPr>
          <a:lstStyle/>
          <a:p>
            <a:pPr algn="just"/>
            <a:r>
              <a:rPr lang="en-US" altLang="zh-CN" sz="2200" dirty="0"/>
              <a:t>The basis for choosing a particular rejection region lies in consideration of the errors that one might be faced with in drawing a conclusion.</a:t>
            </a:r>
            <a:endParaRPr lang="zh-CN" altLang="en-US" sz="2200" dirty="0"/>
          </a:p>
        </p:txBody>
      </p:sp>
      <mc:AlternateContent xmlns:mc="http://schemas.openxmlformats.org/markup-compatibility/2006" xmlns:a14="http://schemas.microsoft.com/office/drawing/2010/main">
        <mc:Choice Requires="a14">
          <p:sp>
            <p:nvSpPr>
              <p:cNvPr id="6" name="矩形 5"/>
              <p:cNvSpPr/>
              <p:nvPr/>
            </p:nvSpPr>
            <p:spPr>
              <a:xfrm>
                <a:off x="161510" y="2865347"/>
                <a:ext cx="8280920" cy="430887"/>
              </a:xfrm>
              <a:prstGeom prst="rect">
                <a:avLst/>
              </a:prstGeom>
            </p:spPr>
            <p:txBody>
              <a:bodyPr wrap="square">
                <a:spAutoFit/>
              </a:bodyPr>
              <a:lstStyle/>
              <a:p>
                <a:r>
                  <a:rPr lang="en-US" altLang="zh-CN" sz="2200" dirty="0"/>
                  <a:t>Consider the rejection region </a:t>
                </a:r>
                <a14:m>
                  <m:oMath xmlns:m="http://schemas.openxmlformats.org/officeDocument/2006/math">
                    <m:r>
                      <a:rPr lang="en-US" altLang="zh-CN" sz="2200" i="1">
                        <a:latin typeface="Cambria Math"/>
                      </a:rPr>
                      <m:t>𝑥</m:t>
                    </m:r>
                    <m:r>
                      <a:rPr lang="en-US" altLang="zh-CN" sz="2200" i="1">
                        <a:latin typeface="Cambria Math"/>
                        <a:ea typeface="Cambria Math"/>
                      </a:rPr>
                      <m:t>≤15</m:t>
                    </m:r>
                  </m:oMath>
                </a14:m>
                <a:r>
                  <a:rPr lang="en-US" altLang="zh-CN" sz="2200" dirty="0"/>
                  <a:t> in the circuit board problem.</a:t>
                </a:r>
                <a:endParaRPr lang="zh-CN" altLang="en-US" sz="2200" dirty="0"/>
              </a:p>
            </p:txBody>
          </p:sp>
        </mc:Choice>
        <mc:Fallback xmlns="">
          <p:sp>
            <p:nvSpPr>
              <p:cNvPr id="6" name="矩形 5"/>
              <p:cNvSpPr>
                <a:spLocks noRot="1" noChangeAspect="1" noMove="1" noResize="1" noEditPoints="1" noAdjustHandles="1" noChangeArrowheads="1" noChangeShapeType="1" noTextEdit="1"/>
              </p:cNvSpPr>
              <p:nvPr/>
            </p:nvSpPr>
            <p:spPr>
              <a:xfrm>
                <a:off x="161510" y="2865347"/>
                <a:ext cx="8280920" cy="430887"/>
              </a:xfrm>
              <a:prstGeom prst="rect">
                <a:avLst/>
              </a:prstGeom>
              <a:blipFill rotWithShape="1">
                <a:blip r:embed="rId3"/>
                <a:stretch>
                  <a:fillRect l="-883" t="-7042" r="-74"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61510" y="3315397"/>
                <a:ext cx="8642763" cy="769441"/>
              </a:xfrm>
              <a:prstGeom prst="rect">
                <a:avLst/>
              </a:prstGeom>
            </p:spPr>
            <p:txBody>
              <a:bodyPr wrap="square">
                <a:spAutoFit/>
              </a:bodyPr>
              <a:lstStyle/>
              <a:p>
                <a:pPr algn="just"/>
                <a:r>
                  <a:rPr lang="en-US" altLang="zh-CN" sz="2200" dirty="0"/>
                  <a:t>Even when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a:t>
                </a:r>
                <a:r>
                  <a:rPr lang="en-US" altLang="zh-CN" sz="2200" dirty="0">
                    <a:solidFill>
                      <a:srgbClr val="FF0000"/>
                    </a:solidFill>
                  </a:rPr>
                  <a:t> </a:t>
                </a:r>
                <a14:m>
                  <m:oMath xmlns:m="http://schemas.openxmlformats.org/officeDocument/2006/math">
                    <m:r>
                      <a:rPr lang="en-US" altLang="zh-CN" sz="2200" i="1" dirty="0">
                        <a:latin typeface="Cambria Math"/>
                      </a:rPr>
                      <m:t>𝑝</m:t>
                    </m:r>
                    <m:r>
                      <a:rPr lang="en-US" altLang="zh-CN" sz="2200" i="1" dirty="0">
                        <a:latin typeface="Cambria Math"/>
                      </a:rPr>
                      <m:t>=0.1</m:t>
                    </m:r>
                  </m:oMath>
                </a14:m>
                <a:r>
                  <a:rPr lang="zh-CN" altLang="en-US" sz="2200" dirty="0"/>
                  <a:t> </a:t>
                </a:r>
                <a:r>
                  <a:rPr lang="en-US" altLang="zh-CN" sz="2200" dirty="0"/>
                  <a:t>is true, it might happen that an unusual sample results in </a:t>
                </a:r>
                <a14:m>
                  <m:oMath xmlns:m="http://schemas.openxmlformats.org/officeDocument/2006/math">
                    <m:r>
                      <a:rPr lang="en-US" altLang="zh-CN" sz="2200" i="1">
                        <a:latin typeface="Cambria Math"/>
                      </a:rPr>
                      <m:t>𝑥</m:t>
                    </m:r>
                    <m:r>
                      <a:rPr lang="en-US" altLang="zh-CN" sz="2200" b="0" i="1" smtClean="0">
                        <a:latin typeface="Cambria Math"/>
                        <a:ea typeface="Cambria Math"/>
                      </a:rPr>
                      <m:t>=</m:t>
                    </m:r>
                    <m:r>
                      <a:rPr lang="en-US" altLang="zh-CN" sz="2200" i="1">
                        <a:latin typeface="Cambria Math"/>
                        <a:ea typeface="Cambria Math"/>
                      </a:rPr>
                      <m:t>1</m:t>
                    </m:r>
                    <m:r>
                      <a:rPr lang="en-US" altLang="zh-CN" sz="2200" b="0" i="1" smtClean="0">
                        <a:latin typeface="Cambria Math"/>
                        <a:ea typeface="Cambria Math"/>
                      </a:rPr>
                      <m:t>3</m:t>
                    </m:r>
                  </m:oMath>
                </a14:m>
                <a:r>
                  <a:rPr lang="en-US" altLang="zh-CN" sz="2200" dirty="0"/>
                  <a:t> so that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is </a:t>
                </a:r>
                <a:r>
                  <a:rPr lang="en-US" altLang="zh-CN" sz="2200" dirty="0">
                    <a:solidFill>
                      <a:srgbClr val="FF0000"/>
                    </a:solidFill>
                  </a:rPr>
                  <a:t>erroneously</a:t>
                </a:r>
                <a:r>
                  <a:rPr lang="en-US" altLang="zh-CN" sz="2200" dirty="0"/>
                  <a:t> rejected. </a:t>
                </a:r>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161510" y="3315397"/>
                <a:ext cx="8642763" cy="769441"/>
              </a:xfrm>
              <a:prstGeom prst="rect">
                <a:avLst/>
              </a:prstGeom>
              <a:blipFill rotWithShape="0">
                <a:blip r:embed="rId4"/>
                <a:stretch>
                  <a:fillRect l="-917" t="-4762" r="-917"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16505" y="4125487"/>
                <a:ext cx="8687768" cy="1107996"/>
              </a:xfrm>
              <a:prstGeom prst="rect">
                <a:avLst/>
              </a:prstGeom>
            </p:spPr>
            <p:txBody>
              <a:bodyPr wrap="square">
                <a:spAutoFit/>
              </a:bodyPr>
              <a:lstStyle/>
              <a:p>
                <a:pPr algn="just"/>
                <a:r>
                  <a:rPr lang="en-US" altLang="zh-CN" sz="2200" dirty="0"/>
                  <a:t>On the other hand, even when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b="0" i="1" smtClean="0">
                            <a:latin typeface="Cambria Math"/>
                          </a:rPr>
                          <m:t>𝛼</m:t>
                        </m:r>
                      </m:sub>
                    </m:sSub>
                  </m:oMath>
                </a14:m>
                <a:r>
                  <a:rPr lang="en-US" altLang="zh-CN" sz="2200" dirty="0"/>
                  <a:t>:</a:t>
                </a:r>
                <a:r>
                  <a:rPr lang="en-US" altLang="zh-CN" sz="2200" dirty="0">
                    <a:solidFill>
                      <a:srgbClr val="FF0000"/>
                    </a:solidFill>
                  </a:rPr>
                  <a:t> </a:t>
                </a:r>
                <a14:m>
                  <m:oMath xmlns:m="http://schemas.openxmlformats.org/officeDocument/2006/math">
                    <m:r>
                      <a:rPr lang="en-US" altLang="zh-CN" sz="2200" i="1" dirty="0">
                        <a:latin typeface="Cambria Math"/>
                      </a:rPr>
                      <m:t>𝑝</m:t>
                    </m:r>
                    <m:r>
                      <a:rPr lang="en-US" altLang="zh-CN" sz="2200" b="0" i="1" dirty="0" smtClean="0">
                        <a:latin typeface="Cambria Math"/>
                      </a:rPr>
                      <m:t>&lt;</m:t>
                    </m:r>
                    <m:r>
                      <a:rPr lang="en-US" altLang="zh-CN" sz="2200" i="1" dirty="0">
                        <a:latin typeface="Cambria Math"/>
                      </a:rPr>
                      <m:t>0.1</m:t>
                    </m:r>
                  </m:oMath>
                </a14:m>
                <a:r>
                  <a:rPr lang="en-US" altLang="zh-CN" sz="2200" dirty="0"/>
                  <a:t> is true, an unusual sample might yield </a:t>
                </a:r>
                <a14:m>
                  <m:oMath xmlns:m="http://schemas.openxmlformats.org/officeDocument/2006/math">
                    <m:r>
                      <a:rPr lang="en-US" altLang="zh-CN" sz="2200" i="1">
                        <a:latin typeface="Cambria Math"/>
                      </a:rPr>
                      <m:t>𝑥</m:t>
                    </m:r>
                    <m:r>
                      <a:rPr lang="en-US" altLang="zh-CN" sz="2200" i="1">
                        <a:latin typeface="Cambria Math"/>
                        <a:ea typeface="Cambria Math"/>
                      </a:rPr>
                      <m:t>=</m:t>
                    </m:r>
                    <m:r>
                      <a:rPr lang="en-US" altLang="zh-CN" sz="2200" b="0" i="1" smtClean="0">
                        <a:latin typeface="Cambria Math"/>
                        <a:ea typeface="Cambria Math"/>
                      </a:rPr>
                      <m:t>20</m:t>
                    </m:r>
                  </m:oMath>
                </a14:m>
                <a:r>
                  <a:rPr lang="en-US" altLang="zh-CN" sz="2200" dirty="0"/>
                  <a:t>, in which case </a:t>
                </a:r>
                <a14:m>
                  <m:oMath xmlns:m="http://schemas.openxmlformats.org/officeDocument/2006/math">
                    <m:sSub>
                      <m:sSubPr>
                        <m:ctrlPr>
                          <a:rPr lang="en-US" altLang="zh-CN" sz="2200" i="1">
                            <a:latin typeface="Cambria Math" charset="0"/>
                          </a:rPr>
                        </m:ctrlPr>
                      </m:sSubPr>
                      <m:e>
                        <m:r>
                          <a:rPr lang="en-US" altLang="zh-CN" sz="2200" i="1">
                            <a:latin typeface="Cambria Math"/>
                          </a:rPr>
                          <m:t>𝐻</m:t>
                        </m:r>
                      </m:e>
                      <m:sub>
                        <m:r>
                          <a:rPr lang="en-US" altLang="zh-CN" sz="2200" i="1">
                            <a:latin typeface="Cambria Math"/>
                          </a:rPr>
                          <m:t>0</m:t>
                        </m:r>
                      </m:sub>
                    </m:sSub>
                  </m:oMath>
                </a14:m>
                <a:r>
                  <a:rPr lang="en-US" altLang="zh-CN" sz="2200" dirty="0"/>
                  <a:t> would not be rejected—again an </a:t>
                </a:r>
                <a:r>
                  <a:rPr lang="en-US" altLang="zh-CN" sz="2200" dirty="0">
                    <a:solidFill>
                      <a:srgbClr val="FF0000"/>
                    </a:solidFill>
                  </a:rPr>
                  <a:t>incorrect</a:t>
                </a:r>
                <a:r>
                  <a:rPr lang="en-US" altLang="zh-CN" sz="2200" dirty="0"/>
                  <a:t> conclusion.</a:t>
                </a:r>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116505" y="4125487"/>
                <a:ext cx="8687768" cy="1107996"/>
              </a:xfrm>
              <a:prstGeom prst="rect">
                <a:avLst/>
              </a:prstGeom>
              <a:blipFill rotWithShape="0">
                <a:blip r:embed="rId5"/>
                <a:stretch>
                  <a:fillRect l="-912" t="-3297" r="-912" b="-10440"/>
                </a:stretch>
              </a:blipFill>
            </p:spPr>
            <p:txBody>
              <a:bodyPr/>
              <a:lstStyle/>
              <a:p>
                <a:r>
                  <a:rPr lang="en-US">
                    <a:noFill/>
                  </a:rPr>
                  <a:t> </a:t>
                </a:r>
              </a:p>
            </p:txBody>
          </p:sp>
        </mc:Fallback>
      </mc:AlternateContent>
      <p:sp>
        <p:nvSpPr>
          <p:cNvPr id="2" name="灯片编号占位符 1">
            <a:extLst>
              <a:ext uri="{FF2B5EF4-FFF2-40B4-BE49-F238E27FC236}">
                <a16:creationId xmlns="" xmlns:a16="http://schemas.microsoft.com/office/drawing/2014/main" id="{16D7C46B-9153-40CC-8037-3DA78ED2E77B}"/>
              </a:ext>
            </a:extLst>
          </p:cNvPr>
          <p:cNvSpPr>
            <a:spLocks noGrp="1"/>
          </p:cNvSpPr>
          <p:nvPr>
            <p:ph type="sldNum" sz="quarter" idx="11"/>
          </p:nvPr>
        </p:nvSpPr>
        <p:spPr/>
        <p:txBody>
          <a:bodyPr/>
          <a:lstStyle/>
          <a:p>
            <a:pPr>
              <a:defRPr/>
            </a:pPr>
            <a:fld id="{DF2308B0-52A9-437D-9700-D7B37876F5B1}" type="slidenum">
              <a:rPr lang="zh-CN" altLang="en-US" smtClean="0"/>
              <a:pPr>
                <a:defRPr/>
              </a:pPr>
              <a:t>7</a:t>
            </a:fld>
            <a:endParaRPr lang="en-US" altLang="zh-CN" dirty="0"/>
          </a:p>
        </p:txBody>
      </p:sp>
    </p:spTree>
    <p:extLst>
      <p:ext uri="{BB962C8B-B14F-4D97-AF65-F5344CB8AC3E}">
        <p14:creationId xmlns:p14="http://schemas.microsoft.com/office/powerpoint/2010/main" val="132526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p:cNvSpPr/>
              <p:nvPr/>
            </p:nvSpPr>
            <p:spPr>
              <a:xfrm>
                <a:off x="220994" y="1649124"/>
                <a:ext cx="8465805" cy="707886"/>
              </a:xfrm>
              <a:prstGeom prst="rect">
                <a:avLst/>
              </a:prstGeom>
            </p:spPr>
            <p:txBody>
              <a:bodyPr wrap="square">
                <a:spAutoFit/>
              </a:bodyPr>
              <a:lstStyle/>
              <a:p>
                <a:pPr algn="just"/>
                <a:r>
                  <a:rPr lang="en-US" altLang="zh-CN" sz="2000" dirty="0"/>
                  <a:t>When the rejection region is selected, it is possible that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i="1">
                            <a:latin typeface="Cambria Math"/>
                          </a:rPr>
                          <m:t>0</m:t>
                        </m:r>
                      </m:sub>
                    </m:sSub>
                  </m:oMath>
                </a14:m>
                <a:r>
                  <a:rPr lang="en-US" altLang="zh-CN" sz="2000" dirty="0"/>
                  <a:t> may be rejected when it is true or that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i="1">
                            <a:latin typeface="Cambria Math"/>
                          </a:rPr>
                          <m:t>0</m:t>
                        </m:r>
                      </m:sub>
                    </m:sSub>
                  </m:oMath>
                </a14:m>
                <a:r>
                  <a:rPr lang="en-US" altLang="zh-CN" sz="2000" dirty="0"/>
                  <a:t> may not be rejected when it is false.</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220994" y="1649124"/>
                <a:ext cx="8465805" cy="707886"/>
              </a:xfrm>
              <a:prstGeom prst="rect">
                <a:avLst/>
              </a:prstGeom>
              <a:blipFill rotWithShape="0">
                <a:blip r:embed="rId2"/>
                <a:stretch>
                  <a:fillRect l="-720" t="-4310" r="-792"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0995" y="3611205"/>
                <a:ext cx="8465804" cy="1015663"/>
              </a:xfrm>
              <a:prstGeom prst="rect">
                <a:avLst/>
              </a:prstGeom>
            </p:spPr>
            <p:txBody>
              <a:bodyPr wrap="square">
                <a:spAutoFit/>
              </a:bodyPr>
              <a:lstStyle/>
              <a:p>
                <a:pPr algn="just"/>
                <a:r>
                  <a:rPr lang="en-US" altLang="zh-CN" sz="2000" dirty="0"/>
                  <a:t>The choice of a particular rejection region fixes </a:t>
                </a:r>
                <a:r>
                  <a:rPr lang="en-US" altLang="zh-CN" sz="2000" dirty="0">
                    <a:solidFill>
                      <a:srgbClr val="FF0000"/>
                    </a:solidFill>
                  </a:rPr>
                  <a:t>the probabilities </a:t>
                </a:r>
                <a:r>
                  <a:rPr lang="en-US" altLang="zh-CN" sz="2000" dirty="0"/>
                  <a:t>of type I (</a:t>
                </a:r>
                <a:r>
                  <a:rPr lang="zh-CN" altLang="en-US" sz="2000" b="1" dirty="0">
                    <a:solidFill>
                      <a:srgbClr val="3333FF"/>
                    </a:solidFill>
                  </a:rPr>
                  <a:t>拒真</a:t>
                </a:r>
                <a:r>
                  <a:rPr lang="en-US" altLang="zh-CN" sz="2000" dirty="0"/>
                  <a:t>) and type II (</a:t>
                </a:r>
                <a:r>
                  <a:rPr lang="zh-CN" altLang="en-US" sz="2000" b="1" dirty="0">
                    <a:solidFill>
                      <a:srgbClr val="3333FF"/>
                    </a:solidFill>
                  </a:rPr>
                  <a:t>受伪</a:t>
                </a:r>
                <a:r>
                  <a:rPr lang="en-US" altLang="zh-CN" sz="2000" dirty="0"/>
                  <a:t>) errors. These error probabilities are traditionally denoted by </a:t>
                </a:r>
                <a14:m>
                  <m:oMath xmlns:m="http://schemas.openxmlformats.org/officeDocument/2006/math">
                    <m:r>
                      <a:rPr lang="zh-CN" altLang="en-US" sz="2000" i="1" dirty="0" smtClean="0">
                        <a:latin typeface="Cambria Math"/>
                      </a:rPr>
                      <m:t>𝛼</m:t>
                    </m:r>
                  </m:oMath>
                </a14:m>
                <a:r>
                  <a:rPr lang="en-US" altLang="zh-CN" sz="2000" dirty="0"/>
                  <a:t> and </a:t>
                </a:r>
                <a14:m>
                  <m:oMath xmlns:m="http://schemas.openxmlformats.org/officeDocument/2006/math">
                    <m:r>
                      <a:rPr lang="zh-CN" altLang="en-US" sz="2000" i="1" dirty="0" smtClean="0">
                        <a:latin typeface="Cambria Math"/>
                      </a:rPr>
                      <m:t>𝛽</m:t>
                    </m:r>
                  </m:oMath>
                </a14:m>
                <a:r>
                  <a:rPr lang="en-US" altLang="zh-CN" sz="2000" dirty="0"/>
                  <a:t>, respectively.</a:t>
                </a:r>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20995" y="3611205"/>
                <a:ext cx="8465804" cy="1015663"/>
              </a:xfrm>
              <a:prstGeom prst="rect">
                <a:avLst/>
              </a:prstGeom>
              <a:blipFill rotWithShape="0">
                <a:blip r:embed="rId3"/>
                <a:stretch>
                  <a:fillRect l="-720" t="-2395" r="-792" b="-10180"/>
                </a:stretch>
              </a:blipFill>
            </p:spPr>
            <p:txBody>
              <a:bodyPr/>
              <a:lstStyle/>
              <a:p>
                <a:r>
                  <a:rPr lang="en-US">
                    <a:noFill/>
                  </a:rPr>
                  <a:t> </a:t>
                </a:r>
              </a:p>
            </p:txBody>
          </p:sp>
        </mc:Fallback>
      </mc:AlternateContent>
      <p:sp>
        <p:nvSpPr>
          <p:cNvPr id="2" name="TextBox 1"/>
          <p:cNvSpPr txBox="1"/>
          <p:nvPr/>
        </p:nvSpPr>
        <p:spPr>
          <a:xfrm>
            <a:off x="239505" y="1097399"/>
            <a:ext cx="5097580" cy="430887"/>
          </a:xfrm>
          <a:prstGeom prst="rect">
            <a:avLst/>
          </a:prstGeom>
          <a:noFill/>
        </p:spPr>
        <p:txBody>
          <a:bodyPr wrap="square" rtlCol="0">
            <a:spAutoFit/>
          </a:bodyPr>
          <a:lstStyle/>
          <a:p>
            <a:r>
              <a:rPr lang="en-US" altLang="zh-CN" sz="2200" dirty="0">
                <a:solidFill>
                  <a:srgbClr val="FF0000"/>
                </a:solidFill>
                <a:latin typeface="+mj-lt"/>
              </a:rPr>
              <a:t>Type I and Type II error</a:t>
            </a:r>
            <a:endParaRPr lang="zh-CN" altLang="en-US" sz="2200" dirty="0">
              <a:solidFill>
                <a:srgbClr val="FF0000"/>
              </a:solidFill>
              <a:latin typeface="+mj-lt"/>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68050812-E69B-447D-8194-6BA990CD6A3F}"/>
                  </a:ext>
                </a:extLst>
              </p:cNvPr>
              <p:cNvSpPr txBox="1"/>
              <p:nvPr/>
            </p:nvSpPr>
            <p:spPr>
              <a:xfrm>
                <a:off x="223170" y="2595542"/>
                <a:ext cx="8418395" cy="1015663"/>
              </a:xfrm>
              <a:prstGeom prst="rect">
                <a:avLst/>
              </a:prstGeom>
              <a:noFill/>
            </p:spPr>
            <p:txBody>
              <a:bodyPr wrap="none" rtlCol="0">
                <a:spAutoFit/>
              </a:bodyPr>
              <a:lstStyle/>
              <a:p>
                <a:pPr marL="0" lvl="0" indent="0" algn="just" defTabSz="914400">
                  <a:spcBef>
                    <a:spcPts val="0"/>
                  </a:spcBef>
                  <a:buClrTx/>
                  <a:buNone/>
                </a:pPr>
                <a:r>
                  <a:rPr lang="en-US" altLang="zh-CN" sz="2000" dirty="0">
                    <a:latin typeface="Arial" panose="020B0604020202020204" pitchFamily="34" charset="0"/>
                    <a:cs typeface="Arial" panose="020B0604020202020204" pitchFamily="34" charset="0"/>
                  </a:rPr>
                  <a:t>A </a:t>
                </a:r>
                <a:r>
                  <a:rPr lang="en-US" altLang="zh-CN" sz="2000" b="1" dirty="0">
                    <a:solidFill>
                      <a:srgbClr val="FF3300"/>
                    </a:solidFill>
                    <a:latin typeface="Arial" panose="020B0604020202020204" pitchFamily="34" charset="0"/>
                    <a:cs typeface="Arial" panose="020B0604020202020204" pitchFamily="34" charset="0"/>
                  </a:rPr>
                  <a:t>type I error </a:t>
                </a:r>
                <a:r>
                  <a:rPr lang="en-US" altLang="zh-CN" sz="2000" dirty="0">
                    <a:latin typeface="Arial" panose="020B0604020202020204" pitchFamily="34" charset="0"/>
                    <a:cs typeface="Arial" panose="020B0604020202020204" pitchFamily="34" charset="0"/>
                  </a:rPr>
                  <a:t>consists of rejecting the null hypothesis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when it is true. </a:t>
                </a:r>
              </a:p>
              <a:p>
                <a:pPr marL="0" lvl="0" indent="0" algn="just" defTabSz="914400">
                  <a:spcBef>
                    <a:spcPts val="0"/>
                  </a:spcBef>
                  <a:buClrTx/>
                  <a:buNone/>
                </a:pPr>
                <a:r>
                  <a:rPr lang="en-US" altLang="zh-CN" sz="2000" dirty="0">
                    <a:latin typeface="Arial" panose="020B0604020202020204" pitchFamily="34" charset="0"/>
                    <a:cs typeface="Arial" panose="020B0604020202020204" pitchFamily="34" charset="0"/>
                  </a:rPr>
                  <a:t>A </a:t>
                </a:r>
                <a:r>
                  <a:rPr lang="en-US" altLang="zh-CN" sz="2000" b="1" dirty="0">
                    <a:solidFill>
                      <a:srgbClr val="FF3300"/>
                    </a:solidFill>
                    <a:latin typeface="Arial" panose="020B0604020202020204" pitchFamily="34" charset="0"/>
                    <a:cs typeface="Arial" panose="020B0604020202020204" pitchFamily="34" charset="0"/>
                  </a:rPr>
                  <a:t>type II error </a:t>
                </a:r>
                <a:r>
                  <a:rPr lang="en-US" altLang="zh-CN" sz="2000" dirty="0">
                    <a:latin typeface="Arial" panose="020B0604020202020204" pitchFamily="34" charset="0"/>
                    <a:cs typeface="Arial" panose="020B0604020202020204" pitchFamily="34" charset="0"/>
                  </a:rPr>
                  <a:t>involves not rejecting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when </a:t>
                </a:r>
                <a14:m>
                  <m:oMath xmlns:m="http://schemas.openxmlformats.org/officeDocument/2006/math">
                    <m:sSub>
                      <m:sSubPr>
                        <m:ctrlPr>
                          <a:rPr lang="en-US" altLang="zh-CN" sz="2000" i="1" dirty="0">
                            <a:latin typeface="Cambria Math" charset="0"/>
                            <a:cs typeface="Times New Roman" charset="0"/>
                          </a:rPr>
                        </m:ctrlPr>
                      </m:sSubPr>
                      <m:e>
                        <m:r>
                          <a:rPr lang="en-US" altLang="zh-CN" sz="2000" i="1" dirty="0">
                            <a:latin typeface="Cambria Math" panose="02040503050406030204" pitchFamily="18" charset="0"/>
                            <a:cs typeface="Times New Roman" charset="0"/>
                          </a:rPr>
                          <m:t>𝐻</m:t>
                        </m:r>
                      </m:e>
                      <m:sub>
                        <m:r>
                          <a:rPr lang="en-US" altLang="zh-CN" sz="2000" i="1" dirty="0">
                            <a:latin typeface="Cambria Math" panose="02040503050406030204" pitchFamily="18" charset="0"/>
                            <a:cs typeface="Times New Roman" charset="0"/>
                          </a:rPr>
                          <m:t>0</m:t>
                        </m:r>
                      </m:sub>
                    </m:sSub>
                  </m:oMath>
                </a14:m>
                <a:r>
                  <a:rPr lang="en-US" altLang="zh-CN" sz="2000" dirty="0">
                    <a:latin typeface="Arial" panose="020B0604020202020204" pitchFamily="34" charset="0"/>
                    <a:cs typeface="Arial" panose="020B0604020202020204" pitchFamily="34" charset="0"/>
                  </a:rPr>
                  <a:t> is false.</a:t>
                </a:r>
              </a:p>
              <a:p>
                <a:endParaRPr lang="zh-CN" altLang="en-US" dirty="0">
                  <a:latin typeface="+mj-lt"/>
                </a:endParaRPr>
              </a:p>
            </p:txBody>
          </p:sp>
        </mc:Choice>
        <mc:Fallback xmlns="">
          <p:sp>
            <p:nvSpPr>
              <p:cNvPr id="3" name="文本框 2">
                <a:extLst>
                  <a:ext uri="{FF2B5EF4-FFF2-40B4-BE49-F238E27FC236}">
                    <a16:creationId xmlns:a16="http://schemas.microsoft.com/office/drawing/2014/main" xmlns:a14="http://schemas.microsoft.com/office/drawing/2010/main" xmlns="" id="{68050812-E69B-447D-8194-6BA990CD6A3F}"/>
                  </a:ext>
                </a:extLst>
              </p:cNvPr>
              <p:cNvSpPr txBox="1">
                <a:spLocks noRot="1" noChangeAspect="1" noMove="1" noResize="1" noEditPoints="1" noAdjustHandles="1" noChangeArrowheads="1" noChangeShapeType="1" noTextEdit="1"/>
              </p:cNvSpPr>
              <p:nvPr/>
            </p:nvSpPr>
            <p:spPr>
              <a:xfrm>
                <a:off x="223170" y="2595542"/>
                <a:ext cx="8418395" cy="1015663"/>
              </a:xfrm>
              <a:prstGeom prst="rect">
                <a:avLst/>
              </a:prstGeom>
              <a:blipFill rotWithShape="0">
                <a:blip r:embed="rId4"/>
                <a:stretch>
                  <a:fillRect l="-797" t="-3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B35854F1-D1A9-45AE-8DC1-689998D189F6}"/>
                  </a:ext>
                </a:extLst>
              </p:cNvPr>
              <p:cNvSpPr/>
              <p:nvPr/>
            </p:nvSpPr>
            <p:spPr>
              <a:xfrm>
                <a:off x="1399147" y="4751860"/>
                <a:ext cx="6345705" cy="960006"/>
              </a:xfrm>
              <a:prstGeom prst="rect">
                <a:avLst/>
              </a:prstGeom>
            </p:spPr>
            <p:txBody>
              <a:bodyPr wrap="square">
                <a:spAutoFit/>
              </a:bodyPr>
              <a:lstStyle/>
              <a:p>
                <a:pPr marL="0" lvl="0" indent="0" algn="just" defTabSz="914400">
                  <a:lnSpc>
                    <a:spcPct val="150000"/>
                  </a:lnSpc>
                  <a:spcBef>
                    <a:spcPts val="0"/>
                  </a:spcBef>
                  <a:buClrTx/>
                  <a:buNone/>
                </a:pPr>
                <a:r>
                  <a:rPr lang="zh-CN" altLang="en-US" sz="2000" dirty="0">
                    <a:ea typeface="Times New Roman" charset="0"/>
                    <a:cs typeface="Times New Roman" charset="0"/>
                  </a:rPr>
                  <a:t> </a:t>
                </a:r>
                <a14:m>
                  <m:oMath xmlns:m="http://schemas.openxmlformats.org/officeDocument/2006/math">
                    <m:r>
                      <a:rPr lang="zh-CN" altLang="en-US" sz="2000" i="1" smtClean="0">
                        <a:latin typeface="Cambria Math" panose="02040503050406030204" pitchFamily="18" charset="0"/>
                        <a:ea typeface="Times New Roman" charset="0"/>
                        <a:cs typeface="Times New Roman" charset="0"/>
                      </a:rPr>
                      <m:t>𝛼</m:t>
                    </m:r>
                    <m:r>
                      <a:rPr lang="en-US" altLang="zh-CN" sz="2000" i="1">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d>
                      <m:dPr>
                        <m:ctrlPr>
                          <a:rPr lang="en-US" altLang="zh-CN" sz="2000" i="1">
                            <a:latin typeface="Cambria Math" charset="0"/>
                            <a:ea typeface="Times New Roman" charset="0"/>
                            <a:cs typeface="Times New Roman" charset="0"/>
                          </a:rPr>
                        </m:ctrlPr>
                      </m:dPr>
                      <m:e>
                        <m:r>
                          <m:rPr>
                            <m:sty m:val="p"/>
                          </m:rPr>
                          <a:rPr lang="en-US" altLang="zh-CN" sz="2000">
                            <a:latin typeface="Cambria Math" panose="02040503050406030204" pitchFamily="18" charset="0"/>
                            <a:ea typeface="Times New Roman" charset="0"/>
                            <a:cs typeface="Times New Roman" charset="0"/>
                          </a:rPr>
                          <m:t>type</m:t>
                        </m:r>
                        <m:r>
                          <a:rPr lang="en-US" altLang="zh-CN" sz="200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I</m:t>
                        </m:r>
                        <m:r>
                          <a:rPr lang="en-US" altLang="zh-CN" sz="200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error</m:t>
                        </m:r>
                      </m:e>
                    </m:d>
                    <m:r>
                      <a:rPr lang="en-US" altLang="zh-CN" sz="2000" i="1">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d>
                      <m:dPr>
                        <m:ctrlPr>
                          <a:rPr lang="en-US" altLang="zh-CN" sz="2000" i="1">
                            <a:latin typeface="Cambria Math" charset="0"/>
                            <a:ea typeface="Times New Roman" charset="0"/>
                            <a:cs typeface="Times New Roman" charset="0"/>
                          </a:rPr>
                        </m:ctrlPr>
                      </m:dPr>
                      <m:e>
                        <m:r>
                          <m:rPr>
                            <m:sty m:val="p"/>
                          </m:rPr>
                          <a:rPr lang="en-US" altLang="zh-CN" sz="2000" i="0">
                            <a:latin typeface="Cambria Math" panose="02040503050406030204" pitchFamily="18" charset="0"/>
                            <a:ea typeface="Times New Roman" charset="0"/>
                            <a:cs typeface="Times New Roman" charset="0"/>
                          </a:rPr>
                          <m:t>reject</m:t>
                        </m:r>
                        <m:r>
                          <a:rPr lang="en-US" altLang="zh-CN" sz="2000" i="1">
                            <a:latin typeface="Cambria Math" panose="02040503050406030204" pitchFamily="18" charset="0"/>
                            <a:ea typeface="Times New Roman" charset="0"/>
                            <a:cs typeface="Times New Roman" charset="0"/>
                          </a:rPr>
                          <m:t> </m:t>
                        </m:r>
                        <m:sSub>
                          <m:sSubPr>
                            <m:ctrlPr>
                              <a:rPr lang="en-US" altLang="zh-CN" sz="2000" i="1">
                                <a:latin typeface="Cambria Math" charset="0"/>
                                <a:ea typeface="Times New Roman" charset="0"/>
                                <a:cs typeface="Times New Roman" charset="0"/>
                              </a:rPr>
                            </m:ctrlPr>
                          </m:sSubPr>
                          <m:e>
                            <m:r>
                              <a:rPr lang="en-US" altLang="zh-CN" sz="2000" i="1">
                                <a:latin typeface="Cambria Math" panose="02040503050406030204" pitchFamily="18" charset="0"/>
                                <a:ea typeface="Times New Roman" charset="0"/>
                                <a:cs typeface="Times New Roman" charset="0"/>
                              </a:rPr>
                              <m:t>𝐻</m:t>
                            </m:r>
                          </m:e>
                          <m:sub>
                            <m:r>
                              <a:rPr lang="en-US" altLang="zh-CN" sz="2000" i="1">
                                <a:latin typeface="Cambria Math" panose="02040503050406030204" pitchFamily="18" charset="0"/>
                                <a:ea typeface="Times New Roman" charset="0"/>
                                <a:cs typeface="Times New Roman" charset="0"/>
                              </a:rPr>
                              <m:t>0</m:t>
                            </m:r>
                          </m:sub>
                        </m:sSub>
                      </m:e>
                      <m:e>
                        <m:sSub>
                          <m:sSubPr>
                            <m:ctrlPr>
                              <a:rPr lang="en-US" altLang="zh-CN" sz="2000" i="1">
                                <a:latin typeface="Cambria Math" charset="0"/>
                                <a:ea typeface="Times New Roman" charset="0"/>
                                <a:cs typeface="Times New Roman" charset="0"/>
                              </a:rPr>
                            </m:ctrlPr>
                          </m:sSubPr>
                          <m:e>
                            <m:r>
                              <a:rPr lang="en-US" altLang="zh-CN" sz="2000" i="1">
                                <a:latin typeface="Cambria Math" panose="02040503050406030204" pitchFamily="18" charset="0"/>
                                <a:ea typeface="Times New Roman" charset="0"/>
                                <a:cs typeface="Times New Roman" charset="0"/>
                              </a:rPr>
                              <m:t>𝐻</m:t>
                            </m:r>
                          </m:e>
                          <m:sub>
                            <m:r>
                              <a:rPr lang="en-US" altLang="zh-CN" sz="2000" i="1">
                                <a:latin typeface="Cambria Math" panose="02040503050406030204" pitchFamily="18" charset="0"/>
                                <a:ea typeface="Times New Roman" charset="0"/>
                                <a:cs typeface="Times New Roman" charset="0"/>
                              </a:rPr>
                              <m:t>0</m:t>
                            </m:r>
                          </m:sub>
                        </m:sSub>
                        <m:r>
                          <a:rPr lang="en-US" altLang="zh-CN" sz="2000" i="1">
                            <a:latin typeface="Cambria Math" panose="02040503050406030204" pitchFamily="18" charset="0"/>
                            <a:ea typeface="Times New Roman" charset="0"/>
                            <a:cs typeface="Times New Roman" charset="0"/>
                          </a:rPr>
                          <m:t> </m:t>
                        </m:r>
                        <m:r>
                          <m:rPr>
                            <m:sty m:val="p"/>
                          </m:rPr>
                          <a:rPr lang="en-US" altLang="zh-CN" sz="2000" i="0">
                            <a:latin typeface="Cambria Math" panose="02040503050406030204" pitchFamily="18" charset="0"/>
                            <a:ea typeface="Times New Roman" charset="0"/>
                            <a:cs typeface="Times New Roman" charset="0"/>
                          </a:rPr>
                          <m:t>tu</m:t>
                        </m:r>
                        <m:r>
                          <m:rPr>
                            <m:sty m:val="p"/>
                          </m:rPr>
                          <a:rPr lang="en-US" altLang="zh-CN" sz="2000" b="0" i="0" smtClean="0">
                            <a:latin typeface="Cambria Math" panose="02040503050406030204" pitchFamily="18" charset="0"/>
                            <a:ea typeface="Times New Roman" charset="0"/>
                            <a:cs typeface="Times New Roman" charset="0"/>
                          </a:rPr>
                          <m:t>re</m:t>
                        </m:r>
                      </m:e>
                    </m:d>
                    <m:r>
                      <a:rPr lang="en-US" altLang="zh-CN" sz="2000" i="1">
                        <a:latin typeface="Cambria Math" panose="02040503050406030204" pitchFamily="18" charset="0"/>
                        <a:ea typeface="Times New Roman" charset="0"/>
                        <a:cs typeface="Times New Roman" charset="0"/>
                      </a:rPr>
                      <m:t>               </m:t>
                    </m:r>
                  </m:oMath>
                </a14:m>
                <a:endParaRPr lang="en-US" altLang="zh-CN" sz="2000" i="1" dirty="0">
                  <a:latin typeface="Cambria Math" panose="02040503050406030204" pitchFamily="18" charset="0"/>
                  <a:ea typeface="Times New Roman" charset="0"/>
                  <a:cs typeface="Times New Roman" charset="0"/>
                </a:endParaRPr>
              </a:p>
              <a:p>
                <a:pPr marL="0" lvl="0" indent="0" algn="just" defTabSz="914400">
                  <a:lnSpc>
                    <a:spcPct val="150000"/>
                  </a:lnSpc>
                  <a:spcBef>
                    <a:spcPts val="0"/>
                  </a:spcBef>
                  <a:buClrTx/>
                  <a:buNone/>
                </a:pPr>
                <a:r>
                  <a:rPr lang="zh-CN" altLang="en-US" sz="2000" dirty="0">
                    <a:ea typeface="Times New Roman" charset="0"/>
                    <a:cs typeface="Times New Roman" charset="0"/>
                  </a:rPr>
                  <a:t> </a:t>
                </a:r>
                <a14:m>
                  <m:oMath xmlns:m="http://schemas.openxmlformats.org/officeDocument/2006/math">
                    <m:r>
                      <a:rPr lang="zh-CN" altLang="en-US" sz="2000" i="1" dirty="0">
                        <a:latin typeface="Cambria Math" panose="02040503050406030204" pitchFamily="18" charset="0"/>
                        <a:ea typeface="Times New Roman" charset="0"/>
                        <a:cs typeface="Times New Roman" charset="0"/>
                      </a:rPr>
                      <m:t>𝛽</m:t>
                    </m:r>
                    <m:r>
                      <a:rPr lang="en-US" altLang="zh-CN" sz="2000" i="1" dirty="0">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d>
                      <m:dPr>
                        <m:ctrlPr>
                          <a:rPr lang="en-US" altLang="zh-CN" sz="2000" i="1">
                            <a:latin typeface="Cambria Math" charset="0"/>
                            <a:ea typeface="Times New Roman" charset="0"/>
                            <a:cs typeface="Times New Roman" charset="0"/>
                          </a:rPr>
                        </m:ctrlPr>
                      </m:dPr>
                      <m:e>
                        <m:r>
                          <m:rPr>
                            <m:sty m:val="p"/>
                          </m:rPr>
                          <a:rPr lang="en-US" altLang="zh-CN" sz="2000">
                            <a:latin typeface="Cambria Math" panose="02040503050406030204" pitchFamily="18" charset="0"/>
                            <a:ea typeface="Times New Roman" charset="0"/>
                            <a:cs typeface="Times New Roman" charset="0"/>
                          </a:rPr>
                          <m:t>type</m:t>
                        </m:r>
                        <m:r>
                          <a:rPr lang="en-US" altLang="zh-CN" sz="200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I</m:t>
                        </m:r>
                        <m:r>
                          <m:rPr>
                            <m:sty m:val="p"/>
                          </m:rPr>
                          <a:rPr lang="en-US" altLang="zh-CN" sz="2000" i="1">
                            <a:latin typeface="Cambria Math" panose="02040503050406030204" pitchFamily="18" charset="0"/>
                            <a:ea typeface="Times New Roman" charset="0"/>
                            <a:cs typeface="Times New Roman" charset="0"/>
                          </a:rPr>
                          <m:t>I</m:t>
                        </m:r>
                        <m:r>
                          <a:rPr lang="en-US" altLang="zh-CN" sz="2000">
                            <a:latin typeface="Cambria Math" panose="02040503050406030204" pitchFamily="18" charset="0"/>
                            <a:ea typeface="Times New Roman" charset="0"/>
                            <a:cs typeface="Times New Roman" charset="0"/>
                          </a:rPr>
                          <m:t> </m:t>
                        </m:r>
                        <m:r>
                          <m:rPr>
                            <m:sty m:val="p"/>
                          </m:rPr>
                          <a:rPr lang="en-US" altLang="zh-CN" sz="2000">
                            <a:latin typeface="Cambria Math" panose="02040503050406030204" pitchFamily="18" charset="0"/>
                            <a:ea typeface="Times New Roman" charset="0"/>
                            <a:cs typeface="Times New Roman" charset="0"/>
                          </a:rPr>
                          <m:t>error</m:t>
                        </m:r>
                      </m:e>
                    </m:d>
                    <m:r>
                      <a:rPr lang="en-US" altLang="zh-CN" sz="2000" i="1">
                        <a:latin typeface="Cambria Math" panose="02040503050406030204" pitchFamily="18" charset="0"/>
                        <a:ea typeface="Times New Roman" charset="0"/>
                        <a:cs typeface="Times New Roman" charset="0"/>
                      </a:rPr>
                      <m:t>=</m:t>
                    </m:r>
                    <m:r>
                      <a:rPr lang="en-US" altLang="zh-CN" sz="2000" i="1">
                        <a:latin typeface="Cambria Math" panose="02040503050406030204" pitchFamily="18" charset="0"/>
                        <a:ea typeface="Times New Roman" charset="0"/>
                        <a:cs typeface="Times New Roman" charset="0"/>
                      </a:rPr>
                      <m:t>𝑃</m:t>
                    </m:r>
                    <m:r>
                      <a:rPr lang="en-US" altLang="zh-CN" sz="2000" i="1">
                        <a:latin typeface="Cambria Math" panose="02040503050406030204" pitchFamily="18" charset="0"/>
                        <a:ea typeface="Times New Roman" charset="0"/>
                        <a:cs typeface="Times New Roman" charset="0"/>
                      </a:rPr>
                      <m:t>(</m:t>
                    </m:r>
                    <m:r>
                      <m:rPr>
                        <m:sty m:val="p"/>
                      </m:rPr>
                      <a:rPr lang="en-US" altLang="zh-CN" sz="2000" i="0">
                        <a:latin typeface="Cambria Math" panose="02040503050406030204" pitchFamily="18" charset="0"/>
                        <a:ea typeface="Times New Roman" charset="0"/>
                        <a:cs typeface="Times New Roman" charset="0"/>
                      </a:rPr>
                      <m:t>accept</m:t>
                    </m:r>
                    <m:r>
                      <a:rPr lang="en-US" altLang="zh-CN" sz="2000" i="1">
                        <a:latin typeface="Cambria Math" panose="02040503050406030204" pitchFamily="18" charset="0"/>
                        <a:ea typeface="Times New Roman" charset="0"/>
                        <a:cs typeface="Times New Roman" charset="0"/>
                      </a:rPr>
                      <m:t> </m:t>
                    </m:r>
                    <m:sSub>
                      <m:sSubPr>
                        <m:ctrlPr>
                          <a:rPr lang="en-US" altLang="zh-CN" sz="2000" i="1">
                            <a:latin typeface="Cambria Math" charset="0"/>
                            <a:ea typeface="Times New Roman" charset="0"/>
                            <a:cs typeface="Times New Roman" charset="0"/>
                          </a:rPr>
                        </m:ctrlPr>
                      </m:sSubPr>
                      <m:e>
                        <m:r>
                          <a:rPr lang="en-US" altLang="zh-CN" sz="2000" i="1">
                            <a:latin typeface="Cambria Math" panose="02040503050406030204" pitchFamily="18" charset="0"/>
                            <a:ea typeface="Times New Roman" charset="0"/>
                            <a:cs typeface="Times New Roman" charset="0"/>
                          </a:rPr>
                          <m:t>𝐻</m:t>
                        </m:r>
                      </m:e>
                      <m:sub>
                        <m:r>
                          <a:rPr lang="en-US" altLang="zh-CN" sz="2000" i="1">
                            <a:latin typeface="Cambria Math" panose="02040503050406030204" pitchFamily="18" charset="0"/>
                            <a:ea typeface="Times New Roman" charset="0"/>
                            <a:cs typeface="Times New Roman" charset="0"/>
                          </a:rPr>
                          <m:t>0</m:t>
                        </m:r>
                      </m:sub>
                    </m:sSub>
                    <m:r>
                      <a:rPr lang="en-US" altLang="zh-CN" sz="2000" i="1">
                        <a:latin typeface="Cambria Math" panose="02040503050406030204" pitchFamily="18" charset="0"/>
                        <a:ea typeface="Times New Roman" charset="0"/>
                        <a:cs typeface="Times New Roman" charset="0"/>
                      </a:rPr>
                      <m:t>|</m:t>
                    </m:r>
                    <m:sSub>
                      <m:sSubPr>
                        <m:ctrlPr>
                          <a:rPr lang="en-US" altLang="zh-CN" sz="2000" i="1">
                            <a:latin typeface="Cambria Math" charset="0"/>
                            <a:ea typeface="Times New Roman" charset="0"/>
                            <a:cs typeface="Times New Roman" charset="0"/>
                          </a:rPr>
                        </m:ctrlPr>
                      </m:sSubPr>
                      <m:e>
                        <m:r>
                          <a:rPr lang="en-US" altLang="zh-CN" sz="2000" i="1">
                            <a:latin typeface="Cambria Math" panose="02040503050406030204" pitchFamily="18" charset="0"/>
                            <a:ea typeface="Times New Roman" charset="0"/>
                            <a:cs typeface="Times New Roman" charset="0"/>
                          </a:rPr>
                          <m:t>𝐻</m:t>
                        </m:r>
                      </m:e>
                      <m:sub>
                        <m:r>
                          <a:rPr lang="en-US" altLang="zh-CN" sz="2000" i="1">
                            <a:latin typeface="Cambria Math" panose="02040503050406030204" pitchFamily="18" charset="0"/>
                            <a:ea typeface="Times New Roman" charset="0"/>
                            <a:cs typeface="Times New Roman" charset="0"/>
                          </a:rPr>
                          <m:t>0</m:t>
                        </m:r>
                      </m:sub>
                    </m:sSub>
                    <m:r>
                      <a:rPr lang="en-US" altLang="zh-CN" sz="2000" i="1">
                        <a:latin typeface="Cambria Math" panose="02040503050406030204" pitchFamily="18" charset="0"/>
                        <a:ea typeface="Times New Roman" charset="0"/>
                        <a:cs typeface="Times New Roman" charset="0"/>
                      </a:rPr>
                      <m:t> </m:t>
                    </m:r>
                    <m:r>
                      <m:rPr>
                        <m:sty m:val="p"/>
                      </m:rPr>
                      <a:rPr lang="en-US" altLang="zh-CN" sz="2000" i="0">
                        <a:latin typeface="Cambria Math" panose="02040503050406030204" pitchFamily="18" charset="0"/>
                        <a:ea typeface="Times New Roman" charset="0"/>
                        <a:cs typeface="Times New Roman" charset="0"/>
                      </a:rPr>
                      <m:t>false</m:t>
                    </m:r>
                    <m:r>
                      <a:rPr lang="en-US" altLang="zh-CN" sz="2000" i="1">
                        <a:latin typeface="Cambria Math" panose="02040503050406030204" pitchFamily="18" charset="0"/>
                        <a:ea typeface="Times New Roman" charset="0"/>
                        <a:cs typeface="Times New Roman" charset="0"/>
                      </a:rPr>
                      <m:t>)</m:t>
                    </m:r>
                  </m:oMath>
                </a14:m>
                <a:endParaRPr lang="en-US" altLang="zh-CN" sz="2000" dirty="0">
                  <a:latin typeface="Times New Roman" charset="0"/>
                  <a:cs typeface="Times New Roman" charset="0"/>
                </a:endParaRPr>
              </a:p>
            </p:txBody>
          </p:sp>
        </mc:Choice>
        <mc:Fallback xmlns="">
          <p:sp>
            <p:nvSpPr>
              <p:cNvPr id="4" name="矩形 3">
                <a:extLst>
                  <a:ext uri="{FF2B5EF4-FFF2-40B4-BE49-F238E27FC236}">
                    <a16:creationId xmlns:a16="http://schemas.microsoft.com/office/drawing/2014/main" id="{B35854F1-D1A9-45AE-8DC1-689998D189F6}"/>
                  </a:ext>
                </a:extLst>
              </p:cNvPr>
              <p:cNvSpPr>
                <a:spLocks noRot="1" noChangeAspect="1" noMove="1" noResize="1" noEditPoints="1" noAdjustHandles="1" noChangeArrowheads="1" noChangeShapeType="1" noTextEdit="1"/>
              </p:cNvSpPr>
              <p:nvPr/>
            </p:nvSpPr>
            <p:spPr>
              <a:xfrm>
                <a:off x="1399147" y="4751860"/>
                <a:ext cx="6345705" cy="960006"/>
              </a:xfrm>
              <a:prstGeom prst="rect">
                <a:avLst/>
              </a:prstGeom>
              <a:blipFill>
                <a:blip r:embed="rId5"/>
                <a:stretch>
                  <a:fillRect b="-6369"/>
                </a:stretch>
              </a:blipFill>
            </p:spPr>
            <p:txBody>
              <a:bodyPr/>
              <a:lstStyle/>
              <a:p>
                <a:r>
                  <a:rPr lang="zh-CN" altLang="en-US">
                    <a:noFill/>
                  </a:rPr>
                  <a:t> </a:t>
                </a:r>
              </a:p>
            </p:txBody>
          </p:sp>
        </mc:Fallback>
      </mc:AlternateContent>
      <p:sp>
        <p:nvSpPr>
          <p:cNvPr id="5" name="灯片编号占位符 4">
            <a:extLst>
              <a:ext uri="{FF2B5EF4-FFF2-40B4-BE49-F238E27FC236}">
                <a16:creationId xmlns="" xmlns:a16="http://schemas.microsoft.com/office/drawing/2014/main" id="{7B0E8091-8175-462B-9E90-7FC29DFAC089}"/>
              </a:ext>
            </a:extLst>
          </p:cNvPr>
          <p:cNvSpPr>
            <a:spLocks noGrp="1"/>
          </p:cNvSpPr>
          <p:nvPr>
            <p:ph type="sldNum" sz="quarter" idx="11"/>
          </p:nvPr>
        </p:nvSpPr>
        <p:spPr/>
        <p:txBody>
          <a:bodyPr/>
          <a:lstStyle/>
          <a:p>
            <a:pPr>
              <a:defRPr/>
            </a:pPr>
            <a:fld id="{DF2308B0-52A9-437D-9700-D7B37876F5B1}" type="slidenum">
              <a:rPr lang="zh-CN" altLang="en-US" smtClean="0"/>
              <a:pPr>
                <a:defRPr/>
              </a:pPr>
              <a:t>8</a:t>
            </a:fld>
            <a:endParaRPr lang="en-US" altLang="zh-CN" dirty="0"/>
          </a:p>
        </p:txBody>
      </p:sp>
    </p:spTree>
    <p:extLst>
      <p:ext uri="{BB962C8B-B14F-4D97-AF65-F5344CB8AC3E}">
        <p14:creationId xmlns:p14="http://schemas.microsoft.com/office/powerpoint/2010/main" val="8314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523" y="953725"/>
            <a:ext cx="3221850" cy="400110"/>
          </a:xfrm>
          <a:prstGeom prst="rect">
            <a:avLst/>
          </a:prstGeom>
          <a:noFill/>
        </p:spPr>
        <p:txBody>
          <a:bodyPr wrap="square" rtlCol="0">
            <a:spAutoFit/>
          </a:bodyPr>
          <a:lstStyle/>
          <a:p>
            <a:r>
              <a:rPr lang="en-US" altLang="zh-CN" sz="2000" dirty="0">
                <a:solidFill>
                  <a:srgbClr val="FF0000"/>
                </a:solidFill>
                <a:latin typeface="+mj-lt"/>
              </a:rPr>
              <a:t>Example</a:t>
            </a:r>
            <a:endParaRPr lang="zh-CN" altLang="en-US" sz="2000" dirty="0">
              <a:solidFill>
                <a:srgbClr val="FF0000"/>
              </a:solidFill>
              <a:latin typeface="+mj-lt"/>
            </a:endParaRPr>
          </a:p>
        </p:txBody>
      </p:sp>
      <mc:AlternateContent xmlns:mc="http://schemas.openxmlformats.org/markup-compatibility/2006" xmlns:a14="http://schemas.microsoft.com/office/drawing/2010/main">
        <mc:Choice Requires="a14">
          <p:sp>
            <p:nvSpPr>
              <p:cNvPr id="3" name="矩形 2"/>
              <p:cNvSpPr/>
              <p:nvPr/>
            </p:nvSpPr>
            <p:spPr>
              <a:xfrm>
                <a:off x="278523" y="1493784"/>
                <a:ext cx="8521461" cy="1631216"/>
              </a:xfrm>
              <a:prstGeom prst="rect">
                <a:avLst/>
              </a:prstGeom>
            </p:spPr>
            <p:txBody>
              <a:bodyPr wrap="square">
                <a:spAutoFit/>
              </a:bodyPr>
              <a:lstStyle/>
              <a:p>
                <a:pPr algn="just"/>
                <a:r>
                  <a:rPr lang="en-US" altLang="zh-CN" sz="2000" dirty="0"/>
                  <a:t>The drying time of a certain type of paint under specified test conditions is known to be normally distributed with mean value </a:t>
                </a:r>
                <a14:m>
                  <m:oMath xmlns:m="http://schemas.openxmlformats.org/officeDocument/2006/math">
                    <m:r>
                      <a:rPr lang="en-US" altLang="zh-CN" sz="2000" i="1" dirty="0" smtClean="0">
                        <a:latin typeface="Cambria Math"/>
                      </a:rPr>
                      <m:t>75</m:t>
                    </m:r>
                  </m:oMath>
                </a14:m>
                <a:r>
                  <a:rPr lang="en-US" altLang="zh-CN" sz="2000" dirty="0"/>
                  <a:t> min and standard deviation </a:t>
                </a:r>
                <a14:m>
                  <m:oMath xmlns:m="http://schemas.openxmlformats.org/officeDocument/2006/math">
                    <m:r>
                      <a:rPr lang="en-US" altLang="zh-CN" sz="2000" i="1" dirty="0" smtClean="0">
                        <a:latin typeface="Cambria Math"/>
                      </a:rPr>
                      <m:t>9</m:t>
                    </m:r>
                  </m:oMath>
                </a14:m>
                <a:r>
                  <a:rPr lang="en-US" altLang="zh-CN" sz="2000" dirty="0"/>
                  <a:t> min. Chemists have proposed a new additive designed to </a:t>
                </a:r>
                <a:r>
                  <a:rPr lang="en-US" altLang="zh-CN" sz="2000" dirty="0">
                    <a:solidFill>
                      <a:srgbClr val="FF0000"/>
                    </a:solidFill>
                  </a:rPr>
                  <a:t>decrease </a:t>
                </a:r>
                <a:r>
                  <a:rPr lang="en-US" altLang="zh-CN" sz="2000" dirty="0"/>
                  <a:t>average drying time. It is believed that drying times with this additive will remain normally distributed with</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a:rPr>
                      <m:t>𝜎</m:t>
                    </m:r>
                    <m:r>
                      <a:rPr lang="en-US" altLang="zh-CN" sz="2000" b="0" i="1" smtClean="0">
                        <a:latin typeface="Cambria Math"/>
                      </a:rPr>
                      <m:t>=9</m:t>
                    </m:r>
                  </m:oMath>
                </a14:m>
                <a:r>
                  <a:rPr lang="en-US" altLang="zh-CN" sz="2000" dirty="0"/>
                  <a: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278523" y="1493784"/>
                <a:ext cx="8521461" cy="1631216"/>
              </a:xfrm>
              <a:prstGeom prst="rect">
                <a:avLst/>
              </a:prstGeom>
              <a:blipFill rotWithShape="0">
                <a:blip r:embed="rId2"/>
                <a:stretch>
                  <a:fillRect l="-787" t="-1493" r="-715" b="-30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48453" y="3248969"/>
                <a:ext cx="8551531" cy="707886"/>
              </a:xfrm>
              <a:prstGeom prst="rect">
                <a:avLst/>
              </a:prstGeom>
            </p:spPr>
            <p:txBody>
              <a:bodyPr wrap="square">
                <a:spAutoFit/>
              </a:bodyPr>
              <a:lstStyle/>
              <a:p>
                <a:pPr algn="just"/>
                <a:r>
                  <a:rPr lang="en-US" altLang="zh-CN" sz="2000" dirty="0"/>
                  <a:t>Let </a:t>
                </a:r>
                <a14:m>
                  <m:oMath xmlns:m="http://schemas.openxmlformats.org/officeDocument/2006/math">
                    <m:r>
                      <a:rPr lang="en-US" altLang="zh-CN" sz="2000" b="0" i="1" smtClean="0">
                        <a:latin typeface="Cambria Math"/>
                      </a:rPr>
                      <m:t>𝜇</m:t>
                    </m:r>
                  </m:oMath>
                </a14:m>
                <a:r>
                  <a:rPr lang="en-US" altLang="zh-CN" sz="2000" dirty="0"/>
                  <a:t> denote the true average drying time when the additive is used. The appropriate hypotheses are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i="1">
                            <a:latin typeface="Cambria Math"/>
                          </a:rPr>
                          <m:t>0</m:t>
                        </m:r>
                      </m:sub>
                    </m:sSub>
                  </m:oMath>
                </a14:m>
                <a:r>
                  <a:rPr lang="en-US" altLang="zh-CN" sz="2000" dirty="0">
                    <a:solidFill>
                      <a:srgbClr val="FF0000"/>
                    </a:solidFill>
                  </a:rPr>
                  <a:t>: </a:t>
                </a:r>
                <a14:m>
                  <m:oMath xmlns:m="http://schemas.openxmlformats.org/officeDocument/2006/math">
                    <m:r>
                      <a:rPr lang="en-US" altLang="zh-CN" sz="2000" b="0" i="1" dirty="0" smtClean="0">
                        <a:latin typeface="Cambria Math"/>
                      </a:rPr>
                      <m:t>𝜇</m:t>
                    </m:r>
                    <m:r>
                      <a:rPr lang="en-US" altLang="zh-CN" sz="2000" i="1" dirty="0">
                        <a:latin typeface="Cambria Math"/>
                      </a:rPr>
                      <m:t>=</m:t>
                    </m:r>
                    <m:r>
                      <a:rPr lang="en-US" altLang="zh-CN" sz="2000" b="0" i="1" dirty="0" smtClean="0">
                        <a:latin typeface="Cambria Math"/>
                      </a:rPr>
                      <m:t>75</m:t>
                    </m:r>
                  </m:oMath>
                </a14:m>
                <a:r>
                  <a:rPr lang="en-US" altLang="zh-CN" sz="2000" dirty="0"/>
                  <a:t> versus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b="0" i="1" smtClean="0">
                            <a:latin typeface="Cambria Math"/>
                          </a:rPr>
                          <m:t>𝛼</m:t>
                        </m:r>
                      </m:sub>
                    </m:sSub>
                  </m:oMath>
                </a14:m>
                <a:r>
                  <a:rPr lang="en-US" altLang="zh-CN" sz="2000" dirty="0">
                    <a:solidFill>
                      <a:srgbClr val="FF0000"/>
                    </a:solidFill>
                  </a:rPr>
                  <a:t>: </a:t>
                </a:r>
                <a14:m>
                  <m:oMath xmlns:m="http://schemas.openxmlformats.org/officeDocument/2006/math">
                    <m:r>
                      <a:rPr lang="en-US" altLang="zh-CN" sz="2000" i="1" dirty="0">
                        <a:latin typeface="Cambria Math"/>
                      </a:rPr>
                      <m:t>𝜇</m:t>
                    </m:r>
                    <m:r>
                      <a:rPr lang="en-US" altLang="zh-CN" sz="2000" b="0" i="1" dirty="0" smtClean="0">
                        <a:latin typeface="Cambria Math"/>
                      </a:rPr>
                      <m:t>&lt;</m:t>
                    </m:r>
                    <m:r>
                      <a:rPr lang="en-US" altLang="zh-CN" sz="2000" i="1" dirty="0">
                        <a:latin typeface="Cambria Math"/>
                      </a:rPr>
                      <m:t>75</m:t>
                    </m:r>
                  </m:oMath>
                </a14:m>
                <a:r>
                  <a:rPr lang="en-US" altLang="zh-CN" sz="2000" dirty="0"/>
                  <a:t> .</a:t>
                </a:r>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248453" y="3248969"/>
                <a:ext cx="8551531" cy="707886"/>
              </a:xfrm>
              <a:prstGeom prst="rect">
                <a:avLst/>
              </a:prstGeom>
              <a:blipFill rotWithShape="0">
                <a:blip r:embed="rId3"/>
                <a:stretch>
                  <a:fillRect l="-784" t="-4310" r="-713"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48454" y="4132251"/>
                <a:ext cx="6559168" cy="400110"/>
              </a:xfrm>
              <a:prstGeom prst="rect">
                <a:avLst/>
              </a:prstGeom>
            </p:spPr>
            <p:txBody>
              <a:bodyPr wrap="none">
                <a:spAutoFit/>
              </a:bodyPr>
              <a:lstStyle/>
              <a:p>
                <a:r>
                  <a:rPr lang="en-US" altLang="zh-CN" sz="2000" dirty="0"/>
                  <a:t>Let </a:t>
                </a:r>
                <a14:m>
                  <m:oMath xmlns:m="http://schemas.openxmlformats.org/officeDocument/2006/math">
                    <m:sSub>
                      <m:sSubPr>
                        <m:ctrlPr>
                          <a:rPr lang="en-US" altLang="zh-CN" sz="2000" i="1" dirty="0">
                            <a:latin typeface="Cambria Math" charset="0"/>
                          </a:rPr>
                        </m:ctrlPr>
                      </m:sSubPr>
                      <m:e>
                        <m:r>
                          <a:rPr lang="en-US" altLang="zh-CN" sz="2000" i="1" dirty="0">
                            <a:latin typeface="Cambria Math"/>
                          </a:rPr>
                          <m:t>𝑋</m:t>
                        </m:r>
                      </m:e>
                      <m:sub>
                        <m:r>
                          <a:rPr lang="en-US" altLang="zh-CN" sz="2000" i="1" dirty="0">
                            <a:latin typeface="Cambria Math"/>
                          </a:rPr>
                          <m:t>1</m:t>
                        </m:r>
                      </m:sub>
                    </m:sSub>
                    <m:r>
                      <a:rPr lang="en-US" altLang="zh-CN" sz="2000" i="1" dirty="0">
                        <a:latin typeface="Cambria Math"/>
                      </a:rPr>
                      <m:t>, </m:t>
                    </m:r>
                    <m:sSub>
                      <m:sSubPr>
                        <m:ctrlPr>
                          <a:rPr lang="en-US" altLang="zh-CN" sz="2000" i="1" dirty="0">
                            <a:latin typeface="Cambria Math" charset="0"/>
                          </a:rPr>
                        </m:ctrlPr>
                      </m:sSubPr>
                      <m:e>
                        <m:r>
                          <a:rPr lang="en-US" altLang="zh-CN" sz="2000" i="1" dirty="0">
                            <a:latin typeface="Cambria Math"/>
                          </a:rPr>
                          <m:t>𝑋</m:t>
                        </m:r>
                      </m:e>
                      <m:sub>
                        <m:r>
                          <a:rPr lang="en-US" altLang="zh-CN" sz="2000" i="1" dirty="0">
                            <a:latin typeface="Cambria Math"/>
                          </a:rPr>
                          <m:t>2</m:t>
                        </m:r>
                      </m:sub>
                    </m:sSub>
                    <m:r>
                      <a:rPr lang="en-US" altLang="zh-CN" sz="2000" i="1" dirty="0">
                        <a:latin typeface="Cambria Math"/>
                      </a:rPr>
                      <m:t>,…,</m:t>
                    </m:r>
                    <m:sSub>
                      <m:sSubPr>
                        <m:ctrlPr>
                          <a:rPr lang="en-US" altLang="zh-CN" sz="2000" i="1" dirty="0" err="1">
                            <a:latin typeface="Cambria Math" charset="0"/>
                          </a:rPr>
                        </m:ctrlPr>
                      </m:sSubPr>
                      <m:e>
                        <m:r>
                          <a:rPr lang="en-US" altLang="zh-CN" sz="2000" i="1" dirty="0" err="1">
                            <a:latin typeface="Cambria Math"/>
                          </a:rPr>
                          <m:t>𝑋</m:t>
                        </m:r>
                      </m:e>
                      <m:sub>
                        <m:r>
                          <a:rPr lang="en-US" altLang="zh-CN" sz="2000" b="0" i="1" dirty="0" smtClean="0">
                            <a:latin typeface="Cambria Math"/>
                          </a:rPr>
                          <m:t>25</m:t>
                        </m:r>
                      </m:sub>
                    </m:sSub>
                  </m:oMath>
                </a14:m>
                <a:r>
                  <a:rPr lang="en-US" altLang="zh-CN" sz="2000" dirty="0"/>
                  <a:t> denote </a:t>
                </a:r>
                <a14:m>
                  <m:oMath xmlns:m="http://schemas.openxmlformats.org/officeDocument/2006/math">
                    <m:r>
                      <a:rPr lang="en-US" altLang="zh-CN" sz="2000" i="1" dirty="0" smtClean="0">
                        <a:latin typeface="Cambria Math"/>
                      </a:rPr>
                      <m:t>25</m:t>
                    </m:r>
                  </m:oMath>
                </a14:m>
                <a:r>
                  <a:rPr lang="en-US" altLang="zh-CN" sz="2000" dirty="0"/>
                  <a:t> drying times. </a:t>
                </a:r>
                <a14:m>
                  <m:oMath xmlns:m="http://schemas.openxmlformats.org/officeDocument/2006/math">
                    <m:acc>
                      <m:accPr>
                        <m:chr m:val="̅"/>
                        <m:ctrlPr>
                          <a:rPr lang="en-US" altLang="zh-CN" sz="2000" i="1" smtClean="0">
                            <a:latin typeface="Cambria Math" charset="0"/>
                          </a:rPr>
                        </m:ctrlPr>
                      </m:accPr>
                      <m:e>
                        <m:r>
                          <a:rPr lang="en-US" altLang="zh-CN" sz="2000" b="0" i="1" smtClean="0">
                            <a:latin typeface="Cambria Math"/>
                          </a:rPr>
                          <m:t>𝑋</m:t>
                        </m:r>
                      </m:e>
                    </m:acc>
                    <m:r>
                      <a:rPr lang="en-US" altLang="zh-CN" sz="2000" i="1" smtClean="0">
                        <a:latin typeface="Cambria Math"/>
                        <a:ea typeface="Cambria Math"/>
                      </a:rPr>
                      <m:t>~</m:t>
                    </m:r>
                    <m:r>
                      <a:rPr lang="en-US" altLang="zh-CN" sz="2000" b="0" i="1" smtClean="0">
                        <a:latin typeface="Cambria Math"/>
                        <a:ea typeface="Cambria Math"/>
                      </a:rPr>
                      <m:t>𝑁</m:t>
                    </m:r>
                    <m:r>
                      <a:rPr lang="en-US" altLang="zh-CN" sz="2000" b="0" i="1" smtClean="0">
                        <a:latin typeface="Cambria Math"/>
                        <a:ea typeface="Cambria Math"/>
                      </a:rPr>
                      <m:t>(</m:t>
                    </m:r>
                    <m:r>
                      <a:rPr lang="en-US" altLang="zh-CN" sz="2000" b="0" i="1" smtClean="0">
                        <a:latin typeface="Cambria Math"/>
                        <a:ea typeface="Cambria Math"/>
                      </a:rPr>
                      <m:t>𝜇</m:t>
                    </m:r>
                    <m:r>
                      <a:rPr lang="en-US" altLang="zh-CN" sz="2000" b="0" i="1" smtClean="0">
                        <a:latin typeface="Cambria Math"/>
                        <a:ea typeface="Cambria Math"/>
                      </a:rPr>
                      <m:t>, 81/25)</m:t>
                    </m:r>
                  </m:oMath>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248454" y="4132251"/>
                <a:ext cx="6559168" cy="400110"/>
              </a:xfrm>
              <a:prstGeom prst="rect">
                <a:avLst/>
              </a:prstGeom>
              <a:blipFill>
                <a:blip r:embed="rId4"/>
                <a:stretch>
                  <a:fillRect l="-1022" t="-7692"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48454" y="4656330"/>
                <a:ext cx="8551531" cy="707886"/>
              </a:xfrm>
              <a:prstGeom prst="rect">
                <a:avLst/>
              </a:prstGeom>
            </p:spPr>
            <p:txBody>
              <a:bodyPr wrap="square">
                <a:spAutoFit/>
              </a:bodyPr>
              <a:lstStyle/>
              <a:p>
                <a:pPr algn="just"/>
                <a:r>
                  <a:rPr lang="en-US" altLang="zh-CN" sz="2000" dirty="0"/>
                  <a:t>When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i="1">
                            <a:latin typeface="Cambria Math"/>
                          </a:rPr>
                          <m:t>0</m:t>
                        </m:r>
                      </m:sub>
                    </m:sSub>
                  </m:oMath>
                </a14:m>
                <a:r>
                  <a:rPr lang="en-US" altLang="zh-CN" sz="2000" dirty="0"/>
                  <a:t> is true,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a:rPr>
                          <m:t>𝜇</m:t>
                        </m:r>
                      </m:e>
                      <m:sub>
                        <m:acc>
                          <m:accPr>
                            <m:chr m:val="̅"/>
                            <m:ctrlPr>
                              <a:rPr lang="en-US" altLang="zh-CN" sz="2000" i="1" smtClean="0">
                                <a:latin typeface="Cambria Math" charset="0"/>
                              </a:rPr>
                            </m:ctrlPr>
                          </m:accPr>
                          <m:e>
                            <m:r>
                              <a:rPr lang="en-US" altLang="zh-CN" sz="2000" b="0" i="1" smtClean="0">
                                <a:latin typeface="Cambria Math"/>
                              </a:rPr>
                              <m:t>𝑋</m:t>
                            </m:r>
                          </m:e>
                        </m:acc>
                      </m:sub>
                    </m:sSub>
                    <m:r>
                      <a:rPr lang="en-US" altLang="zh-CN" sz="2000" b="0" i="1" smtClean="0">
                        <a:latin typeface="Cambria Math"/>
                      </a:rPr>
                      <m:t>=75</m:t>
                    </m:r>
                  </m:oMath>
                </a14:m>
                <a:r>
                  <a:rPr lang="en-US" altLang="zh-CN" sz="2000" dirty="0"/>
                  <a:t>, so only an value of </a:t>
                </a:r>
                <a14:m>
                  <m:oMath xmlns:m="http://schemas.openxmlformats.org/officeDocument/2006/math">
                    <m:acc>
                      <m:accPr>
                        <m:chr m:val="̅"/>
                        <m:ctrlPr>
                          <a:rPr lang="en-US" altLang="zh-CN" sz="2000" i="1">
                            <a:latin typeface="Cambria Math" charset="0"/>
                          </a:rPr>
                        </m:ctrlPr>
                      </m:accPr>
                      <m:e>
                        <m:r>
                          <a:rPr lang="en-US" altLang="zh-CN" sz="2000" i="1">
                            <a:latin typeface="Cambria Math"/>
                          </a:rPr>
                          <m:t>𝑋</m:t>
                        </m:r>
                      </m:e>
                    </m:acc>
                  </m:oMath>
                </a14:m>
                <a:r>
                  <a:rPr lang="en-US" altLang="zh-CN" sz="2000" dirty="0"/>
                  <a:t> substantially less than </a:t>
                </a:r>
                <a14:m>
                  <m:oMath xmlns:m="http://schemas.openxmlformats.org/officeDocument/2006/math">
                    <m:r>
                      <a:rPr lang="en-US" altLang="zh-CN" sz="2000" i="1" dirty="0" smtClean="0">
                        <a:latin typeface="Cambria Math"/>
                      </a:rPr>
                      <m:t>75</m:t>
                    </m:r>
                  </m:oMath>
                </a14:m>
                <a:r>
                  <a:rPr lang="en-US" altLang="zh-CN" sz="2000" dirty="0"/>
                  <a:t> would strongly contradict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i="1">
                            <a:latin typeface="Cambria Math"/>
                          </a:rPr>
                          <m:t>0</m:t>
                        </m:r>
                      </m:sub>
                    </m:sSub>
                  </m:oMath>
                </a14:m>
                <a:r>
                  <a:rPr lang="en-US" altLang="zh-CN" sz="2000" dirty="0"/>
                  <a:t>  and accept </a:t>
                </a:r>
                <a14:m>
                  <m:oMath xmlns:m="http://schemas.openxmlformats.org/officeDocument/2006/math">
                    <m:sSub>
                      <m:sSubPr>
                        <m:ctrlPr>
                          <a:rPr lang="en-US" altLang="zh-CN" sz="2000" i="1">
                            <a:latin typeface="Cambria Math" charset="0"/>
                          </a:rPr>
                        </m:ctrlPr>
                      </m:sSubPr>
                      <m:e>
                        <m:r>
                          <a:rPr lang="en-US" altLang="zh-CN" sz="2000" i="1">
                            <a:latin typeface="Cambria Math"/>
                          </a:rPr>
                          <m:t>𝐻</m:t>
                        </m:r>
                      </m:e>
                      <m:sub>
                        <m:r>
                          <a:rPr lang="en-US" altLang="zh-CN" sz="2000" i="1">
                            <a:latin typeface="Cambria Math"/>
                          </a:rPr>
                          <m:t>𝛼</m:t>
                        </m:r>
                      </m:sub>
                    </m:sSub>
                  </m:oMath>
                </a14:m>
                <a:r>
                  <a:rPr lang="en-US" altLang="zh-CN" sz="2000" dirty="0"/>
                  <a:t>.</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248454" y="4656330"/>
                <a:ext cx="8551531" cy="707886"/>
              </a:xfrm>
              <a:prstGeom prst="rect">
                <a:avLst/>
              </a:prstGeom>
              <a:blipFill rotWithShape="0">
                <a:blip r:embed="rId5"/>
                <a:stretch>
                  <a:fillRect l="-784" t="-4310" b="-15517"/>
                </a:stretch>
              </a:blipFill>
            </p:spPr>
            <p:txBody>
              <a:bodyPr/>
              <a:lstStyle/>
              <a:p>
                <a:r>
                  <a:rPr lang="en-US">
                    <a:noFill/>
                  </a:rPr>
                  <a:t> </a:t>
                </a:r>
              </a:p>
            </p:txBody>
          </p:sp>
        </mc:Fallback>
      </mc:AlternateContent>
      <p:sp>
        <p:nvSpPr>
          <p:cNvPr id="7" name="灯片编号占位符 6">
            <a:extLst>
              <a:ext uri="{FF2B5EF4-FFF2-40B4-BE49-F238E27FC236}">
                <a16:creationId xmlns="" xmlns:a16="http://schemas.microsoft.com/office/drawing/2014/main" id="{68842203-0E30-40B7-A50C-523A28307863}"/>
              </a:ext>
            </a:extLst>
          </p:cNvPr>
          <p:cNvSpPr>
            <a:spLocks noGrp="1"/>
          </p:cNvSpPr>
          <p:nvPr>
            <p:ph type="sldNum" sz="quarter" idx="11"/>
          </p:nvPr>
        </p:nvSpPr>
        <p:spPr/>
        <p:txBody>
          <a:bodyPr/>
          <a:lstStyle/>
          <a:p>
            <a:pPr>
              <a:defRPr/>
            </a:pPr>
            <a:fld id="{DF2308B0-52A9-437D-9700-D7B37876F5B1}" type="slidenum">
              <a:rPr lang="zh-CN" altLang="en-US" smtClean="0"/>
              <a:pPr>
                <a:defRPr/>
              </a:pPr>
              <a:t>9</a:t>
            </a:fld>
            <a:endParaRPr lang="en-US" altLang="zh-CN" dirty="0"/>
          </a:p>
        </p:txBody>
      </p:sp>
    </p:spTree>
    <p:extLst>
      <p:ext uri="{BB962C8B-B14F-4D97-AF65-F5344CB8AC3E}">
        <p14:creationId xmlns:p14="http://schemas.microsoft.com/office/powerpoint/2010/main" val="214321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wrap="square" rtlCol="0" anchor="ctr">
        <a:spAutoFit/>
      </a:bodyPr>
      <a:lstStyle>
        <a:defPPr algn="ctr">
          <a:defRPr sz="2800" dirty="0"/>
        </a:defPPr>
      </a:lstStyle>
    </a:spDef>
    <a:lnDef>
      <a:spPr>
        <a:ln w="15875">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smtClean="0">
            <a:latin typeface="+mj-lt"/>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77597</TotalTime>
  <Words>8606</Words>
  <Application>Microsoft Macintosh PowerPoint</Application>
  <PresentationFormat>全屏显示(4:3)</PresentationFormat>
  <Paragraphs>437</Paragraphs>
  <Slides>55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Arial Black</vt:lpstr>
      <vt:lpstr>Cambria Math</vt:lpstr>
      <vt:lpstr>Georgia</vt:lpstr>
      <vt:lpstr>Times New Roman</vt:lpstr>
      <vt:lpstr>Wingdings</vt:lpstr>
      <vt:lpstr>等线</vt:lpstr>
      <vt:lpstr>宋体</vt:lpstr>
      <vt:lpstr>Arial</vt:lpstr>
      <vt:lpstr>Pixel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 User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MS User</dc:creator>
  <cp:lastModifiedBy>Microsoft Office 用户</cp:lastModifiedBy>
  <cp:revision>1646</cp:revision>
  <dcterms:created xsi:type="dcterms:W3CDTF">2006-02-21T08:18:43Z</dcterms:created>
  <dcterms:modified xsi:type="dcterms:W3CDTF">2024-05-08T15:44:00Z</dcterms:modified>
</cp:coreProperties>
</file>