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2" r:id="rId2"/>
    <p:sldId id="308" r:id="rId3"/>
    <p:sldId id="310" r:id="rId4"/>
    <p:sldId id="309" r:id="rId5"/>
    <p:sldId id="320" r:id="rId6"/>
    <p:sldId id="321" r:id="rId7"/>
    <p:sldId id="313" r:id="rId8"/>
    <p:sldId id="311" r:id="rId9"/>
    <p:sldId id="314" r:id="rId10"/>
    <p:sldId id="318" r:id="rId11"/>
    <p:sldId id="312" r:id="rId12"/>
    <p:sldId id="316" r:id="rId13"/>
    <p:sldId id="315" r:id="rId14"/>
    <p:sldId id="319" r:id="rId15"/>
    <p:sldId id="322" r:id="rId16"/>
    <p:sldId id="323" r:id="rId17"/>
    <p:sldId id="307" r:id="rId18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123E61"/>
    <a:srgbClr val="14436A"/>
    <a:srgbClr val="A6A6A6"/>
    <a:srgbClr val="0B2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A863E-D442-44F9-9BD6-E000583DFCB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A98F-6474-4A59-A3C8-82662F366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4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83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75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99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646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869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044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253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930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1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09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71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87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67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20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9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55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1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6119" y="4788104"/>
            <a:ext cx="410853" cy="273929"/>
          </a:xfrm>
          <a:prstGeom prst="rect">
            <a:avLst/>
          </a:prstGeom>
        </p:spPr>
        <p:txBody>
          <a:bodyPr/>
          <a:lstStyle/>
          <a:p>
            <a:fld id="{ECB62A96-75BD-4D1B-A9DE-49026C62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9"/>
          <p:cNvSpPr txBox="1"/>
          <p:nvPr userDrawn="1"/>
        </p:nvSpPr>
        <p:spPr>
          <a:xfrm>
            <a:off x="952374" y="230638"/>
            <a:ext cx="1963442" cy="267374"/>
          </a:xfrm>
          <a:prstGeom prst="rect">
            <a:avLst/>
          </a:prstGeom>
          <a:noFill/>
        </p:spPr>
        <p:txBody>
          <a:bodyPr wrap="square" lIns="51428" tIns="25714" rIns="51428" bIns="25714" rtlCol="0">
            <a:spAutoFit/>
          </a:bodyPr>
          <a:lstStyle/>
          <a:p>
            <a:pPr marL="0" lvl="1"/>
            <a:r>
              <a:rPr lang="zh-CN" altLang="en-US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输入文字标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 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06366" y="500751"/>
            <a:ext cx="72910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24"/>
          <p:cNvGrpSpPr/>
          <p:nvPr userDrawn="1"/>
        </p:nvGrpSpPr>
        <p:grpSpPr>
          <a:xfrm>
            <a:off x="8427406" y="344680"/>
            <a:ext cx="193989" cy="175003"/>
            <a:chOff x="3720691" y="2824413"/>
            <a:chExt cx="1341120" cy="1209172"/>
          </a:xfrm>
        </p:grpSpPr>
        <p:sp>
          <p:nvSpPr>
            <p:cNvPr id="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0" name="组合 39"/>
          <p:cNvGrpSpPr/>
          <p:nvPr userDrawn="1"/>
        </p:nvGrpSpPr>
        <p:grpSpPr>
          <a:xfrm>
            <a:off x="431078" y="156138"/>
            <a:ext cx="474113" cy="427710"/>
            <a:chOff x="5446701" y="1360245"/>
            <a:chExt cx="632315" cy="570104"/>
          </a:xfrm>
        </p:grpSpPr>
        <p:sp>
          <p:nvSpPr>
            <p:cNvPr id="14" name="Freeform 5"/>
            <p:cNvSpPr/>
            <p:nvPr/>
          </p:nvSpPr>
          <p:spPr bwMode="auto">
            <a:xfrm rot="1855731">
              <a:off x="5446701" y="1360245"/>
              <a:ext cx="632315" cy="5701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chemeClr val="accent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KSO_Shape"/>
          <p:cNvSpPr/>
          <p:nvPr userDrawn="1"/>
        </p:nvSpPr>
        <p:spPr bwMode="auto">
          <a:xfrm>
            <a:off x="536470" y="259077"/>
            <a:ext cx="256877" cy="218469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71" tIns="34285" rIns="68571" bIns="34285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16" name="文本框 38"/>
          <p:cNvSpPr txBox="1"/>
          <p:nvPr userDrawn="1"/>
        </p:nvSpPr>
        <p:spPr>
          <a:xfrm>
            <a:off x="2087724" y="232284"/>
            <a:ext cx="2412268" cy="266653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l" defTabSz="963930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006D-818D-47B3-9EBE-C5AB269A17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49ED60E-3B8D-47C1-9682-1C12509BF99F}" type="datetimeFigureOut">
              <a:rPr lang="zh-CN" altLang="en-US" smtClean="0"/>
              <a:t>2020/8/26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4B006D-818D-47B3-9EBE-C5AB269A17A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gradFill>
            <a:gsLst>
              <a:gs pos="52100">
                <a:srgbClr val="EFEFEF"/>
              </a:gs>
              <a:gs pos="0">
                <a:srgbClr val="EFEFEF"/>
              </a:gs>
              <a:gs pos="100000">
                <a:srgbClr val="EFEFE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69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12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27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85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45          _3"/>
          <p:cNvSpPr txBox="1"/>
          <p:nvPr/>
        </p:nvSpPr>
        <p:spPr>
          <a:xfrm>
            <a:off x="2357045" y="3149285"/>
            <a:ext cx="4348204" cy="536028"/>
          </a:xfrm>
          <a:prstGeom prst="rect">
            <a:avLst/>
          </a:prstGeom>
          <a:noFill/>
        </p:spPr>
        <p:txBody>
          <a:bodyPr vert="horz" wrap="square" lIns="68564" tIns="34282" rIns="68564" bIns="34282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100" b="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Harbin Institute of Technology</a:t>
            </a:r>
          </a:p>
          <a:p>
            <a:pPr marL="0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100" b="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CUMCM</a:t>
            </a:r>
          </a:p>
        </p:txBody>
      </p:sp>
      <p:sp>
        <p:nvSpPr>
          <p:cNvPr id="31" name="99         _4"/>
          <p:cNvSpPr/>
          <p:nvPr/>
        </p:nvSpPr>
        <p:spPr>
          <a:xfrm>
            <a:off x="642528" y="2182193"/>
            <a:ext cx="820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哈尔滨工业大学</a:t>
            </a:r>
            <a:r>
              <a:rPr lang="en-US" altLang="zh-CN" sz="3600" dirty="0" smtClean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3600" dirty="0" smtClean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数学建模竞赛讲座</a:t>
            </a:r>
            <a:endParaRPr lang="zh-CN" altLang="en-US" sz="3600" dirty="0">
              <a:ln w="63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8      _6"/>
          <p:cNvSpPr txBox="1"/>
          <p:nvPr/>
        </p:nvSpPr>
        <p:spPr>
          <a:xfrm>
            <a:off x="2270016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6        _9"/>
          <p:cNvSpPr txBox="1"/>
          <p:nvPr/>
        </p:nvSpPr>
        <p:spPr>
          <a:xfrm>
            <a:off x="4918800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4       _11"/>
          <p:cNvSpPr txBox="1"/>
          <p:nvPr/>
        </p:nvSpPr>
        <p:spPr>
          <a:xfrm>
            <a:off x="6239998" y="780762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3         _12"/>
          <p:cNvGrpSpPr/>
          <p:nvPr/>
        </p:nvGrpSpPr>
        <p:grpSpPr bwMode="auto">
          <a:xfrm>
            <a:off x="3532375" y="948048"/>
            <a:ext cx="885398" cy="887441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"/>
            <p:cNvSpPr/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Rectangle 6"/>
            <p:cNvSpPr/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/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9"/>
            <p:cNvSpPr/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/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/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12"/>
            <p:cNvSpPr/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3"/>
            <p:cNvSpPr/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4"/>
            <p:cNvSpPr/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Rectangle 15"/>
            <p:cNvSpPr/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7"/>
            <p:cNvSpPr/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2         _13"/>
          <p:cNvGrpSpPr/>
          <p:nvPr/>
        </p:nvGrpSpPr>
        <p:grpSpPr>
          <a:xfrm>
            <a:off x="3957717" y="1097292"/>
            <a:ext cx="34282" cy="588566"/>
            <a:chOff x="5275684" y="1747635"/>
            <a:chExt cx="46296" cy="794824"/>
          </a:xfrm>
        </p:grpSpPr>
        <p:sp>
          <p:nvSpPr>
            <p:cNvPr id="62" name="矩形 61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1          _14"/>
          <p:cNvGrpSpPr/>
          <p:nvPr/>
        </p:nvGrpSpPr>
        <p:grpSpPr>
          <a:xfrm>
            <a:off x="3803556" y="1362558"/>
            <a:ext cx="350875" cy="57791"/>
            <a:chOff x="5031626" y="2106315"/>
            <a:chExt cx="545439" cy="89837"/>
          </a:xfrm>
        </p:grpSpPr>
        <p:sp>
          <p:nvSpPr>
            <p:cNvPr id="65" name="矩形 64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98" y="4366446"/>
            <a:ext cx="901834" cy="7440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60146" y="3808025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数学学院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1200000">
                                      <p:cBhvr>
                                        <p:cTn id="132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21600000">
                                      <p:cBhvr>
                                        <p:cTn id="134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42" grpId="0"/>
      <p:bldP spid="4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学建模的一般步骤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20529" y="1593294"/>
            <a:ext cx="6480000" cy="937815"/>
            <a:chOff x="903371" y="249943"/>
            <a:chExt cx="2831223" cy="679699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>
            <a:off x="1021777" y="1334236"/>
            <a:ext cx="1343470" cy="1515830"/>
            <a:chOff x="8439634" y="3544648"/>
            <a:chExt cx="1611146" cy="1817848"/>
          </a:xfrm>
        </p:grpSpPr>
        <p:sp>
          <p:nvSpPr>
            <p:cNvPr id="10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23E61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7702" y="2914120"/>
            <a:ext cx="6527775" cy="937815"/>
            <a:chOff x="903371" y="249943"/>
            <a:chExt cx="2831223" cy="679699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6200000">
            <a:off x="6970879" y="2655062"/>
            <a:ext cx="1343470" cy="1515830"/>
            <a:chOff x="8439634" y="3544648"/>
            <a:chExt cx="1611146" cy="1817848"/>
          </a:xfrm>
        </p:grpSpPr>
        <p:sp>
          <p:nvSpPr>
            <p:cNvPr id="22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23E61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1388712" y="1791556"/>
            <a:ext cx="709613" cy="6232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检验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7344905" y="3104649"/>
            <a:ext cx="709613" cy="6232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评价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58973" y="1744452"/>
            <a:ext cx="5693321" cy="684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与实际现象、数据比较，</a:t>
            </a: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检验模型的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合理性、适用性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177078" y="3076600"/>
            <a:ext cx="5693321" cy="6567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ts val="24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突出说明模型的优点，不回避缺点</a:t>
            </a:r>
          </a:p>
          <a:p>
            <a:pPr algn="r"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适当阐述模型未来的推广和改进方向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86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评奖标准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564" y="1348408"/>
            <a:ext cx="7812868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竞赛评奖主要标准：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假设的合理性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：作出关键假设（不欣赏罗列大量无关紧要的假设），要对假设的合理性作出解释，正文中引用部分要明确说明。</a:t>
            </a:r>
          </a:p>
          <a:p>
            <a:pPr marL="285750" indent="-28575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建模的创造性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：特别欣赏独树一帜，标新立异，但要合理</a:t>
            </a:r>
          </a:p>
          <a:p>
            <a:pPr marL="285750" indent="-28575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结果的正确性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：不强调与“参考答案”的一致性和结果的精度，好方法的结果一般比较好，但不一定是最好的</a:t>
            </a:r>
          </a:p>
          <a:p>
            <a:pPr marL="285750" indent="-28575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文字表述的清晰性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：摘要应理解为详细摘要，要提纲挈领，表达严谨、简洁，思路清新，格式符合规范，严谨暴露身份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48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评奖标准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568" y="1616016"/>
            <a:ext cx="7812868" cy="19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赛最关键的特点：</a:t>
            </a:r>
            <a:endParaRPr lang="en-US" altLang="zh-CN" sz="24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340000" algn="just">
              <a:lnSpc>
                <a:spcPts val="28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结果的准确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40000" algn="just">
              <a:lnSpc>
                <a:spcPts val="28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内容的完整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40000" algn="just">
              <a:lnSpc>
                <a:spcPts val="28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模型（方法）的‘广泛’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40000" algn="just">
              <a:lnSpc>
                <a:spcPts val="28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论文撰写格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2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评奖标准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44" y="880356"/>
            <a:ext cx="7812868" cy="39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常见问题：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不给出明确模型，只是根据赛题的情况，实际上是用“凑”的方法给出结果，虽然结果大致是对的，没有一般性，不是数学建模的正确思路。论文过于简单，该交代的内容省略了，而难以看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罗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列一系列假设和模型，又不作评价比较，希望碰上“参考答案”或“评阅思路”，从而弄巧成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拙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考文献不全，或者引用他人结果不予交待；参考文献应在正文中引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透题意方面不足，没有抓住和解决主要问题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就事论事，形成数学模型的意识和能力欠缺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所用方法一知半解，不管具体条件，套用现成的方法，从而导致错误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结果分析不够，怎样符合实际考虑不周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员之间合作精神差，往往孤军奋战</a:t>
            </a:r>
          </a:p>
        </p:txBody>
      </p:sp>
    </p:spTree>
    <p:extLst>
      <p:ext uri="{BB962C8B-B14F-4D97-AF65-F5344CB8AC3E}">
        <p14:creationId xmlns:p14="http://schemas.microsoft.com/office/powerpoint/2010/main" val="321495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模论文格式规范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7236" y="1014204"/>
            <a:ext cx="781286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有参赛队员务必仔细阅读</a:t>
            </a:r>
            <a:endParaRPr lang="en-US" altLang="zh-CN" sz="24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ts val="2800"/>
              </a:lnSpc>
              <a:spcAft>
                <a:spcPts val="600"/>
              </a:spcAft>
            </a:pP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全国大学生数学建模竞赛论文格式规范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pPr indent="457200"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重要规定：</a:t>
            </a:r>
            <a:endParaRPr lang="en-US" altLang="zh-CN" sz="2000" dirty="0" smtClean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00000" algn="just">
              <a:lnSpc>
                <a:spcPts val="24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论文必须有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摘要、标题、关键字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000" algn="just">
              <a:lnSpc>
                <a:spcPts val="24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须有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，同时控制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论文页数在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页左右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000" algn="just">
              <a:lnSpc>
                <a:spcPts val="24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000" algn="just">
              <a:lnSpc>
                <a:spcPts val="24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论文附录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000" algn="just">
              <a:lnSpc>
                <a:spcPts val="24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论文任何地方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不允许出现参赛人员任何信息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000" algn="just">
              <a:lnSpc>
                <a:spcPts val="24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要目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000" algn="just">
              <a:lnSpc>
                <a:spcPts val="24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论文的字号、字体、行距、颜色等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不做统一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求，但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论文格式要统一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000" algn="just">
              <a:lnSpc>
                <a:spcPts val="24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格式规范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要求装订论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91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模论文格式规范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44" y="844352"/>
            <a:ext cx="7812868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建模论文框架结构：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论文题目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论文主体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问题重述（引言）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题背景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题分析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型假设与约定（主要内容）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号说明及名词定义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型建立与求解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一步讨论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型检验</a:t>
            </a:r>
          </a:p>
          <a:p>
            <a:pPr marL="1620000" algn="just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型优缺点</a:t>
            </a:r>
          </a:p>
          <a:p>
            <a:pPr marL="1620000" algn="just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20000" algn="just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82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参赛注意事项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44" y="880356"/>
            <a:ext cx="7812868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28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止事项：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止加入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网上各种“建模竞赛讨论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群”或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建模竞赛论坛”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禁止使用网上研究图片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，同时禁止在网上展示自己的研究成果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版论文禁止包含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“承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和“编号专用页”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哈工大学生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禁止使用 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Octave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ts val="28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</a:t>
            </a:r>
            <a:r>
              <a:rPr lang="zh-CN" altLang="en-US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</a:t>
            </a: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项：</a:t>
            </a:r>
            <a:endParaRPr lang="en-US" altLang="zh-CN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注意论文格式要求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注意竞赛时间节点，不要在最后时刻才完成论文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码生成后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不要再打开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待上传的文件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，防止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件变动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文件可以用虚拟打印机的方法，推荐福昕（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Foxit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）阅读器，链接为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://www.foxitsoftware.cn/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69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12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27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85" y="622635"/>
            <a:ext cx="1559287" cy="155955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45          _3"/>
          <p:cNvSpPr txBox="1"/>
          <p:nvPr/>
        </p:nvSpPr>
        <p:spPr>
          <a:xfrm>
            <a:off x="2495079" y="3113779"/>
            <a:ext cx="4348204" cy="358865"/>
          </a:xfrm>
          <a:prstGeom prst="rect">
            <a:avLst/>
          </a:prstGeom>
          <a:noFill/>
        </p:spPr>
        <p:txBody>
          <a:bodyPr vert="horz" wrap="square" lIns="68564" tIns="34282" rIns="68564" bIns="34282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30000"/>
              </a:lnSpc>
              <a:spcAft>
                <a:spcPct val="0"/>
              </a:spcAft>
              <a:buNone/>
            </a:pPr>
            <a:r>
              <a:rPr lang="en-US" sz="1600" b="0" dirty="0" smtClean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THANK YOU FOR LISTENING</a:t>
            </a:r>
            <a:endParaRPr lang="en-US" sz="1600" b="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1" name="99         _4"/>
          <p:cNvSpPr/>
          <p:nvPr/>
        </p:nvSpPr>
        <p:spPr>
          <a:xfrm>
            <a:off x="1237970" y="2386816"/>
            <a:ext cx="686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 smtClean="0">
                <a:ln w="63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感谢您的聆听</a:t>
            </a:r>
            <a:endParaRPr lang="zh-CN" altLang="en-US" sz="4800" dirty="0">
              <a:ln w="63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8      _6"/>
          <p:cNvSpPr txBox="1"/>
          <p:nvPr/>
        </p:nvSpPr>
        <p:spPr>
          <a:xfrm>
            <a:off x="2270016" y="803281"/>
            <a:ext cx="753732" cy="1200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6        _9"/>
          <p:cNvSpPr txBox="1"/>
          <p:nvPr/>
        </p:nvSpPr>
        <p:spPr>
          <a:xfrm>
            <a:off x="4918800" y="803281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4       _11"/>
          <p:cNvSpPr txBox="1"/>
          <p:nvPr/>
        </p:nvSpPr>
        <p:spPr>
          <a:xfrm>
            <a:off x="6239998" y="780762"/>
            <a:ext cx="753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dirty="0" smtClean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endParaRPr lang="zh-CN" altLang="en-US" sz="7200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7" name="3         _12"/>
          <p:cNvGrpSpPr/>
          <p:nvPr/>
        </p:nvGrpSpPr>
        <p:grpSpPr bwMode="auto">
          <a:xfrm>
            <a:off x="3532375" y="948048"/>
            <a:ext cx="885398" cy="887441"/>
            <a:chOff x="183" y="1395"/>
            <a:chExt cx="867" cy="86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"/>
            <p:cNvSpPr/>
            <p:nvPr/>
          </p:nvSpPr>
          <p:spPr bwMode="auto">
            <a:xfrm>
              <a:off x="183" y="1395"/>
              <a:ext cx="867" cy="869"/>
            </a:xfrm>
            <a:custGeom>
              <a:avLst/>
              <a:gdLst>
                <a:gd name="T0" fmla="*/ 0 w 478"/>
                <a:gd name="T1" fmla="*/ 239 h 478"/>
                <a:gd name="T2" fmla="*/ 239 w 478"/>
                <a:gd name="T3" fmla="*/ 478 h 478"/>
                <a:gd name="T4" fmla="*/ 478 w 478"/>
                <a:gd name="T5" fmla="*/ 239 h 478"/>
                <a:gd name="T6" fmla="*/ 239 w 478"/>
                <a:gd name="T7" fmla="*/ 0 h 478"/>
                <a:gd name="T8" fmla="*/ 0 w 478"/>
                <a:gd name="T9" fmla="*/ 239 h 478"/>
                <a:gd name="T10" fmla="*/ 17 w 478"/>
                <a:gd name="T11" fmla="*/ 239 h 478"/>
                <a:gd name="T12" fmla="*/ 239 w 478"/>
                <a:gd name="T13" fmla="*/ 17 h 478"/>
                <a:gd name="T14" fmla="*/ 461 w 478"/>
                <a:gd name="T15" fmla="*/ 239 h 478"/>
                <a:gd name="T16" fmla="*/ 239 w 478"/>
                <a:gd name="T17" fmla="*/ 461 h 478"/>
                <a:gd name="T18" fmla="*/ 17 w 478"/>
                <a:gd name="T19" fmla="*/ 23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ubicBezTo>
                    <a:pt x="107" y="0"/>
                    <a:pt x="0" y="107"/>
                    <a:pt x="0" y="239"/>
                  </a:cubicBezTo>
                  <a:close/>
                  <a:moveTo>
                    <a:pt x="17" y="239"/>
                  </a:moveTo>
                  <a:cubicBezTo>
                    <a:pt x="17" y="116"/>
                    <a:pt x="117" y="17"/>
                    <a:pt x="239" y="17"/>
                  </a:cubicBezTo>
                  <a:cubicBezTo>
                    <a:pt x="362" y="17"/>
                    <a:pt x="461" y="116"/>
                    <a:pt x="461" y="239"/>
                  </a:cubicBezTo>
                  <a:cubicBezTo>
                    <a:pt x="461" y="361"/>
                    <a:pt x="362" y="461"/>
                    <a:pt x="239" y="461"/>
                  </a:cubicBezTo>
                  <a:cubicBezTo>
                    <a:pt x="117" y="461"/>
                    <a:pt x="17" y="361"/>
                    <a:pt x="17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9" name="Rectangle 6"/>
            <p:cNvSpPr/>
            <p:nvPr/>
          </p:nvSpPr>
          <p:spPr bwMode="auto">
            <a:xfrm>
              <a:off x="593" y="1475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Freeform 7"/>
            <p:cNvSpPr/>
            <p:nvPr/>
          </p:nvSpPr>
          <p:spPr bwMode="auto">
            <a:xfrm>
              <a:off x="435" y="1519"/>
              <a:ext cx="36" cy="51"/>
            </a:xfrm>
            <a:custGeom>
              <a:avLst/>
              <a:gdLst>
                <a:gd name="T0" fmla="*/ 0 w 36"/>
                <a:gd name="T1" fmla="*/ 5 h 51"/>
                <a:gd name="T2" fmla="*/ 26 w 36"/>
                <a:gd name="T3" fmla="*/ 51 h 51"/>
                <a:gd name="T4" fmla="*/ 36 w 36"/>
                <a:gd name="T5" fmla="*/ 45 h 51"/>
                <a:gd name="T6" fmla="*/ 9 w 36"/>
                <a:gd name="T7" fmla="*/ 0 h 51"/>
                <a:gd name="T8" fmla="*/ 0 w 36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5"/>
                  </a:moveTo>
                  <a:lnTo>
                    <a:pt x="26" y="51"/>
                  </a:lnTo>
                  <a:lnTo>
                    <a:pt x="36" y="45"/>
                  </a:lnTo>
                  <a:lnTo>
                    <a:pt x="9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306" y="1646"/>
              <a:ext cx="51" cy="36"/>
            </a:xfrm>
            <a:custGeom>
              <a:avLst/>
              <a:gdLst>
                <a:gd name="T0" fmla="*/ 0 w 51"/>
                <a:gd name="T1" fmla="*/ 11 h 36"/>
                <a:gd name="T2" fmla="*/ 46 w 51"/>
                <a:gd name="T3" fmla="*/ 36 h 36"/>
                <a:gd name="T4" fmla="*/ 51 w 51"/>
                <a:gd name="T5" fmla="*/ 27 h 36"/>
                <a:gd name="T6" fmla="*/ 8 w 51"/>
                <a:gd name="T7" fmla="*/ 0 h 36"/>
                <a:gd name="T8" fmla="*/ 0 w 51"/>
                <a:gd name="T9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11"/>
                  </a:moveTo>
                  <a:lnTo>
                    <a:pt x="46" y="36"/>
                  </a:lnTo>
                  <a:lnTo>
                    <a:pt x="51" y="27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Rectangle 9"/>
            <p:cNvSpPr/>
            <p:nvPr/>
          </p:nvSpPr>
          <p:spPr bwMode="auto">
            <a:xfrm>
              <a:off x="263" y="1806"/>
              <a:ext cx="51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Freeform 10"/>
            <p:cNvSpPr/>
            <p:nvPr/>
          </p:nvSpPr>
          <p:spPr bwMode="auto">
            <a:xfrm>
              <a:off x="306" y="1975"/>
              <a:ext cx="51" cy="38"/>
            </a:xfrm>
            <a:custGeom>
              <a:avLst/>
              <a:gdLst>
                <a:gd name="T0" fmla="*/ 0 w 51"/>
                <a:gd name="T1" fmla="*/ 27 h 38"/>
                <a:gd name="T2" fmla="*/ 8 w 51"/>
                <a:gd name="T3" fmla="*/ 38 h 38"/>
                <a:gd name="T4" fmla="*/ 51 w 51"/>
                <a:gd name="T5" fmla="*/ 11 h 38"/>
                <a:gd name="T6" fmla="*/ 46 w 51"/>
                <a:gd name="T7" fmla="*/ 0 h 38"/>
                <a:gd name="T8" fmla="*/ 0 w 51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27"/>
                  </a:moveTo>
                  <a:lnTo>
                    <a:pt x="8" y="38"/>
                  </a:lnTo>
                  <a:lnTo>
                    <a:pt x="51" y="11"/>
                  </a:lnTo>
                  <a:lnTo>
                    <a:pt x="46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Freeform 11"/>
            <p:cNvSpPr/>
            <p:nvPr/>
          </p:nvSpPr>
          <p:spPr bwMode="auto">
            <a:xfrm>
              <a:off x="435" y="2090"/>
              <a:ext cx="36" cy="50"/>
            </a:xfrm>
            <a:custGeom>
              <a:avLst/>
              <a:gdLst>
                <a:gd name="T0" fmla="*/ 0 w 36"/>
                <a:gd name="T1" fmla="*/ 43 h 50"/>
                <a:gd name="T2" fmla="*/ 9 w 36"/>
                <a:gd name="T3" fmla="*/ 50 h 50"/>
                <a:gd name="T4" fmla="*/ 36 w 36"/>
                <a:gd name="T5" fmla="*/ 5 h 50"/>
                <a:gd name="T6" fmla="*/ 26 w 36"/>
                <a:gd name="T7" fmla="*/ 0 h 50"/>
                <a:gd name="T8" fmla="*/ 0 w 36"/>
                <a:gd name="T9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43"/>
                  </a:moveTo>
                  <a:lnTo>
                    <a:pt x="9" y="50"/>
                  </a:lnTo>
                  <a:lnTo>
                    <a:pt x="36" y="5"/>
                  </a:lnTo>
                  <a:lnTo>
                    <a:pt x="26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12"/>
            <p:cNvSpPr/>
            <p:nvPr/>
          </p:nvSpPr>
          <p:spPr bwMode="auto">
            <a:xfrm>
              <a:off x="593" y="2133"/>
              <a:ext cx="47" cy="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Freeform 13"/>
            <p:cNvSpPr/>
            <p:nvPr/>
          </p:nvSpPr>
          <p:spPr bwMode="auto">
            <a:xfrm>
              <a:off x="764" y="2090"/>
              <a:ext cx="36" cy="50"/>
            </a:xfrm>
            <a:custGeom>
              <a:avLst/>
              <a:gdLst>
                <a:gd name="T0" fmla="*/ 0 w 36"/>
                <a:gd name="T1" fmla="*/ 5 h 50"/>
                <a:gd name="T2" fmla="*/ 25 w 36"/>
                <a:gd name="T3" fmla="*/ 50 h 50"/>
                <a:gd name="T4" fmla="*/ 36 w 36"/>
                <a:gd name="T5" fmla="*/ 43 h 50"/>
                <a:gd name="T6" fmla="*/ 10 w 36"/>
                <a:gd name="T7" fmla="*/ 0 h 50"/>
                <a:gd name="T8" fmla="*/ 0 w 36"/>
                <a:gd name="T9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0">
                  <a:moveTo>
                    <a:pt x="0" y="5"/>
                  </a:moveTo>
                  <a:lnTo>
                    <a:pt x="25" y="50"/>
                  </a:lnTo>
                  <a:lnTo>
                    <a:pt x="36" y="43"/>
                  </a:lnTo>
                  <a:lnTo>
                    <a:pt x="10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Freeform 14"/>
            <p:cNvSpPr/>
            <p:nvPr/>
          </p:nvSpPr>
          <p:spPr bwMode="auto">
            <a:xfrm>
              <a:off x="876" y="1975"/>
              <a:ext cx="51" cy="38"/>
            </a:xfrm>
            <a:custGeom>
              <a:avLst/>
              <a:gdLst>
                <a:gd name="T0" fmla="*/ 0 w 51"/>
                <a:gd name="T1" fmla="*/ 11 h 38"/>
                <a:gd name="T2" fmla="*/ 45 w 51"/>
                <a:gd name="T3" fmla="*/ 38 h 38"/>
                <a:gd name="T4" fmla="*/ 51 w 51"/>
                <a:gd name="T5" fmla="*/ 27 h 38"/>
                <a:gd name="T6" fmla="*/ 5 w 51"/>
                <a:gd name="T7" fmla="*/ 0 h 38"/>
                <a:gd name="T8" fmla="*/ 0 w 51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0" y="11"/>
                  </a:moveTo>
                  <a:lnTo>
                    <a:pt x="45" y="38"/>
                  </a:lnTo>
                  <a:lnTo>
                    <a:pt x="51" y="27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8" name="Rectangle 15"/>
            <p:cNvSpPr/>
            <p:nvPr/>
          </p:nvSpPr>
          <p:spPr bwMode="auto">
            <a:xfrm>
              <a:off x="920" y="1806"/>
              <a:ext cx="52" cy="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876" y="1646"/>
              <a:ext cx="51" cy="36"/>
            </a:xfrm>
            <a:custGeom>
              <a:avLst/>
              <a:gdLst>
                <a:gd name="T0" fmla="*/ 0 w 51"/>
                <a:gd name="T1" fmla="*/ 27 h 36"/>
                <a:gd name="T2" fmla="*/ 5 w 51"/>
                <a:gd name="T3" fmla="*/ 36 h 36"/>
                <a:gd name="T4" fmla="*/ 51 w 51"/>
                <a:gd name="T5" fmla="*/ 11 h 36"/>
                <a:gd name="T6" fmla="*/ 45 w 51"/>
                <a:gd name="T7" fmla="*/ 0 h 36"/>
                <a:gd name="T8" fmla="*/ 0 w 51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0" y="27"/>
                  </a:moveTo>
                  <a:lnTo>
                    <a:pt x="5" y="36"/>
                  </a:lnTo>
                  <a:lnTo>
                    <a:pt x="51" y="11"/>
                  </a:lnTo>
                  <a:lnTo>
                    <a:pt x="4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7"/>
            <p:cNvSpPr/>
            <p:nvPr/>
          </p:nvSpPr>
          <p:spPr bwMode="auto">
            <a:xfrm>
              <a:off x="764" y="1519"/>
              <a:ext cx="36" cy="51"/>
            </a:xfrm>
            <a:custGeom>
              <a:avLst/>
              <a:gdLst>
                <a:gd name="T0" fmla="*/ 0 w 36"/>
                <a:gd name="T1" fmla="*/ 45 h 51"/>
                <a:gd name="T2" fmla="*/ 10 w 36"/>
                <a:gd name="T3" fmla="*/ 51 h 51"/>
                <a:gd name="T4" fmla="*/ 36 w 36"/>
                <a:gd name="T5" fmla="*/ 5 h 51"/>
                <a:gd name="T6" fmla="*/ 25 w 36"/>
                <a:gd name="T7" fmla="*/ 0 h 51"/>
                <a:gd name="T8" fmla="*/ 0 w 36"/>
                <a:gd name="T9" fmla="*/ 4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51">
                  <a:moveTo>
                    <a:pt x="0" y="45"/>
                  </a:moveTo>
                  <a:lnTo>
                    <a:pt x="10" y="51"/>
                  </a:lnTo>
                  <a:lnTo>
                    <a:pt x="36" y="5"/>
                  </a:lnTo>
                  <a:lnTo>
                    <a:pt x="2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2         _13"/>
          <p:cNvGrpSpPr/>
          <p:nvPr/>
        </p:nvGrpSpPr>
        <p:grpSpPr>
          <a:xfrm>
            <a:off x="3957717" y="1097292"/>
            <a:ext cx="34282" cy="588566"/>
            <a:chOff x="5275684" y="1747635"/>
            <a:chExt cx="46296" cy="794824"/>
          </a:xfrm>
        </p:grpSpPr>
        <p:sp>
          <p:nvSpPr>
            <p:cNvPr id="62" name="矩形 61"/>
            <p:cNvSpPr/>
            <p:nvPr/>
          </p:nvSpPr>
          <p:spPr>
            <a:xfrm>
              <a:off x="5276261" y="1747635"/>
              <a:ext cx="45719" cy="5429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275684" y="1999534"/>
              <a:ext cx="45719" cy="542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1          _14"/>
          <p:cNvGrpSpPr/>
          <p:nvPr/>
        </p:nvGrpSpPr>
        <p:grpSpPr>
          <a:xfrm>
            <a:off x="3803556" y="1362558"/>
            <a:ext cx="350875" cy="57791"/>
            <a:chOff x="5031626" y="2106315"/>
            <a:chExt cx="545439" cy="89837"/>
          </a:xfrm>
        </p:grpSpPr>
        <p:sp>
          <p:nvSpPr>
            <p:cNvPr id="65" name="矩形 64"/>
            <p:cNvSpPr/>
            <p:nvPr/>
          </p:nvSpPr>
          <p:spPr>
            <a:xfrm rot="5400000">
              <a:off x="5321532" y="1940617"/>
              <a:ext cx="89836" cy="4212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5197324" y="1940618"/>
              <a:ext cx="89836" cy="42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2" name="组合 124"/>
          <p:cNvGrpSpPr/>
          <p:nvPr/>
        </p:nvGrpSpPr>
        <p:grpSpPr>
          <a:xfrm>
            <a:off x="6284904" y="4264732"/>
            <a:ext cx="1026023" cy="10262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5" name="组合 127"/>
          <p:cNvGrpSpPr/>
          <p:nvPr/>
        </p:nvGrpSpPr>
        <p:grpSpPr>
          <a:xfrm>
            <a:off x="4758016" y="4606644"/>
            <a:ext cx="538351" cy="538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130"/>
          <p:cNvGrpSpPr/>
          <p:nvPr/>
        </p:nvGrpSpPr>
        <p:grpSpPr>
          <a:xfrm>
            <a:off x="5436689" y="4921761"/>
            <a:ext cx="746998" cy="7471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组合 133"/>
          <p:cNvGrpSpPr/>
          <p:nvPr/>
        </p:nvGrpSpPr>
        <p:grpSpPr>
          <a:xfrm>
            <a:off x="7758789" y="4731882"/>
            <a:ext cx="540868" cy="5409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136"/>
          <p:cNvGrpSpPr/>
          <p:nvPr/>
        </p:nvGrpSpPr>
        <p:grpSpPr>
          <a:xfrm>
            <a:off x="766439" y="5040489"/>
            <a:ext cx="588755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组合 139"/>
          <p:cNvGrpSpPr/>
          <p:nvPr/>
        </p:nvGrpSpPr>
        <p:grpSpPr>
          <a:xfrm>
            <a:off x="3962506" y="4529853"/>
            <a:ext cx="252447" cy="25249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组合 142"/>
          <p:cNvGrpSpPr/>
          <p:nvPr/>
        </p:nvGrpSpPr>
        <p:grpSpPr>
          <a:xfrm>
            <a:off x="3181252" y="4327052"/>
            <a:ext cx="528983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3" name="组合 145"/>
          <p:cNvGrpSpPr/>
          <p:nvPr/>
        </p:nvGrpSpPr>
        <p:grpSpPr>
          <a:xfrm>
            <a:off x="8463984" y="3831665"/>
            <a:ext cx="1044954" cy="10451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4" name="同心圆 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6" name="组合 148"/>
          <p:cNvGrpSpPr/>
          <p:nvPr/>
        </p:nvGrpSpPr>
        <p:grpSpPr>
          <a:xfrm>
            <a:off x="4419627" y="4325144"/>
            <a:ext cx="223041" cy="22308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同心圆 9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151"/>
          <p:cNvGrpSpPr/>
          <p:nvPr/>
        </p:nvGrpSpPr>
        <p:grpSpPr>
          <a:xfrm>
            <a:off x="1943138" y="4706145"/>
            <a:ext cx="962576" cy="96274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0" name="同心圆 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2" name="组合 154"/>
          <p:cNvGrpSpPr/>
          <p:nvPr/>
        </p:nvGrpSpPr>
        <p:grpSpPr>
          <a:xfrm>
            <a:off x="1275194" y="4606645"/>
            <a:ext cx="520102" cy="5201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3" name="同心圆 1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123E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5" name="组合 157"/>
          <p:cNvGrpSpPr/>
          <p:nvPr/>
        </p:nvGrpSpPr>
        <p:grpSpPr>
          <a:xfrm>
            <a:off x="291078" y="4921760"/>
            <a:ext cx="316822" cy="31687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组合 160"/>
          <p:cNvGrpSpPr/>
          <p:nvPr/>
        </p:nvGrpSpPr>
        <p:grpSpPr>
          <a:xfrm>
            <a:off x="117144" y="4738452"/>
            <a:ext cx="158410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赛介绍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7435" y="1889983"/>
            <a:ext cx="717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欢迎参加世界上规模最大的数学建模竞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赛 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次参赛，终生受益！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4267" y="1147007"/>
            <a:ext cx="7560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国大学生数学建模竞赛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7999" y="2422467"/>
            <a:ext cx="781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该竞赛创办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于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1992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，每年一届，是首批列入“高校学科竞赛排行榜”的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项竞赛之一。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年，来自全国及美国和马来西亚的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1490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所院校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校区、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42992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队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本科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39293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队、专科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3699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队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近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万人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报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名参赛。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47999" y="3417908"/>
            <a:ext cx="7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竞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赛主办单位：中国工业与应用数学学会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47999" y="3945441"/>
            <a:ext cx="78128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年竞赛时间：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日（周四）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9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日（周日）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26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赛介绍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33" y="1145158"/>
            <a:ext cx="78128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竞赛宗旨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创新意识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团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队精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  重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在参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 公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平竞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491" y="1924472"/>
            <a:ext cx="7812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奖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项设立：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国家一、二等奖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8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赛区一、二、三等奖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8491" y="3184612"/>
            <a:ext cx="7812868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哈尔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滨工业大学学生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学科竞赛管理办法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（校本教研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[2017]46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号第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条）：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just">
              <a:lnSpc>
                <a:spcPts val="28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竞赛获奖学生可根据学校创新创业学分认定办法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获得相应学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ts val="28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加学校认定的高水平学科竞赛（具体名单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校相关文件确定）并获奖的，可根据学校推荐免试研究生有关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获得相应推免加分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859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赛介绍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9644" y="1825365"/>
            <a:ext cx="7812868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第三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 竞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赛形式、规则和纪律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just">
              <a:lnSpc>
                <a:spcPts val="24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．竞赛每年举办一次，全国统一竞赛题目，采取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通讯竞赛方式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ts val="24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．每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队最多可设一名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或教师组，从事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赛前辅导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和参赛的组织工作，但在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竞赛期间不得进行指导或参与讨论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ts val="24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．竞赛期间参赛队员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可以使用各种图书资料（包括互联网上的公开资料）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计算机和软件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，但每个参赛队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必须独立完成赛题解答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ts val="24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．竞赛开始后，赛题将公布在指定的网址供参赛队下载，参赛队在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规定时间内完成答卷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按要求准时交卷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ts val="24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．参赛院校应责成有关职能部门负责竞赛的组织和纪律监督工作，保证本校竞赛的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公正性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9644" y="987224"/>
            <a:ext cx="781286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竞赛章程：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ts val="28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www.mcm.edu.cn/html_cn/block/44e92058f537729c6b6a62a3662ee417.html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933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年建模竞赛时间节点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38" y="1744452"/>
            <a:ext cx="7007146" cy="266452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44" y="1091865"/>
            <a:ext cx="7812868" cy="40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竞赛报名和参赛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流程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338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年建模竞赛时间节点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024810"/>
            <a:ext cx="7848872" cy="3874592"/>
          </a:xfrm>
          <a:prstGeom prst="rect">
            <a:avLst/>
          </a:prstGeom>
          <a:ln w="38100" cap="sq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930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学建模的一般步骤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3" y="1576846"/>
            <a:ext cx="1967244" cy="1967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84412"/>
            <a:ext cx="2230535" cy="223092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492801" y="2264752"/>
            <a:ext cx="23402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建模步骤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216587" y="1644179"/>
            <a:ext cx="3485" cy="2343271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64"/>
          <p:cNvGrpSpPr/>
          <p:nvPr/>
        </p:nvGrpSpPr>
        <p:grpSpPr>
          <a:xfrm>
            <a:off x="5153243" y="1566628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67"/>
          <p:cNvGrpSpPr/>
          <p:nvPr/>
        </p:nvGrpSpPr>
        <p:grpSpPr>
          <a:xfrm>
            <a:off x="5153243" y="1964417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5" name="椭圆 14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71"/>
          <p:cNvGrpSpPr/>
          <p:nvPr/>
        </p:nvGrpSpPr>
        <p:grpSpPr>
          <a:xfrm>
            <a:off x="5153243" y="2362206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18" name="椭圆 17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74"/>
          <p:cNvGrpSpPr/>
          <p:nvPr/>
        </p:nvGrpSpPr>
        <p:grpSpPr>
          <a:xfrm>
            <a:off x="5153243" y="2759995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21" name="椭圆 20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3" name="组合 177"/>
          <p:cNvGrpSpPr/>
          <p:nvPr/>
        </p:nvGrpSpPr>
        <p:grpSpPr>
          <a:xfrm>
            <a:off x="5153243" y="3157784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24" name="椭圆 23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180"/>
          <p:cNvGrpSpPr/>
          <p:nvPr/>
        </p:nvGrpSpPr>
        <p:grpSpPr>
          <a:xfrm>
            <a:off x="5153243" y="3555573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27" name="椭圆 26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9" name="TextBox 186"/>
          <p:cNvSpPr txBox="1"/>
          <p:nvPr/>
        </p:nvSpPr>
        <p:spPr>
          <a:xfrm>
            <a:off x="5544108" y="1402513"/>
            <a:ext cx="1698003" cy="2888088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ts val="3100"/>
              </a:lnSpc>
            </a:pPr>
            <a:r>
              <a:rPr lang="zh-CN" altLang="en-US" sz="1600" spc="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sz="1600" spc="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型准备</a:t>
            </a:r>
            <a:endParaRPr lang="en-US" altLang="zh-CN" sz="1600" spc="3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ts val="3100"/>
              </a:lnSpc>
            </a:pPr>
            <a:r>
              <a:rPr lang="zh-CN" altLang="en-US" sz="1600" spc="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sz="1600" spc="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型假设</a:t>
            </a:r>
            <a:endParaRPr lang="en-US" altLang="zh-CN" sz="1600" spc="3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ts val="3100"/>
              </a:lnSpc>
            </a:pPr>
            <a:r>
              <a:rPr lang="zh-CN" altLang="en-US" sz="1600" spc="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sz="1600" spc="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型建立</a:t>
            </a:r>
            <a:endParaRPr lang="en-US" altLang="zh-CN" sz="1600" spc="3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ts val="3100"/>
              </a:lnSpc>
            </a:pPr>
            <a:r>
              <a:rPr lang="zh-CN" altLang="en-US" sz="1600" spc="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sz="1600" spc="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型求解</a:t>
            </a:r>
            <a:endParaRPr lang="en-US" altLang="zh-CN" sz="1600" spc="3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ts val="3100"/>
              </a:lnSpc>
            </a:pPr>
            <a:r>
              <a:rPr lang="zh-CN" altLang="en-US" sz="1600" spc="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sz="1600" spc="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</a:t>
            </a:r>
            <a:r>
              <a:rPr lang="zh-CN" altLang="en-US" sz="1600" spc="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</a:t>
            </a:r>
            <a:endParaRPr lang="en-US" altLang="zh-CN" sz="1600" spc="3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ts val="3100"/>
              </a:lnSpc>
            </a:pPr>
            <a:r>
              <a:rPr lang="zh-CN" altLang="en-US" sz="1600" spc="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sz="1600" spc="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型检验</a:t>
            </a:r>
            <a:endParaRPr lang="en-US" altLang="zh-CN" sz="1600" spc="3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ts val="3100"/>
              </a:lnSpc>
            </a:pPr>
            <a:r>
              <a:rPr lang="zh-CN" altLang="en-US" sz="1600" spc="3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sz="1600" spc="3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型评价</a:t>
            </a:r>
            <a:endParaRPr lang="en-US" altLang="zh-CN" sz="1300" b="0" spc="30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1" name="组合 167"/>
          <p:cNvGrpSpPr/>
          <p:nvPr/>
        </p:nvGrpSpPr>
        <p:grpSpPr>
          <a:xfrm>
            <a:off x="5156727" y="3953362"/>
            <a:ext cx="143991" cy="144016"/>
            <a:chOff x="4971660" y="1569718"/>
            <a:chExt cx="144016" cy="144016"/>
          </a:xfrm>
          <a:solidFill>
            <a:schemeClr val="accent1"/>
          </a:solidFill>
        </p:grpSpPr>
        <p:sp>
          <p:nvSpPr>
            <p:cNvPr id="32" name="椭圆 31"/>
            <p:cNvSpPr/>
            <p:nvPr/>
          </p:nvSpPr>
          <p:spPr>
            <a:xfrm>
              <a:off x="4971660" y="156971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005748" y="1603806"/>
              <a:ext cx="75840" cy="758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04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学建模的一般步骤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20529" y="1017230"/>
            <a:ext cx="6480000" cy="937815"/>
            <a:chOff x="903371" y="249943"/>
            <a:chExt cx="2831223" cy="679699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>
            <a:off x="1021777" y="758172"/>
            <a:ext cx="1343470" cy="1515830"/>
            <a:chOff x="8439634" y="3544648"/>
            <a:chExt cx="1611146" cy="1817848"/>
          </a:xfrm>
        </p:grpSpPr>
        <p:sp>
          <p:nvSpPr>
            <p:cNvPr id="10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23E61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7702" y="2338056"/>
            <a:ext cx="6527775" cy="937815"/>
            <a:chOff x="903371" y="249943"/>
            <a:chExt cx="2831223" cy="679699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932633" y="3639077"/>
            <a:ext cx="6467895" cy="937815"/>
            <a:chOff x="903371" y="249943"/>
            <a:chExt cx="2831223" cy="679699"/>
          </a:xfrm>
        </p:grpSpPr>
        <p:sp>
          <p:nvSpPr>
            <p:cNvPr id="16" name="任意多边形 15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6200000">
            <a:off x="1033882" y="3380019"/>
            <a:ext cx="1343470" cy="1515830"/>
            <a:chOff x="8439634" y="3544648"/>
            <a:chExt cx="1611146" cy="1817848"/>
          </a:xfrm>
        </p:grpSpPr>
        <p:sp>
          <p:nvSpPr>
            <p:cNvPr id="19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23E61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6200000">
            <a:off x="6970879" y="2078998"/>
            <a:ext cx="1343470" cy="1515830"/>
            <a:chOff x="8439634" y="3544648"/>
            <a:chExt cx="1611146" cy="1817848"/>
          </a:xfrm>
        </p:grpSpPr>
        <p:sp>
          <p:nvSpPr>
            <p:cNvPr id="22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23E61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2488938" y="1132384"/>
            <a:ext cx="5693321" cy="6567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了解实际背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景，明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确建模目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的，搜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集有关信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息，掌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握对象特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征形成一个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比较清晰的“问题”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1388712" y="1215492"/>
            <a:ext cx="709613" cy="6232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备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7344905" y="2528585"/>
            <a:ext cx="709613" cy="6232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模型假设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1388712" y="3862579"/>
            <a:ext cx="709613" cy="6232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模型建立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1262956" y="2478604"/>
            <a:ext cx="5693321" cy="684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针对问题特点和建模目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的作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合理的、简化的假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在合理与简化之间作出折中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51427" y="3809575"/>
            <a:ext cx="5693321" cy="684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数学的语言、符号描述问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题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挥想像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力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尽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量采用简单的数学工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481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0276"/>
            <a:ext cx="1004280" cy="8285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95636" y="736340"/>
            <a:ext cx="7200000" cy="0"/>
          </a:xfrm>
          <a:prstGeom prst="line">
            <a:avLst/>
          </a:prstGeom>
          <a:ln w="254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47664" y="23867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学建模的一般步骤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20529" y="1629298"/>
            <a:ext cx="6480000" cy="937815"/>
            <a:chOff x="903371" y="249943"/>
            <a:chExt cx="2831223" cy="679699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>
            <a:off x="1021777" y="1370240"/>
            <a:ext cx="1343470" cy="1515830"/>
            <a:chOff x="8439634" y="3544648"/>
            <a:chExt cx="1611146" cy="1817848"/>
          </a:xfrm>
        </p:grpSpPr>
        <p:sp>
          <p:nvSpPr>
            <p:cNvPr id="10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23E61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7702" y="2950124"/>
            <a:ext cx="6527775" cy="937815"/>
            <a:chOff x="903371" y="249943"/>
            <a:chExt cx="2831223" cy="679699"/>
          </a:xfrm>
        </p:grpSpPr>
        <p:sp>
          <p:nvSpPr>
            <p:cNvPr id="13" name="任意多边形 12"/>
            <p:cNvSpPr/>
            <p:nvPr/>
          </p:nvSpPr>
          <p:spPr bwMode="auto">
            <a:xfrm>
              <a:off x="903371" y="249943"/>
              <a:ext cx="2831223" cy="679699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95000"/>
                  </a:srgb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1010779" y="325868"/>
              <a:ext cx="2628449" cy="527848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9050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>
                <a:defRPr/>
              </a:pPr>
              <a:endParaRPr lang="zh-CN" altLang="en-US" kern="0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6200000">
            <a:off x="6970879" y="2691066"/>
            <a:ext cx="1343470" cy="1515830"/>
            <a:chOff x="8439634" y="3544648"/>
            <a:chExt cx="1611146" cy="1817848"/>
          </a:xfrm>
        </p:grpSpPr>
        <p:sp>
          <p:nvSpPr>
            <p:cNvPr id="22" name="Freeform 5"/>
            <p:cNvSpPr/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97000"/>
                  </a:srgbClr>
                </a:gs>
                <a:gs pos="100000">
                  <a:srgbClr val="FFFFFF">
                    <a:lumMod val="85000"/>
                  </a:srgb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Freeform 5"/>
            <p:cNvSpPr/>
            <p:nvPr/>
          </p:nvSpPr>
          <p:spPr bwMode="auto">
            <a:xfrm rot="5400000">
              <a:off x="8582835" y="3866516"/>
              <a:ext cx="1324744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23E61"/>
            </a:solidFill>
            <a:ln w="15875">
              <a:gradFill flip="none" rotWithShape="1">
                <a:gsLst>
                  <a:gs pos="0">
                    <a:srgbClr val="FFFFFF">
                      <a:lumMod val="6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1388712" y="1827560"/>
            <a:ext cx="709613" cy="6232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求解</a:t>
            </a:r>
          </a:p>
        </p:txBody>
      </p:sp>
      <p:sp>
        <p:nvSpPr>
          <p:cNvPr id="27" name="Text Box 38"/>
          <p:cNvSpPr txBox="1">
            <a:spLocks noChangeArrowheads="1"/>
          </p:cNvSpPr>
          <p:nvPr/>
        </p:nvSpPr>
        <p:spPr bwMode="auto">
          <a:xfrm>
            <a:off x="7344905" y="3140653"/>
            <a:ext cx="709613" cy="6232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58973" y="1923734"/>
            <a:ext cx="5693321" cy="37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各种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数学方法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和计算机技术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177078" y="3112604"/>
            <a:ext cx="5693321" cy="6848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r">
              <a:lnSpc>
                <a:spcPts val="24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例如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果的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误差分析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统计分析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ts val="24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型对数据的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稳定性分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析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735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1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39">
      <a:dk1>
        <a:sysClr val="windowText" lastClr="000000"/>
      </a:dk1>
      <a:lt1>
        <a:sysClr val="window" lastClr="FFFFFF"/>
      </a:lt1>
      <a:dk2>
        <a:srgbClr val="123E61"/>
      </a:dk2>
      <a:lt2>
        <a:srgbClr val="D4D4D6"/>
      </a:lt2>
      <a:accent1>
        <a:srgbClr val="123E61"/>
      </a:accent1>
      <a:accent2>
        <a:srgbClr val="123E61"/>
      </a:accent2>
      <a:accent3>
        <a:srgbClr val="123E61"/>
      </a:accent3>
      <a:accent4>
        <a:srgbClr val="123E61"/>
      </a:accent4>
      <a:accent5>
        <a:srgbClr val="123E61"/>
      </a:accent5>
      <a:accent6>
        <a:srgbClr val="000000"/>
      </a:accent6>
      <a:hlink>
        <a:srgbClr val="168BBA"/>
      </a:hlink>
      <a:folHlink>
        <a:srgbClr val="680000"/>
      </a:folHlink>
    </a:clrScheme>
    <a:fontScheme name="ljrzjgmu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1960</Words>
  <Application>Microsoft Office PowerPoint</Application>
  <PresentationFormat>自定义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FZHei-B01S</vt:lpstr>
      <vt:lpstr>FZZhengHeiS-R-GB</vt:lpstr>
      <vt:lpstr>方正兰亭黑简体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微粒体总结</dc:title>
  <dc:creator>Administrator</dc:creator>
  <cp:lastModifiedBy>Li</cp:lastModifiedBy>
  <cp:revision>229</cp:revision>
  <dcterms:created xsi:type="dcterms:W3CDTF">2017-04-06T01:11:00Z</dcterms:created>
  <dcterms:modified xsi:type="dcterms:W3CDTF">2020-08-26T12:17:53Z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2052-11.1.0.8013</vt:lpwstr>
  </property>
</Properties>
</file>