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59" r:id="rId7"/>
    <p:sldId id="260" r:id="rId8"/>
    <p:sldId id="262" r:id="rId9"/>
    <p:sldId id="267" r:id="rId10"/>
    <p:sldId id="264" r:id="rId11"/>
    <p:sldId id="265" r:id="rId12"/>
    <p:sldId id="266" r:id="rId13"/>
    <p:sldId id="268" r:id="rId14"/>
    <p:sldId id="270" r:id="rId15"/>
    <p:sldId id="269" r:id="rId16"/>
    <p:sldId id="271" r:id="rId17"/>
    <p:sldId id="280" r:id="rId18"/>
    <p:sldId id="283" r:id="rId19"/>
    <p:sldId id="284" r:id="rId20"/>
    <p:sldId id="287" r:id="rId21"/>
    <p:sldId id="289" r:id="rId22"/>
    <p:sldId id="28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188CB3"/>
    <a:srgbClr val="84B5D5"/>
    <a:srgbClr val="7C8DA7"/>
    <a:srgbClr val="AABAD1"/>
    <a:srgbClr val="53B7DA"/>
    <a:srgbClr val="3BA7CE"/>
    <a:srgbClr val="7AC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291" autoAdjust="0"/>
  </p:normalViewPr>
  <p:slideViewPr>
    <p:cSldViewPr snapToGrid="0">
      <p:cViewPr>
        <p:scale>
          <a:sx n="80" d="100"/>
          <a:sy n="80" d="100"/>
        </p:scale>
        <p:origin x="-258" y="-270"/>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ED71-3897-4403-99DE-D1937230D2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2FC0-F231-42E8-9449-E83F71EDAF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5"/>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4" name="矩形 7"/>
          <p:cNvSpPr/>
          <p:nvPr userDrawn="1"/>
        </p:nvSpPr>
        <p:spPr>
          <a:xfrm>
            <a:off x="0" y="4447661"/>
            <a:ext cx="12192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0"/>
            <a:ext cx="51562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8"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4"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3"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9"/>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9" name="任意多边形 18"/>
          <p:cNvSpPr/>
          <p:nvPr userDrawn="1"/>
        </p:nvSpPr>
        <p:spPr>
          <a:xfrm>
            <a:off x="0" y="6241533"/>
            <a:ext cx="12192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sp>
        <p:nvSpPr>
          <p:cNvPr id="15" name="任意多边形 14"/>
          <p:cNvSpPr/>
          <p:nvPr/>
        </p:nvSpPr>
        <p:spPr>
          <a:xfrm>
            <a:off x="0" y="6260581"/>
            <a:ext cx="12192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pic>
        <p:nvPicPr>
          <p:cNvPr id="7" name="图片 8"/>
          <p:cNvPicPr>
            <a:picLocks noChangeAspect="1"/>
          </p:cNvPicPr>
          <p:nvPr/>
        </p:nvPicPr>
        <p:blipFill>
          <a:blip r:embed="rId12" cstate="email"/>
          <a:srcRect/>
          <a:stretch>
            <a:fillRect/>
          </a:stretch>
        </p:blipFill>
        <p:spPr bwMode="auto">
          <a:xfrm>
            <a:off x="0" y="1589"/>
            <a:ext cx="3639733" cy="2268083"/>
          </a:xfrm>
          <a:prstGeom prst="rect">
            <a:avLst/>
          </a:prstGeom>
          <a:noFill/>
          <a:ln w="9525">
            <a:noFill/>
            <a:miter lim="800000"/>
            <a:headEnd/>
            <a:tailEnd/>
          </a:ln>
        </p:spPr>
      </p:pic>
      <p:sp>
        <p:nvSpPr>
          <p:cNvPr id="2" name="KSO_BT1"/>
          <p:cNvSpPr>
            <a:spLocks noGrp="1"/>
          </p:cNvSpPr>
          <p:nvPr>
            <p:ph type="title"/>
          </p:nvPr>
        </p:nvSpPr>
        <p:spPr>
          <a:xfrm>
            <a:off x="558799" y="595260"/>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6870" indent="-356870"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6870" indent="-356870" algn="just" defTabSz="913765"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www.rapidesign.cn/" TargetMode="Externa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www.rapidesign.cn/"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notesSlide" Target="../notesSlides/notesSlide6.xml"/><Relationship Id="rId18" Type="http://schemas.openxmlformats.org/officeDocument/2006/relationships/slideLayout" Target="../slideLayouts/slideLayout2.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矩形 9"/>
          <p:cNvSpPr/>
          <p:nvPr/>
        </p:nvSpPr>
        <p:spPr>
          <a:xfrm rot="16200000">
            <a:off x="2933700" y="-314325"/>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00362" y="2900525"/>
            <a:ext cx="7571303" cy="1532727"/>
          </a:xfrm>
          <a:prstGeom prst="rect">
            <a:avLst/>
          </a:prstGeom>
          <a:noFill/>
        </p:spPr>
        <p:txBody>
          <a:bodyPr wrap="none" rtlCol="0">
            <a:spAutoFit/>
          </a:bodyPr>
          <a:lstStyle/>
          <a:p>
            <a:pPr>
              <a:lnSpc>
                <a:spcPct val="130000"/>
              </a:lnSpc>
            </a:pPr>
            <a:r>
              <a:rPr lang="zh-CN" altLang="en-US" sz="7200" b="1" dirty="0" smtClean="0">
                <a:solidFill>
                  <a:schemeClr val="bg1"/>
                </a:solidFill>
                <a:latin typeface="Arial" panose="020B0604020202020204" pitchFamily="34" charset="0"/>
                <a:ea typeface="微软雅黑" panose="020B0503020204020204" pitchFamily="34" charset="-122"/>
              </a:rPr>
              <a:t>汽车维修保养平台</a:t>
            </a:r>
            <a:endParaRPr lang="zh-CN" altLang="en-US" sz="7200" b="1" dirty="0" smtClean="0">
              <a:solidFill>
                <a:schemeClr val="bg1"/>
              </a:solidFill>
              <a:latin typeface="Arial" panose="020B0604020202020204" pitchFamily="34" charset="0"/>
              <a:ea typeface="微软雅黑" panose="020B0503020204020204" pitchFamily="34" charset="-122"/>
            </a:endParaRPr>
          </a:p>
        </p:txBody>
      </p:sp>
      <p:sp>
        <p:nvSpPr>
          <p:cNvPr id="11" name="矩形 10"/>
          <p:cNvSpPr/>
          <p:nvPr/>
        </p:nvSpPr>
        <p:spPr>
          <a:xfrm>
            <a:off x="3740218" y="4077811"/>
            <a:ext cx="4749826" cy="584775"/>
          </a:xfrm>
          <a:prstGeom prst="rect">
            <a:avLst/>
          </a:prstGeom>
        </p:spPr>
        <p:txBody>
          <a:bodyPr wrap="none">
            <a:spAutoFit/>
          </a:bodyPr>
          <a:lstStyle/>
          <a:p>
            <a:r>
              <a:rPr lang="en-US" altLang="zh-CN" sz="3200" dirty="0" smtClean="0">
                <a:solidFill>
                  <a:schemeClr val="bg1"/>
                </a:solidFill>
              </a:rPr>
              <a:t>http://www.cykj.com</a:t>
            </a:r>
            <a:endParaRPr lang="zh-CN" altLang="en-US" sz="3200" dirty="0">
              <a:solidFill>
                <a:schemeClr val="bg1"/>
              </a:solidFill>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53014" y="11430"/>
            <a:ext cx="2236510" cy="845488"/>
          </a:xfrm>
          <a:prstGeom prst="rect">
            <a:avLst/>
          </a:prstGeom>
          <a:noFill/>
        </p:spPr>
        <p:txBody>
          <a:bodyPr wrap="none" rtlCol="0">
            <a:spAutoFit/>
          </a:bodyPr>
          <a:lstStyle/>
          <a:p>
            <a:pPr>
              <a:lnSpc>
                <a:spcPct val="130000"/>
              </a:lnSpc>
            </a:pPr>
            <a:r>
              <a:rPr lang="zh-CN" altLang="en-US" sz="4000" b="1" dirty="0" smtClean="0">
                <a:solidFill>
                  <a:srgbClr val="188CB3"/>
                </a:solidFill>
                <a:latin typeface="Arial" panose="020B0604020202020204" pitchFamily="34" charset="0"/>
                <a:ea typeface="微软雅黑" panose="020B0503020204020204" pitchFamily="34" charset="-122"/>
              </a:rPr>
              <a:t>创意科技</a:t>
            </a:r>
            <a:endParaRPr lang="zh-CN" altLang="en-US" sz="4000" b="1" dirty="0" smtClean="0">
              <a:solidFill>
                <a:srgbClr val="188CB3"/>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团队成员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Rectangle 4"/>
          <p:cNvSpPr/>
          <p:nvPr/>
        </p:nvSpPr>
        <p:spPr bwMode="auto">
          <a:xfrm>
            <a:off x="1075899" y="1730158"/>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沙晓丽</a:t>
            </a:r>
            <a:endParaRPr 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负责项目的</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供应商管理模块</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 name="Rectangle 4"/>
          <p:cNvSpPr/>
          <p:nvPr/>
        </p:nvSpPr>
        <p:spPr bwMode="auto">
          <a:xfrm>
            <a:off x="3978687" y="1730158"/>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陈俊</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基础信息管理模块</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 name="Rectangle 4"/>
          <p:cNvSpPr/>
          <p:nvPr/>
        </p:nvSpPr>
        <p:spPr bwMode="auto">
          <a:xfrm>
            <a:off x="6798351" y="1730158"/>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王建强</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系统管理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和</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领料管理模块</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7" name="Rectangle 4"/>
          <p:cNvSpPr/>
          <p:nvPr/>
        </p:nvSpPr>
        <p:spPr bwMode="auto">
          <a:xfrm>
            <a:off x="1075899" y="3619360"/>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王成斌</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预约管理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模块</a:t>
            </a:r>
            <a:endPar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8" name="Rectangle 4"/>
          <p:cNvSpPr/>
          <p:nvPr/>
        </p:nvSpPr>
        <p:spPr bwMode="auto">
          <a:xfrm>
            <a:off x="3978687" y="3619360"/>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郭玉清</a:t>
            </a:r>
            <a:endParaRPr 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客户关系管理模块</a:t>
            </a:r>
            <a:r>
              <a:rPr lang="en-US" altLang="zh-CN"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前台页面的显示</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 name="Rectangle 4"/>
          <p:cNvSpPr/>
          <p:nvPr/>
        </p:nvSpPr>
        <p:spPr bwMode="auto">
          <a:xfrm>
            <a:off x="6798351" y="3619360"/>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赖泰君</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项目配件管理模块</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7" name="Rectangle 4"/>
          <p:cNvSpPr/>
          <p:nvPr/>
        </p:nvSpPr>
        <p:spPr bwMode="auto">
          <a:xfrm>
            <a:off x="9693876" y="1728183"/>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邹敏祥</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配件管理模块</a:t>
            </a:r>
            <a:endPar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8" name="Rectangle 4"/>
          <p:cNvSpPr/>
          <p:nvPr/>
        </p:nvSpPr>
        <p:spPr bwMode="auto">
          <a:xfrm>
            <a:off x="9693876" y="3617385"/>
            <a:ext cx="1537850" cy="139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温鑫</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人员管理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模块</a:t>
            </a:r>
            <a:endPar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3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3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3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3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3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3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3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pic>
        <p:nvPicPr>
          <p:cNvPr id="4" name="Picture 2" descr="C:\Users\MDG\Desktop\6608733_074409897000_2.jpg"/>
          <p:cNvPicPr>
            <a:picLocks noChangeAspect="1" noChangeArrowheads="1"/>
          </p:cNvPicPr>
          <p:nvPr/>
        </p:nvPicPr>
        <p:blipFill>
          <a:blip r:embed="rId1" cstate="print"/>
          <a:srcRect/>
          <a:stretch>
            <a:fillRect/>
          </a:stretch>
        </p:blipFill>
        <p:spPr bwMode="auto">
          <a:xfrm>
            <a:off x="-24680" y="-16669"/>
            <a:ext cx="12216680" cy="6874669"/>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03</a:t>
            </a:r>
            <a:endParaRPr lang="zh-CN" altLang="en-US" sz="8800" dirty="0" smtClean="0">
              <a:solidFill>
                <a:schemeClr val="bg1"/>
              </a:solidFill>
              <a:latin typeface="+mj-ea"/>
              <a:ea typeface="+mj-ea"/>
            </a:endParaRPr>
          </a:p>
        </p:txBody>
      </p:sp>
      <p:sp>
        <p:nvSpPr>
          <p:cNvPr id="8" name="文本框 7"/>
          <p:cNvSpPr txBox="1"/>
          <p:nvPr/>
        </p:nvSpPr>
        <p:spPr>
          <a:xfrm>
            <a:off x="4215550" y="1382484"/>
            <a:ext cx="2418080" cy="962660"/>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项目特点</a:t>
            </a:r>
            <a:endParaRPr lang="zh-CN" altLang="en-US" sz="4400" b="1" dirty="0" smtClean="0">
              <a:solidFill>
                <a:schemeClr val="bg1"/>
              </a:solidFill>
              <a:latin typeface="+mj-ea"/>
              <a:ea typeface="+mj-ea"/>
            </a:endParaRP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98002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项目的三大特点</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2204056" y="1799737"/>
            <a:ext cx="8584419" cy="937201"/>
            <a:chOff x="2454731" y="858257"/>
            <a:chExt cx="8584419" cy="937201"/>
          </a:xfrm>
        </p:grpSpPr>
        <p:grpSp>
          <p:nvGrpSpPr>
            <p:cNvPr id="5" name="组合 4"/>
            <p:cNvGrpSpPr/>
            <p:nvPr/>
          </p:nvGrpSpPr>
          <p:grpSpPr>
            <a:xfrm>
              <a:off x="2454731" y="858257"/>
              <a:ext cx="909655" cy="937201"/>
              <a:chOff x="1252331" y="973457"/>
              <a:chExt cx="909655" cy="937201"/>
            </a:xfrm>
            <a:effectLst/>
          </p:grpSpPr>
          <p:sp>
            <p:nvSpPr>
              <p:cNvPr id="7" name="椭圆形标注 6">
                <a:hlinkClick r:id="rId1"/>
              </p:cNvPr>
              <p:cNvSpPr/>
              <p:nvPr/>
            </p:nvSpPr>
            <p:spPr>
              <a:xfrm>
                <a:off x="1252331" y="1049266"/>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8" name="矩形 7"/>
              <p:cNvSpPr/>
              <p:nvPr/>
            </p:nvSpPr>
            <p:spPr>
              <a:xfrm>
                <a:off x="1343213" y="973457"/>
                <a:ext cx="818773"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01</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6" name="Text Box 11">
              <a:hlinkClick r:id="rId1"/>
            </p:cNvPr>
            <p:cNvSpPr txBox="1">
              <a:spLocks noChangeArrowheads="1"/>
            </p:cNvSpPr>
            <p:nvPr/>
          </p:nvSpPr>
          <p:spPr bwMode="auto">
            <a:xfrm>
              <a:off x="3497887" y="1000616"/>
              <a:ext cx="7541263" cy="640080"/>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顾客能够从预约到汽车维保，从状态查询到结算提车，每一个环节都能够时刻关注爱车的维保情况。</a:t>
              </a:r>
              <a:endPar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商家能够从顾客信息到维保项目添加，从派工领料到财务统计，并且每一个流程清晰准确无误。</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341753" y="3031485"/>
            <a:ext cx="8763334" cy="940115"/>
            <a:chOff x="-1565104" y="2054134"/>
            <a:chExt cx="8763334" cy="940115"/>
          </a:xfrm>
        </p:grpSpPr>
        <p:grpSp>
          <p:nvGrpSpPr>
            <p:cNvPr id="10" name="组合 9"/>
            <p:cNvGrpSpPr/>
            <p:nvPr/>
          </p:nvGrpSpPr>
          <p:grpSpPr>
            <a:xfrm>
              <a:off x="6290456" y="2054134"/>
              <a:ext cx="907774" cy="940115"/>
              <a:chOff x="5037656" y="2169334"/>
              <a:chExt cx="907774" cy="940115"/>
            </a:xfrm>
            <a:effectLst/>
          </p:grpSpPr>
          <p:sp>
            <p:nvSpPr>
              <p:cNvPr id="12" name="椭圆形标注 11">
                <a:hlinkClick r:id="rId1"/>
              </p:cNvPr>
              <p:cNvSpPr/>
              <p:nvPr/>
            </p:nvSpPr>
            <p:spPr>
              <a:xfrm>
                <a:off x="5037656" y="2248057"/>
                <a:ext cx="907774" cy="861392"/>
              </a:xfrm>
              <a:prstGeom prst="wedgeEllipseCallout">
                <a:avLst>
                  <a:gd name="adj1" fmla="val 68947"/>
                  <a:gd name="adj2" fmla="val -577"/>
                </a:avLst>
              </a:prstGeom>
              <a:solidFill>
                <a:srgbClr val="84B5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矩形 12">
                <a:hlinkClick r:id="rId1"/>
              </p:cNvPr>
              <p:cNvSpPr/>
              <p:nvPr/>
            </p:nvSpPr>
            <p:spPr>
              <a:xfrm>
                <a:off x="5133283" y="2169334"/>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02</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1" name="矩形 18">
              <a:hlinkClick r:id="rId1"/>
            </p:cNvPr>
            <p:cNvSpPr>
              <a:spLocks noChangeArrowheads="1"/>
            </p:cNvSpPr>
            <p:nvPr/>
          </p:nvSpPr>
          <p:spPr bwMode="auto">
            <a:xfrm>
              <a:off x="-1565104" y="2236239"/>
              <a:ext cx="7722785" cy="646331"/>
            </a:xfrm>
            <a:prstGeom prst="rect">
              <a:avLst/>
            </a:prstGeom>
            <a:effectLst/>
          </p:spPr>
          <p:txBody>
            <a:bodyPr wrap="square">
              <a:spAutoFit/>
            </a:bodyPr>
            <a:lstStyle/>
            <a:p>
              <a:pPr algn="r" defTabSz="685800">
                <a:lnSpc>
                  <a:spcPct val="150000"/>
                </a:lnSpc>
                <a:buClr>
                  <a:srgbClr val="0070C0"/>
                </a:buClr>
              </a:pP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平台提供手机端和</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PC</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端的内容显示，让车主随时随地地查询自己爱车的维保情况，更准确的把握汽车维保时间，入驻商家完全脱离纸质化办公，便捷管理维保的一切流程与设计</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204056" y="4366939"/>
            <a:ext cx="8584419" cy="945324"/>
            <a:chOff x="2454731" y="3349259"/>
            <a:chExt cx="8584419" cy="945324"/>
          </a:xfrm>
        </p:grpSpPr>
        <p:grpSp>
          <p:nvGrpSpPr>
            <p:cNvPr id="15" name="组合 14"/>
            <p:cNvGrpSpPr/>
            <p:nvPr/>
          </p:nvGrpSpPr>
          <p:grpSpPr>
            <a:xfrm>
              <a:off x="2454731" y="3349259"/>
              <a:ext cx="907774" cy="945324"/>
              <a:chOff x="1252331" y="3464459"/>
              <a:chExt cx="907774" cy="945324"/>
            </a:xfrm>
            <a:effectLst/>
          </p:grpSpPr>
          <p:sp>
            <p:nvSpPr>
              <p:cNvPr id="17" name="椭圆形标注 16">
                <a:hlinkClick r:id="rId1"/>
              </p:cNvPr>
              <p:cNvSpPr/>
              <p:nvPr/>
            </p:nvSpPr>
            <p:spPr>
              <a:xfrm>
                <a:off x="1252331" y="3548391"/>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a:hlinkClick r:id="rId1"/>
              </p:cNvPr>
              <p:cNvSpPr/>
              <p:nvPr/>
            </p:nvSpPr>
            <p:spPr>
              <a:xfrm>
                <a:off x="1341332" y="3464459"/>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03</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6" name="Text Box 11">
              <a:hlinkClick r:id="rId1"/>
            </p:cNvPr>
            <p:cNvSpPr txBox="1">
              <a:spLocks noChangeArrowheads="1"/>
            </p:cNvSpPr>
            <p:nvPr/>
          </p:nvSpPr>
          <p:spPr bwMode="auto">
            <a:xfrm>
              <a:off x="3497887" y="3528983"/>
              <a:ext cx="7541263" cy="640080"/>
            </a:xfrm>
            <a:prstGeom prst="rect">
              <a:avLst/>
            </a:prstGeom>
            <a:effec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平台对车主的所有信息保密，入驻公司只能查看入驻公司的信息，平台提供一人一号的制度，同一个手机号不能重复注册，并且能够通过手机号找回密码，管理人员也能够重置用户密码</a:t>
              </a:r>
              <a:endParaRPr lang="zh-CN" altLang="en-US" dirty="0">
                <a:solidFill>
                  <a:schemeClr val="tx1">
                    <a:lumMod val="75000"/>
                    <a:lumOff val="25000"/>
                  </a:schemeClr>
                </a:solidFill>
              </a:endParaRPr>
            </a:p>
          </p:txBody>
        </p:sp>
      </p:grpSp>
      <p:sp>
        <p:nvSpPr>
          <p:cNvPr id="19" name="TextBox 2"/>
          <p:cNvSpPr txBox="1"/>
          <p:nvPr/>
        </p:nvSpPr>
        <p:spPr>
          <a:xfrm>
            <a:off x="633867" y="2094125"/>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0" name="TextBox 22"/>
          <p:cNvSpPr txBox="1"/>
          <p:nvPr/>
        </p:nvSpPr>
        <p:spPr>
          <a:xfrm>
            <a:off x="10363200" y="3310071"/>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1" name="TextBox 23"/>
          <p:cNvSpPr txBox="1"/>
          <p:nvPr/>
        </p:nvSpPr>
        <p:spPr>
          <a:xfrm>
            <a:off x="633867" y="4622677"/>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960880" cy="487680"/>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项目人性化设计</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628650" y="1913441"/>
            <a:ext cx="2714844" cy="1395354"/>
            <a:chOff x="685800" y="2299204"/>
            <a:chExt cx="2714844" cy="1395354"/>
          </a:xfrm>
        </p:grpSpPr>
        <p:sp>
          <p:nvSpPr>
            <p:cNvPr id="5" name="矩形 4"/>
            <p:cNvSpPr/>
            <p:nvPr/>
          </p:nvSpPr>
          <p:spPr>
            <a:xfrm>
              <a:off x="1939193" y="2299204"/>
              <a:ext cx="1452880" cy="41783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汽修店员工</a:t>
              </a:r>
              <a:endParaRPr lang="zh-CN" altLang="en-US" sz="2000" dirty="0">
                <a:solidFill>
                  <a:schemeClr val="tx1">
                    <a:lumMod val="75000"/>
                    <a:lumOff val="25000"/>
                  </a:schemeClr>
                </a:solidFill>
                <a:latin typeface="+mj-ea"/>
                <a:ea typeface="+mj-ea"/>
              </a:endParaRPr>
            </a:p>
          </p:txBody>
        </p:sp>
        <p:sp>
          <p:nvSpPr>
            <p:cNvPr id="6" name="矩形 5"/>
            <p:cNvSpPr/>
            <p:nvPr/>
          </p:nvSpPr>
          <p:spPr>
            <a:xfrm>
              <a:off x="685800" y="2632729"/>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提供了简单易用的</a:t>
              </a:r>
              <a:r>
                <a:rPr lang="en-US" altLang="zh-CN" sz="1400" dirty="0" smtClean="0">
                  <a:solidFill>
                    <a:schemeClr val="tx1">
                      <a:lumMod val="75000"/>
                      <a:lumOff val="25000"/>
                    </a:schemeClr>
                  </a:solidFill>
                  <a:ea typeface="+mj-ea"/>
                  <a:cs typeface="Segoe UI Semilight" panose="020B0402040204020203" pitchFamily="34" charset="0"/>
                </a:rPr>
                <a:t>UI</a:t>
              </a:r>
              <a:r>
                <a:rPr lang="zh-CN" altLang="en-US" sz="1400" dirty="0" smtClean="0">
                  <a:solidFill>
                    <a:schemeClr val="tx1">
                      <a:lumMod val="75000"/>
                      <a:lumOff val="25000"/>
                    </a:schemeClr>
                  </a:solidFill>
                  <a:ea typeface="+mj-ea"/>
                  <a:cs typeface="Segoe UI Semilight" panose="020B0402040204020203" pitchFamily="34" charset="0"/>
                </a:rPr>
                <a:t>界面，简单的操作流程。对权限的控制非常严格。</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7" name="组合 6"/>
          <p:cNvGrpSpPr/>
          <p:nvPr/>
        </p:nvGrpSpPr>
        <p:grpSpPr>
          <a:xfrm>
            <a:off x="5494206" y="2324164"/>
            <a:ext cx="2756006" cy="2408877"/>
            <a:chOff x="5551356" y="2709927"/>
            <a:chExt cx="2756006" cy="2408877"/>
          </a:xfrm>
          <a:solidFill>
            <a:schemeClr val="tx2">
              <a:lumMod val="75000"/>
            </a:schemeClr>
          </a:solidFill>
        </p:grpSpPr>
        <p:sp>
          <p:nvSpPr>
            <p:cNvPr id="8" name="任意多边形 7"/>
            <p:cNvSpPr/>
            <p:nvPr/>
          </p:nvSpPr>
          <p:spPr>
            <a:xfrm rot="6300000">
              <a:off x="5724920" y="2536363"/>
              <a:ext cx="2408877" cy="2756006"/>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email"/>
            <a:srcRect/>
            <a:stretch>
              <a:fillRect/>
            </a:stretch>
          </p:blipFill>
          <p:spPr>
            <a:xfrm>
              <a:off x="5802390" y="2916074"/>
              <a:ext cx="1901138" cy="1901138"/>
            </a:xfrm>
            <a:custGeom>
              <a:avLst/>
              <a:gdLst>
                <a:gd name="connsiteX0" fmla="*/ 950569 w 1901138"/>
                <a:gd name="connsiteY0" fmla="*/ 0 h 1901138"/>
                <a:gd name="connsiteX1" fmla="*/ 1901138 w 1901138"/>
                <a:gd name="connsiteY1" fmla="*/ 950569 h 1901138"/>
                <a:gd name="connsiteX2" fmla="*/ 950569 w 1901138"/>
                <a:gd name="connsiteY2" fmla="*/ 1901138 h 1901138"/>
                <a:gd name="connsiteX3" fmla="*/ 0 w 1901138"/>
                <a:gd name="connsiteY3" fmla="*/ 950569 h 1901138"/>
                <a:gd name="connsiteX4" fmla="*/ 950569 w 1901138"/>
                <a:gd name="connsiteY4" fmla="*/ 0 h 190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138" h="1901138">
                  <a:moveTo>
                    <a:pt x="950569" y="0"/>
                  </a:moveTo>
                  <a:cubicBezTo>
                    <a:pt x="1475554" y="0"/>
                    <a:pt x="1901138" y="425584"/>
                    <a:pt x="1901138" y="950569"/>
                  </a:cubicBezTo>
                  <a:cubicBezTo>
                    <a:pt x="1901138" y="1475554"/>
                    <a:pt x="1475554" y="1901138"/>
                    <a:pt x="950569" y="1901138"/>
                  </a:cubicBezTo>
                  <a:cubicBezTo>
                    <a:pt x="425584" y="1901138"/>
                    <a:pt x="0" y="1475554"/>
                    <a:pt x="0" y="950569"/>
                  </a:cubicBezTo>
                  <a:cubicBezTo>
                    <a:pt x="0" y="425584"/>
                    <a:pt x="425584" y="0"/>
                    <a:pt x="950569" y="0"/>
                  </a:cubicBezTo>
                  <a:close/>
                </a:path>
              </a:pathLst>
            </a:custGeom>
            <a:grpFill/>
          </p:spPr>
        </p:pic>
      </p:grpSp>
      <p:grpSp>
        <p:nvGrpSpPr>
          <p:cNvPr id="10" name="组合 9"/>
          <p:cNvGrpSpPr/>
          <p:nvPr/>
        </p:nvGrpSpPr>
        <p:grpSpPr>
          <a:xfrm>
            <a:off x="4935084" y="697325"/>
            <a:ext cx="2025479" cy="1770362"/>
            <a:chOff x="4992234" y="1083088"/>
            <a:chExt cx="2025479" cy="1770362"/>
          </a:xfrm>
          <a:solidFill>
            <a:schemeClr val="tx2">
              <a:lumMod val="75000"/>
            </a:schemeClr>
          </a:solidFill>
        </p:grpSpPr>
        <p:sp>
          <p:nvSpPr>
            <p:cNvPr id="11" name="任意多边形 10"/>
            <p:cNvSpPr/>
            <p:nvPr/>
          </p:nvSpPr>
          <p:spPr>
            <a:xfrm rot="5400000">
              <a:off x="5119793" y="955529"/>
              <a:ext cx="1770362" cy="2025479"/>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email"/>
            <a:srcRect/>
            <a:stretch>
              <a:fillRect/>
            </a:stretch>
          </p:blipFill>
          <p:spPr>
            <a:xfrm>
              <a:off x="5220791" y="1296294"/>
              <a:ext cx="1343948" cy="1343948"/>
            </a:xfrm>
            <a:custGeom>
              <a:avLst/>
              <a:gdLst>
                <a:gd name="connsiteX0" fmla="*/ 671974 w 1343948"/>
                <a:gd name="connsiteY0" fmla="*/ 0 h 1343948"/>
                <a:gd name="connsiteX1" fmla="*/ 1343948 w 1343948"/>
                <a:gd name="connsiteY1" fmla="*/ 671974 h 1343948"/>
                <a:gd name="connsiteX2" fmla="*/ 671974 w 1343948"/>
                <a:gd name="connsiteY2" fmla="*/ 1343948 h 1343948"/>
                <a:gd name="connsiteX3" fmla="*/ 0 w 1343948"/>
                <a:gd name="connsiteY3" fmla="*/ 671974 h 1343948"/>
                <a:gd name="connsiteX4" fmla="*/ 671974 w 1343948"/>
                <a:gd name="connsiteY4" fmla="*/ 0 h 134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948" h="1343948">
                  <a:moveTo>
                    <a:pt x="671974" y="0"/>
                  </a:moveTo>
                  <a:cubicBezTo>
                    <a:pt x="1043095" y="0"/>
                    <a:pt x="1343948" y="300853"/>
                    <a:pt x="1343948" y="671974"/>
                  </a:cubicBezTo>
                  <a:cubicBezTo>
                    <a:pt x="1343948" y="1043095"/>
                    <a:pt x="1043095" y="1343948"/>
                    <a:pt x="671974" y="1343948"/>
                  </a:cubicBezTo>
                  <a:cubicBezTo>
                    <a:pt x="300853" y="1343948"/>
                    <a:pt x="0" y="1043095"/>
                    <a:pt x="0" y="671974"/>
                  </a:cubicBezTo>
                  <a:cubicBezTo>
                    <a:pt x="0" y="300853"/>
                    <a:pt x="300853" y="0"/>
                    <a:pt x="671974" y="0"/>
                  </a:cubicBezTo>
                  <a:close/>
                </a:path>
              </a:pathLst>
            </a:custGeom>
            <a:grpFill/>
          </p:spPr>
        </p:pic>
      </p:grpSp>
      <p:grpSp>
        <p:nvGrpSpPr>
          <p:cNvPr id="13" name="组合 12"/>
          <p:cNvGrpSpPr/>
          <p:nvPr/>
        </p:nvGrpSpPr>
        <p:grpSpPr>
          <a:xfrm>
            <a:off x="3301174" y="1915272"/>
            <a:ext cx="2260024" cy="1975365"/>
            <a:chOff x="3358324" y="2301035"/>
            <a:chExt cx="2260024" cy="1975365"/>
          </a:xfrm>
          <a:solidFill>
            <a:srgbClr val="0070C0"/>
          </a:solidFill>
        </p:grpSpPr>
        <p:sp>
          <p:nvSpPr>
            <p:cNvPr id="14" name="任意多边形 13"/>
            <p:cNvSpPr/>
            <p:nvPr/>
          </p:nvSpPr>
          <p:spPr>
            <a:xfrm rot="18000000">
              <a:off x="3500653" y="2158706"/>
              <a:ext cx="1975365" cy="2260024"/>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email"/>
            <a:srcRect/>
            <a:stretch>
              <a:fillRect/>
            </a:stretch>
          </p:blipFill>
          <p:spPr>
            <a:xfrm>
              <a:off x="3849446" y="2605454"/>
              <a:ext cx="1518986" cy="1518986"/>
            </a:xfrm>
            <a:custGeom>
              <a:avLst/>
              <a:gdLst>
                <a:gd name="connsiteX0" fmla="*/ 759493 w 1518986"/>
                <a:gd name="connsiteY0" fmla="*/ 0 h 1518986"/>
                <a:gd name="connsiteX1" fmla="*/ 1518986 w 1518986"/>
                <a:gd name="connsiteY1" fmla="*/ 759493 h 1518986"/>
                <a:gd name="connsiteX2" fmla="*/ 759493 w 1518986"/>
                <a:gd name="connsiteY2" fmla="*/ 1518986 h 1518986"/>
                <a:gd name="connsiteX3" fmla="*/ 0 w 1518986"/>
                <a:gd name="connsiteY3" fmla="*/ 759493 h 1518986"/>
                <a:gd name="connsiteX4" fmla="*/ 759493 w 1518986"/>
                <a:gd name="connsiteY4" fmla="*/ 0 h 151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986" h="1518986">
                  <a:moveTo>
                    <a:pt x="759493" y="0"/>
                  </a:moveTo>
                  <a:cubicBezTo>
                    <a:pt x="1178949" y="0"/>
                    <a:pt x="1518986" y="340037"/>
                    <a:pt x="1518986" y="759493"/>
                  </a:cubicBezTo>
                  <a:cubicBezTo>
                    <a:pt x="1518986" y="1178949"/>
                    <a:pt x="1178949" y="1518986"/>
                    <a:pt x="759493" y="1518986"/>
                  </a:cubicBezTo>
                  <a:cubicBezTo>
                    <a:pt x="340037" y="1518986"/>
                    <a:pt x="0" y="1178949"/>
                    <a:pt x="0" y="759493"/>
                  </a:cubicBezTo>
                  <a:cubicBezTo>
                    <a:pt x="0" y="340037"/>
                    <a:pt x="340037" y="0"/>
                    <a:pt x="759493" y="0"/>
                  </a:cubicBezTo>
                  <a:close/>
                </a:path>
              </a:pathLst>
            </a:custGeom>
            <a:grpFill/>
          </p:spPr>
        </p:pic>
      </p:grpSp>
      <p:grpSp>
        <p:nvGrpSpPr>
          <p:cNvPr id="16" name="组合 15"/>
          <p:cNvGrpSpPr/>
          <p:nvPr/>
        </p:nvGrpSpPr>
        <p:grpSpPr>
          <a:xfrm>
            <a:off x="3848656" y="3903144"/>
            <a:ext cx="2098532" cy="1834214"/>
            <a:chOff x="3905806" y="4288907"/>
            <a:chExt cx="2098532" cy="1834214"/>
          </a:xfrm>
          <a:solidFill>
            <a:srgbClr val="0070C0"/>
          </a:solidFill>
        </p:grpSpPr>
        <p:sp>
          <p:nvSpPr>
            <p:cNvPr id="17" name="任意多边形 16"/>
            <p:cNvSpPr/>
            <p:nvPr/>
          </p:nvSpPr>
          <p:spPr>
            <a:xfrm rot="15869224">
              <a:off x="4037965" y="4156748"/>
              <a:ext cx="1834214" cy="2098532"/>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email"/>
            <a:srcRect/>
            <a:stretch>
              <a:fillRect/>
            </a:stretch>
          </p:blipFill>
          <p:spPr>
            <a:xfrm>
              <a:off x="4379125" y="4474686"/>
              <a:ext cx="1418436" cy="1418436"/>
            </a:xfrm>
            <a:custGeom>
              <a:avLst/>
              <a:gdLst>
                <a:gd name="connsiteX0" fmla="*/ 709218 w 1418436"/>
                <a:gd name="connsiteY0" fmla="*/ 0 h 1418436"/>
                <a:gd name="connsiteX1" fmla="*/ 1418436 w 1418436"/>
                <a:gd name="connsiteY1" fmla="*/ 709218 h 1418436"/>
                <a:gd name="connsiteX2" fmla="*/ 709218 w 1418436"/>
                <a:gd name="connsiteY2" fmla="*/ 1418436 h 1418436"/>
                <a:gd name="connsiteX3" fmla="*/ 0 w 1418436"/>
                <a:gd name="connsiteY3" fmla="*/ 709218 h 1418436"/>
                <a:gd name="connsiteX4" fmla="*/ 709218 w 1418436"/>
                <a:gd name="connsiteY4" fmla="*/ 0 h 141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436" h="1418436">
                  <a:moveTo>
                    <a:pt x="709218" y="0"/>
                  </a:moveTo>
                  <a:cubicBezTo>
                    <a:pt x="1100908" y="0"/>
                    <a:pt x="1418436" y="317528"/>
                    <a:pt x="1418436" y="709218"/>
                  </a:cubicBezTo>
                  <a:cubicBezTo>
                    <a:pt x="1418436" y="1100908"/>
                    <a:pt x="1100908" y="1418436"/>
                    <a:pt x="709218" y="1418436"/>
                  </a:cubicBezTo>
                  <a:cubicBezTo>
                    <a:pt x="317528" y="1418436"/>
                    <a:pt x="0" y="1100908"/>
                    <a:pt x="0" y="709218"/>
                  </a:cubicBezTo>
                  <a:cubicBezTo>
                    <a:pt x="0" y="317528"/>
                    <a:pt x="317528" y="0"/>
                    <a:pt x="709218" y="0"/>
                  </a:cubicBezTo>
                  <a:close/>
                </a:path>
              </a:pathLst>
            </a:custGeom>
            <a:grpFill/>
          </p:spPr>
        </p:pic>
      </p:grpSp>
      <p:grpSp>
        <p:nvGrpSpPr>
          <p:cNvPr id="19" name="组合 18"/>
          <p:cNvGrpSpPr/>
          <p:nvPr/>
        </p:nvGrpSpPr>
        <p:grpSpPr>
          <a:xfrm>
            <a:off x="1041987" y="4245757"/>
            <a:ext cx="2714844" cy="1461939"/>
            <a:chOff x="1099137" y="4631520"/>
            <a:chExt cx="2714844" cy="1461939"/>
          </a:xfrm>
        </p:grpSpPr>
        <p:sp>
          <p:nvSpPr>
            <p:cNvPr id="20" name="矩形 19"/>
            <p:cNvSpPr/>
            <p:nvPr/>
          </p:nvSpPr>
          <p:spPr>
            <a:xfrm>
              <a:off x="2615101" y="4631520"/>
              <a:ext cx="1198880" cy="41783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车主用户</a:t>
              </a:r>
              <a:endParaRPr lang="zh-CN" altLang="en-US" sz="2000" dirty="0">
                <a:solidFill>
                  <a:schemeClr val="tx1">
                    <a:lumMod val="75000"/>
                    <a:lumOff val="25000"/>
                  </a:schemeClr>
                </a:solidFill>
                <a:latin typeface="+mj-ea"/>
                <a:ea typeface="+mj-ea"/>
              </a:endParaRPr>
            </a:p>
          </p:txBody>
        </p:sp>
        <p:sp>
          <p:nvSpPr>
            <p:cNvPr id="21" name="矩形 20"/>
            <p:cNvSpPr/>
            <p:nvPr/>
          </p:nvSpPr>
          <p:spPr>
            <a:xfrm>
              <a:off x="1099137" y="5031630"/>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不管是注册车主和非注册车主都可以查询自己车辆的维保进度。注册车主可以享受的功能更多。</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2" name="组合 21"/>
          <p:cNvGrpSpPr/>
          <p:nvPr/>
        </p:nvGrpSpPr>
        <p:grpSpPr>
          <a:xfrm>
            <a:off x="7157567" y="949182"/>
            <a:ext cx="2714844" cy="1449239"/>
            <a:chOff x="7214717" y="1334945"/>
            <a:chExt cx="2714844" cy="1449239"/>
          </a:xfrm>
        </p:grpSpPr>
        <p:sp>
          <p:nvSpPr>
            <p:cNvPr id="23" name="矩形 22"/>
            <p:cNvSpPr/>
            <p:nvPr/>
          </p:nvSpPr>
          <p:spPr>
            <a:xfrm>
              <a:off x="7329799" y="1334945"/>
              <a:ext cx="1452880" cy="417830"/>
            </a:xfrm>
            <a:prstGeom prst="rect">
              <a:avLst/>
            </a:prstGeom>
          </p:spPr>
          <p:txBody>
            <a:bodyPr wrap="none">
              <a:spAutoFit/>
            </a:bodyPr>
            <a:lstStyle/>
            <a:p>
              <a:r>
                <a:rPr lang="zh-CN" altLang="en-US" sz="2000" dirty="0" smtClean="0">
                  <a:solidFill>
                    <a:schemeClr val="tx2">
                      <a:lumMod val="75000"/>
                    </a:schemeClr>
                  </a:solidFill>
                  <a:latin typeface="+mj-ea"/>
                  <a:ea typeface="+mj-ea"/>
                </a:rPr>
                <a:t>公司决策者</a:t>
              </a:r>
              <a:endParaRPr lang="zh-CN" altLang="en-US" sz="2000" dirty="0">
                <a:solidFill>
                  <a:schemeClr val="tx2">
                    <a:lumMod val="75000"/>
                  </a:schemeClr>
                </a:solidFill>
                <a:latin typeface="+mj-ea"/>
                <a:ea typeface="+mj-ea"/>
              </a:endParaRPr>
            </a:p>
          </p:txBody>
        </p:sp>
        <p:sp>
          <p:nvSpPr>
            <p:cNvPr id="24" name="矩形 23"/>
            <p:cNvSpPr/>
            <p:nvPr/>
          </p:nvSpPr>
          <p:spPr>
            <a:xfrm>
              <a:off x="7214717" y="1722355"/>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对自己公司的库存和财务状况一目了然，有利于公司的决策者做出正确的判断呢。</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5" name="组合 24"/>
          <p:cNvGrpSpPr/>
          <p:nvPr/>
        </p:nvGrpSpPr>
        <p:grpSpPr>
          <a:xfrm>
            <a:off x="8275548" y="3439639"/>
            <a:ext cx="2714844" cy="1541415"/>
            <a:chOff x="8332698" y="3825402"/>
            <a:chExt cx="2714844" cy="1541415"/>
          </a:xfrm>
        </p:grpSpPr>
        <p:sp>
          <p:nvSpPr>
            <p:cNvPr id="26" name="矩形 25"/>
            <p:cNvSpPr/>
            <p:nvPr/>
          </p:nvSpPr>
          <p:spPr>
            <a:xfrm>
              <a:off x="9626808" y="3825402"/>
              <a:ext cx="1198880" cy="417830"/>
            </a:xfrm>
            <a:prstGeom prst="rect">
              <a:avLst/>
            </a:prstGeom>
          </p:spPr>
          <p:txBody>
            <a:bodyPr wrap="none">
              <a:spAutoFit/>
            </a:bodyPr>
            <a:lstStyle/>
            <a:p>
              <a:pPr algn="r"/>
              <a:r>
                <a:rPr lang="zh-CN" altLang="en-US" sz="2000" dirty="0" smtClean="0">
                  <a:solidFill>
                    <a:schemeClr val="tx2">
                      <a:lumMod val="75000"/>
                    </a:schemeClr>
                  </a:solidFill>
                  <a:latin typeface="+mj-ea"/>
                  <a:ea typeface="+mj-ea"/>
                </a:rPr>
                <a:t>平台管理</a:t>
              </a:r>
              <a:endParaRPr lang="zh-CN" altLang="en-US" sz="2000" dirty="0">
                <a:solidFill>
                  <a:schemeClr val="tx2">
                    <a:lumMod val="75000"/>
                  </a:schemeClr>
                </a:solidFill>
                <a:latin typeface="+mj-ea"/>
                <a:ea typeface="+mj-ea"/>
              </a:endParaRPr>
            </a:p>
          </p:txBody>
        </p:sp>
        <p:sp>
          <p:nvSpPr>
            <p:cNvPr id="27" name="矩形 26"/>
            <p:cNvSpPr/>
            <p:nvPr/>
          </p:nvSpPr>
          <p:spPr>
            <a:xfrm>
              <a:off x="8332698" y="4304988"/>
              <a:ext cx="2714844" cy="1061829"/>
            </a:xfrm>
            <a:prstGeom prst="rect">
              <a:avLst/>
            </a:prstGeom>
          </p:spPr>
          <p:txBody>
            <a:bodyPr wrap="square">
              <a:spAutoFit/>
            </a:bodyPr>
            <a:lstStyle/>
            <a:p>
              <a:pP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有意向入驻平台的公司，平台管理者都可以收到短信和邮箱的通知，对入驻的公司进行统一管理</a:t>
              </a:r>
              <a:endParaRPr lang="en-US" altLang="zh-CN" sz="1400" dirty="0">
                <a:solidFill>
                  <a:schemeClr val="tx1">
                    <a:lumMod val="75000"/>
                    <a:lumOff val="25000"/>
                  </a:schemeClr>
                </a:solidFill>
                <a:ea typeface="+mj-ea"/>
                <a:cs typeface="Segoe UI Semilight" panose="020B0402040204020203" pitchFamily="34" charset="0"/>
              </a:endParaRPr>
            </a:p>
          </p:txBody>
        </p:sp>
      </p:grpSp>
      <p:sp>
        <p:nvSpPr>
          <p:cNvPr id="28" name="文本框 2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52000">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14:presetBounceEnd="5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2000">
                                          <p:cBhvr additive="base">
                                            <p:cTn id="11" dur="500" fill="hold"/>
                                            <p:tgtEl>
                                              <p:spTgt spid="7"/>
                                            </p:tgtEl>
                                            <p:attrNameLst>
                                              <p:attrName>ppt_x</p:attrName>
                                            </p:attrNameLst>
                                          </p:cBhvr>
                                          <p:tavLst>
                                            <p:tav tm="0">
                                              <p:val>
                                                <p:strVal val="0-#ppt_w/2"/>
                                              </p:val>
                                            </p:tav>
                                            <p:tav tm="100000">
                                              <p:val>
                                                <p:strVal val="#ppt_x"/>
                                              </p:val>
                                            </p:tav>
                                          </p:tavLst>
                                        </p:anim>
                                        <p:anim calcmode="lin" valueType="num" p14:bounceEnd="52000">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14:presetBounceEnd="52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2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52000">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14:presetBounceEnd="52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52000">
                                          <p:cBhvr additive="base">
                                            <p:cTn id="19" dur="500" fill="hold"/>
                                            <p:tgtEl>
                                              <p:spTgt spid="10"/>
                                            </p:tgtEl>
                                            <p:attrNameLst>
                                              <p:attrName>ppt_x</p:attrName>
                                            </p:attrNameLst>
                                          </p:cBhvr>
                                          <p:tavLst>
                                            <p:tav tm="0">
                                              <p:val>
                                                <p:strVal val="0-#ppt_w/2"/>
                                              </p:val>
                                            </p:tav>
                                            <p:tav tm="100000">
                                              <p:val>
                                                <p:strVal val="#ppt_x"/>
                                              </p:val>
                                            </p:tav>
                                          </p:tavLst>
                                        </p:anim>
                                        <p:anim calcmode="lin" valueType="num" p14:bounceEnd="52000">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14:presetBounceEnd="52000">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14:bounceEnd="52000">
                                          <p:cBhvr additive="base">
                                            <p:cTn id="24" dur="500" fill="hold"/>
                                            <p:tgtEl>
                                              <p:spTgt spid="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52000">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14:bounceEnd="52000">
                                          <p:cBhvr additive="base">
                                            <p:cTn id="28" dur="500" fill="hold"/>
                                            <p:tgtEl>
                                              <p:spTgt spid="22"/>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52000">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14:bounceEnd="52000">
                                          <p:cBhvr additive="base">
                                            <p:cTn id="32" dur="500" fill="hold"/>
                                            <p:tgtEl>
                                              <p:spTgt spid="25"/>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14:presetBounceEnd="52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52000">
                                          <p:cBhvr additive="base">
                                            <p:cTn id="36" dur="500" fill="hold"/>
                                            <p:tgtEl>
                                              <p:spTgt spid="19"/>
                                            </p:tgtEl>
                                            <p:attrNameLst>
                                              <p:attrName>ppt_x</p:attrName>
                                            </p:attrNameLst>
                                          </p:cBhvr>
                                          <p:tavLst>
                                            <p:tav tm="0">
                                              <p:val>
                                                <p:strVal val="0-#ppt_w/2"/>
                                              </p:val>
                                            </p:tav>
                                            <p:tav tm="100000">
                                              <p:val>
                                                <p:strVal val="#ppt_x"/>
                                              </p:val>
                                            </p:tav>
                                          </p:tavLst>
                                        </p:anim>
                                        <p:anim calcmode="lin" valueType="num" p14:bounceEnd="52000">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项目流程</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AutoShape 10"/>
          <p:cNvSpPr>
            <a:spLocks noChangeArrowheads="1"/>
          </p:cNvSpPr>
          <p:nvPr/>
        </p:nvSpPr>
        <p:spPr bwMode="auto">
          <a:xfrm rot="-5400000">
            <a:off x="5304110" y="-1547672"/>
            <a:ext cx="1841541" cy="10234990"/>
          </a:xfrm>
          <a:prstGeom prst="downArrow">
            <a:avLst>
              <a:gd name="adj1" fmla="val 49065"/>
              <a:gd name="adj2" fmla="val 44849"/>
            </a:avLst>
          </a:prstGeom>
          <a:solidFill>
            <a:schemeClr val="bg1">
              <a:lumMod val="75000"/>
            </a:schemeClr>
          </a:solidFill>
          <a:ln>
            <a:noFill/>
          </a:ln>
        </p:spPr>
        <p:txBody>
          <a:bodyPr vert="eaVert" lIns="121370" tIns="60685" rIns="121370" bIns="60685"/>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nvGrpSpPr>
          <p:cNvPr id="5" name="组合 59"/>
          <p:cNvGrpSpPr/>
          <p:nvPr/>
        </p:nvGrpSpPr>
        <p:grpSpPr bwMode="auto">
          <a:xfrm>
            <a:off x="3552157" y="2603263"/>
            <a:ext cx="2269575" cy="2026691"/>
            <a:chOff x="1214414" y="2786058"/>
            <a:chExt cx="1935848" cy="1751017"/>
          </a:xfrm>
        </p:grpSpPr>
        <p:grpSp>
          <p:nvGrpSpPr>
            <p:cNvPr id="6" name="Group 6"/>
            <p:cNvGrpSpPr/>
            <p:nvPr/>
          </p:nvGrpSpPr>
          <p:grpSpPr bwMode="auto">
            <a:xfrm>
              <a:off x="1295400" y="2786058"/>
              <a:ext cx="1753450" cy="1751017"/>
              <a:chOff x="1823" y="2371"/>
              <a:chExt cx="1801" cy="1801"/>
            </a:xfrm>
          </p:grpSpPr>
          <p:sp>
            <p:nvSpPr>
              <p:cNvPr id="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1945" y="2493"/>
                <a:ext cx="1556" cy="1556"/>
              </a:xfrm>
              <a:prstGeom prst="ellipse">
                <a:avLst/>
              </a:prstGeom>
              <a:solidFill>
                <a:srgbClr val="84B5D5"/>
              </a:solidFill>
              <a:ln w="38100">
                <a:solidFill>
                  <a:srgbClr val="FFFFFF"/>
                </a:solidFill>
                <a:round/>
              </a:ln>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7"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接待登记</a:t>
              </a:r>
              <a:endParaRPr lang="zh-CN" altLang="en-US" sz="2635" b="1" dirty="0">
                <a:solidFill>
                  <a:schemeClr val="bg1"/>
                </a:solidFill>
                <a:latin typeface="微软雅黑" panose="020B0503020204020204" pitchFamily="34" charset="-122"/>
              </a:endParaRPr>
            </a:p>
          </p:txBody>
        </p:sp>
      </p:grpSp>
      <p:grpSp>
        <p:nvGrpSpPr>
          <p:cNvPr id="10" name="组合 64"/>
          <p:cNvGrpSpPr/>
          <p:nvPr/>
        </p:nvGrpSpPr>
        <p:grpSpPr bwMode="auto">
          <a:xfrm>
            <a:off x="5821732" y="2603263"/>
            <a:ext cx="2269575" cy="2026691"/>
            <a:chOff x="1214414" y="2786058"/>
            <a:chExt cx="1935848" cy="1751017"/>
          </a:xfrm>
        </p:grpSpPr>
        <p:grpSp>
          <p:nvGrpSpPr>
            <p:cNvPr id="11" name="Group 6"/>
            <p:cNvGrpSpPr/>
            <p:nvPr/>
          </p:nvGrpSpPr>
          <p:grpSpPr bwMode="auto">
            <a:xfrm>
              <a:off x="1295400" y="2786058"/>
              <a:ext cx="1753450" cy="1751017"/>
              <a:chOff x="1823" y="2371"/>
              <a:chExt cx="1801" cy="1801"/>
            </a:xfrm>
          </p:grpSpPr>
          <p:sp>
            <p:nvSpPr>
              <p:cNvPr id="1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14" name="Oval 8"/>
              <p:cNvSpPr>
                <a:spLocks noChangeArrowheads="1"/>
              </p:cNvSpPr>
              <p:nvPr/>
            </p:nvSpPr>
            <p:spPr bwMode="auto">
              <a:xfrm>
                <a:off x="1946" y="2493"/>
                <a:ext cx="1556" cy="1555"/>
              </a:xfrm>
              <a:prstGeom prst="ellipse">
                <a:avLst/>
              </a:prstGeom>
              <a:solidFill>
                <a:schemeClr val="accent5">
                  <a:lumMod val="75000"/>
                </a:schemeClr>
              </a:solidFill>
              <a:ln w="38100">
                <a:solidFill>
                  <a:srgbClr val="FFFFFF"/>
                </a:solidFill>
                <a:round/>
              </a:ln>
            </p:spPr>
            <p:txBody>
              <a:bodyPr/>
              <a:lstStyle/>
              <a:p>
                <a:pPr defTabSz="1213485">
                  <a:defRPr/>
                </a:pPr>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1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维修保养</a:t>
              </a:r>
              <a:endParaRPr lang="zh-CN" altLang="en-US" sz="2635" b="1" dirty="0">
                <a:solidFill>
                  <a:schemeClr val="bg1"/>
                </a:solidFill>
                <a:latin typeface="微软雅黑" panose="020B0503020204020204" pitchFamily="34" charset="-122"/>
              </a:endParaRPr>
            </a:p>
          </p:txBody>
        </p:sp>
      </p:grpSp>
      <p:grpSp>
        <p:nvGrpSpPr>
          <p:cNvPr id="15" name="组合 69"/>
          <p:cNvGrpSpPr/>
          <p:nvPr/>
        </p:nvGrpSpPr>
        <p:grpSpPr bwMode="auto">
          <a:xfrm>
            <a:off x="8113208" y="2603263"/>
            <a:ext cx="2269575" cy="2026691"/>
            <a:chOff x="1214414" y="2786058"/>
            <a:chExt cx="1935848" cy="1751017"/>
          </a:xfrm>
        </p:grpSpPr>
        <p:grpSp>
          <p:nvGrpSpPr>
            <p:cNvPr id="16" name="Group 6"/>
            <p:cNvGrpSpPr/>
            <p:nvPr/>
          </p:nvGrpSpPr>
          <p:grpSpPr bwMode="auto">
            <a:xfrm>
              <a:off x="1295400" y="2786058"/>
              <a:ext cx="1753450" cy="1751017"/>
              <a:chOff x="1823" y="2371"/>
              <a:chExt cx="1801" cy="1801"/>
            </a:xfrm>
          </p:grpSpPr>
          <p:sp>
            <p:nvSpPr>
              <p:cNvPr id="1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1946" y="2493"/>
                <a:ext cx="1556" cy="1555"/>
              </a:xfrm>
              <a:prstGeom prst="ellipse">
                <a:avLst/>
              </a:prstGeom>
              <a:solidFill>
                <a:srgbClr val="84B5D5"/>
              </a:solidFill>
              <a:ln w="38100">
                <a:solidFill>
                  <a:srgbClr val="FFFFFF"/>
                </a:solidFill>
                <a:round/>
              </a:ln>
            </p:spPr>
            <p:txBody>
              <a:bodyPr/>
              <a:lstStyle/>
              <a:p>
                <a:pPr defTabSz="1213485">
                  <a:defRPr/>
                </a:pPr>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17"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结算提车</a:t>
              </a:r>
              <a:endParaRPr lang="zh-CN" altLang="en-US" sz="2635" b="1" dirty="0">
                <a:solidFill>
                  <a:schemeClr val="bg1"/>
                </a:solidFill>
                <a:latin typeface="微软雅黑" panose="020B0503020204020204" pitchFamily="34" charset="-122"/>
              </a:endParaRPr>
            </a:p>
          </p:txBody>
        </p:sp>
      </p:grpSp>
      <p:grpSp>
        <p:nvGrpSpPr>
          <p:cNvPr id="20" name="组合 40"/>
          <p:cNvGrpSpPr/>
          <p:nvPr/>
        </p:nvGrpSpPr>
        <p:grpSpPr bwMode="auto">
          <a:xfrm>
            <a:off x="1334344" y="2603263"/>
            <a:ext cx="2269575" cy="2026691"/>
            <a:chOff x="1214414" y="2786058"/>
            <a:chExt cx="1935848" cy="1751017"/>
          </a:xfrm>
        </p:grpSpPr>
        <p:grpSp>
          <p:nvGrpSpPr>
            <p:cNvPr id="21" name="Group 6"/>
            <p:cNvGrpSpPr/>
            <p:nvPr/>
          </p:nvGrpSpPr>
          <p:grpSpPr bwMode="auto">
            <a:xfrm>
              <a:off x="1295400" y="2786058"/>
              <a:ext cx="1753450" cy="1751017"/>
              <a:chOff x="1823" y="2371"/>
              <a:chExt cx="1801" cy="1801"/>
            </a:xfrm>
          </p:grpSpPr>
          <p:sp>
            <p:nvSpPr>
              <p:cNvPr id="2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24" name="Oval 8"/>
              <p:cNvSpPr>
                <a:spLocks noChangeArrowheads="1"/>
              </p:cNvSpPr>
              <p:nvPr/>
            </p:nvSpPr>
            <p:spPr bwMode="auto">
              <a:xfrm>
                <a:off x="1946" y="2493"/>
                <a:ext cx="1556" cy="1556"/>
              </a:xfrm>
              <a:prstGeom prst="ellipse">
                <a:avLst/>
              </a:prstGeom>
              <a:solidFill>
                <a:schemeClr val="accent5">
                  <a:lumMod val="75000"/>
                </a:schemeClr>
              </a:solidFill>
              <a:ln w="38100">
                <a:solidFill>
                  <a:srgbClr val="FFFFFF"/>
                </a:solidFill>
                <a:round/>
              </a:ln>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2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客户预约</a:t>
              </a:r>
              <a:endParaRPr lang="zh-CN" altLang="en-US" sz="2635" b="1" dirty="0">
                <a:solidFill>
                  <a:schemeClr val="bg1"/>
                </a:solidFill>
                <a:latin typeface="微软雅黑" panose="020B0503020204020204" pitchFamily="34" charset="-122"/>
              </a:endParaRPr>
            </a:p>
          </p:txBody>
        </p:sp>
      </p:grpSp>
      <p:sp>
        <p:nvSpPr>
          <p:cNvPr id="25" name="矩形标注 24"/>
          <p:cNvSpPr/>
          <p:nvPr/>
        </p:nvSpPr>
        <p:spPr>
          <a:xfrm>
            <a:off x="3996119" y="4996271"/>
            <a:ext cx="1968956"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26" name="矩形标注 25"/>
          <p:cNvSpPr/>
          <p:nvPr/>
        </p:nvSpPr>
        <p:spPr>
          <a:xfrm>
            <a:off x="1740478" y="2145366"/>
            <a:ext cx="2112298"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27" name="Rectangle 28"/>
          <p:cNvSpPr>
            <a:spLocks noChangeArrowheads="1"/>
          </p:cNvSpPr>
          <p:nvPr/>
        </p:nvSpPr>
        <p:spPr bwMode="auto">
          <a:xfrm>
            <a:off x="3968246" y="5046042"/>
            <a:ext cx="1966965" cy="1014095"/>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车主到店后，接待人员可以进行登记录入。</a:t>
            </a:r>
            <a:endPar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Rectangle 28"/>
          <p:cNvSpPr>
            <a:spLocks noChangeArrowheads="1"/>
          </p:cNvSpPr>
          <p:nvPr/>
        </p:nvSpPr>
        <p:spPr bwMode="auto">
          <a:xfrm>
            <a:off x="1830067" y="1430649"/>
            <a:ext cx="1966965" cy="724515"/>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车主用户可以自己填写预约信息</a:t>
            </a:r>
            <a:endParaRPr lang="zh-CN" altLang="en-US" sz="16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标注 28"/>
          <p:cNvSpPr/>
          <p:nvPr/>
        </p:nvSpPr>
        <p:spPr>
          <a:xfrm>
            <a:off x="6156196" y="2145366"/>
            <a:ext cx="2114289"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30" name="Rectangle 28"/>
          <p:cNvSpPr>
            <a:spLocks noChangeArrowheads="1"/>
          </p:cNvSpPr>
          <p:nvPr/>
        </p:nvSpPr>
        <p:spPr bwMode="auto">
          <a:xfrm>
            <a:off x="6245785" y="1430649"/>
            <a:ext cx="1966965" cy="716280"/>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登记完后，爱车进入正式维保。</a:t>
            </a:r>
            <a:endPar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标注 30"/>
          <p:cNvSpPr/>
          <p:nvPr/>
        </p:nvSpPr>
        <p:spPr>
          <a:xfrm>
            <a:off x="8602959" y="4996271"/>
            <a:ext cx="1970947"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32" name="Rectangle 28"/>
          <p:cNvSpPr>
            <a:spLocks noChangeArrowheads="1"/>
          </p:cNvSpPr>
          <p:nvPr/>
        </p:nvSpPr>
        <p:spPr bwMode="auto">
          <a:xfrm>
            <a:off x="8577077" y="5046042"/>
            <a:ext cx="1966965" cy="716280"/>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汽车维保完毕，车主结账提车。</a:t>
            </a:r>
            <a:endPar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0"/>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2" presetClass="emph" presetSubtype="0" fill="hold" grpId="1" nodeType="afterEffect">
                                  <p:stCondLst>
                                    <p:cond delay="0"/>
                                  </p:stCondLst>
                                  <p:childTnLst>
                                    <p:animRot by="120000">
                                      <p:cBhvr>
                                        <p:cTn id="40" dur="50" fill="hold">
                                          <p:stCondLst>
                                            <p:cond delay="0"/>
                                          </p:stCondLst>
                                        </p:cTn>
                                        <p:tgtEl>
                                          <p:spTgt spid="26"/>
                                        </p:tgtEl>
                                        <p:attrNameLst>
                                          <p:attrName>r</p:attrName>
                                        </p:attrNameLst>
                                      </p:cBhvr>
                                    </p:animRot>
                                    <p:animRot by="-240000">
                                      <p:cBhvr>
                                        <p:cTn id="41" dur="100" fill="hold">
                                          <p:stCondLst>
                                            <p:cond delay="100"/>
                                          </p:stCondLst>
                                        </p:cTn>
                                        <p:tgtEl>
                                          <p:spTgt spid="26"/>
                                        </p:tgtEl>
                                        <p:attrNameLst>
                                          <p:attrName>r</p:attrName>
                                        </p:attrNameLst>
                                      </p:cBhvr>
                                    </p:animRot>
                                    <p:animRot by="240000">
                                      <p:cBhvr>
                                        <p:cTn id="42" dur="100" fill="hold">
                                          <p:stCondLst>
                                            <p:cond delay="200"/>
                                          </p:stCondLst>
                                        </p:cTn>
                                        <p:tgtEl>
                                          <p:spTgt spid="26"/>
                                        </p:tgtEl>
                                        <p:attrNameLst>
                                          <p:attrName>r</p:attrName>
                                        </p:attrNameLst>
                                      </p:cBhvr>
                                    </p:animRot>
                                    <p:animRot by="-240000">
                                      <p:cBhvr>
                                        <p:cTn id="43" dur="100" fill="hold">
                                          <p:stCondLst>
                                            <p:cond delay="300"/>
                                          </p:stCondLst>
                                        </p:cTn>
                                        <p:tgtEl>
                                          <p:spTgt spid="26"/>
                                        </p:tgtEl>
                                        <p:attrNameLst>
                                          <p:attrName>r</p:attrName>
                                        </p:attrNameLst>
                                      </p:cBhvr>
                                    </p:animRot>
                                    <p:animRot by="120000">
                                      <p:cBhvr>
                                        <p:cTn id="44" dur="100" fill="hold">
                                          <p:stCondLst>
                                            <p:cond delay="400"/>
                                          </p:stCondLst>
                                        </p:cTn>
                                        <p:tgtEl>
                                          <p:spTgt spid="26"/>
                                        </p:tgtEl>
                                        <p:attrNameLst>
                                          <p:attrName>r</p:attrName>
                                        </p:attrNameLst>
                                      </p:cBhvr>
                                    </p:animRot>
                                  </p:childTnLst>
                                </p:cTn>
                              </p:par>
                            </p:childTnLst>
                          </p:cTn>
                        </p:par>
                        <p:par>
                          <p:cTn id="45" fill="hold">
                            <p:stCondLst>
                              <p:cond delay="2500"/>
                            </p:stCondLst>
                            <p:childTnLst>
                              <p:par>
                                <p:cTn id="46" presetID="18" presetClass="entr" presetSubtype="9"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strips(upLeft)">
                                      <p:cBhvr>
                                        <p:cTn id="48" dur="500"/>
                                        <p:tgtEl>
                                          <p:spTgt spid="28"/>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32" presetClass="emph" presetSubtype="0" fill="hold" grpId="1" nodeType="afterEffect">
                                  <p:stCondLst>
                                    <p:cond delay="0"/>
                                  </p:stCondLst>
                                  <p:childTnLst>
                                    <p:animRot by="120000">
                                      <p:cBhvr>
                                        <p:cTn id="56" dur="50" fill="hold">
                                          <p:stCondLst>
                                            <p:cond delay="0"/>
                                          </p:stCondLst>
                                        </p:cTn>
                                        <p:tgtEl>
                                          <p:spTgt spid="25"/>
                                        </p:tgtEl>
                                        <p:attrNameLst>
                                          <p:attrName>r</p:attrName>
                                        </p:attrNameLst>
                                      </p:cBhvr>
                                    </p:animRot>
                                    <p:animRot by="-240000">
                                      <p:cBhvr>
                                        <p:cTn id="57" dur="100" fill="hold">
                                          <p:stCondLst>
                                            <p:cond delay="100"/>
                                          </p:stCondLst>
                                        </p:cTn>
                                        <p:tgtEl>
                                          <p:spTgt spid="25"/>
                                        </p:tgtEl>
                                        <p:attrNameLst>
                                          <p:attrName>r</p:attrName>
                                        </p:attrNameLst>
                                      </p:cBhvr>
                                    </p:animRot>
                                    <p:animRot by="240000">
                                      <p:cBhvr>
                                        <p:cTn id="58" dur="100" fill="hold">
                                          <p:stCondLst>
                                            <p:cond delay="200"/>
                                          </p:stCondLst>
                                        </p:cTn>
                                        <p:tgtEl>
                                          <p:spTgt spid="25"/>
                                        </p:tgtEl>
                                        <p:attrNameLst>
                                          <p:attrName>r</p:attrName>
                                        </p:attrNameLst>
                                      </p:cBhvr>
                                    </p:animRot>
                                    <p:animRot by="-240000">
                                      <p:cBhvr>
                                        <p:cTn id="59" dur="100" fill="hold">
                                          <p:stCondLst>
                                            <p:cond delay="300"/>
                                          </p:stCondLst>
                                        </p:cTn>
                                        <p:tgtEl>
                                          <p:spTgt spid="25"/>
                                        </p:tgtEl>
                                        <p:attrNameLst>
                                          <p:attrName>r</p:attrName>
                                        </p:attrNameLst>
                                      </p:cBhvr>
                                    </p:animRot>
                                    <p:animRot by="120000">
                                      <p:cBhvr>
                                        <p:cTn id="60" dur="100" fill="hold">
                                          <p:stCondLst>
                                            <p:cond delay="400"/>
                                          </p:stCondLst>
                                        </p:cTn>
                                        <p:tgtEl>
                                          <p:spTgt spid="25"/>
                                        </p:tgtEl>
                                        <p:attrNameLst>
                                          <p:attrName>r</p:attrName>
                                        </p:attrNameLst>
                                      </p:cBhvr>
                                    </p:animRot>
                                  </p:childTnLst>
                                </p:cTn>
                              </p:par>
                            </p:childTnLst>
                          </p:cTn>
                        </p:par>
                        <p:par>
                          <p:cTn id="61" fill="hold">
                            <p:stCondLst>
                              <p:cond delay="4000"/>
                            </p:stCondLst>
                            <p:childTnLst>
                              <p:par>
                                <p:cTn id="62" presetID="18" presetClass="entr" presetSubtype="9"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upLeft)">
                                      <p:cBhvr>
                                        <p:cTn id="64" dur="500"/>
                                        <p:tgtEl>
                                          <p:spTgt spid="27"/>
                                        </p:tgtEl>
                                      </p:cBhvr>
                                    </p:animEffect>
                                  </p:childTnLst>
                                </p:cTn>
                              </p:par>
                            </p:childTnLst>
                          </p:cTn>
                        </p:par>
                        <p:par>
                          <p:cTn id="65" fill="hold">
                            <p:stCondLst>
                              <p:cond delay="4500"/>
                            </p:stCondLst>
                            <p:childTnLst>
                              <p:par>
                                <p:cTn id="66" presetID="2" presetClass="entr" presetSubtype="1"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32" presetClass="emph" presetSubtype="0" fill="hold" grpId="1" nodeType="afterEffect">
                                  <p:stCondLst>
                                    <p:cond delay="0"/>
                                  </p:stCondLst>
                                  <p:childTnLst>
                                    <p:animRot by="120000">
                                      <p:cBhvr>
                                        <p:cTn id="72" dur="50" fill="hold">
                                          <p:stCondLst>
                                            <p:cond delay="0"/>
                                          </p:stCondLst>
                                        </p:cTn>
                                        <p:tgtEl>
                                          <p:spTgt spid="29"/>
                                        </p:tgtEl>
                                        <p:attrNameLst>
                                          <p:attrName>r</p:attrName>
                                        </p:attrNameLst>
                                      </p:cBhvr>
                                    </p:animRot>
                                    <p:animRot by="-240000">
                                      <p:cBhvr>
                                        <p:cTn id="73" dur="100" fill="hold">
                                          <p:stCondLst>
                                            <p:cond delay="100"/>
                                          </p:stCondLst>
                                        </p:cTn>
                                        <p:tgtEl>
                                          <p:spTgt spid="29"/>
                                        </p:tgtEl>
                                        <p:attrNameLst>
                                          <p:attrName>r</p:attrName>
                                        </p:attrNameLst>
                                      </p:cBhvr>
                                    </p:animRot>
                                    <p:animRot by="240000">
                                      <p:cBhvr>
                                        <p:cTn id="74" dur="100" fill="hold">
                                          <p:stCondLst>
                                            <p:cond delay="200"/>
                                          </p:stCondLst>
                                        </p:cTn>
                                        <p:tgtEl>
                                          <p:spTgt spid="29"/>
                                        </p:tgtEl>
                                        <p:attrNameLst>
                                          <p:attrName>r</p:attrName>
                                        </p:attrNameLst>
                                      </p:cBhvr>
                                    </p:animRot>
                                    <p:animRot by="-240000">
                                      <p:cBhvr>
                                        <p:cTn id="75" dur="100" fill="hold">
                                          <p:stCondLst>
                                            <p:cond delay="300"/>
                                          </p:stCondLst>
                                        </p:cTn>
                                        <p:tgtEl>
                                          <p:spTgt spid="29"/>
                                        </p:tgtEl>
                                        <p:attrNameLst>
                                          <p:attrName>r</p:attrName>
                                        </p:attrNameLst>
                                      </p:cBhvr>
                                    </p:animRot>
                                    <p:animRot by="120000">
                                      <p:cBhvr>
                                        <p:cTn id="76" dur="100" fill="hold">
                                          <p:stCondLst>
                                            <p:cond delay="400"/>
                                          </p:stCondLst>
                                        </p:cTn>
                                        <p:tgtEl>
                                          <p:spTgt spid="29"/>
                                        </p:tgtEl>
                                        <p:attrNameLst>
                                          <p:attrName>r</p:attrName>
                                        </p:attrNameLst>
                                      </p:cBhvr>
                                    </p:animRot>
                                  </p:childTnLst>
                                </p:cTn>
                              </p:par>
                            </p:childTnLst>
                          </p:cTn>
                        </p:par>
                        <p:par>
                          <p:cTn id="77" fill="hold">
                            <p:stCondLst>
                              <p:cond delay="5500"/>
                            </p:stCondLst>
                            <p:childTnLst>
                              <p:par>
                                <p:cTn id="78" presetID="18" presetClass="entr" presetSubtype="9"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Left)">
                                      <p:cBhvr>
                                        <p:cTn id="80" dur="500"/>
                                        <p:tgtEl>
                                          <p:spTgt spid="30"/>
                                        </p:tgtEl>
                                      </p:cBhvr>
                                    </p:animEffect>
                                  </p:childTnLst>
                                </p:cTn>
                              </p:par>
                            </p:childTnLst>
                          </p:cTn>
                        </p:par>
                        <p:par>
                          <p:cTn id="81" fill="hold">
                            <p:stCondLst>
                              <p:cond delay="6000"/>
                            </p:stCondLst>
                            <p:childTnLst>
                              <p:par>
                                <p:cTn id="82" presetID="2" presetClass="entr" presetSubtype="4"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2" presetClass="emph" presetSubtype="0" fill="hold" grpId="1" nodeType="afterEffect">
                                  <p:stCondLst>
                                    <p:cond delay="0"/>
                                  </p:stCondLst>
                                  <p:childTnLst>
                                    <p:animRot by="120000">
                                      <p:cBhvr>
                                        <p:cTn id="88" dur="50" fill="hold">
                                          <p:stCondLst>
                                            <p:cond delay="0"/>
                                          </p:stCondLst>
                                        </p:cTn>
                                        <p:tgtEl>
                                          <p:spTgt spid="31"/>
                                        </p:tgtEl>
                                        <p:attrNameLst>
                                          <p:attrName>r</p:attrName>
                                        </p:attrNameLst>
                                      </p:cBhvr>
                                    </p:animRot>
                                    <p:animRot by="-240000">
                                      <p:cBhvr>
                                        <p:cTn id="89" dur="100" fill="hold">
                                          <p:stCondLst>
                                            <p:cond delay="100"/>
                                          </p:stCondLst>
                                        </p:cTn>
                                        <p:tgtEl>
                                          <p:spTgt spid="31"/>
                                        </p:tgtEl>
                                        <p:attrNameLst>
                                          <p:attrName>r</p:attrName>
                                        </p:attrNameLst>
                                      </p:cBhvr>
                                    </p:animRot>
                                    <p:animRot by="240000">
                                      <p:cBhvr>
                                        <p:cTn id="90" dur="100" fill="hold">
                                          <p:stCondLst>
                                            <p:cond delay="200"/>
                                          </p:stCondLst>
                                        </p:cTn>
                                        <p:tgtEl>
                                          <p:spTgt spid="31"/>
                                        </p:tgtEl>
                                        <p:attrNameLst>
                                          <p:attrName>r</p:attrName>
                                        </p:attrNameLst>
                                      </p:cBhvr>
                                    </p:animRot>
                                    <p:animRot by="-240000">
                                      <p:cBhvr>
                                        <p:cTn id="91" dur="100" fill="hold">
                                          <p:stCondLst>
                                            <p:cond delay="300"/>
                                          </p:stCondLst>
                                        </p:cTn>
                                        <p:tgtEl>
                                          <p:spTgt spid="31"/>
                                        </p:tgtEl>
                                        <p:attrNameLst>
                                          <p:attrName>r</p:attrName>
                                        </p:attrNameLst>
                                      </p:cBhvr>
                                    </p:animRot>
                                    <p:animRot by="120000">
                                      <p:cBhvr>
                                        <p:cTn id="92" dur="100" fill="hold">
                                          <p:stCondLst>
                                            <p:cond delay="400"/>
                                          </p:stCondLst>
                                        </p:cTn>
                                        <p:tgtEl>
                                          <p:spTgt spid="31"/>
                                        </p:tgtEl>
                                        <p:attrNameLst>
                                          <p:attrName>r</p:attrName>
                                        </p:attrNameLst>
                                      </p:cBhvr>
                                    </p:animRot>
                                  </p:childTnLst>
                                </p:cTn>
                              </p:par>
                            </p:childTnLst>
                          </p:cTn>
                        </p:par>
                        <p:par>
                          <p:cTn id="93" fill="hold">
                            <p:stCondLst>
                              <p:cond delay="7000"/>
                            </p:stCondLst>
                            <p:childTnLst>
                              <p:par>
                                <p:cTn id="94" presetID="18" presetClass="entr" presetSubtype="9"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strips(upLeft)">
                                      <p:cBhvr>
                                        <p:cTn id="96" dur="500"/>
                                        <p:tgtEl>
                                          <p:spTgt spid="32"/>
                                        </p:tgtEl>
                                      </p:cBhvr>
                                    </p:animEffect>
                                  </p:childTnLst>
                                </p:cTn>
                              </p:par>
                            </p:childTnLst>
                          </p:cTn>
                        </p:par>
                        <p:par>
                          <p:cTn id="97" fill="hold">
                            <p:stCondLst>
                              <p:cond delay="7500"/>
                            </p:stCondLst>
                            <p:childTnLst>
                              <p:par>
                                <p:cTn id="98" presetID="2" presetClass="exit" presetSubtype="2" fill="hold" grpId="1" nodeType="afterEffect">
                                  <p:stCondLst>
                                    <p:cond delay="0"/>
                                  </p:stCondLst>
                                  <p:childTnLst>
                                    <p:anim calcmode="lin" valueType="num">
                                      <p:cBhvr additive="base">
                                        <p:cTn id="99" dur="500"/>
                                        <p:tgtEl>
                                          <p:spTgt spid="4"/>
                                        </p:tgtEl>
                                        <p:attrNameLst>
                                          <p:attrName>ppt_x</p:attrName>
                                        </p:attrNameLst>
                                      </p:cBhvr>
                                      <p:tavLst>
                                        <p:tav tm="0">
                                          <p:val>
                                            <p:strVal val="ppt_x"/>
                                          </p:val>
                                        </p:tav>
                                        <p:tav tm="100000">
                                          <p:val>
                                            <p:strVal val="1+ppt_w/2"/>
                                          </p:val>
                                        </p:tav>
                                      </p:tavLst>
                                    </p:anim>
                                    <p:anim calcmode="lin" valueType="num">
                                      <p:cBhvr additive="base">
                                        <p:cTn id="100" dur="500"/>
                                        <p:tgtEl>
                                          <p:spTgt spid="4"/>
                                        </p:tgtEl>
                                        <p:attrNameLst>
                                          <p:attrName>ppt_y</p:attrName>
                                        </p:attrNameLst>
                                      </p:cBhvr>
                                      <p:tavLst>
                                        <p:tav tm="0">
                                          <p:val>
                                            <p:strVal val="ppt_y"/>
                                          </p:val>
                                        </p:tav>
                                        <p:tav tm="100000">
                                          <p:val>
                                            <p:strVal val="ppt_y"/>
                                          </p:val>
                                        </p:tav>
                                      </p:tavLst>
                                    </p:anim>
                                    <p:set>
                                      <p:cBhvr>
                                        <p:cTn id="101" dur="1" fill="hold">
                                          <p:stCondLst>
                                            <p:cond delay="499"/>
                                          </p:stCondLst>
                                        </p:cTn>
                                        <p:tgtEl>
                                          <p:spTgt spid="4"/>
                                        </p:tgtEl>
                                        <p:attrNameLst>
                                          <p:attrName>style.visibility</p:attrName>
                                        </p:attrNameLst>
                                      </p:cBhvr>
                                      <p:to>
                                        <p:strVal val="hidden"/>
                                      </p:to>
                                    </p:set>
                                  </p:childTnLst>
                                </p:cTn>
                              </p:par>
                            </p:childTnLst>
                          </p:cTn>
                        </p:par>
                        <p:par>
                          <p:cTn id="102" fill="hold">
                            <p:stCondLst>
                              <p:cond delay="8000"/>
                            </p:stCondLst>
                            <p:childTnLst>
                              <p:par>
                                <p:cTn id="103" presetID="52" presetClass="exit" presetSubtype="0" fill="hold" nodeType="afterEffect">
                                  <p:stCondLst>
                                    <p:cond delay="0"/>
                                  </p:stCondLst>
                                  <p:childTnLst>
                                    <p:animScale>
                                      <p:cBhvr>
                                        <p:cTn id="104" dur="1000" accel="50000">
                                          <p:stCondLst>
                                            <p:cond delay="0"/>
                                          </p:stCondLst>
                                        </p:cTn>
                                        <p:tgtEl>
                                          <p:spTgt spid="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05" dur="1000" accel="50000">
                                          <p:stCondLst>
                                            <p:cond delay="0"/>
                                          </p:stCondLst>
                                        </p:cTn>
                                        <p:tgtEl>
                                          <p:spTgt spid="20"/>
                                        </p:tgtEl>
                                        <p:attrNameLst>
                                          <p:attrName>ppt_x</p:attrName>
                                          <p:attrName>ppt_y</p:attrName>
                                        </p:attrNameLst>
                                      </p:cBhvr>
                                    </p:animMotion>
                                    <p:animEffect transition="out" filter="fade">
                                      <p:cBhvr>
                                        <p:cTn id="106" dur="1000"/>
                                        <p:tgtEl>
                                          <p:spTgt spid="20"/>
                                        </p:tgtEl>
                                      </p:cBhvr>
                                    </p:animEffect>
                                    <p:set>
                                      <p:cBhvr>
                                        <p:cTn id="107" dur="1" fill="hold">
                                          <p:stCondLst>
                                            <p:cond delay="999"/>
                                          </p:stCondLst>
                                        </p:cTn>
                                        <p:tgtEl>
                                          <p:spTgt spid="20"/>
                                        </p:tgtEl>
                                        <p:attrNameLst>
                                          <p:attrName>style.visibility</p:attrName>
                                        </p:attrNameLst>
                                      </p:cBhvr>
                                      <p:to>
                                        <p:strVal val="hidden"/>
                                      </p:to>
                                    </p:set>
                                  </p:childTnLst>
                                </p:cTn>
                              </p:par>
                              <p:par>
                                <p:cTn id="108" presetID="52" presetClass="exit" presetSubtype="0" fill="hold" nodeType="withEffect">
                                  <p:stCondLst>
                                    <p:cond delay="250"/>
                                  </p:stCondLst>
                                  <p:childTnLst>
                                    <p:animScale>
                                      <p:cBhvr>
                                        <p:cTn id="109" dur="1000" accel="50000">
                                          <p:stCondLst>
                                            <p:cond delay="0"/>
                                          </p:stCondLst>
                                        </p:cTn>
                                        <p:tgtEl>
                                          <p:spTgt spid="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0" dur="1000" accel="50000">
                                          <p:stCondLst>
                                            <p:cond delay="0"/>
                                          </p:stCondLst>
                                        </p:cTn>
                                        <p:tgtEl>
                                          <p:spTgt spid="5"/>
                                        </p:tgtEl>
                                        <p:attrNameLst>
                                          <p:attrName>ppt_x</p:attrName>
                                          <p:attrName>ppt_y</p:attrName>
                                        </p:attrNameLst>
                                      </p:cBhvr>
                                    </p:animMotion>
                                    <p:animEffect transition="out" filter="fade">
                                      <p:cBhvr>
                                        <p:cTn id="111" dur="1000"/>
                                        <p:tgtEl>
                                          <p:spTgt spid="5"/>
                                        </p:tgtEl>
                                      </p:cBhvr>
                                    </p:animEffect>
                                    <p:set>
                                      <p:cBhvr>
                                        <p:cTn id="112" dur="1" fill="hold">
                                          <p:stCondLst>
                                            <p:cond delay="999"/>
                                          </p:stCondLst>
                                        </p:cTn>
                                        <p:tgtEl>
                                          <p:spTgt spid="5"/>
                                        </p:tgtEl>
                                        <p:attrNameLst>
                                          <p:attrName>style.visibility</p:attrName>
                                        </p:attrNameLst>
                                      </p:cBhvr>
                                      <p:to>
                                        <p:strVal val="hidden"/>
                                      </p:to>
                                    </p:set>
                                  </p:childTnLst>
                                </p:cTn>
                              </p:par>
                              <p:par>
                                <p:cTn id="113" presetID="52" presetClass="exit" presetSubtype="0" fill="hold" nodeType="withEffect">
                                  <p:stCondLst>
                                    <p:cond delay="500"/>
                                  </p:stCondLst>
                                  <p:childTnLst>
                                    <p:animScale>
                                      <p:cBhvr>
                                        <p:cTn id="114" dur="1000" accel="50000">
                                          <p:stCondLst>
                                            <p:cond delay="0"/>
                                          </p:stCondLst>
                                        </p:cTn>
                                        <p:tgtEl>
                                          <p:spTgt spid="1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5" dur="1000" accel="50000">
                                          <p:stCondLst>
                                            <p:cond delay="0"/>
                                          </p:stCondLst>
                                        </p:cTn>
                                        <p:tgtEl>
                                          <p:spTgt spid="10"/>
                                        </p:tgtEl>
                                        <p:attrNameLst>
                                          <p:attrName>ppt_x</p:attrName>
                                          <p:attrName>ppt_y</p:attrName>
                                        </p:attrNameLst>
                                      </p:cBhvr>
                                    </p:animMotion>
                                    <p:animEffect transition="out" filter="fade">
                                      <p:cBhvr>
                                        <p:cTn id="116" dur="1000"/>
                                        <p:tgtEl>
                                          <p:spTgt spid="10"/>
                                        </p:tgtEl>
                                      </p:cBhvr>
                                    </p:animEffect>
                                    <p:set>
                                      <p:cBhvr>
                                        <p:cTn id="117" dur="1" fill="hold">
                                          <p:stCondLst>
                                            <p:cond delay="999"/>
                                          </p:stCondLst>
                                        </p:cTn>
                                        <p:tgtEl>
                                          <p:spTgt spid="10"/>
                                        </p:tgtEl>
                                        <p:attrNameLst>
                                          <p:attrName>style.visibility</p:attrName>
                                        </p:attrNameLst>
                                      </p:cBhvr>
                                      <p:to>
                                        <p:strVal val="hidden"/>
                                      </p:to>
                                    </p:set>
                                  </p:childTnLst>
                                </p:cTn>
                              </p:par>
                              <p:par>
                                <p:cTn id="118" presetID="52" presetClass="exit" presetSubtype="0" fill="hold" nodeType="withEffect">
                                  <p:stCondLst>
                                    <p:cond delay="750"/>
                                  </p:stCondLst>
                                  <p:childTnLst>
                                    <p:animScale>
                                      <p:cBhvr>
                                        <p:cTn id="119" dur="1000" accel="50000">
                                          <p:stCondLst>
                                            <p:cond delay="0"/>
                                          </p:stCondLst>
                                        </p:cTn>
                                        <p:tgtEl>
                                          <p:spTgt spid="1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0" dur="1000" accel="50000">
                                          <p:stCondLst>
                                            <p:cond delay="0"/>
                                          </p:stCondLst>
                                        </p:cTn>
                                        <p:tgtEl>
                                          <p:spTgt spid="15"/>
                                        </p:tgtEl>
                                        <p:attrNameLst>
                                          <p:attrName>ppt_x</p:attrName>
                                          <p:attrName>ppt_y</p:attrName>
                                        </p:attrNameLst>
                                      </p:cBhvr>
                                    </p:animMotion>
                                    <p:animEffect transition="out" filter="fade">
                                      <p:cBhvr>
                                        <p:cTn id="121" dur="1000"/>
                                        <p:tgtEl>
                                          <p:spTgt spid="15"/>
                                        </p:tgtEl>
                                      </p:cBhvr>
                                    </p:animEffect>
                                    <p:set>
                                      <p:cBhvr>
                                        <p:cTn id="122" dur="1" fill="hold">
                                          <p:stCondLst>
                                            <p:cond delay="999"/>
                                          </p:stCondLst>
                                        </p:cTn>
                                        <p:tgtEl>
                                          <p:spTgt spid="15"/>
                                        </p:tgtEl>
                                        <p:attrNameLst>
                                          <p:attrName>style.visibility</p:attrName>
                                        </p:attrNameLst>
                                      </p:cBhvr>
                                      <p:to>
                                        <p:strVal val="hidden"/>
                                      </p:to>
                                    </p:set>
                                  </p:childTnLst>
                                </p:cTn>
                              </p:par>
                            </p:childTnLst>
                          </p:cTn>
                        </p:par>
                        <p:par>
                          <p:cTn id="123" fill="hold">
                            <p:stCondLst>
                              <p:cond delay="9000"/>
                            </p:stCondLst>
                            <p:childTnLst>
                              <p:par>
                                <p:cTn id="124" presetID="2" presetClass="exit" presetSubtype="4" fill="hold" grpId="2" nodeType="afterEffect">
                                  <p:stCondLst>
                                    <p:cond delay="0"/>
                                  </p:stCondLst>
                                  <p:childTnLst>
                                    <p:anim calcmode="lin" valueType="num">
                                      <p:cBhvr additive="base">
                                        <p:cTn id="125" dur="500"/>
                                        <p:tgtEl>
                                          <p:spTgt spid="26"/>
                                        </p:tgtEl>
                                        <p:attrNameLst>
                                          <p:attrName>ppt_x</p:attrName>
                                        </p:attrNameLst>
                                      </p:cBhvr>
                                      <p:tavLst>
                                        <p:tav tm="0">
                                          <p:val>
                                            <p:strVal val="ppt_x"/>
                                          </p:val>
                                        </p:tav>
                                        <p:tav tm="100000">
                                          <p:val>
                                            <p:strVal val="ppt_x"/>
                                          </p:val>
                                        </p:tav>
                                      </p:tavLst>
                                    </p:anim>
                                    <p:anim calcmode="lin" valueType="num">
                                      <p:cBhvr additive="base">
                                        <p:cTn id="126" dur="500"/>
                                        <p:tgtEl>
                                          <p:spTgt spid="26"/>
                                        </p:tgtEl>
                                        <p:attrNameLst>
                                          <p:attrName>ppt_y</p:attrName>
                                        </p:attrNameLst>
                                      </p:cBhvr>
                                      <p:tavLst>
                                        <p:tav tm="0">
                                          <p:val>
                                            <p:strVal val="ppt_y"/>
                                          </p:val>
                                        </p:tav>
                                        <p:tav tm="100000">
                                          <p:val>
                                            <p:strVal val="1+ppt_h/2"/>
                                          </p:val>
                                        </p:tav>
                                      </p:tavLst>
                                    </p:anim>
                                    <p:set>
                                      <p:cBhvr>
                                        <p:cTn id="127" dur="1" fill="hold">
                                          <p:stCondLst>
                                            <p:cond delay="499"/>
                                          </p:stCondLst>
                                        </p:cTn>
                                        <p:tgtEl>
                                          <p:spTgt spid="26"/>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28"/>
                                        </p:tgtEl>
                                        <p:attrNameLst>
                                          <p:attrName>ppt_x</p:attrName>
                                        </p:attrNameLst>
                                      </p:cBhvr>
                                      <p:tavLst>
                                        <p:tav tm="0">
                                          <p:val>
                                            <p:strVal val="ppt_x"/>
                                          </p:val>
                                        </p:tav>
                                        <p:tav tm="100000">
                                          <p:val>
                                            <p:strVal val="ppt_x"/>
                                          </p:val>
                                        </p:tav>
                                      </p:tavLst>
                                    </p:anim>
                                    <p:anim calcmode="lin" valueType="num">
                                      <p:cBhvr additive="base">
                                        <p:cTn id="130" dur="500"/>
                                        <p:tgtEl>
                                          <p:spTgt spid="28"/>
                                        </p:tgtEl>
                                        <p:attrNameLst>
                                          <p:attrName>ppt_y</p:attrName>
                                        </p:attrNameLst>
                                      </p:cBhvr>
                                      <p:tavLst>
                                        <p:tav tm="0">
                                          <p:val>
                                            <p:strVal val="ppt_y"/>
                                          </p:val>
                                        </p:tav>
                                        <p:tav tm="100000">
                                          <p:val>
                                            <p:strVal val="1+ppt_h/2"/>
                                          </p:val>
                                        </p:tav>
                                      </p:tavLst>
                                    </p:anim>
                                    <p:set>
                                      <p:cBhvr>
                                        <p:cTn id="131" dur="1" fill="hold">
                                          <p:stCondLst>
                                            <p:cond delay="499"/>
                                          </p:stCondLst>
                                        </p:cTn>
                                        <p:tgtEl>
                                          <p:spTgt spid="28"/>
                                        </p:tgtEl>
                                        <p:attrNameLst>
                                          <p:attrName>style.visibility</p:attrName>
                                        </p:attrNameLst>
                                      </p:cBhvr>
                                      <p:to>
                                        <p:strVal val="hidden"/>
                                      </p:to>
                                    </p:set>
                                  </p:childTnLst>
                                </p:cTn>
                              </p:par>
                              <p:par>
                                <p:cTn id="132" presetID="2" presetClass="exit" presetSubtype="4" fill="hold" grpId="2" nodeType="withEffect">
                                  <p:stCondLst>
                                    <p:cond delay="0"/>
                                  </p:stCondLst>
                                  <p:childTnLst>
                                    <p:anim calcmode="lin" valueType="num">
                                      <p:cBhvr additive="base">
                                        <p:cTn id="133" dur="500"/>
                                        <p:tgtEl>
                                          <p:spTgt spid="29"/>
                                        </p:tgtEl>
                                        <p:attrNameLst>
                                          <p:attrName>ppt_x</p:attrName>
                                        </p:attrNameLst>
                                      </p:cBhvr>
                                      <p:tavLst>
                                        <p:tav tm="0">
                                          <p:val>
                                            <p:strVal val="ppt_x"/>
                                          </p:val>
                                        </p:tav>
                                        <p:tav tm="100000">
                                          <p:val>
                                            <p:strVal val="ppt_x"/>
                                          </p:val>
                                        </p:tav>
                                      </p:tavLst>
                                    </p:anim>
                                    <p:anim calcmode="lin" valueType="num">
                                      <p:cBhvr additive="base">
                                        <p:cTn id="134" dur="500"/>
                                        <p:tgtEl>
                                          <p:spTgt spid="29"/>
                                        </p:tgtEl>
                                        <p:attrNameLst>
                                          <p:attrName>ppt_y</p:attrName>
                                        </p:attrNameLst>
                                      </p:cBhvr>
                                      <p:tavLst>
                                        <p:tav tm="0">
                                          <p:val>
                                            <p:strVal val="ppt_y"/>
                                          </p:val>
                                        </p:tav>
                                        <p:tav tm="100000">
                                          <p:val>
                                            <p:strVal val="1+ppt_h/2"/>
                                          </p:val>
                                        </p:tav>
                                      </p:tavLst>
                                    </p:anim>
                                    <p:set>
                                      <p:cBhvr>
                                        <p:cTn id="135" dur="1" fill="hold">
                                          <p:stCondLst>
                                            <p:cond delay="499"/>
                                          </p:stCondLst>
                                        </p:cTn>
                                        <p:tgtEl>
                                          <p:spTgt spid="29"/>
                                        </p:tgtEl>
                                        <p:attrNameLst>
                                          <p:attrName>style.visibility</p:attrName>
                                        </p:attrNameLst>
                                      </p:cBhvr>
                                      <p:to>
                                        <p:strVal val="hidden"/>
                                      </p:to>
                                    </p:set>
                                  </p:childTnLst>
                                </p:cTn>
                              </p:par>
                              <p:par>
                                <p:cTn id="136" presetID="2" presetClass="exit" presetSubtype="4" fill="hold" grpId="1" nodeType="withEffect">
                                  <p:stCondLst>
                                    <p:cond delay="0"/>
                                  </p:stCondLst>
                                  <p:childTnLst>
                                    <p:anim calcmode="lin" valueType="num">
                                      <p:cBhvr additive="base">
                                        <p:cTn id="137" dur="500"/>
                                        <p:tgtEl>
                                          <p:spTgt spid="30"/>
                                        </p:tgtEl>
                                        <p:attrNameLst>
                                          <p:attrName>ppt_x</p:attrName>
                                        </p:attrNameLst>
                                      </p:cBhvr>
                                      <p:tavLst>
                                        <p:tav tm="0">
                                          <p:val>
                                            <p:strVal val="ppt_x"/>
                                          </p:val>
                                        </p:tav>
                                        <p:tav tm="100000">
                                          <p:val>
                                            <p:strVal val="ppt_x"/>
                                          </p:val>
                                        </p:tav>
                                      </p:tavLst>
                                    </p:anim>
                                    <p:anim calcmode="lin" valueType="num">
                                      <p:cBhvr additive="base">
                                        <p:cTn id="138" dur="500"/>
                                        <p:tgtEl>
                                          <p:spTgt spid="30"/>
                                        </p:tgtEl>
                                        <p:attrNameLst>
                                          <p:attrName>ppt_y</p:attrName>
                                        </p:attrNameLst>
                                      </p:cBhvr>
                                      <p:tavLst>
                                        <p:tav tm="0">
                                          <p:val>
                                            <p:strVal val="ppt_y"/>
                                          </p:val>
                                        </p:tav>
                                        <p:tav tm="100000">
                                          <p:val>
                                            <p:strVal val="1+ppt_h/2"/>
                                          </p:val>
                                        </p:tav>
                                      </p:tavLst>
                                    </p:anim>
                                    <p:set>
                                      <p:cBhvr>
                                        <p:cTn id="139" dur="1" fill="hold">
                                          <p:stCondLst>
                                            <p:cond delay="499"/>
                                          </p:stCondLst>
                                        </p:cTn>
                                        <p:tgtEl>
                                          <p:spTgt spid="30"/>
                                        </p:tgtEl>
                                        <p:attrNameLst>
                                          <p:attrName>style.visibility</p:attrName>
                                        </p:attrNameLst>
                                      </p:cBhvr>
                                      <p:to>
                                        <p:strVal val="hidden"/>
                                      </p:to>
                                    </p:set>
                                  </p:childTnLst>
                                </p:cTn>
                              </p:par>
                              <p:par>
                                <p:cTn id="140" presetID="2" presetClass="exit" presetSubtype="1" fill="hold" grpId="2" nodeType="withEffect">
                                  <p:stCondLst>
                                    <p:cond delay="0"/>
                                  </p:stCondLst>
                                  <p:childTnLst>
                                    <p:anim calcmode="lin" valueType="num">
                                      <p:cBhvr additive="base">
                                        <p:cTn id="141" dur="500"/>
                                        <p:tgtEl>
                                          <p:spTgt spid="25"/>
                                        </p:tgtEl>
                                        <p:attrNameLst>
                                          <p:attrName>ppt_x</p:attrName>
                                        </p:attrNameLst>
                                      </p:cBhvr>
                                      <p:tavLst>
                                        <p:tav tm="0">
                                          <p:val>
                                            <p:strVal val="ppt_x"/>
                                          </p:val>
                                        </p:tav>
                                        <p:tav tm="100000">
                                          <p:val>
                                            <p:strVal val="ppt_x"/>
                                          </p:val>
                                        </p:tav>
                                      </p:tavLst>
                                    </p:anim>
                                    <p:anim calcmode="lin" valueType="num">
                                      <p:cBhvr additive="base">
                                        <p:cTn id="142" dur="500"/>
                                        <p:tgtEl>
                                          <p:spTgt spid="25"/>
                                        </p:tgtEl>
                                        <p:attrNameLst>
                                          <p:attrName>ppt_y</p:attrName>
                                        </p:attrNameLst>
                                      </p:cBhvr>
                                      <p:tavLst>
                                        <p:tav tm="0">
                                          <p:val>
                                            <p:strVal val="ppt_y"/>
                                          </p:val>
                                        </p:tav>
                                        <p:tav tm="100000">
                                          <p:val>
                                            <p:strVal val="0-ppt_h/2"/>
                                          </p:val>
                                        </p:tav>
                                      </p:tavLst>
                                    </p:anim>
                                    <p:set>
                                      <p:cBhvr>
                                        <p:cTn id="143" dur="1" fill="hold">
                                          <p:stCondLst>
                                            <p:cond delay="499"/>
                                          </p:stCondLst>
                                        </p:cTn>
                                        <p:tgtEl>
                                          <p:spTgt spid="25"/>
                                        </p:tgtEl>
                                        <p:attrNameLst>
                                          <p:attrName>style.visibility</p:attrName>
                                        </p:attrNameLst>
                                      </p:cBhvr>
                                      <p:to>
                                        <p:strVal val="hidden"/>
                                      </p:to>
                                    </p:set>
                                  </p:childTnLst>
                                </p:cTn>
                              </p:par>
                              <p:par>
                                <p:cTn id="144" presetID="2" presetClass="exit" presetSubtype="1" fill="hold" grpId="1" nodeType="withEffect">
                                  <p:stCondLst>
                                    <p:cond delay="0"/>
                                  </p:stCondLst>
                                  <p:childTnLst>
                                    <p:anim calcmode="lin" valueType="num">
                                      <p:cBhvr additive="base">
                                        <p:cTn id="145" dur="500"/>
                                        <p:tgtEl>
                                          <p:spTgt spid="27"/>
                                        </p:tgtEl>
                                        <p:attrNameLst>
                                          <p:attrName>ppt_x</p:attrName>
                                        </p:attrNameLst>
                                      </p:cBhvr>
                                      <p:tavLst>
                                        <p:tav tm="0">
                                          <p:val>
                                            <p:strVal val="ppt_x"/>
                                          </p:val>
                                        </p:tav>
                                        <p:tav tm="100000">
                                          <p:val>
                                            <p:strVal val="ppt_x"/>
                                          </p:val>
                                        </p:tav>
                                      </p:tavLst>
                                    </p:anim>
                                    <p:anim calcmode="lin" valueType="num">
                                      <p:cBhvr additive="base">
                                        <p:cTn id="146" dur="500"/>
                                        <p:tgtEl>
                                          <p:spTgt spid="27"/>
                                        </p:tgtEl>
                                        <p:attrNameLst>
                                          <p:attrName>ppt_y</p:attrName>
                                        </p:attrNameLst>
                                      </p:cBhvr>
                                      <p:tavLst>
                                        <p:tav tm="0">
                                          <p:val>
                                            <p:strVal val="ppt_y"/>
                                          </p:val>
                                        </p:tav>
                                        <p:tav tm="100000">
                                          <p:val>
                                            <p:strVal val="0-ppt_h/2"/>
                                          </p:val>
                                        </p:tav>
                                      </p:tavLst>
                                    </p:anim>
                                    <p:set>
                                      <p:cBhvr>
                                        <p:cTn id="147" dur="1" fill="hold">
                                          <p:stCondLst>
                                            <p:cond delay="499"/>
                                          </p:stCondLst>
                                        </p:cTn>
                                        <p:tgtEl>
                                          <p:spTgt spid="27"/>
                                        </p:tgtEl>
                                        <p:attrNameLst>
                                          <p:attrName>style.visibility</p:attrName>
                                        </p:attrNameLst>
                                      </p:cBhvr>
                                      <p:to>
                                        <p:strVal val="hidden"/>
                                      </p:to>
                                    </p:set>
                                  </p:childTnLst>
                                </p:cTn>
                              </p:par>
                              <p:par>
                                <p:cTn id="148" presetID="2" presetClass="exit" presetSubtype="1" fill="hold" grpId="2" nodeType="withEffect">
                                  <p:stCondLst>
                                    <p:cond delay="0"/>
                                  </p:stCondLst>
                                  <p:childTnLst>
                                    <p:anim calcmode="lin" valueType="num">
                                      <p:cBhvr additive="base">
                                        <p:cTn id="149" dur="500"/>
                                        <p:tgtEl>
                                          <p:spTgt spid="31"/>
                                        </p:tgtEl>
                                        <p:attrNameLst>
                                          <p:attrName>ppt_x</p:attrName>
                                        </p:attrNameLst>
                                      </p:cBhvr>
                                      <p:tavLst>
                                        <p:tav tm="0">
                                          <p:val>
                                            <p:strVal val="ppt_x"/>
                                          </p:val>
                                        </p:tav>
                                        <p:tav tm="100000">
                                          <p:val>
                                            <p:strVal val="ppt_x"/>
                                          </p:val>
                                        </p:tav>
                                      </p:tavLst>
                                    </p:anim>
                                    <p:anim calcmode="lin" valueType="num">
                                      <p:cBhvr additive="base">
                                        <p:cTn id="150" dur="500"/>
                                        <p:tgtEl>
                                          <p:spTgt spid="31"/>
                                        </p:tgtEl>
                                        <p:attrNameLst>
                                          <p:attrName>ppt_y</p:attrName>
                                        </p:attrNameLst>
                                      </p:cBhvr>
                                      <p:tavLst>
                                        <p:tav tm="0">
                                          <p:val>
                                            <p:strVal val="ppt_y"/>
                                          </p:val>
                                        </p:tav>
                                        <p:tav tm="100000">
                                          <p:val>
                                            <p:strVal val="0-ppt_h/2"/>
                                          </p:val>
                                        </p:tav>
                                      </p:tavLst>
                                    </p:anim>
                                    <p:set>
                                      <p:cBhvr>
                                        <p:cTn id="151" dur="1" fill="hold">
                                          <p:stCondLst>
                                            <p:cond delay="499"/>
                                          </p:stCondLst>
                                        </p:cTn>
                                        <p:tgtEl>
                                          <p:spTgt spid="31"/>
                                        </p:tgtEl>
                                        <p:attrNameLst>
                                          <p:attrName>style.visibility</p:attrName>
                                        </p:attrNameLst>
                                      </p:cBhvr>
                                      <p:to>
                                        <p:strVal val="hidden"/>
                                      </p:to>
                                    </p:set>
                                  </p:childTnLst>
                                </p:cTn>
                              </p:par>
                              <p:par>
                                <p:cTn id="152" presetID="2" presetClass="exit" presetSubtype="1" fill="hold" grpId="1" nodeType="withEffect">
                                  <p:stCondLst>
                                    <p:cond delay="0"/>
                                  </p:stCondLst>
                                  <p:childTnLst>
                                    <p:anim calcmode="lin" valueType="num">
                                      <p:cBhvr additive="base">
                                        <p:cTn id="153" dur="500"/>
                                        <p:tgtEl>
                                          <p:spTgt spid="32"/>
                                        </p:tgtEl>
                                        <p:attrNameLst>
                                          <p:attrName>ppt_x</p:attrName>
                                        </p:attrNameLst>
                                      </p:cBhvr>
                                      <p:tavLst>
                                        <p:tav tm="0">
                                          <p:val>
                                            <p:strVal val="ppt_x"/>
                                          </p:val>
                                        </p:tav>
                                        <p:tav tm="100000">
                                          <p:val>
                                            <p:strVal val="ppt_x"/>
                                          </p:val>
                                        </p:tav>
                                      </p:tavLst>
                                    </p:anim>
                                    <p:anim calcmode="lin" valueType="num">
                                      <p:cBhvr additive="base">
                                        <p:cTn id="154" dur="500"/>
                                        <p:tgtEl>
                                          <p:spTgt spid="32"/>
                                        </p:tgtEl>
                                        <p:attrNameLst>
                                          <p:attrName>ppt_y</p:attrName>
                                        </p:attrNameLst>
                                      </p:cBhvr>
                                      <p:tavLst>
                                        <p:tav tm="0">
                                          <p:val>
                                            <p:strVal val="ppt_y"/>
                                          </p:val>
                                        </p:tav>
                                        <p:tav tm="100000">
                                          <p:val>
                                            <p:strVal val="0-ppt_h/2"/>
                                          </p:val>
                                        </p:tav>
                                      </p:tavLst>
                                    </p:anim>
                                    <p:set>
                                      <p:cBhvr>
                                        <p:cTn id="155" dur="1" fill="hold">
                                          <p:stCondLst>
                                            <p:cond delay="499"/>
                                          </p:stCondLst>
                                        </p:cTn>
                                        <p:tgtEl>
                                          <p:spTgt spid="32"/>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wipe(down)">
                                      <p:cBhvr>
                                        <p:cTn id="160"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5" grpId="0" animBg="1"/>
      <p:bldP spid="25" grpId="1" animBg="1"/>
      <p:bldP spid="25" grpId="2" animBg="1"/>
      <p:bldP spid="26" grpId="0" animBg="1"/>
      <p:bldP spid="26" grpId="1" animBg="1"/>
      <p:bldP spid="26" grpId="2" animBg="1"/>
      <p:bldP spid="27" grpId="0"/>
      <p:bldP spid="27" grpId="1"/>
      <p:bldP spid="28" grpId="0"/>
      <p:bldP spid="28" grpId="1"/>
      <p:bldP spid="29" grpId="0" animBg="1"/>
      <p:bldP spid="29" grpId="1" animBg="1"/>
      <p:bldP spid="29" grpId="2" animBg="1"/>
      <p:bldP spid="30" grpId="0"/>
      <p:bldP spid="30" grpId="1"/>
      <p:bldP spid="31" grpId="0" animBg="1"/>
      <p:bldP spid="31" grpId="1" animBg="1"/>
      <p:bldP spid="31" grpId="2" animBg="1"/>
      <p:bldP spid="32" grpId="0"/>
      <p:bldP spid="32" grpId="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pic>
        <p:nvPicPr>
          <p:cNvPr id="4" name="Picture 3" descr="C:\Users\MDG\Desktop\911964_1284175202.jpg"/>
          <p:cNvPicPr>
            <a:picLocks noChangeAspect="1" noChangeArrowheads="1"/>
          </p:cNvPicPr>
          <p:nvPr/>
        </p:nvPicPr>
        <p:blipFill rotWithShape="1">
          <a:blip r:embed="rId1" cstate="email">
            <a:extLst>
              <a:ext uri="{BEBA8EAE-BF5A-486C-A8C5-ECC9F3942E4B}">
                <a14:imgProps xmlns:a14="http://schemas.microsoft.com/office/drawing/2010/main">
                  <a14:imgLayer r:embed="rId2">
                    <a14:imgEffect>
                      <a14:saturation sat="0"/>
                    </a14:imgEffect>
                  </a14:imgLayer>
                </a14:imgProps>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493520" cy="1834515"/>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04</a:t>
            </a:r>
            <a:endParaRPr lang="en-US" altLang="zh-CN" sz="8800" dirty="0" smtClean="0">
              <a:solidFill>
                <a:schemeClr val="bg1"/>
              </a:solidFill>
              <a:latin typeface="+mj-ea"/>
              <a:ea typeface="+mj-ea"/>
            </a:endParaRPr>
          </a:p>
        </p:txBody>
      </p:sp>
      <p:sp>
        <p:nvSpPr>
          <p:cNvPr id="8" name="文本框 7"/>
          <p:cNvSpPr txBox="1"/>
          <p:nvPr/>
        </p:nvSpPr>
        <p:spPr>
          <a:xfrm>
            <a:off x="4215550" y="1382484"/>
            <a:ext cx="3570208" cy="972574"/>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应用开发技术</a:t>
            </a:r>
            <a:endParaRPr lang="zh-CN" altLang="en-US" sz="4400" b="1" dirty="0" smtClean="0">
              <a:solidFill>
                <a:schemeClr val="bg1"/>
              </a:solidFill>
              <a:latin typeface="+mj-ea"/>
              <a:ea typeface="+mj-ea"/>
            </a:endParaRP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项目所用技术</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流程图: 联系 2"/>
          <p:cNvSpPr/>
          <p:nvPr/>
        </p:nvSpPr>
        <p:spPr>
          <a:xfrm>
            <a:off x="6977165" y="3222806"/>
            <a:ext cx="556689" cy="556689"/>
          </a:xfrm>
          <a:custGeom>
            <a:avLst/>
            <a:gdLst/>
            <a:ahLst/>
            <a:cxnLst/>
            <a:rect l="l" t="t" r="r" b="b"/>
            <a:pathLst>
              <a:path w="485778" h="485778">
                <a:moveTo>
                  <a:pt x="250230" y="191379"/>
                </a:moveTo>
                <a:lnTo>
                  <a:pt x="250720" y="191514"/>
                </a:lnTo>
                <a:lnTo>
                  <a:pt x="250230" y="191513"/>
                </a:lnTo>
                <a:close/>
                <a:moveTo>
                  <a:pt x="235294" y="165537"/>
                </a:moveTo>
                <a:lnTo>
                  <a:pt x="243087" y="224798"/>
                </a:lnTo>
                <a:cubicBezTo>
                  <a:pt x="240327" y="224528"/>
                  <a:pt x="237567" y="243740"/>
                  <a:pt x="234806" y="243470"/>
                </a:cubicBezTo>
                <a:lnTo>
                  <a:pt x="227501" y="224798"/>
                </a:lnTo>
                <a:close/>
                <a:moveTo>
                  <a:pt x="234364" y="163037"/>
                </a:moveTo>
                <a:lnTo>
                  <a:pt x="234148" y="163820"/>
                </a:lnTo>
                <a:lnTo>
                  <a:pt x="197963" y="173787"/>
                </a:lnTo>
                <a:lnTo>
                  <a:pt x="197993" y="173408"/>
                </a:lnTo>
                <a:lnTo>
                  <a:pt x="188453" y="176036"/>
                </a:lnTo>
                <a:lnTo>
                  <a:pt x="187542" y="180002"/>
                </a:lnTo>
                <a:lnTo>
                  <a:pt x="186657" y="179849"/>
                </a:lnTo>
                <a:lnTo>
                  <a:pt x="171835" y="258234"/>
                </a:lnTo>
                <a:lnTo>
                  <a:pt x="172144" y="258287"/>
                </a:lnTo>
                <a:lnTo>
                  <a:pt x="170979" y="261098"/>
                </a:lnTo>
                <a:cubicBezTo>
                  <a:pt x="170979" y="266888"/>
                  <a:pt x="175673" y="271582"/>
                  <a:pt x="181463" y="271582"/>
                </a:cubicBezTo>
                <a:cubicBezTo>
                  <a:pt x="187253" y="271582"/>
                  <a:pt x="191947" y="266888"/>
                  <a:pt x="191947" y="261098"/>
                </a:cubicBezTo>
                <a:cubicBezTo>
                  <a:pt x="191947" y="260600"/>
                  <a:pt x="191912" y="260110"/>
                  <a:pt x="191367" y="259698"/>
                </a:cubicBezTo>
                <a:lnTo>
                  <a:pt x="197123" y="197949"/>
                </a:lnTo>
                <a:lnTo>
                  <a:pt x="197662" y="197813"/>
                </a:lnTo>
                <a:lnTo>
                  <a:pt x="197669" y="197840"/>
                </a:lnTo>
                <a:lnTo>
                  <a:pt x="211462" y="194040"/>
                </a:lnTo>
                <a:lnTo>
                  <a:pt x="195841" y="383099"/>
                </a:lnTo>
                <a:lnTo>
                  <a:pt x="197325" y="383099"/>
                </a:lnTo>
                <a:cubicBezTo>
                  <a:pt x="197602" y="388650"/>
                  <a:pt x="202320" y="392842"/>
                  <a:pt x="208018" y="392842"/>
                </a:cubicBezTo>
                <a:cubicBezTo>
                  <a:pt x="213715" y="392842"/>
                  <a:pt x="218434" y="388649"/>
                  <a:pt x="218711" y="383099"/>
                </a:cubicBezTo>
                <a:lnTo>
                  <a:pt x="218861" y="383099"/>
                </a:lnTo>
                <a:lnTo>
                  <a:pt x="226607" y="282843"/>
                </a:lnTo>
                <a:lnTo>
                  <a:pt x="243980" y="282843"/>
                </a:lnTo>
                <a:lnTo>
                  <a:pt x="251726" y="383099"/>
                </a:lnTo>
                <a:lnTo>
                  <a:pt x="252667" y="383099"/>
                </a:lnTo>
                <a:cubicBezTo>
                  <a:pt x="252666" y="389376"/>
                  <a:pt x="257755" y="394464"/>
                  <a:pt x="264032" y="394464"/>
                </a:cubicBezTo>
                <a:cubicBezTo>
                  <a:pt x="270309" y="394464"/>
                  <a:pt x="275397" y="389376"/>
                  <a:pt x="275397" y="383099"/>
                </a:cubicBezTo>
                <a:lnTo>
                  <a:pt x="259773" y="194007"/>
                </a:lnTo>
                <a:lnTo>
                  <a:pt x="269175" y="196598"/>
                </a:lnTo>
                <a:lnTo>
                  <a:pt x="269215" y="196442"/>
                </a:lnTo>
                <a:lnTo>
                  <a:pt x="272968" y="197391"/>
                </a:lnTo>
                <a:lnTo>
                  <a:pt x="278718" y="259081"/>
                </a:lnTo>
                <a:cubicBezTo>
                  <a:pt x="278173" y="259494"/>
                  <a:pt x="278138" y="259983"/>
                  <a:pt x="278138" y="260481"/>
                </a:cubicBezTo>
                <a:cubicBezTo>
                  <a:pt x="278138" y="265796"/>
                  <a:pt x="282093" y="270187"/>
                  <a:pt x="287283" y="270410"/>
                </a:cubicBezTo>
                <a:lnTo>
                  <a:pt x="286345" y="283298"/>
                </a:lnTo>
                <a:lnTo>
                  <a:pt x="273350" y="283298"/>
                </a:lnTo>
                <a:lnTo>
                  <a:pt x="273350" y="352985"/>
                </a:lnTo>
                <a:lnTo>
                  <a:pt x="304801" y="352985"/>
                </a:lnTo>
                <a:lnTo>
                  <a:pt x="304801" y="283298"/>
                </a:lnTo>
                <a:lnTo>
                  <a:pt x="293162" y="283298"/>
                </a:lnTo>
                <a:lnTo>
                  <a:pt x="292159" y="269500"/>
                </a:lnTo>
                <a:cubicBezTo>
                  <a:pt x="296347" y="268714"/>
                  <a:pt x="299106" y="264920"/>
                  <a:pt x="299106" y="260481"/>
                </a:cubicBezTo>
                <a:lnTo>
                  <a:pt x="297941" y="257670"/>
                </a:lnTo>
                <a:lnTo>
                  <a:pt x="298250" y="257617"/>
                </a:lnTo>
                <a:lnTo>
                  <a:pt x="287559" y="201077"/>
                </a:lnTo>
                <a:lnTo>
                  <a:pt x="288604" y="201341"/>
                </a:lnTo>
                <a:lnTo>
                  <a:pt x="283703" y="176256"/>
                </a:lnTo>
                <a:lnTo>
                  <a:pt x="271375" y="172860"/>
                </a:lnTo>
                <a:lnTo>
                  <a:pt x="271404" y="173240"/>
                </a:lnTo>
                <a:close/>
                <a:moveTo>
                  <a:pt x="234807" y="103840"/>
                </a:moveTo>
                <a:cubicBezTo>
                  <a:pt x="219563" y="103840"/>
                  <a:pt x="207205" y="116198"/>
                  <a:pt x="207205" y="131442"/>
                </a:cubicBezTo>
                <a:cubicBezTo>
                  <a:pt x="207205" y="146686"/>
                  <a:pt x="219563" y="159044"/>
                  <a:pt x="234807" y="159044"/>
                </a:cubicBezTo>
                <a:cubicBezTo>
                  <a:pt x="250051" y="159044"/>
                  <a:pt x="262409" y="146686"/>
                  <a:pt x="262409" y="131442"/>
                </a:cubicBezTo>
                <a:cubicBezTo>
                  <a:pt x="262409" y="116198"/>
                  <a:pt x="250051" y="103840"/>
                  <a:pt x="234807" y="103840"/>
                </a:cubicBezTo>
                <a:close/>
                <a:moveTo>
                  <a:pt x="242889" y="0"/>
                </a:moveTo>
                <a:cubicBezTo>
                  <a:pt x="377033" y="0"/>
                  <a:pt x="485778" y="108745"/>
                  <a:pt x="485778" y="242889"/>
                </a:cubicBezTo>
                <a:cubicBezTo>
                  <a:pt x="485778" y="377033"/>
                  <a:pt x="377033" y="485778"/>
                  <a:pt x="242889" y="485778"/>
                </a:cubicBezTo>
                <a:cubicBezTo>
                  <a:pt x="108745" y="485778"/>
                  <a:pt x="0" y="377033"/>
                  <a:pt x="0" y="242889"/>
                </a:cubicBezTo>
                <a:cubicBezTo>
                  <a:pt x="0" y="108745"/>
                  <a:pt x="108745" y="0"/>
                  <a:pt x="242889"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5" name="流程图: 联系 3"/>
          <p:cNvSpPr/>
          <p:nvPr/>
        </p:nvSpPr>
        <p:spPr>
          <a:xfrm>
            <a:off x="5800114" y="4412592"/>
            <a:ext cx="553050" cy="551231"/>
          </a:xfrm>
          <a:custGeom>
            <a:avLst/>
            <a:gdLst/>
            <a:ahLst/>
            <a:cxnLst/>
            <a:rect l="l" t="t" r="r" b="b"/>
            <a:pathLst>
              <a:path w="481014" h="481014">
                <a:moveTo>
                  <a:pt x="220701" y="331142"/>
                </a:moveTo>
                <a:lnTo>
                  <a:pt x="219653" y="333660"/>
                </a:lnTo>
                <a:cubicBezTo>
                  <a:pt x="219981" y="333780"/>
                  <a:pt x="220311" y="333896"/>
                  <a:pt x="220701" y="333835"/>
                </a:cubicBezTo>
                <a:close/>
                <a:moveTo>
                  <a:pt x="300720" y="190282"/>
                </a:moveTo>
                <a:lnTo>
                  <a:pt x="295026" y="259196"/>
                </a:lnTo>
                <a:cubicBezTo>
                  <a:pt x="292805" y="251494"/>
                  <a:pt x="288986" y="244489"/>
                  <a:pt x="283555" y="238882"/>
                </a:cubicBezTo>
                <a:lnTo>
                  <a:pt x="287756" y="193816"/>
                </a:lnTo>
                <a:lnTo>
                  <a:pt x="288244" y="193693"/>
                </a:lnTo>
                <a:lnTo>
                  <a:pt x="288250" y="193717"/>
                </a:lnTo>
                <a:close/>
                <a:moveTo>
                  <a:pt x="335768" y="187876"/>
                </a:moveTo>
                <a:lnTo>
                  <a:pt x="336211" y="187998"/>
                </a:lnTo>
                <a:lnTo>
                  <a:pt x="335768" y="187998"/>
                </a:lnTo>
                <a:close/>
                <a:moveTo>
                  <a:pt x="176482" y="184901"/>
                </a:moveTo>
                <a:lnTo>
                  <a:pt x="184983" y="187242"/>
                </a:lnTo>
                <a:lnTo>
                  <a:pt x="185019" y="187102"/>
                </a:lnTo>
                <a:lnTo>
                  <a:pt x="188412" y="187959"/>
                </a:lnTo>
                <a:lnTo>
                  <a:pt x="192946" y="236603"/>
                </a:lnTo>
                <a:lnTo>
                  <a:pt x="182095" y="252825"/>
                </a:lnTo>
                <a:close/>
                <a:moveTo>
                  <a:pt x="167856" y="182525"/>
                </a:moveTo>
                <a:lnTo>
                  <a:pt x="168298" y="182646"/>
                </a:lnTo>
                <a:lnTo>
                  <a:pt x="167856" y="182646"/>
                </a:lnTo>
                <a:close/>
                <a:moveTo>
                  <a:pt x="322265" y="164514"/>
                </a:moveTo>
                <a:lnTo>
                  <a:pt x="329311" y="218089"/>
                </a:lnTo>
                <a:cubicBezTo>
                  <a:pt x="326815" y="217844"/>
                  <a:pt x="324319" y="235214"/>
                  <a:pt x="321824" y="234969"/>
                </a:cubicBezTo>
                <a:lnTo>
                  <a:pt x="315219" y="218089"/>
                </a:lnTo>
                <a:close/>
                <a:moveTo>
                  <a:pt x="321424" y="162254"/>
                </a:moveTo>
                <a:lnTo>
                  <a:pt x="321229" y="162962"/>
                </a:lnTo>
                <a:lnTo>
                  <a:pt x="288516" y="171973"/>
                </a:lnTo>
                <a:lnTo>
                  <a:pt x="288542" y="171629"/>
                </a:lnTo>
                <a:lnTo>
                  <a:pt x="279918" y="174005"/>
                </a:lnTo>
                <a:lnTo>
                  <a:pt x="279095" y="177591"/>
                </a:lnTo>
                <a:lnTo>
                  <a:pt x="278294" y="177453"/>
                </a:lnTo>
                <a:lnTo>
                  <a:pt x="269027" y="226459"/>
                </a:lnTo>
                <a:lnTo>
                  <a:pt x="265299" y="223942"/>
                </a:lnTo>
                <a:lnTo>
                  <a:pt x="258999" y="239084"/>
                </a:lnTo>
                <a:cubicBezTo>
                  <a:pt x="261474" y="240377"/>
                  <a:pt x="263779" y="241932"/>
                  <a:pt x="265731" y="243892"/>
                </a:cubicBezTo>
                <a:lnTo>
                  <a:pt x="264895" y="248316"/>
                </a:lnTo>
                <a:lnTo>
                  <a:pt x="265174" y="248364"/>
                </a:lnTo>
                <a:lnTo>
                  <a:pt x="264121" y="250906"/>
                </a:lnTo>
                <a:cubicBezTo>
                  <a:pt x="264121" y="256140"/>
                  <a:pt x="268364" y="260383"/>
                  <a:pt x="273598" y="260383"/>
                </a:cubicBezTo>
                <a:cubicBezTo>
                  <a:pt x="274701" y="260383"/>
                  <a:pt x="275759" y="260195"/>
                  <a:pt x="276507" y="259178"/>
                </a:cubicBezTo>
                <a:cubicBezTo>
                  <a:pt x="278601" y="263598"/>
                  <a:pt x="279570" y="268560"/>
                  <a:pt x="279570" y="273750"/>
                </a:cubicBezTo>
                <a:cubicBezTo>
                  <a:pt x="279570" y="294996"/>
                  <a:pt x="263333" y="312450"/>
                  <a:pt x="242549" y="313746"/>
                </a:cubicBezTo>
                <a:lnTo>
                  <a:pt x="242843" y="309612"/>
                </a:lnTo>
                <a:lnTo>
                  <a:pt x="222064" y="323555"/>
                </a:lnTo>
                <a:lnTo>
                  <a:pt x="240653" y="340307"/>
                </a:lnTo>
                <a:lnTo>
                  <a:pt x="241439" y="329297"/>
                </a:lnTo>
                <a:lnTo>
                  <a:pt x="241439" y="336228"/>
                </a:lnTo>
                <a:cubicBezTo>
                  <a:pt x="263857" y="334941"/>
                  <a:pt x="282916" y="321259"/>
                  <a:pt x="291513" y="301706"/>
                </a:cubicBezTo>
                <a:lnTo>
                  <a:pt x="286597" y="361201"/>
                </a:lnTo>
                <a:lnTo>
                  <a:pt x="287938" y="361200"/>
                </a:lnTo>
                <a:cubicBezTo>
                  <a:pt x="288189" y="366219"/>
                  <a:pt x="292454" y="370008"/>
                  <a:pt x="297606" y="370008"/>
                </a:cubicBezTo>
                <a:cubicBezTo>
                  <a:pt x="302757" y="370008"/>
                  <a:pt x="307022" y="366218"/>
                  <a:pt x="307273" y="361201"/>
                </a:cubicBezTo>
                <a:lnTo>
                  <a:pt x="307409" y="361201"/>
                </a:lnTo>
                <a:lnTo>
                  <a:pt x="314411" y="270564"/>
                </a:lnTo>
                <a:lnTo>
                  <a:pt x="330118" y="270564"/>
                </a:lnTo>
                <a:lnTo>
                  <a:pt x="337120" y="361201"/>
                </a:lnTo>
                <a:lnTo>
                  <a:pt x="337971" y="361201"/>
                </a:lnTo>
                <a:cubicBezTo>
                  <a:pt x="337971" y="366875"/>
                  <a:pt x="342571" y="371475"/>
                  <a:pt x="348245" y="371475"/>
                </a:cubicBezTo>
                <a:cubicBezTo>
                  <a:pt x="353920" y="371475"/>
                  <a:pt x="358520" y="366875"/>
                  <a:pt x="358520" y="361201"/>
                </a:cubicBezTo>
                <a:lnTo>
                  <a:pt x="344395" y="190253"/>
                </a:lnTo>
                <a:lnTo>
                  <a:pt x="352896" y="192594"/>
                </a:lnTo>
                <a:lnTo>
                  <a:pt x="352931" y="192454"/>
                </a:lnTo>
                <a:lnTo>
                  <a:pt x="356324" y="193311"/>
                </a:lnTo>
                <a:lnTo>
                  <a:pt x="361523" y="249082"/>
                </a:lnTo>
                <a:cubicBezTo>
                  <a:pt x="361030" y="249455"/>
                  <a:pt x="360998" y="249898"/>
                  <a:pt x="360998" y="250348"/>
                </a:cubicBezTo>
                <a:cubicBezTo>
                  <a:pt x="360998" y="255583"/>
                  <a:pt x="365242" y="259826"/>
                  <a:pt x="370476" y="259826"/>
                </a:cubicBezTo>
                <a:cubicBezTo>
                  <a:pt x="375711" y="259826"/>
                  <a:pt x="379954" y="255583"/>
                  <a:pt x="379954" y="250348"/>
                </a:cubicBezTo>
                <a:lnTo>
                  <a:pt x="378901" y="247807"/>
                </a:lnTo>
                <a:lnTo>
                  <a:pt x="379181" y="247759"/>
                </a:lnTo>
                <a:lnTo>
                  <a:pt x="369516" y="196644"/>
                </a:lnTo>
                <a:lnTo>
                  <a:pt x="370460" y="196883"/>
                </a:lnTo>
                <a:lnTo>
                  <a:pt x="366029" y="174205"/>
                </a:lnTo>
                <a:lnTo>
                  <a:pt x="354884" y="171135"/>
                </a:lnTo>
                <a:lnTo>
                  <a:pt x="354911" y="171478"/>
                </a:lnTo>
                <a:close/>
                <a:moveTo>
                  <a:pt x="154353" y="159162"/>
                </a:moveTo>
                <a:lnTo>
                  <a:pt x="161398" y="212737"/>
                </a:lnTo>
                <a:cubicBezTo>
                  <a:pt x="158902" y="212493"/>
                  <a:pt x="156407" y="229862"/>
                  <a:pt x="153912" y="229617"/>
                </a:cubicBezTo>
                <a:lnTo>
                  <a:pt x="147307" y="212737"/>
                </a:lnTo>
                <a:close/>
                <a:moveTo>
                  <a:pt x="153511" y="156902"/>
                </a:moveTo>
                <a:lnTo>
                  <a:pt x="153316" y="157610"/>
                </a:lnTo>
                <a:lnTo>
                  <a:pt x="120603" y="166621"/>
                </a:lnTo>
                <a:lnTo>
                  <a:pt x="120630" y="166278"/>
                </a:lnTo>
                <a:lnTo>
                  <a:pt x="112005" y="168653"/>
                </a:lnTo>
                <a:lnTo>
                  <a:pt x="111182" y="172240"/>
                </a:lnTo>
                <a:lnTo>
                  <a:pt x="110381" y="172101"/>
                </a:lnTo>
                <a:lnTo>
                  <a:pt x="96982" y="242964"/>
                </a:lnTo>
                <a:lnTo>
                  <a:pt x="97261" y="243012"/>
                </a:lnTo>
                <a:lnTo>
                  <a:pt x="96208" y="245554"/>
                </a:lnTo>
                <a:cubicBezTo>
                  <a:pt x="96208" y="250788"/>
                  <a:pt x="100452" y="255032"/>
                  <a:pt x="105686" y="255032"/>
                </a:cubicBezTo>
                <a:cubicBezTo>
                  <a:pt x="110921" y="255032"/>
                  <a:pt x="115164" y="250788"/>
                  <a:pt x="115164" y="245554"/>
                </a:cubicBezTo>
                <a:cubicBezTo>
                  <a:pt x="115164" y="245104"/>
                  <a:pt x="115133" y="244661"/>
                  <a:pt x="114640" y="244288"/>
                </a:cubicBezTo>
                <a:lnTo>
                  <a:pt x="119843" y="188465"/>
                </a:lnTo>
                <a:lnTo>
                  <a:pt x="120332" y="188341"/>
                </a:lnTo>
                <a:lnTo>
                  <a:pt x="120337" y="188365"/>
                </a:lnTo>
                <a:lnTo>
                  <a:pt x="132808" y="184930"/>
                </a:lnTo>
                <a:lnTo>
                  <a:pt x="118685" y="355849"/>
                </a:lnTo>
                <a:lnTo>
                  <a:pt x="120026" y="355849"/>
                </a:lnTo>
                <a:cubicBezTo>
                  <a:pt x="120277" y="360867"/>
                  <a:pt x="124542" y="364657"/>
                  <a:pt x="129693" y="364657"/>
                </a:cubicBezTo>
                <a:cubicBezTo>
                  <a:pt x="134844" y="364657"/>
                  <a:pt x="139110" y="360867"/>
                  <a:pt x="139360" y="355849"/>
                </a:cubicBezTo>
                <a:lnTo>
                  <a:pt x="139496" y="355849"/>
                </a:lnTo>
                <a:lnTo>
                  <a:pt x="146499" y="265212"/>
                </a:lnTo>
                <a:lnTo>
                  <a:pt x="162205" y="265212"/>
                </a:lnTo>
                <a:lnTo>
                  <a:pt x="169208" y="355849"/>
                </a:lnTo>
                <a:lnTo>
                  <a:pt x="170058" y="355849"/>
                </a:lnTo>
                <a:cubicBezTo>
                  <a:pt x="170058" y="361523"/>
                  <a:pt x="174658" y="366123"/>
                  <a:pt x="180333" y="366123"/>
                </a:cubicBezTo>
                <a:cubicBezTo>
                  <a:pt x="186008" y="366123"/>
                  <a:pt x="190607" y="361523"/>
                  <a:pt x="190608" y="355849"/>
                </a:cubicBezTo>
                <a:lnTo>
                  <a:pt x="186683" y="308346"/>
                </a:lnTo>
                <a:cubicBezTo>
                  <a:pt x="192027" y="316916"/>
                  <a:pt x="199666" y="323840"/>
                  <a:pt x="208785" y="328393"/>
                </a:cubicBezTo>
                <a:lnTo>
                  <a:pt x="217444" y="307686"/>
                </a:lnTo>
                <a:cubicBezTo>
                  <a:pt x="205579" y="301086"/>
                  <a:pt x="197955" y="288308"/>
                  <a:pt x="197955" y="273750"/>
                </a:cubicBezTo>
                <a:cubicBezTo>
                  <a:pt x="197955" y="266431"/>
                  <a:pt x="199882" y="259562"/>
                  <a:pt x="203817" y="253955"/>
                </a:cubicBezTo>
                <a:cubicBezTo>
                  <a:pt x="208490" y="253745"/>
                  <a:pt x="212042" y="249786"/>
                  <a:pt x="212042" y="244996"/>
                </a:cubicBezTo>
                <a:lnTo>
                  <a:pt x="211606" y="243945"/>
                </a:lnTo>
                <a:cubicBezTo>
                  <a:pt x="218097" y="237493"/>
                  <a:pt x="226973" y="233664"/>
                  <a:pt x="236756" y="233348"/>
                </a:cubicBezTo>
                <a:lnTo>
                  <a:pt x="236756" y="238629"/>
                </a:lnTo>
                <a:lnTo>
                  <a:pt x="242962" y="233791"/>
                </a:lnTo>
                <a:lnTo>
                  <a:pt x="247926" y="234793"/>
                </a:lnTo>
                <a:lnTo>
                  <a:pt x="250950" y="227563"/>
                </a:lnTo>
                <a:lnTo>
                  <a:pt x="256491" y="223243"/>
                </a:lnTo>
                <a:lnTo>
                  <a:pt x="253675" y="221047"/>
                </a:lnTo>
                <a:lnTo>
                  <a:pt x="254536" y="218986"/>
                </a:lnTo>
                <a:cubicBezTo>
                  <a:pt x="253135" y="218491"/>
                  <a:pt x="251706" y="218065"/>
                  <a:pt x="250114" y="218271"/>
                </a:cubicBezTo>
                <a:lnTo>
                  <a:pt x="236756" y="207856"/>
                </a:lnTo>
                <a:lnTo>
                  <a:pt x="236756" y="216285"/>
                </a:lnTo>
                <a:cubicBezTo>
                  <a:pt x="226121" y="216381"/>
                  <a:pt x="216148" y="219240"/>
                  <a:pt x="207972" y="224974"/>
                </a:cubicBezTo>
                <a:lnTo>
                  <a:pt x="201603" y="191292"/>
                </a:lnTo>
                <a:lnTo>
                  <a:pt x="202547" y="191531"/>
                </a:lnTo>
                <a:lnTo>
                  <a:pt x="198117" y="168853"/>
                </a:lnTo>
                <a:lnTo>
                  <a:pt x="186971" y="165783"/>
                </a:lnTo>
                <a:lnTo>
                  <a:pt x="186998" y="166126"/>
                </a:lnTo>
                <a:close/>
                <a:moveTo>
                  <a:pt x="321824" y="108737"/>
                </a:moveTo>
                <a:cubicBezTo>
                  <a:pt x="308043" y="108737"/>
                  <a:pt x="296871" y="119909"/>
                  <a:pt x="296871" y="133690"/>
                </a:cubicBezTo>
                <a:cubicBezTo>
                  <a:pt x="296871" y="147471"/>
                  <a:pt x="308043" y="158644"/>
                  <a:pt x="321824" y="158644"/>
                </a:cubicBezTo>
                <a:cubicBezTo>
                  <a:pt x="335606" y="158644"/>
                  <a:pt x="346778" y="147471"/>
                  <a:pt x="346778" y="133690"/>
                </a:cubicBezTo>
                <a:cubicBezTo>
                  <a:pt x="346778" y="119909"/>
                  <a:pt x="335606" y="108737"/>
                  <a:pt x="321824" y="108737"/>
                </a:cubicBezTo>
                <a:close/>
                <a:moveTo>
                  <a:pt x="153912" y="103385"/>
                </a:moveTo>
                <a:cubicBezTo>
                  <a:pt x="140131" y="103385"/>
                  <a:pt x="128959" y="114557"/>
                  <a:pt x="128959" y="128338"/>
                </a:cubicBezTo>
                <a:cubicBezTo>
                  <a:pt x="128959" y="142120"/>
                  <a:pt x="140131" y="153292"/>
                  <a:pt x="153912" y="153292"/>
                </a:cubicBezTo>
                <a:cubicBezTo>
                  <a:pt x="167693" y="153292"/>
                  <a:pt x="178866" y="142120"/>
                  <a:pt x="178866" y="128338"/>
                </a:cubicBezTo>
                <a:cubicBezTo>
                  <a:pt x="178866" y="114557"/>
                  <a:pt x="167693" y="103385"/>
                  <a:pt x="153912" y="103385"/>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6" name="流程图: 联系 44"/>
          <p:cNvSpPr/>
          <p:nvPr/>
        </p:nvSpPr>
        <p:spPr>
          <a:xfrm>
            <a:off x="5801934" y="2049393"/>
            <a:ext cx="551230" cy="551232"/>
          </a:xfrm>
          <a:custGeom>
            <a:avLst/>
            <a:gdLst/>
            <a:ahLst/>
            <a:cxnLst/>
            <a:rect l="l" t="t" r="r" b="b"/>
            <a:pathLst>
              <a:path w="481014" h="481014">
                <a:moveTo>
                  <a:pt x="220643" y="207029"/>
                </a:moveTo>
                <a:lnTo>
                  <a:pt x="221056" y="207143"/>
                </a:lnTo>
                <a:lnTo>
                  <a:pt x="220643" y="207143"/>
                </a:lnTo>
                <a:close/>
                <a:moveTo>
                  <a:pt x="208023" y="185195"/>
                </a:moveTo>
                <a:lnTo>
                  <a:pt x="214607" y="235265"/>
                </a:lnTo>
                <a:cubicBezTo>
                  <a:pt x="212275" y="235037"/>
                  <a:pt x="209943" y="251270"/>
                  <a:pt x="207611" y="251041"/>
                </a:cubicBezTo>
                <a:lnTo>
                  <a:pt x="201438" y="235265"/>
                </a:lnTo>
                <a:close/>
                <a:moveTo>
                  <a:pt x="207237" y="183083"/>
                </a:moveTo>
                <a:lnTo>
                  <a:pt x="207054" y="183745"/>
                </a:lnTo>
                <a:lnTo>
                  <a:pt x="176482" y="192166"/>
                </a:lnTo>
                <a:lnTo>
                  <a:pt x="176507" y="191845"/>
                </a:lnTo>
                <a:lnTo>
                  <a:pt x="168446" y="194066"/>
                </a:lnTo>
                <a:lnTo>
                  <a:pt x="167677" y="197417"/>
                </a:lnTo>
                <a:lnTo>
                  <a:pt x="166928" y="197287"/>
                </a:lnTo>
                <a:lnTo>
                  <a:pt x="154405" y="263515"/>
                </a:lnTo>
                <a:lnTo>
                  <a:pt x="154666" y="263560"/>
                </a:lnTo>
                <a:lnTo>
                  <a:pt x="153682" y="265935"/>
                </a:lnTo>
                <a:cubicBezTo>
                  <a:pt x="153682" y="270827"/>
                  <a:pt x="157648" y="274793"/>
                  <a:pt x="162540" y="274793"/>
                </a:cubicBezTo>
                <a:cubicBezTo>
                  <a:pt x="167432" y="274793"/>
                  <a:pt x="171398" y="270827"/>
                  <a:pt x="171398" y="265935"/>
                </a:cubicBezTo>
                <a:cubicBezTo>
                  <a:pt x="171398" y="265515"/>
                  <a:pt x="171369" y="265101"/>
                  <a:pt x="170908" y="264752"/>
                </a:cubicBezTo>
                <a:lnTo>
                  <a:pt x="175771" y="212581"/>
                </a:lnTo>
                <a:lnTo>
                  <a:pt x="176227" y="212465"/>
                </a:lnTo>
                <a:lnTo>
                  <a:pt x="176233" y="212488"/>
                </a:lnTo>
                <a:lnTo>
                  <a:pt x="187887" y="209278"/>
                </a:lnTo>
                <a:lnTo>
                  <a:pt x="174688" y="369015"/>
                </a:lnTo>
                <a:lnTo>
                  <a:pt x="175942" y="369014"/>
                </a:lnTo>
                <a:cubicBezTo>
                  <a:pt x="176176" y="373704"/>
                  <a:pt x="180163" y="377246"/>
                  <a:pt x="184977" y="377246"/>
                </a:cubicBezTo>
                <a:cubicBezTo>
                  <a:pt x="189791" y="377246"/>
                  <a:pt x="193777" y="373704"/>
                  <a:pt x="194011" y="369015"/>
                </a:cubicBezTo>
                <a:lnTo>
                  <a:pt x="194138" y="369015"/>
                </a:lnTo>
                <a:lnTo>
                  <a:pt x="200683" y="284307"/>
                </a:lnTo>
                <a:lnTo>
                  <a:pt x="215362" y="284308"/>
                </a:lnTo>
                <a:lnTo>
                  <a:pt x="221906" y="369015"/>
                </a:lnTo>
                <a:lnTo>
                  <a:pt x="222701" y="369015"/>
                </a:lnTo>
                <a:cubicBezTo>
                  <a:pt x="222701" y="374318"/>
                  <a:pt x="227000" y="378617"/>
                  <a:pt x="232304" y="378617"/>
                </a:cubicBezTo>
                <a:cubicBezTo>
                  <a:pt x="237607" y="378617"/>
                  <a:pt x="241906" y="374318"/>
                  <a:pt x="241906" y="369015"/>
                </a:cubicBezTo>
                <a:lnTo>
                  <a:pt x="228705" y="209250"/>
                </a:lnTo>
                <a:lnTo>
                  <a:pt x="236650" y="211438"/>
                </a:lnTo>
                <a:lnTo>
                  <a:pt x="236683" y="211307"/>
                </a:lnTo>
                <a:lnTo>
                  <a:pt x="239854" y="212108"/>
                </a:lnTo>
                <a:lnTo>
                  <a:pt x="244712" y="264231"/>
                </a:lnTo>
                <a:cubicBezTo>
                  <a:pt x="244252" y="264580"/>
                  <a:pt x="244222" y="264994"/>
                  <a:pt x="244222" y="265414"/>
                </a:cubicBezTo>
                <a:cubicBezTo>
                  <a:pt x="244222" y="270306"/>
                  <a:pt x="248188" y="274272"/>
                  <a:pt x="253080" y="274272"/>
                </a:cubicBezTo>
                <a:cubicBezTo>
                  <a:pt x="257972" y="274272"/>
                  <a:pt x="261938" y="270306"/>
                  <a:pt x="261938" y="265414"/>
                </a:cubicBezTo>
                <a:lnTo>
                  <a:pt x="260954" y="263039"/>
                </a:lnTo>
                <a:lnTo>
                  <a:pt x="261215" y="262994"/>
                </a:lnTo>
                <a:lnTo>
                  <a:pt x="252182" y="215223"/>
                </a:lnTo>
                <a:lnTo>
                  <a:pt x="253065" y="215446"/>
                </a:lnTo>
                <a:lnTo>
                  <a:pt x="248924" y="194252"/>
                </a:lnTo>
                <a:lnTo>
                  <a:pt x="238508" y="191383"/>
                </a:lnTo>
                <a:lnTo>
                  <a:pt x="238533" y="191703"/>
                </a:lnTo>
                <a:close/>
                <a:moveTo>
                  <a:pt x="207611" y="133067"/>
                </a:moveTo>
                <a:cubicBezTo>
                  <a:pt x="194731" y="133067"/>
                  <a:pt x="184290" y="143508"/>
                  <a:pt x="184290" y="156388"/>
                </a:cubicBezTo>
                <a:cubicBezTo>
                  <a:pt x="184290" y="169268"/>
                  <a:pt x="194731" y="179709"/>
                  <a:pt x="207611" y="179709"/>
                </a:cubicBezTo>
                <a:cubicBezTo>
                  <a:pt x="220491" y="179709"/>
                  <a:pt x="230932" y="169268"/>
                  <a:pt x="230932" y="156388"/>
                </a:cubicBezTo>
                <a:cubicBezTo>
                  <a:pt x="230932" y="143508"/>
                  <a:pt x="220491" y="133067"/>
                  <a:pt x="207611" y="133067"/>
                </a:cubicBezTo>
                <a:close/>
                <a:moveTo>
                  <a:pt x="267299" y="78447"/>
                </a:moveTo>
                <a:cubicBezTo>
                  <a:pt x="259365" y="78447"/>
                  <a:pt x="252932" y="84879"/>
                  <a:pt x="252932" y="92814"/>
                </a:cubicBezTo>
                <a:lnTo>
                  <a:pt x="252932" y="150280"/>
                </a:lnTo>
                <a:cubicBezTo>
                  <a:pt x="252932" y="158214"/>
                  <a:pt x="259365" y="164647"/>
                  <a:pt x="267299" y="164647"/>
                </a:cubicBezTo>
                <a:lnTo>
                  <a:pt x="269002" y="164647"/>
                </a:lnTo>
                <a:lnTo>
                  <a:pt x="253595" y="184539"/>
                </a:lnTo>
                <a:lnTo>
                  <a:pt x="288170" y="164647"/>
                </a:lnTo>
                <a:lnTo>
                  <a:pt x="349961" y="164647"/>
                </a:lnTo>
                <a:cubicBezTo>
                  <a:pt x="357896" y="164647"/>
                  <a:pt x="364328" y="158214"/>
                  <a:pt x="364328" y="150280"/>
                </a:cubicBezTo>
                <a:lnTo>
                  <a:pt x="364328" y="92814"/>
                </a:lnTo>
                <a:cubicBezTo>
                  <a:pt x="364328" y="84879"/>
                  <a:pt x="357896" y="78447"/>
                  <a:pt x="349961" y="78447"/>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grpSp>
        <p:nvGrpSpPr>
          <p:cNvPr id="7" name="组合 6"/>
          <p:cNvGrpSpPr/>
          <p:nvPr/>
        </p:nvGrpSpPr>
        <p:grpSpPr>
          <a:xfrm>
            <a:off x="4626702" y="3226444"/>
            <a:ext cx="553050" cy="551231"/>
            <a:chOff x="4755289" y="3440757"/>
            <a:chExt cx="553050" cy="551231"/>
          </a:xfrm>
          <a:solidFill>
            <a:srgbClr val="84B5D5"/>
          </a:solidFill>
        </p:grpSpPr>
        <p:sp>
          <p:nvSpPr>
            <p:cNvPr id="8" name="流程图: 联系 43"/>
            <p:cNvSpPr/>
            <p:nvPr/>
          </p:nvSpPr>
          <p:spPr>
            <a:xfrm>
              <a:off x="4755289" y="3440757"/>
              <a:ext cx="553050" cy="551231"/>
            </a:xfrm>
            <a:custGeom>
              <a:avLst/>
              <a:gdLst/>
              <a:ahLst/>
              <a:cxnLst/>
              <a:rect l="l" t="t" r="r" b="b"/>
              <a:pathLst>
                <a:path w="481014" h="481014">
                  <a:moveTo>
                    <a:pt x="249625" y="309120"/>
                  </a:moveTo>
                  <a:lnTo>
                    <a:pt x="249625" y="396233"/>
                  </a:lnTo>
                  <a:lnTo>
                    <a:pt x="281495" y="396233"/>
                  </a:lnTo>
                  <a:lnTo>
                    <a:pt x="281495" y="309120"/>
                  </a:lnTo>
                  <a:close/>
                  <a:moveTo>
                    <a:pt x="298493" y="275833"/>
                  </a:moveTo>
                  <a:lnTo>
                    <a:pt x="298493" y="394108"/>
                  </a:lnTo>
                  <a:lnTo>
                    <a:pt x="321865" y="394108"/>
                  </a:lnTo>
                  <a:lnTo>
                    <a:pt x="321865" y="275833"/>
                  </a:lnTo>
                  <a:close/>
                  <a:moveTo>
                    <a:pt x="343820" y="231922"/>
                  </a:moveTo>
                  <a:lnTo>
                    <a:pt x="343820" y="396233"/>
                  </a:lnTo>
                  <a:lnTo>
                    <a:pt x="367192" y="396233"/>
                  </a:lnTo>
                  <a:lnTo>
                    <a:pt x="367192" y="231922"/>
                  </a:lnTo>
                  <a:close/>
                  <a:moveTo>
                    <a:pt x="183411" y="167436"/>
                  </a:moveTo>
                  <a:lnTo>
                    <a:pt x="183973" y="167591"/>
                  </a:lnTo>
                  <a:lnTo>
                    <a:pt x="183411" y="167590"/>
                  </a:lnTo>
                  <a:close/>
                  <a:moveTo>
                    <a:pt x="166258" y="137758"/>
                  </a:moveTo>
                  <a:lnTo>
                    <a:pt x="175208" y="205816"/>
                  </a:lnTo>
                  <a:cubicBezTo>
                    <a:pt x="172038" y="205505"/>
                    <a:pt x="168868" y="227570"/>
                    <a:pt x="165698" y="227259"/>
                  </a:cubicBezTo>
                  <a:lnTo>
                    <a:pt x="157308" y="205816"/>
                  </a:lnTo>
                  <a:close/>
                  <a:moveTo>
                    <a:pt x="165189" y="134887"/>
                  </a:moveTo>
                  <a:lnTo>
                    <a:pt x="164941" y="135786"/>
                  </a:lnTo>
                  <a:lnTo>
                    <a:pt x="123386" y="147233"/>
                  </a:lnTo>
                  <a:lnTo>
                    <a:pt x="123420" y="146797"/>
                  </a:lnTo>
                  <a:lnTo>
                    <a:pt x="112463" y="149815"/>
                  </a:lnTo>
                  <a:lnTo>
                    <a:pt x="111418" y="154371"/>
                  </a:lnTo>
                  <a:lnTo>
                    <a:pt x="110401" y="154194"/>
                  </a:lnTo>
                  <a:lnTo>
                    <a:pt x="93379" y="244214"/>
                  </a:lnTo>
                  <a:lnTo>
                    <a:pt x="93734" y="244275"/>
                  </a:lnTo>
                  <a:lnTo>
                    <a:pt x="92396" y="247504"/>
                  </a:lnTo>
                  <a:cubicBezTo>
                    <a:pt x="92396" y="254153"/>
                    <a:pt x="97787" y="259543"/>
                    <a:pt x="104436" y="259543"/>
                  </a:cubicBezTo>
                  <a:cubicBezTo>
                    <a:pt x="111086" y="259543"/>
                    <a:pt x="116476" y="254153"/>
                    <a:pt x="116476" y="247504"/>
                  </a:cubicBezTo>
                  <a:cubicBezTo>
                    <a:pt x="116476" y="246932"/>
                    <a:pt x="116436" y="246369"/>
                    <a:pt x="115810" y="245896"/>
                  </a:cubicBezTo>
                  <a:lnTo>
                    <a:pt x="122420" y="174982"/>
                  </a:lnTo>
                  <a:lnTo>
                    <a:pt x="123040" y="174825"/>
                  </a:lnTo>
                  <a:lnTo>
                    <a:pt x="123048" y="174855"/>
                  </a:lnTo>
                  <a:lnTo>
                    <a:pt x="138889" y="170492"/>
                  </a:lnTo>
                  <a:lnTo>
                    <a:pt x="120948" y="387614"/>
                  </a:lnTo>
                  <a:lnTo>
                    <a:pt x="122652" y="387614"/>
                  </a:lnTo>
                  <a:cubicBezTo>
                    <a:pt x="122971" y="393988"/>
                    <a:pt x="128389" y="398803"/>
                    <a:pt x="134933" y="398803"/>
                  </a:cubicBezTo>
                  <a:cubicBezTo>
                    <a:pt x="141476" y="398803"/>
                    <a:pt x="146895" y="393988"/>
                    <a:pt x="147213" y="387614"/>
                  </a:cubicBezTo>
                  <a:lnTo>
                    <a:pt x="147385" y="387614"/>
                  </a:lnTo>
                  <a:lnTo>
                    <a:pt x="156281" y="272476"/>
                  </a:lnTo>
                  <a:lnTo>
                    <a:pt x="176233" y="272476"/>
                  </a:lnTo>
                  <a:lnTo>
                    <a:pt x="185128" y="387614"/>
                  </a:lnTo>
                  <a:lnTo>
                    <a:pt x="186209" y="387614"/>
                  </a:lnTo>
                  <a:cubicBezTo>
                    <a:pt x="186209" y="394822"/>
                    <a:pt x="192053" y="400666"/>
                    <a:pt x="199261" y="400666"/>
                  </a:cubicBezTo>
                  <a:cubicBezTo>
                    <a:pt x="206470" y="400666"/>
                    <a:pt x="212313" y="394823"/>
                    <a:pt x="212313" y="387614"/>
                  </a:cubicBezTo>
                  <a:lnTo>
                    <a:pt x="194370" y="170455"/>
                  </a:lnTo>
                  <a:lnTo>
                    <a:pt x="205168" y="173429"/>
                  </a:lnTo>
                  <a:lnTo>
                    <a:pt x="205214" y="173251"/>
                  </a:lnTo>
                  <a:lnTo>
                    <a:pt x="209524" y="174340"/>
                  </a:lnTo>
                  <a:lnTo>
                    <a:pt x="216127" y="245187"/>
                  </a:lnTo>
                  <a:cubicBezTo>
                    <a:pt x="215501" y="245661"/>
                    <a:pt x="215461" y="246224"/>
                    <a:pt x="215461" y="246795"/>
                  </a:cubicBezTo>
                  <a:cubicBezTo>
                    <a:pt x="215461" y="253445"/>
                    <a:pt x="220852" y="258835"/>
                    <a:pt x="227501" y="258835"/>
                  </a:cubicBezTo>
                  <a:cubicBezTo>
                    <a:pt x="234151" y="258835"/>
                    <a:pt x="239541" y="253445"/>
                    <a:pt x="239541" y="246796"/>
                  </a:cubicBezTo>
                  <a:lnTo>
                    <a:pt x="238204" y="243567"/>
                  </a:lnTo>
                  <a:lnTo>
                    <a:pt x="238558" y="243506"/>
                  </a:lnTo>
                  <a:lnTo>
                    <a:pt x="226281" y="178574"/>
                  </a:lnTo>
                  <a:lnTo>
                    <a:pt x="227481" y="178877"/>
                  </a:lnTo>
                  <a:lnTo>
                    <a:pt x="221852" y="150069"/>
                  </a:lnTo>
                  <a:lnTo>
                    <a:pt x="207694" y="146169"/>
                  </a:lnTo>
                  <a:lnTo>
                    <a:pt x="207728" y="146604"/>
                  </a:lnTo>
                  <a:close/>
                  <a:moveTo>
                    <a:pt x="165698" y="66903"/>
                  </a:moveTo>
                  <a:cubicBezTo>
                    <a:pt x="148192" y="66903"/>
                    <a:pt x="134000" y="81095"/>
                    <a:pt x="134000" y="98602"/>
                  </a:cubicBezTo>
                  <a:cubicBezTo>
                    <a:pt x="134000" y="116109"/>
                    <a:pt x="148192" y="130301"/>
                    <a:pt x="165698" y="130301"/>
                  </a:cubicBezTo>
                  <a:cubicBezTo>
                    <a:pt x="183205" y="130301"/>
                    <a:pt x="197397" y="116109"/>
                    <a:pt x="197397" y="98602"/>
                  </a:cubicBezTo>
                  <a:cubicBezTo>
                    <a:pt x="197397" y="81095"/>
                    <a:pt x="183205" y="66903"/>
                    <a:pt x="165698" y="66903"/>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cxnSp>
          <p:nvCxnSpPr>
            <p:cNvPr id="9" name="直接箭头连接符 8"/>
            <p:cNvCxnSpPr/>
            <p:nvPr/>
          </p:nvCxnSpPr>
          <p:spPr>
            <a:xfrm flipV="1">
              <a:off x="5050007" y="3671801"/>
              <a:ext cx="107335" cy="78228"/>
            </a:xfrm>
            <a:prstGeom prst="straightConnector1">
              <a:avLst/>
            </a:prstGeom>
            <a:grpFill/>
            <a:ln>
              <a:solidFill>
                <a:srgbClr val="FFFFFF"/>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059682" y="2475096"/>
            <a:ext cx="2041192" cy="2043012"/>
            <a:chOff x="5188269" y="2689409"/>
            <a:chExt cx="2041192" cy="2043012"/>
          </a:xfrm>
          <a:solidFill>
            <a:schemeClr val="accent5">
              <a:lumMod val="75000"/>
            </a:schemeClr>
          </a:solidFill>
        </p:grpSpPr>
        <p:sp>
          <p:nvSpPr>
            <p:cNvPr id="11" name="等腰三角形 2"/>
            <p:cNvSpPr/>
            <p:nvPr/>
          </p:nvSpPr>
          <p:spPr>
            <a:xfrm>
              <a:off x="5188269" y="2689409"/>
              <a:ext cx="2041192" cy="2043012"/>
            </a:xfrm>
            <a:custGeom>
              <a:avLst/>
              <a:gdLst/>
              <a:ahLst/>
              <a:cxnLst/>
              <a:rect l="l" t="t" r="r" b="b"/>
              <a:pathLst>
                <a:path w="6461564" h="6470705">
                  <a:moveTo>
                    <a:pt x="4063682" y="6470705"/>
                  </a:moveTo>
                  <a:lnTo>
                    <a:pt x="4917365" y="5014948"/>
                  </a:lnTo>
                  <a:lnTo>
                    <a:pt x="6458422" y="4111244"/>
                  </a:lnTo>
                  <a:cubicBezTo>
                    <a:pt x="6178496" y="3919253"/>
                    <a:pt x="5997134" y="3607461"/>
                    <a:pt x="5997134" y="3255671"/>
                  </a:cubicBezTo>
                  <a:cubicBezTo>
                    <a:pt x="5997134" y="2902551"/>
                    <a:pt x="6179870" y="2589733"/>
                    <a:pt x="6461564" y="2397880"/>
                  </a:cubicBezTo>
                  <a:lnTo>
                    <a:pt x="4963992" y="1519676"/>
                  </a:lnTo>
                  <a:lnTo>
                    <a:pt x="4072826" y="0"/>
                  </a:lnTo>
                  <a:cubicBezTo>
                    <a:pt x="3880973" y="281694"/>
                    <a:pt x="3568155" y="464430"/>
                    <a:pt x="3215035" y="464430"/>
                  </a:cubicBezTo>
                  <a:cubicBezTo>
                    <a:pt x="2863245" y="464430"/>
                    <a:pt x="2551453" y="283068"/>
                    <a:pt x="2359462" y="3142"/>
                  </a:cubicBezTo>
                  <a:lnTo>
                    <a:pt x="1447587" y="1558132"/>
                  </a:lnTo>
                  <a:lnTo>
                    <a:pt x="3141" y="2405182"/>
                  </a:lnTo>
                  <a:cubicBezTo>
                    <a:pt x="283067" y="2597173"/>
                    <a:pt x="464429" y="2908965"/>
                    <a:pt x="464429" y="3260755"/>
                  </a:cubicBezTo>
                  <a:cubicBezTo>
                    <a:pt x="464429" y="3613875"/>
                    <a:pt x="281693" y="3926693"/>
                    <a:pt x="0" y="4118546"/>
                  </a:cubicBezTo>
                  <a:lnTo>
                    <a:pt x="1482687" y="4988021"/>
                  </a:lnTo>
                  <a:lnTo>
                    <a:pt x="2350318" y="6467563"/>
                  </a:lnTo>
                  <a:cubicBezTo>
                    <a:pt x="2542309" y="6187637"/>
                    <a:pt x="2854101" y="6006275"/>
                    <a:pt x="3205891" y="6006275"/>
                  </a:cubicBezTo>
                  <a:cubicBezTo>
                    <a:pt x="3559011" y="6006275"/>
                    <a:pt x="3871829" y="6189011"/>
                    <a:pt x="4063682" y="64707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2" name="矩形 11"/>
            <p:cNvSpPr/>
            <p:nvPr/>
          </p:nvSpPr>
          <p:spPr>
            <a:xfrm>
              <a:off x="5352905" y="3429000"/>
              <a:ext cx="1620957" cy="523220"/>
            </a:xfrm>
            <a:prstGeom prst="rect">
              <a:avLst/>
            </a:prstGeom>
            <a:grpFill/>
          </p:spPr>
          <p:txBody>
            <a:bodyPr wrap="none">
              <a:spAutoFit/>
            </a:bodyPr>
            <a:lstStyle/>
            <a:p>
              <a:r>
                <a:rPr lang="zh-CN" altLang="en-US" sz="2800" dirty="0" smtClean="0">
                  <a:solidFill>
                    <a:schemeClr val="bg1"/>
                  </a:solidFill>
                </a:rPr>
                <a:t>所用技术</a:t>
              </a:r>
              <a:endParaRPr lang="zh-CN" altLang="en-US" dirty="0">
                <a:solidFill>
                  <a:schemeClr val="bg1"/>
                </a:solidFill>
              </a:endParaRPr>
            </a:p>
          </p:txBody>
        </p:sp>
      </p:grpSp>
      <p:grpSp>
        <p:nvGrpSpPr>
          <p:cNvPr id="13" name="组合 12"/>
          <p:cNvGrpSpPr/>
          <p:nvPr/>
        </p:nvGrpSpPr>
        <p:grpSpPr>
          <a:xfrm>
            <a:off x="3532165" y="1026228"/>
            <a:ext cx="4926736" cy="1270582"/>
            <a:chOff x="3660752" y="1240541"/>
            <a:chExt cx="4926736" cy="1270582"/>
          </a:xfrm>
        </p:grpSpPr>
        <p:sp>
          <p:nvSpPr>
            <p:cNvPr id="14" name="TextBox 51"/>
            <p:cNvSpPr txBox="1">
              <a:spLocks noChangeArrowheads="1"/>
            </p:cNvSpPr>
            <p:nvPr/>
          </p:nvSpPr>
          <p:spPr bwMode="auto">
            <a:xfrm>
              <a:off x="6163384" y="2298272"/>
              <a:ext cx="236502" cy="212851"/>
            </a:xfrm>
            <a:prstGeom prst="rect">
              <a:avLst/>
            </a:prstGeom>
            <a:noFill/>
            <a:ln w="9525">
              <a:noFill/>
              <a:miter lim="800000"/>
            </a:ln>
          </p:spPr>
          <p:txBody>
            <a:bodyPr>
              <a:spAutoFit/>
            </a:bodyPr>
            <a:lstStyle/>
            <a:p>
              <a:r>
                <a:rPr lang="en-US" altLang="zh-CN" sz="600" b="1">
                  <a:solidFill>
                    <a:srgbClr val="B1DE64"/>
                  </a:solidFill>
                  <a:ea typeface="微软雅黑" panose="020B0503020204020204" pitchFamily="34" charset="-122"/>
                </a:rPr>
                <a:t>$</a:t>
              </a:r>
              <a:endParaRPr lang="zh-CN" altLang="en-US" sz="600" b="1">
                <a:solidFill>
                  <a:srgbClr val="B1DE64"/>
                </a:solidFill>
                <a:ea typeface="微软雅黑" panose="020B0503020204020204" pitchFamily="34" charset="-122"/>
              </a:endParaRPr>
            </a:p>
          </p:txBody>
        </p:sp>
        <p:sp>
          <p:nvSpPr>
            <p:cNvPr id="15" name="TextBox 28"/>
            <p:cNvSpPr txBox="1"/>
            <p:nvPr/>
          </p:nvSpPr>
          <p:spPr>
            <a:xfrm>
              <a:off x="5533772" y="1240541"/>
              <a:ext cx="1197764" cy="369332"/>
            </a:xfrm>
            <a:prstGeom prst="rect">
              <a:avLst/>
            </a:prstGeom>
            <a:noFill/>
          </p:spPr>
          <p:txBody>
            <a:bodyPr wrap="none" rtlCol="0">
              <a:spAutoFit/>
            </a:bodyPr>
            <a:lstStyle/>
            <a:p>
              <a:pPr algn="ctr"/>
              <a:r>
                <a:rPr lang="en-US" altLang="zh-CN" b="1" dirty="0" smtClean="0">
                  <a:solidFill>
                    <a:schemeClr val="tx2">
                      <a:lumMod val="75000"/>
                    </a:schemeClr>
                  </a:solidFill>
                </a:rPr>
                <a:t>SSM</a:t>
              </a:r>
              <a:r>
                <a:rPr lang="zh-CN" altLang="en-US" b="1" dirty="0" smtClean="0">
                  <a:solidFill>
                    <a:schemeClr val="tx2">
                      <a:lumMod val="75000"/>
                    </a:schemeClr>
                  </a:solidFill>
                </a:rPr>
                <a:t>框架</a:t>
              </a:r>
              <a:endParaRPr lang="zh-CN" altLang="en-US" b="1" dirty="0">
                <a:solidFill>
                  <a:schemeClr val="tx2">
                    <a:lumMod val="75000"/>
                  </a:schemeClr>
                </a:solidFill>
              </a:endParaRPr>
            </a:p>
          </p:txBody>
        </p:sp>
        <p:sp>
          <p:nvSpPr>
            <p:cNvPr id="16" name="KSO_GI1"/>
            <p:cNvSpPr/>
            <p:nvPr/>
          </p:nvSpPr>
          <p:spPr bwMode="auto">
            <a:xfrm>
              <a:off x="3660752" y="1613044"/>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使用</a:t>
              </a:r>
              <a:r>
                <a:rPr lang="en-US" altLang="zh-CN" sz="1400" dirty="0" err="1" smtClean="0">
                  <a:solidFill>
                    <a:schemeClr val="tx1">
                      <a:lumMod val="75000"/>
                      <a:lumOff val="25000"/>
                    </a:schemeClr>
                  </a:solidFill>
                  <a:latin typeface="+mj-ea"/>
                  <a:ea typeface="+mj-ea"/>
                  <a:sym typeface="+mn-ea"/>
                </a:rPr>
                <a:t>SpringMVC</a:t>
              </a:r>
              <a:r>
                <a:rPr lang="zh-CN" altLang="en-US" sz="1400" dirty="0" smtClean="0">
                  <a:solidFill>
                    <a:schemeClr val="tx1">
                      <a:lumMod val="75000"/>
                      <a:lumOff val="25000"/>
                    </a:schemeClr>
                  </a:solidFill>
                  <a:latin typeface="+mj-ea"/>
                  <a:ea typeface="+mj-ea"/>
                  <a:sym typeface="+mn-ea"/>
                </a:rPr>
                <a:t>、</a:t>
              </a:r>
              <a:r>
                <a:rPr lang="en-US" altLang="zh-CN" sz="1400" dirty="0" smtClean="0">
                  <a:solidFill>
                    <a:schemeClr val="tx1">
                      <a:lumMod val="75000"/>
                      <a:lumOff val="25000"/>
                    </a:schemeClr>
                  </a:solidFill>
                  <a:latin typeface="+mj-ea"/>
                  <a:ea typeface="+mj-ea"/>
                </a:rPr>
                <a:t>Spring</a:t>
              </a:r>
              <a:r>
                <a:rPr lang="zh-CN" altLang="en-US"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MyBatis</a:t>
              </a:r>
              <a:r>
                <a:rPr lang="zh-CN" altLang="en-US" sz="1400" dirty="0" smtClean="0">
                  <a:solidFill>
                    <a:schemeClr val="tx1">
                      <a:lumMod val="75000"/>
                      <a:lumOff val="25000"/>
                    </a:schemeClr>
                  </a:solidFill>
                  <a:latin typeface="+mj-ea"/>
                  <a:ea typeface="+mj-ea"/>
                </a:rPr>
                <a:t>轻量化框架</a:t>
              </a:r>
              <a:endParaRPr lang="zh-CN" altLang="en-US" sz="1400" dirty="0" smtClean="0">
                <a:solidFill>
                  <a:schemeClr val="tx1">
                    <a:lumMod val="75000"/>
                    <a:lumOff val="25000"/>
                  </a:schemeClr>
                </a:solidFill>
                <a:latin typeface="+mj-ea"/>
                <a:ea typeface="+mj-ea"/>
              </a:endParaRPr>
            </a:p>
          </p:txBody>
        </p:sp>
      </p:grpSp>
      <p:grpSp>
        <p:nvGrpSpPr>
          <p:cNvPr id="17" name="组合 16"/>
          <p:cNvGrpSpPr/>
          <p:nvPr/>
        </p:nvGrpSpPr>
        <p:grpSpPr>
          <a:xfrm>
            <a:off x="7533854" y="3109285"/>
            <a:ext cx="3876416" cy="1072470"/>
            <a:chOff x="7662441" y="3323598"/>
            <a:chExt cx="3876416" cy="1072470"/>
          </a:xfrm>
        </p:grpSpPr>
        <p:sp>
          <p:nvSpPr>
            <p:cNvPr id="18" name="TextBox 30"/>
            <p:cNvSpPr txBox="1"/>
            <p:nvPr/>
          </p:nvSpPr>
          <p:spPr>
            <a:xfrm>
              <a:off x="7888050" y="3323598"/>
              <a:ext cx="842410" cy="369332"/>
            </a:xfrm>
            <a:prstGeom prst="rect">
              <a:avLst/>
            </a:prstGeom>
            <a:noFill/>
          </p:spPr>
          <p:txBody>
            <a:bodyPr wrap="none" rtlCol="0">
              <a:spAutoFit/>
            </a:bodyPr>
            <a:lstStyle/>
            <a:p>
              <a:pPr algn="ctr"/>
              <a:r>
                <a:rPr lang="en-US" altLang="zh-CN" b="1" dirty="0" err="1" smtClean="0">
                  <a:solidFill>
                    <a:schemeClr val="tx1">
                      <a:lumMod val="75000"/>
                      <a:lumOff val="25000"/>
                    </a:schemeClr>
                  </a:solidFill>
                </a:rPr>
                <a:t>Shiro</a:t>
              </a:r>
              <a:endParaRPr lang="zh-CN" altLang="en-US" b="1" dirty="0">
                <a:solidFill>
                  <a:schemeClr val="tx1">
                    <a:lumMod val="75000"/>
                    <a:lumOff val="25000"/>
                  </a:schemeClr>
                </a:solidFill>
              </a:endParaRPr>
            </a:p>
          </p:txBody>
        </p:sp>
        <p:sp>
          <p:nvSpPr>
            <p:cNvPr id="19" name="KSO_GI1"/>
            <p:cNvSpPr/>
            <p:nvPr/>
          </p:nvSpPr>
          <p:spPr bwMode="auto">
            <a:xfrm>
              <a:off x="7662441" y="3788948"/>
              <a:ext cx="387641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nSpc>
                  <a:spcPct val="150000"/>
                </a:lnSpc>
                <a:defRPr/>
              </a:pPr>
              <a:r>
                <a:rPr lang="zh-CN" altLang="en-US" sz="1400" dirty="0" smtClean="0">
                  <a:solidFill>
                    <a:schemeClr val="tx1">
                      <a:lumMod val="75000"/>
                      <a:lumOff val="25000"/>
                    </a:schemeClr>
                  </a:solidFill>
                  <a:latin typeface="+mj-ea"/>
                  <a:ea typeface="+mj-ea"/>
                </a:rPr>
                <a:t>角色控制使用</a:t>
              </a:r>
              <a:r>
                <a:rPr lang="en-US" altLang="zh-CN" sz="1400" dirty="0" err="1" smtClean="0">
                  <a:solidFill>
                    <a:schemeClr val="tx1">
                      <a:lumMod val="75000"/>
                      <a:lumOff val="25000"/>
                    </a:schemeClr>
                  </a:solidFill>
                  <a:latin typeface="+mj-ea"/>
                  <a:ea typeface="+mj-ea"/>
                </a:rPr>
                <a:t>Shiro</a:t>
              </a:r>
              <a:r>
                <a:rPr lang="zh-CN" altLang="en-US" sz="1400" dirty="0" err="1" smtClean="0">
                  <a:solidFill>
                    <a:schemeClr val="tx1">
                      <a:lumMod val="75000"/>
                      <a:lumOff val="25000"/>
                    </a:schemeClr>
                  </a:solidFill>
                  <a:latin typeface="+mj-ea"/>
                  <a:ea typeface="+mj-ea"/>
                </a:rPr>
                <a:t>框架</a:t>
              </a:r>
              <a:r>
                <a:rPr lang="zh-CN" altLang="en-US" sz="1400" dirty="0" smtClean="0">
                  <a:solidFill>
                    <a:schemeClr val="tx1">
                      <a:lumMod val="75000"/>
                      <a:lumOff val="25000"/>
                    </a:schemeClr>
                  </a:solidFill>
                  <a:latin typeface="+mj-ea"/>
                  <a:ea typeface="+mj-ea"/>
                </a:rPr>
                <a:t>，严格控制不同角色下的不同权限</a:t>
              </a:r>
              <a:endParaRPr lang="zh-CN" altLang="en-US" sz="1400" dirty="0">
                <a:solidFill>
                  <a:schemeClr val="tx1">
                    <a:lumMod val="75000"/>
                    <a:lumOff val="25000"/>
                  </a:schemeClr>
                </a:solidFill>
                <a:latin typeface="+mj-ea"/>
                <a:ea typeface="+mj-ea"/>
              </a:endParaRPr>
            </a:p>
          </p:txBody>
        </p:sp>
      </p:grpSp>
      <p:grpSp>
        <p:nvGrpSpPr>
          <p:cNvPr id="20" name="组合 19"/>
          <p:cNvGrpSpPr/>
          <p:nvPr/>
        </p:nvGrpSpPr>
        <p:grpSpPr>
          <a:xfrm>
            <a:off x="3889796" y="4965781"/>
            <a:ext cx="4926736" cy="936081"/>
            <a:chOff x="4018383" y="5180094"/>
            <a:chExt cx="4926736" cy="936081"/>
          </a:xfrm>
        </p:grpSpPr>
        <p:sp>
          <p:nvSpPr>
            <p:cNvPr id="21" name="TextBox 32"/>
            <p:cNvSpPr txBox="1"/>
            <p:nvPr/>
          </p:nvSpPr>
          <p:spPr>
            <a:xfrm>
              <a:off x="5758740" y="5180094"/>
              <a:ext cx="1056701" cy="369332"/>
            </a:xfrm>
            <a:prstGeom prst="rect">
              <a:avLst/>
            </a:prstGeom>
            <a:noFill/>
          </p:spPr>
          <p:txBody>
            <a:bodyPr wrap="none" rtlCol="0">
              <a:spAutoFit/>
            </a:bodyPr>
            <a:lstStyle/>
            <a:p>
              <a:pPr algn="ctr"/>
              <a:r>
                <a:rPr lang="en-US" altLang="zh-CN" b="1" dirty="0" err="1" smtClean="0">
                  <a:solidFill>
                    <a:schemeClr val="tx2">
                      <a:lumMod val="75000"/>
                    </a:schemeClr>
                  </a:solidFill>
                </a:rPr>
                <a:t>MySQL</a:t>
              </a:r>
              <a:endParaRPr lang="zh-CN" altLang="en-US" b="1" dirty="0">
                <a:solidFill>
                  <a:schemeClr val="tx2">
                    <a:lumMod val="75000"/>
                  </a:schemeClr>
                </a:solidFill>
              </a:endParaRPr>
            </a:p>
          </p:txBody>
        </p:sp>
        <p:sp>
          <p:nvSpPr>
            <p:cNvPr id="22" name="KSO_GI1"/>
            <p:cNvSpPr/>
            <p:nvPr/>
          </p:nvSpPr>
          <p:spPr bwMode="auto">
            <a:xfrm>
              <a:off x="4018383" y="5509055"/>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使用轻量的</a:t>
              </a:r>
              <a:r>
                <a:rPr lang="en-US" altLang="zh-CN" sz="1400" dirty="0" err="1" smtClean="0">
                  <a:solidFill>
                    <a:schemeClr val="tx1">
                      <a:lumMod val="75000"/>
                      <a:lumOff val="25000"/>
                    </a:schemeClr>
                  </a:solidFill>
                  <a:latin typeface="+mj-ea"/>
                  <a:ea typeface="+mj-ea"/>
                </a:rPr>
                <a:t>MySQL</a:t>
              </a:r>
              <a:r>
                <a:rPr lang="zh-CN" altLang="en-US" sz="1400" dirty="0" err="1" smtClean="0">
                  <a:solidFill>
                    <a:schemeClr val="tx1">
                      <a:lumMod val="75000"/>
                      <a:lumOff val="25000"/>
                    </a:schemeClr>
                  </a:solidFill>
                  <a:latin typeface="+mj-ea"/>
                  <a:ea typeface="+mj-ea"/>
                </a:rPr>
                <a:t>数据库</a:t>
              </a:r>
              <a:endParaRPr lang="zh-CN" altLang="en-US" sz="1400" dirty="0" err="1" smtClean="0">
                <a:solidFill>
                  <a:schemeClr val="tx1">
                    <a:lumMod val="75000"/>
                    <a:lumOff val="25000"/>
                  </a:schemeClr>
                </a:solidFill>
                <a:latin typeface="+mj-ea"/>
                <a:ea typeface="+mj-ea"/>
              </a:endParaRPr>
            </a:p>
          </p:txBody>
        </p:sp>
      </p:grpSp>
      <p:grpSp>
        <p:nvGrpSpPr>
          <p:cNvPr id="23" name="组合 22"/>
          <p:cNvGrpSpPr/>
          <p:nvPr/>
        </p:nvGrpSpPr>
        <p:grpSpPr>
          <a:xfrm>
            <a:off x="655184" y="3166729"/>
            <a:ext cx="3971518" cy="1023167"/>
            <a:chOff x="783771" y="3381042"/>
            <a:chExt cx="3971518" cy="1023167"/>
          </a:xfrm>
        </p:grpSpPr>
        <p:sp>
          <p:nvSpPr>
            <p:cNvPr id="24" name="TextBox 34"/>
            <p:cNvSpPr txBox="1"/>
            <p:nvPr/>
          </p:nvSpPr>
          <p:spPr>
            <a:xfrm>
              <a:off x="3280682" y="3381042"/>
              <a:ext cx="1434816" cy="369332"/>
            </a:xfrm>
            <a:prstGeom prst="rect">
              <a:avLst/>
            </a:prstGeom>
            <a:noFill/>
          </p:spPr>
          <p:txBody>
            <a:bodyPr wrap="none" rtlCol="0">
              <a:spAutoFit/>
            </a:bodyPr>
            <a:lstStyle/>
            <a:p>
              <a:pPr algn="ctr"/>
              <a:r>
                <a:rPr lang="en-US" altLang="zh-CN" b="1" dirty="0" smtClean="0">
                  <a:solidFill>
                    <a:schemeClr val="tx1">
                      <a:lumMod val="75000"/>
                      <a:lumOff val="25000"/>
                    </a:schemeClr>
                  </a:solidFill>
                </a:rPr>
                <a:t>Bootstrap</a:t>
              </a:r>
              <a:endParaRPr lang="zh-CN" altLang="en-US" b="1" dirty="0">
                <a:solidFill>
                  <a:schemeClr val="tx1">
                    <a:lumMod val="75000"/>
                    <a:lumOff val="25000"/>
                  </a:schemeClr>
                </a:solidFill>
              </a:endParaRPr>
            </a:p>
          </p:txBody>
        </p:sp>
        <p:sp>
          <p:nvSpPr>
            <p:cNvPr id="25" name="KSO_GI1"/>
            <p:cNvSpPr/>
            <p:nvPr/>
          </p:nvSpPr>
          <p:spPr bwMode="auto">
            <a:xfrm>
              <a:off x="783771" y="3797089"/>
              <a:ext cx="3971518"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r">
                <a:lnSpc>
                  <a:spcPct val="150000"/>
                </a:lnSpc>
                <a:defRPr/>
              </a:pPr>
              <a:r>
                <a:rPr lang="zh-CN" altLang="en-US" sz="1400" dirty="0" smtClean="0">
                  <a:solidFill>
                    <a:schemeClr val="tx1">
                      <a:lumMod val="75000"/>
                      <a:lumOff val="25000"/>
                    </a:schemeClr>
                  </a:solidFill>
                  <a:latin typeface="+mj-ea"/>
                  <a:ea typeface="+mj-ea"/>
                </a:rPr>
                <a:t>前端和后台使用</a:t>
              </a:r>
              <a:r>
                <a:rPr lang="en-US" altLang="zh-CN" sz="1400" dirty="0" smtClean="0">
                  <a:solidFill>
                    <a:schemeClr val="tx1">
                      <a:lumMod val="75000"/>
                      <a:lumOff val="25000"/>
                    </a:schemeClr>
                  </a:solidFill>
                  <a:latin typeface="+mj-ea"/>
                  <a:ea typeface="+mj-ea"/>
                </a:rPr>
                <a:t>Bootstrap</a:t>
              </a:r>
              <a:r>
                <a:rPr lang="zh-CN" altLang="en-US" sz="1400" dirty="0" smtClean="0">
                  <a:solidFill>
                    <a:schemeClr val="tx1">
                      <a:lumMod val="75000"/>
                      <a:lumOff val="25000"/>
                    </a:schemeClr>
                  </a:solidFill>
                  <a:latin typeface="+mj-ea"/>
                  <a:ea typeface="+mj-ea"/>
                </a:rPr>
                <a:t>技术，完美的匹配手机端与</a:t>
              </a:r>
              <a:r>
                <a:rPr lang="en-US" altLang="zh-CN" sz="1400" dirty="0" smtClean="0">
                  <a:solidFill>
                    <a:schemeClr val="tx1">
                      <a:lumMod val="75000"/>
                      <a:lumOff val="25000"/>
                    </a:schemeClr>
                  </a:solidFill>
                  <a:latin typeface="+mj-ea"/>
                  <a:ea typeface="+mj-ea"/>
                </a:rPr>
                <a:t>PC</a:t>
              </a:r>
              <a:r>
                <a:rPr lang="zh-CN" altLang="en-US" sz="1400" dirty="0" smtClean="0">
                  <a:solidFill>
                    <a:schemeClr val="tx1">
                      <a:lumMod val="75000"/>
                      <a:lumOff val="25000"/>
                    </a:schemeClr>
                  </a:solidFill>
                  <a:latin typeface="+mj-ea"/>
                  <a:ea typeface="+mj-ea"/>
                </a:rPr>
                <a:t>端。</a:t>
              </a:r>
              <a:endParaRPr lang="zh-CN" altLang="en-US" sz="1400" dirty="0">
                <a:solidFill>
                  <a:schemeClr val="tx1">
                    <a:lumMod val="75000"/>
                    <a:lumOff val="25000"/>
                  </a:schemeClr>
                </a:solidFill>
                <a:latin typeface="+mj-ea"/>
                <a:ea typeface="+mj-ea"/>
              </a:endParaRPr>
            </a:p>
          </p:txBody>
        </p:sp>
      </p:grpSp>
      <p:sp>
        <p:nvSpPr>
          <p:cNvPr id="26" name="文本框 2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par>
                                <p:cTn id="42" presetID="2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核心技术</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6485255" y="1651635"/>
            <a:ext cx="2559685" cy="2527300"/>
            <a:chOff x="6663971" y="1827801"/>
            <a:chExt cx="2308225" cy="2308225"/>
          </a:xfrm>
          <a:solidFill>
            <a:srgbClr val="84B5D5"/>
          </a:solidFill>
        </p:grpSpPr>
        <p:sp>
          <p:nvSpPr>
            <p:cNvPr id="5" name="流程图: 联系 4"/>
            <p:cNvSpPr/>
            <p:nvPr/>
          </p:nvSpPr>
          <p:spPr>
            <a:xfrm>
              <a:off x="6663971" y="1827801"/>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6" name="流程图: 联系 2"/>
            <p:cNvSpPr/>
            <p:nvPr/>
          </p:nvSpPr>
          <p:spPr>
            <a:xfrm>
              <a:off x="7430416" y="2498044"/>
              <a:ext cx="606425" cy="361950"/>
            </a:xfrm>
            <a:custGeom>
              <a:avLst/>
              <a:gdLst/>
              <a:ahLst/>
              <a:cxnLst/>
              <a:rect l="l" t="t" r="r" b="b"/>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7" name="TextBox 1"/>
            <p:cNvSpPr txBox="1">
              <a:spLocks noChangeArrowheads="1"/>
            </p:cNvSpPr>
            <p:nvPr/>
          </p:nvSpPr>
          <p:spPr bwMode="auto">
            <a:xfrm>
              <a:off x="7227062" y="2743837"/>
              <a:ext cx="1686296" cy="477304"/>
            </a:xfrm>
            <a:prstGeom prst="rect">
              <a:avLst/>
            </a:prstGeom>
            <a:grpFill/>
            <a:ln w="9525">
              <a:noFill/>
              <a:miter lim="800000"/>
            </a:ln>
          </p:spPr>
          <p:txBody>
            <a:bodyPr wrap="square">
              <a:spAutoFit/>
            </a:bodyPr>
            <a:lstStyle/>
            <a:p>
              <a:r>
                <a:rPr lang="en-US" altLang="zh-CN" sz="2600" b="1" dirty="0" smtClean="0">
                  <a:solidFill>
                    <a:srgbClr val="FFFFFF"/>
                  </a:solidFill>
                  <a:ea typeface="微软雅黑" panose="020B0503020204020204" pitchFamily="34" charset="-122"/>
                </a:rPr>
                <a:t>Email</a:t>
              </a:r>
              <a:endParaRPr lang="en-US" altLang="zh-CN" sz="2600" b="1" dirty="0" smtClean="0">
                <a:solidFill>
                  <a:srgbClr val="FFFFFF"/>
                </a:solidFill>
                <a:ea typeface="微软雅黑" panose="020B0503020204020204" pitchFamily="34" charset="-122"/>
              </a:endParaRPr>
            </a:p>
          </p:txBody>
        </p:sp>
      </p:grpSp>
      <p:grpSp>
        <p:nvGrpSpPr>
          <p:cNvPr id="8" name="组合 7"/>
          <p:cNvGrpSpPr/>
          <p:nvPr/>
        </p:nvGrpSpPr>
        <p:grpSpPr>
          <a:xfrm>
            <a:off x="8580120" y="1348105"/>
            <a:ext cx="3029585" cy="2789555"/>
            <a:chOff x="8537132" y="1786617"/>
            <a:chExt cx="2308225" cy="2308225"/>
          </a:xfrm>
          <a:solidFill>
            <a:schemeClr val="accent5">
              <a:lumMod val="75000"/>
            </a:schemeClr>
          </a:solidFill>
        </p:grpSpPr>
        <p:sp>
          <p:nvSpPr>
            <p:cNvPr id="9" name="流程图: 联系 8"/>
            <p:cNvSpPr/>
            <p:nvPr/>
          </p:nvSpPr>
          <p:spPr>
            <a:xfrm>
              <a:off x="8537132" y="1786617"/>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1" name="TextBox 8"/>
            <p:cNvSpPr txBox="1">
              <a:spLocks noChangeArrowheads="1"/>
            </p:cNvSpPr>
            <p:nvPr/>
          </p:nvSpPr>
          <p:spPr bwMode="auto">
            <a:xfrm>
              <a:off x="8739053" y="2747550"/>
              <a:ext cx="2000879" cy="432431"/>
            </a:xfrm>
            <a:prstGeom prst="rect">
              <a:avLst/>
            </a:prstGeom>
            <a:grpFill/>
            <a:ln w="9525">
              <a:noFill/>
              <a:miter lim="800000"/>
            </a:ln>
          </p:spPr>
          <p:txBody>
            <a:bodyPr wrap="square">
              <a:spAutoFit/>
            </a:bodyPr>
            <a:lstStyle/>
            <a:p>
              <a:pPr algn="ctr"/>
              <a:r>
                <a:rPr lang="en-US" altLang="zh-CN" sz="2600" b="1" dirty="0" smtClean="0">
                  <a:solidFill>
                    <a:srgbClr val="FFFFFF"/>
                  </a:solidFill>
                  <a:ea typeface="微软雅黑" panose="020B0503020204020204" pitchFamily="34" charset="-122"/>
                </a:rPr>
                <a:t>highcharts</a:t>
              </a:r>
              <a:endParaRPr lang="en-US" altLang="zh-CN" sz="2600" b="1" dirty="0" smtClean="0">
                <a:solidFill>
                  <a:srgbClr val="FFFFFF"/>
                </a:solidFill>
                <a:ea typeface="微软雅黑" panose="020B0503020204020204" pitchFamily="34" charset="-122"/>
              </a:endParaRPr>
            </a:p>
          </p:txBody>
        </p:sp>
      </p:grpSp>
      <p:grpSp>
        <p:nvGrpSpPr>
          <p:cNvPr id="12" name="组合 11"/>
          <p:cNvGrpSpPr/>
          <p:nvPr/>
        </p:nvGrpSpPr>
        <p:grpSpPr>
          <a:xfrm>
            <a:off x="7965440" y="3523615"/>
            <a:ext cx="1914525" cy="1891030"/>
            <a:chOff x="7922767" y="3535359"/>
            <a:chExt cx="1838325" cy="1836737"/>
          </a:xfrm>
          <a:solidFill>
            <a:schemeClr val="bg1">
              <a:lumMod val="65000"/>
            </a:schemeClr>
          </a:solidFill>
        </p:grpSpPr>
        <p:sp>
          <p:nvSpPr>
            <p:cNvPr id="13" name="流程图: 联系 12"/>
            <p:cNvSpPr/>
            <p:nvPr/>
          </p:nvSpPr>
          <p:spPr>
            <a:xfrm>
              <a:off x="7922767" y="3535359"/>
              <a:ext cx="1838325" cy="1836737"/>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4" name="流程图: 联系 16"/>
            <p:cNvSpPr/>
            <p:nvPr/>
          </p:nvSpPr>
          <p:spPr>
            <a:xfrm>
              <a:off x="8803830" y="3938584"/>
              <a:ext cx="300037" cy="488950"/>
            </a:xfrm>
            <a:custGeom>
              <a:avLst/>
              <a:gdLst/>
              <a:ahLst/>
              <a:cxnLst/>
              <a:rect l="l" t="t" r="r" b="b"/>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5" name="圆角矩形 24"/>
            <p:cNvSpPr/>
            <p:nvPr/>
          </p:nvSpPr>
          <p:spPr>
            <a:xfrm rot="2733359" flipH="1">
              <a:off x="8571262" y="4136227"/>
              <a:ext cx="303212" cy="301625"/>
            </a:xfrm>
            <a:custGeom>
              <a:avLst/>
              <a:gdLst/>
              <a:ahLst/>
              <a:cxnLst/>
              <a:rect l="l" t="t" r="r" b="b"/>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6" name="TextBox 9"/>
            <p:cNvSpPr txBox="1">
              <a:spLocks noChangeArrowheads="1"/>
            </p:cNvSpPr>
            <p:nvPr/>
          </p:nvSpPr>
          <p:spPr bwMode="auto">
            <a:xfrm>
              <a:off x="8033257" y="4020499"/>
              <a:ext cx="1617980" cy="892464"/>
            </a:xfrm>
            <a:prstGeom prst="rect">
              <a:avLst/>
            </a:prstGeom>
            <a:grpFill/>
            <a:ln w="9525">
              <a:noFill/>
              <a:miter lim="800000"/>
            </a:ln>
          </p:spPr>
          <p:txBody>
            <a:bodyPr wrap="square">
              <a:spAutoFit/>
            </a:bodyPr>
            <a:lstStyle/>
            <a:p>
              <a:pPr algn="ctr"/>
              <a:r>
                <a:rPr lang="en-US" altLang="zh-CN" sz="2600" b="1" dirty="0" err="1" smtClean="0">
                  <a:solidFill>
                    <a:srgbClr val="FFFFFF"/>
                  </a:solidFill>
                  <a:ea typeface="微软雅黑" panose="020B0503020204020204" pitchFamily="34" charset="-122"/>
                </a:rPr>
                <a:t>Restful API</a:t>
              </a:r>
              <a:endParaRPr lang="en-US" altLang="zh-CN" sz="2600" b="1" dirty="0" err="1" smtClean="0">
                <a:solidFill>
                  <a:srgbClr val="FFFFFF"/>
                </a:solidFill>
                <a:ea typeface="微软雅黑" panose="020B0503020204020204" pitchFamily="34" charset="-122"/>
              </a:endParaRPr>
            </a:p>
          </p:txBody>
        </p:sp>
      </p:grpSp>
      <p:sp>
        <p:nvSpPr>
          <p:cNvPr id="17" name="流程图: 联系 16"/>
          <p:cNvSpPr/>
          <p:nvPr/>
        </p:nvSpPr>
        <p:spPr>
          <a:xfrm>
            <a:off x="9802367" y="4835521"/>
            <a:ext cx="239712" cy="2397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8" name="流程图: 联系 17"/>
          <p:cNvSpPr/>
          <p:nvPr/>
        </p:nvSpPr>
        <p:spPr>
          <a:xfrm>
            <a:off x="10348467" y="4157434"/>
            <a:ext cx="211137" cy="211137"/>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9" name="流程图: 联系 18"/>
          <p:cNvSpPr/>
          <p:nvPr/>
        </p:nvSpPr>
        <p:spPr>
          <a:xfrm>
            <a:off x="7341742" y="4825996"/>
            <a:ext cx="261937" cy="261937"/>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0" name="流程图: 联系 19"/>
          <p:cNvSpPr/>
          <p:nvPr/>
        </p:nvSpPr>
        <p:spPr>
          <a:xfrm>
            <a:off x="6875017" y="4279896"/>
            <a:ext cx="531812" cy="53181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1" name="流程图: 联系 20"/>
          <p:cNvSpPr/>
          <p:nvPr/>
        </p:nvSpPr>
        <p:spPr>
          <a:xfrm>
            <a:off x="7513192" y="4413246"/>
            <a:ext cx="398462" cy="39846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2" name="流程图: 联系 21"/>
          <p:cNvSpPr/>
          <p:nvPr/>
        </p:nvSpPr>
        <p:spPr>
          <a:xfrm>
            <a:off x="9934129" y="4271734"/>
            <a:ext cx="419100" cy="4175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3" name="Rectangle 5"/>
          <p:cNvSpPr/>
          <p:nvPr/>
        </p:nvSpPr>
        <p:spPr bwMode="auto">
          <a:xfrm>
            <a:off x="775558" y="2093908"/>
            <a:ext cx="5166643" cy="227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solidFill>
                  <a:schemeClr val="tx1">
                    <a:lumMod val="75000"/>
                    <a:lumOff val="25000"/>
                  </a:schemeClr>
                </a:solidFill>
                <a:latin typeface="+mj-ea"/>
                <a:ea typeface="+mj-ea"/>
                <a:cs typeface="Lato Light" charset="0"/>
                <a:sym typeface="Lato Light" charset="0"/>
              </a:rPr>
              <a:t>运用</a:t>
            </a:r>
            <a:r>
              <a:rPr lang="en-US" altLang="zh-CN" sz="1400" dirty="0" smtClean="0">
                <a:solidFill>
                  <a:schemeClr val="tx1">
                    <a:lumMod val="75000"/>
                    <a:lumOff val="25000"/>
                  </a:schemeClr>
                </a:solidFill>
                <a:latin typeface="+mj-ea"/>
                <a:ea typeface="+mj-ea"/>
                <a:cs typeface="Lato Light" charset="0"/>
                <a:sym typeface="Lato Light" charset="0"/>
              </a:rPr>
              <a:t>Email</a:t>
            </a:r>
            <a:r>
              <a:rPr lang="zh-CN" altLang="en-US" sz="1400" dirty="0" smtClean="0">
                <a:solidFill>
                  <a:schemeClr val="tx1">
                    <a:lumMod val="75000"/>
                    <a:lumOff val="25000"/>
                  </a:schemeClr>
                </a:solidFill>
                <a:latin typeface="+mj-ea"/>
                <a:ea typeface="+mj-ea"/>
                <a:cs typeface="Lato Light" charset="0"/>
                <a:sym typeface="Lato Light" charset="0"/>
              </a:rPr>
              <a:t>和短信接口实现客户信息的动态交互</a:t>
            </a: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r>
              <a:rPr lang="zh-CN" altLang="en-US" sz="1400" dirty="0" smtClean="0">
                <a:solidFill>
                  <a:schemeClr val="tx1">
                    <a:lumMod val="75000"/>
                    <a:lumOff val="25000"/>
                  </a:schemeClr>
                </a:solidFill>
                <a:latin typeface="+mj-ea"/>
                <a:ea typeface="+mj-ea"/>
                <a:cs typeface="Lato Light" charset="0"/>
                <a:sym typeface="Lato Light" charset="0"/>
              </a:rPr>
              <a:t>使用</a:t>
            </a:r>
            <a:r>
              <a:rPr lang="en-US" altLang="zh-CN" sz="1400" dirty="0" smtClean="0">
                <a:solidFill>
                  <a:schemeClr val="tx1">
                    <a:lumMod val="75000"/>
                    <a:lumOff val="25000"/>
                  </a:schemeClr>
                </a:solidFill>
                <a:latin typeface="+mj-ea"/>
                <a:ea typeface="+mj-ea"/>
                <a:cs typeface="Lato Light" charset="0"/>
                <a:sym typeface="Lato Light" charset="0"/>
              </a:rPr>
              <a:t>high charts</a:t>
            </a:r>
            <a:r>
              <a:rPr lang="zh-CN" altLang="en-US" sz="1400" dirty="0" smtClean="0">
                <a:solidFill>
                  <a:schemeClr val="tx1">
                    <a:lumMod val="75000"/>
                    <a:lumOff val="25000"/>
                  </a:schemeClr>
                </a:solidFill>
                <a:latin typeface="+mj-ea"/>
                <a:ea typeface="+mj-ea"/>
                <a:cs typeface="Lato Light" charset="0"/>
                <a:sym typeface="Lato Light" charset="0"/>
              </a:rPr>
              <a:t>处理数据实现报表统计</a:t>
            </a: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r>
              <a:rPr lang="en-US" altLang="zh-CN" sz="1400" dirty="0" smtClean="0">
                <a:solidFill>
                  <a:schemeClr val="tx1">
                    <a:lumMod val="75000"/>
                    <a:lumOff val="25000"/>
                  </a:schemeClr>
                </a:solidFill>
                <a:latin typeface="+mj-ea"/>
                <a:ea typeface="+mj-ea"/>
                <a:cs typeface="Lato Light" charset="0"/>
                <a:sym typeface="Lato Light" charset="0"/>
              </a:rPr>
              <a:t>Restful API </a:t>
            </a:r>
            <a:r>
              <a:rPr lang="zh-CN" altLang="en-US" sz="1400" dirty="0" smtClean="0">
                <a:solidFill>
                  <a:schemeClr val="tx1">
                    <a:lumMod val="75000"/>
                    <a:lumOff val="25000"/>
                  </a:schemeClr>
                </a:solidFill>
                <a:latin typeface="+mj-ea"/>
                <a:ea typeface="+mj-ea"/>
                <a:cs typeface="Lato Light" charset="0"/>
                <a:sym typeface="Lato Light" charset="0"/>
              </a:rPr>
              <a:t>实现项目请求的安全与规范</a:t>
            </a:r>
            <a:endParaRPr lang="zh-CN" altLang="en-US" sz="1400" dirty="0" smtClean="0">
              <a:solidFill>
                <a:schemeClr val="tx1">
                  <a:lumMod val="75000"/>
                  <a:lumOff val="25000"/>
                </a:schemeClr>
              </a:solidFill>
              <a:latin typeface="+mj-ea"/>
              <a:ea typeface="+mj-ea"/>
              <a:cs typeface="Lato Light" charset="0"/>
              <a:sym typeface="Lato Light" charset="0"/>
            </a:endParaRPr>
          </a:p>
        </p:txBody>
      </p:sp>
      <p:sp>
        <p:nvSpPr>
          <p:cNvPr id="24" name="文本框 23"/>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5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4"/>
                                        </p:tgtEl>
                                        <p:attrNameLst>
                                          <p:attrName>ppt_x</p:attrName>
                                          <p:attrName>ppt_y</p:attrName>
                                        </p:attrNameLst>
                                      </p:cBhvr>
                                    </p:animMotion>
                                    <p:animEffect transition="in" filter="fade">
                                      <p:cBhvr>
                                        <p:cTn id="9" dur="500"/>
                                        <p:tgtEl>
                                          <p:spTgt spid="4"/>
                                        </p:tgtEl>
                                      </p:cBhvr>
                                    </p:animEffect>
                                  </p:childTnLst>
                                </p:cTn>
                              </p:par>
                              <p:par>
                                <p:cTn id="10" presetID="52"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Scale>
                                      <p:cBhvr>
                                        <p:cTn id="12"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8"/>
                                        </p:tgtEl>
                                        <p:attrNameLst>
                                          <p:attrName>ppt_x</p:attrName>
                                          <p:attrName>ppt_y</p:attrName>
                                        </p:attrNameLst>
                                      </p:cBhvr>
                                    </p:animMotion>
                                    <p:animEffect transition="in" filter="fade">
                                      <p:cBhvr>
                                        <p:cTn id="14" dur="500"/>
                                        <p:tgtEl>
                                          <p:spTgt spid="8"/>
                                        </p:tgtEl>
                                      </p:cBhvr>
                                    </p:animEffect>
                                  </p:childTnLst>
                                </p:cTn>
                              </p:par>
                              <p:par>
                                <p:cTn id="15" presetID="52" presetClass="entr" presetSubtype="0"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Scale>
                                      <p:cBhvr>
                                        <p:cTn id="17"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2"/>
                                        </p:tgtEl>
                                        <p:attrNameLst>
                                          <p:attrName>ppt_x</p:attrName>
                                          <p:attrName>ppt_y</p:attrName>
                                        </p:attrNameLst>
                                      </p:cBhvr>
                                    </p:animMotion>
                                    <p:animEffect transition="in" filter="fade">
                                      <p:cBhvr>
                                        <p:cTn id="19" dur="500"/>
                                        <p:tgtEl>
                                          <p:spTgt spid="1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pic>
        <p:nvPicPr>
          <p:cNvPr id="10" name="图片 9" descr="1716-1112141H60675"/>
          <p:cNvPicPr>
            <a:picLocks noChangeAspect="1"/>
          </p:cNvPicPr>
          <p:nvPr/>
        </p:nvPicPr>
        <p:blipFill>
          <a:blip r:embed="rId1"/>
          <a:stretch>
            <a:fillRect/>
          </a:stretch>
        </p:blipFill>
        <p:spPr>
          <a:xfrm>
            <a:off x="-16510" y="-18415"/>
            <a:ext cx="12201525" cy="7466965"/>
          </a:xfrm>
          <a:prstGeom prst="rect">
            <a:avLst/>
          </a:prstGeom>
        </p:spPr>
      </p:pic>
      <p:sp>
        <p:nvSpPr>
          <p:cNvPr id="5" name="椭圆 4"/>
          <p:cNvSpPr/>
          <p:nvPr/>
        </p:nvSpPr>
        <p:spPr>
          <a:xfrm>
            <a:off x="-545557" y="3798842"/>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59965" y="-366213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493520" cy="1834515"/>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05</a:t>
            </a:r>
            <a:endParaRPr lang="en-US" altLang="zh-CN" sz="8800" dirty="0" smtClean="0">
              <a:solidFill>
                <a:schemeClr val="bg1"/>
              </a:solidFill>
              <a:latin typeface="+mj-ea"/>
              <a:ea typeface="+mj-ea"/>
            </a:endParaRPr>
          </a:p>
        </p:txBody>
      </p:sp>
      <p:sp>
        <p:nvSpPr>
          <p:cNvPr id="8" name="文本框 7"/>
          <p:cNvSpPr txBox="1"/>
          <p:nvPr/>
        </p:nvSpPr>
        <p:spPr>
          <a:xfrm>
            <a:off x="4215550" y="1382484"/>
            <a:ext cx="2418080" cy="962660"/>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项目总结</a:t>
            </a:r>
            <a:endParaRPr lang="zh-CN" altLang="en-US" sz="4400" b="1" dirty="0" smtClean="0">
              <a:solidFill>
                <a:schemeClr val="bg1"/>
              </a:solidFill>
              <a:latin typeface="+mj-ea"/>
              <a:ea typeface="+mj-ea"/>
            </a:endParaRP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198880" cy="487680"/>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项目总结</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2204056" y="1799737"/>
            <a:ext cx="8584419" cy="937201"/>
            <a:chOff x="2454731" y="858257"/>
            <a:chExt cx="8584419" cy="937201"/>
          </a:xfrm>
        </p:grpSpPr>
        <p:grpSp>
          <p:nvGrpSpPr>
            <p:cNvPr id="5" name="组合 4"/>
            <p:cNvGrpSpPr/>
            <p:nvPr/>
          </p:nvGrpSpPr>
          <p:grpSpPr>
            <a:xfrm>
              <a:off x="2454731" y="858257"/>
              <a:ext cx="909655" cy="937201"/>
              <a:chOff x="1252331" y="973457"/>
              <a:chExt cx="909655" cy="937201"/>
            </a:xfrm>
            <a:effectLst/>
          </p:grpSpPr>
          <p:sp>
            <p:nvSpPr>
              <p:cNvPr id="7" name="椭圆形标注 6">
                <a:hlinkClick r:id="rId1"/>
              </p:cNvPr>
              <p:cNvSpPr/>
              <p:nvPr/>
            </p:nvSpPr>
            <p:spPr>
              <a:xfrm>
                <a:off x="1252331" y="1049266"/>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8" name="矩形 7"/>
              <p:cNvSpPr/>
              <p:nvPr/>
            </p:nvSpPr>
            <p:spPr>
              <a:xfrm>
                <a:off x="1343213" y="973457"/>
                <a:ext cx="818773"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01</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6" name="Text Box 11">
              <a:hlinkClick r:id="rId1"/>
            </p:cNvPr>
            <p:cNvSpPr txBox="1">
              <a:spLocks noChangeArrowheads="1"/>
            </p:cNvSpPr>
            <p:nvPr/>
          </p:nvSpPr>
          <p:spPr bwMode="auto">
            <a:xfrm>
              <a:off x="3497887" y="1000616"/>
              <a:ext cx="7541263" cy="640080"/>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磨刀不误砍柴功，在着手项目时候架构要清晰，把重复出现的方法抽离让代码复用，降低代码耦合性，</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mapping</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语句能使用动态就用动态使代码最大化的使用。</a:t>
              </a:r>
              <a:endPar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929763" y="3031485"/>
            <a:ext cx="8175324" cy="940115"/>
            <a:chOff x="-977094" y="2054134"/>
            <a:chExt cx="8175324" cy="940115"/>
          </a:xfrm>
        </p:grpSpPr>
        <p:grpSp>
          <p:nvGrpSpPr>
            <p:cNvPr id="10" name="组合 9"/>
            <p:cNvGrpSpPr/>
            <p:nvPr/>
          </p:nvGrpSpPr>
          <p:grpSpPr>
            <a:xfrm>
              <a:off x="6290456" y="2054134"/>
              <a:ext cx="907774" cy="940115"/>
              <a:chOff x="5037656" y="2169334"/>
              <a:chExt cx="907774" cy="940115"/>
            </a:xfrm>
            <a:effectLst/>
          </p:grpSpPr>
          <p:sp>
            <p:nvSpPr>
              <p:cNvPr id="12" name="椭圆形标注 11">
                <a:hlinkClick r:id="rId1"/>
              </p:cNvPr>
              <p:cNvSpPr/>
              <p:nvPr/>
            </p:nvSpPr>
            <p:spPr>
              <a:xfrm>
                <a:off x="5037656" y="2248057"/>
                <a:ext cx="907774" cy="861392"/>
              </a:xfrm>
              <a:prstGeom prst="wedgeEllipseCallout">
                <a:avLst>
                  <a:gd name="adj1" fmla="val 68947"/>
                  <a:gd name="adj2" fmla="val -577"/>
                </a:avLst>
              </a:prstGeom>
              <a:solidFill>
                <a:srgbClr val="84B5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矩形 12">
                <a:hlinkClick r:id="rId1"/>
              </p:cNvPr>
              <p:cNvSpPr/>
              <p:nvPr/>
            </p:nvSpPr>
            <p:spPr>
              <a:xfrm>
                <a:off x="5133283" y="2169334"/>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02</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1" name="矩形 18">
              <a:hlinkClick r:id="rId1"/>
            </p:cNvPr>
            <p:cNvSpPr>
              <a:spLocks noChangeArrowheads="1"/>
            </p:cNvSpPr>
            <p:nvPr/>
          </p:nvSpPr>
          <p:spPr bwMode="auto">
            <a:xfrm>
              <a:off x="-977094" y="2243999"/>
              <a:ext cx="7113270" cy="640080"/>
            </a:xfrm>
            <a:prstGeom prst="rect">
              <a:avLst/>
            </a:prstGeom>
            <a:effectLst/>
          </p:spPr>
          <p:txBody>
            <a:bodyPr wrap="square">
              <a:spAutoFit/>
            </a:bodyPr>
            <a:lstStyle/>
            <a:p>
              <a:pPr algn="r" defTabSz="685800">
                <a:lnSpc>
                  <a:spcPct val="150000"/>
                </a:lnSpc>
                <a:buClr>
                  <a:srgbClr val="0070C0"/>
                </a:buClr>
              </a:pP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在做项目时遇到很多困难，单单靠老师传授的知识去解决问题远远不够，不断的去学习在探索中寻找答案才使得我们这个团队顺利的完成项目</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204056" y="4366939"/>
            <a:ext cx="8584419" cy="945324"/>
            <a:chOff x="2454731" y="3349259"/>
            <a:chExt cx="8584419" cy="945324"/>
          </a:xfrm>
        </p:grpSpPr>
        <p:grpSp>
          <p:nvGrpSpPr>
            <p:cNvPr id="15" name="组合 14"/>
            <p:cNvGrpSpPr/>
            <p:nvPr/>
          </p:nvGrpSpPr>
          <p:grpSpPr>
            <a:xfrm>
              <a:off x="2454731" y="3349259"/>
              <a:ext cx="907774" cy="945324"/>
              <a:chOff x="1252331" y="3464459"/>
              <a:chExt cx="907774" cy="945324"/>
            </a:xfrm>
            <a:effectLst/>
          </p:grpSpPr>
          <p:sp>
            <p:nvSpPr>
              <p:cNvPr id="17" name="椭圆形标注 16">
                <a:hlinkClick r:id="rId1"/>
              </p:cNvPr>
              <p:cNvSpPr/>
              <p:nvPr/>
            </p:nvSpPr>
            <p:spPr>
              <a:xfrm>
                <a:off x="1252331" y="3548391"/>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a:hlinkClick r:id="rId1"/>
              </p:cNvPr>
              <p:cNvSpPr/>
              <p:nvPr/>
            </p:nvSpPr>
            <p:spPr>
              <a:xfrm>
                <a:off x="1341332" y="3464459"/>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03</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6" name="Text Box 11">
              <a:hlinkClick r:id="rId1"/>
            </p:cNvPr>
            <p:cNvSpPr txBox="1">
              <a:spLocks noChangeArrowheads="1"/>
            </p:cNvSpPr>
            <p:nvPr/>
          </p:nvSpPr>
          <p:spPr bwMode="auto">
            <a:xfrm>
              <a:off x="3497887" y="3528983"/>
              <a:ext cx="7541263" cy="640080"/>
            </a:xfrm>
            <a:prstGeom prst="rect">
              <a:avLst/>
            </a:prstGeom>
            <a:effec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团队目标一致才能够稳当的向前走，在遇到问题时候基础差的会请教基础好的同学，大家都不会吝啬很热心的互相帮助，大家各司其职才使得这个项目成功的结束</a:t>
              </a:r>
              <a:endParaRPr lang="zh-CN" altLang="en-US" dirty="0">
                <a:solidFill>
                  <a:schemeClr val="tx1">
                    <a:lumMod val="75000"/>
                    <a:lumOff val="25000"/>
                  </a:schemeClr>
                </a:solidFill>
              </a:endParaRPr>
            </a:p>
          </p:txBody>
        </p:sp>
      </p:grpSp>
      <p:sp>
        <p:nvSpPr>
          <p:cNvPr id="19" name="TextBox 2"/>
          <p:cNvSpPr txBox="1"/>
          <p:nvPr/>
        </p:nvSpPr>
        <p:spPr>
          <a:xfrm>
            <a:off x="633867" y="2094125"/>
            <a:ext cx="1407160" cy="457200"/>
          </a:xfrm>
          <a:prstGeom prst="rect">
            <a:avLst/>
          </a:prstGeom>
          <a:noFill/>
        </p:spPr>
        <p:txBody>
          <a:bodyPr wrap="none" rtlCol="0">
            <a:spAutoFit/>
          </a:bodyPr>
          <a:lstStyle/>
          <a:p>
            <a:pPr algn="l"/>
            <a:r>
              <a:rPr lang="en-US" altLang="zh-CN" sz="2400" b="1" dirty="0">
                <a:solidFill>
                  <a:schemeClr val="tx1">
                    <a:lumMod val="75000"/>
                    <a:lumOff val="25000"/>
                  </a:schemeClr>
                </a:solidFill>
              </a:rPr>
              <a:t>剥丝抽茧</a:t>
            </a:r>
            <a:endParaRPr lang="en-US" altLang="zh-CN" sz="2400" b="1" dirty="0">
              <a:solidFill>
                <a:schemeClr val="tx1">
                  <a:lumMod val="75000"/>
                  <a:lumOff val="25000"/>
                </a:schemeClr>
              </a:solidFill>
            </a:endParaRPr>
          </a:p>
        </p:txBody>
      </p:sp>
      <p:sp>
        <p:nvSpPr>
          <p:cNvPr id="20" name="TextBox 22"/>
          <p:cNvSpPr txBox="1"/>
          <p:nvPr/>
        </p:nvSpPr>
        <p:spPr>
          <a:xfrm>
            <a:off x="10363200" y="3310071"/>
            <a:ext cx="1407160" cy="457200"/>
          </a:xfrm>
          <a:prstGeom prst="rect">
            <a:avLst/>
          </a:prstGeom>
          <a:noFill/>
        </p:spPr>
        <p:txBody>
          <a:bodyPr wrap="none" rtlCol="0">
            <a:spAutoFit/>
          </a:bodyPr>
          <a:lstStyle/>
          <a:p>
            <a:r>
              <a:rPr lang="zh-CN" altLang="en-US" sz="2400" b="1" dirty="0">
                <a:solidFill>
                  <a:schemeClr val="tx1">
                    <a:lumMod val="75000"/>
                    <a:lumOff val="25000"/>
                  </a:schemeClr>
                </a:solidFill>
              </a:rPr>
              <a:t>学无止境</a:t>
            </a:r>
            <a:endParaRPr lang="zh-CN" altLang="en-US" sz="2400" b="1" dirty="0">
              <a:solidFill>
                <a:schemeClr val="tx1">
                  <a:lumMod val="75000"/>
                  <a:lumOff val="25000"/>
                </a:schemeClr>
              </a:solidFill>
            </a:endParaRPr>
          </a:p>
        </p:txBody>
      </p:sp>
      <p:sp>
        <p:nvSpPr>
          <p:cNvPr id="21" name="TextBox 23"/>
          <p:cNvSpPr txBox="1"/>
          <p:nvPr/>
        </p:nvSpPr>
        <p:spPr>
          <a:xfrm>
            <a:off x="522742" y="4637917"/>
            <a:ext cx="1407160" cy="457200"/>
          </a:xfrm>
          <a:prstGeom prst="rect">
            <a:avLst/>
          </a:prstGeom>
          <a:noFill/>
        </p:spPr>
        <p:txBody>
          <a:bodyPr wrap="none" rtlCol="0">
            <a:spAutoFit/>
          </a:bodyPr>
          <a:lstStyle/>
          <a:p>
            <a:pPr algn="l"/>
            <a:r>
              <a:rPr lang="zh-CN" altLang="en-US" sz="2400" b="1" dirty="0">
                <a:solidFill>
                  <a:schemeClr val="tx1">
                    <a:lumMod val="75000"/>
                    <a:lumOff val="25000"/>
                  </a:schemeClr>
                </a:solidFill>
              </a:rPr>
              <a:t>同力协契</a:t>
            </a:r>
            <a:endParaRPr lang="zh-CN" altLang="en-US" sz="2400" b="1" dirty="0">
              <a:solidFill>
                <a:schemeClr val="tx1">
                  <a:lumMod val="75000"/>
                  <a:lumOff val="25000"/>
                </a:schemeClr>
              </a:solidFill>
            </a:endParaRP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a:stretch>
            <a:fillRect/>
          </a:stretch>
        </p:blipFill>
        <p:spPr bwMode="auto">
          <a:xfrm>
            <a:off x="0" y="0"/>
            <a:ext cx="4705350" cy="5040313"/>
          </a:xfrm>
          <a:prstGeom prst="rect">
            <a:avLst/>
          </a:prstGeom>
          <a:noFill/>
          <a:ln w="9525">
            <a:noFill/>
            <a:miter lim="800000"/>
            <a:headEnd/>
            <a:tailEnd/>
          </a:ln>
        </p:spPr>
      </p:pic>
      <p:sp>
        <p:nvSpPr>
          <p:cNvPr id="6" name="文本框 5"/>
          <p:cNvSpPr txBox="1"/>
          <p:nvPr/>
        </p:nvSpPr>
        <p:spPr>
          <a:xfrm>
            <a:off x="2043174" y="2107668"/>
            <a:ext cx="2031325" cy="1390509"/>
          </a:xfrm>
          <a:prstGeom prst="rect">
            <a:avLst/>
          </a:prstGeom>
          <a:noFill/>
        </p:spPr>
        <p:txBody>
          <a:bodyPr wrap="none" rtlCol="0">
            <a:spAutoFit/>
          </a:bodyPr>
          <a:lstStyle/>
          <a:p>
            <a:pPr>
              <a:lnSpc>
                <a:spcPct val="130000"/>
              </a:lnSpc>
            </a:pPr>
            <a:r>
              <a:rPr lang="zh-CN" altLang="en-US" sz="7200" b="1" dirty="0">
                <a:solidFill>
                  <a:schemeClr val="accent5">
                    <a:lumMod val="75000"/>
                  </a:schemeClr>
                </a:solidFill>
                <a:latin typeface="Arial" panose="020B0604020202020204" pitchFamily="34" charset="0"/>
                <a:ea typeface="微软雅黑" panose="020B0503020204020204" pitchFamily="34" charset="-122"/>
              </a:rPr>
              <a:t>目录</a:t>
            </a:r>
            <a:endParaRPr lang="zh-CN" altLang="en-US" sz="72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8" name="矩形 7"/>
          <p:cNvSpPr/>
          <p:nvPr/>
        </p:nvSpPr>
        <p:spPr>
          <a:xfrm>
            <a:off x="1859616" y="3393839"/>
            <a:ext cx="2339102" cy="707886"/>
          </a:xfrm>
          <a:prstGeom prst="rect">
            <a:avLst/>
          </a:prstGeom>
        </p:spPr>
        <p:txBody>
          <a:bodyPr wrap="none">
            <a:spAutoFit/>
          </a:bodyPr>
          <a:lstStyle/>
          <a:p>
            <a:r>
              <a:rPr lang="en-US" altLang="zh-CN" sz="4000" dirty="0" smtClean="0">
                <a:solidFill>
                  <a:schemeClr val="accent5">
                    <a:lumMod val="75000"/>
                  </a:schemeClr>
                </a:solidFill>
                <a:latin typeface="Arial" panose="020B0604020202020204" pitchFamily="34" charset="0"/>
              </a:rPr>
              <a:t>CATALOG</a:t>
            </a:r>
            <a:endParaRPr lang="zh-CN" altLang="en-US" sz="3200" dirty="0">
              <a:solidFill>
                <a:schemeClr val="accent5">
                  <a:lumMod val="75000"/>
                </a:schemeClr>
              </a:solidFill>
            </a:endParaRPr>
          </a:p>
        </p:txBody>
      </p:sp>
      <p:sp>
        <p:nvSpPr>
          <p:cNvPr id="9" name="文本框 8"/>
          <p:cNvSpPr txBox="1"/>
          <p:nvPr/>
        </p:nvSpPr>
        <p:spPr>
          <a:xfrm>
            <a:off x="5452319" y="959347"/>
            <a:ext cx="3273653"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01 / </a:t>
            </a:r>
            <a:r>
              <a:rPr lang="zh-CN" altLang="en-US" sz="2800" b="1" dirty="0" smtClean="0">
                <a:solidFill>
                  <a:schemeClr val="accent5">
                    <a:lumMod val="75000"/>
                  </a:schemeClr>
                </a:solidFill>
                <a:latin typeface="+mj-ea"/>
                <a:ea typeface="+mj-ea"/>
              </a:rPr>
              <a:t>项目背景研究</a:t>
            </a:r>
            <a:r>
              <a:rPr lang="en-US" altLang="zh-CN" sz="2800" b="1" dirty="0" smtClean="0">
                <a:solidFill>
                  <a:schemeClr val="accent5">
                    <a:lumMod val="75000"/>
                  </a:schemeClr>
                </a:solidFill>
                <a:latin typeface="+mj-ea"/>
                <a:ea typeface="+mj-ea"/>
              </a:rPr>
              <a:t> </a:t>
            </a:r>
            <a:endParaRPr lang="zh-CN" altLang="en-US" sz="2800" b="1" dirty="0" smtClean="0">
              <a:solidFill>
                <a:schemeClr val="accent5">
                  <a:lumMod val="75000"/>
                </a:schemeClr>
              </a:solidFill>
              <a:latin typeface="+mj-ea"/>
              <a:ea typeface="+mj-ea"/>
            </a:endParaRPr>
          </a:p>
        </p:txBody>
      </p:sp>
      <p:sp>
        <p:nvSpPr>
          <p:cNvPr id="10" name="文本框 9"/>
          <p:cNvSpPr txBox="1"/>
          <p:nvPr/>
        </p:nvSpPr>
        <p:spPr>
          <a:xfrm>
            <a:off x="5452318" y="1850350"/>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02 / </a:t>
            </a:r>
            <a:r>
              <a:rPr lang="zh-CN" altLang="en-US" sz="2800" b="1" dirty="0" smtClean="0">
                <a:solidFill>
                  <a:schemeClr val="accent5">
                    <a:lumMod val="75000"/>
                  </a:schemeClr>
                </a:solidFill>
                <a:latin typeface="+mj-ea"/>
                <a:ea typeface="+mj-ea"/>
              </a:rPr>
              <a:t>团队成员介绍</a:t>
            </a:r>
            <a:endParaRPr lang="zh-CN" altLang="en-US" sz="2800" b="1" dirty="0" smtClean="0">
              <a:solidFill>
                <a:schemeClr val="accent5">
                  <a:lumMod val="75000"/>
                </a:schemeClr>
              </a:solidFill>
              <a:latin typeface="+mj-ea"/>
              <a:ea typeface="+mj-ea"/>
            </a:endParaRPr>
          </a:p>
        </p:txBody>
      </p:sp>
      <p:sp>
        <p:nvSpPr>
          <p:cNvPr id="11" name="文本框 10"/>
          <p:cNvSpPr txBox="1"/>
          <p:nvPr/>
        </p:nvSpPr>
        <p:spPr>
          <a:xfrm>
            <a:off x="5452317" y="2741353"/>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03 / </a:t>
            </a:r>
            <a:r>
              <a:rPr lang="zh-CN" altLang="en-US" sz="2800" b="1" dirty="0" smtClean="0">
                <a:solidFill>
                  <a:schemeClr val="accent5">
                    <a:lumMod val="75000"/>
                  </a:schemeClr>
                </a:solidFill>
                <a:latin typeface="+mj-ea"/>
                <a:ea typeface="+mj-ea"/>
              </a:rPr>
              <a:t>项目特色展示</a:t>
            </a:r>
            <a:endParaRPr lang="zh-CN" altLang="en-US" sz="2800" b="1" dirty="0" smtClean="0">
              <a:solidFill>
                <a:schemeClr val="accent5">
                  <a:lumMod val="75000"/>
                </a:schemeClr>
              </a:solidFill>
              <a:latin typeface="+mj-ea"/>
              <a:ea typeface="+mj-ea"/>
            </a:endParaRPr>
          </a:p>
        </p:txBody>
      </p:sp>
      <p:sp>
        <p:nvSpPr>
          <p:cNvPr id="12" name="文本框 11"/>
          <p:cNvSpPr txBox="1"/>
          <p:nvPr/>
        </p:nvSpPr>
        <p:spPr>
          <a:xfrm>
            <a:off x="5452316" y="3632356"/>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04 / </a:t>
            </a:r>
            <a:r>
              <a:rPr lang="zh-CN" altLang="en-US" sz="2800" b="1" dirty="0" smtClean="0">
                <a:solidFill>
                  <a:schemeClr val="accent5">
                    <a:lumMod val="75000"/>
                  </a:schemeClr>
                </a:solidFill>
                <a:latin typeface="+mj-ea"/>
                <a:ea typeface="+mj-ea"/>
              </a:rPr>
              <a:t>市场评估分析</a:t>
            </a:r>
            <a:endParaRPr lang="zh-CN" altLang="en-US" sz="2800" b="1" dirty="0" smtClean="0">
              <a:solidFill>
                <a:schemeClr val="accent5">
                  <a:lumMod val="75000"/>
                </a:schemeClr>
              </a:solidFill>
              <a:latin typeface="+mj-ea"/>
              <a:ea typeface="+mj-ea"/>
            </a:endParaRPr>
          </a:p>
        </p:txBody>
      </p:sp>
      <p:sp>
        <p:nvSpPr>
          <p:cNvPr id="13" name="文本框 12"/>
          <p:cNvSpPr txBox="1"/>
          <p:nvPr/>
        </p:nvSpPr>
        <p:spPr>
          <a:xfrm>
            <a:off x="5452315" y="4523359"/>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05 / </a:t>
            </a:r>
            <a:r>
              <a:rPr lang="zh-CN" altLang="en-US" sz="2800" b="1" dirty="0" smtClean="0">
                <a:solidFill>
                  <a:schemeClr val="accent5">
                    <a:lumMod val="75000"/>
                  </a:schemeClr>
                </a:solidFill>
                <a:latin typeface="+mj-ea"/>
                <a:ea typeface="+mj-ea"/>
              </a:rPr>
              <a:t>应用开发技术</a:t>
            </a:r>
            <a:endParaRPr lang="zh-CN" altLang="en-US" sz="2800" b="1" dirty="0" smtClean="0">
              <a:solidFill>
                <a:schemeClr val="accent5">
                  <a:lumMod val="75000"/>
                </a:schemeClr>
              </a:solidFill>
              <a:latin typeface="+mj-ea"/>
              <a:ea typeface="+mj-ea"/>
            </a:endParaRP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 calcmode="lin" valueType="num">
                                      <p:cBhvr>
                                        <p:cTn id="9" dur="10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6"/>
                                        </p:tgtEl>
                                      </p:cBhvr>
                                    </p:animEffect>
                                  </p:childTnLst>
                                </p:cTn>
                              </p:par>
                            </p:childTnLst>
                          </p:cTn>
                        </p:par>
                        <p:par>
                          <p:cTn id="12" fill="hold">
                            <p:stCondLst>
                              <p:cond delay="1100"/>
                            </p:stCondLst>
                            <p:childTnLst>
                              <p:par>
                                <p:cTn id="13" presetID="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600"/>
                            </p:stCondLst>
                            <p:childTnLst>
                              <p:par>
                                <p:cTn id="18" presetID="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2100"/>
                            </p:stCondLst>
                            <p:childTnLst>
                              <p:par>
                                <p:cTn id="23" presetID="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par>
                          <p:cTn id="27" fill="hold">
                            <p:stCondLst>
                              <p:cond delay="2600"/>
                            </p:stCondLst>
                            <p:childTnLst>
                              <p:par>
                                <p:cTn id="28" presetID="2" presetClass="entr" presetSubtype="2"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childTnLst>
                          </p:cTn>
                        </p:par>
                        <p:par>
                          <p:cTn id="32" fill="hold">
                            <p:stCondLst>
                              <p:cond delay="3100"/>
                            </p:stCondLst>
                            <p:childTnLst>
                              <p:par>
                                <p:cTn id="33" presetID="2" presetClass="entr" presetSubtype="2"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矩形 9"/>
          <p:cNvSpPr/>
          <p:nvPr/>
        </p:nvSpPr>
        <p:spPr>
          <a:xfrm rot="16200000">
            <a:off x="2933700" y="-429673"/>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58058" y="2674782"/>
            <a:ext cx="5315879" cy="1812997"/>
          </a:xfrm>
          <a:prstGeom prst="rect">
            <a:avLst/>
          </a:prstGeom>
          <a:noFill/>
        </p:spPr>
        <p:txBody>
          <a:bodyPr wrap="none" rtlCol="0">
            <a:spAutoFit/>
          </a:bodyPr>
          <a:lstStyle/>
          <a:p>
            <a:pPr>
              <a:lnSpc>
                <a:spcPct val="130000"/>
              </a:lnSpc>
            </a:pPr>
            <a:r>
              <a:rPr lang="en-US" altLang="zh-CN" sz="9600" b="1" dirty="0" smtClean="0">
                <a:solidFill>
                  <a:schemeClr val="bg1"/>
                </a:solidFill>
                <a:latin typeface="Arial" panose="020B0604020202020204" pitchFamily="34" charset="0"/>
                <a:ea typeface="微软雅黑" panose="020B0503020204020204" pitchFamily="34" charset="-122"/>
              </a:rPr>
              <a:t>THANKS</a:t>
            </a:r>
            <a:endParaRPr lang="zh-CN" altLang="en-US" sz="9600" b="1" dirty="0" smtClean="0">
              <a:solidFill>
                <a:schemeClr val="bg1"/>
              </a:solidFill>
              <a:latin typeface="Arial" panose="020B0604020202020204" pitchFamily="34" charset="0"/>
              <a:ea typeface="微软雅黑" panose="020B0503020204020204" pitchFamily="34" charset="-122"/>
            </a:endParaRPr>
          </a:p>
        </p:txBody>
      </p:sp>
      <p:sp>
        <p:nvSpPr>
          <p:cNvPr id="6" name="文本框 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9"/>
                                        </p:tgtEl>
                                        <p:attrNameLst>
                                          <p:attrName>ppt_y</p:attrName>
                                        </p:attrNameLst>
                                      </p:cBhvr>
                                      <p:tavLst>
                                        <p:tav tm="0">
                                          <p:val>
                                            <p:strVal val="#ppt_y"/>
                                          </p:val>
                                        </p:tav>
                                        <p:tav tm="100000">
                                          <p:val>
                                            <p:strVal val="#ppt_y"/>
                                          </p:val>
                                        </p:tav>
                                      </p:tavLst>
                                    </p:anim>
                                    <p:anim calcmode="lin" valueType="num">
                                      <p:cBhvr>
                                        <p:cTn id="1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jd\Desktop\图片1.jpg"/>
          <p:cNvPicPr>
            <a:picLocks noChangeAspect="1" noChangeArrowheads="1"/>
          </p:cNvPicPr>
          <p:nvPr/>
        </p:nvPicPr>
        <p:blipFill rotWithShape="1">
          <a:blip r:embed="rId1" cstate="email">
            <a:extLst>
              <a:ext uri="{BEBA8EAE-BF5A-486C-A8C5-ECC9F3942E4B}">
                <a14:imgProps xmlns:a14="http://schemas.microsoft.com/office/drawing/2010/main">
                  <a14:imgLayer r:embed="rId2">
                    <a14:imgEffect>
                      <a14:saturation sat="66000"/>
                    </a14:imgEffect>
                  </a14:imgLayer>
                </a14:imgProps>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椭圆 6"/>
          <p:cNvSpPr/>
          <p:nvPr/>
        </p:nvSpPr>
        <p:spPr>
          <a:xfrm>
            <a:off x="-889092" y="4132852"/>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01</a:t>
            </a:r>
            <a:endParaRPr lang="zh-CN" altLang="en-US" sz="8800" dirty="0" smtClean="0">
              <a:solidFill>
                <a:schemeClr val="bg1"/>
              </a:solidFill>
              <a:latin typeface="+mj-ea"/>
              <a:ea typeface="+mj-ea"/>
            </a:endParaRPr>
          </a:p>
        </p:txBody>
      </p:sp>
      <p:sp>
        <p:nvSpPr>
          <p:cNvPr id="10" name="文本框 9"/>
          <p:cNvSpPr txBox="1"/>
          <p:nvPr/>
        </p:nvSpPr>
        <p:spPr>
          <a:xfrm>
            <a:off x="4215550" y="1382484"/>
            <a:ext cx="3738524"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项目背景研究</a:t>
            </a:r>
            <a:r>
              <a:rPr lang="en-US" altLang="zh-CN" sz="4400" b="1" dirty="0" smtClean="0">
                <a:solidFill>
                  <a:schemeClr val="bg1"/>
                </a:solidFill>
                <a:latin typeface="+mj-ea"/>
                <a:ea typeface="+mj-ea"/>
              </a:rPr>
              <a:t> </a:t>
            </a:r>
            <a:endParaRPr lang="zh-CN" altLang="en-US" sz="4400" b="1" dirty="0" smtClean="0">
              <a:solidFill>
                <a:schemeClr val="bg1"/>
              </a:solidFill>
              <a:latin typeface="+mj-ea"/>
              <a:ea typeface="+mj-ea"/>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项目开发背景</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7" name="矩形 6"/>
          <p:cNvSpPr/>
          <p:nvPr/>
        </p:nvSpPr>
        <p:spPr>
          <a:xfrm>
            <a:off x="4370109" y="1796778"/>
            <a:ext cx="3370291" cy="19783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      </a:t>
            </a:r>
            <a:r>
              <a:rPr lang="zh-CN" altLang="en-US" sz="1400" dirty="0" smtClean="0"/>
              <a:t>当今社会，信息科技已经步入我们的衣食、住、行，时代在进步，汽修店也应该跟着时代共同进步。开发此系统既为了方便汽修店，更是方便了车主用户。</a:t>
            </a:r>
            <a:endParaRPr lang="zh-CN" altLang="zh-CN" sz="1400" dirty="0"/>
          </a:p>
        </p:txBody>
      </p:sp>
      <p:sp>
        <p:nvSpPr>
          <p:cNvPr id="12" name="Rectangle 5"/>
          <p:cNvSpPr/>
          <p:nvPr/>
        </p:nvSpPr>
        <p:spPr bwMode="auto">
          <a:xfrm>
            <a:off x="1359923" y="4250278"/>
            <a:ext cx="9702800" cy="139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en-US" altLang="zh-CN" sz="1400" dirty="0" smtClean="0"/>
              <a:t>       </a:t>
            </a:r>
            <a:r>
              <a:rPr lang="zh-CN" altLang="zh-CN" sz="1400" dirty="0" smtClean="0"/>
              <a:t>当前的汽修店信息化水平普遍偏低，工作效率低，信息的管理混乱，没有实现自动化，没有完善的数据统计，汽修店员工对计算机软件系统缺乏了解。针对这些特点，此汽车维修保养管理系统需要提供简洁易懂的用户界面，提供简单易用的流程。</a:t>
            </a:r>
            <a:endParaRPr lang="en-US" altLang="zh-CN" sz="1400" dirty="0" smtClean="0"/>
          </a:p>
          <a:p>
            <a:r>
              <a:rPr lang="en-US" altLang="zh-CN" sz="1400" dirty="0" smtClean="0"/>
              <a:t>       </a:t>
            </a:r>
            <a:r>
              <a:rPr lang="zh-CN" altLang="zh-CN" sz="1400" dirty="0" smtClean="0"/>
              <a:t>车主用户虽然对计算机系统缺乏了解，但是对微信比较了解，使用频度也非常大。大部分车主在维修保养的过程中想要知道维修保养的进度，对维修保养记录，消费情况的记录及查询有迫切的需求。针对这些特点，此管理系统需要与微信公众号结合使用，为车主用户提供良好的用户体验。</a:t>
            </a:r>
            <a:endParaRPr lang="zh-CN" altLang="zh-CN" sz="1400" dirty="0" smtClean="0"/>
          </a:p>
          <a:p>
            <a:endParaRPr lang="zh-CN" altLang="zh-CN" sz="1400" dirty="0" smtClean="0"/>
          </a:p>
          <a:p>
            <a:r>
              <a:rPr lang="en-US" altLang="zh-CN" sz="1400" dirty="0" smtClean="0"/>
              <a:t> </a:t>
            </a:r>
            <a:endParaRPr lang="zh-CN" altLang="en-US" sz="1400" dirty="0"/>
          </a:p>
        </p:txBody>
      </p:sp>
      <p:sp>
        <p:nvSpPr>
          <p:cNvPr id="13" name="文本框 1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8" name="图片 7" descr="features.jpg"/>
          <p:cNvPicPr>
            <a:picLocks noChangeAspect="1"/>
          </p:cNvPicPr>
          <p:nvPr/>
        </p:nvPicPr>
        <p:blipFill>
          <a:blip r:embed="rId1" cstate="print"/>
          <a:stretch>
            <a:fillRect/>
          </a:stretch>
        </p:blipFill>
        <p:spPr>
          <a:xfrm>
            <a:off x="963881" y="1797458"/>
            <a:ext cx="3352800" cy="1956816"/>
          </a:xfrm>
          <a:prstGeom prst="rect">
            <a:avLst/>
          </a:prstGeom>
        </p:spPr>
      </p:pic>
      <p:pic>
        <p:nvPicPr>
          <p:cNvPr id="9" name="图片 8" descr="tour.jpg"/>
          <p:cNvPicPr>
            <a:picLocks noChangeAspect="1"/>
          </p:cNvPicPr>
          <p:nvPr/>
        </p:nvPicPr>
        <p:blipFill>
          <a:blip r:embed="rId2" cstate="print"/>
          <a:stretch>
            <a:fillRect/>
          </a:stretch>
        </p:blipFill>
        <p:spPr>
          <a:xfrm>
            <a:off x="7778339" y="1799080"/>
            <a:ext cx="3336966" cy="19416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Righ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Left)">
                                      <p:cBhvr>
                                        <p:cTn id="18" dur="500"/>
                                        <p:tgtEl>
                                          <p:spTgt spid="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749471"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汽修店常见的四个问题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6393317" y="3970091"/>
            <a:ext cx="4820768" cy="1519904"/>
            <a:chOff x="6552974" y="4144262"/>
            <a:chExt cx="4820768" cy="1519904"/>
          </a:xfrm>
        </p:grpSpPr>
        <p:sp>
          <p:nvSpPr>
            <p:cNvPr id="5" name="矩形 4"/>
            <p:cNvSpPr/>
            <p:nvPr/>
          </p:nvSpPr>
          <p:spPr>
            <a:xfrm>
              <a:off x="6552974" y="4144262"/>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069382" y="4147758"/>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8007832" y="4400370"/>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396036" y="1558817"/>
            <a:ext cx="4822213" cy="1516408"/>
            <a:chOff x="6555693" y="1732988"/>
            <a:chExt cx="4822213" cy="1516408"/>
          </a:xfrm>
        </p:grpSpPr>
        <p:sp>
          <p:nvSpPr>
            <p:cNvPr id="9" name="矩形 8"/>
            <p:cNvSpPr/>
            <p:nvPr/>
          </p:nvSpPr>
          <p:spPr>
            <a:xfrm>
              <a:off x="6555693" y="1732988"/>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3546" y="1732988"/>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8003658" y="195689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19422" y="3974599"/>
            <a:ext cx="4818915" cy="1517981"/>
            <a:chOff x="679079" y="4148770"/>
            <a:chExt cx="4818915" cy="1517981"/>
          </a:xfrm>
        </p:grpSpPr>
        <p:sp>
          <p:nvSpPr>
            <p:cNvPr id="13" name="矩形 12"/>
            <p:cNvSpPr/>
            <p:nvPr/>
          </p:nvSpPr>
          <p:spPr>
            <a:xfrm>
              <a:off x="679079" y="4148770"/>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3634" y="4150343"/>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2129109" y="4400366"/>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519422" y="1563313"/>
            <a:ext cx="4817083" cy="1516408"/>
            <a:chOff x="679079" y="1737484"/>
            <a:chExt cx="4817083" cy="1516408"/>
          </a:xfrm>
        </p:grpSpPr>
        <p:sp>
          <p:nvSpPr>
            <p:cNvPr id="17" name="矩形 16"/>
            <p:cNvSpPr/>
            <p:nvPr/>
          </p:nvSpPr>
          <p:spPr>
            <a:xfrm>
              <a:off x="679079" y="1737484"/>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91802" y="1737484"/>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2130246" y="198748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859492" y="4272342"/>
            <a:ext cx="812596" cy="1012418"/>
            <a:chOff x="6513513" y="469107"/>
            <a:chExt cx="96838" cy="120651"/>
          </a:xfrm>
          <a:solidFill>
            <a:schemeClr val="accent5">
              <a:lumMod val="75000"/>
            </a:schemeClr>
          </a:solidFill>
        </p:grpSpPr>
        <p:sp>
          <p:nvSpPr>
            <p:cNvPr id="21" name="Freeform 2209"/>
            <p:cNvSpPr>
              <a:spLocks noEditPoints="1"/>
            </p:cNvSpPr>
            <p:nvPr/>
          </p:nvSpPr>
          <p:spPr bwMode="auto">
            <a:xfrm>
              <a:off x="6513513" y="496095"/>
              <a:ext cx="93663" cy="93663"/>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14 w 28"/>
                <a:gd name="T11" fmla="*/ 25 h 28"/>
                <a:gd name="T12" fmla="*/ 3 w 28"/>
                <a:gd name="T13" fmla="*/ 14 h 28"/>
                <a:gd name="T14" fmla="*/ 14 w 28"/>
                <a:gd name="T15" fmla="*/ 3 h 28"/>
                <a:gd name="T16" fmla="*/ 25 w 28"/>
                <a:gd name="T17" fmla="*/ 14 h 28"/>
                <a:gd name="T18" fmla="*/ 14 w 28"/>
                <a:gd name="T19"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0"/>
                  </a:moveTo>
                  <a:cubicBezTo>
                    <a:pt x="6" y="0"/>
                    <a:pt x="0" y="6"/>
                    <a:pt x="0" y="14"/>
                  </a:cubicBezTo>
                  <a:cubicBezTo>
                    <a:pt x="0" y="22"/>
                    <a:pt x="6" y="28"/>
                    <a:pt x="14" y="28"/>
                  </a:cubicBezTo>
                  <a:cubicBezTo>
                    <a:pt x="22" y="28"/>
                    <a:pt x="28" y="22"/>
                    <a:pt x="28" y="14"/>
                  </a:cubicBezTo>
                  <a:cubicBezTo>
                    <a:pt x="28" y="6"/>
                    <a:pt x="22" y="0"/>
                    <a:pt x="14" y="0"/>
                  </a:cubicBezTo>
                  <a:close/>
                  <a:moveTo>
                    <a:pt x="14" y="25"/>
                  </a:moveTo>
                  <a:cubicBezTo>
                    <a:pt x="8" y="25"/>
                    <a:pt x="3" y="20"/>
                    <a:pt x="3" y="14"/>
                  </a:cubicBezTo>
                  <a:cubicBezTo>
                    <a:pt x="3" y="8"/>
                    <a:pt x="8" y="3"/>
                    <a:pt x="14" y="3"/>
                  </a:cubicBezTo>
                  <a:cubicBezTo>
                    <a:pt x="20" y="3"/>
                    <a:pt x="25" y="8"/>
                    <a:pt x="25" y="14"/>
                  </a:cubicBezTo>
                  <a:cubicBezTo>
                    <a:pt x="25" y="20"/>
                    <a:pt x="20" y="25"/>
                    <a:pt x="1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10"/>
            <p:cNvSpPr/>
            <p:nvPr/>
          </p:nvSpPr>
          <p:spPr bwMode="auto">
            <a:xfrm>
              <a:off x="6543676" y="469107"/>
              <a:ext cx="33338" cy="20638"/>
            </a:xfrm>
            <a:custGeom>
              <a:avLst/>
              <a:gdLst>
                <a:gd name="T0" fmla="*/ 7 w 10"/>
                <a:gd name="T1" fmla="*/ 6 h 6"/>
                <a:gd name="T2" fmla="*/ 7 w 10"/>
                <a:gd name="T3" fmla="*/ 4 h 6"/>
                <a:gd name="T4" fmla="*/ 9 w 10"/>
                <a:gd name="T5" fmla="*/ 4 h 6"/>
                <a:gd name="T6" fmla="*/ 10 w 10"/>
                <a:gd name="T7" fmla="*/ 2 h 6"/>
                <a:gd name="T8" fmla="*/ 10 w 10"/>
                <a:gd name="T9" fmla="*/ 1 h 6"/>
                <a:gd name="T10" fmla="*/ 9 w 10"/>
                <a:gd name="T11" fmla="*/ 0 h 6"/>
                <a:gd name="T12" fmla="*/ 2 w 10"/>
                <a:gd name="T13" fmla="*/ 0 h 6"/>
                <a:gd name="T14" fmla="*/ 0 w 10"/>
                <a:gd name="T15" fmla="*/ 1 h 6"/>
                <a:gd name="T16" fmla="*/ 0 w 10"/>
                <a:gd name="T17" fmla="*/ 2 h 6"/>
                <a:gd name="T18" fmla="*/ 2 w 10"/>
                <a:gd name="T19" fmla="*/ 4 h 6"/>
                <a:gd name="T20" fmla="*/ 3 w 10"/>
                <a:gd name="T21" fmla="*/ 4 h 6"/>
                <a:gd name="T22" fmla="*/ 3 w 10"/>
                <a:gd name="T23" fmla="*/ 6 h 6"/>
                <a:gd name="T24" fmla="*/ 5 w 10"/>
                <a:gd name="T25" fmla="*/ 6 h 6"/>
                <a:gd name="T26" fmla="*/ 7 w 10"/>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6">
                  <a:moveTo>
                    <a:pt x="7" y="6"/>
                  </a:moveTo>
                  <a:cubicBezTo>
                    <a:pt x="7" y="4"/>
                    <a:pt x="7" y="4"/>
                    <a:pt x="7" y="4"/>
                  </a:cubicBezTo>
                  <a:cubicBezTo>
                    <a:pt x="9" y="4"/>
                    <a:pt x="9" y="4"/>
                    <a:pt x="9" y="4"/>
                  </a:cubicBezTo>
                  <a:cubicBezTo>
                    <a:pt x="10" y="4"/>
                    <a:pt x="10" y="3"/>
                    <a:pt x="10" y="2"/>
                  </a:cubicBezTo>
                  <a:cubicBezTo>
                    <a:pt x="10" y="1"/>
                    <a:pt x="10" y="1"/>
                    <a:pt x="10" y="1"/>
                  </a:cubicBezTo>
                  <a:cubicBezTo>
                    <a:pt x="10" y="0"/>
                    <a:pt x="10" y="0"/>
                    <a:pt x="9" y="0"/>
                  </a:cubicBezTo>
                  <a:cubicBezTo>
                    <a:pt x="2" y="0"/>
                    <a:pt x="2" y="0"/>
                    <a:pt x="2" y="0"/>
                  </a:cubicBezTo>
                  <a:cubicBezTo>
                    <a:pt x="1" y="0"/>
                    <a:pt x="0" y="0"/>
                    <a:pt x="0" y="1"/>
                  </a:cubicBezTo>
                  <a:cubicBezTo>
                    <a:pt x="0" y="2"/>
                    <a:pt x="0" y="2"/>
                    <a:pt x="0" y="2"/>
                  </a:cubicBezTo>
                  <a:cubicBezTo>
                    <a:pt x="0" y="3"/>
                    <a:pt x="1" y="4"/>
                    <a:pt x="2" y="4"/>
                  </a:cubicBezTo>
                  <a:cubicBezTo>
                    <a:pt x="3" y="4"/>
                    <a:pt x="3" y="4"/>
                    <a:pt x="3" y="4"/>
                  </a:cubicBezTo>
                  <a:cubicBezTo>
                    <a:pt x="3" y="6"/>
                    <a:pt x="3" y="6"/>
                    <a:pt x="3" y="6"/>
                  </a:cubicBezTo>
                  <a:cubicBezTo>
                    <a:pt x="4" y="6"/>
                    <a:pt x="5" y="6"/>
                    <a:pt x="5" y="6"/>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11"/>
            <p:cNvSpPr/>
            <p:nvPr/>
          </p:nvSpPr>
          <p:spPr bwMode="auto">
            <a:xfrm>
              <a:off x="6591301" y="492920"/>
              <a:ext cx="19050" cy="15875"/>
            </a:xfrm>
            <a:custGeom>
              <a:avLst/>
              <a:gdLst>
                <a:gd name="T0" fmla="*/ 3 w 6"/>
                <a:gd name="T1" fmla="*/ 5 h 5"/>
                <a:gd name="T2" fmla="*/ 5 w 6"/>
                <a:gd name="T3" fmla="*/ 3 h 5"/>
                <a:gd name="T4" fmla="*/ 5 w 6"/>
                <a:gd name="T5" fmla="*/ 1 h 5"/>
                <a:gd name="T6" fmla="*/ 4 w 6"/>
                <a:gd name="T7" fmla="*/ 0 h 5"/>
                <a:gd name="T8" fmla="*/ 2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3"/>
                    <a:pt x="5" y="3"/>
                    <a:pt x="5" y="3"/>
                  </a:cubicBezTo>
                  <a:cubicBezTo>
                    <a:pt x="6" y="3"/>
                    <a:pt x="6" y="2"/>
                    <a:pt x="5" y="1"/>
                  </a:cubicBezTo>
                  <a:cubicBezTo>
                    <a:pt x="4" y="0"/>
                    <a:pt x="4" y="0"/>
                    <a:pt x="4" y="0"/>
                  </a:cubicBezTo>
                  <a:cubicBezTo>
                    <a:pt x="4" y="0"/>
                    <a:pt x="3" y="0"/>
                    <a:pt x="2" y="0"/>
                  </a:cubicBezTo>
                  <a:cubicBezTo>
                    <a:pt x="0" y="2"/>
                    <a:pt x="0" y="2"/>
                    <a:pt x="0" y="2"/>
                  </a:cubicBezTo>
                  <a:cubicBezTo>
                    <a:pt x="1" y="3"/>
                    <a:pt x="2" y="4"/>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12"/>
            <p:cNvSpPr/>
            <p:nvPr/>
          </p:nvSpPr>
          <p:spPr bwMode="auto">
            <a:xfrm>
              <a:off x="6550026" y="532607"/>
              <a:ext cx="20638" cy="20638"/>
            </a:xfrm>
            <a:custGeom>
              <a:avLst/>
              <a:gdLst>
                <a:gd name="T0" fmla="*/ 5 w 6"/>
                <a:gd name="T1" fmla="*/ 1 h 6"/>
                <a:gd name="T2" fmla="*/ 5 w 6"/>
                <a:gd name="T3" fmla="*/ 5 h 6"/>
                <a:gd name="T4" fmla="*/ 1 w 6"/>
                <a:gd name="T5" fmla="*/ 5 h 6"/>
                <a:gd name="T6" fmla="*/ 1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6" y="4"/>
                    <a:pt x="5" y="5"/>
                  </a:cubicBezTo>
                  <a:cubicBezTo>
                    <a:pt x="4" y="6"/>
                    <a:pt x="2" y="6"/>
                    <a:pt x="1" y="5"/>
                  </a:cubicBezTo>
                  <a:cubicBezTo>
                    <a:pt x="0" y="4"/>
                    <a:pt x="0" y="2"/>
                    <a:pt x="1" y="1"/>
                  </a:cubicBezTo>
                  <a:cubicBezTo>
                    <a:pt x="2" y="0"/>
                    <a:pt x="4"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13"/>
            <p:cNvSpPr/>
            <p:nvPr/>
          </p:nvSpPr>
          <p:spPr bwMode="auto">
            <a:xfrm>
              <a:off x="6540501" y="519907"/>
              <a:ext cx="20638" cy="23813"/>
            </a:xfrm>
            <a:custGeom>
              <a:avLst/>
              <a:gdLst>
                <a:gd name="T0" fmla="*/ 6 w 6"/>
                <a:gd name="T1" fmla="*/ 5 h 7"/>
                <a:gd name="T2" fmla="*/ 6 w 6"/>
                <a:gd name="T3" fmla="*/ 6 h 7"/>
                <a:gd name="T4" fmla="*/ 6 w 6"/>
                <a:gd name="T5" fmla="*/ 6 h 7"/>
                <a:gd name="T6" fmla="*/ 4 w 6"/>
                <a:gd name="T7" fmla="*/ 6 h 7"/>
                <a:gd name="T8" fmla="*/ 0 w 6"/>
                <a:gd name="T9" fmla="*/ 2 h 7"/>
                <a:gd name="T10" fmla="*/ 0 w 6"/>
                <a:gd name="T11" fmla="*/ 1 h 7"/>
                <a:gd name="T12" fmla="*/ 0 w 6"/>
                <a:gd name="T13" fmla="*/ 1 h 7"/>
                <a:gd name="T14" fmla="*/ 2 w 6"/>
                <a:gd name="T15" fmla="*/ 1 h 7"/>
                <a:gd name="T16" fmla="*/ 6 w 6"/>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6" y="5"/>
                  </a:moveTo>
                  <a:cubicBezTo>
                    <a:pt x="6" y="5"/>
                    <a:pt x="6" y="6"/>
                    <a:pt x="6" y="6"/>
                  </a:cubicBezTo>
                  <a:cubicBezTo>
                    <a:pt x="6" y="6"/>
                    <a:pt x="6" y="6"/>
                    <a:pt x="6" y="6"/>
                  </a:cubicBezTo>
                  <a:cubicBezTo>
                    <a:pt x="5" y="7"/>
                    <a:pt x="4" y="7"/>
                    <a:pt x="4" y="6"/>
                  </a:cubicBezTo>
                  <a:cubicBezTo>
                    <a:pt x="0" y="2"/>
                    <a:pt x="0" y="2"/>
                    <a:pt x="0" y="2"/>
                  </a:cubicBezTo>
                  <a:cubicBezTo>
                    <a:pt x="0" y="2"/>
                    <a:pt x="0" y="1"/>
                    <a:pt x="0" y="1"/>
                  </a:cubicBezTo>
                  <a:cubicBezTo>
                    <a:pt x="0" y="1"/>
                    <a:pt x="0" y="1"/>
                    <a:pt x="0" y="1"/>
                  </a:cubicBezTo>
                  <a:cubicBezTo>
                    <a:pt x="1" y="0"/>
                    <a:pt x="1" y="0"/>
                    <a:pt x="2" y="1"/>
                  </a:cubicBez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6720770" y="1851921"/>
            <a:ext cx="891390" cy="946044"/>
            <a:chOff x="8085138" y="2318680"/>
            <a:chExt cx="114300" cy="121308"/>
          </a:xfrm>
          <a:solidFill>
            <a:schemeClr val="accent5">
              <a:lumMod val="75000"/>
            </a:schemeClr>
          </a:solidFill>
        </p:grpSpPr>
        <p:sp>
          <p:nvSpPr>
            <p:cNvPr id="27" name="Oval 1728"/>
            <p:cNvSpPr>
              <a:spLocks noChangeArrowheads="1"/>
            </p:cNvSpPr>
            <p:nvPr/>
          </p:nvSpPr>
          <p:spPr bwMode="auto">
            <a:xfrm>
              <a:off x="8085138" y="2400301"/>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1729"/>
            <p:cNvSpPr>
              <a:spLocks noChangeArrowheads="1"/>
            </p:cNvSpPr>
            <p:nvPr/>
          </p:nvSpPr>
          <p:spPr bwMode="auto">
            <a:xfrm>
              <a:off x="8124826" y="2370138"/>
              <a:ext cx="26988"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1730"/>
            <p:cNvSpPr>
              <a:spLocks noChangeArrowheads="1"/>
            </p:cNvSpPr>
            <p:nvPr/>
          </p:nvSpPr>
          <p:spPr bwMode="auto">
            <a:xfrm>
              <a:off x="8130847" y="2318680"/>
              <a:ext cx="19050" cy="20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31"/>
            <p:cNvSpPr/>
            <p:nvPr/>
          </p:nvSpPr>
          <p:spPr bwMode="auto">
            <a:xfrm>
              <a:off x="8112126" y="2328863"/>
              <a:ext cx="57150" cy="111125"/>
            </a:xfrm>
            <a:custGeom>
              <a:avLst/>
              <a:gdLst>
                <a:gd name="T0" fmla="*/ 15 w 17"/>
                <a:gd name="T1" fmla="*/ 3 h 33"/>
                <a:gd name="T2" fmla="*/ 12 w 17"/>
                <a:gd name="T3" fmla="*/ 0 h 33"/>
                <a:gd name="T4" fmla="*/ 11 w 17"/>
                <a:gd name="T5" fmla="*/ 2 h 33"/>
                <a:gd name="T6" fmla="*/ 15 w 17"/>
                <a:gd name="T7" fmla="*/ 16 h 33"/>
                <a:gd name="T8" fmla="*/ 8 w 17"/>
                <a:gd name="T9" fmla="*/ 31 h 33"/>
                <a:gd name="T10" fmla="*/ 2 w 17"/>
                <a:gd name="T11" fmla="*/ 16 h 33"/>
                <a:gd name="T12" fmla="*/ 5 w 17"/>
                <a:gd name="T13" fmla="*/ 2 h 33"/>
                <a:gd name="T14" fmla="*/ 5 w 17"/>
                <a:gd name="T15" fmla="*/ 0 h 33"/>
                <a:gd name="T16" fmla="*/ 2 w 17"/>
                <a:gd name="T17" fmla="*/ 3 h 33"/>
                <a:gd name="T18" fmla="*/ 0 w 17"/>
                <a:gd name="T19" fmla="*/ 16 h 33"/>
                <a:gd name="T20" fmla="*/ 2 w 17"/>
                <a:gd name="T21" fmla="*/ 28 h 33"/>
                <a:gd name="T22" fmla="*/ 8 w 17"/>
                <a:gd name="T23" fmla="*/ 33 h 33"/>
                <a:gd name="T24" fmla="*/ 15 w 17"/>
                <a:gd name="T25" fmla="*/ 28 h 33"/>
                <a:gd name="T26" fmla="*/ 17 w 17"/>
                <a:gd name="T27" fmla="*/ 16 h 33"/>
                <a:gd name="T28" fmla="*/ 15 w 17"/>
                <a:gd name="T2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3">
                  <a:moveTo>
                    <a:pt x="15" y="3"/>
                  </a:moveTo>
                  <a:cubicBezTo>
                    <a:pt x="14" y="2"/>
                    <a:pt x="13" y="1"/>
                    <a:pt x="12" y="0"/>
                  </a:cubicBezTo>
                  <a:cubicBezTo>
                    <a:pt x="12" y="1"/>
                    <a:pt x="12" y="1"/>
                    <a:pt x="11" y="2"/>
                  </a:cubicBezTo>
                  <a:cubicBezTo>
                    <a:pt x="13" y="5"/>
                    <a:pt x="15" y="10"/>
                    <a:pt x="15" y="16"/>
                  </a:cubicBezTo>
                  <a:cubicBezTo>
                    <a:pt x="15" y="25"/>
                    <a:pt x="11" y="31"/>
                    <a:pt x="8" y="31"/>
                  </a:cubicBezTo>
                  <a:cubicBezTo>
                    <a:pt x="5" y="31"/>
                    <a:pt x="2" y="25"/>
                    <a:pt x="2" y="16"/>
                  </a:cubicBezTo>
                  <a:cubicBezTo>
                    <a:pt x="2" y="10"/>
                    <a:pt x="4" y="5"/>
                    <a:pt x="5" y="2"/>
                  </a:cubicBezTo>
                  <a:cubicBezTo>
                    <a:pt x="5" y="1"/>
                    <a:pt x="5" y="1"/>
                    <a:pt x="5" y="0"/>
                  </a:cubicBezTo>
                  <a:cubicBezTo>
                    <a:pt x="4" y="1"/>
                    <a:pt x="3" y="2"/>
                    <a:pt x="2" y="3"/>
                  </a:cubicBezTo>
                  <a:cubicBezTo>
                    <a:pt x="1" y="7"/>
                    <a:pt x="0" y="11"/>
                    <a:pt x="0" y="16"/>
                  </a:cubicBezTo>
                  <a:cubicBezTo>
                    <a:pt x="0" y="20"/>
                    <a:pt x="1" y="24"/>
                    <a:pt x="2" y="28"/>
                  </a:cubicBezTo>
                  <a:cubicBezTo>
                    <a:pt x="4" y="31"/>
                    <a:pt x="6" y="33"/>
                    <a:pt x="8" y="33"/>
                  </a:cubicBezTo>
                  <a:cubicBezTo>
                    <a:pt x="11" y="33"/>
                    <a:pt x="13" y="31"/>
                    <a:pt x="15" y="28"/>
                  </a:cubicBezTo>
                  <a:cubicBezTo>
                    <a:pt x="16" y="24"/>
                    <a:pt x="17" y="20"/>
                    <a:pt x="17" y="16"/>
                  </a:cubicBezTo>
                  <a:cubicBezTo>
                    <a:pt x="17" y="11"/>
                    <a:pt x="16" y="7"/>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1732"/>
            <p:cNvSpPr>
              <a:spLocks noChangeArrowheads="1"/>
            </p:cNvSpPr>
            <p:nvPr/>
          </p:nvSpPr>
          <p:spPr bwMode="auto">
            <a:xfrm>
              <a:off x="8178800" y="2400301"/>
              <a:ext cx="2063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733"/>
            <p:cNvSpPr/>
            <p:nvPr/>
          </p:nvSpPr>
          <p:spPr bwMode="auto">
            <a:xfrm>
              <a:off x="8085138" y="2343151"/>
              <a:ext cx="107950" cy="76200"/>
            </a:xfrm>
            <a:custGeom>
              <a:avLst/>
              <a:gdLst>
                <a:gd name="T0" fmla="*/ 27 w 32"/>
                <a:gd name="T1" fmla="*/ 21 h 23"/>
                <a:gd name="T2" fmla="*/ 25 w 32"/>
                <a:gd name="T3" fmla="*/ 21 h 23"/>
                <a:gd name="T4" fmla="*/ 13 w 32"/>
                <a:gd name="T5" fmla="*/ 17 h 23"/>
                <a:gd name="T6" fmla="*/ 3 w 32"/>
                <a:gd name="T7" fmla="*/ 4 h 23"/>
                <a:gd name="T8" fmla="*/ 7 w 32"/>
                <a:gd name="T9" fmla="*/ 2 h 23"/>
                <a:gd name="T10" fmla="*/ 19 w 32"/>
                <a:gd name="T11" fmla="*/ 6 h 23"/>
                <a:gd name="T12" fmla="*/ 30 w 32"/>
                <a:gd name="T13" fmla="*/ 16 h 23"/>
                <a:gd name="T14" fmla="*/ 30 w 32"/>
                <a:gd name="T15" fmla="*/ 16 h 23"/>
                <a:gd name="T16" fmla="*/ 32 w 32"/>
                <a:gd name="T17" fmla="*/ 16 h 23"/>
                <a:gd name="T18" fmla="*/ 30 w 32"/>
                <a:gd name="T19" fmla="*/ 12 h 23"/>
                <a:gd name="T20" fmla="*/ 21 w 32"/>
                <a:gd name="T21" fmla="*/ 4 h 23"/>
                <a:gd name="T22" fmla="*/ 7 w 32"/>
                <a:gd name="T23" fmla="*/ 0 h 23"/>
                <a:gd name="T24" fmla="*/ 1 w 32"/>
                <a:gd name="T25" fmla="*/ 3 h 23"/>
                <a:gd name="T26" fmla="*/ 3 w 32"/>
                <a:gd name="T27" fmla="*/ 11 h 23"/>
                <a:gd name="T28" fmla="*/ 12 w 32"/>
                <a:gd name="T29" fmla="*/ 19 h 23"/>
                <a:gd name="T30" fmla="*/ 25 w 32"/>
                <a:gd name="T31" fmla="*/ 23 h 23"/>
                <a:gd name="T32" fmla="*/ 28 w 32"/>
                <a:gd name="T33" fmla="*/ 23 h 23"/>
                <a:gd name="T34" fmla="*/ 27 w 32"/>
                <a:gd name="T3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27" y="21"/>
                  </a:moveTo>
                  <a:cubicBezTo>
                    <a:pt x="26" y="21"/>
                    <a:pt x="26" y="21"/>
                    <a:pt x="25" y="21"/>
                  </a:cubicBezTo>
                  <a:cubicBezTo>
                    <a:pt x="22" y="21"/>
                    <a:pt x="17" y="19"/>
                    <a:pt x="13" y="17"/>
                  </a:cubicBezTo>
                  <a:cubicBezTo>
                    <a:pt x="5" y="12"/>
                    <a:pt x="2" y="6"/>
                    <a:pt x="3" y="4"/>
                  </a:cubicBezTo>
                  <a:cubicBezTo>
                    <a:pt x="4" y="3"/>
                    <a:pt x="5" y="2"/>
                    <a:pt x="7" y="2"/>
                  </a:cubicBezTo>
                  <a:cubicBezTo>
                    <a:pt x="11" y="2"/>
                    <a:pt x="15" y="4"/>
                    <a:pt x="19" y="6"/>
                  </a:cubicBezTo>
                  <a:cubicBezTo>
                    <a:pt x="25" y="9"/>
                    <a:pt x="28" y="13"/>
                    <a:pt x="30" y="16"/>
                  </a:cubicBezTo>
                  <a:cubicBezTo>
                    <a:pt x="30" y="16"/>
                    <a:pt x="30" y="16"/>
                    <a:pt x="30" y="16"/>
                  </a:cubicBezTo>
                  <a:cubicBezTo>
                    <a:pt x="31" y="16"/>
                    <a:pt x="32" y="16"/>
                    <a:pt x="32" y="16"/>
                  </a:cubicBezTo>
                  <a:cubicBezTo>
                    <a:pt x="32" y="15"/>
                    <a:pt x="31" y="14"/>
                    <a:pt x="30" y="12"/>
                  </a:cubicBezTo>
                  <a:cubicBezTo>
                    <a:pt x="28" y="9"/>
                    <a:pt x="25" y="7"/>
                    <a:pt x="21" y="4"/>
                  </a:cubicBezTo>
                  <a:cubicBezTo>
                    <a:pt x="16" y="2"/>
                    <a:pt x="11" y="0"/>
                    <a:pt x="7" y="0"/>
                  </a:cubicBezTo>
                  <a:cubicBezTo>
                    <a:pt x="4" y="0"/>
                    <a:pt x="2" y="1"/>
                    <a:pt x="1" y="3"/>
                  </a:cubicBezTo>
                  <a:cubicBezTo>
                    <a:pt x="0" y="5"/>
                    <a:pt x="0" y="8"/>
                    <a:pt x="3" y="11"/>
                  </a:cubicBezTo>
                  <a:cubicBezTo>
                    <a:pt x="5" y="14"/>
                    <a:pt x="8" y="17"/>
                    <a:pt x="12" y="19"/>
                  </a:cubicBezTo>
                  <a:cubicBezTo>
                    <a:pt x="17" y="22"/>
                    <a:pt x="22" y="23"/>
                    <a:pt x="25" y="23"/>
                  </a:cubicBezTo>
                  <a:cubicBezTo>
                    <a:pt x="26" y="23"/>
                    <a:pt x="27" y="23"/>
                    <a:pt x="28" y="23"/>
                  </a:cubicBezTo>
                  <a:cubicBezTo>
                    <a:pt x="27" y="22"/>
                    <a:pt x="27" y="22"/>
                    <a:pt x="2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34"/>
            <p:cNvSpPr/>
            <p:nvPr/>
          </p:nvSpPr>
          <p:spPr bwMode="auto">
            <a:xfrm>
              <a:off x="8088313" y="2343151"/>
              <a:ext cx="107950" cy="76200"/>
            </a:xfrm>
            <a:custGeom>
              <a:avLst/>
              <a:gdLst>
                <a:gd name="T0" fmla="*/ 31 w 32"/>
                <a:gd name="T1" fmla="*/ 3 h 23"/>
                <a:gd name="T2" fmla="*/ 24 w 32"/>
                <a:gd name="T3" fmla="*/ 0 h 23"/>
                <a:gd name="T4" fmla="*/ 11 w 32"/>
                <a:gd name="T5" fmla="*/ 4 h 23"/>
                <a:gd name="T6" fmla="*/ 2 w 32"/>
                <a:gd name="T7" fmla="*/ 12 h 23"/>
                <a:gd name="T8" fmla="*/ 0 w 32"/>
                <a:gd name="T9" fmla="*/ 17 h 23"/>
                <a:gd name="T10" fmla="*/ 1 w 32"/>
                <a:gd name="T11" fmla="*/ 16 h 23"/>
                <a:gd name="T12" fmla="*/ 2 w 32"/>
                <a:gd name="T13" fmla="*/ 16 h 23"/>
                <a:gd name="T14" fmla="*/ 12 w 32"/>
                <a:gd name="T15" fmla="*/ 6 h 23"/>
                <a:gd name="T16" fmla="*/ 24 w 32"/>
                <a:gd name="T17" fmla="*/ 2 h 23"/>
                <a:gd name="T18" fmla="*/ 29 w 32"/>
                <a:gd name="T19" fmla="*/ 4 h 23"/>
                <a:gd name="T20" fmla="*/ 18 w 32"/>
                <a:gd name="T21" fmla="*/ 17 h 23"/>
                <a:gd name="T22" fmla="*/ 6 w 32"/>
                <a:gd name="T23" fmla="*/ 21 h 23"/>
                <a:gd name="T24" fmla="*/ 5 w 32"/>
                <a:gd name="T25" fmla="*/ 21 h 23"/>
                <a:gd name="T26" fmla="*/ 4 w 32"/>
                <a:gd name="T27" fmla="*/ 23 h 23"/>
                <a:gd name="T28" fmla="*/ 6 w 32"/>
                <a:gd name="T29" fmla="*/ 23 h 23"/>
                <a:gd name="T30" fmla="*/ 20 w 32"/>
                <a:gd name="T31" fmla="*/ 19 h 23"/>
                <a:gd name="T32" fmla="*/ 29 w 32"/>
                <a:gd name="T33" fmla="*/ 11 h 23"/>
                <a:gd name="T34" fmla="*/ 31 w 32"/>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31" y="3"/>
                  </a:moveTo>
                  <a:cubicBezTo>
                    <a:pt x="30" y="1"/>
                    <a:pt x="27" y="0"/>
                    <a:pt x="24" y="0"/>
                  </a:cubicBezTo>
                  <a:cubicBezTo>
                    <a:pt x="21" y="0"/>
                    <a:pt x="16" y="2"/>
                    <a:pt x="11" y="4"/>
                  </a:cubicBezTo>
                  <a:cubicBezTo>
                    <a:pt x="7" y="7"/>
                    <a:pt x="4" y="9"/>
                    <a:pt x="2" y="12"/>
                  </a:cubicBezTo>
                  <a:cubicBezTo>
                    <a:pt x="1" y="14"/>
                    <a:pt x="0" y="15"/>
                    <a:pt x="0" y="17"/>
                  </a:cubicBezTo>
                  <a:cubicBezTo>
                    <a:pt x="0" y="16"/>
                    <a:pt x="1" y="16"/>
                    <a:pt x="1" y="16"/>
                  </a:cubicBezTo>
                  <a:cubicBezTo>
                    <a:pt x="2" y="16"/>
                    <a:pt x="2" y="16"/>
                    <a:pt x="2" y="16"/>
                  </a:cubicBezTo>
                  <a:cubicBezTo>
                    <a:pt x="3" y="13"/>
                    <a:pt x="7" y="9"/>
                    <a:pt x="12" y="6"/>
                  </a:cubicBezTo>
                  <a:cubicBezTo>
                    <a:pt x="16" y="4"/>
                    <a:pt x="21" y="2"/>
                    <a:pt x="24" y="2"/>
                  </a:cubicBezTo>
                  <a:cubicBezTo>
                    <a:pt x="27" y="2"/>
                    <a:pt x="28" y="3"/>
                    <a:pt x="29" y="4"/>
                  </a:cubicBezTo>
                  <a:cubicBezTo>
                    <a:pt x="30" y="6"/>
                    <a:pt x="26" y="12"/>
                    <a:pt x="18" y="17"/>
                  </a:cubicBezTo>
                  <a:cubicBezTo>
                    <a:pt x="14" y="19"/>
                    <a:pt x="10" y="21"/>
                    <a:pt x="6" y="21"/>
                  </a:cubicBezTo>
                  <a:cubicBezTo>
                    <a:pt x="6" y="21"/>
                    <a:pt x="6" y="21"/>
                    <a:pt x="5" y="21"/>
                  </a:cubicBezTo>
                  <a:cubicBezTo>
                    <a:pt x="5" y="22"/>
                    <a:pt x="5" y="22"/>
                    <a:pt x="4" y="23"/>
                  </a:cubicBezTo>
                  <a:cubicBezTo>
                    <a:pt x="5" y="23"/>
                    <a:pt x="5" y="23"/>
                    <a:pt x="6" y="23"/>
                  </a:cubicBezTo>
                  <a:cubicBezTo>
                    <a:pt x="10" y="23"/>
                    <a:pt x="15" y="22"/>
                    <a:pt x="20" y="19"/>
                  </a:cubicBezTo>
                  <a:cubicBezTo>
                    <a:pt x="24" y="17"/>
                    <a:pt x="27" y="14"/>
                    <a:pt x="29" y="11"/>
                  </a:cubicBezTo>
                  <a:cubicBezTo>
                    <a:pt x="31" y="8"/>
                    <a:pt x="32" y="5"/>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816004" y="1865878"/>
            <a:ext cx="923244" cy="923244"/>
            <a:chOff x="7599363" y="4011613"/>
            <a:chExt cx="123825" cy="123825"/>
          </a:xfrm>
          <a:solidFill>
            <a:srgbClr val="84B5D5"/>
          </a:solidFill>
        </p:grpSpPr>
        <p:sp>
          <p:nvSpPr>
            <p:cNvPr id="35" name="Freeform 984"/>
            <p:cNvSpPr/>
            <p:nvPr/>
          </p:nvSpPr>
          <p:spPr bwMode="auto">
            <a:xfrm>
              <a:off x="7659688" y="4011613"/>
              <a:ext cx="63500" cy="63500"/>
            </a:xfrm>
            <a:custGeom>
              <a:avLst/>
              <a:gdLst>
                <a:gd name="T0" fmla="*/ 14 w 19"/>
                <a:gd name="T1" fmla="*/ 5 h 19"/>
                <a:gd name="T2" fmla="*/ 14 w 19"/>
                <a:gd name="T3" fmla="*/ 0 h 19"/>
                <a:gd name="T4" fmla="*/ 9 w 19"/>
                <a:gd name="T5" fmla="*/ 5 h 19"/>
                <a:gd name="T6" fmla="*/ 9 w 19"/>
                <a:gd name="T7" fmla="*/ 8 h 19"/>
                <a:gd name="T8" fmla="*/ 0 w 19"/>
                <a:gd name="T9" fmla="*/ 17 h 19"/>
                <a:gd name="T10" fmla="*/ 0 w 19"/>
                <a:gd name="T11" fmla="*/ 19 h 19"/>
                <a:gd name="T12" fmla="*/ 2 w 19"/>
                <a:gd name="T13" fmla="*/ 19 h 19"/>
                <a:gd name="T14" fmla="*/ 10 w 19"/>
                <a:gd name="T15" fmla="*/ 10 h 19"/>
                <a:gd name="T16" fmla="*/ 14 w 19"/>
                <a:gd name="T17" fmla="*/ 10 h 19"/>
                <a:gd name="T18" fmla="*/ 19 w 19"/>
                <a:gd name="T19" fmla="*/ 5 h 19"/>
                <a:gd name="T20" fmla="*/ 14 w 19"/>
                <a:gd name="T21"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4" y="5"/>
                  </a:moveTo>
                  <a:cubicBezTo>
                    <a:pt x="14" y="0"/>
                    <a:pt x="14" y="0"/>
                    <a:pt x="14" y="0"/>
                  </a:cubicBezTo>
                  <a:cubicBezTo>
                    <a:pt x="9" y="5"/>
                    <a:pt x="9" y="5"/>
                    <a:pt x="9" y="5"/>
                  </a:cubicBezTo>
                  <a:cubicBezTo>
                    <a:pt x="9" y="8"/>
                    <a:pt x="9" y="8"/>
                    <a:pt x="9" y="8"/>
                  </a:cubicBezTo>
                  <a:cubicBezTo>
                    <a:pt x="0" y="17"/>
                    <a:pt x="0" y="17"/>
                    <a:pt x="0" y="17"/>
                  </a:cubicBezTo>
                  <a:cubicBezTo>
                    <a:pt x="0" y="17"/>
                    <a:pt x="0" y="19"/>
                    <a:pt x="0" y="19"/>
                  </a:cubicBezTo>
                  <a:cubicBezTo>
                    <a:pt x="0" y="19"/>
                    <a:pt x="2" y="19"/>
                    <a:pt x="2" y="19"/>
                  </a:cubicBezTo>
                  <a:cubicBezTo>
                    <a:pt x="10" y="10"/>
                    <a:pt x="10" y="10"/>
                    <a:pt x="10" y="10"/>
                  </a:cubicBezTo>
                  <a:cubicBezTo>
                    <a:pt x="14" y="10"/>
                    <a:pt x="14" y="10"/>
                    <a:pt x="14" y="10"/>
                  </a:cubicBezTo>
                  <a:cubicBezTo>
                    <a:pt x="19" y="5"/>
                    <a:pt x="19" y="5"/>
                    <a:pt x="19" y="5"/>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5"/>
            <p:cNvSpPr/>
            <p:nvPr/>
          </p:nvSpPr>
          <p:spPr bwMode="auto">
            <a:xfrm>
              <a:off x="7599363" y="4011613"/>
              <a:ext cx="123825" cy="123825"/>
            </a:xfrm>
            <a:custGeom>
              <a:avLst/>
              <a:gdLst>
                <a:gd name="T0" fmla="*/ 32 w 37"/>
                <a:gd name="T1" fmla="*/ 12 h 37"/>
                <a:gd name="T2" fmla="*/ 33 w 37"/>
                <a:gd name="T3" fmla="*/ 19 h 37"/>
                <a:gd name="T4" fmla="*/ 18 w 37"/>
                <a:gd name="T5" fmla="*/ 33 h 37"/>
                <a:gd name="T6" fmla="*/ 3 w 37"/>
                <a:gd name="T7" fmla="*/ 19 h 37"/>
                <a:gd name="T8" fmla="*/ 18 w 37"/>
                <a:gd name="T9" fmla="*/ 4 h 37"/>
                <a:gd name="T10" fmla="*/ 25 w 37"/>
                <a:gd name="T11" fmla="*/ 5 h 37"/>
                <a:gd name="T12" fmla="*/ 25 w 37"/>
                <a:gd name="T13" fmla="*/ 4 h 37"/>
                <a:gd name="T14" fmla="*/ 27 w 37"/>
                <a:gd name="T15" fmla="*/ 2 h 37"/>
                <a:gd name="T16" fmla="*/ 18 w 37"/>
                <a:gd name="T17" fmla="*/ 0 h 37"/>
                <a:gd name="T18" fmla="*/ 0 w 37"/>
                <a:gd name="T19" fmla="*/ 19 h 37"/>
                <a:gd name="T20" fmla="*/ 18 w 37"/>
                <a:gd name="T21" fmla="*/ 37 h 37"/>
                <a:gd name="T22" fmla="*/ 37 w 37"/>
                <a:gd name="T23" fmla="*/ 19 h 37"/>
                <a:gd name="T24" fmla="*/ 35 w 37"/>
                <a:gd name="T25" fmla="*/ 10 h 37"/>
                <a:gd name="T26" fmla="*/ 33 w 37"/>
                <a:gd name="T27" fmla="*/ 12 h 37"/>
                <a:gd name="T28" fmla="*/ 32 w 37"/>
                <a:gd name="T2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2" y="12"/>
                  </a:moveTo>
                  <a:cubicBezTo>
                    <a:pt x="33" y="14"/>
                    <a:pt x="33" y="16"/>
                    <a:pt x="33" y="19"/>
                  </a:cubicBezTo>
                  <a:cubicBezTo>
                    <a:pt x="33" y="27"/>
                    <a:pt x="26" y="33"/>
                    <a:pt x="18" y="33"/>
                  </a:cubicBezTo>
                  <a:cubicBezTo>
                    <a:pt x="10" y="33"/>
                    <a:pt x="3" y="27"/>
                    <a:pt x="3" y="19"/>
                  </a:cubicBezTo>
                  <a:cubicBezTo>
                    <a:pt x="3" y="10"/>
                    <a:pt x="10" y="4"/>
                    <a:pt x="18" y="4"/>
                  </a:cubicBezTo>
                  <a:cubicBezTo>
                    <a:pt x="21" y="4"/>
                    <a:pt x="23" y="4"/>
                    <a:pt x="25" y="5"/>
                  </a:cubicBezTo>
                  <a:cubicBezTo>
                    <a:pt x="25" y="5"/>
                    <a:pt x="25" y="4"/>
                    <a:pt x="25" y="4"/>
                  </a:cubicBezTo>
                  <a:cubicBezTo>
                    <a:pt x="27" y="2"/>
                    <a:pt x="27" y="2"/>
                    <a:pt x="27" y="2"/>
                  </a:cubicBezTo>
                  <a:cubicBezTo>
                    <a:pt x="24" y="1"/>
                    <a:pt x="21" y="0"/>
                    <a:pt x="18" y="0"/>
                  </a:cubicBezTo>
                  <a:cubicBezTo>
                    <a:pt x="8" y="0"/>
                    <a:pt x="0" y="8"/>
                    <a:pt x="0" y="19"/>
                  </a:cubicBezTo>
                  <a:cubicBezTo>
                    <a:pt x="0" y="29"/>
                    <a:pt x="8" y="37"/>
                    <a:pt x="18" y="37"/>
                  </a:cubicBezTo>
                  <a:cubicBezTo>
                    <a:pt x="28" y="37"/>
                    <a:pt x="37" y="29"/>
                    <a:pt x="37" y="19"/>
                  </a:cubicBezTo>
                  <a:cubicBezTo>
                    <a:pt x="37" y="16"/>
                    <a:pt x="36" y="13"/>
                    <a:pt x="35" y="10"/>
                  </a:cubicBezTo>
                  <a:cubicBezTo>
                    <a:pt x="33" y="12"/>
                    <a:pt x="33" y="12"/>
                    <a:pt x="33" y="12"/>
                  </a:cubicBezTo>
                  <a:cubicBezTo>
                    <a:pt x="33" y="12"/>
                    <a:pt x="32" y="12"/>
                    <a:pt x="3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86"/>
            <p:cNvSpPr/>
            <p:nvPr/>
          </p:nvSpPr>
          <p:spPr bwMode="auto">
            <a:xfrm>
              <a:off x="7623176" y="4035426"/>
              <a:ext cx="76200" cy="76200"/>
            </a:xfrm>
            <a:custGeom>
              <a:avLst/>
              <a:gdLst>
                <a:gd name="T0" fmla="*/ 20 w 23"/>
                <a:gd name="T1" fmla="*/ 12 h 23"/>
                <a:gd name="T2" fmla="*/ 11 w 23"/>
                <a:gd name="T3" fmla="*/ 20 h 23"/>
                <a:gd name="T4" fmla="*/ 3 w 23"/>
                <a:gd name="T5" fmla="*/ 12 h 23"/>
                <a:gd name="T6" fmla="*/ 11 w 23"/>
                <a:gd name="T7" fmla="*/ 3 h 23"/>
                <a:gd name="T8" fmla="*/ 14 w 23"/>
                <a:gd name="T9" fmla="*/ 4 h 23"/>
                <a:gd name="T10" fmla="*/ 17 w 23"/>
                <a:gd name="T11" fmla="*/ 1 h 23"/>
                <a:gd name="T12" fmla="*/ 11 w 23"/>
                <a:gd name="T13" fmla="*/ 0 h 23"/>
                <a:gd name="T14" fmla="*/ 0 w 23"/>
                <a:gd name="T15" fmla="*/ 12 h 23"/>
                <a:gd name="T16" fmla="*/ 11 w 23"/>
                <a:gd name="T17" fmla="*/ 23 h 23"/>
                <a:gd name="T18" fmla="*/ 23 w 23"/>
                <a:gd name="T19" fmla="*/ 12 h 23"/>
                <a:gd name="T20" fmla="*/ 21 w 23"/>
                <a:gd name="T21" fmla="*/ 6 h 23"/>
                <a:gd name="T22" fmla="*/ 19 w 23"/>
                <a:gd name="T23" fmla="*/ 9 h 23"/>
                <a:gd name="T24" fmla="*/ 20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0" y="12"/>
                  </a:moveTo>
                  <a:cubicBezTo>
                    <a:pt x="20" y="16"/>
                    <a:pt x="16" y="20"/>
                    <a:pt x="11" y="20"/>
                  </a:cubicBezTo>
                  <a:cubicBezTo>
                    <a:pt x="7" y="20"/>
                    <a:pt x="3" y="16"/>
                    <a:pt x="3" y="12"/>
                  </a:cubicBezTo>
                  <a:cubicBezTo>
                    <a:pt x="3" y="7"/>
                    <a:pt x="7" y="3"/>
                    <a:pt x="11" y="3"/>
                  </a:cubicBezTo>
                  <a:cubicBezTo>
                    <a:pt x="12" y="3"/>
                    <a:pt x="13" y="3"/>
                    <a:pt x="14" y="4"/>
                  </a:cubicBezTo>
                  <a:cubicBezTo>
                    <a:pt x="17" y="1"/>
                    <a:pt x="17" y="1"/>
                    <a:pt x="17" y="1"/>
                  </a:cubicBezTo>
                  <a:cubicBezTo>
                    <a:pt x="15" y="1"/>
                    <a:pt x="13" y="0"/>
                    <a:pt x="11" y="0"/>
                  </a:cubicBezTo>
                  <a:cubicBezTo>
                    <a:pt x="5" y="0"/>
                    <a:pt x="0" y="5"/>
                    <a:pt x="0" y="12"/>
                  </a:cubicBezTo>
                  <a:cubicBezTo>
                    <a:pt x="0" y="18"/>
                    <a:pt x="5" y="23"/>
                    <a:pt x="11" y="23"/>
                  </a:cubicBezTo>
                  <a:cubicBezTo>
                    <a:pt x="18" y="23"/>
                    <a:pt x="23" y="18"/>
                    <a:pt x="23" y="12"/>
                  </a:cubicBezTo>
                  <a:cubicBezTo>
                    <a:pt x="23" y="10"/>
                    <a:pt x="22" y="8"/>
                    <a:pt x="21" y="6"/>
                  </a:cubicBezTo>
                  <a:cubicBezTo>
                    <a:pt x="19" y="9"/>
                    <a:pt x="19" y="9"/>
                    <a:pt x="19" y="9"/>
                  </a:cubicBezTo>
                  <a:cubicBezTo>
                    <a:pt x="19" y="10"/>
                    <a:pt x="20" y="11"/>
                    <a:pt x="2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87"/>
            <p:cNvSpPr/>
            <p:nvPr/>
          </p:nvSpPr>
          <p:spPr bwMode="auto">
            <a:xfrm>
              <a:off x="7642226" y="4054476"/>
              <a:ext cx="34925" cy="38100"/>
            </a:xfrm>
            <a:custGeom>
              <a:avLst/>
              <a:gdLst>
                <a:gd name="T0" fmla="*/ 8 w 10"/>
                <a:gd name="T1" fmla="*/ 7 h 11"/>
                <a:gd name="T2" fmla="*/ 6 w 10"/>
                <a:gd name="T3" fmla="*/ 8 h 11"/>
                <a:gd name="T4" fmla="*/ 3 w 10"/>
                <a:gd name="T5" fmla="*/ 7 h 11"/>
                <a:gd name="T6" fmla="*/ 3 w 10"/>
                <a:gd name="T7" fmla="*/ 5 h 11"/>
                <a:gd name="T8" fmla="*/ 4 w 10"/>
                <a:gd name="T9" fmla="*/ 2 h 11"/>
                <a:gd name="T10" fmla="*/ 4 w 10"/>
                <a:gd name="T11" fmla="*/ 2 h 11"/>
                <a:gd name="T12" fmla="*/ 6 w 10"/>
                <a:gd name="T13" fmla="*/ 0 h 11"/>
                <a:gd name="T14" fmla="*/ 5 w 10"/>
                <a:gd name="T15" fmla="*/ 0 h 11"/>
                <a:gd name="T16" fmla="*/ 0 w 10"/>
                <a:gd name="T17" fmla="*/ 6 h 11"/>
                <a:gd name="T18" fmla="*/ 5 w 10"/>
                <a:gd name="T19" fmla="*/ 11 h 11"/>
                <a:gd name="T20" fmla="*/ 10 w 10"/>
                <a:gd name="T21" fmla="*/ 6 h 11"/>
                <a:gd name="T22" fmla="*/ 10 w 10"/>
                <a:gd name="T23" fmla="*/ 5 h 11"/>
                <a:gd name="T24" fmla="*/ 8 w 10"/>
                <a:gd name="T25" fmla="*/ 7 h 11"/>
                <a:gd name="T26" fmla="*/ 8 w 1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8" y="7"/>
                  </a:moveTo>
                  <a:cubicBezTo>
                    <a:pt x="8" y="8"/>
                    <a:pt x="6" y="8"/>
                    <a:pt x="6" y="8"/>
                  </a:cubicBezTo>
                  <a:cubicBezTo>
                    <a:pt x="4" y="8"/>
                    <a:pt x="4" y="8"/>
                    <a:pt x="3" y="7"/>
                  </a:cubicBezTo>
                  <a:cubicBezTo>
                    <a:pt x="3" y="7"/>
                    <a:pt x="3" y="6"/>
                    <a:pt x="3" y="5"/>
                  </a:cubicBezTo>
                  <a:cubicBezTo>
                    <a:pt x="3" y="4"/>
                    <a:pt x="3" y="3"/>
                    <a:pt x="4" y="2"/>
                  </a:cubicBezTo>
                  <a:cubicBezTo>
                    <a:pt x="4" y="2"/>
                    <a:pt x="4" y="2"/>
                    <a:pt x="4" y="2"/>
                  </a:cubicBezTo>
                  <a:cubicBezTo>
                    <a:pt x="6" y="0"/>
                    <a:pt x="6" y="0"/>
                    <a:pt x="6" y="0"/>
                  </a:cubicBezTo>
                  <a:cubicBezTo>
                    <a:pt x="6" y="0"/>
                    <a:pt x="5" y="0"/>
                    <a:pt x="5" y="0"/>
                  </a:cubicBezTo>
                  <a:cubicBezTo>
                    <a:pt x="2" y="0"/>
                    <a:pt x="0" y="3"/>
                    <a:pt x="0" y="6"/>
                  </a:cubicBezTo>
                  <a:cubicBezTo>
                    <a:pt x="0" y="8"/>
                    <a:pt x="2" y="11"/>
                    <a:pt x="5" y="11"/>
                  </a:cubicBezTo>
                  <a:cubicBezTo>
                    <a:pt x="8" y="11"/>
                    <a:pt x="10" y="8"/>
                    <a:pt x="10" y="6"/>
                  </a:cubicBezTo>
                  <a:cubicBezTo>
                    <a:pt x="10" y="5"/>
                    <a:pt x="10" y="5"/>
                    <a:pt x="10" y="5"/>
                  </a:cubicBezTo>
                  <a:cubicBezTo>
                    <a:pt x="8" y="7"/>
                    <a:pt x="8" y="7"/>
                    <a:pt x="8" y="7"/>
                  </a:cubicBezTo>
                  <a:cubicBezTo>
                    <a:pt x="8" y="7"/>
                    <a:pt x="8" y="7"/>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6715607" y="4301370"/>
            <a:ext cx="923773" cy="923773"/>
            <a:chOff x="7599363" y="5221288"/>
            <a:chExt cx="123825" cy="123825"/>
          </a:xfrm>
          <a:solidFill>
            <a:srgbClr val="84B5D5"/>
          </a:solidFill>
        </p:grpSpPr>
        <p:sp>
          <p:nvSpPr>
            <p:cNvPr id="40" name="Freeform 438"/>
            <p:cNvSpPr/>
            <p:nvPr/>
          </p:nvSpPr>
          <p:spPr bwMode="auto">
            <a:xfrm>
              <a:off x="7620001" y="5251451"/>
              <a:ext cx="3175" cy="47625"/>
            </a:xfrm>
            <a:custGeom>
              <a:avLst/>
              <a:gdLst>
                <a:gd name="T0" fmla="*/ 1 w 1"/>
                <a:gd name="T1" fmla="*/ 14 h 14"/>
                <a:gd name="T2" fmla="*/ 0 w 1"/>
                <a:gd name="T3" fmla="*/ 14 h 14"/>
                <a:gd name="T4" fmla="*/ 0 w 1"/>
                <a:gd name="T5" fmla="*/ 14 h 14"/>
                <a:gd name="T6" fmla="*/ 0 w 1"/>
                <a:gd name="T7" fmla="*/ 14 h 14"/>
                <a:gd name="T8" fmla="*/ 0 w 1"/>
                <a:gd name="T9" fmla="*/ 0 h 14"/>
                <a:gd name="T10" fmla="*/ 0 w 1"/>
                <a:gd name="T11" fmla="*/ 0 h 14"/>
                <a:gd name="T12" fmla="*/ 0 w 1"/>
                <a:gd name="T13" fmla="*/ 0 h 14"/>
                <a:gd name="T14" fmla="*/ 1 w 1"/>
                <a:gd name="T15" fmla="*/ 0 h 14"/>
                <a:gd name="T16" fmla="*/ 1 w 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4">
                  <a:moveTo>
                    <a:pt x="1" y="14"/>
                  </a:moveTo>
                  <a:cubicBezTo>
                    <a:pt x="1" y="14"/>
                    <a:pt x="1" y="14"/>
                    <a:pt x="0" y="14"/>
                  </a:cubicBezTo>
                  <a:cubicBezTo>
                    <a:pt x="0" y="14"/>
                    <a:pt x="0" y="14"/>
                    <a:pt x="0" y="14"/>
                  </a:cubicBezTo>
                  <a:cubicBezTo>
                    <a:pt x="0" y="14"/>
                    <a:pt x="0" y="14"/>
                    <a:pt x="0" y="14"/>
                  </a:cubicBezTo>
                  <a:cubicBezTo>
                    <a:pt x="0" y="0"/>
                    <a:pt x="0" y="0"/>
                    <a:pt x="0" y="0"/>
                  </a:cubicBezTo>
                  <a:cubicBezTo>
                    <a:pt x="0" y="0"/>
                    <a:pt x="0" y="0"/>
                    <a:pt x="0" y="0"/>
                  </a:cubicBezTo>
                  <a:cubicBezTo>
                    <a:pt x="0" y="0"/>
                    <a:pt x="0" y="0"/>
                    <a:pt x="0" y="0"/>
                  </a:cubicBezTo>
                  <a:cubicBezTo>
                    <a:pt x="1" y="0"/>
                    <a:pt x="1" y="0"/>
                    <a:pt x="1" y="0"/>
                  </a:cubicBezTo>
                  <a:lnTo>
                    <a:pt x="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9"/>
            <p:cNvSpPr/>
            <p:nvPr/>
          </p:nvSpPr>
          <p:spPr bwMode="auto">
            <a:xfrm>
              <a:off x="7620001" y="5294313"/>
              <a:ext cx="63500" cy="4763"/>
            </a:xfrm>
            <a:custGeom>
              <a:avLst/>
              <a:gdLst>
                <a:gd name="T0" fmla="*/ 19 w 19"/>
                <a:gd name="T1" fmla="*/ 0 h 1"/>
                <a:gd name="T2" fmla="*/ 19 w 19"/>
                <a:gd name="T3" fmla="*/ 1 h 1"/>
                <a:gd name="T4" fmla="*/ 19 w 19"/>
                <a:gd name="T5" fmla="*/ 1 h 1"/>
                <a:gd name="T6" fmla="*/ 19 w 19"/>
                <a:gd name="T7" fmla="*/ 1 h 1"/>
                <a:gd name="T8" fmla="*/ 0 w 19"/>
                <a:gd name="T9" fmla="*/ 1 h 1"/>
                <a:gd name="T10" fmla="*/ 0 w 19"/>
                <a:gd name="T11" fmla="*/ 1 h 1"/>
                <a:gd name="T12" fmla="*/ 0 w 19"/>
                <a:gd name="T13" fmla="*/ 1 h 1"/>
                <a:gd name="T14" fmla="*/ 0 w 19"/>
                <a:gd name="T15" fmla="*/ 0 h 1"/>
                <a:gd name="T16" fmla="*/ 19 w 19"/>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
                  <a:moveTo>
                    <a:pt x="19" y="0"/>
                  </a:moveTo>
                  <a:cubicBezTo>
                    <a:pt x="19" y="0"/>
                    <a:pt x="19" y="0"/>
                    <a:pt x="19" y="1"/>
                  </a:cubicBezTo>
                  <a:cubicBezTo>
                    <a:pt x="19" y="1"/>
                    <a:pt x="19" y="1"/>
                    <a:pt x="19" y="1"/>
                  </a:cubicBezTo>
                  <a:cubicBezTo>
                    <a:pt x="19" y="1"/>
                    <a:pt x="19" y="1"/>
                    <a:pt x="19" y="1"/>
                  </a:cubicBezTo>
                  <a:cubicBezTo>
                    <a:pt x="0" y="1"/>
                    <a:pt x="0" y="1"/>
                    <a:pt x="0" y="1"/>
                  </a:cubicBezTo>
                  <a:cubicBezTo>
                    <a:pt x="0" y="1"/>
                    <a:pt x="0" y="1"/>
                    <a:pt x="0" y="1"/>
                  </a:cubicBezTo>
                  <a:cubicBezTo>
                    <a:pt x="0" y="1"/>
                    <a:pt x="0" y="1"/>
                    <a:pt x="0" y="1"/>
                  </a:cubicBezTo>
                  <a:cubicBezTo>
                    <a:pt x="0" y="0"/>
                    <a:pt x="0" y="0"/>
                    <a:pt x="0" y="0"/>
                  </a:cubicBez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0"/>
            <p:cNvSpPr/>
            <p:nvPr/>
          </p:nvSpPr>
          <p:spPr bwMode="auto">
            <a:xfrm>
              <a:off x="7656513" y="5278438"/>
              <a:ext cx="6350" cy="20638"/>
            </a:xfrm>
            <a:custGeom>
              <a:avLst/>
              <a:gdLst>
                <a:gd name="T0" fmla="*/ 2 w 2"/>
                <a:gd name="T1" fmla="*/ 0 h 6"/>
                <a:gd name="T2" fmla="*/ 1 w 2"/>
                <a:gd name="T3" fmla="*/ 0 h 6"/>
                <a:gd name="T4" fmla="*/ 0 w 2"/>
                <a:gd name="T5" fmla="*/ 0 h 6"/>
                <a:gd name="T6" fmla="*/ 0 w 2"/>
                <a:gd name="T7" fmla="*/ 6 h 6"/>
                <a:gd name="T8" fmla="*/ 2 w 2"/>
                <a:gd name="T9" fmla="*/ 6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cubicBezTo>
                    <a:pt x="1" y="0"/>
                    <a:pt x="1" y="0"/>
                    <a:pt x="1" y="0"/>
                  </a:cubicBezTo>
                  <a:cubicBezTo>
                    <a:pt x="0" y="0"/>
                    <a:pt x="0" y="0"/>
                    <a:pt x="0" y="0"/>
                  </a:cubicBezTo>
                  <a:cubicBezTo>
                    <a:pt x="0" y="6"/>
                    <a:pt x="0" y="6"/>
                    <a:pt x="0" y="6"/>
                  </a:cubicBezTo>
                  <a:cubicBezTo>
                    <a:pt x="2" y="6"/>
                    <a:pt x="2" y="6"/>
                    <a:pt x="2" y="6"/>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1"/>
            <p:cNvSpPr/>
            <p:nvPr/>
          </p:nvSpPr>
          <p:spPr bwMode="auto">
            <a:xfrm>
              <a:off x="7642226" y="5268913"/>
              <a:ext cx="7938" cy="30163"/>
            </a:xfrm>
            <a:custGeom>
              <a:avLst/>
              <a:gdLst>
                <a:gd name="T0" fmla="*/ 2 w 2"/>
                <a:gd name="T1" fmla="*/ 0 h 9"/>
                <a:gd name="T2" fmla="*/ 0 w 2"/>
                <a:gd name="T3" fmla="*/ 0 h 9"/>
                <a:gd name="T4" fmla="*/ 0 w 2"/>
                <a:gd name="T5" fmla="*/ 1 h 9"/>
                <a:gd name="T6" fmla="*/ 0 w 2"/>
                <a:gd name="T7" fmla="*/ 9 h 9"/>
                <a:gd name="T8" fmla="*/ 2 w 2"/>
                <a:gd name="T9" fmla="*/ 9 h 9"/>
                <a:gd name="T10" fmla="*/ 2 w 2"/>
                <a:gd name="T11" fmla="*/ 1 h 9"/>
                <a:gd name="T12" fmla="*/ 2 w 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2" y="0"/>
                  </a:moveTo>
                  <a:cubicBezTo>
                    <a:pt x="0" y="0"/>
                    <a:pt x="0" y="0"/>
                    <a:pt x="0" y="0"/>
                  </a:cubicBezTo>
                  <a:cubicBezTo>
                    <a:pt x="0" y="0"/>
                    <a:pt x="0" y="1"/>
                    <a:pt x="0" y="1"/>
                  </a:cubicBezTo>
                  <a:cubicBezTo>
                    <a:pt x="0" y="9"/>
                    <a:pt x="0" y="9"/>
                    <a:pt x="0" y="9"/>
                  </a:cubicBezTo>
                  <a:cubicBezTo>
                    <a:pt x="2" y="9"/>
                    <a:pt x="2" y="9"/>
                    <a:pt x="2" y="9"/>
                  </a:cubicBezTo>
                  <a:cubicBezTo>
                    <a:pt x="2" y="1"/>
                    <a:pt x="2" y="1"/>
                    <a:pt x="2"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42"/>
            <p:cNvSpPr/>
            <p:nvPr/>
          </p:nvSpPr>
          <p:spPr bwMode="auto">
            <a:xfrm>
              <a:off x="7669213" y="5264151"/>
              <a:ext cx="7938" cy="34925"/>
            </a:xfrm>
            <a:custGeom>
              <a:avLst/>
              <a:gdLst>
                <a:gd name="T0" fmla="*/ 2 w 2"/>
                <a:gd name="T1" fmla="*/ 0 h 10"/>
                <a:gd name="T2" fmla="*/ 1 w 2"/>
                <a:gd name="T3" fmla="*/ 0 h 10"/>
                <a:gd name="T4" fmla="*/ 0 w 2"/>
                <a:gd name="T5" fmla="*/ 1 h 10"/>
                <a:gd name="T6" fmla="*/ 0 w 2"/>
                <a:gd name="T7" fmla="*/ 10 h 10"/>
                <a:gd name="T8" fmla="*/ 2 w 2"/>
                <a:gd name="T9" fmla="*/ 10 h 10"/>
                <a:gd name="T10" fmla="*/ 2 w 2"/>
                <a:gd name="T11" fmla="*/ 1 h 10"/>
                <a:gd name="T12" fmla="*/ 2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0"/>
                  </a:moveTo>
                  <a:cubicBezTo>
                    <a:pt x="1" y="0"/>
                    <a:pt x="1" y="0"/>
                    <a:pt x="1" y="0"/>
                  </a:cubicBezTo>
                  <a:cubicBezTo>
                    <a:pt x="0" y="0"/>
                    <a:pt x="0" y="0"/>
                    <a:pt x="0" y="1"/>
                  </a:cubicBezTo>
                  <a:cubicBezTo>
                    <a:pt x="0" y="10"/>
                    <a:pt x="0" y="10"/>
                    <a:pt x="0" y="10"/>
                  </a:cubicBezTo>
                  <a:cubicBezTo>
                    <a:pt x="2" y="10"/>
                    <a:pt x="2" y="10"/>
                    <a:pt x="2" y="10"/>
                  </a:cubicBezTo>
                  <a:cubicBezTo>
                    <a:pt x="2" y="1"/>
                    <a:pt x="2"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3"/>
            <p:cNvSpPr/>
            <p:nvPr/>
          </p:nvSpPr>
          <p:spPr bwMode="auto">
            <a:xfrm>
              <a:off x="7629526" y="5284788"/>
              <a:ext cx="6350" cy="14288"/>
            </a:xfrm>
            <a:custGeom>
              <a:avLst/>
              <a:gdLst>
                <a:gd name="T0" fmla="*/ 2 w 2"/>
                <a:gd name="T1" fmla="*/ 0 h 4"/>
                <a:gd name="T2" fmla="*/ 0 w 2"/>
                <a:gd name="T3" fmla="*/ 0 h 4"/>
                <a:gd name="T4" fmla="*/ 0 w 2"/>
                <a:gd name="T5" fmla="*/ 0 h 4"/>
                <a:gd name="T6" fmla="*/ 0 w 2"/>
                <a:gd name="T7" fmla="*/ 4 h 4"/>
                <a:gd name="T8" fmla="*/ 2 w 2"/>
                <a:gd name="T9" fmla="*/ 4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0" y="0"/>
                    <a:pt x="0" y="0"/>
                    <a:pt x="0" y="0"/>
                  </a:cubicBezTo>
                  <a:cubicBezTo>
                    <a:pt x="0" y="0"/>
                    <a:pt x="0" y="0"/>
                    <a:pt x="0" y="0"/>
                  </a:cubicBezTo>
                  <a:cubicBezTo>
                    <a:pt x="0" y="4"/>
                    <a:pt x="0" y="4"/>
                    <a:pt x="0" y="4"/>
                  </a:cubicBezTo>
                  <a:cubicBezTo>
                    <a:pt x="2" y="4"/>
                    <a:pt x="2" y="4"/>
                    <a:pt x="2" y="4"/>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4"/>
            <p:cNvSpPr/>
            <p:nvPr/>
          </p:nvSpPr>
          <p:spPr bwMode="auto">
            <a:xfrm>
              <a:off x="7629526" y="5257801"/>
              <a:ext cx="17463" cy="17463"/>
            </a:xfrm>
            <a:custGeom>
              <a:avLst/>
              <a:gdLst>
                <a:gd name="T0" fmla="*/ 11 w 11"/>
                <a:gd name="T1" fmla="*/ 2 h 11"/>
                <a:gd name="T2" fmla="*/ 2 w 11"/>
                <a:gd name="T3" fmla="*/ 11 h 11"/>
                <a:gd name="T4" fmla="*/ 0 w 11"/>
                <a:gd name="T5" fmla="*/ 11 h 11"/>
                <a:gd name="T6" fmla="*/ 8 w 11"/>
                <a:gd name="T7" fmla="*/ 0 h 11"/>
                <a:gd name="T8" fmla="*/ 11 w 11"/>
                <a:gd name="T9" fmla="*/ 2 h 11"/>
              </a:gdLst>
              <a:ahLst/>
              <a:cxnLst>
                <a:cxn ang="0">
                  <a:pos x="T0" y="T1"/>
                </a:cxn>
                <a:cxn ang="0">
                  <a:pos x="T2" y="T3"/>
                </a:cxn>
                <a:cxn ang="0">
                  <a:pos x="T4" y="T5"/>
                </a:cxn>
                <a:cxn ang="0">
                  <a:pos x="T6" y="T7"/>
                </a:cxn>
                <a:cxn ang="0">
                  <a:pos x="T8" y="T9"/>
                </a:cxn>
              </a:cxnLst>
              <a:rect l="0" t="0" r="r" b="b"/>
              <a:pathLst>
                <a:path w="11" h="11">
                  <a:moveTo>
                    <a:pt x="11" y="2"/>
                  </a:moveTo>
                  <a:lnTo>
                    <a:pt x="2" y="11"/>
                  </a:lnTo>
                  <a:lnTo>
                    <a:pt x="0" y="11"/>
                  </a:lnTo>
                  <a:lnTo>
                    <a:pt x="8" y="0"/>
                  </a:lnTo>
                  <a:lnTo>
                    <a:pt x="1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5"/>
            <p:cNvSpPr/>
            <p:nvPr/>
          </p:nvSpPr>
          <p:spPr bwMode="auto">
            <a:xfrm>
              <a:off x="7642226" y="5254626"/>
              <a:ext cx="20638" cy="20638"/>
            </a:xfrm>
            <a:custGeom>
              <a:avLst/>
              <a:gdLst>
                <a:gd name="T0" fmla="*/ 11 w 13"/>
                <a:gd name="T1" fmla="*/ 13 h 13"/>
                <a:gd name="T2" fmla="*/ 0 w 13"/>
                <a:gd name="T3" fmla="*/ 2 h 13"/>
                <a:gd name="T4" fmla="*/ 3 w 13"/>
                <a:gd name="T5" fmla="*/ 0 h 13"/>
                <a:gd name="T6" fmla="*/ 13 w 13"/>
                <a:gd name="T7" fmla="*/ 11 h 13"/>
                <a:gd name="T8" fmla="*/ 11 w 13"/>
                <a:gd name="T9" fmla="*/ 13 h 13"/>
              </a:gdLst>
              <a:ahLst/>
              <a:cxnLst>
                <a:cxn ang="0">
                  <a:pos x="T0" y="T1"/>
                </a:cxn>
                <a:cxn ang="0">
                  <a:pos x="T2" y="T3"/>
                </a:cxn>
                <a:cxn ang="0">
                  <a:pos x="T4" y="T5"/>
                </a:cxn>
                <a:cxn ang="0">
                  <a:pos x="T6" y="T7"/>
                </a:cxn>
                <a:cxn ang="0">
                  <a:pos x="T8" y="T9"/>
                </a:cxn>
              </a:cxnLst>
              <a:rect l="0" t="0" r="r" b="b"/>
              <a:pathLst>
                <a:path w="13" h="13">
                  <a:moveTo>
                    <a:pt x="11" y="13"/>
                  </a:moveTo>
                  <a:lnTo>
                    <a:pt x="0" y="2"/>
                  </a:lnTo>
                  <a:lnTo>
                    <a:pt x="3" y="0"/>
                  </a:lnTo>
                  <a:lnTo>
                    <a:pt x="13" y="11"/>
                  </a:lnTo>
                  <a:lnTo>
                    <a:pt x="11"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6"/>
            <p:cNvSpPr/>
            <p:nvPr/>
          </p:nvSpPr>
          <p:spPr bwMode="auto">
            <a:xfrm>
              <a:off x="7656513" y="5254626"/>
              <a:ext cx="20638" cy="20638"/>
            </a:xfrm>
            <a:custGeom>
              <a:avLst/>
              <a:gdLst>
                <a:gd name="T0" fmla="*/ 13 w 13"/>
                <a:gd name="T1" fmla="*/ 0 h 13"/>
                <a:gd name="T2" fmla="*/ 2 w 13"/>
                <a:gd name="T3" fmla="*/ 13 h 13"/>
                <a:gd name="T4" fmla="*/ 0 w 13"/>
                <a:gd name="T5" fmla="*/ 11 h 13"/>
                <a:gd name="T6" fmla="*/ 10 w 13"/>
                <a:gd name="T7" fmla="*/ 0 h 13"/>
                <a:gd name="T8" fmla="*/ 13 w 13"/>
                <a:gd name="T9" fmla="*/ 0 h 13"/>
              </a:gdLst>
              <a:ahLst/>
              <a:cxnLst>
                <a:cxn ang="0">
                  <a:pos x="T0" y="T1"/>
                </a:cxn>
                <a:cxn ang="0">
                  <a:pos x="T2" y="T3"/>
                </a:cxn>
                <a:cxn ang="0">
                  <a:pos x="T4" y="T5"/>
                </a:cxn>
                <a:cxn ang="0">
                  <a:pos x="T6" y="T7"/>
                </a:cxn>
                <a:cxn ang="0">
                  <a:pos x="T8" y="T9"/>
                </a:cxn>
              </a:cxnLst>
              <a:rect l="0" t="0" r="r" b="b"/>
              <a:pathLst>
                <a:path w="13" h="13">
                  <a:moveTo>
                    <a:pt x="13" y="0"/>
                  </a:moveTo>
                  <a:lnTo>
                    <a:pt x="2" y="13"/>
                  </a:lnTo>
                  <a:lnTo>
                    <a:pt x="0" y="11"/>
                  </a:lnTo>
                  <a:lnTo>
                    <a:pt x="10" y="0"/>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7"/>
            <p:cNvSpPr/>
            <p:nvPr/>
          </p:nvSpPr>
          <p:spPr bwMode="auto">
            <a:xfrm>
              <a:off x="7666038" y="5251451"/>
              <a:ext cx="10489" cy="9525"/>
            </a:xfrm>
            <a:custGeom>
              <a:avLst/>
              <a:gdLst>
                <a:gd name="T0" fmla="*/ 3 w 3"/>
                <a:gd name="T1" fmla="*/ 0 h 3"/>
                <a:gd name="T2" fmla="*/ 3 w 3"/>
                <a:gd name="T3" fmla="*/ 0 h 3"/>
                <a:gd name="T4" fmla="*/ 3 w 3"/>
                <a:gd name="T5" fmla="*/ 1 h 3"/>
                <a:gd name="T6" fmla="*/ 3 w 3"/>
                <a:gd name="T7" fmla="*/ 2 h 3"/>
                <a:gd name="T8" fmla="*/ 3 w 3"/>
                <a:gd name="T9" fmla="*/ 3 h 3"/>
                <a:gd name="T10" fmla="*/ 2 w 3"/>
                <a:gd name="T11" fmla="*/ 3 h 3"/>
                <a:gd name="T12" fmla="*/ 2 w 3"/>
                <a:gd name="T13" fmla="*/ 2 h 3"/>
                <a:gd name="T14" fmla="*/ 1 w 3"/>
                <a:gd name="T15" fmla="*/ 2 h 3"/>
                <a:gd name="T16" fmla="*/ 0 w 3"/>
                <a:gd name="T17" fmla="*/ 1 h 3"/>
                <a:gd name="T18" fmla="*/ 1 w 3"/>
                <a:gd name="T19" fmla="*/ 1 h 3"/>
                <a:gd name="T20" fmla="*/ 1 w 3"/>
                <a:gd name="T21" fmla="*/ 0 h 3"/>
                <a:gd name="T22" fmla="*/ 2 w 3"/>
                <a:gd name="T23" fmla="*/ 0 h 3"/>
                <a:gd name="T24" fmla="*/ 3 w 3"/>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0"/>
                  </a:moveTo>
                  <a:cubicBezTo>
                    <a:pt x="3" y="0"/>
                    <a:pt x="3" y="0"/>
                    <a:pt x="3" y="0"/>
                  </a:cubicBezTo>
                  <a:cubicBezTo>
                    <a:pt x="3" y="1"/>
                    <a:pt x="3" y="1"/>
                    <a:pt x="3" y="1"/>
                  </a:cubicBezTo>
                  <a:cubicBezTo>
                    <a:pt x="3" y="1"/>
                    <a:pt x="3" y="2"/>
                    <a:pt x="3" y="2"/>
                  </a:cubicBezTo>
                  <a:cubicBezTo>
                    <a:pt x="3" y="3"/>
                    <a:pt x="3" y="3"/>
                    <a:pt x="3" y="3"/>
                  </a:cubicBezTo>
                  <a:cubicBezTo>
                    <a:pt x="3" y="3"/>
                    <a:pt x="3" y="3"/>
                    <a:pt x="2" y="3"/>
                  </a:cubicBezTo>
                  <a:cubicBezTo>
                    <a:pt x="2" y="2"/>
                    <a:pt x="2" y="2"/>
                    <a:pt x="2" y="2"/>
                  </a:cubicBezTo>
                  <a:cubicBezTo>
                    <a:pt x="2" y="2"/>
                    <a:pt x="1" y="2"/>
                    <a:pt x="1" y="2"/>
                  </a:cubicBezTo>
                  <a:cubicBezTo>
                    <a:pt x="0" y="1"/>
                    <a:pt x="0" y="1"/>
                    <a:pt x="0" y="1"/>
                  </a:cubicBezTo>
                  <a:cubicBezTo>
                    <a:pt x="0" y="1"/>
                    <a:pt x="0" y="1"/>
                    <a:pt x="1" y="1"/>
                  </a:cubicBezTo>
                  <a:cubicBezTo>
                    <a:pt x="1" y="0"/>
                    <a:pt x="1" y="0"/>
                    <a:pt x="1" y="0"/>
                  </a:cubicBezTo>
                  <a:cubicBezTo>
                    <a:pt x="2" y="0"/>
                    <a:pt x="2" y="0"/>
                    <a:pt x="2"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8"/>
            <p:cNvSpPr>
              <a:spLocks noEditPoints="1"/>
            </p:cNvSpPr>
            <p:nvPr/>
          </p:nvSpPr>
          <p:spPr bwMode="auto">
            <a:xfrm>
              <a:off x="7599363" y="5221288"/>
              <a:ext cx="123825" cy="123825"/>
            </a:xfrm>
            <a:custGeom>
              <a:avLst/>
              <a:gdLst>
                <a:gd name="T0" fmla="*/ 35 w 37"/>
                <a:gd name="T1" fmla="*/ 35 h 37"/>
                <a:gd name="T2" fmla="*/ 32 w 37"/>
                <a:gd name="T3" fmla="*/ 37 h 37"/>
                <a:gd name="T4" fmla="*/ 28 w 37"/>
                <a:gd name="T5" fmla="*/ 35 h 37"/>
                <a:gd name="T6" fmla="*/ 23 w 37"/>
                <a:gd name="T7" fmla="*/ 30 h 37"/>
                <a:gd name="T8" fmla="*/ 16 w 37"/>
                <a:gd name="T9" fmla="*/ 32 h 37"/>
                <a:gd name="T10" fmla="*/ 0 w 37"/>
                <a:gd name="T11" fmla="*/ 16 h 37"/>
                <a:gd name="T12" fmla="*/ 16 w 37"/>
                <a:gd name="T13" fmla="*/ 0 h 37"/>
                <a:gd name="T14" fmla="*/ 31 w 37"/>
                <a:gd name="T15" fmla="*/ 16 h 37"/>
                <a:gd name="T16" fmla="*/ 29 w 37"/>
                <a:gd name="T17" fmla="*/ 23 h 37"/>
                <a:gd name="T18" fmla="*/ 35 w 37"/>
                <a:gd name="T19" fmla="*/ 29 h 37"/>
                <a:gd name="T20" fmla="*/ 35 w 37"/>
                <a:gd name="T21" fmla="*/ 35 h 37"/>
                <a:gd name="T22" fmla="*/ 16 w 37"/>
                <a:gd name="T23" fmla="*/ 30 h 37"/>
                <a:gd name="T24" fmla="*/ 29 w 37"/>
                <a:gd name="T25" fmla="*/ 16 h 37"/>
                <a:gd name="T26" fmla="*/ 16 w 37"/>
                <a:gd name="T27" fmla="*/ 2 h 37"/>
                <a:gd name="T28" fmla="*/ 2 w 37"/>
                <a:gd name="T29" fmla="*/ 16 h 37"/>
                <a:gd name="T30" fmla="*/ 16 w 37"/>
                <a:gd name="T31"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7">
                  <a:moveTo>
                    <a:pt x="35" y="35"/>
                  </a:moveTo>
                  <a:cubicBezTo>
                    <a:pt x="34" y="36"/>
                    <a:pt x="33" y="37"/>
                    <a:pt x="32" y="37"/>
                  </a:cubicBezTo>
                  <a:cubicBezTo>
                    <a:pt x="31" y="37"/>
                    <a:pt x="29" y="36"/>
                    <a:pt x="28" y="35"/>
                  </a:cubicBezTo>
                  <a:cubicBezTo>
                    <a:pt x="23" y="30"/>
                    <a:pt x="23" y="30"/>
                    <a:pt x="23" y="30"/>
                  </a:cubicBezTo>
                  <a:cubicBezTo>
                    <a:pt x="21" y="31"/>
                    <a:pt x="18" y="32"/>
                    <a:pt x="16" y="32"/>
                  </a:cubicBezTo>
                  <a:cubicBezTo>
                    <a:pt x="7" y="32"/>
                    <a:pt x="0" y="25"/>
                    <a:pt x="0" y="16"/>
                  </a:cubicBezTo>
                  <a:cubicBezTo>
                    <a:pt x="0" y="7"/>
                    <a:pt x="7" y="0"/>
                    <a:pt x="16" y="0"/>
                  </a:cubicBezTo>
                  <a:cubicBezTo>
                    <a:pt x="24" y="0"/>
                    <a:pt x="31" y="7"/>
                    <a:pt x="31" y="16"/>
                  </a:cubicBezTo>
                  <a:cubicBezTo>
                    <a:pt x="31" y="19"/>
                    <a:pt x="31" y="21"/>
                    <a:pt x="29" y="23"/>
                  </a:cubicBezTo>
                  <a:cubicBezTo>
                    <a:pt x="35" y="29"/>
                    <a:pt x="35" y="29"/>
                    <a:pt x="35" y="29"/>
                  </a:cubicBezTo>
                  <a:cubicBezTo>
                    <a:pt x="37" y="31"/>
                    <a:pt x="37" y="34"/>
                    <a:pt x="35" y="35"/>
                  </a:cubicBezTo>
                  <a:close/>
                  <a:moveTo>
                    <a:pt x="16" y="30"/>
                  </a:moveTo>
                  <a:cubicBezTo>
                    <a:pt x="23" y="30"/>
                    <a:pt x="29" y="24"/>
                    <a:pt x="29" y="16"/>
                  </a:cubicBezTo>
                  <a:cubicBezTo>
                    <a:pt x="29" y="9"/>
                    <a:pt x="23" y="2"/>
                    <a:pt x="16" y="2"/>
                  </a:cubicBezTo>
                  <a:cubicBezTo>
                    <a:pt x="8" y="2"/>
                    <a:pt x="2" y="9"/>
                    <a:pt x="2" y="16"/>
                  </a:cubicBezTo>
                  <a:cubicBezTo>
                    <a:pt x="2" y="24"/>
                    <a:pt x="8" y="30"/>
                    <a:pt x="1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1" name="组合 50"/>
          <p:cNvGrpSpPr/>
          <p:nvPr/>
        </p:nvGrpSpPr>
        <p:grpSpPr>
          <a:xfrm>
            <a:off x="2289243" y="2042754"/>
            <a:ext cx="2816640" cy="45719"/>
            <a:chOff x="1182170" y="836478"/>
            <a:chExt cx="2816640" cy="45719"/>
          </a:xfrm>
          <a:solidFill>
            <a:srgbClr val="F9F9F9"/>
          </a:solidFill>
        </p:grpSpPr>
        <p:sp>
          <p:nvSpPr>
            <p:cNvPr id="52" name="矩形 51"/>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289243" y="4455507"/>
            <a:ext cx="2816640" cy="45719"/>
            <a:chOff x="1182170" y="836478"/>
            <a:chExt cx="2816640" cy="45719"/>
          </a:xfrm>
          <a:solidFill>
            <a:srgbClr val="F9F9F9"/>
          </a:solidFill>
        </p:grpSpPr>
        <p:sp>
          <p:nvSpPr>
            <p:cNvPr id="55" name="矩形 54"/>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8162483" y="4455507"/>
            <a:ext cx="2816640" cy="45719"/>
            <a:chOff x="1182170" y="836478"/>
            <a:chExt cx="2816640" cy="45719"/>
          </a:xfrm>
          <a:solidFill>
            <a:srgbClr val="F9F9F9"/>
          </a:solidFill>
        </p:grpSpPr>
        <p:sp>
          <p:nvSpPr>
            <p:cNvPr id="58" name="矩形 57"/>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173430" y="2042754"/>
            <a:ext cx="2816640" cy="45719"/>
            <a:chOff x="1182170" y="836478"/>
            <a:chExt cx="2816640" cy="45719"/>
          </a:xfrm>
          <a:solidFill>
            <a:srgbClr val="F9F9F9"/>
          </a:solidFill>
        </p:grpSpPr>
        <p:sp>
          <p:nvSpPr>
            <p:cNvPr id="61" name="矩形 60"/>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2754283" y="1718393"/>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客户资源管理</a:t>
            </a:r>
            <a:endParaRPr lang="zh-CN" altLang="en-US" sz="2000" b="1" dirty="0">
              <a:solidFill>
                <a:schemeClr val="bg1"/>
              </a:solidFill>
              <a:latin typeface="+mj-ea"/>
              <a:ea typeface="+mj-ea"/>
            </a:endParaRPr>
          </a:p>
        </p:txBody>
      </p:sp>
      <p:sp>
        <p:nvSpPr>
          <p:cNvPr id="64" name="文本框 63"/>
          <p:cNvSpPr txBox="1"/>
          <p:nvPr/>
        </p:nvSpPr>
        <p:spPr>
          <a:xfrm>
            <a:off x="8652976" y="1710087"/>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销售管理问题</a:t>
            </a:r>
            <a:endParaRPr lang="zh-CN" altLang="en-US" sz="2000" b="1" dirty="0">
              <a:solidFill>
                <a:schemeClr val="bg1"/>
              </a:solidFill>
              <a:latin typeface="+mj-ea"/>
              <a:ea typeface="+mj-ea"/>
            </a:endParaRPr>
          </a:p>
        </p:txBody>
      </p:sp>
      <p:sp>
        <p:nvSpPr>
          <p:cNvPr id="65" name="文本框 64"/>
          <p:cNvSpPr txBox="1"/>
          <p:nvPr/>
        </p:nvSpPr>
        <p:spPr>
          <a:xfrm>
            <a:off x="2777375" y="4126285"/>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客户服务问题</a:t>
            </a:r>
            <a:endParaRPr lang="zh-CN" altLang="en-US" sz="2000" b="1" dirty="0">
              <a:solidFill>
                <a:schemeClr val="bg1"/>
              </a:solidFill>
              <a:latin typeface="+mj-ea"/>
              <a:ea typeface="+mj-ea"/>
            </a:endParaRPr>
          </a:p>
        </p:txBody>
      </p:sp>
      <p:sp>
        <p:nvSpPr>
          <p:cNvPr id="66" name="文本框 65"/>
          <p:cNvSpPr txBox="1"/>
          <p:nvPr/>
        </p:nvSpPr>
        <p:spPr>
          <a:xfrm>
            <a:off x="8635153" y="4126285"/>
            <a:ext cx="1980029" cy="400110"/>
          </a:xfrm>
          <a:prstGeom prst="rect">
            <a:avLst/>
          </a:prstGeom>
          <a:noFill/>
        </p:spPr>
        <p:txBody>
          <a:bodyPr wrap="none" rtlCol="0">
            <a:spAutoFit/>
          </a:bodyPr>
          <a:lstStyle/>
          <a:p>
            <a:r>
              <a:rPr lang="zh-CN" altLang="en-US" sz="2000" b="1" dirty="0" smtClean="0">
                <a:solidFill>
                  <a:schemeClr val="bg1"/>
                </a:solidFill>
                <a:latin typeface="+mj-ea"/>
                <a:ea typeface="+mj-ea"/>
              </a:rPr>
              <a:t>财务和库存管理</a:t>
            </a:r>
            <a:endParaRPr lang="zh-CN" altLang="en-US" sz="2000" b="1" dirty="0">
              <a:solidFill>
                <a:schemeClr val="bg1"/>
              </a:solidFill>
              <a:latin typeface="+mj-ea"/>
              <a:ea typeface="+mj-ea"/>
            </a:endParaRPr>
          </a:p>
        </p:txBody>
      </p:sp>
      <p:sp>
        <p:nvSpPr>
          <p:cNvPr id="67" name="文本框 66"/>
          <p:cNvSpPr txBox="1"/>
          <p:nvPr/>
        </p:nvSpPr>
        <p:spPr>
          <a:xfrm>
            <a:off x="2016123" y="2133685"/>
            <a:ext cx="3288080" cy="1107996"/>
          </a:xfrm>
          <a:prstGeom prst="rect">
            <a:avLst/>
          </a:prstGeom>
          <a:noFill/>
        </p:spPr>
        <p:txBody>
          <a:bodyPr wrap="none" rtlCol="0">
            <a:spAutoFit/>
          </a:bodyPr>
          <a:lstStyle/>
          <a:p>
            <a:r>
              <a:rPr lang="zh-CN" altLang="en-US" sz="1100" dirty="0" smtClean="0">
                <a:solidFill>
                  <a:schemeClr val="bg1"/>
                </a:solidFill>
              </a:rPr>
              <a:t>目前大部分汽修店客户的静态档案信息和动态档案</a:t>
            </a:r>
            <a:endParaRPr lang="en-US" altLang="zh-CN" sz="1100" dirty="0" smtClean="0">
              <a:solidFill>
                <a:schemeClr val="bg1"/>
              </a:solidFill>
            </a:endParaRPr>
          </a:p>
          <a:p>
            <a:r>
              <a:rPr lang="zh-CN" altLang="en-US" sz="1100" dirty="0" smtClean="0">
                <a:solidFill>
                  <a:schemeClr val="bg1"/>
                </a:solidFill>
              </a:rPr>
              <a:t>信息都有记录，但却分散在不同的部门和人员手中</a:t>
            </a:r>
            <a:endParaRPr lang="en-US" altLang="zh-CN" sz="1100" dirty="0" smtClean="0">
              <a:solidFill>
                <a:schemeClr val="bg1"/>
              </a:solidFill>
            </a:endParaRPr>
          </a:p>
          <a:p>
            <a:r>
              <a:rPr lang="zh-CN" altLang="en-US" sz="1100" dirty="0" smtClean="0">
                <a:solidFill>
                  <a:schemeClr val="bg1"/>
                </a:solidFill>
              </a:rPr>
              <a:t>大部分汽修店由于客户信息管理手段的约束，营销</a:t>
            </a:r>
            <a:endParaRPr lang="en-US" altLang="zh-CN" sz="1100" dirty="0" smtClean="0">
              <a:solidFill>
                <a:schemeClr val="bg1"/>
              </a:solidFill>
            </a:endParaRPr>
          </a:p>
          <a:p>
            <a:r>
              <a:rPr lang="zh-CN" altLang="en-US" sz="1100" dirty="0" smtClean="0">
                <a:solidFill>
                  <a:schemeClr val="bg1"/>
                </a:solidFill>
              </a:rPr>
              <a:t>人员很大的精力都放在客户信息档案建立等基础上</a:t>
            </a:r>
            <a:endParaRPr lang="en-US" altLang="zh-CN" sz="1100" dirty="0" smtClean="0">
              <a:solidFill>
                <a:schemeClr val="bg1"/>
              </a:solidFill>
            </a:endParaRPr>
          </a:p>
          <a:p>
            <a:endParaRPr lang="zh-CN" altLang="en-US" sz="1100" dirty="0" smtClean="0">
              <a:solidFill>
                <a:schemeClr val="bg1"/>
              </a:solidFill>
            </a:endParaRPr>
          </a:p>
          <a:p>
            <a:endParaRPr lang="zh-CN" altLang="en-US" sz="1100" dirty="0"/>
          </a:p>
        </p:txBody>
      </p:sp>
      <p:sp>
        <p:nvSpPr>
          <p:cNvPr id="68" name="文本框 67"/>
          <p:cNvSpPr txBox="1"/>
          <p:nvPr/>
        </p:nvSpPr>
        <p:spPr>
          <a:xfrm>
            <a:off x="8122604" y="2159108"/>
            <a:ext cx="3147015" cy="769441"/>
          </a:xfrm>
          <a:prstGeom prst="rect">
            <a:avLst/>
          </a:prstGeom>
          <a:noFill/>
        </p:spPr>
        <p:txBody>
          <a:bodyPr wrap="none" rtlCol="0">
            <a:spAutoFit/>
          </a:bodyPr>
          <a:lstStyle/>
          <a:p>
            <a:r>
              <a:rPr lang="zh-CN" altLang="en-US" sz="1100" dirty="0" smtClean="0">
                <a:solidFill>
                  <a:schemeClr val="bg1"/>
                </a:solidFill>
              </a:rPr>
              <a:t>汽修店由于缺乏有效的销售管理工具，潜在客户</a:t>
            </a:r>
            <a:endParaRPr lang="en-US" altLang="zh-CN" sz="1100" dirty="0" smtClean="0">
              <a:solidFill>
                <a:schemeClr val="bg1"/>
              </a:solidFill>
            </a:endParaRPr>
          </a:p>
          <a:p>
            <a:r>
              <a:rPr lang="zh-CN" altLang="en-US" sz="1100" dirty="0" smtClean="0">
                <a:solidFill>
                  <a:schemeClr val="bg1"/>
                </a:solidFill>
              </a:rPr>
              <a:t>流失严重。对自己产品销售的数据不能很好的</a:t>
            </a:r>
            <a:endParaRPr lang="en-US" altLang="zh-CN" sz="1100" dirty="0" smtClean="0">
              <a:solidFill>
                <a:schemeClr val="bg1"/>
              </a:solidFill>
            </a:endParaRPr>
          </a:p>
          <a:p>
            <a:r>
              <a:rPr lang="zh-CN" altLang="en-US" sz="1100" dirty="0" smtClean="0">
                <a:solidFill>
                  <a:schemeClr val="bg1"/>
                </a:solidFill>
              </a:rPr>
              <a:t>统一进行管理</a:t>
            </a:r>
            <a:endParaRPr lang="zh-CN" altLang="en-US" sz="1100" dirty="0">
              <a:solidFill>
                <a:schemeClr val="bg1"/>
              </a:solidFill>
            </a:endParaRPr>
          </a:p>
          <a:p>
            <a:endParaRPr lang="zh-CN" altLang="en-US" sz="1100" dirty="0"/>
          </a:p>
        </p:txBody>
      </p:sp>
      <p:sp>
        <p:nvSpPr>
          <p:cNvPr id="69" name="文本框 68"/>
          <p:cNvSpPr txBox="1"/>
          <p:nvPr/>
        </p:nvSpPr>
        <p:spPr>
          <a:xfrm>
            <a:off x="2216322" y="4581398"/>
            <a:ext cx="3147015" cy="938719"/>
          </a:xfrm>
          <a:prstGeom prst="rect">
            <a:avLst/>
          </a:prstGeom>
          <a:noFill/>
        </p:spPr>
        <p:txBody>
          <a:bodyPr wrap="none" rtlCol="0">
            <a:spAutoFit/>
          </a:bodyPr>
          <a:lstStyle/>
          <a:p>
            <a:r>
              <a:rPr lang="zh-CN" altLang="en-US" sz="1100" dirty="0" smtClean="0">
                <a:solidFill>
                  <a:schemeClr val="bg1"/>
                </a:solidFill>
              </a:rPr>
              <a:t>客户不能对维修保养的进度进行更好的了解，缺</a:t>
            </a:r>
            <a:endParaRPr lang="en-US" altLang="zh-CN" sz="1100" dirty="0" smtClean="0">
              <a:solidFill>
                <a:schemeClr val="bg1"/>
              </a:solidFill>
            </a:endParaRPr>
          </a:p>
          <a:p>
            <a:r>
              <a:rPr lang="zh-CN" altLang="en-US" sz="1100" dirty="0" smtClean="0">
                <a:solidFill>
                  <a:schemeClr val="bg1"/>
                </a:solidFill>
              </a:rPr>
              <a:t>乏有效的服务工具，客户回访，保养提示等服务</a:t>
            </a:r>
            <a:endParaRPr lang="en-US" altLang="zh-CN" sz="1100" dirty="0" smtClean="0">
              <a:solidFill>
                <a:schemeClr val="bg1"/>
              </a:solidFill>
            </a:endParaRPr>
          </a:p>
          <a:p>
            <a:r>
              <a:rPr lang="zh-CN" altLang="en-US" sz="1100" dirty="0" smtClean="0">
                <a:solidFill>
                  <a:schemeClr val="bg1"/>
                </a:solidFill>
              </a:rPr>
              <a:t>效率低下，缺乏规范客户投诉处理流程，客户的</a:t>
            </a:r>
            <a:endParaRPr lang="en-US" altLang="zh-CN" sz="1100" dirty="0" smtClean="0">
              <a:solidFill>
                <a:schemeClr val="bg1"/>
              </a:solidFill>
            </a:endParaRPr>
          </a:p>
          <a:p>
            <a:r>
              <a:rPr lang="zh-CN" altLang="en-US" sz="1100" dirty="0" smtClean="0">
                <a:solidFill>
                  <a:schemeClr val="bg1"/>
                </a:solidFill>
              </a:rPr>
              <a:t>抱怨不能及时处理</a:t>
            </a:r>
            <a:endParaRPr lang="zh-CN" altLang="en-US" sz="1100" dirty="0">
              <a:solidFill>
                <a:schemeClr val="bg1"/>
              </a:solidFill>
            </a:endParaRPr>
          </a:p>
          <a:p>
            <a:endParaRPr lang="zh-CN" altLang="en-US" sz="1100" dirty="0"/>
          </a:p>
        </p:txBody>
      </p:sp>
      <p:sp>
        <p:nvSpPr>
          <p:cNvPr id="70" name="文本框 69"/>
          <p:cNvSpPr txBox="1"/>
          <p:nvPr/>
        </p:nvSpPr>
        <p:spPr>
          <a:xfrm>
            <a:off x="8076784" y="4593648"/>
            <a:ext cx="3147015" cy="1107996"/>
          </a:xfrm>
          <a:prstGeom prst="rect">
            <a:avLst/>
          </a:prstGeom>
          <a:noFill/>
        </p:spPr>
        <p:txBody>
          <a:bodyPr wrap="none" rtlCol="0">
            <a:spAutoFit/>
          </a:bodyPr>
          <a:lstStyle/>
          <a:p>
            <a:r>
              <a:rPr lang="zh-CN" altLang="en-US" sz="1100" dirty="0" smtClean="0">
                <a:solidFill>
                  <a:schemeClr val="bg1"/>
                </a:solidFill>
              </a:rPr>
              <a:t>财务信息不能对比、分析和集成，集团整体财况</a:t>
            </a:r>
            <a:endParaRPr lang="en-US" altLang="zh-CN" sz="1100" dirty="0" smtClean="0">
              <a:solidFill>
                <a:schemeClr val="bg1"/>
              </a:solidFill>
            </a:endParaRPr>
          </a:p>
          <a:p>
            <a:r>
              <a:rPr lang="zh-CN" altLang="en-US" sz="1100" dirty="0" smtClean="0">
                <a:solidFill>
                  <a:schemeClr val="bg1"/>
                </a:solidFill>
              </a:rPr>
              <a:t>不清。</a:t>
            </a:r>
            <a:endParaRPr lang="en-US" altLang="zh-CN" sz="1100" dirty="0" smtClean="0">
              <a:solidFill>
                <a:schemeClr val="bg1"/>
              </a:solidFill>
            </a:endParaRPr>
          </a:p>
          <a:p>
            <a:r>
              <a:rPr lang="zh-CN" altLang="en-US" sz="1100" dirty="0" smtClean="0">
                <a:solidFill>
                  <a:schemeClr val="bg1"/>
                </a:solidFill>
              </a:rPr>
              <a:t>很多汽修店对库存的情况不能很好的了解，经常</a:t>
            </a:r>
            <a:endParaRPr lang="en-US" altLang="zh-CN" sz="1100" dirty="0" smtClean="0">
              <a:solidFill>
                <a:schemeClr val="bg1"/>
              </a:solidFill>
            </a:endParaRPr>
          </a:p>
          <a:p>
            <a:r>
              <a:rPr lang="zh-CN" altLang="en-US" sz="1100" dirty="0" smtClean="0">
                <a:solidFill>
                  <a:schemeClr val="bg1"/>
                </a:solidFill>
              </a:rPr>
              <a:t>造成库存短缺的问题，无法随时掌握可销售的</a:t>
            </a:r>
            <a:endParaRPr lang="en-US" altLang="zh-CN" sz="1100" dirty="0" smtClean="0">
              <a:solidFill>
                <a:schemeClr val="bg1"/>
              </a:solidFill>
            </a:endParaRPr>
          </a:p>
          <a:p>
            <a:r>
              <a:rPr lang="zh-CN" altLang="en-US" sz="1100" dirty="0" smtClean="0">
                <a:solidFill>
                  <a:schemeClr val="bg1"/>
                </a:solidFill>
              </a:rPr>
              <a:t>库存量。</a:t>
            </a:r>
            <a:endParaRPr lang="zh-CN" altLang="en-US" sz="1100" dirty="0">
              <a:solidFill>
                <a:schemeClr val="bg1"/>
              </a:solidFill>
            </a:endParaRPr>
          </a:p>
          <a:p>
            <a:endParaRPr lang="zh-CN" altLang="en-US" sz="1100" dirty="0"/>
          </a:p>
        </p:txBody>
      </p:sp>
      <p:sp>
        <p:nvSpPr>
          <p:cNvPr id="71" name="文本框 70"/>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714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00" fill="hold"/>
                                        <p:tgtEl>
                                          <p:spTgt spid="16"/>
                                        </p:tgtEl>
                                        <p:attrNameLst>
                                          <p:attrName>ppt_x</p:attrName>
                                        </p:attrNameLst>
                                      </p:cBhvr>
                                      <p:tavLst>
                                        <p:tav tm="0">
                                          <p:val>
                                            <p:strVal val="0-#ppt_w/2"/>
                                          </p:val>
                                        </p:tav>
                                        <p:tav tm="100000">
                                          <p:val>
                                            <p:strVal val="#ppt_x"/>
                                          </p:val>
                                        </p:tav>
                                      </p:tavLst>
                                    </p:anim>
                                    <p:anim calcmode="lin" valueType="num">
                                      <p:cBhvr additive="base">
                                        <p:cTn id="8" dur="7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71400" fill="hold"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00" fill="hold"/>
                                        <p:tgtEl>
                                          <p:spTgt spid="4"/>
                                        </p:tgtEl>
                                        <p:attrNameLst>
                                          <p:attrName>ppt_x</p:attrName>
                                        </p:attrNameLst>
                                      </p:cBhvr>
                                      <p:tavLst>
                                        <p:tav tm="0">
                                          <p:val>
                                            <p:strVal val="1+#ppt_w/2"/>
                                          </p:val>
                                        </p:tav>
                                        <p:tav tm="100000">
                                          <p:val>
                                            <p:strVal val="#ppt_x"/>
                                          </p:val>
                                        </p:tav>
                                      </p:tavLst>
                                    </p:anim>
                                    <p:anim calcmode="lin" valueType="num">
                                      <p:cBhvr additive="base">
                                        <p:cTn id="12" dur="7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71400" fill="hold"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00" fill="hold"/>
                                        <p:tgtEl>
                                          <p:spTgt spid="12"/>
                                        </p:tgtEl>
                                        <p:attrNameLst>
                                          <p:attrName>ppt_x</p:attrName>
                                        </p:attrNameLst>
                                      </p:cBhvr>
                                      <p:tavLst>
                                        <p:tav tm="0">
                                          <p:val>
                                            <p:strVal val="0-#ppt_w/2"/>
                                          </p:val>
                                        </p:tav>
                                        <p:tav tm="100000">
                                          <p:val>
                                            <p:strVal val="#ppt_x"/>
                                          </p:val>
                                        </p:tav>
                                      </p:tavLst>
                                    </p:anim>
                                    <p:anim calcmode="lin" valueType="num">
                                      <p:cBhvr additive="base">
                                        <p:cTn id="16" dur="7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71400"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00" fill="hold"/>
                                        <p:tgtEl>
                                          <p:spTgt spid="8"/>
                                        </p:tgtEl>
                                        <p:attrNameLst>
                                          <p:attrName>ppt_x</p:attrName>
                                        </p:attrNameLst>
                                      </p:cBhvr>
                                      <p:tavLst>
                                        <p:tav tm="0">
                                          <p:val>
                                            <p:strVal val="1+#ppt_w/2"/>
                                          </p:val>
                                        </p:tav>
                                        <p:tav tm="100000">
                                          <p:val>
                                            <p:strVal val="#ppt_x"/>
                                          </p:val>
                                        </p:tav>
                                      </p:tavLst>
                                    </p:anim>
                                    <p:anim calcmode="lin" valueType="num">
                                      <p:cBhvr additive="base">
                                        <p:cTn id="20" dur="7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wipe(down)">
                                      <p:cBhvr>
                                        <p:cTn id="53"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5314275"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针对汽修店的问题，系统提供对应的解决方案</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cxnSp>
        <p:nvCxnSpPr>
          <p:cNvPr id="4" name="MH_Other_4"/>
          <p:cNvCxnSpPr/>
          <p:nvPr>
            <p:custDataLst>
              <p:tags r:id="rId1"/>
            </p:custDataLst>
          </p:nvPr>
        </p:nvCxnSpPr>
        <p:spPr>
          <a:xfrm>
            <a:off x="3833650" y="1839474"/>
            <a:ext cx="1600716"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895860" y="1269979"/>
            <a:ext cx="4902769" cy="1010324"/>
            <a:chOff x="6041001" y="1937629"/>
            <a:chExt cx="4902769" cy="1010324"/>
          </a:xfrm>
        </p:grpSpPr>
        <p:sp>
          <p:nvSpPr>
            <p:cNvPr id="6" name="MH_Text_2"/>
            <p:cNvSpPr txBox="1"/>
            <p:nvPr>
              <p:custDataLst>
                <p:tags r:id="rId2"/>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公司账单记录，以报表的形式显示公司的财务状况，对公司下面的库存状况一目了然，可以让决策者很好的做出判断</a:t>
              </a:r>
              <a:endParaRPr lang="zh-CN" altLang="en-US" sz="1400" dirty="0">
                <a:solidFill>
                  <a:schemeClr val="tx1">
                    <a:lumMod val="75000"/>
                    <a:lumOff val="25000"/>
                  </a:schemeClr>
                </a:solidFill>
              </a:endParaRPr>
            </a:p>
          </p:txBody>
        </p:sp>
        <p:sp>
          <p:nvSpPr>
            <p:cNvPr id="7" name="MH_SubTitle_2"/>
            <p:cNvSpPr txBox="1"/>
            <p:nvPr>
              <p:custDataLst>
                <p:tags r:id="rId3"/>
              </p:custDataLst>
            </p:nvPr>
          </p:nvSpPr>
          <p:spPr>
            <a:xfrm>
              <a:off x="6041002" y="1937629"/>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财务和库存管理</a:t>
              </a:r>
              <a:endParaRPr lang="zh-CN" altLang="en-US" sz="2000" b="1" dirty="0">
                <a:solidFill>
                  <a:schemeClr val="tx2">
                    <a:lumMod val="75000"/>
                  </a:schemeClr>
                </a:solidFill>
              </a:endParaRPr>
            </a:p>
          </p:txBody>
        </p:sp>
      </p:grpSp>
      <p:sp>
        <p:nvSpPr>
          <p:cNvPr id="8" name="MH_Other_1"/>
          <p:cNvSpPr/>
          <p:nvPr>
            <p:custDataLst>
              <p:tags r:id="rId4"/>
            </p:custDataLst>
          </p:nvPr>
        </p:nvSpPr>
        <p:spPr>
          <a:xfrm rot="21439215">
            <a:off x="3093050" y="2420270"/>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3</a:t>
            </a:r>
            <a:endParaRPr lang="zh-CN" altLang="en-US" sz="6000" dirty="0">
              <a:solidFill>
                <a:srgbClr val="FFFFFF"/>
              </a:solidFill>
            </a:endParaRPr>
          </a:p>
        </p:txBody>
      </p:sp>
      <p:sp>
        <p:nvSpPr>
          <p:cNvPr id="9" name="MH_Other_3"/>
          <p:cNvSpPr/>
          <p:nvPr>
            <p:custDataLst>
              <p:tags r:id="rId5"/>
            </p:custDataLst>
          </p:nvPr>
        </p:nvSpPr>
        <p:spPr>
          <a:xfrm rot="183635">
            <a:off x="2816169" y="1400605"/>
            <a:ext cx="991412"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4</a:t>
            </a:r>
            <a:endParaRPr lang="zh-CN" altLang="en-US" sz="6000" dirty="0">
              <a:solidFill>
                <a:srgbClr val="FFFFFF"/>
              </a:solidFill>
            </a:endParaRPr>
          </a:p>
        </p:txBody>
      </p:sp>
      <p:sp>
        <p:nvSpPr>
          <p:cNvPr id="10" name="MH_Other_1"/>
          <p:cNvSpPr/>
          <p:nvPr>
            <p:custDataLst>
              <p:tags r:id="rId6"/>
            </p:custDataLst>
          </p:nvPr>
        </p:nvSpPr>
        <p:spPr>
          <a:xfrm>
            <a:off x="2719497" y="3460352"/>
            <a:ext cx="990128"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2</a:t>
            </a:r>
            <a:endParaRPr lang="zh-CN" altLang="en-US" sz="6000" dirty="0">
              <a:solidFill>
                <a:srgbClr val="FFFFFF"/>
              </a:solidFill>
            </a:endParaRPr>
          </a:p>
        </p:txBody>
      </p:sp>
      <p:sp>
        <p:nvSpPr>
          <p:cNvPr id="11" name="MH_Other_1"/>
          <p:cNvSpPr/>
          <p:nvPr>
            <p:custDataLst>
              <p:tags r:id="rId7"/>
            </p:custDataLst>
          </p:nvPr>
        </p:nvSpPr>
        <p:spPr>
          <a:xfrm rot="21261977">
            <a:off x="3059137" y="4465958"/>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grpSp>
        <p:nvGrpSpPr>
          <p:cNvPr id="12" name="组合 11"/>
          <p:cNvGrpSpPr/>
          <p:nvPr/>
        </p:nvGrpSpPr>
        <p:grpSpPr>
          <a:xfrm>
            <a:off x="1388613" y="1559964"/>
            <a:ext cx="1582058" cy="3969656"/>
            <a:chOff x="1388612" y="1908306"/>
            <a:chExt cx="1582058" cy="3969656"/>
          </a:xfrm>
        </p:grpSpPr>
        <p:sp>
          <p:nvSpPr>
            <p:cNvPr id="13" name="MH_Other_5"/>
            <p:cNvSpPr/>
            <p:nvPr>
              <p:custDataLst>
                <p:tags r:id="rId8"/>
              </p:custDataLst>
            </p:nvPr>
          </p:nvSpPr>
          <p:spPr>
            <a:xfrm>
              <a:off x="1976071" y="1908306"/>
              <a:ext cx="925913" cy="1905127"/>
            </a:xfrm>
            <a:custGeom>
              <a:avLst/>
              <a:gdLst>
                <a:gd name="connsiteX0" fmla="*/ 217182 w 965707"/>
                <a:gd name="connsiteY0" fmla="*/ 0 h 1986527"/>
                <a:gd name="connsiteX1" fmla="*/ 432892 w 965707"/>
                <a:gd name="connsiteY1" fmla="*/ 215710 h 1986527"/>
                <a:gd name="connsiteX2" fmla="*/ 428510 w 965707"/>
                <a:gd name="connsiteY2" fmla="*/ 259183 h 1986527"/>
                <a:gd name="connsiteX3" fmla="*/ 426677 w 965707"/>
                <a:gd name="connsiteY3" fmla="*/ 265085 h 1986527"/>
                <a:gd name="connsiteX4" fmla="*/ 691433 w 965707"/>
                <a:gd name="connsiteY4" fmla="*/ 70895 h 1986527"/>
                <a:gd name="connsiteX5" fmla="*/ 727149 w 965707"/>
                <a:gd name="connsiteY5" fmla="*/ 76387 h 1986527"/>
                <a:gd name="connsiteX6" fmla="*/ 787596 w 965707"/>
                <a:gd name="connsiteY6" fmla="*/ 158799 h 1986527"/>
                <a:gd name="connsiteX7" fmla="*/ 782104 w 965707"/>
                <a:gd name="connsiteY7" fmla="*/ 194515 h 1986527"/>
                <a:gd name="connsiteX8" fmla="*/ 453481 w 965707"/>
                <a:gd name="connsiteY8" fmla="*/ 435549 h 1986527"/>
                <a:gd name="connsiteX9" fmla="*/ 874061 w 965707"/>
                <a:gd name="connsiteY9" fmla="*/ 181449 h 1986527"/>
                <a:gd name="connsiteX10" fmla="*/ 909154 w 965707"/>
                <a:gd name="connsiteY10" fmla="*/ 190109 h 1986527"/>
                <a:gd name="connsiteX11" fmla="*/ 962021 w 965707"/>
                <a:gd name="connsiteY11" fmla="*/ 277611 h 1986527"/>
                <a:gd name="connsiteX12" fmla="*/ 953361 w 965707"/>
                <a:gd name="connsiteY12" fmla="*/ 312705 h 1986527"/>
                <a:gd name="connsiteX13" fmla="*/ 384793 w 965707"/>
                <a:gd name="connsiteY13" fmla="*/ 656215 h 1986527"/>
                <a:gd name="connsiteX14" fmla="*/ 384793 w 965707"/>
                <a:gd name="connsiteY14" fmla="*/ 1131649 h 1986527"/>
                <a:gd name="connsiteX15" fmla="*/ 381842 w 965707"/>
                <a:gd name="connsiteY15" fmla="*/ 1146266 h 1986527"/>
                <a:gd name="connsiteX16" fmla="*/ 387708 w 965707"/>
                <a:gd name="connsiteY16" fmla="*/ 1152370 h 1986527"/>
                <a:gd name="connsiteX17" fmla="*/ 442440 w 965707"/>
                <a:gd name="connsiteY17" fmla="*/ 1292303 h 1986527"/>
                <a:gd name="connsiteX18" fmla="*/ 445419 w 965707"/>
                <a:gd name="connsiteY18" fmla="*/ 1293537 h 1986527"/>
                <a:gd name="connsiteX19" fmla="*/ 453847 w 965707"/>
                <a:gd name="connsiteY19" fmla="*/ 1313884 h 1986527"/>
                <a:gd name="connsiteX20" fmla="*/ 453847 w 965707"/>
                <a:gd name="connsiteY20" fmla="*/ 1951177 h 1986527"/>
                <a:gd name="connsiteX21" fmla="*/ 425072 w 965707"/>
                <a:gd name="connsiteY21" fmla="*/ 1979952 h 1986527"/>
                <a:gd name="connsiteX22" fmla="*/ 309975 w 965707"/>
                <a:gd name="connsiteY22" fmla="*/ 1979952 h 1986527"/>
                <a:gd name="connsiteX23" fmla="*/ 281200 w 965707"/>
                <a:gd name="connsiteY23" fmla="*/ 1951177 h 1986527"/>
                <a:gd name="connsiteX24" fmla="*/ 281200 w 965707"/>
                <a:gd name="connsiteY24" fmla="*/ 1342234 h 1986527"/>
                <a:gd name="connsiteX25" fmla="*/ 230924 w 965707"/>
                <a:gd name="connsiteY25" fmla="*/ 1213693 h 1986527"/>
                <a:gd name="connsiteX26" fmla="*/ 227782 w 965707"/>
                <a:gd name="connsiteY26" fmla="*/ 1195782 h 1986527"/>
                <a:gd name="connsiteX27" fmla="*/ 172672 w 965707"/>
                <a:gd name="connsiteY27" fmla="*/ 1195782 h 1986527"/>
                <a:gd name="connsiteX28" fmla="*/ 172672 w 965707"/>
                <a:gd name="connsiteY28" fmla="*/ 1958468 h 1986527"/>
                <a:gd name="connsiteX29" fmla="*/ 144613 w 965707"/>
                <a:gd name="connsiteY29" fmla="*/ 1986527 h 1986527"/>
                <a:gd name="connsiteX30" fmla="*/ 32381 w 965707"/>
                <a:gd name="connsiteY30" fmla="*/ 1986527 h 1986527"/>
                <a:gd name="connsiteX31" fmla="*/ 4322 w 965707"/>
                <a:gd name="connsiteY31" fmla="*/ 1958468 h 1986527"/>
                <a:gd name="connsiteX32" fmla="*/ 4322 w 965707"/>
                <a:gd name="connsiteY32" fmla="*/ 1169537 h 1986527"/>
                <a:gd name="connsiteX33" fmla="*/ 7911 w 965707"/>
                <a:gd name="connsiteY33" fmla="*/ 1160872 h 1986527"/>
                <a:gd name="connsiteX34" fmla="*/ 5040 w 965707"/>
                <a:gd name="connsiteY34" fmla="*/ 1156613 h 1986527"/>
                <a:gd name="connsiteX35" fmla="*/ 0 w 965707"/>
                <a:gd name="connsiteY35" fmla="*/ 1131649 h 1986527"/>
                <a:gd name="connsiteX36" fmla="*/ 0 w 965707"/>
                <a:gd name="connsiteY36" fmla="*/ 514378 h 1986527"/>
                <a:gd name="connsiteX37" fmla="*/ 64133 w 965707"/>
                <a:gd name="connsiteY37" fmla="*/ 450245 h 1986527"/>
                <a:gd name="connsiteX38" fmla="*/ 174233 w 965707"/>
                <a:gd name="connsiteY38" fmla="*/ 450245 h 1986527"/>
                <a:gd name="connsiteX39" fmla="*/ 203629 w 965707"/>
                <a:gd name="connsiteY39" fmla="*/ 428684 h 1986527"/>
                <a:gd name="connsiteX40" fmla="*/ 133218 w 965707"/>
                <a:gd name="connsiteY40" fmla="*/ 414469 h 1986527"/>
                <a:gd name="connsiteX41" fmla="*/ 1472 w 965707"/>
                <a:gd name="connsiteY41" fmla="*/ 215710 h 1986527"/>
                <a:gd name="connsiteX42" fmla="*/ 217182 w 965707"/>
                <a:gd name="connsiteY42" fmla="*/ 0 h 198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65707" h="1986527">
                  <a:moveTo>
                    <a:pt x="217182" y="0"/>
                  </a:moveTo>
                  <a:cubicBezTo>
                    <a:pt x="336315" y="0"/>
                    <a:pt x="432892" y="96577"/>
                    <a:pt x="432892" y="215710"/>
                  </a:cubicBezTo>
                  <a:cubicBezTo>
                    <a:pt x="432892" y="230602"/>
                    <a:pt x="431383" y="245141"/>
                    <a:pt x="428510" y="259183"/>
                  </a:cubicBezTo>
                  <a:lnTo>
                    <a:pt x="426677" y="265085"/>
                  </a:lnTo>
                  <a:lnTo>
                    <a:pt x="691433" y="70895"/>
                  </a:lnTo>
                  <a:cubicBezTo>
                    <a:pt x="702812" y="62549"/>
                    <a:pt x="718803" y="65008"/>
                    <a:pt x="727149" y="76387"/>
                  </a:cubicBezTo>
                  <a:lnTo>
                    <a:pt x="787596" y="158799"/>
                  </a:lnTo>
                  <a:cubicBezTo>
                    <a:pt x="795942" y="170178"/>
                    <a:pt x="793483" y="186169"/>
                    <a:pt x="782104" y="194515"/>
                  </a:cubicBezTo>
                  <a:lnTo>
                    <a:pt x="453481" y="435549"/>
                  </a:lnTo>
                  <a:lnTo>
                    <a:pt x="874061" y="181449"/>
                  </a:lnTo>
                  <a:cubicBezTo>
                    <a:pt x="886143" y="174150"/>
                    <a:pt x="901855" y="178027"/>
                    <a:pt x="909154" y="190109"/>
                  </a:cubicBezTo>
                  <a:lnTo>
                    <a:pt x="962021" y="277611"/>
                  </a:lnTo>
                  <a:cubicBezTo>
                    <a:pt x="969320" y="289694"/>
                    <a:pt x="965443" y="305405"/>
                    <a:pt x="953361" y="312705"/>
                  </a:cubicBezTo>
                  <a:lnTo>
                    <a:pt x="384793" y="656215"/>
                  </a:lnTo>
                  <a:lnTo>
                    <a:pt x="384793" y="1131649"/>
                  </a:lnTo>
                  <a:lnTo>
                    <a:pt x="381842" y="1146266"/>
                  </a:lnTo>
                  <a:lnTo>
                    <a:pt x="387708" y="1152370"/>
                  </a:lnTo>
                  <a:lnTo>
                    <a:pt x="442440" y="1292303"/>
                  </a:lnTo>
                  <a:lnTo>
                    <a:pt x="445419" y="1293537"/>
                  </a:lnTo>
                  <a:cubicBezTo>
                    <a:pt x="450626" y="1298744"/>
                    <a:pt x="453847" y="1305938"/>
                    <a:pt x="453847" y="1313884"/>
                  </a:cubicBezTo>
                  <a:lnTo>
                    <a:pt x="453847" y="1951177"/>
                  </a:lnTo>
                  <a:cubicBezTo>
                    <a:pt x="453847" y="1967069"/>
                    <a:pt x="440964" y="1979952"/>
                    <a:pt x="425072" y="1979952"/>
                  </a:cubicBezTo>
                  <a:lnTo>
                    <a:pt x="309975" y="1979952"/>
                  </a:lnTo>
                  <a:cubicBezTo>
                    <a:pt x="294083" y="1979952"/>
                    <a:pt x="281200" y="1967069"/>
                    <a:pt x="281200" y="1951177"/>
                  </a:cubicBezTo>
                  <a:lnTo>
                    <a:pt x="281200" y="1342234"/>
                  </a:lnTo>
                  <a:lnTo>
                    <a:pt x="230924" y="1213693"/>
                  </a:lnTo>
                  <a:lnTo>
                    <a:pt x="227782" y="1195782"/>
                  </a:lnTo>
                  <a:lnTo>
                    <a:pt x="172672" y="1195782"/>
                  </a:lnTo>
                  <a:lnTo>
                    <a:pt x="172672" y="1958468"/>
                  </a:lnTo>
                  <a:cubicBezTo>
                    <a:pt x="172672" y="1973965"/>
                    <a:pt x="160110" y="1986527"/>
                    <a:pt x="144613" y="1986527"/>
                  </a:cubicBezTo>
                  <a:lnTo>
                    <a:pt x="32381" y="1986527"/>
                  </a:lnTo>
                  <a:cubicBezTo>
                    <a:pt x="16884" y="1986527"/>
                    <a:pt x="4322" y="1973965"/>
                    <a:pt x="4322" y="1958468"/>
                  </a:cubicBezTo>
                  <a:lnTo>
                    <a:pt x="4322" y="1169537"/>
                  </a:lnTo>
                  <a:lnTo>
                    <a:pt x="7911" y="1160872"/>
                  </a:lnTo>
                  <a:lnTo>
                    <a:pt x="5040" y="1156613"/>
                  </a:lnTo>
                  <a:cubicBezTo>
                    <a:pt x="1795" y="1148940"/>
                    <a:pt x="0" y="1140504"/>
                    <a:pt x="0" y="1131649"/>
                  </a:cubicBezTo>
                  <a:lnTo>
                    <a:pt x="0" y="514378"/>
                  </a:lnTo>
                  <a:cubicBezTo>
                    <a:pt x="0" y="478958"/>
                    <a:pt x="28713" y="450245"/>
                    <a:pt x="64133" y="450245"/>
                  </a:cubicBezTo>
                  <a:lnTo>
                    <a:pt x="174233" y="450245"/>
                  </a:lnTo>
                  <a:lnTo>
                    <a:pt x="203629" y="428684"/>
                  </a:lnTo>
                  <a:lnTo>
                    <a:pt x="133218" y="414469"/>
                  </a:lnTo>
                  <a:cubicBezTo>
                    <a:pt x="55797" y="381722"/>
                    <a:pt x="1472" y="305060"/>
                    <a:pt x="1472" y="215710"/>
                  </a:cubicBezTo>
                  <a:cubicBezTo>
                    <a:pt x="1472" y="96577"/>
                    <a:pt x="98049" y="0"/>
                    <a:pt x="21718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sp>
          <p:nvSpPr>
            <p:cNvPr id="14" name="梯形 13"/>
            <p:cNvSpPr/>
            <p:nvPr/>
          </p:nvSpPr>
          <p:spPr>
            <a:xfrm>
              <a:off x="1388612" y="3818963"/>
              <a:ext cx="1582058" cy="2058999"/>
            </a:xfrm>
            <a:prstGeom prst="trapezoid">
              <a:avLst>
                <a:gd name="adj" fmla="val 32339"/>
              </a:avLst>
            </a:prstGeom>
            <a:solidFill>
              <a:srgbClr val="D3D3D3"/>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grpSp>
      <p:cxnSp>
        <p:nvCxnSpPr>
          <p:cNvPr id="15" name="MH_Other_4"/>
          <p:cNvCxnSpPr/>
          <p:nvPr>
            <p:custDataLst>
              <p:tags r:id="rId9"/>
            </p:custDataLst>
          </p:nvPr>
        </p:nvCxnSpPr>
        <p:spPr>
          <a:xfrm>
            <a:off x="4096104" y="2867428"/>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MH_Other_4"/>
          <p:cNvCxnSpPr/>
          <p:nvPr>
            <p:custDataLst>
              <p:tags r:id="rId10"/>
            </p:custDataLst>
          </p:nvPr>
        </p:nvCxnSpPr>
        <p:spPr>
          <a:xfrm>
            <a:off x="3709625" y="3895382"/>
            <a:ext cx="172474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MH_Other_4"/>
          <p:cNvCxnSpPr/>
          <p:nvPr>
            <p:custDataLst>
              <p:tags r:id="rId11"/>
            </p:custDataLst>
          </p:nvPr>
        </p:nvCxnSpPr>
        <p:spPr>
          <a:xfrm>
            <a:off x="4096104" y="4923335"/>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95860" y="2358268"/>
            <a:ext cx="4902769" cy="995810"/>
            <a:chOff x="6041001" y="1952143"/>
            <a:chExt cx="4902769" cy="995810"/>
          </a:xfrm>
        </p:grpSpPr>
        <p:sp>
          <p:nvSpPr>
            <p:cNvPr id="19" name="MH_Text_2"/>
            <p:cNvSpPr txBox="1"/>
            <p:nvPr>
              <p:custDataLst>
                <p:tags r:id="rId12"/>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入驻商家提供客户预约，维保提醒，节假日提醒，提车提醒，维保进度的查看等一系列人性化功能</a:t>
              </a:r>
              <a:endParaRPr lang="zh-CN" altLang="en-US" sz="1400" dirty="0">
                <a:solidFill>
                  <a:schemeClr val="tx1">
                    <a:lumMod val="75000"/>
                    <a:lumOff val="25000"/>
                  </a:schemeClr>
                </a:solidFill>
              </a:endParaRPr>
            </a:p>
          </p:txBody>
        </p:sp>
        <p:sp>
          <p:nvSpPr>
            <p:cNvPr id="20" name="MH_SubTitle_2"/>
            <p:cNvSpPr txBox="1"/>
            <p:nvPr>
              <p:custDataLst>
                <p:tags r:id="rId13"/>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客户服务管理</a:t>
              </a:r>
              <a:endParaRPr lang="zh-CN" altLang="en-US" sz="2000" b="1" dirty="0">
                <a:solidFill>
                  <a:schemeClr val="tx1">
                    <a:lumMod val="75000"/>
                    <a:lumOff val="25000"/>
                  </a:schemeClr>
                </a:solidFill>
              </a:endParaRPr>
            </a:p>
          </p:txBody>
        </p:sp>
      </p:grpSp>
      <p:grpSp>
        <p:nvGrpSpPr>
          <p:cNvPr id="21" name="组合 20"/>
          <p:cNvGrpSpPr/>
          <p:nvPr/>
        </p:nvGrpSpPr>
        <p:grpSpPr>
          <a:xfrm>
            <a:off x="5895860" y="3432043"/>
            <a:ext cx="4902769" cy="995810"/>
            <a:chOff x="6041001" y="1952143"/>
            <a:chExt cx="4902769" cy="995810"/>
          </a:xfrm>
        </p:grpSpPr>
        <p:sp>
          <p:nvSpPr>
            <p:cNvPr id="22" name="MH_Text_2"/>
            <p:cNvSpPr txBox="1"/>
            <p:nvPr>
              <p:custDataLst>
                <p:tags r:id="rId14"/>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公司管理员能够对配件进行管理，针对数量少的配件及时补充库存，明确的知道每一个配件的供应商</a:t>
              </a:r>
              <a:endParaRPr lang="zh-CN" altLang="en-US" sz="1400" dirty="0" smtClean="0">
                <a:solidFill>
                  <a:schemeClr val="tx1">
                    <a:lumMod val="75000"/>
                    <a:lumOff val="25000"/>
                  </a:schemeClr>
                </a:solidFill>
              </a:endParaRPr>
            </a:p>
          </p:txBody>
        </p:sp>
        <p:sp>
          <p:nvSpPr>
            <p:cNvPr id="23" name="MH_SubTitle_2"/>
            <p:cNvSpPr txBox="1"/>
            <p:nvPr>
              <p:custDataLst>
                <p:tags r:id="rId15"/>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配件管理</a:t>
              </a:r>
              <a:endParaRPr lang="zh-CN" altLang="en-US" sz="2000" b="1" dirty="0">
                <a:solidFill>
                  <a:schemeClr val="tx2">
                    <a:lumMod val="75000"/>
                  </a:schemeClr>
                </a:solidFill>
              </a:endParaRPr>
            </a:p>
          </p:txBody>
        </p:sp>
      </p:grpSp>
      <p:grpSp>
        <p:nvGrpSpPr>
          <p:cNvPr id="24" name="组合 23"/>
          <p:cNvGrpSpPr/>
          <p:nvPr/>
        </p:nvGrpSpPr>
        <p:grpSpPr>
          <a:xfrm>
            <a:off x="5895860" y="4520333"/>
            <a:ext cx="4902769" cy="981296"/>
            <a:chOff x="6041001" y="1966657"/>
            <a:chExt cx="4902769" cy="981296"/>
          </a:xfrm>
        </p:grpSpPr>
        <p:sp>
          <p:nvSpPr>
            <p:cNvPr id="25" name="MH_Text_2"/>
            <p:cNvSpPr txBox="1"/>
            <p:nvPr>
              <p:custDataLst>
                <p:tags r:id="rId16"/>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对所有客户的信息进行统一管理，公司管理人员可以对客户的信息管理，车主也可以对自己信息设置</a:t>
              </a:r>
              <a:endParaRPr lang="zh-CN" altLang="en-US" sz="1400" dirty="0" smtClean="0">
                <a:solidFill>
                  <a:schemeClr val="tx1">
                    <a:lumMod val="75000"/>
                    <a:lumOff val="25000"/>
                  </a:schemeClr>
                </a:solidFill>
              </a:endParaRPr>
            </a:p>
          </p:txBody>
        </p:sp>
        <p:sp>
          <p:nvSpPr>
            <p:cNvPr id="26" name="MH_SubTitle_2"/>
            <p:cNvSpPr txBox="1"/>
            <p:nvPr>
              <p:custDataLst>
                <p:tags r:id="rId17"/>
              </p:custDataLst>
            </p:nvPr>
          </p:nvSpPr>
          <p:spPr>
            <a:xfrm>
              <a:off x="6041002" y="1966657"/>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客户资源管理</a:t>
              </a:r>
              <a:endParaRPr lang="zh-CN" altLang="en-US" sz="2000" b="1" dirty="0">
                <a:solidFill>
                  <a:schemeClr val="tx1">
                    <a:lumMod val="75000"/>
                    <a:lumOff val="25000"/>
                  </a:schemeClr>
                </a:solidFill>
              </a:endParaRPr>
            </a:p>
          </p:txBody>
        </p:sp>
      </p:grpSp>
      <p:sp>
        <p:nvSpPr>
          <p:cNvPr id="27" name="文本框 26"/>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8"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nodeType="withEffect">
                                  <p:stCondLst>
                                    <p:cond delay="9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2" presetClass="entr" presetSubtype="8" fill="hold"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12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2" presetClass="entr" presetSubtype="8" fill="hold" nodeType="withEffect">
                                  <p:stCondLst>
                                    <p:cond delay="9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14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4" fill="hold" nodeType="withEffect">
                                  <p:stCondLst>
                                    <p:cond delay="11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22" presetClass="entr" presetSubtype="8" fill="hold" nodeType="withEffect">
                                  <p:stCondLst>
                                    <p:cond delay="19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8" fill="hold" nodeType="withEffect">
                                  <p:stCondLst>
                                    <p:cond delay="24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0" y="0"/>
            <a:ext cx="12192000" cy="6858000"/>
          </a:xfrm>
          <a:prstGeom prst="rect">
            <a:avLst/>
          </a:prstGeom>
        </p:spPr>
      </p:pic>
      <p:sp>
        <p:nvSpPr>
          <p:cNvPr id="4" name="椭圆 3"/>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02</a:t>
            </a:r>
            <a:endParaRPr lang="zh-CN" altLang="en-US" sz="8800" dirty="0" smtClean="0">
              <a:solidFill>
                <a:schemeClr val="bg1"/>
              </a:solidFill>
              <a:latin typeface="+mj-ea"/>
              <a:ea typeface="+mj-ea"/>
            </a:endParaRPr>
          </a:p>
        </p:txBody>
      </p:sp>
      <p:sp>
        <p:nvSpPr>
          <p:cNvPr id="7" name="文本框 6"/>
          <p:cNvSpPr txBox="1"/>
          <p:nvPr/>
        </p:nvSpPr>
        <p:spPr>
          <a:xfrm>
            <a:off x="4215550" y="1382484"/>
            <a:ext cx="3570208"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团队成员介绍</a:t>
            </a:r>
            <a:endParaRPr lang="zh-CN" altLang="en-US" sz="4400" b="1" dirty="0" smtClean="0">
              <a:solidFill>
                <a:schemeClr val="bg1"/>
              </a:solidFill>
              <a:latin typeface="+mj-ea"/>
              <a:ea typeface="+mj-ea"/>
            </a:endParaRPr>
          </a:p>
        </p:txBody>
      </p:sp>
      <p:sp>
        <p:nvSpPr>
          <p:cNvPr id="8" name="文本框 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团队介绍</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pic>
        <p:nvPicPr>
          <p:cNvPr id="4" name="Picture 5"/>
          <p:cNvPicPr>
            <a:picLocks noChangeAspect="1" noChangeArrowheads="1"/>
          </p:cNvPicPr>
          <p:nvPr/>
        </p:nvPicPr>
        <p:blipFill>
          <a:blip r:embed="rId1" cstate="email"/>
          <a:stretch>
            <a:fillRect/>
          </a:stretch>
        </p:blipFill>
        <p:spPr bwMode="auto">
          <a:xfrm>
            <a:off x="-50964" y="1174428"/>
            <a:ext cx="6573421" cy="48553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5976359" y="2184400"/>
            <a:ext cx="1092200" cy="1092200"/>
            <a:chOff x="6255759" y="1320800"/>
            <a:chExt cx="1092200" cy="1092200"/>
          </a:xfrm>
          <a:solidFill>
            <a:schemeClr val="accent5">
              <a:lumMod val="75000"/>
            </a:schemeClr>
          </a:solidFill>
        </p:grpSpPr>
        <p:sp>
          <p:nvSpPr>
            <p:cNvPr id="6" name="椭圆 5"/>
            <p:cNvSpPr/>
            <p:nvPr/>
          </p:nvSpPr>
          <p:spPr>
            <a:xfrm>
              <a:off x="6255759" y="1320800"/>
              <a:ext cx="1092200" cy="1092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5"/>
            <p:cNvSpPr txBox="1"/>
            <p:nvPr/>
          </p:nvSpPr>
          <p:spPr>
            <a:xfrm>
              <a:off x="6401749" y="1636067"/>
              <a:ext cx="800219" cy="461665"/>
            </a:xfrm>
            <a:prstGeom prst="rect">
              <a:avLst/>
            </a:prstGeom>
            <a:grpFill/>
          </p:spPr>
          <p:txBody>
            <a:bodyPr wrap="none" rtlCol="0">
              <a:spAutoFit/>
            </a:bodyPr>
            <a:lstStyle/>
            <a:p>
              <a:r>
                <a:rPr lang="zh-CN" altLang="en-US" sz="2400" b="1" dirty="0">
                  <a:solidFill>
                    <a:schemeClr val="bg1"/>
                  </a:solidFill>
                </a:rPr>
                <a:t>专业</a:t>
              </a:r>
              <a:endParaRPr lang="zh-CN" altLang="en-US" sz="2400" b="1" dirty="0">
                <a:solidFill>
                  <a:schemeClr val="bg1"/>
                </a:solidFill>
              </a:endParaRPr>
            </a:p>
          </p:txBody>
        </p:sp>
      </p:grpSp>
      <p:grpSp>
        <p:nvGrpSpPr>
          <p:cNvPr id="8" name="组合 7"/>
          <p:cNvGrpSpPr/>
          <p:nvPr/>
        </p:nvGrpSpPr>
        <p:grpSpPr>
          <a:xfrm>
            <a:off x="7215694" y="2184400"/>
            <a:ext cx="1092200" cy="1092200"/>
            <a:chOff x="7601959" y="1320800"/>
            <a:chExt cx="1092200" cy="1092200"/>
          </a:xfrm>
        </p:grpSpPr>
        <p:sp>
          <p:nvSpPr>
            <p:cNvPr id="9" name="椭圆 8"/>
            <p:cNvSpPr/>
            <p:nvPr/>
          </p:nvSpPr>
          <p:spPr>
            <a:xfrm>
              <a:off x="76019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3"/>
            <p:cNvSpPr txBox="1"/>
            <p:nvPr/>
          </p:nvSpPr>
          <p:spPr>
            <a:xfrm>
              <a:off x="7747949" y="1636067"/>
              <a:ext cx="800219" cy="461665"/>
            </a:xfrm>
            <a:prstGeom prst="rect">
              <a:avLst/>
            </a:prstGeom>
            <a:noFill/>
          </p:spPr>
          <p:txBody>
            <a:bodyPr wrap="none" rtlCol="0">
              <a:spAutoFit/>
            </a:bodyPr>
            <a:lstStyle/>
            <a:p>
              <a:r>
                <a:rPr lang="zh-CN" altLang="en-US" sz="2400" b="1" dirty="0" smtClean="0">
                  <a:solidFill>
                    <a:schemeClr val="bg1"/>
                  </a:solidFill>
                </a:rPr>
                <a:t>年轻</a:t>
              </a:r>
              <a:endParaRPr lang="zh-CN" altLang="en-US" sz="2400" b="1" dirty="0">
                <a:solidFill>
                  <a:schemeClr val="bg1"/>
                </a:solidFill>
              </a:endParaRPr>
            </a:p>
          </p:txBody>
        </p:sp>
      </p:grpSp>
      <p:grpSp>
        <p:nvGrpSpPr>
          <p:cNvPr id="11" name="组合 10"/>
          <p:cNvGrpSpPr/>
          <p:nvPr/>
        </p:nvGrpSpPr>
        <p:grpSpPr>
          <a:xfrm>
            <a:off x="8455029" y="2184400"/>
            <a:ext cx="1133396" cy="1092200"/>
            <a:chOff x="9024359" y="1320800"/>
            <a:chExt cx="1133396" cy="1092200"/>
          </a:xfrm>
        </p:grpSpPr>
        <p:sp>
          <p:nvSpPr>
            <p:cNvPr id="12" name="椭圆 11"/>
            <p:cNvSpPr/>
            <p:nvPr/>
          </p:nvSpPr>
          <p:spPr>
            <a:xfrm>
              <a:off x="9024359" y="1320800"/>
              <a:ext cx="1092200" cy="1092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24"/>
            <p:cNvSpPr txBox="1"/>
            <p:nvPr/>
          </p:nvSpPr>
          <p:spPr>
            <a:xfrm>
              <a:off x="9049759" y="1648767"/>
              <a:ext cx="1107996" cy="461665"/>
            </a:xfrm>
            <a:prstGeom prst="rect">
              <a:avLst/>
            </a:prstGeom>
            <a:noFill/>
          </p:spPr>
          <p:txBody>
            <a:bodyPr wrap="none" rtlCol="0">
              <a:spAutoFit/>
            </a:bodyPr>
            <a:lstStyle/>
            <a:p>
              <a:r>
                <a:rPr lang="zh-CN" altLang="en-US" sz="2400" b="1" dirty="0" smtClean="0">
                  <a:solidFill>
                    <a:schemeClr val="bg1"/>
                  </a:solidFill>
                </a:rPr>
                <a:t>有梦想</a:t>
              </a:r>
              <a:endParaRPr lang="zh-CN" altLang="en-US" sz="2400" b="1" dirty="0">
                <a:solidFill>
                  <a:schemeClr val="bg1"/>
                </a:solidFill>
              </a:endParaRPr>
            </a:p>
          </p:txBody>
        </p:sp>
      </p:grpSp>
      <p:grpSp>
        <p:nvGrpSpPr>
          <p:cNvPr id="14" name="组合 13"/>
          <p:cNvGrpSpPr/>
          <p:nvPr/>
        </p:nvGrpSpPr>
        <p:grpSpPr>
          <a:xfrm>
            <a:off x="9735559" y="2184400"/>
            <a:ext cx="1148758" cy="1092200"/>
            <a:chOff x="10370559" y="1320800"/>
            <a:chExt cx="1148758" cy="1092200"/>
          </a:xfrm>
        </p:grpSpPr>
        <p:sp>
          <p:nvSpPr>
            <p:cNvPr id="15" name="椭圆 14"/>
            <p:cNvSpPr/>
            <p:nvPr/>
          </p:nvSpPr>
          <p:spPr>
            <a:xfrm>
              <a:off x="103705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5"/>
            <p:cNvSpPr txBox="1"/>
            <p:nvPr/>
          </p:nvSpPr>
          <p:spPr>
            <a:xfrm>
              <a:off x="10411321" y="1648767"/>
              <a:ext cx="1107996" cy="461665"/>
            </a:xfrm>
            <a:prstGeom prst="rect">
              <a:avLst/>
            </a:prstGeom>
            <a:noFill/>
          </p:spPr>
          <p:txBody>
            <a:bodyPr wrap="none" rtlCol="0">
              <a:spAutoFit/>
            </a:bodyPr>
            <a:lstStyle/>
            <a:p>
              <a:r>
                <a:rPr lang="zh-CN" altLang="en-US" sz="2400" b="1" dirty="0" smtClean="0">
                  <a:solidFill>
                    <a:schemeClr val="bg1"/>
                  </a:solidFill>
                </a:rPr>
                <a:t>高执行</a:t>
              </a:r>
              <a:endParaRPr lang="zh-CN" altLang="en-US" sz="2400" b="1" dirty="0">
                <a:solidFill>
                  <a:schemeClr val="bg1"/>
                </a:solidFill>
              </a:endParaRPr>
            </a:p>
          </p:txBody>
        </p:sp>
      </p:grpSp>
      <p:sp>
        <p:nvSpPr>
          <p:cNvPr id="17" name="Rectangle 5"/>
          <p:cNvSpPr/>
          <p:nvPr/>
        </p:nvSpPr>
        <p:spPr bwMode="auto">
          <a:xfrm>
            <a:off x="5546090" y="3482468"/>
            <a:ext cx="5281904" cy="190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ts val="1200"/>
              </a:spcBef>
              <a:spcAft>
                <a:spcPct val="0"/>
              </a:spcAft>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先有一个好</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Team</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，才有一个好项目。</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我们的团队虽然年轻但是专业，在相信梦想的路上高效前行。</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50000"/>
              </a:lnSpc>
              <a:spcBef>
                <a:spcPts val="1200"/>
              </a:spcBef>
              <a:spcAft>
                <a:spcPct val="0"/>
              </a:spcAft>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8" name="文本框 1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6" presetClass="emph" presetSubtype="0" fill="hold" nodeType="withEffect">
                                  <p:stCondLst>
                                    <p:cond delay="50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 presetClass="entr" presetSubtype="2"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6" presetClass="emph" presetSubtype="0" fill="hold" nodeType="withEffect">
                                  <p:stCondLst>
                                    <p:cond delay="800"/>
                                  </p:stCondLst>
                                  <p:childTnLst>
                                    <p:animEffect transition="out" filter="fade">
                                      <p:cBhvr>
                                        <p:cTn id="23" dur="500" tmFilter="0, 0; .2, .5; .8, .5; 1, 0"/>
                                        <p:tgtEl>
                                          <p:spTgt spid="8"/>
                                        </p:tgtEl>
                                      </p:cBhvr>
                                    </p:animEffect>
                                    <p:animScale>
                                      <p:cBhvr>
                                        <p:cTn id="24" dur="250" autoRev="1" fill="hold"/>
                                        <p:tgtEl>
                                          <p:spTgt spid="8"/>
                                        </p:tgtEl>
                                      </p:cBhvr>
                                      <p:by x="105000" y="105000"/>
                                    </p:animScale>
                                  </p:childTnLst>
                                </p:cTn>
                              </p:par>
                              <p:par>
                                <p:cTn id="25" presetID="2" presetClass="entr" presetSubtype="2" fill="hold" nodeType="withEffect">
                                  <p:stCondLst>
                                    <p:cond delay="6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6" presetClass="emph" presetSubtype="0" fill="hold" nodeType="withEffect">
                                  <p:stCondLst>
                                    <p:cond delay="1000"/>
                                  </p:stCondLst>
                                  <p:childTnLst>
                                    <p:animEffect transition="out" filter="fade">
                                      <p:cBhvr>
                                        <p:cTn id="30" dur="500" tmFilter="0, 0; .2, .5; .8, .5; 1, 0"/>
                                        <p:tgtEl>
                                          <p:spTgt spid="11"/>
                                        </p:tgtEl>
                                      </p:cBhvr>
                                    </p:animEffect>
                                    <p:animScale>
                                      <p:cBhvr>
                                        <p:cTn id="31" dur="250" autoRev="1" fill="hold"/>
                                        <p:tgtEl>
                                          <p:spTgt spid="11"/>
                                        </p:tgtEl>
                                      </p:cBhvr>
                                      <p:by x="105000" y="105000"/>
                                    </p:animScale>
                                  </p:childTnLst>
                                </p:cTn>
                              </p:par>
                              <p:par>
                                <p:cTn id="32" presetID="2" presetClass="entr" presetSubtype="2" fill="hold" nodeType="withEffect">
                                  <p:stCondLst>
                                    <p:cond delay="10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6" presetClass="emph" presetSubtype="0" fill="hold" nodeType="withEffect">
                                  <p:stCondLst>
                                    <p:cond delay="1500"/>
                                  </p:stCondLst>
                                  <p:childTnLst>
                                    <p:animEffect transition="out" filter="fade">
                                      <p:cBhvr>
                                        <p:cTn id="37" dur="500" tmFilter="0, 0; .2, .5; .8, .5; 1, 0"/>
                                        <p:tgtEl>
                                          <p:spTgt spid="14"/>
                                        </p:tgtEl>
                                      </p:cBhvr>
                                    </p:animEffect>
                                    <p:animScale>
                                      <p:cBhvr>
                                        <p:cTn id="38" dur="250" autoRev="1" fill="hold"/>
                                        <p:tgtEl>
                                          <p:spTgt spid="14"/>
                                        </p:tgtEl>
                                      </p:cBhvr>
                                      <p:by x="105000" y="105000"/>
                                    </p:animScale>
                                  </p:childTnLst>
                                </p:cTn>
                              </p:par>
                              <p:par>
                                <p:cTn id="39" presetID="22" presetClass="entr" presetSubtype="1" fill="hold" grpId="0" nodeType="withEffect">
                                  <p:stCondLst>
                                    <p:cond delay="150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46706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项目负责人</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5" name="矩形 4"/>
          <p:cNvSpPr/>
          <p:nvPr/>
        </p:nvSpPr>
        <p:spPr>
          <a:xfrm>
            <a:off x="1717654" y="1181266"/>
            <a:ext cx="1866900" cy="1097280"/>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王根参</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团队负责人</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项目架构师</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p:txBody>
      </p:sp>
      <p:sp>
        <p:nvSpPr>
          <p:cNvPr id="18" name="矩形 17"/>
          <p:cNvSpPr/>
          <p:nvPr/>
        </p:nvSpPr>
        <p:spPr>
          <a:xfrm>
            <a:off x="4550771" y="1336937"/>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负责项目策划搭建，市场调研，数据库整理。</a:t>
            </a:r>
            <a:endParaRPr lang="zh-CN" altLang="en-US" sz="1400" dirty="0" smtClean="0">
              <a:solidFill>
                <a:schemeClr val="tx1">
                  <a:lumMod val="75000"/>
                  <a:lumOff val="25000"/>
                </a:schemeClr>
              </a:solidFill>
              <a:latin typeface="微软雅黑" panose="020B0503020204020204" pitchFamily="34" charset="-122"/>
              <a:sym typeface="Gill Sans" charset="0"/>
            </a:endParaRPr>
          </a:p>
        </p:txBody>
      </p:sp>
      <p:sp>
        <p:nvSpPr>
          <p:cNvPr id="19" name="文本框 1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0" name="矩形 19"/>
          <p:cNvSpPr/>
          <p:nvPr/>
        </p:nvSpPr>
        <p:spPr>
          <a:xfrm>
            <a:off x="1715678" y="2711166"/>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危锦辉</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本</a:t>
            </a: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项目团</a:t>
            </a: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队组长</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p:txBody>
      </p:sp>
      <p:sp>
        <p:nvSpPr>
          <p:cNvPr id="21" name="矩形 20"/>
          <p:cNvSpPr/>
          <p:nvPr/>
        </p:nvSpPr>
        <p:spPr>
          <a:xfrm>
            <a:off x="1715674" y="4266788"/>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邱康</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本</a:t>
            </a: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项目团</a:t>
            </a: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队副组长</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p:txBody>
      </p:sp>
      <p:sp>
        <p:nvSpPr>
          <p:cNvPr id="22" name="矩形 21"/>
          <p:cNvSpPr/>
          <p:nvPr/>
        </p:nvSpPr>
        <p:spPr>
          <a:xfrm>
            <a:off x="4548796" y="3009337"/>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负责项目的核心开发，方法抽离。</a:t>
            </a:r>
            <a:endParaRPr lang="zh-CN" altLang="en-US" sz="1400" dirty="0" smtClean="0">
              <a:solidFill>
                <a:schemeClr val="tx1">
                  <a:lumMod val="75000"/>
                  <a:lumOff val="25000"/>
                </a:schemeClr>
              </a:solidFill>
              <a:latin typeface="微软雅黑" panose="020B0503020204020204" pitchFamily="34" charset="-122"/>
              <a:sym typeface="Gill Sans" charset="0"/>
            </a:endParaRPr>
          </a:p>
        </p:txBody>
      </p:sp>
      <p:sp>
        <p:nvSpPr>
          <p:cNvPr id="23" name="矩形 22"/>
          <p:cNvSpPr/>
          <p:nvPr/>
        </p:nvSpPr>
        <p:spPr>
          <a:xfrm>
            <a:off x="4548796" y="4505649"/>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主要负责项目财务统计模块，数据报表处理。</a:t>
            </a:r>
            <a:endParaRPr lang="zh-CN" altLang="en-US" sz="1400" dirty="0" smtClean="0">
              <a:solidFill>
                <a:schemeClr val="tx1">
                  <a:lumMod val="75000"/>
                  <a:lumOff val="25000"/>
                </a:schemeClr>
              </a:solidFill>
              <a:latin typeface="微软雅黑" panose="020B0503020204020204" pitchFamily="34" charset="-122"/>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Lst>
  </p:timing>
</p:sld>
</file>

<file path=ppt/tags/tag1.xml><?xml version="1.0" encoding="utf-8"?>
<p:tagLst xmlns:p="http://schemas.openxmlformats.org/presentationml/2006/main">
  <p:tag name="MH" val="20151107092852"/>
  <p:tag name="MH_LIBRARY" val="GRAPHIC"/>
  <p:tag name="MH_TYPE" val="Other"/>
  <p:tag name="MH_ORDER" val="4"/>
</p:tagLst>
</file>

<file path=ppt/tags/tag10.xml><?xml version="1.0" encoding="utf-8"?>
<p:tagLst xmlns:p="http://schemas.openxmlformats.org/presentationml/2006/main">
  <p:tag name="MH" val="20151107092852"/>
  <p:tag name="MH_LIBRARY" val="GRAPHIC"/>
  <p:tag name="MH_TYPE" val="Other"/>
  <p:tag name="MH_ORDER" val="4"/>
</p:tagLst>
</file>

<file path=ppt/tags/tag11.xml><?xml version="1.0" encoding="utf-8"?>
<p:tagLst xmlns:p="http://schemas.openxmlformats.org/presentationml/2006/main">
  <p:tag name="MH" val="20151107092852"/>
  <p:tag name="MH_LIBRARY" val="GRAPHIC"/>
  <p:tag name="MH_TYPE" val="Other"/>
  <p:tag name="MH_ORDER" val="4"/>
</p:tagLst>
</file>

<file path=ppt/tags/tag12.xml><?xml version="1.0" encoding="utf-8"?>
<p:tagLst xmlns:p="http://schemas.openxmlformats.org/presentationml/2006/main">
  <p:tag name="MH" val="20151107092852"/>
  <p:tag name="MH_LIBRARY" val="GRAPHIC"/>
  <p:tag name="MH_TYPE" val="Text"/>
  <p:tag name="MH_ORDER" val="2"/>
</p:tagLst>
</file>

<file path=ppt/tags/tag13.xml><?xml version="1.0" encoding="utf-8"?>
<p:tagLst xmlns:p="http://schemas.openxmlformats.org/presentationml/2006/main">
  <p:tag name="MH" val="20151107092852"/>
  <p:tag name="MH_LIBRARY" val="GRAPHIC"/>
  <p:tag name="MH_TYPE" val="SubTitle"/>
  <p:tag name="MH_ORDER" val="2"/>
</p:tagLst>
</file>

<file path=ppt/tags/tag14.xml><?xml version="1.0" encoding="utf-8"?>
<p:tagLst xmlns:p="http://schemas.openxmlformats.org/presentationml/2006/main">
  <p:tag name="MH" val="20151107092852"/>
  <p:tag name="MH_LIBRARY" val="GRAPHIC"/>
  <p:tag name="MH_TYPE" val="Text"/>
  <p:tag name="MH_ORDER" val="2"/>
</p:tagLst>
</file>

<file path=ppt/tags/tag15.xml><?xml version="1.0" encoding="utf-8"?>
<p:tagLst xmlns:p="http://schemas.openxmlformats.org/presentationml/2006/main">
  <p:tag name="MH" val="20151107092852"/>
  <p:tag name="MH_LIBRARY" val="GRAPHIC"/>
  <p:tag name="MH_TYPE" val="SubTitle"/>
  <p:tag name="MH_ORDER" val="2"/>
</p:tagLst>
</file>

<file path=ppt/tags/tag16.xml><?xml version="1.0" encoding="utf-8"?>
<p:tagLst xmlns:p="http://schemas.openxmlformats.org/presentationml/2006/main">
  <p:tag name="MH" val="20151107092852"/>
  <p:tag name="MH_LIBRARY" val="GRAPHIC"/>
  <p:tag name="MH_TYPE" val="Text"/>
  <p:tag name="MH_ORDER" val="2"/>
</p:tagLst>
</file>

<file path=ppt/tags/tag17.xml><?xml version="1.0" encoding="utf-8"?>
<p:tagLst xmlns:p="http://schemas.openxmlformats.org/presentationml/2006/main">
  <p:tag name="MH" val="20151107092852"/>
  <p:tag name="MH_LIBRARY" val="GRAPHIC"/>
  <p:tag name="MH_TYPE" val="SubTitle"/>
  <p:tag name="MH_ORDER" val="2"/>
</p:tagLst>
</file>

<file path=ppt/tags/tag2.xml><?xml version="1.0" encoding="utf-8"?>
<p:tagLst xmlns:p="http://schemas.openxmlformats.org/presentationml/2006/main">
  <p:tag name="MH" val="20151107092852"/>
  <p:tag name="MH_LIBRARY" val="GRAPHIC"/>
  <p:tag name="MH_TYPE" val="Text"/>
  <p:tag name="MH_ORDER" val="2"/>
</p:tagLst>
</file>

<file path=ppt/tags/tag3.xml><?xml version="1.0" encoding="utf-8"?>
<p:tagLst xmlns:p="http://schemas.openxmlformats.org/presentationml/2006/main">
  <p:tag name="MH" val="20151107092852"/>
  <p:tag name="MH_LIBRARY" val="GRAPHIC"/>
  <p:tag name="MH_TYPE" val="SubTitle"/>
  <p:tag name="MH_ORDER" val="2"/>
</p:tagLst>
</file>

<file path=ppt/tags/tag4.xml><?xml version="1.0" encoding="utf-8"?>
<p:tagLst xmlns:p="http://schemas.openxmlformats.org/presentationml/2006/main">
  <p:tag name="MH" val="20151107092852"/>
  <p:tag name="MH_LIBRARY" val="GRAPHIC"/>
  <p:tag name="MH_TYPE" val="Other"/>
  <p:tag name="MH_ORDER" val="1"/>
</p:tagLst>
</file>

<file path=ppt/tags/tag5.xml><?xml version="1.0" encoding="utf-8"?>
<p:tagLst xmlns:p="http://schemas.openxmlformats.org/presentationml/2006/main">
  <p:tag name="MH" val="20151107092852"/>
  <p:tag name="MH_LIBRARY" val="GRAPHIC"/>
  <p:tag name="MH_TYPE" val="Other"/>
  <p:tag name="MH_ORDER" val="3"/>
</p:tagLst>
</file>

<file path=ppt/tags/tag6.xml><?xml version="1.0" encoding="utf-8"?>
<p:tagLst xmlns:p="http://schemas.openxmlformats.org/presentationml/2006/main">
  <p:tag name="MH" val="20151107092852"/>
  <p:tag name="MH_LIBRARY" val="GRAPHIC"/>
  <p:tag name="MH_TYPE" val="Other"/>
  <p:tag name="MH_ORDER" val="1"/>
</p:tagLst>
</file>

<file path=ppt/tags/tag7.xml><?xml version="1.0" encoding="utf-8"?>
<p:tagLst xmlns:p="http://schemas.openxmlformats.org/presentationml/2006/main">
  <p:tag name="MH" val="20151107092852"/>
  <p:tag name="MH_LIBRARY" val="GRAPHIC"/>
  <p:tag name="MH_TYPE" val="Other"/>
  <p:tag name="MH_ORDER" val="1"/>
</p:tagLst>
</file>

<file path=ppt/tags/tag8.xml><?xml version="1.0" encoding="utf-8"?>
<p:tagLst xmlns:p="http://schemas.openxmlformats.org/presentationml/2006/main">
  <p:tag name="MH" val="20151107092852"/>
  <p:tag name="MH_LIBRARY" val="GRAPHIC"/>
  <p:tag name="MH_TYPE" val="Other"/>
  <p:tag name="MH_ORDER" val="5"/>
</p:tagLst>
</file>

<file path=ppt/tags/tag9.xml><?xml version="1.0" encoding="utf-8"?>
<p:tagLst xmlns:p="http://schemas.openxmlformats.org/presentationml/2006/main">
  <p:tag name="MH" val="20151107092852"/>
  <p:tag name="MH_LIBRARY" val="GRAPHIC"/>
  <p:tag name="MH_TYPE" val="Other"/>
  <p:tag name="MH_ORDER" val="4"/>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A000120140929A68KPBG</Template>
  <TotalTime>0</TotalTime>
  <Words>2391</Words>
  <Application>WPS 演示</Application>
  <PresentationFormat>自定义</PresentationFormat>
  <Paragraphs>348</Paragraphs>
  <Slides>20</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微软雅黑</vt:lpstr>
      <vt:lpstr>Arial Black</vt:lpstr>
      <vt:lpstr>幼圆</vt:lpstr>
      <vt:lpstr>Lato Light</vt:lpstr>
      <vt:lpstr>Gill Sans</vt:lpstr>
      <vt:lpstr>张海山锐线体简</vt:lpstr>
      <vt:lpstr>Segoe UI Semilight</vt:lpstr>
      <vt:lpstr>华文仿宋</vt:lpstr>
      <vt:lpstr>仿宋</vt:lpstr>
      <vt:lpstr>Calibri</vt:lpstr>
      <vt:lpstr>Segoe Print</vt:lpstr>
      <vt:lpstr>华文仿宋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11商业计划书</dc:title>
  <dc:creator>www.1ppt.com</dc:creator>
  <cp:lastModifiedBy>iJangoGuo</cp:lastModifiedBy>
  <cp:revision>100</cp:revision>
  <dcterms:created xsi:type="dcterms:W3CDTF">2015-06-24T14:18:00Z</dcterms:created>
  <dcterms:modified xsi:type="dcterms:W3CDTF">2017-05-23T00:48:52Z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