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310" r:id="rId2"/>
    <p:sldId id="311" r:id="rId3"/>
    <p:sldId id="312" r:id="rId4"/>
    <p:sldId id="256" r:id="rId5"/>
    <p:sldId id="314" r:id="rId6"/>
    <p:sldId id="268" r:id="rId7"/>
    <p:sldId id="270" r:id="rId8"/>
    <p:sldId id="269" r:id="rId9"/>
    <p:sldId id="271" r:id="rId10"/>
    <p:sldId id="273" r:id="rId11"/>
    <p:sldId id="276" r:id="rId12"/>
    <p:sldId id="272" r:id="rId13"/>
    <p:sldId id="274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9" r:id="rId24"/>
    <p:sldId id="286" r:id="rId25"/>
    <p:sldId id="287" r:id="rId26"/>
    <p:sldId id="288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257" r:id="rId41"/>
    <p:sldId id="258" r:id="rId42"/>
    <p:sldId id="303" r:id="rId43"/>
    <p:sldId id="309" r:id="rId44"/>
    <p:sldId id="305" r:id="rId45"/>
    <p:sldId id="306" r:id="rId46"/>
    <p:sldId id="259" r:id="rId47"/>
    <p:sldId id="262" r:id="rId48"/>
    <p:sldId id="260" r:id="rId49"/>
    <p:sldId id="261" r:id="rId50"/>
    <p:sldId id="263" r:id="rId5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FF00FF"/>
    <a:srgbClr val="0000FF"/>
    <a:srgbClr val="FF3300"/>
    <a:srgbClr val="0033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66" autoAdjust="0"/>
    <p:restoredTop sz="90929"/>
  </p:normalViewPr>
  <p:slideViewPr>
    <p:cSldViewPr showGuides="1">
      <p:cViewPr varScale="1">
        <p:scale>
          <a:sx n="103" d="100"/>
          <a:sy n="103" d="100"/>
        </p:scale>
        <p:origin x="924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2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e2e619b6dc50370" providerId="LiveId" clId="{A91929B4-73B5-4657-B7AF-941F561AAD53}"/>
    <pc:docChg chg="undo delSld modSld">
      <pc:chgData name="" userId="4e2e619b6dc50370" providerId="LiveId" clId="{A91929B4-73B5-4657-B7AF-941F561AAD53}" dt="2021-01-11T07:35:18.698" v="37" actId="1076"/>
      <pc:docMkLst>
        <pc:docMk/>
      </pc:docMkLst>
      <pc:sldChg chg="modSp">
        <pc:chgData name="" userId="4e2e619b6dc50370" providerId="LiveId" clId="{A91929B4-73B5-4657-B7AF-941F561AAD53}" dt="2021-01-11T07:23:53.303" v="34" actId="20578"/>
        <pc:sldMkLst>
          <pc:docMk/>
          <pc:sldMk cId="0" sldId="283"/>
        </pc:sldMkLst>
        <pc:spChg chg="mod">
          <ac:chgData name="" userId="4e2e619b6dc50370" providerId="LiveId" clId="{A91929B4-73B5-4657-B7AF-941F561AAD53}" dt="2021-01-11T07:23:53.303" v="34" actId="20578"/>
          <ac:spMkLst>
            <pc:docMk/>
            <pc:sldMk cId="0" sldId="283"/>
            <ac:spMk id="51203" creationId="{00000000-0000-0000-0000-000000000000}"/>
          </ac:spMkLst>
        </pc:spChg>
      </pc:sldChg>
      <pc:sldChg chg="del">
        <pc:chgData name="" userId="4e2e619b6dc50370" providerId="LiveId" clId="{A91929B4-73B5-4657-B7AF-941F561AAD53}" dt="2021-01-11T07:25:14.626" v="35" actId="2696"/>
        <pc:sldMkLst>
          <pc:docMk/>
          <pc:sldMk cId="0" sldId="285"/>
        </pc:sldMkLst>
      </pc:sldChg>
      <pc:sldChg chg="modSp">
        <pc:chgData name="" userId="4e2e619b6dc50370" providerId="LiveId" clId="{A91929B4-73B5-4657-B7AF-941F561AAD53}" dt="2021-01-11T07:35:18.698" v="37" actId="1076"/>
        <pc:sldMkLst>
          <pc:docMk/>
          <pc:sldMk cId="0" sldId="290"/>
        </pc:sldMkLst>
        <pc:picChg chg="mod">
          <ac:chgData name="" userId="4e2e619b6dc50370" providerId="LiveId" clId="{A91929B4-73B5-4657-B7AF-941F561AAD53}" dt="2021-01-11T07:35:18.698" v="37" actId="1076"/>
          <ac:picMkLst>
            <pc:docMk/>
            <pc:sldMk cId="0" sldId="290"/>
            <ac:picMk id="55301" creationId="{00000000-0000-0000-0000-000000000000}"/>
          </ac:picMkLst>
        </pc:picChg>
      </pc:sldChg>
      <pc:sldChg chg="del">
        <pc:chgData name="" userId="4e2e619b6dc50370" providerId="LiveId" clId="{A91929B4-73B5-4657-B7AF-941F561AAD53}" dt="2021-01-11T05:25:58.411" v="2" actId="2696"/>
        <pc:sldMkLst>
          <pc:docMk/>
          <pc:sldMk cId="0" sldId="315"/>
        </pc:sldMkLst>
      </pc:sldChg>
      <pc:sldChg chg="del">
        <pc:chgData name="" userId="4e2e619b6dc50370" providerId="LiveId" clId="{A91929B4-73B5-4657-B7AF-941F561AAD53}" dt="2021-01-11T05:25:58.406" v="0" actId="2696"/>
        <pc:sldMkLst>
          <pc:docMk/>
          <pc:sldMk cId="0" sldId="316"/>
        </pc:sldMkLst>
      </pc:sldChg>
      <pc:sldChg chg="del">
        <pc:chgData name="" userId="4e2e619b6dc50370" providerId="LiveId" clId="{A91929B4-73B5-4657-B7AF-941F561AAD53}" dt="2021-01-11T05:25:58.408" v="1" actId="2696"/>
        <pc:sldMkLst>
          <pc:docMk/>
          <pc:sldMk cId="0" sldId="317"/>
        </pc:sldMkLst>
      </pc:sldChg>
      <pc:sldChg chg="del">
        <pc:chgData name="" userId="4e2e619b6dc50370" providerId="LiveId" clId="{A91929B4-73B5-4657-B7AF-941F561AAD53}" dt="2021-01-11T05:25:58.413" v="3" actId="2696"/>
        <pc:sldMkLst>
          <pc:docMk/>
          <pc:sldMk cId="0" sldId="318"/>
        </pc:sldMkLst>
      </pc:sldChg>
      <pc:sldChg chg="del">
        <pc:chgData name="" userId="4e2e619b6dc50370" providerId="LiveId" clId="{A91929B4-73B5-4657-B7AF-941F561AAD53}" dt="2021-01-11T05:25:58.415" v="4" actId="2696"/>
        <pc:sldMkLst>
          <pc:docMk/>
          <pc:sldMk cId="0" sldId="319"/>
        </pc:sldMkLst>
      </pc:sldChg>
      <pc:sldChg chg="del">
        <pc:chgData name="" userId="4e2e619b6dc50370" providerId="LiveId" clId="{A91929B4-73B5-4657-B7AF-941F561AAD53}" dt="2021-01-11T05:25:58.417" v="5" actId="2696"/>
        <pc:sldMkLst>
          <pc:docMk/>
          <pc:sldMk cId="0" sldId="320"/>
        </pc:sldMkLst>
      </pc:sldChg>
      <pc:sldChg chg="del">
        <pc:chgData name="" userId="4e2e619b6dc50370" providerId="LiveId" clId="{A91929B4-73B5-4657-B7AF-941F561AAD53}" dt="2021-01-11T05:25:58.420" v="6" actId="2696"/>
        <pc:sldMkLst>
          <pc:docMk/>
          <pc:sldMk cId="0" sldId="321"/>
        </pc:sldMkLst>
      </pc:sldChg>
      <pc:sldChg chg="del">
        <pc:chgData name="" userId="4e2e619b6dc50370" providerId="LiveId" clId="{A91929B4-73B5-4657-B7AF-941F561AAD53}" dt="2021-01-11T05:25:58.422" v="7" actId="2696"/>
        <pc:sldMkLst>
          <pc:docMk/>
          <pc:sldMk cId="0" sldId="322"/>
        </pc:sldMkLst>
      </pc:sldChg>
      <pc:sldChg chg="del">
        <pc:chgData name="" userId="4e2e619b6dc50370" providerId="LiveId" clId="{A91929B4-73B5-4657-B7AF-941F561AAD53}" dt="2021-01-11T05:25:58.424" v="8" actId="2696"/>
        <pc:sldMkLst>
          <pc:docMk/>
          <pc:sldMk cId="0" sldId="323"/>
        </pc:sldMkLst>
      </pc:sldChg>
      <pc:sldChg chg="del">
        <pc:chgData name="" userId="4e2e619b6dc50370" providerId="LiveId" clId="{A91929B4-73B5-4657-B7AF-941F561AAD53}" dt="2021-01-11T05:25:58.488" v="9" actId="2696"/>
        <pc:sldMkLst>
          <pc:docMk/>
          <pc:sldMk cId="0" sldId="324"/>
        </pc:sldMkLst>
      </pc:sldChg>
      <pc:sldChg chg="del">
        <pc:chgData name="" userId="4e2e619b6dc50370" providerId="LiveId" clId="{A91929B4-73B5-4657-B7AF-941F561AAD53}" dt="2021-01-11T05:25:58.527" v="10" actId="2696"/>
        <pc:sldMkLst>
          <pc:docMk/>
          <pc:sldMk cId="0" sldId="325"/>
        </pc:sldMkLst>
      </pc:sldChg>
      <pc:sldChg chg="del">
        <pc:chgData name="" userId="4e2e619b6dc50370" providerId="LiveId" clId="{A91929B4-73B5-4657-B7AF-941F561AAD53}" dt="2021-01-11T05:25:58.529" v="11" actId="2696"/>
        <pc:sldMkLst>
          <pc:docMk/>
          <pc:sldMk cId="0" sldId="326"/>
        </pc:sldMkLst>
      </pc:sldChg>
      <pc:sldChg chg="del">
        <pc:chgData name="" userId="4e2e619b6dc50370" providerId="LiveId" clId="{A91929B4-73B5-4657-B7AF-941F561AAD53}" dt="2021-01-11T05:25:58.559" v="13" actId="2696"/>
        <pc:sldMkLst>
          <pc:docMk/>
          <pc:sldMk cId="0" sldId="328"/>
        </pc:sldMkLst>
      </pc:sldChg>
      <pc:sldChg chg="del">
        <pc:chgData name="" userId="4e2e619b6dc50370" providerId="LiveId" clId="{A91929B4-73B5-4657-B7AF-941F561AAD53}" dt="2021-01-11T07:11:10.340" v="33" actId="2696"/>
        <pc:sldMkLst>
          <pc:docMk/>
          <pc:sldMk cId="0" sldId="329"/>
        </pc:sldMkLst>
      </pc:sldChg>
      <pc:sldChg chg="del">
        <pc:chgData name="" userId="4e2e619b6dc50370" providerId="LiveId" clId="{A91929B4-73B5-4657-B7AF-941F561AAD53}" dt="2021-01-11T07:11:10.335" v="30" actId="2696"/>
        <pc:sldMkLst>
          <pc:docMk/>
          <pc:sldMk cId="0" sldId="330"/>
        </pc:sldMkLst>
      </pc:sldChg>
      <pc:sldChg chg="del">
        <pc:chgData name="" userId="4e2e619b6dc50370" providerId="LiveId" clId="{A91929B4-73B5-4657-B7AF-941F561AAD53}" dt="2021-01-11T07:11:05.623" v="14" actId="2696"/>
        <pc:sldMkLst>
          <pc:docMk/>
          <pc:sldMk cId="0" sldId="331"/>
        </pc:sldMkLst>
      </pc:sldChg>
      <pc:sldChg chg="del">
        <pc:chgData name="" userId="4e2e619b6dc50370" providerId="LiveId" clId="{A91929B4-73B5-4657-B7AF-941F561AAD53}" dt="2021-01-11T07:11:05.694" v="26" actId="2696"/>
        <pc:sldMkLst>
          <pc:docMk/>
          <pc:sldMk cId="0" sldId="332"/>
        </pc:sldMkLst>
      </pc:sldChg>
      <pc:sldChg chg="del">
        <pc:chgData name="" userId="4e2e619b6dc50370" providerId="LiveId" clId="{A91929B4-73B5-4657-B7AF-941F561AAD53}" dt="2021-01-11T07:11:05.714" v="27" actId="2696"/>
        <pc:sldMkLst>
          <pc:docMk/>
          <pc:sldMk cId="0" sldId="333"/>
        </pc:sldMkLst>
      </pc:sldChg>
      <pc:sldChg chg="del">
        <pc:chgData name="" userId="4e2e619b6dc50370" providerId="LiveId" clId="{A91929B4-73B5-4657-B7AF-941F561AAD53}" dt="2021-01-11T07:11:05.748" v="28" actId="2696"/>
        <pc:sldMkLst>
          <pc:docMk/>
          <pc:sldMk cId="0" sldId="334"/>
        </pc:sldMkLst>
      </pc:sldChg>
      <pc:sldChg chg="del">
        <pc:chgData name="" userId="4e2e619b6dc50370" providerId="LiveId" clId="{A91929B4-73B5-4657-B7AF-941F561AAD53}" dt="2021-01-11T07:11:05.750" v="29" actId="2696"/>
        <pc:sldMkLst>
          <pc:docMk/>
          <pc:sldMk cId="0" sldId="335"/>
        </pc:sldMkLst>
      </pc:sldChg>
      <pc:sldChg chg="del">
        <pc:chgData name="" userId="4e2e619b6dc50370" providerId="LiveId" clId="{A91929B4-73B5-4657-B7AF-941F561AAD53}" dt="2021-01-11T05:25:58.532" v="12" actId="2696"/>
        <pc:sldMkLst>
          <pc:docMk/>
          <pc:sldMk cId="0" sldId="336"/>
        </pc:sldMkLst>
      </pc:sldChg>
      <pc:sldChg chg="del">
        <pc:chgData name="" userId="4e2e619b6dc50370" providerId="LiveId" clId="{A91929B4-73B5-4657-B7AF-941F561AAD53}" dt="2021-01-11T07:11:05.625" v="15" actId="2696"/>
        <pc:sldMkLst>
          <pc:docMk/>
          <pc:sldMk cId="0" sldId="391"/>
        </pc:sldMkLst>
      </pc:sldChg>
      <pc:sldChg chg="del">
        <pc:chgData name="" userId="4e2e619b6dc50370" providerId="LiveId" clId="{A91929B4-73B5-4657-B7AF-941F561AAD53}" dt="2021-01-11T07:11:05.627" v="16" actId="2696"/>
        <pc:sldMkLst>
          <pc:docMk/>
          <pc:sldMk cId="0" sldId="392"/>
        </pc:sldMkLst>
      </pc:sldChg>
      <pc:sldChg chg="del">
        <pc:chgData name="" userId="4e2e619b6dc50370" providerId="LiveId" clId="{A91929B4-73B5-4657-B7AF-941F561AAD53}" dt="2021-01-11T07:11:05.628" v="17" actId="2696"/>
        <pc:sldMkLst>
          <pc:docMk/>
          <pc:sldMk cId="0" sldId="393"/>
        </pc:sldMkLst>
      </pc:sldChg>
      <pc:sldChg chg="del">
        <pc:chgData name="" userId="4e2e619b6dc50370" providerId="LiveId" clId="{A91929B4-73B5-4657-B7AF-941F561AAD53}" dt="2021-01-11T07:11:05.630" v="18" actId="2696"/>
        <pc:sldMkLst>
          <pc:docMk/>
          <pc:sldMk cId="0" sldId="394"/>
        </pc:sldMkLst>
      </pc:sldChg>
      <pc:sldChg chg="del">
        <pc:chgData name="" userId="4e2e619b6dc50370" providerId="LiveId" clId="{A91929B4-73B5-4657-B7AF-941F561AAD53}" dt="2021-01-11T07:11:05.632" v="19" actId="2696"/>
        <pc:sldMkLst>
          <pc:docMk/>
          <pc:sldMk cId="0" sldId="395"/>
        </pc:sldMkLst>
      </pc:sldChg>
      <pc:sldChg chg="del">
        <pc:chgData name="" userId="4e2e619b6dc50370" providerId="LiveId" clId="{A91929B4-73B5-4657-B7AF-941F561AAD53}" dt="2021-01-11T07:11:05.633" v="20" actId="2696"/>
        <pc:sldMkLst>
          <pc:docMk/>
          <pc:sldMk cId="0" sldId="396"/>
        </pc:sldMkLst>
      </pc:sldChg>
      <pc:sldChg chg="del">
        <pc:chgData name="" userId="4e2e619b6dc50370" providerId="LiveId" clId="{A91929B4-73B5-4657-B7AF-941F561AAD53}" dt="2021-01-11T07:11:05.647" v="21" actId="2696"/>
        <pc:sldMkLst>
          <pc:docMk/>
          <pc:sldMk cId="0" sldId="397"/>
        </pc:sldMkLst>
      </pc:sldChg>
      <pc:sldChg chg="del">
        <pc:chgData name="" userId="4e2e619b6dc50370" providerId="LiveId" clId="{A91929B4-73B5-4657-B7AF-941F561AAD53}" dt="2021-01-11T07:11:05.665" v="22" actId="2696"/>
        <pc:sldMkLst>
          <pc:docMk/>
          <pc:sldMk cId="0" sldId="398"/>
        </pc:sldMkLst>
      </pc:sldChg>
      <pc:sldChg chg="del">
        <pc:chgData name="" userId="4e2e619b6dc50370" providerId="LiveId" clId="{A91929B4-73B5-4657-B7AF-941F561AAD53}" dt="2021-01-11T07:11:05.667" v="23" actId="2696"/>
        <pc:sldMkLst>
          <pc:docMk/>
          <pc:sldMk cId="0" sldId="399"/>
        </pc:sldMkLst>
      </pc:sldChg>
      <pc:sldChg chg="del">
        <pc:chgData name="" userId="4e2e619b6dc50370" providerId="LiveId" clId="{A91929B4-73B5-4657-B7AF-941F561AAD53}" dt="2021-01-11T07:11:05.668" v="24" actId="2696"/>
        <pc:sldMkLst>
          <pc:docMk/>
          <pc:sldMk cId="0" sldId="400"/>
        </pc:sldMkLst>
      </pc:sldChg>
      <pc:sldChg chg="del">
        <pc:chgData name="" userId="4e2e619b6dc50370" providerId="LiveId" clId="{A91929B4-73B5-4657-B7AF-941F561AAD53}" dt="2021-01-11T07:11:05.671" v="25" actId="2696"/>
        <pc:sldMkLst>
          <pc:docMk/>
          <pc:sldMk cId="0" sldId="401"/>
        </pc:sldMkLst>
      </pc:sldChg>
      <pc:sldChg chg="del">
        <pc:chgData name="" userId="4e2e619b6dc50370" providerId="LiveId" clId="{A91929B4-73B5-4657-B7AF-941F561AAD53}" dt="2021-01-11T07:11:10.336" v="31" actId="2696"/>
        <pc:sldMkLst>
          <pc:docMk/>
          <pc:sldMk cId="0" sldId="402"/>
        </pc:sldMkLst>
      </pc:sldChg>
      <pc:sldChg chg="del">
        <pc:chgData name="" userId="4e2e619b6dc50370" providerId="LiveId" clId="{A91929B4-73B5-4657-B7AF-941F561AAD53}" dt="2021-01-11T07:11:10.338" v="32" actId="2696"/>
        <pc:sldMkLst>
          <pc:docMk/>
          <pc:sldMk cId="0" sldId="403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  <p:sndAc>
      <p:stSnd>
        <p:snd r:embed="rId1" name="chimes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  <p:sndAc>
      <p:stSnd>
        <p:snd r:embed="rId1" name="chimes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  <p:sndAc>
      <p:stSnd>
        <p:snd r:embed="rId1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  <p:sndAc>
      <p:stSnd>
        <p:snd r:embed="rId1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  <p:sndAc>
      <p:stSnd>
        <p:snd r:embed="rId1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  <p:sndAc>
      <p:stSnd>
        <p:snd r:embed="rId1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  <p:sndAc>
      <p:stSnd>
        <p:snd r:embed="rId1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blinds dir="vert"/>
    <p:sndAc>
      <p:stSnd>
        <p:snd r:embed="rId14" name="chimes.wav"/>
      </p:stSnd>
    </p:sndAc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audio" Target="../media/audio1.wav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5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ctrTitle"/>
          </p:nvPr>
        </p:nvSpPr>
        <p:spPr>
          <a:xfrm>
            <a:off x="755650" y="1268413"/>
            <a:ext cx="7772400" cy="1728787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并行算法分析与设计</a:t>
            </a:r>
            <a:br>
              <a:rPr lang="en-US" altLang="zh-CN" dirty="0">
                <a:ea typeface="黑体" panose="02010609060101010101" pitchFamily="49" charset="-122"/>
              </a:rPr>
            </a:br>
            <a:r>
              <a:rPr lang="zh-CN" altLang="en-US" dirty="0">
                <a:ea typeface="黑体" panose="02010609060101010101" pitchFamily="49" charset="-122"/>
              </a:rPr>
              <a:t> 引论（</a:t>
            </a:r>
            <a:r>
              <a:rPr lang="en-US" altLang="zh-CN" dirty="0">
                <a:ea typeface="黑体" panose="02010609060101010101" pitchFamily="49" charset="-122"/>
              </a:rPr>
              <a:t>Introduction）</a:t>
            </a:r>
            <a:r>
              <a:rPr lang="en-US" altLang="zh-CN" dirty="0"/>
              <a:t> 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05600" cy="2057400"/>
          </a:xfrm>
        </p:spPr>
        <p:txBody>
          <a:bodyPr vert="horz" wrap="square" lIns="91440" tIns="45720" rIns="91440" bIns="45720" anchor="t"/>
          <a:lstStyle/>
          <a:p>
            <a:pPr algn="l" eaLnBrk="1" hangingPunct="1"/>
            <a:endParaRPr kumimoji="1" lang="en-US" altLang="zh-CN" sz="2800" b="1" dirty="0"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algn="l" eaLnBrk="1" hangingPunct="1"/>
            <a:r>
              <a:rPr kumimoji="1"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时间：周二（</a:t>
            </a:r>
            <a:r>
              <a:rPr kumimoji="1"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3</a:t>
            </a:r>
            <a:r>
              <a:rPr kumimoji="1"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、</a:t>
            </a:r>
            <a:r>
              <a:rPr kumimoji="1"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4</a:t>
            </a:r>
            <a:r>
              <a:rPr kumimoji="1"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节）</a:t>
            </a:r>
            <a:endParaRPr kumimoji="1" lang="en-US" altLang="zh-CN" sz="2800" b="1" dirty="0"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algn="l" eaLnBrk="1" hangingPunct="1"/>
            <a:r>
              <a:rPr kumimoji="1"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地点：研究生楼</a:t>
            </a:r>
            <a:r>
              <a:rPr kumimoji="1"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D108</a:t>
            </a:r>
          </a:p>
          <a:p>
            <a:pPr algn="l" eaLnBrk="1" hangingPunct="1"/>
            <a:r>
              <a:rPr kumimoji="1"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   </a:t>
            </a:r>
          </a:p>
        </p:txBody>
      </p: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4572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/>
              <a:t>1.2.1 </a:t>
            </a:r>
            <a:r>
              <a:rPr lang="zh-CN" altLang="en-US" sz="2800" b="1" dirty="0"/>
              <a:t>并行计算机的互连网络</a:t>
            </a: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228600" y="990600"/>
            <a:ext cx="8534400" cy="53340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静态互连网络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固定连接</a:t>
            </a:r>
            <a:r>
              <a:rPr lang="en-US" altLang="zh-CN" sz="2400" b="1" dirty="0"/>
              <a:t>)</a:t>
            </a:r>
          </a:p>
          <a:p>
            <a:pPr eaLnBrk="1" hangingPunct="1">
              <a:buNone/>
            </a:pPr>
            <a:r>
              <a:rPr lang="en-US" altLang="zh-CN" sz="2000" dirty="0"/>
              <a:t>   </a:t>
            </a:r>
            <a:r>
              <a:rPr lang="en-GB" altLang="zh-CN" sz="2000" dirty="0"/>
              <a:t>connected graph:   vertices = processing nodes,   edges = communication links</a:t>
            </a:r>
            <a:endParaRPr lang="en-US" altLang="zh-CN" sz="2000" dirty="0"/>
          </a:p>
          <a:p>
            <a:pPr eaLnBrk="1" hangingPunct="1">
              <a:buNone/>
            </a:pPr>
            <a:r>
              <a:rPr lang="en-US" altLang="zh-CN" sz="2000" b="1" dirty="0"/>
              <a:t>(</a:t>
            </a:r>
            <a:r>
              <a:rPr lang="en-US" altLang="zh-CN" sz="2200" b="1" dirty="0"/>
              <a:t>1) </a:t>
            </a:r>
            <a:r>
              <a:rPr lang="zh-CN" altLang="en-US" sz="2200" b="1" dirty="0"/>
              <a:t>一维线性连接</a:t>
            </a:r>
            <a:r>
              <a:rPr lang="en-US" altLang="zh-CN" sz="2200" b="1" dirty="0"/>
              <a:t>LA(1-D Linear Array): </a:t>
            </a:r>
            <a:r>
              <a:rPr lang="zh-CN" altLang="en-US" sz="2200" b="1" dirty="0"/>
              <a:t>一维阵列</a:t>
            </a:r>
          </a:p>
          <a:p>
            <a:pPr eaLnBrk="1" hangingPunct="1">
              <a:buNone/>
            </a:pPr>
            <a:r>
              <a:rPr lang="zh-CN" altLang="en-US" sz="2200" b="1" dirty="0"/>
              <a:t>     </a:t>
            </a:r>
            <a:r>
              <a:rPr lang="zh-CN" altLang="en-US" sz="2200" dirty="0"/>
              <a:t>不带环绕的</a:t>
            </a:r>
            <a:r>
              <a:rPr lang="en-US" altLang="zh-CN" sz="2200" dirty="0"/>
              <a:t>1-D LA</a:t>
            </a:r>
            <a:r>
              <a:rPr lang="zh-CN" altLang="en-US" sz="2200" dirty="0"/>
              <a:t>，带环绕的</a:t>
            </a:r>
            <a:r>
              <a:rPr lang="en-US" altLang="zh-CN" sz="2200" dirty="0"/>
              <a:t>1-D LA,  </a:t>
            </a:r>
            <a:r>
              <a:rPr lang="zh-CN" altLang="en-US" sz="2200" dirty="0"/>
              <a:t>通信直径</a:t>
            </a:r>
            <a:r>
              <a:rPr lang="en-US" altLang="zh-CN" sz="2200" dirty="0"/>
              <a:t>n-1,  n</a:t>
            </a:r>
            <a:r>
              <a:rPr lang="zh-CN" altLang="en-US" sz="2200" dirty="0"/>
              <a:t>处理器数</a:t>
            </a:r>
          </a:p>
          <a:p>
            <a:pPr eaLnBrk="1" hangingPunct="1">
              <a:buNone/>
            </a:pPr>
            <a:r>
              <a:rPr lang="en-US" altLang="zh-CN" sz="2200" b="1" dirty="0"/>
              <a:t>(2) </a:t>
            </a:r>
            <a:r>
              <a:rPr lang="zh-CN" altLang="en-US" sz="2200" b="1" dirty="0"/>
              <a:t>网孔连接</a:t>
            </a:r>
            <a:r>
              <a:rPr lang="en-US" altLang="zh-CN" sz="2200" b="1" dirty="0"/>
              <a:t>MC (Mesh Connected): </a:t>
            </a:r>
            <a:r>
              <a:rPr lang="zh-CN" altLang="en-US" sz="2200" b="1" dirty="0"/>
              <a:t>二维阵列</a:t>
            </a:r>
          </a:p>
          <a:p>
            <a:pPr eaLnBrk="1" hangingPunct="1">
              <a:buNone/>
            </a:pPr>
            <a:r>
              <a:rPr lang="zh-CN" altLang="en-US" sz="2200" b="1" dirty="0"/>
              <a:t>     </a:t>
            </a:r>
            <a:r>
              <a:rPr lang="zh-CN" altLang="en-US" sz="2200" dirty="0"/>
              <a:t>互连函数</a:t>
            </a:r>
            <a:r>
              <a:rPr lang="en-US" altLang="zh-CN" sz="2200" dirty="0"/>
              <a:t>:  MC</a:t>
            </a:r>
            <a:r>
              <a:rPr lang="en-US" altLang="zh-CN" sz="2200" baseline="30000" dirty="0"/>
              <a:t>2</a:t>
            </a:r>
            <a:r>
              <a:rPr lang="en-US" altLang="zh-CN" sz="2200" baseline="-25000" dirty="0"/>
              <a:t>+1</a:t>
            </a:r>
            <a:r>
              <a:rPr lang="en-US" altLang="zh-CN" sz="2200" dirty="0"/>
              <a:t>(p)=(p+1) mod n,</a:t>
            </a:r>
            <a:r>
              <a:rPr lang="en-US" altLang="zh-CN" sz="2200" b="1" dirty="0"/>
              <a:t>  </a:t>
            </a:r>
            <a:r>
              <a:rPr lang="en-US" altLang="zh-CN" sz="2200" dirty="0"/>
              <a:t>MC</a:t>
            </a:r>
            <a:r>
              <a:rPr lang="en-US" altLang="zh-CN" sz="2200" baseline="30000" dirty="0"/>
              <a:t>2</a:t>
            </a:r>
            <a:r>
              <a:rPr lang="en-US" altLang="zh-CN" sz="2200" baseline="-25000" dirty="0"/>
              <a:t>-1</a:t>
            </a:r>
            <a:r>
              <a:rPr lang="en-US" altLang="zh-CN" sz="2200" dirty="0"/>
              <a:t>(p)=(p-1) mod n</a:t>
            </a:r>
          </a:p>
          <a:p>
            <a:pPr eaLnBrk="1" hangingPunct="1">
              <a:buNone/>
            </a:pPr>
            <a:r>
              <a:rPr lang="en-US" altLang="zh-CN" sz="2200" dirty="0"/>
              <a:t>     MC</a:t>
            </a:r>
            <a:r>
              <a:rPr lang="en-US" altLang="zh-CN" sz="2200" baseline="30000" dirty="0"/>
              <a:t>2</a:t>
            </a:r>
            <a:r>
              <a:rPr lang="en-US" altLang="zh-CN" sz="2200" baseline="-25000" dirty="0"/>
              <a:t>+</a:t>
            </a:r>
            <a:r>
              <a:rPr lang="en-US" altLang="zh-CN" sz="2000" baseline="-25000" dirty="0"/>
              <a:t>n</a:t>
            </a:r>
            <a:r>
              <a:rPr lang="en-US" altLang="zh-CN" sz="1200" baseline="-25000" dirty="0"/>
              <a:t> </a:t>
            </a:r>
            <a:r>
              <a:rPr lang="en-US" altLang="zh-CN" sz="1200" dirty="0"/>
              <a:t>1/2</a:t>
            </a:r>
            <a:r>
              <a:rPr lang="en-US" altLang="zh-CN" sz="2200" dirty="0"/>
              <a:t>(p)=(p+n</a:t>
            </a:r>
            <a:r>
              <a:rPr lang="en-US" altLang="zh-CN" sz="2200" baseline="30000" dirty="0"/>
              <a:t>1/2</a:t>
            </a:r>
            <a:r>
              <a:rPr lang="en-US" altLang="zh-CN" sz="2200" dirty="0"/>
              <a:t>) mod n, MC</a:t>
            </a:r>
            <a:r>
              <a:rPr lang="en-US" altLang="zh-CN" sz="2200" baseline="30000" dirty="0"/>
              <a:t>2</a:t>
            </a:r>
            <a:r>
              <a:rPr lang="en-US" altLang="zh-CN" sz="2200" baseline="-25000" dirty="0"/>
              <a:t>-</a:t>
            </a:r>
            <a:r>
              <a:rPr lang="en-US" altLang="zh-CN" sz="2000" baseline="-25000" dirty="0"/>
              <a:t>n</a:t>
            </a:r>
            <a:r>
              <a:rPr lang="en-US" altLang="zh-CN" sz="1200" baseline="-25000" dirty="0"/>
              <a:t> </a:t>
            </a:r>
            <a:r>
              <a:rPr lang="en-US" altLang="zh-CN" sz="1200" dirty="0"/>
              <a:t>1/2</a:t>
            </a:r>
            <a:r>
              <a:rPr lang="en-US" altLang="zh-CN" sz="2200" dirty="0"/>
              <a:t>(p)=(p-n</a:t>
            </a:r>
            <a:r>
              <a:rPr lang="en-US" altLang="zh-CN" sz="2200" baseline="30000" dirty="0"/>
              <a:t>1/2</a:t>
            </a:r>
            <a:r>
              <a:rPr lang="en-US" altLang="zh-CN" sz="2200" dirty="0"/>
              <a:t>) mod n, p</a:t>
            </a:r>
            <a:r>
              <a:rPr lang="zh-CN" altLang="en-US" sz="2200" dirty="0"/>
              <a:t>处理器编号</a:t>
            </a:r>
            <a:endParaRPr lang="zh-CN" altLang="en-US" sz="2200" b="1" dirty="0"/>
          </a:p>
          <a:p>
            <a:pPr eaLnBrk="1" hangingPunct="1">
              <a:buNone/>
            </a:pPr>
            <a:r>
              <a:rPr lang="zh-CN" altLang="en-US" sz="2200" dirty="0"/>
              <a:t>     不带环绕的</a:t>
            </a:r>
            <a:r>
              <a:rPr lang="en-US" altLang="zh-CN" sz="2200" dirty="0"/>
              <a:t>MC</a:t>
            </a:r>
            <a:r>
              <a:rPr lang="zh-CN" altLang="en-US" sz="2200" dirty="0"/>
              <a:t>，带环绕的</a:t>
            </a:r>
            <a:r>
              <a:rPr lang="en-US" altLang="zh-CN" sz="2200" dirty="0"/>
              <a:t>MC ,  </a:t>
            </a:r>
            <a:r>
              <a:rPr lang="zh-CN" altLang="en-US" sz="2200" dirty="0"/>
              <a:t>通信直径</a:t>
            </a:r>
            <a:r>
              <a:rPr lang="en-US" altLang="zh-CN" sz="2200" dirty="0"/>
              <a:t>n</a:t>
            </a:r>
            <a:r>
              <a:rPr lang="en-US" altLang="zh-CN" sz="2200" baseline="30000" dirty="0"/>
              <a:t>1/2</a:t>
            </a:r>
            <a:r>
              <a:rPr lang="en-US" altLang="zh-CN" sz="2200" dirty="0"/>
              <a:t>-1,</a:t>
            </a:r>
          </a:p>
          <a:p>
            <a:pPr eaLnBrk="1" hangingPunct="1">
              <a:buNone/>
            </a:pPr>
            <a:endParaRPr lang="en-US" altLang="zh-CN" sz="2200" dirty="0"/>
          </a:p>
        </p:txBody>
      </p:sp>
      <p:pic>
        <p:nvPicPr>
          <p:cNvPr id="3994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43400"/>
            <a:ext cx="7129463" cy="2286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4572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/>
              <a:t>1.2.1 </a:t>
            </a:r>
            <a:r>
              <a:rPr lang="zh-CN" altLang="en-US" sz="2800" b="1" dirty="0"/>
              <a:t>并行计算机的互连网络</a:t>
            </a: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0" y="914400"/>
            <a:ext cx="8915400" cy="5562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zh-CN" altLang="en-US" sz="2200" b="1" dirty="0">
                <a:solidFill>
                  <a:schemeClr val="accent2"/>
                </a:solidFill>
              </a:rPr>
              <a:t>网孔结构的扩展</a:t>
            </a:r>
            <a:r>
              <a:rPr lang="en-US" altLang="zh-CN" sz="2200" b="1" dirty="0">
                <a:solidFill>
                  <a:schemeClr val="accent2"/>
                </a:solidFill>
              </a:rPr>
              <a:t>: </a:t>
            </a:r>
            <a:r>
              <a:rPr lang="zh-CN" altLang="en-US" sz="2200" b="1" dirty="0"/>
              <a:t>可重构网孔 </a:t>
            </a:r>
            <a:r>
              <a:rPr lang="en-US" altLang="zh-CN" sz="2200" b="1" dirty="0"/>
              <a:t>RMESH (Reconfigurable Mesh)</a:t>
            </a:r>
          </a:p>
          <a:p>
            <a:pPr eaLnBrk="1" hangingPunct="1">
              <a:buNone/>
            </a:pPr>
            <a:r>
              <a:rPr lang="en-US" altLang="zh-CN" sz="2200" b="1" dirty="0"/>
              <a:t>                                     </a:t>
            </a:r>
            <a:r>
              <a:rPr lang="zh-CN" altLang="en-US" sz="2200" dirty="0"/>
              <a:t>网孔</a:t>
            </a:r>
            <a:r>
              <a:rPr lang="en-US" altLang="zh-CN" sz="2200" dirty="0"/>
              <a:t>+</a:t>
            </a:r>
            <a:r>
              <a:rPr lang="zh-CN" altLang="en-US" sz="2200" dirty="0"/>
              <a:t>可重构总线</a:t>
            </a:r>
          </a:p>
          <a:p>
            <a:pPr eaLnBrk="1" hangingPunct="1"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  </a:t>
            </a:r>
            <a:r>
              <a:rPr lang="zh-CN" altLang="en-US" sz="2000" dirty="0"/>
              <a:t>动态重新设置并行计算机的互连结构，例如可动态设置成多条行总线、列总线或者对角线总线处理机阵列结构，也可动态将规模</a:t>
            </a:r>
            <a:r>
              <a:rPr lang="en-US" altLang="zh-CN" sz="2000" dirty="0"/>
              <a:t>n</a:t>
            </a:r>
            <a:r>
              <a:rPr lang="en-US" altLang="zh-CN" sz="2000" baseline="30000" dirty="0"/>
              <a:t> </a:t>
            </a:r>
            <a:r>
              <a:rPr lang="en-US" altLang="zh-CN" sz="1800" dirty="0">
                <a:latin typeface="宋体" panose="02010600030101010101" pitchFamily="2" charset="-122"/>
              </a:rPr>
              <a:t>×</a:t>
            </a:r>
            <a:r>
              <a:rPr lang="en-US" altLang="zh-CN" sz="2000" dirty="0"/>
              <a:t> n</a:t>
            </a:r>
            <a:r>
              <a:rPr lang="zh-CN" altLang="en-US" sz="2000" dirty="0"/>
              <a:t>的二维</a:t>
            </a:r>
            <a:r>
              <a:rPr lang="en-US" altLang="zh-CN" sz="2000" dirty="0"/>
              <a:t>RMESH</a:t>
            </a:r>
            <a:r>
              <a:rPr lang="zh-CN" altLang="en-US" sz="2000" dirty="0"/>
              <a:t>结构设置成</a:t>
            </a:r>
            <a:r>
              <a:rPr lang="en-US" altLang="zh-CN" sz="2000" dirty="0"/>
              <a:t>n</a:t>
            </a:r>
            <a:r>
              <a:rPr lang="zh-CN" altLang="en-US" sz="2000" dirty="0"/>
              <a:t>个规模</a:t>
            </a:r>
            <a:r>
              <a:rPr lang="en-US" altLang="zh-CN" sz="2000" dirty="0"/>
              <a:t>n</a:t>
            </a:r>
            <a:r>
              <a:rPr lang="en-US" altLang="zh-CN" sz="2000" baseline="30000" dirty="0"/>
              <a:t>1/2 </a:t>
            </a:r>
            <a:r>
              <a:rPr lang="en-US" altLang="zh-CN" sz="1800" dirty="0">
                <a:latin typeface="宋体" panose="02010600030101010101" pitchFamily="2" charset="-122"/>
              </a:rPr>
              <a:t>×</a:t>
            </a:r>
            <a:r>
              <a:rPr lang="en-US" altLang="zh-CN" sz="2000" dirty="0"/>
              <a:t> n</a:t>
            </a:r>
            <a:r>
              <a:rPr lang="en-US" altLang="zh-CN" sz="2000" baseline="30000" dirty="0"/>
              <a:t>1/2</a:t>
            </a:r>
            <a:r>
              <a:rPr lang="zh-CN" altLang="en-US" sz="2000" dirty="0"/>
              <a:t>的子</a:t>
            </a:r>
            <a:r>
              <a:rPr lang="en-US" altLang="zh-CN" sz="2000" dirty="0"/>
              <a:t>MESH</a:t>
            </a:r>
            <a:r>
              <a:rPr lang="zh-CN" altLang="en-US" sz="2000" dirty="0"/>
              <a:t>结构。每个处理器通过四个端口（</a:t>
            </a:r>
            <a:r>
              <a:rPr lang="en-US" altLang="zh-CN" sz="2000" dirty="0"/>
              <a:t>N,E,S,W</a:t>
            </a:r>
            <a:r>
              <a:rPr lang="zh-CN" altLang="en-US" sz="2000" dirty="0"/>
              <a:t>）与总线相连，在处理器内部有</a:t>
            </a:r>
            <a:r>
              <a:rPr lang="en-US" altLang="zh-CN" sz="2000" dirty="0"/>
              <a:t>6</a:t>
            </a:r>
            <a:r>
              <a:rPr lang="zh-CN" altLang="en-US" sz="2000" dirty="0"/>
              <a:t>个开关控制这四个端口之间的连接关系，如图</a:t>
            </a:r>
            <a:r>
              <a:rPr lang="en-US" altLang="zh-CN" sz="2000" dirty="0"/>
              <a:t>a</a:t>
            </a:r>
            <a:r>
              <a:rPr lang="zh-CN" altLang="en-US" sz="2000" dirty="0"/>
              <a:t>所示。这四个端口之间共有</a:t>
            </a:r>
            <a:r>
              <a:rPr lang="en-US" altLang="zh-CN" sz="2000" dirty="0"/>
              <a:t>15</a:t>
            </a:r>
            <a:r>
              <a:rPr lang="zh-CN" altLang="en-US" sz="2000" dirty="0"/>
              <a:t>种连接方式，如图</a:t>
            </a:r>
            <a:r>
              <a:rPr lang="en-US" altLang="zh-CN" sz="2000" dirty="0"/>
              <a:t>b</a:t>
            </a:r>
            <a:r>
              <a:rPr lang="zh-CN" altLang="en-US" sz="2000" dirty="0"/>
              <a:t>所示。</a:t>
            </a:r>
            <a:r>
              <a:rPr lang="zh-CN" altLang="en-US" sz="2200" dirty="0">
                <a:latin typeface="宋体" panose="02010600030101010101" pitchFamily="2" charset="-122"/>
              </a:rPr>
              <a:t> </a:t>
            </a:r>
            <a:r>
              <a:rPr lang="zh-CN" altLang="en-US" sz="2200" dirty="0"/>
              <a:t> </a:t>
            </a:r>
          </a:p>
          <a:p>
            <a:pPr eaLnBrk="1" hangingPunct="1">
              <a:buNone/>
            </a:pPr>
            <a:r>
              <a:rPr lang="zh-CN" altLang="en-US" sz="2200" dirty="0"/>
              <a:t>     </a:t>
            </a:r>
          </a:p>
        </p:txBody>
      </p:sp>
      <p:grpSp>
        <p:nvGrpSpPr>
          <p:cNvPr id="40964" name="Group 5"/>
          <p:cNvGrpSpPr>
            <a:grpSpLocks noChangeAspect="1"/>
          </p:cNvGrpSpPr>
          <p:nvPr/>
        </p:nvGrpSpPr>
        <p:grpSpPr>
          <a:xfrm>
            <a:off x="1066800" y="3505200"/>
            <a:ext cx="7239000" cy="3352800"/>
            <a:chOff x="2355" y="10829"/>
            <a:chExt cx="7200" cy="2690"/>
          </a:xfrm>
        </p:grpSpPr>
        <p:sp>
          <p:nvSpPr>
            <p:cNvPr id="40965" name="AutoShape 6"/>
            <p:cNvSpPr>
              <a:spLocks noChangeAspect="1" noTextEdit="1"/>
            </p:cNvSpPr>
            <p:nvPr/>
          </p:nvSpPr>
          <p:spPr>
            <a:xfrm>
              <a:off x="2355" y="10829"/>
              <a:ext cx="7200" cy="269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0966" name="Group 7"/>
            <p:cNvGrpSpPr/>
            <p:nvPr/>
          </p:nvGrpSpPr>
          <p:grpSpPr>
            <a:xfrm>
              <a:off x="2552" y="10829"/>
              <a:ext cx="6806" cy="2690"/>
              <a:chOff x="2060" y="4868"/>
              <a:chExt cx="7827" cy="3088"/>
            </a:xfrm>
          </p:grpSpPr>
          <p:grpSp>
            <p:nvGrpSpPr>
              <p:cNvPr id="40967" name="Group 8"/>
              <p:cNvGrpSpPr/>
              <p:nvPr/>
            </p:nvGrpSpPr>
            <p:grpSpPr>
              <a:xfrm>
                <a:off x="2060" y="5027"/>
                <a:ext cx="3636" cy="1968"/>
                <a:chOff x="1980" y="1440"/>
                <a:chExt cx="3636" cy="1968"/>
              </a:xfrm>
            </p:grpSpPr>
            <p:sp>
              <p:nvSpPr>
                <p:cNvPr id="41150" name="Line 9"/>
                <p:cNvSpPr>
                  <a:spLocks noChangeAspect="1"/>
                </p:cNvSpPr>
                <p:nvPr/>
              </p:nvSpPr>
              <p:spPr>
                <a:xfrm>
                  <a:off x="2664" y="2256"/>
                  <a:ext cx="1" cy="181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151" name="Line 10"/>
                <p:cNvSpPr>
                  <a:spLocks noChangeAspect="1"/>
                </p:cNvSpPr>
                <p:nvPr/>
              </p:nvSpPr>
              <p:spPr>
                <a:xfrm>
                  <a:off x="3192" y="2268"/>
                  <a:ext cx="1" cy="147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152" name="Line 11"/>
                <p:cNvSpPr>
                  <a:spLocks noChangeAspect="1"/>
                </p:cNvSpPr>
                <p:nvPr/>
              </p:nvSpPr>
              <p:spPr>
                <a:xfrm>
                  <a:off x="3720" y="2268"/>
                  <a:ext cx="1" cy="147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153" name="Line 12"/>
                <p:cNvSpPr>
                  <a:spLocks noChangeAspect="1"/>
                </p:cNvSpPr>
                <p:nvPr/>
              </p:nvSpPr>
              <p:spPr>
                <a:xfrm>
                  <a:off x="3720" y="2724"/>
                  <a:ext cx="1" cy="181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154" name="Line 13"/>
                <p:cNvSpPr>
                  <a:spLocks noChangeAspect="1"/>
                </p:cNvSpPr>
                <p:nvPr/>
              </p:nvSpPr>
              <p:spPr>
                <a:xfrm>
                  <a:off x="2664" y="2724"/>
                  <a:ext cx="1" cy="181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155" name="Line 14"/>
                <p:cNvSpPr>
                  <a:spLocks noChangeAspect="1"/>
                </p:cNvSpPr>
                <p:nvPr/>
              </p:nvSpPr>
              <p:spPr>
                <a:xfrm>
                  <a:off x="3192" y="2724"/>
                  <a:ext cx="1" cy="181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156" name="Oval 15"/>
                <p:cNvSpPr>
                  <a:spLocks noChangeAspect="1"/>
                </p:cNvSpPr>
                <p:nvPr/>
              </p:nvSpPr>
              <p:spPr>
                <a:xfrm>
                  <a:off x="2529" y="1974"/>
                  <a:ext cx="261" cy="26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57" name="Oval 16"/>
                <p:cNvSpPr>
                  <a:spLocks noChangeAspect="1"/>
                </p:cNvSpPr>
                <p:nvPr/>
              </p:nvSpPr>
              <p:spPr>
                <a:xfrm>
                  <a:off x="2619" y="1944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58" name="Oval 17"/>
                <p:cNvSpPr>
                  <a:spLocks noChangeAspect="1"/>
                </p:cNvSpPr>
                <p:nvPr/>
              </p:nvSpPr>
              <p:spPr>
                <a:xfrm>
                  <a:off x="2619" y="2184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59" name="Oval 18"/>
                <p:cNvSpPr>
                  <a:spLocks noChangeAspect="1"/>
                </p:cNvSpPr>
                <p:nvPr/>
              </p:nvSpPr>
              <p:spPr>
                <a:xfrm>
                  <a:off x="2739" y="2064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60" name="Oval 19"/>
                <p:cNvSpPr>
                  <a:spLocks noChangeAspect="1"/>
                </p:cNvSpPr>
                <p:nvPr/>
              </p:nvSpPr>
              <p:spPr>
                <a:xfrm>
                  <a:off x="2484" y="2064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61" name="Line 20"/>
                <p:cNvSpPr/>
                <p:nvPr/>
              </p:nvSpPr>
              <p:spPr>
                <a:xfrm>
                  <a:off x="2838" y="2112"/>
                  <a:ext cx="18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162" name="Oval 21"/>
                <p:cNvSpPr>
                  <a:spLocks noChangeAspect="1"/>
                </p:cNvSpPr>
                <p:nvPr/>
              </p:nvSpPr>
              <p:spPr>
                <a:xfrm>
                  <a:off x="3585" y="1974"/>
                  <a:ext cx="261" cy="26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63" name="Oval 22"/>
                <p:cNvSpPr>
                  <a:spLocks noChangeAspect="1"/>
                </p:cNvSpPr>
                <p:nvPr/>
              </p:nvSpPr>
              <p:spPr>
                <a:xfrm>
                  <a:off x="3675" y="1944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64" name="Oval 23"/>
                <p:cNvSpPr>
                  <a:spLocks noChangeAspect="1"/>
                </p:cNvSpPr>
                <p:nvPr/>
              </p:nvSpPr>
              <p:spPr>
                <a:xfrm>
                  <a:off x="3675" y="2184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65" name="Oval 24"/>
                <p:cNvSpPr>
                  <a:spLocks noChangeAspect="1"/>
                </p:cNvSpPr>
                <p:nvPr/>
              </p:nvSpPr>
              <p:spPr>
                <a:xfrm>
                  <a:off x="3795" y="2064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66" name="Oval 25"/>
                <p:cNvSpPr>
                  <a:spLocks noChangeAspect="1"/>
                </p:cNvSpPr>
                <p:nvPr/>
              </p:nvSpPr>
              <p:spPr>
                <a:xfrm>
                  <a:off x="3540" y="2064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67" name="Oval 26"/>
                <p:cNvSpPr>
                  <a:spLocks noChangeAspect="1"/>
                </p:cNvSpPr>
                <p:nvPr/>
              </p:nvSpPr>
              <p:spPr>
                <a:xfrm>
                  <a:off x="3057" y="1974"/>
                  <a:ext cx="261" cy="26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68" name="Oval 27"/>
                <p:cNvSpPr>
                  <a:spLocks noChangeAspect="1"/>
                </p:cNvSpPr>
                <p:nvPr/>
              </p:nvSpPr>
              <p:spPr>
                <a:xfrm>
                  <a:off x="3147" y="1944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69" name="Oval 28"/>
                <p:cNvSpPr>
                  <a:spLocks noChangeAspect="1"/>
                </p:cNvSpPr>
                <p:nvPr/>
              </p:nvSpPr>
              <p:spPr>
                <a:xfrm>
                  <a:off x="3147" y="2184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70" name="Oval 29"/>
                <p:cNvSpPr>
                  <a:spLocks noChangeAspect="1"/>
                </p:cNvSpPr>
                <p:nvPr/>
              </p:nvSpPr>
              <p:spPr>
                <a:xfrm>
                  <a:off x="3267" y="2064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71" name="Oval 30"/>
                <p:cNvSpPr>
                  <a:spLocks noChangeAspect="1"/>
                </p:cNvSpPr>
                <p:nvPr/>
              </p:nvSpPr>
              <p:spPr>
                <a:xfrm>
                  <a:off x="3012" y="2064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72" name="Line 31"/>
                <p:cNvSpPr/>
                <p:nvPr/>
              </p:nvSpPr>
              <p:spPr>
                <a:xfrm>
                  <a:off x="3366" y="2112"/>
                  <a:ext cx="18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173" name="Oval 32"/>
                <p:cNvSpPr>
                  <a:spLocks noChangeAspect="1"/>
                </p:cNvSpPr>
                <p:nvPr/>
              </p:nvSpPr>
              <p:spPr>
                <a:xfrm>
                  <a:off x="2529" y="2442"/>
                  <a:ext cx="261" cy="26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74" name="Oval 33"/>
                <p:cNvSpPr>
                  <a:spLocks noChangeAspect="1"/>
                </p:cNvSpPr>
                <p:nvPr/>
              </p:nvSpPr>
              <p:spPr>
                <a:xfrm>
                  <a:off x="2619" y="2412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75" name="Oval 34"/>
                <p:cNvSpPr>
                  <a:spLocks noChangeAspect="1"/>
                </p:cNvSpPr>
                <p:nvPr/>
              </p:nvSpPr>
              <p:spPr>
                <a:xfrm>
                  <a:off x="2619" y="2652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76" name="Oval 35"/>
                <p:cNvSpPr>
                  <a:spLocks noChangeAspect="1"/>
                </p:cNvSpPr>
                <p:nvPr/>
              </p:nvSpPr>
              <p:spPr>
                <a:xfrm>
                  <a:off x="2739" y="2532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77" name="Oval 36"/>
                <p:cNvSpPr>
                  <a:spLocks noChangeAspect="1"/>
                </p:cNvSpPr>
                <p:nvPr/>
              </p:nvSpPr>
              <p:spPr>
                <a:xfrm>
                  <a:off x="2484" y="2532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78" name="Line 37"/>
                <p:cNvSpPr/>
                <p:nvPr/>
              </p:nvSpPr>
              <p:spPr>
                <a:xfrm>
                  <a:off x="2838" y="2580"/>
                  <a:ext cx="18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179" name="Oval 38"/>
                <p:cNvSpPr>
                  <a:spLocks noChangeAspect="1"/>
                </p:cNvSpPr>
                <p:nvPr/>
              </p:nvSpPr>
              <p:spPr>
                <a:xfrm>
                  <a:off x="3585" y="2442"/>
                  <a:ext cx="261" cy="26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80" name="Oval 39"/>
                <p:cNvSpPr>
                  <a:spLocks noChangeAspect="1"/>
                </p:cNvSpPr>
                <p:nvPr/>
              </p:nvSpPr>
              <p:spPr>
                <a:xfrm>
                  <a:off x="3675" y="2412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81" name="Oval 40"/>
                <p:cNvSpPr>
                  <a:spLocks noChangeAspect="1"/>
                </p:cNvSpPr>
                <p:nvPr/>
              </p:nvSpPr>
              <p:spPr>
                <a:xfrm>
                  <a:off x="3675" y="2652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82" name="Oval 41"/>
                <p:cNvSpPr>
                  <a:spLocks noChangeAspect="1"/>
                </p:cNvSpPr>
                <p:nvPr/>
              </p:nvSpPr>
              <p:spPr>
                <a:xfrm>
                  <a:off x="3795" y="2532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83" name="Oval 42"/>
                <p:cNvSpPr>
                  <a:spLocks noChangeAspect="1"/>
                </p:cNvSpPr>
                <p:nvPr/>
              </p:nvSpPr>
              <p:spPr>
                <a:xfrm>
                  <a:off x="3540" y="2532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84" name="Oval 43"/>
                <p:cNvSpPr>
                  <a:spLocks noChangeAspect="1"/>
                </p:cNvSpPr>
                <p:nvPr/>
              </p:nvSpPr>
              <p:spPr>
                <a:xfrm>
                  <a:off x="3057" y="2442"/>
                  <a:ext cx="261" cy="26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85" name="Oval 44"/>
                <p:cNvSpPr>
                  <a:spLocks noChangeAspect="1"/>
                </p:cNvSpPr>
                <p:nvPr/>
              </p:nvSpPr>
              <p:spPr>
                <a:xfrm>
                  <a:off x="3147" y="2412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86" name="Oval 45"/>
                <p:cNvSpPr>
                  <a:spLocks noChangeAspect="1"/>
                </p:cNvSpPr>
                <p:nvPr/>
              </p:nvSpPr>
              <p:spPr>
                <a:xfrm>
                  <a:off x="3147" y="2652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87" name="Oval 46"/>
                <p:cNvSpPr>
                  <a:spLocks noChangeAspect="1"/>
                </p:cNvSpPr>
                <p:nvPr/>
              </p:nvSpPr>
              <p:spPr>
                <a:xfrm>
                  <a:off x="3267" y="2532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88" name="Oval 47"/>
                <p:cNvSpPr>
                  <a:spLocks noChangeAspect="1"/>
                </p:cNvSpPr>
                <p:nvPr/>
              </p:nvSpPr>
              <p:spPr>
                <a:xfrm>
                  <a:off x="3012" y="2532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89" name="Line 48"/>
                <p:cNvSpPr/>
                <p:nvPr/>
              </p:nvSpPr>
              <p:spPr>
                <a:xfrm>
                  <a:off x="3366" y="2580"/>
                  <a:ext cx="18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190" name="Oval 49"/>
                <p:cNvSpPr>
                  <a:spLocks noChangeAspect="1"/>
                </p:cNvSpPr>
                <p:nvPr/>
              </p:nvSpPr>
              <p:spPr>
                <a:xfrm>
                  <a:off x="2529" y="2910"/>
                  <a:ext cx="261" cy="26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91" name="Oval 50"/>
                <p:cNvSpPr>
                  <a:spLocks noChangeAspect="1"/>
                </p:cNvSpPr>
                <p:nvPr/>
              </p:nvSpPr>
              <p:spPr>
                <a:xfrm>
                  <a:off x="2619" y="2880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92" name="Oval 51"/>
                <p:cNvSpPr>
                  <a:spLocks noChangeAspect="1"/>
                </p:cNvSpPr>
                <p:nvPr/>
              </p:nvSpPr>
              <p:spPr>
                <a:xfrm>
                  <a:off x="2619" y="3120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93" name="Oval 52"/>
                <p:cNvSpPr>
                  <a:spLocks noChangeAspect="1"/>
                </p:cNvSpPr>
                <p:nvPr/>
              </p:nvSpPr>
              <p:spPr>
                <a:xfrm>
                  <a:off x="2739" y="3000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94" name="Oval 53"/>
                <p:cNvSpPr>
                  <a:spLocks noChangeAspect="1"/>
                </p:cNvSpPr>
                <p:nvPr/>
              </p:nvSpPr>
              <p:spPr>
                <a:xfrm>
                  <a:off x="2484" y="3000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95" name="Line 54"/>
                <p:cNvSpPr/>
                <p:nvPr/>
              </p:nvSpPr>
              <p:spPr>
                <a:xfrm>
                  <a:off x="2838" y="3048"/>
                  <a:ext cx="18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196" name="Oval 55"/>
                <p:cNvSpPr>
                  <a:spLocks noChangeAspect="1"/>
                </p:cNvSpPr>
                <p:nvPr/>
              </p:nvSpPr>
              <p:spPr>
                <a:xfrm>
                  <a:off x="3585" y="2910"/>
                  <a:ext cx="261" cy="26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97" name="Oval 56"/>
                <p:cNvSpPr>
                  <a:spLocks noChangeAspect="1"/>
                </p:cNvSpPr>
                <p:nvPr/>
              </p:nvSpPr>
              <p:spPr>
                <a:xfrm>
                  <a:off x="3675" y="2880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98" name="Oval 57"/>
                <p:cNvSpPr>
                  <a:spLocks noChangeAspect="1"/>
                </p:cNvSpPr>
                <p:nvPr/>
              </p:nvSpPr>
              <p:spPr>
                <a:xfrm>
                  <a:off x="3675" y="3120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99" name="Oval 58"/>
                <p:cNvSpPr>
                  <a:spLocks noChangeAspect="1"/>
                </p:cNvSpPr>
                <p:nvPr/>
              </p:nvSpPr>
              <p:spPr>
                <a:xfrm>
                  <a:off x="3795" y="3000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00" name="Oval 59"/>
                <p:cNvSpPr>
                  <a:spLocks noChangeAspect="1"/>
                </p:cNvSpPr>
                <p:nvPr/>
              </p:nvSpPr>
              <p:spPr>
                <a:xfrm>
                  <a:off x="3540" y="3000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01" name="Oval 60"/>
                <p:cNvSpPr>
                  <a:spLocks noChangeAspect="1"/>
                </p:cNvSpPr>
                <p:nvPr/>
              </p:nvSpPr>
              <p:spPr>
                <a:xfrm>
                  <a:off x="3057" y="2910"/>
                  <a:ext cx="261" cy="26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02" name="Oval 61"/>
                <p:cNvSpPr>
                  <a:spLocks noChangeAspect="1"/>
                </p:cNvSpPr>
                <p:nvPr/>
              </p:nvSpPr>
              <p:spPr>
                <a:xfrm>
                  <a:off x="3147" y="2880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03" name="Oval 62"/>
                <p:cNvSpPr>
                  <a:spLocks noChangeAspect="1"/>
                </p:cNvSpPr>
                <p:nvPr/>
              </p:nvSpPr>
              <p:spPr>
                <a:xfrm>
                  <a:off x="3147" y="3120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04" name="Oval 63"/>
                <p:cNvSpPr>
                  <a:spLocks noChangeAspect="1"/>
                </p:cNvSpPr>
                <p:nvPr/>
              </p:nvSpPr>
              <p:spPr>
                <a:xfrm>
                  <a:off x="3267" y="3000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05" name="Oval 64"/>
                <p:cNvSpPr>
                  <a:spLocks noChangeAspect="1"/>
                </p:cNvSpPr>
                <p:nvPr/>
              </p:nvSpPr>
              <p:spPr>
                <a:xfrm>
                  <a:off x="3012" y="3000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06" name="Line 65"/>
                <p:cNvSpPr/>
                <p:nvPr/>
              </p:nvSpPr>
              <p:spPr>
                <a:xfrm>
                  <a:off x="3366" y="3048"/>
                  <a:ext cx="18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41207" name="Group 66"/>
                <p:cNvGrpSpPr/>
                <p:nvPr/>
              </p:nvGrpSpPr>
              <p:grpSpPr>
                <a:xfrm>
                  <a:off x="2496" y="1632"/>
                  <a:ext cx="1428" cy="468"/>
                  <a:chOff x="3072" y="8928"/>
                  <a:chExt cx="1428" cy="468"/>
                </a:xfrm>
              </p:grpSpPr>
              <p:sp>
                <p:nvSpPr>
                  <p:cNvPr id="41247" name="Text Box 67"/>
                  <p:cNvSpPr txBox="1"/>
                  <p:nvPr/>
                </p:nvSpPr>
                <p:spPr>
                  <a:xfrm>
                    <a:off x="3072" y="8928"/>
                    <a:ext cx="372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/>
                  <a:p>
                    <a:pPr algn="just" eaLnBrk="0" hangingPunct="0"/>
                    <a:r>
                      <a:rPr lang="en-US" altLang="zh-CN" sz="700" dirty="0">
                        <a:latin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41248" name="Text Box 68"/>
                  <p:cNvSpPr txBox="1"/>
                  <p:nvPr/>
                </p:nvSpPr>
                <p:spPr>
                  <a:xfrm>
                    <a:off x="3600" y="8928"/>
                    <a:ext cx="372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/>
                  <a:p>
                    <a:pPr algn="just" eaLnBrk="0" hangingPunct="0"/>
                    <a:r>
                      <a:rPr lang="en-US" altLang="zh-CN" sz="700" dirty="0">
                        <a:latin typeface="Times New Roman" panose="02020603050405020304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41249" name="Text Box 69"/>
                  <p:cNvSpPr txBox="1"/>
                  <p:nvPr/>
                </p:nvSpPr>
                <p:spPr>
                  <a:xfrm>
                    <a:off x="4128" y="8928"/>
                    <a:ext cx="372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/>
                  <a:p>
                    <a:pPr algn="just" eaLnBrk="0" hangingPunct="0"/>
                    <a:r>
                      <a:rPr lang="en-US" altLang="zh-CN" sz="700" dirty="0">
                        <a:latin typeface="Times New Roman" panose="020206030504050203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41208" name="Group 70"/>
                <p:cNvGrpSpPr/>
                <p:nvPr/>
              </p:nvGrpSpPr>
              <p:grpSpPr>
                <a:xfrm>
                  <a:off x="2232" y="1896"/>
                  <a:ext cx="372" cy="1404"/>
                  <a:chOff x="2808" y="9192"/>
                  <a:chExt cx="372" cy="1404"/>
                </a:xfrm>
              </p:grpSpPr>
              <p:sp>
                <p:nvSpPr>
                  <p:cNvPr id="41244" name="Text Box 71"/>
                  <p:cNvSpPr txBox="1"/>
                  <p:nvPr/>
                </p:nvSpPr>
                <p:spPr>
                  <a:xfrm>
                    <a:off x="2808" y="9192"/>
                    <a:ext cx="372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/>
                  <a:p>
                    <a:pPr algn="just" eaLnBrk="0" hangingPunct="0"/>
                    <a:r>
                      <a:rPr lang="en-US" altLang="zh-CN" sz="700" dirty="0">
                        <a:latin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41245" name="Text Box 72"/>
                  <p:cNvSpPr txBox="1"/>
                  <p:nvPr/>
                </p:nvSpPr>
                <p:spPr>
                  <a:xfrm>
                    <a:off x="2808" y="9660"/>
                    <a:ext cx="372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/>
                  <a:p>
                    <a:pPr algn="just" eaLnBrk="0" hangingPunct="0"/>
                    <a:r>
                      <a:rPr lang="en-US" altLang="zh-CN" sz="700" dirty="0">
                        <a:latin typeface="Times New Roman" panose="02020603050405020304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41246" name="Text Box 73"/>
                  <p:cNvSpPr txBox="1"/>
                  <p:nvPr/>
                </p:nvSpPr>
                <p:spPr>
                  <a:xfrm>
                    <a:off x="2808" y="10128"/>
                    <a:ext cx="372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/>
                  <a:p>
                    <a:pPr algn="just" eaLnBrk="0" hangingPunct="0"/>
                    <a:r>
                      <a:rPr lang="en-US" altLang="zh-CN" sz="700" dirty="0">
                        <a:latin typeface="Times New Roman" panose="020206030504050203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41209" name="Group 74"/>
                <p:cNvGrpSpPr/>
                <p:nvPr/>
              </p:nvGrpSpPr>
              <p:grpSpPr>
                <a:xfrm>
                  <a:off x="1980" y="1440"/>
                  <a:ext cx="804" cy="804"/>
                  <a:chOff x="3888" y="9048"/>
                  <a:chExt cx="804" cy="804"/>
                </a:xfrm>
              </p:grpSpPr>
              <p:grpSp>
                <p:nvGrpSpPr>
                  <p:cNvPr id="41239" name="Group 75"/>
                  <p:cNvGrpSpPr/>
                  <p:nvPr/>
                </p:nvGrpSpPr>
                <p:grpSpPr>
                  <a:xfrm>
                    <a:off x="4080" y="9300"/>
                    <a:ext cx="349" cy="286"/>
                    <a:chOff x="3971" y="9239"/>
                    <a:chExt cx="349" cy="286"/>
                  </a:xfrm>
                </p:grpSpPr>
                <p:sp>
                  <p:nvSpPr>
                    <p:cNvPr id="41242" name="Line 76"/>
                    <p:cNvSpPr/>
                    <p:nvPr/>
                  </p:nvSpPr>
                  <p:spPr>
                    <a:xfrm>
                      <a:off x="3972" y="9240"/>
                      <a:ext cx="348" cy="0"/>
                    </a:xfrm>
                    <a:prstGeom prst="line">
                      <a:avLst/>
                    </a:prstGeom>
                    <a:ln w="190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triangle" w="sm" len="sm"/>
                    </a:ln>
                  </p:spPr>
                </p:sp>
                <p:sp>
                  <p:nvSpPr>
                    <p:cNvPr id="41243" name="Line 77"/>
                    <p:cNvSpPr/>
                    <p:nvPr/>
                  </p:nvSpPr>
                  <p:spPr>
                    <a:xfrm rot="5400000">
                      <a:off x="3828" y="9381"/>
                      <a:ext cx="286" cy="1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triangle" w="sm" len="sm"/>
                    </a:ln>
                  </p:spPr>
                </p:sp>
              </p:grpSp>
              <p:sp>
                <p:nvSpPr>
                  <p:cNvPr id="41240" name="Text Box 78"/>
                  <p:cNvSpPr txBox="1"/>
                  <p:nvPr/>
                </p:nvSpPr>
                <p:spPr>
                  <a:xfrm>
                    <a:off x="3888" y="9456"/>
                    <a:ext cx="360" cy="39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/>
                  <a:p>
                    <a:pPr algn="just" eaLnBrk="0" hangingPunct="0"/>
                    <a:r>
                      <a:rPr lang="en-US" altLang="zh-CN" sz="1000" i="1" dirty="0">
                        <a:latin typeface="Times New Roman" panose="02020603050405020304" pitchFamily="18" charset="0"/>
                      </a:rPr>
                      <a:t>ii</a:t>
                    </a:r>
                  </a:p>
                </p:txBody>
              </p:sp>
              <p:sp>
                <p:nvSpPr>
                  <p:cNvPr id="41241" name="Text Box 79"/>
                  <p:cNvSpPr txBox="1"/>
                  <p:nvPr/>
                </p:nvSpPr>
                <p:spPr>
                  <a:xfrm>
                    <a:off x="4332" y="9048"/>
                    <a:ext cx="360" cy="40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/>
                  <a:p>
                    <a:pPr algn="just" eaLnBrk="0" hangingPunct="0"/>
                    <a:r>
                      <a:rPr lang="en-US" altLang="zh-CN" sz="1000" i="1" dirty="0">
                        <a:latin typeface="Times New Roman" panose="02020603050405020304" pitchFamily="18" charset="0"/>
                      </a:rPr>
                      <a:t>j</a:t>
                    </a:r>
                  </a:p>
                </p:txBody>
              </p:sp>
            </p:grpSp>
            <p:sp>
              <p:nvSpPr>
                <p:cNvPr id="41210" name="Text Box 80"/>
                <p:cNvSpPr txBox="1"/>
                <p:nvPr/>
              </p:nvSpPr>
              <p:spPr>
                <a:xfrm>
                  <a:off x="3708" y="2544"/>
                  <a:ext cx="696" cy="44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700" i="1" dirty="0">
                      <a:latin typeface="Times New Roman" panose="02020603050405020304" pitchFamily="18" charset="0"/>
                    </a:rPr>
                    <a:t>P(</a:t>
                  </a:r>
                  <a:r>
                    <a:rPr lang="en-US" altLang="zh-CN" sz="700" dirty="0">
                      <a:latin typeface="Times New Roman" panose="02020603050405020304" pitchFamily="18" charset="0"/>
                    </a:rPr>
                    <a:t>2,3</a:t>
                  </a:r>
                  <a:r>
                    <a:rPr lang="en-US" altLang="zh-CN" sz="700" i="1" dirty="0"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41211" name="AutoShape 81"/>
                <p:cNvSpPr/>
                <p:nvPr/>
              </p:nvSpPr>
              <p:spPr>
                <a:xfrm>
                  <a:off x="3960" y="2544"/>
                  <a:ext cx="324" cy="96"/>
                </a:xfrm>
                <a:prstGeom prst="rightArrow">
                  <a:avLst>
                    <a:gd name="adj1" fmla="val 50000"/>
                    <a:gd name="adj2" fmla="val 84375"/>
                  </a:avLst>
                </a:prstGeom>
                <a:solidFill>
                  <a:srgbClr val="FFFFFF"/>
                </a:solidFill>
                <a:ln w="635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12" name="Oval 82"/>
                <p:cNvSpPr>
                  <a:spLocks noChangeAspect="1"/>
                </p:cNvSpPr>
                <p:nvPr/>
              </p:nvSpPr>
              <p:spPr>
                <a:xfrm>
                  <a:off x="4668" y="2268"/>
                  <a:ext cx="567" cy="567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13" name="Oval 83"/>
                <p:cNvSpPr/>
                <p:nvPr/>
              </p:nvSpPr>
              <p:spPr>
                <a:xfrm>
                  <a:off x="4860" y="2184"/>
                  <a:ext cx="180" cy="15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14" name="Oval 84"/>
                <p:cNvSpPr/>
                <p:nvPr/>
              </p:nvSpPr>
              <p:spPr>
                <a:xfrm>
                  <a:off x="5136" y="2472"/>
                  <a:ext cx="180" cy="15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15" name="Oval 85"/>
                <p:cNvSpPr/>
                <p:nvPr/>
              </p:nvSpPr>
              <p:spPr>
                <a:xfrm>
                  <a:off x="4584" y="2472"/>
                  <a:ext cx="180" cy="15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16" name="Oval 86"/>
                <p:cNvSpPr/>
                <p:nvPr/>
              </p:nvSpPr>
              <p:spPr>
                <a:xfrm>
                  <a:off x="4860" y="2748"/>
                  <a:ext cx="180" cy="15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17" name="Line 87"/>
                <p:cNvSpPr/>
                <p:nvPr/>
              </p:nvSpPr>
              <p:spPr>
                <a:xfrm>
                  <a:off x="4776" y="2556"/>
                  <a:ext cx="36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218" name="Line 88"/>
                <p:cNvSpPr/>
                <p:nvPr/>
              </p:nvSpPr>
              <p:spPr>
                <a:xfrm>
                  <a:off x="4956" y="2340"/>
                  <a:ext cx="0" cy="156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219" name="Line 89"/>
                <p:cNvSpPr>
                  <a:spLocks noChangeAspect="1"/>
                </p:cNvSpPr>
                <p:nvPr/>
              </p:nvSpPr>
              <p:spPr>
                <a:xfrm>
                  <a:off x="4956" y="2604"/>
                  <a:ext cx="1" cy="153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220" name="Freeform 90"/>
                <p:cNvSpPr/>
                <p:nvPr/>
              </p:nvSpPr>
              <p:spPr>
                <a:xfrm>
                  <a:off x="4953" y="2496"/>
                  <a:ext cx="57" cy="108"/>
                </a:xfrm>
                <a:custGeom>
                  <a:avLst/>
                  <a:gdLst>
                    <a:gd name="txL" fmla="*/ 0 w 180"/>
                    <a:gd name="txT" fmla="*/ 0 h 312"/>
                    <a:gd name="txR" fmla="*/ 180 w 180"/>
                    <a:gd name="txB" fmla="*/ 312 h 312"/>
                  </a:gdLst>
                  <a:ahLst/>
                  <a:cxnLst>
                    <a:cxn ang="0">
                      <a:pos x="0" y="0"/>
                    </a:cxn>
                    <a:cxn ang="0">
                      <a:pos x="57" y="54"/>
                    </a:cxn>
                    <a:cxn ang="0">
                      <a:pos x="0" y="108"/>
                    </a:cxn>
                  </a:cxnLst>
                  <a:rect l="txL" t="txT" r="txR" b="txB"/>
                  <a:pathLst>
                    <a:path w="180" h="312">
                      <a:moveTo>
                        <a:pt x="0" y="0"/>
                      </a:moveTo>
                      <a:cubicBezTo>
                        <a:pt x="90" y="52"/>
                        <a:pt x="180" y="104"/>
                        <a:pt x="180" y="156"/>
                      </a:cubicBezTo>
                      <a:cubicBezTo>
                        <a:pt x="180" y="208"/>
                        <a:pt x="30" y="286"/>
                        <a:pt x="0" y="312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221" name="Line 91"/>
                <p:cNvSpPr>
                  <a:spLocks noChangeAspect="1"/>
                </p:cNvSpPr>
                <p:nvPr/>
              </p:nvSpPr>
              <p:spPr>
                <a:xfrm flipV="1">
                  <a:off x="4752" y="2331"/>
                  <a:ext cx="153" cy="193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222" name="Line 92"/>
                <p:cNvSpPr>
                  <a:spLocks noChangeAspect="1"/>
                </p:cNvSpPr>
                <p:nvPr/>
              </p:nvSpPr>
              <p:spPr>
                <a:xfrm flipV="1">
                  <a:off x="5004" y="2580"/>
                  <a:ext cx="153" cy="193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223" name="Line 93"/>
                <p:cNvSpPr>
                  <a:spLocks noChangeAspect="1"/>
                </p:cNvSpPr>
                <p:nvPr/>
              </p:nvSpPr>
              <p:spPr>
                <a:xfrm flipH="1" flipV="1">
                  <a:off x="4998" y="2328"/>
                  <a:ext cx="153" cy="193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224" name="Line 94"/>
                <p:cNvSpPr>
                  <a:spLocks noChangeAspect="1"/>
                </p:cNvSpPr>
                <p:nvPr/>
              </p:nvSpPr>
              <p:spPr>
                <a:xfrm flipH="1" flipV="1">
                  <a:off x="4743" y="2586"/>
                  <a:ext cx="147" cy="186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225" name="Rectangle 95"/>
                <p:cNvSpPr>
                  <a:spLocks noChangeAspect="1"/>
                </p:cNvSpPr>
                <p:nvPr/>
              </p:nvSpPr>
              <p:spPr>
                <a:xfrm>
                  <a:off x="4806" y="2394"/>
                  <a:ext cx="57" cy="58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26" name="Rectangle 96"/>
                <p:cNvSpPr>
                  <a:spLocks noChangeAspect="1"/>
                </p:cNvSpPr>
                <p:nvPr/>
              </p:nvSpPr>
              <p:spPr>
                <a:xfrm>
                  <a:off x="5052" y="2646"/>
                  <a:ext cx="57" cy="58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27" name="Rectangle 97"/>
                <p:cNvSpPr>
                  <a:spLocks noChangeAspect="1"/>
                </p:cNvSpPr>
                <p:nvPr/>
              </p:nvSpPr>
              <p:spPr>
                <a:xfrm>
                  <a:off x="4926" y="2394"/>
                  <a:ext cx="57" cy="58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28" name="Rectangle 98"/>
                <p:cNvSpPr>
                  <a:spLocks noChangeAspect="1"/>
                </p:cNvSpPr>
                <p:nvPr/>
              </p:nvSpPr>
              <p:spPr>
                <a:xfrm>
                  <a:off x="5040" y="2394"/>
                  <a:ext cx="57" cy="58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29" name="Rectangle 99"/>
                <p:cNvSpPr>
                  <a:spLocks noChangeAspect="1"/>
                </p:cNvSpPr>
                <p:nvPr/>
              </p:nvSpPr>
              <p:spPr>
                <a:xfrm>
                  <a:off x="4857" y="2528"/>
                  <a:ext cx="57" cy="58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30" name="Rectangle 100"/>
                <p:cNvSpPr>
                  <a:spLocks noChangeAspect="1"/>
                </p:cNvSpPr>
                <p:nvPr/>
              </p:nvSpPr>
              <p:spPr>
                <a:xfrm>
                  <a:off x="4791" y="2646"/>
                  <a:ext cx="57" cy="58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31" name="Text Box 101"/>
                <p:cNvSpPr txBox="1"/>
                <p:nvPr/>
              </p:nvSpPr>
              <p:spPr>
                <a:xfrm>
                  <a:off x="4764" y="1872"/>
                  <a:ext cx="408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700" dirty="0">
                      <a:latin typeface="Times New Roman" panose="02020603050405020304" pitchFamily="18" charset="0"/>
                    </a:rPr>
                    <a:t>N</a:t>
                  </a:r>
                </a:p>
              </p:txBody>
            </p:sp>
            <p:sp>
              <p:nvSpPr>
                <p:cNvPr id="41232" name="Text Box 102"/>
                <p:cNvSpPr txBox="1"/>
                <p:nvPr/>
              </p:nvSpPr>
              <p:spPr>
                <a:xfrm>
                  <a:off x="5244" y="2328"/>
                  <a:ext cx="372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700" dirty="0">
                      <a:latin typeface="Times New Roman" panose="02020603050405020304" pitchFamily="18" charset="0"/>
                    </a:rPr>
                    <a:t>E</a:t>
                  </a:r>
                </a:p>
              </p:txBody>
            </p:sp>
            <p:sp>
              <p:nvSpPr>
                <p:cNvPr id="41233" name="Text Box 103"/>
                <p:cNvSpPr txBox="1"/>
                <p:nvPr/>
              </p:nvSpPr>
              <p:spPr>
                <a:xfrm>
                  <a:off x="4764" y="2784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700" dirty="0">
                      <a:latin typeface="Times New Roman" panose="02020603050405020304" pitchFamily="18" charset="0"/>
                    </a:rPr>
                    <a:t>S</a:t>
                  </a:r>
                </a:p>
              </p:txBody>
            </p:sp>
            <p:sp>
              <p:nvSpPr>
                <p:cNvPr id="41234" name="Text Box 104"/>
                <p:cNvSpPr txBox="1"/>
                <p:nvPr/>
              </p:nvSpPr>
              <p:spPr>
                <a:xfrm>
                  <a:off x="4236" y="2328"/>
                  <a:ext cx="468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700" dirty="0">
                      <a:latin typeface="Times New Roman" panose="02020603050405020304" pitchFamily="18" charset="0"/>
                    </a:rPr>
                    <a:t>W</a:t>
                  </a:r>
                </a:p>
              </p:txBody>
            </p:sp>
            <p:grpSp>
              <p:nvGrpSpPr>
                <p:cNvPr id="41235" name="Group 105"/>
                <p:cNvGrpSpPr/>
                <p:nvPr/>
              </p:nvGrpSpPr>
              <p:grpSpPr>
                <a:xfrm>
                  <a:off x="4680" y="2940"/>
                  <a:ext cx="744" cy="468"/>
                  <a:chOff x="5448" y="10344"/>
                  <a:chExt cx="744" cy="468"/>
                </a:xfrm>
              </p:grpSpPr>
              <p:sp>
                <p:nvSpPr>
                  <p:cNvPr id="41237" name="Rectangle 106"/>
                  <p:cNvSpPr>
                    <a:spLocks noChangeAspect="1"/>
                  </p:cNvSpPr>
                  <p:nvPr/>
                </p:nvSpPr>
                <p:spPr>
                  <a:xfrm>
                    <a:off x="5484" y="10548"/>
                    <a:ext cx="57" cy="58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238" name="Text Box 107"/>
                  <p:cNvSpPr txBox="1"/>
                  <p:nvPr/>
                </p:nvSpPr>
                <p:spPr>
                  <a:xfrm>
                    <a:off x="5448" y="10344"/>
                    <a:ext cx="744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/>
                  <a:p>
                    <a:pPr algn="just" eaLnBrk="0" hangingPunct="0"/>
                    <a:r>
                      <a:rPr lang="en-US" altLang="zh-CN" sz="700" b="1" dirty="0">
                        <a:latin typeface="Times New Roman" panose="02020603050405020304" pitchFamily="18" charset="0"/>
                      </a:rPr>
                      <a:t>: </a:t>
                    </a:r>
                    <a:r>
                      <a:rPr lang="zh-CN" altLang="en-US" sz="700" dirty="0">
                        <a:latin typeface="Times New Roman" panose="02020603050405020304" pitchFamily="18" charset="0"/>
                      </a:rPr>
                      <a:t>开关</a:t>
                    </a:r>
                  </a:p>
                </p:txBody>
              </p:sp>
            </p:grpSp>
            <p:sp>
              <p:nvSpPr>
                <p:cNvPr id="41236" name="Rectangle 108"/>
                <p:cNvSpPr/>
                <p:nvPr/>
              </p:nvSpPr>
              <p:spPr>
                <a:xfrm>
                  <a:off x="4308" y="1896"/>
                  <a:ext cx="1260" cy="140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0968" name="Group 109"/>
              <p:cNvGrpSpPr/>
              <p:nvPr/>
            </p:nvGrpSpPr>
            <p:grpSpPr>
              <a:xfrm>
                <a:off x="6095" y="4868"/>
                <a:ext cx="3792" cy="2511"/>
                <a:chOff x="6120" y="1437"/>
                <a:chExt cx="3792" cy="2511"/>
              </a:xfrm>
            </p:grpSpPr>
            <p:sp>
              <p:nvSpPr>
                <p:cNvPr id="40972" name="Oval 110"/>
                <p:cNvSpPr>
                  <a:spLocks noChangeAspect="1"/>
                </p:cNvSpPr>
                <p:nvPr/>
              </p:nvSpPr>
              <p:spPr>
                <a:xfrm>
                  <a:off x="6441" y="1743"/>
                  <a:ext cx="261" cy="26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973" name="Oval 111"/>
                <p:cNvSpPr>
                  <a:spLocks noChangeAspect="1"/>
                </p:cNvSpPr>
                <p:nvPr/>
              </p:nvSpPr>
              <p:spPr>
                <a:xfrm>
                  <a:off x="6531" y="1713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974" name="Oval 112"/>
                <p:cNvSpPr>
                  <a:spLocks noChangeAspect="1"/>
                </p:cNvSpPr>
                <p:nvPr/>
              </p:nvSpPr>
              <p:spPr>
                <a:xfrm>
                  <a:off x="6531" y="1953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975" name="Oval 113"/>
                <p:cNvSpPr>
                  <a:spLocks noChangeAspect="1"/>
                </p:cNvSpPr>
                <p:nvPr/>
              </p:nvSpPr>
              <p:spPr>
                <a:xfrm>
                  <a:off x="6651" y="1833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976" name="Oval 114"/>
                <p:cNvSpPr>
                  <a:spLocks noChangeAspect="1"/>
                </p:cNvSpPr>
                <p:nvPr/>
              </p:nvSpPr>
              <p:spPr>
                <a:xfrm>
                  <a:off x="6396" y="1833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977" name="Text Box 115"/>
                <p:cNvSpPr txBox="1"/>
                <p:nvPr/>
              </p:nvSpPr>
              <p:spPr>
                <a:xfrm>
                  <a:off x="6408" y="1437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N</a:t>
                  </a:r>
                </a:p>
              </p:txBody>
            </p:sp>
            <p:sp>
              <p:nvSpPr>
                <p:cNvPr id="40978" name="Text Box 116"/>
                <p:cNvSpPr txBox="1"/>
                <p:nvPr/>
              </p:nvSpPr>
              <p:spPr>
                <a:xfrm>
                  <a:off x="6408" y="1893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S</a:t>
                  </a:r>
                </a:p>
              </p:txBody>
            </p:sp>
            <p:sp>
              <p:nvSpPr>
                <p:cNvPr id="40979" name="Text Box 117"/>
                <p:cNvSpPr txBox="1"/>
                <p:nvPr/>
              </p:nvSpPr>
              <p:spPr>
                <a:xfrm>
                  <a:off x="6636" y="1677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E</a:t>
                  </a:r>
                </a:p>
              </p:txBody>
            </p:sp>
            <p:sp>
              <p:nvSpPr>
                <p:cNvPr id="40980" name="Text Box 118"/>
                <p:cNvSpPr txBox="1"/>
                <p:nvPr/>
              </p:nvSpPr>
              <p:spPr>
                <a:xfrm>
                  <a:off x="6120" y="1677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W</a:t>
                  </a:r>
                </a:p>
              </p:txBody>
            </p:sp>
            <p:sp>
              <p:nvSpPr>
                <p:cNvPr id="40981" name="Line 119"/>
                <p:cNvSpPr>
                  <a:spLocks noChangeAspect="1"/>
                </p:cNvSpPr>
                <p:nvPr/>
              </p:nvSpPr>
              <p:spPr>
                <a:xfrm>
                  <a:off x="6492" y="1884"/>
                  <a:ext cx="162" cy="1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0982" name="Line 120"/>
                <p:cNvSpPr>
                  <a:spLocks noChangeAspect="1"/>
                </p:cNvSpPr>
                <p:nvPr/>
              </p:nvSpPr>
              <p:spPr>
                <a:xfrm>
                  <a:off x="6575" y="1824"/>
                  <a:ext cx="1" cy="136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0983" name="Oval 121"/>
                <p:cNvSpPr>
                  <a:spLocks noChangeAspect="1"/>
                </p:cNvSpPr>
                <p:nvPr/>
              </p:nvSpPr>
              <p:spPr>
                <a:xfrm>
                  <a:off x="7161" y="1746"/>
                  <a:ext cx="261" cy="26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984" name="Oval 122"/>
                <p:cNvSpPr>
                  <a:spLocks noChangeAspect="1"/>
                </p:cNvSpPr>
                <p:nvPr/>
              </p:nvSpPr>
              <p:spPr>
                <a:xfrm>
                  <a:off x="7251" y="171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985" name="Oval 123"/>
                <p:cNvSpPr>
                  <a:spLocks noChangeAspect="1"/>
                </p:cNvSpPr>
                <p:nvPr/>
              </p:nvSpPr>
              <p:spPr>
                <a:xfrm>
                  <a:off x="7251" y="195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986" name="Oval 124"/>
                <p:cNvSpPr>
                  <a:spLocks noChangeAspect="1"/>
                </p:cNvSpPr>
                <p:nvPr/>
              </p:nvSpPr>
              <p:spPr>
                <a:xfrm>
                  <a:off x="7371" y="183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987" name="Oval 125"/>
                <p:cNvSpPr>
                  <a:spLocks noChangeAspect="1"/>
                </p:cNvSpPr>
                <p:nvPr/>
              </p:nvSpPr>
              <p:spPr>
                <a:xfrm>
                  <a:off x="7116" y="183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988" name="Text Box 126"/>
                <p:cNvSpPr txBox="1"/>
                <p:nvPr/>
              </p:nvSpPr>
              <p:spPr>
                <a:xfrm>
                  <a:off x="7128" y="144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N</a:t>
                  </a:r>
                </a:p>
              </p:txBody>
            </p:sp>
            <p:sp>
              <p:nvSpPr>
                <p:cNvPr id="40989" name="Text Box 127"/>
                <p:cNvSpPr txBox="1"/>
                <p:nvPr/>
              </p:nvSpPr>
              <p:spPr>
                <a:xfrm>
                  <a:off x="7128" y="1896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S</a:t>
                  </a:r>
                </a:p>
              </p:txBody>
            </p:sp>
            <p:sp>
              <p:nvSpPr>
                <p:cNvPr id="40990" name="Text Box 128"/>
                <p:cNvSpPr txBox="1"/>
                <p:nvPr/>
              </p:nvSpPr>
              <p:spPr>
                <a:xfrm>
                  <a:off x="7356" y="168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E</a:t>
                  </a:r>
                </a:p>
              </p:txBody>
            </p:sp>
            <p:sp>
              <p:nvSpPr>
                <p:cNvPr id="40991" name="Text Box 129"/>
                <p:cNvSpPr txBox="1"/>
                <p:nvPr/>
              </p:nvSpPr>
              <p:spPr>
                <a:xfrm>
                  <a:off x="6840" y="168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W</a:t>
                  </a:r>
                </a:p>
              </p:txBody>
            </p:sp>
            <p:sp>
              <p:nvSpPr>
                <p:cNvPr id="40992" name="Line 130"/>
                <p:cNvSpPr>
                  <a:spLocks noChangeAspect="1"/>
                </p:cNvSpPr>
                <p:nvPr/>
              </p:nvSpPr>
              <p:spPr>
                <a:xfrm>
                  <a:off x="7295" y="1827"/>
                  <a:ext cx="1" cy="136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0993" name="Oval 131"/>
                <p:cNvSpPr>
                  <a:spLocks noChangeAspect="1"/>
                </p:cNvSpPr>
                <p:nvPr/>
              </p:nvSpPr>
              <p:spPr>
                <a:xfrm>
                  <a:off x="7881" y="1746"/>
                  <a:ext cx="261" cy="26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994" name="Oval 132"/>
                <p:cNvSpPr>
                  <a:spLocks noChangeAspect="1"/>
                </p:cNvSpPr>
                <p:nvPr/>
              </p:nvSpPr>
              <p:spPr>
                <a:xfrm>
                  <a:off x="7971" y="171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995" name="Oval 133"/>
                <p:cNvSpPr>
                  <a:spLocks noChangeAspect="1"/>
                </p:cNvSpPr>
                <p:nvPr/>
              </p:nvSpPr>
              <p:spPr>
                <a:xfrm>
                  <a:off x="7971" y="195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996" name="Oval 134"/>
                <p:cNvSpPr>
                  <a:spLocks noChangeAspect="1"/>
                </p:cNvSpPr>
                <p:nvPr/>
              </p:nvSpPr>
              <p:spPr>
                <a:xfrm>
                  <a:off x="8091" y="183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997" name="Oval 135"/>
                <p:cNvSpPr>
                  <a:spLocks noChangeAspect="1"/>
                </p:cNvSpPr>
                <p:nvPr/>
              </p:nvSpPr>
              <p:spPr>
                <a:xfrm>
                  <a:off x="7836" y="183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998" name="Text Box 136"/>
                <p:cNvSpPr txBox="1"/>
                <p:nvPr/>
              </p:nvSpPr>
              <p:spPr>
                <a:xfrm>
                  <a:off x="7848" y="144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N</a:t>
                  </a:r>
                </a:p>
              </p:txBody>
            </p:sp>
            <p:sp>
              <p:nvSpPr>
                <p:cNvPr id="40999" name="Text Box 137"/>
                <p:cNvSpPr txBox="1"/>
                <p:nvPr/>
              </p:nvSpPr>
              <p:spPr>
                <a:xfrm>
                  <a:off x="7848" y="1896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S</a:t>
                  </a:r>
                </a:p>
              </p:txBody>
            </p:sp>
            <p:sp>
              <p:nvSpPr>
                <p:cNvPr id="41000" name="Text Box 138"/>
                <p:cNvSpPr txBox="1"/>
                <p:nvPr/>
              </p:nvSpPr>
              <p:spPr>
                <a:xfrm>
                  <a:off x="8076" y="168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E</a:t>
                  </a:r>
                </a:p>
              </p:txBody>
            </p:sp>
            <p:sp>
              <p:nvSpPr>
                <p:cNvPr id="41001" name="Text Box 139"/>
                <p:cNvSpPr txBox="1"/>
                <p:nvPr/>
              </p:nvSpPr>
              <p:spPr>
                <a:xfrm>
                  <a:off x="7560" y="168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W</a:t>
                  </a:r>
                </a:p>
              </p:txBody>
            </p:sp>
            <p:sp>
              <p:nvSpPr>
                <p:cNvPr id="41002" name="Line 140"/>
                <p:cNvSpPr>
                  <a:spLocks noChangeAspect="1"/>
                </p:cNvSpPr>
                <p:nvPr/>
              </p:nvSpPr>
              <p:spPr>
                <a:xfrm>
                  <a:off x="7932" y="1887"/>
                  <a:ext cx="162" cy="1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003" name="Oval 141"/>
                <p:cNvSpPr>
                  <a:spLocks noChangeAspect="1"/>
                </p:cNvSpPr>
                <p:nvPr/>
              </p:nvSpPr>
              <p:spPr>
                <a:xfrm>
                  <a:off x="8601" y="1746"/>
                  <a:ext cx="261" cy="26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04" name="Oval 142"/>
                <p:cNvSpPr>
                  <a:spLocks noChangeAspect="1"/>
                </p:cNvSpPr>
                <p:nvPr/>
              </p:nvSpPr>
              <p:spPr>
                <a:xfrm>
                  <a:off x="8691" y="171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05" name="Oval 143"/>
                <p:cNvSpPr>
                  <a:spLocks noChangeAspect="1"/>
                </p:cNvSpPr>
                <p:nvPr/>
              </p:nvSpPr>
              <p:spPr>
                <a:xfrm>
                  <a:off x="8691" y="195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06" name="Oval 144"/>
                <p:cNvSpPr>
                  <a:spLocks noChangeAspect="1"/>
                </p:cNvSpPr>
                <p:nvPr/>
              </p:nvSpPr>
              <p:spPr>
                <a:xfrm>
                  <a:off x="8811" y="183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07" name="Oval 145"/>
                <p:cNvSpPr>
                  <a:spLocks noChangeAspect="1"/>
                </p:cNvSpPr>
                <p:nvPr/>
              </p:nvSpPr>
              <p:spPr>
                <a:xfrm>
                  <a:off x="8556" y="183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08" name="Text Box 146"/>
                <p:cNvSpPr txBox="1"/>
                <p:nvPr/>
              </p:nvSpPr>
              <p:spPr>
                <a:xfrm>
                  <a:off x="8568" y="144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N</a:t>
                  </a:r>
                </a:p>
              </p:txBody>
            </p:sp>
            <p:sp>
              <p:nvSpPr>
                <p:cNvPr id="41009" name="Text Box 147"/>
                <p:cNvSpPr txBox="1"/>
                <p:nvPr/>
              </p:nvSpPr>
              <p:spPr>
                <a:xfrm>
                  <a:off x="8568" y="1896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S</a:t>
                  </a:r>
                </a:p>
              </p:txBody>
            </p:sp>
            <p:sp>
              <p:nvSpPr>
                <p:cNvPr id="41010" name="Text Box 148"/>
                <p:cNvSpPr txBox="1"/>
                <p:nvPr/>
              </p:nvSpPr>
              <p:spPr>
                <a:xfrm>
                  <a:off x="8796" y="168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E</a:t>
                  </a:r>
                </a:p>
              </p:txBody>
            </p:sp>
            <p:sp>
              <p:nvSpPr>
                <p:cNvPr id="41011" name="Text Box 149"/>
                <p:cNvSpPr txBox="1"/>
                <p:nvPr/>
              </p:nvSpPr>
              <p:spPr>
                <a:xfrm>
                  <a:off x="8280" y="168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W</a:t>
                  </a:r>
                </a:p>
              </p:txBody>
            </p:sp>
            <p:sp>
              <p:nvSpPr>
                <p:cNvPr id="41012" name="Oval 150"/>
                <p:cNvSpPr>
                  <a:spLocks noChangeAspect="1"/>
                </p:cNvSpPr>
                <p:nvPr/>
              </p:nvSpPr>
              <p:spPr>
                <a:xfrm>
                  <a:off x="9321" y="1746"/>
                  <a:ext cx="261" cy="26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13" name="Oval 151"/>
                <p:cNvSpPr>
                  <a:spLocks noChangeAspect="1"/>
                </p:cNvSpPr>
                <p:nvPr/>
              </p:nvSpPr>
              <p:spPr>
                <a:xfrm>
                  <a:off x="9411" y="171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14" name="Oval 152"/>
                <p:cNvSpPr>
                  <a:spLocks noChangeAspect="1"/>
                </p:cNvSpPr>
                <p:nvPr/>
              </p:nvSpPr>
              <p:spPr>
                <a:xfrm>
                  <a:off x="9411" y="195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15" name="Oval 153"/>
                <p:cNvSpPr>
                  <a:spLocks noChangeAspect="1"/>
                </p:cNvSpPr>
                <p:nvPr/>
              </p:nvSpPr>
              <p:spPr>
                <a:xfrm>
                  <a:off x="9531" y="183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16" name="Oval 154"/>
                <p:cNvSpPr>
                  <a:spLocks noChangeAspect="1"/>
                </p:cNvSpPr>
                <p:nvPr/>
              </p:nvSpPr>
              <p:spPr>
                <a:xfrm>
                  <a:off x="9276" y="183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17" name="Text Box 155"/>
                <p:cNvSpPr txBox="1"/>
                <p:nvPr/>
              </p:nvSpPr>
              <p:spPr>
                <a:xfrm>
                  <a:off x="9288" y="144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N</a:t>
                  </a:r>
                </a:p>
              </p:txBody>
            </p:sp>
            <p:sp>
              <p:nvSpPr>
                <p:cNvPr id="41018" name="Text Box 156"/>
                <p:cNvSpPr txBox="1"/>
                <p:nvPr/>
              </p:nvSpPr>
              <p:spPr>
                <a:xfrm>
                  <a:off x="9288" y="1896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endParaRPr lang="zh-CN" altLang="zh-CN" sz="5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19" name="Text Box 157"/>
                <p:cNvSpPr txBox="1"/>
                <p:nvPr/>
              </p:nvSpPr>
              <p:spPr>
                <a:xfrm>
                  <a:off x="9516" y="168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E</a:t>
                  </a:r>
                </a:p>
              </p:txBody>
            </p:sp>
            <p:sp>
              <p:nvSpPr>
                <p:cNvPr id="41020" name="Text Box 158"/>
                <p:cNvSpPr txBox="1"/>
                <p:nvPr/>
              </p:nvSpPr>
              <p:spPr>
                <a:xfrm>
                  <a:off x="9000" y="168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W</a:t>
                  </a:r>
                </a:p>
              </p:txBody>
            </p:sp>
            <p:sp>
              <p:nvSpPr>
                <p:cNvPr id="41021" name="Line 159"/>
                <p:cNvSpPr>
                  <a:spLocks noChangeAspect="1"/>
                </p:cNvSpPr>
                <p:nvPr/>
              </p:nvSpPr>
              <p:spPr>
                <a:xfrm>
                  <a:off x="9372" y="1887"/>
                  <a:ext cx="162" cy="1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022" name="Freeform 160"/>
                <p:cNvSpPr>
                  <a:spLocks noChangeAspect="1"/>
                </p:cNvSpPr>
                <p:nvPr/>
              </p:nvSpPr>
              <p:spPr>
                <a:xfrm>
                  <a:off x="9454" y="1827"/>
                  <a:ext cx="48" cy="136"/>
                </a:xfrm>
                <a:custGeom>
                  <a:avLst/>
                  <a:gdLst>
                    <a:gd name="txL" fmla="*/ 0 w 48"/>
                    <a:gd name="txT" fmla="*/ 0 h 136"/>
                    <a:gd name="txR" fmla="*/ 48 w 48"/>
                    <a:gd name="txB" fmla="*/ 136 h 136"/>
                  </a:gdLst>
                  <a:ahLst/>
                  <a:cxnLst>
                    <a:cxn ang="0">
                      <a:pos x="1" y="0"/>
                    </a:cxn>
                    <a:cxn ang="0">
                      <a:pos x="0" y="11"/>
                    </a:cxn>
                    <a:cxn ang="0">
                      <a:pos x="48" y="59"/>
                    </a:cxn>
                    <a:cxn ang="0">
                      <a:pos x="2" y="107"/>
                    </a:cxn>
                    <a:cxn ang="0">
                      <a:pos x="2" y="136"/>
                    </a:cxn>
                  </a:cxnLst>
                  <a:rect l="txL" t="txT" r="txR" b="txB"/>
                  <a:pathLst>
                    <a:path w="48" h="136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48" y="59"/>
                      </a:lnTo>
                      <a:lnTo>
                        <a:pt x="2" y="107"/>
                      </a:lnTo>
                      <a:lnTo>
                        <a:pt x="2" y="136"/>
                      </a:lnTo>
                    </a:path>
                  </a:pathLst>
                </a:custGeom>
                <a:noFill/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1023" name="Group 161"/>
                <p:cNvGrpSpPr/>
                <p:nvPr/>
              </p:nvGrpSpPr>
              <p:grpSpPr>
                <a:xfrm>
                  <a:off x="6228" y="2001"/>
                  <a:ext cx="3618" cy="384"/>
                  <a:chOff x="6048" y="13077"/>
                  <a:chExt cx="3618" cy="384"/>
                </a:xfrm>
              </p:grpSpPr>
              <p:grpSp>
                <p:nvGrpSpPr>
                  <p:cNvPr id="41144" name="Group 162"/>
                  <p:cNvGrpSpPr/>
                  <p:nvPr/>
                </p:nvGrpSpPr>
                <p:grpSpPr>
                  <a:xfrm>
                    <a:off x="6048" y="13077"/>
                    <a:ext cx="1464" cy="384"/>
                    <a:chOff x="6048" y="13077"/>
                    <a:chExt cx="1464" cy="384"/>
                  </a:xfrm>
                </p:grpSpPr>
                <p:sp>
                  <p:nvSpPr>
                    <p:cNvPr id="41148" name="Text Box 163"/>
                    <p:cNvSpPr txBox="1"/>
                    <p:nvPr/>
                  </p:nvSpPr>
                  <p:spPr>
                    <a:xfrm>
                      <a:off x="6048" y="13077"/>
                      <a:ext cx="744" cy="38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en-US" altLang="zh-CN" sz="500" dirty="0">
                          <a:latin typeface="Times New Roman" panose="02020603050405020304" pitchFamily="18" charset="0"/>
                        </a:rPr>
                        <a:t>{EWSN}</a:t>
                      </a:r>
                    </a:p>
                  </p:txBody>
                </p:sp>
                <p:sp>
                  <p:nvSpPr>
                    <p:cNvPr id="41149" name="Text Box 164"/>
                    <p:cNvSpPr txBox="1"/>
                    <p:nvPr/>
                  </p:nvSpPr>
                  <p:spPr>
                    <a:xfrm>
                      <a:off x="6750" y="13077"/>
                      <a:ext cx="762" cy="38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en-US" altLang="zh-CN" sz="500" dirty="0">
                          <a:latin typeface="Times New Roman" panose="02020603050405020304" pitchFamily="18" charset="0"/>
                        </a:rPr>
                        <a:t>{E,W,SN}</a:t>
                      </a:r>
                    </a:p>
                  </p:txBody>
                </p:sp>
              </p:grpSp>
              <p:sp>
                <p:nvSpPr>
                  <p:cNvPr id="41145" name="Text Box 165"/>
                  <p:cNvSpPr txBox="1"/>
                  <p:nvPr/>
                </p:nvSpPr>
                <p:spPr>
                  <a:xfrm>
                    <a:off x="7452" y="13077"/>
                    <a:ext cx="762" cy="38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/>
                  <a:p>
                    <a:pPr algn="just" eaLnBrk="0" hangingPunct="0"/>
                    <a:r>
                      <a:rPr lang="en-US" altLang="zh-CN" sz="500" dirty="0">
                        <a:latin typeface="Times New Roman" panose="02020603050405020304" pitchFamily="18" charset="0"/>
                      </a:rPr>
                      <a:t>{EW,S,N}</a:t>
                    </a:r>
                  </a:p>
                </p:txBody>
              </p:sp>
              <p:sp>
                <p:nvSpPr>
                  <p:cNvPr id="41146" name="Text Box 166"/>
                  <p:cNvSpPr txBox="1"/>
                  <p:nvPr/>
                </p:nvSpPr>
                <p:spPr>
                  <a:xfrm>
                    <a:off x="8160" y="13077"/>
                    <a:ext cx="792" cy="38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/>
                  <a:p>
                    <a:pPr algn="just" eaLnBrk="0" hangingPunct="0"/>
                    <a:r>
                      <a:rPr lang="en-US" altLang="zh-CN" sz="500" dirty="0">
                        <a:latin typeface="Times New Roman" panose="02020603050405020304" pitchFamily="18" charset="0"/>
                      </a:rPr>
                      <a:t>{E,W,S,N}</a:t>
                    </a:r>
                  </a:p>
                </p:txBody>
              </p:sp>
              <p:sp>
                <p:nvSpPr>
                  <p:cNvPr id="41147" name="Text Box 167"/>
                  <p:cNvSpPr txBox="1"/>
                  <p:nvPr/>
                </p:nvSpPr>
                <p:spPr>
                  <a:xfrm>
                    <a:off x="8922" y="13077"/>
                    <a:ext cx="744" cy="38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/>
                  <a:p>
                    <a:pPr algn="just" eaLnBrk="0" hangingPunct="0"/>
                    <a:r>
                      <a:rPr lang="en-US" altLang="zh-CN" sz="500" dirty="0">
                        <a:latin typeface="Times New Roman" panose="02020603050405020304" pitchFamily="18" charset="0"/>
                      </a:rPr>
                      <a:t>{EW,SN}</a:t>
                    </a:r>
                  </a:p>
                </p:txBody>
              </p:sp>
            </p:grpSp>
            <p:sp>
              <p:nvSpPr>
                <p:cNvPr id="41024" name="Oval 168"/>
                <p:cNvSpPr>
                  <a:spLocks noChangeAspect="1"/>
                </p:cNvSpPr>
                <p:nvPr/>
              </p:nvSpPr>
              <p:spPr>
                <a:xfrm>
                  <a:off x="6441" y="2526"/>
                  <a:ext cx="261" cy="26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25" name="Oval 169"/>
                <p:cNvSpPr>
                  <a:spLocks noChangeAspect="1"/>
                </p:cNvSpPr>
                <p:nvPr/>
              </p:nvSpPr>
              <p:spPr>
                <a:xfrm>
                  <a:off x="6531" y="249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26" name="Oval 170"/>
                <p:cNvSpPr>
                  <a:spLocks noChangeAspect="1"/>
                </p:cNvSpPr>
                <p:nvPr/>
              </p:nvSpPr>
              <p:spPr>
                <a:xfrm>
                  <a:off x="6531" y="273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27" name="Oval 171"/>
                <p:cNvSpPr>
                  <a:spLocks noChangeAspect="1"/>
                </p:cNvSpPr>
                <p:nvPr/>
              </p:nvSpPr>
              <p:spPr>
                <a:xfrm>
                  <a:off x="6651" y="261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28" name="Oval 172"/>
                <p:cNvSpPr>
                  <a:spLocks noChangeAspect="1"/>
                </p:cNvSpPr>
                <p:nvPr/>
              </p:nvSpPr>
              <p:spPr>
                <a:xfrm>
                  <a:off x="6396" y="261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29" name="Text Box 173"/>
                <p:cNvSpPr txBox="1"/>
                <p:nvPr/>
              </p:nvSpPr>
              <p:spPr>
                <a:xfrm>
                  <a:off x="6408" y="222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N</a:t>
                  </a:r>
                </a:p>
              </p:txBody>
            </p:sp>
            <p:sp>
              <p:nvSpPr>
                <p:cNvPr id="41030" name="Text Box 174"/>
                <p:cNvSpPr txBox="1"/>
                <p:nvPr/>
              </p:nvSpPr>
              <p:spPr>
                <a:xfrm>
                  <a:off x="6408" y="2676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S</a:t>
                  </a:r>
                </a:p>
              </p:txBody>
            </p:sp>
            <p:sp>
              <p:nvSpPr>
                <p:cNvPr id="41031" name="Text Box 175"/>
                <p:cNvSpPr txBox="1"/>
                <p:nvPr/>
              </p:nvSpPr>
              <p:spPr>
                <a:xfrm>
                  <a:off x="6636" y="246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E</a:t>
                  </a:r>
                </a:p>
              </p:txBody>
            </p:sp>
            <p:sp>
              <p:nvSpPr>
                <p:cNvPr id="41032" name="Text Box 176"/>
                <p:cNvSpPr txBox="1"/>
                <p:nvPr/>
              </p:nvSpPr>
              <p:spPr>
                <a:xfrm>
                  <a:off x="6120" y="246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W</a:t>
                  </a:r>
                </a:p>
              </p:txBody>
            </p:sp>
            <p:sp>
              <p:nvSpPr>
                <p:cNvPr id="41033" name="Line 177"/>
                <p:cNvSpPr>
                  <a:spLocks noChangeAspect="1"/>
                </p:cNvSpPr>
                <p:nvPr/>
              </p:nvSpPr>
              <p:spPr>
                <a:xfrm>
                  <a:off x="6492" y="2667"/>
                  <a:ext cx="162" cy="1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034" name="Line 178"/>
                <p:cNvSpPr>
                  <a:spLocks noChangeAspect="1"/>
                </p:cNvSpPr>
                <p:nvPr/>
              </p:nvSpPr>
              <p:spPr>
                <a:xfrm>
                  <a:off x="6575" y="2607"/>
                  <a:ext cx="1" cy="57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035" name="Oval 179"/>
                <p:cNvSpPr>
                  <a:spLocks noChangeAspect="1"/>
                </p:cNvSpPr>
                <p:nvPr/>
              </p:nvSpPr>
              <p:spPr>
                <a:xfrm>
                  <a:off x="9321" y="2526"/>
                  <a:ext cx="261" cy="26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36" name="Oval 180"/>
                <p:cNvSpPr>
                  <a:spLocks noChangeAspect="1"/>
                </p:cNvSpPr>
                <p:nvPr/>
              </p:nvSpPr>
              <p:spPr>
                <a:xfrm>
                  <a:off x="9411" y="249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37" name="Oval 181"/>
                <p:cNvSpPr>
                  <a:spLocks noChangeAspect="1"/>
                </p:cNvSpPr>
                <p:nvPr/>
              </p:nvSpPr>
              <p:spPr>
                <a:xfrm>
                  <a:off x="9411" y="273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38" name="Oval 182"/>
                <p:cNvSpPr>
                  <a:spLocks noChangeAspect="1"/>
                </p:cNvSpPr>
                <p:nvPr/>
              </p:nvSpPr>
              <p:spPr>
                <a:xfrm>
                  <a:off x="9531" y="261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39" name="Oval 183"/>
                <p:cNvSpPr>
                  <a:spLocks noChangeAspect="1"/>
                </p:cNvSpPr>
                <p:nvPr/>
              </p:nvSpPr>
              <p:spPr>
                <a:xfrm>
                  <a:off x="9276" y="261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40" name="Text Box 184"/>
                <p:cNvSpPr txBox="1"/>
                <p:nvPr/>
              </p:nvSpPr>
              <p:spPr>
                <a:xfrm>
                  <a:off x="9288" y="222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N</a:t>
                  </a:r>
                </a:p>
              </p:txBody>
            </p:sp>
            <p:sp>
              <p:nvSpPr>
                <p:cNvPr id="41041" name="Text Box 185"/>
                <p:cNvSpPr txBox="1"/>
                <p:nvPr/>
              </p:nvSpPr>
              <p:spPr>
                <a:xfrm>
                  <a:off x="9288" y="2676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S</a:t>
                  </a:r>
                </a:p>
              </p:txBody>
            </p:sp>
            <p:sp>
              <p:nvSpPr>
                <p:cNvPr id="41042" name="Text Box 186"/>
                <p:cNvSpPr txBox="1"/>
                <p:nvPr/>
              </p:nvSpPr>
              <p:spPr>
                <a:xfrm>
                  <a:off x="9516" y="246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E</a:t>
                  </a:r>
                </a:p>
              </p:txBody>
            </p:sp>
            <p:sp>
              <p:nvSpPr>
                <p:cNvPr id="41043" name="Text Box 187"/>
                <p:cNvSpPr txBox="1"/>
                <p:nvPr/>
              </p:nvSpPr>
              <p:spPr>
                <a:xfrm>
                  <a:off x="9000" y="246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W</a:t>
                  </a:r>
                </a:p>
              </p:txBody>
            </p:sp>
            <p:sp>
              <p:nvSpPr>
                <p:cNvPr id="41044" name="Freeform 188"/>
                <p:cNvSpPr>
                  <a:spLocks noChangeAspect="1"/>
                </p:cNvSpPr>
                <p:nvPr/>
              </p:nvSpPr>
              <p:spPr>
                <a:xfrm>
                  <a:off x="9366" y="2592"/>
                  <a:ext cx="78" cy="84"/>
                </a:xfrm>
                <a:custGeom>
                  <a:avLst/>
                  <a:gdLst>
                    <a:gd name="txL" fmla="*/ 0 w 78"/>
                    <a:gd name="txT" fmla="*/ 0 h 84"/>
                    <a:gd name="txR" fmla="*/ 78 w 78"/>
                    <a:gd name="txB" fmla="*/ 84 h 84"/>
                  </a:gdLst>
                  <a:ahLst/>
                  <a:cxnLst>
                    <a:cxn ang="0">
                      <a:pos x="0" y="84"/>
                    </a:cxn>
                    <a:cxn ang="0">
                      <a:pos x="52" y="48"/>
                    </a:cxn>
                    <a:cxn ang="0">
                      <a:pos x="78" y="0"/>
                    </a:cxn>
                  </a:cxnLst>
                  <a:rect l="txL" t="txT" r="txR" b="txB"/>
                  <a:pathLst>
                    <a:path w="78" h="84">
                      <a:moveTo>
                        <a:pt x="0" y="84"/>
                      </a:moveTo>
                      <a:lnTo>
                        <a:pt x="52" y="48"/>
                      </a:lnTo>
                      <a:lnTo>
                        <a:pt x="78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45" name="Text Box 189"/>
                <p:cNvSpPr txBox="1"/>
                <p:nvPr/>
              </p:nvSpPr>
              <p:spPr>
                <a:xfrm>
                  <a:off x="6204" y="2784"/>
                  <a:ext cx="74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{EWN,S}</a:t>
                  </a:r>
                </a:p>
                <a:p>
                  <a:pPr algn="just" eaLnBrk="0" hangingPunct="0"/>
                  <a:endParaRPr lang="en-US" altLang="zh-CN" sz="5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46" name="Text Box 190"/>
                <p:cNvSpPr txBox="1"/>
                <p:nvPr/>
              </p:nvSpPr>
              <p:spPr>
                <a:xfrm>
                  <a:off x="6936" y="2784"/>
                  <a:ext cx="762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{EWS,N}</a:t>
                  </a:r>
                </a:p>
              </p:txBody>
            </p:sp>
            <p:sp>
              <p:nvSpPr>
                <p:cNvPr id="41047" name="Text Box 191"/>
                <p:cNvSpPr txBox="1"/>
                <p:nvPr/>
              </p:nvSpPr>
              <p:spPr>
                <a:xfrm>
                  <a:off x="7638" y="2784"/>
                  <a:ext cx="762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{NWS,E}</a:t>
                  </a:r>
                </a:p>
              </p:txBody>
            </p:sp>
            <p:sp>
              <p:nvSpPr>
                <p:cNvPr id="41048" name="Text Box 192"/>
                <p:cNvSpPr txBox="1"/>
                <p:nvPr/>
              </p:nvSpPr>
              <p:spPr>
                <a:xfrm>
                  <a:off x="8364" y="2784"/>
                  <a:ext cx="792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{W,NES}</a:t>
                  </a:r>
                </a:p>
              </p:txBody>
            </p:sp>
            <p:sp>
              <p:nvSpPr>
                <p:cNvPr id="41049" name="Text Box 193"/>
                <p:cNvSpPr txBox="1"/>
                <p:nvPr/>
              </p:nvSpPr>
              <p:spPr>
                <a:xfrm>
                  <a:off x="9102" y="2784"/>
                  <a:ext cx="74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{NW,SE}</a:t>
                  </a:r>
                </a:p>
              </p:txBody>
            </p:sp>
            <p:sp>
              <p:nvSpPr>
                <p:cNvPr id="41050" name="Oval 194"/>
                <p:cNvSpPr>
                  <a:spLocks noChangeAspect="1"/>
                </p:cNvSpPr>
                <p:nvPr/>
              </p:nvSpPr>
              <p:spPr>
                <a:xfrm>
                  <a:off x="7161" y="2526"/>
                  <a:ext cx="261" cy="26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51" name="Oval 195"/>
                <p:cNvSpPr>
                  <a:spLocks noChangeAspect="1"/>
                </p:cNvSpPr>
                <p:nvPr/>
              </p:nvSpPr>
              <p:spPr>
                <a:xfrm>
                  <a:off x="7251" y="249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52" name="Oval 196"/>
                <p:cNvSpPr>
                  <a:spLocks noChangeAspect="1"/>
                </p:cNvSpPr>
                <p:nvPr/>
              </p:nvSpPr>
              <p:spPr>
                <a:xfrm>
                  <a:off x="7251" y="273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53" name="Oval 197"/>
                <p:cNvSpPr>
                  <a:spLocks noChangeAspect="1"/>
                </p:cNvSpPr>
                <p:nvPr/>
              </p:nvSpPr>
              <p:spPr>
                <a:xfrm>
                  <a:off x="7371" y="261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54" name="Oval 198"/>
                <p:cNvSpPr>
                  <a:spLocks noChangeAspect="1"/>
                </p:cNvSpPr>
                <p:nvPr/>
              </p:nvSpPr>
              <p:spPr>
                <a:xfrm>
                  <a:off x="7116" y="261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55" name="Text Box 199"/>
                <p:cNvSpPr txBox="1"/>
                <p:nvPr/>
              </p:nvSpPr>
              <p:spPr>
                <a:xfrm>
                  <a:off x="7128" y="222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N</a:t>
                  </a:r>
                </a:p>
              </p:txBody>
            </p:sp>
            <p:sp>
              <p:nvSpPr>
                <p:cNvPr id="41056" name="Text Box 200"/>
                <p:cNvSpPr txBox="1"/>
                <p:nvPr/>
              </p:nvSpPr>
              <p:spPr>
                <a:xfrm>
                  <a:off x="7128" y="2676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S</a:t>
                  </a:r>
                </a:p>
              </p:txBody>
            </p:sp>
            <p:sp>
              <p:nvSpPr>
                <p:cNvPr id="41057" name="Text Box 201"/>
                <p:cNvSpPr txBox="1"/>
                <p:nvPr/>
              </p:nvSpPr>
              <p:spPr>
                <a:xfrm>
                  <a:off x="7356" y="246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E</a:t>
                  </a:r>
                </a:p>
              </p:txBody>
            </p:sp>
            <p:sp>
              <p:nvSpPr>
                <p:cNvPr id="41058" name="Text Box 202"/>
                <p:cNvSpPr txBox="1"/>
                <p:nvPr/>
              </p:nvSpPr>
              <p:spPr>
                <a:xfrm>
                  <a:off x="6840" y="246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W</a:t>
                  </a:r>
                </a:p>
              </p:txBody>
            </p:sp>
            <p:sp>
              <p:nvSpPr>
                <p:cNvPr id="41059" name="Line 203"/>
                <p:cNvSpPr>
                  <a:spLocks noChangeAspect="1"/>
                </p:cNvSpPr>
                <p:nvPr/>
              </p:nvSpPr>
              <p:spPr>
                <a:xfrm>
                  <a:off x="7212" y="2667"/>
                  <a:ext cx="162" cy="1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060" name="Line 204"/>
                <p:cNvSpPr>
                  <a:spLocks noChangeAspect="1"/>
                </p:cNvSpPr>
                <p:nvPr/>
              </p:nvSpPr>
              <p:spPr>
                <a:xfrm>
                  <a:off x="7301" y="2673"/>
                  <a:ext cx="1" cy="68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061" name="Oval 205"/>
                <p:cNvSpPr>
                  <a:spLocks noChangeAspect="1"/>
                </p:cNvSpPr>
                <p:nvPr/>
              </p:nvSpPr>
              <p:spPr>
                <a:xfrm>
                  <a:off x="7881" y="2526"/>
                  <a:ext cx="261" cy="26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62" name="Oval 206"/>
                <p:cNvSpPr>
                  <a:spLocks noChangeAspect="1"/>
                </p:cNvSpPr>
                <p:nvPr/>
              </p:nvSpPr>
              <p:spPr>
                <a:xfrm>
                  <a:off x="7971" y="249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63" name="Oval 207"/>
                <p:cNvSpPr>
                  <a:spLocks noChangeAspect="1"/>
                </p:cNvSpPr>
                <p:nvPr/>
              </p:nvSpPr>
              <p:spPr>
                <a:xfrm>
                  <a:off x="7971" y="273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64" name="Oval 208"/>
                <p:cNvSpPr>
                  <a:spLocks noChangeAspect="1"/>
                </p:cNvSpPr>
                <p:nvPr/>
              </p:nvSpPr>
              <p:spPr>
                <a:xfrm>
                  <a:off x="8091" y="261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65" name="Oval 209"/>
                <p:cNvSpPr>
                  <a:spLocks noChangeAspect="1"/>
                </p:cNvSpPr>
                <p:nvPr/>
              </p:nvSpPr>
              <p:spPr>
                <a:xfrm>
                  <a:off x="7836" y="261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66" name="Text Box 210"/>
                <p:cNvSpPr txBox="1"/>
                <p:nvPr/>
              </p:nvSpPr>
              <p:spPr>
                <a:xfrm>
                  <a:off x="7848" y="222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N</a:t>
                  </a:r>
                </a:p>
              </p:txBody>
            </p:sp>
            <p:sp>
              <p:nvSpPr>
                <p:cNvPr id="41067" name="Text Box 211"/>
                <p:cNvSpPr txBox="1"/>
                <p:nvPr/>
              </p:nvSpPr>
              <p:spPr>
                <a:xfrm>
                  <a:off x="7848" y="2676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S</a:t>
                  </a:r>
                </a:p>
              </p:txBody>
            </p:sp>
            <p:sp>
              <p:nvSpPr>
                <p:cNvPr id="41068" name="Text Box 212"/>
                <p:cNvSpPr txBox="1"/>
                <p:nvPr/>
              </p:nvSpPr>
              <p:spPr>
                <a:xfrm>
                  <a:off x="8076" y="246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E</a:t>
                  </a:r>
                </a:p>
              </p:txBody>
            </p:sp>
            <p:sp>
              <p:nvSpPr>
                <p:cNvPr id="41069" name="Text Box 213"/>
                <p:cNvSpPr txBox="1"/>
                <p:nvPr/>
              </p:nvSpPr>
              <p:spPr>
                <a:xfrm>
                  <a:off x="7560" y="246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W</a:t>
                  </a:r>
                </a:p>
              </p:txBody>
            </p:sp>
            <p:sp>
              <p:nvSpPr>
                <p:cNvPr id="41070" name="Line 214"/>
                <p:cNvSpPr>
                  <a:spLocks noChangeAspect="1"/>
                </p:cNvSpPr>
                <p:nvPr/>
              </p:nvSpPr>
              <p:spPr>
                <a:xfrm>
                  <a:off x="7932" y="2667"/>
                  <a:ext cx="79" cy="1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071" name="Line 215"/>
                <p:cNvSpPr>
                  <a:spLocks noChangeAspect="1"/>
                </p:cNvSpPr>
                <p:nvPr/>
              </p:nvSpPr>
              <p:spPr>
                <a:xfrm>
                  <a:off x="8015" y="2607"/>
                  <a:ext cx="1" cy="136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072" name="Oval 216"/>
                <p:cNvSpPr>
                  <a:spLocks noChangeAspect="1"/>
                </p:cNvSpPr>
                <p:nvPr/>
              </p:nvSpPr>
              <p:spPr>
                <a:xfrm>
                  <a:off x="8601" y="2526"/>
                  <a:ext cx="261" cy="26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73" name="Oval 217"/>
                <p:cNvSpPr>
                  <a:spLocks noChangeAspect="1"/>
                </p:cNvSpPr>
                <p:nvPr/>
              </p:nvSpPr>
              <p:spPr>
                <a:xfrm>
                  <a:off x="8691" y="249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74" name="Oval 218"/>
                <p:cNvSpPr>
                  <a:spLocks noChangeAspect="1"/>
                </p:cNvSpPr>
                <p:nvPr/>
              </p:nvSpPr>
              <p:spPr>
                <a:xfrm>
                  <a:off x="8691" y="273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75" name="Oval 219"/>
                <p:cNvSpPr>
                  <a:spLocks noChangeAspect="1"/>
                </p:cNvSpPr>
                <p:nvPr/>
              </p:nvSpPr>
              <p:spPr>
                <a:xfrm>
                  <a:off x="8811" y="261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76" name="Oval 220"/>
                <p:cNvSpPr>
                  <a:spLocks noChangeAspect="1"/>
                </p:cNvSpPr>
                <p:nvPr/>
              </p:nvSpPr>
              <p:spPr>
                <a:xfrm>
                  <a:off x="8556" y="261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77" name="Text Box 221"/>
                <p:cNvSpPr txBox="1"/>
                <p:nvPr/>
              </p:nvSpPr>
              <p:spPr>
                <a:xfrm>
                  <a:off x="8568" y="222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N</a:t>
                  </a:r>
                </a:p>
              </p:txBody>
            </p:sp>
            <p:sp>
              <p:nvSpPr>
                <p:cNvPr id="41078" name="Text Box 222"/>
                <p:cNvSpPr txBox="1"/>
                <p:nvPr/>
              </p:nvSpPr>
              <p:spPr>
                <a:xfrm>
                  <a:off x="8568" y="2676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S</a:t>
                  </a:r>
                </a:p>
              </p:txBody>
            </p:sp>
            <p:sp>
              <p:nvSpPr>
                <p:cNvPr id="41079" name="Text Box 223"/>
                <p:cNvSpPr txBox="1"/>
                <p:nvPr/>
              </p:nvSpPr>
              <p:spPr>
                <a:xfrm>
                  <a:off x="8796" y="246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E</a:t>
                  </a:r>
                </a:p>
              </p:txBody>
            </p:sp>
            <p:sp>
              <p:nvSpPr>
                <p:cNvPr id="41080" name="Text Box 224"/>
                <p:cNvSpPr txBox="1"/>
                <p:nvPr/>
              </p:nvSpPr>
              <p:spPr>
                <a:xfrm>
                  <a:off x="8280" y="246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W</a:t>
                  </a:r>
                </a:p>
              </p:txBody>
            </p:sp>
            <p:sp>
              <p:nvSpPr>
                <p:cNvPr id="41081" name="Line 225"/>
                <p:cNvSpPr>
                  <a:spLocks noChangeAspect="1"/>
                </p:cNvSpPr>
                <p:nvPr/>
              </p:nvSpPr>
              <p:spPr>
                <a:xfrm>
                  <a:off x="8736" y="2667"/>
                  <a:ext cx="79" cy="1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082" name="Line 226"/>
                <p:cNvSpPr>
                  <a:spLocks noChangeAspect="1"/>
                </p:cNvSpPr>
                <p:nvPr/>
              </p:nvSpPr>
              <p:spPr>
                <a:xfrm>
                  <a:off x="8735" y="2607"/>
                  <a:ext cx="1" cy="136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083" name="Freeform 227"/>
                <p:cNvSpPr>
                  <a:spLocks noChangeAspect="1"/>
                </p:cNvSpPr>
                <p:nvPr/>
              </p:nvSpPr>
              <p:spPr>
                <a:xfrm>
                  <a:off x="9449" y="2652"/>
                  <a:ext cx="84" cy="91"/>
                </a:xfrm>
                <a:custGeom>
                  <a:avLst/>
                  <a:gdLst>
                    <a:gd name="txL" fmla="*/ 0 w 84"/>
                    <a:gd name="txT" fmla="*/ 0 h 91"/>
                    <a:gd name="txR" fmla="*/ 84 w 84"/>
                    <a:gd name="txB" fmla="*/ 91 h 91"/>
                  </a:gdLst>
                  <a:ahLst/>
                  <a:cxnLst>
                    <a:cxn ang="0">
                      <a:pos x="84" y="0"/>
                    </a:cxn>
                    <a:cxn ang="0">
                      <a:pos x="31" y="36"/>
                    </a:cxn>
                    <a:cxn ang="0">
                      <a:pos x="0" y="91"/>
                    </a:cxn>
                  </a:cxnLst>
                  <a:rect l="txL" t="txT" r="txR" b="txB"/>
                  <a:pathLst>
                    <a:path w="84" h="91">
                      <a:moveTo>
                        <a:pt x="84" y="0"/>
                      </a:moveTo>
                      <a:lnTo>
                        <a:pt x="31" y="36"/>
                      </a:lnTo>
                      <a:lnTo>
                        <a:pt x="0" y="91"/>
                      </a:lnTo>
                    </a:path>
                  </a:pathLst>
                </a:custGeom>
                <a:noFill/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84" name="Oval 228"/>
                <p:cNvSpPr>
                  <a:spLocks noChangeAspect="1"/>
                </p:cNvSpPr>
                <p:nvPr/>
              </p:nvSpPr>
              <p:spPr>
                <a:xfrm>
                  <a:off x="9321" y="3306"/>
                  <a:ext cx="261" cy="26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85" name="Oval 229"/>
                <p:cNvSpPr>
                  <a:spLocks noChangeAspect="1"/>
                </p:cNvSpPr>
                <p:nvPr/>
              </p:nvSpPr>
              <p:spPr>
                <a:xfrm>
                  <a:off x="9411" y="327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86" name="Oval 230"/>
                <p:cNvSpPr>
                  <a:spLocks noChangeAspect="1"/>
                </p:cNvSpPr>
                <p:nvPr/>
              </p:nvSpPr>
              <p:spPr>
                <a:xfrm>
                  <a:off x="9411" y="351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87" name="Oval 231"/>
                <p:cNvSpPr>
                  <a:spLocks noChangeAspect="1"/>
                </p:cNvSpPr>
                <p:nvPr/>
              </p:nvSpPr>
              <p:spPr>
                <a:xfrm>
                  <a:off x="9531" y="339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88" name="Oval 232"/>
                <p:cNvSpPr>
                  <a:spLocks noChangeAspect="1"/>
                </p:cNvSpPr>
                <p:nvPr/>
              </p:nvSpPr>
              <p:spPr>
                <a:xfrm>
                  <a:off x="9276" y="339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89" name="Text Box 233"/>
                <p:cNvSpPr txBox="1"/>
                <p:nvPr/>
              </p:nvSpPr>
              <p:spPr>
                <a:xfrm>
                  <a:off x="9288" y="300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N</a:t>
                  </a:r>
                </a:p>
              </p:txBody>
            </p:sp>
            <p:sp>
              <p:nvSpPr>
                <p:cNvPr id="41090" name="Text Box 234"/>
                <p:cNvSpPr txBox="1"/>
                <p:nvPr/>
              </p:nvSpPr>
              <p:spPr>
                <a:xfrm>
                  <a:off x="9288" y="3456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S</a:t>
                  </a:r>
                </a:p>
              </p:txBody>
            </p:sp>
            <p:sp>
              <p:nvSpPr>
                <p:cNvPr id="41091" name="Text Box 235"/>
                <p:cNvSpPr txBox="1"/>
                <p:nvPr/>
              </p:nvSpPr>
              <p:spPr>
                <a:xfrm>
                  <a:off x="9516" y="324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E</a:t>
                  </a:r>
                </a:p>
              </p:txBody>
            </p:sp>
            <p:sp>
              <p:nvSpPr>
                <p:cNvPr id="41092" name="Text Box 236"/>
                <p:cNvSpPr txBox="1"/>
                <p:nvPr/>
              </p:nvSpPr>
              <p:spPr>
                <a:xfrm>
                  <a:off x="9000" y="324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W</a:t>
                  </a:r>
                </a:p>
              </p:txBody>
            </p:sp>
            <p:sp>
              <p:nvSpPr>
                <p:cNvPr id="41093" name="Freeform 237"/>
                <p:cNvSpPr>
                  <a:spLocks noChangeAspect="1"/>
                </p:cNvSpPr>
                <p:nvPr/>
              </p:nvSpPr>
              <p:spPr>
                <a:xfrm flipV="1">
                  <a:off x="9366" y="3432"/>
                  <a:ext cx="78" cy="84"/>
                </a:xfrm>
                <a:custGeom>
                  <a:avLst/>
                  <a:gdLst>
                    <a:gd name="txL" fmla="*/ 0 w 78"/>
                    <a:gd name="txT" fmla="*/ 0 h 84"/>
                    <a:gd name="txR" fmla="*/ 78 w 78"/>
                    <a:gd name="txB" fmla="*/ 84 h 84"/>
                  </a:gdLst>
                  <a:ahLst/>
                  <a:cxnLst>
                    <a:cxn ang="0">
                      <a:pos x="0" y="84"/>
                    </a:cxn>
                    <a:cxn ang="0">
                      <a:pos x="52" y="48"/>
                    </a:cxn>
                    <a:cxn ang="0">
                      <a:pos x="78" y="0"/>
                    </a:cxn>
                  </a:cxnLst>
                  <a:rect l="txL" t="txT" r="txR" b="txB"/>
                  <a:pathLst>
                    <a:path w="78" h="84">
                      <a:moveTo>
                        <a:pt x="0" y="84"/>
                      </a:moveTo>
                      <a:lnTo>
                        <a:pt x="52" y="48"/>
                      </a:lnTo>
                      <a:lnTo>
                        <a:pt x="78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94" name="Text Box 238"/>
                <p:cNvSpPr txBox="1"/>
                <p:nvPr/>
              </p:nvSpPr>
              <p:spPr>
                <a:xfrm>
                  <a:off x="6204" y="3564"/>
                  <a:ext cx="792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{NE,W,S}</a:t>
                  </a:r>
                </a:p>
              </p:txBody>
            </p:sp>
            <p:sp>
              <p:nvSpPr>
                <p:cNvPr id="41095" name="Text Box 239"/>
                <p:cNvSpPr txBox="1"/>
                <p:nvPr/>
              </p:nvSpPr>
              <p:spPr>
                <a:xfrm>
                  <a:off x="6930" y="3564"/>
                  <a:ext cx="78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{N,W,ES}</a:t>
                  </a:r>
                </a:p>
              </p:txBody>
            </p:sp>
            <p:sp>
              <p:nvSpPr>
                <p:cNvPr id="41096" name="Text Box 240"/>
                <p:cNvSpPr txBox="1"/>
                <p:nvPr/>
              </p:nvSpPr>
              <p:spPr>
                <a:xfrm>
                  <a:off x="7632" y="3564"/>
                  <a:ext cx="762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{WS,N,E}</a:t>
                  </a:r>
                </a:p>
              </p:txBody>
            </p:sp>
            <p:sp>
              <p:nvSpPr>
                <p:cNvPr id="41097" name="Text Box 241"/>
                <p:cNvSpPr txBox="1"/>
                <p:nvPr/>
              </p:nvSpPr>
              <p:spPr>
                <a:xfrm>
                  <a:off x="8358" y="3564"/>
                  <a:ext cx="792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{NW,S,E}</a:t>
                  </a:r>
                </a:p>
              </p:txBody>
            </p:sp>
            <p:sp>
              <p:nvSpPr>
                <p:cNvPr id="41098" name="Text Box 242"/>
                <p:cNvSpPr txBox="1"/>
                <p:nvPr/>
              </p:nvSpPr>
              <p:spPr>
                <a:xfrm>
                  <a:off x="9102" y="3564"/>
                  <a:ext cx="74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{NE,SW}</a:t>
                  </a:r>
                </a:p>
              </p:txBody>
            </p:sp>
            <p:sp>
              <p:nvSpPr>
                <p:cNvPr id="41099" name="Oval 243"/>
                <p:cNvSpPr>
                  <a:spLocks noChangeAspect="1"/>
                </p:cNvSpPr>
                <p:nvPr/>
              </p:nvSpPr>
              <p:spPr>
                <a:xfrm>
                  <a:off x="7161" y="3306"/>
                  <a:ext cx="261" cy="26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00" name="Oval 244"/>
                <p:cNvSpPr>
                  <a:spLocks noChangeAspect="1"/>
                </p:cNvSpPr>
                <p:nvPr/>
              </p:nvSpPr>
              <p:spPr>
                <a:xfrm>
                  <a:off x="7251" y="327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01" name="Oval 245"/>
                <p:cNvSpPr>
                  <a:spLocks noChangeAspect="1"/>
                </p:cNvSpPr>
                <p:nvPr/>
              </p:nvSpPr>
              <p:spPr>
                <a:xfrm>
                  <a:off x="7251" y="351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02" name="Oval 246"/>
                <p:cNvSpPr>
                  <a:spLocks noChangeAspect="1"/>
                </p:cNvSpPr>
                <p:nvPr/>
              </p:nvSpPr>
              <p:spPr>
                <a:xfrm>
                  <a:off x="7371" y="339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03" name="Oval 247"/>
                <p:cNvSpPr>
                  <a:spLocks noChangeAspect="1"/>
                </p:cNvSpPr>
                <p:nvPr/>
              </p:nvSpPr>
              <p:spPr>
                <a:xfrm>
                  <a:off x="7116" y="339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04" name="Text Box 248"/>
                <p:cNvSpPr txBox="1"/>
                <p:nvPr/>
              </p:nvSpPr>
              <p:spPr>
                <a:xfrm>
                  <a:off x="7128" y="300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N</a:t>
                  </a:r>
                </a:p>
              </p:txBody>
            </p:sp>
            <p:sp>
              <p:nvSpPr>
                <p:cNvPr id="41105" name="Text Box 249"/>
                <p:cNvSpPr txBox="1"/>
                <p:nvPr/>
              </p:nvSpPr>
              <p:spPr>
                <a:xfrm>
                  <a:off x="7128" y="3456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S</a:t>
                  </a:r>
                </a:p>
              </p:txBody>
            </p:sp>
            <p:sp>
              <p:nvSpPr>
                <p:cNvPr id="41106" name="Text Box 250"/>
                <p:cNvSpPr txBox="1"/>
                <p:nvPr/>
              </p:nvSpPr>
              <p:spPr>
                <a:xfrm>
                  <a:off x="7356" y="324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E</a:t>
                  </a:r>
                </a:p>
              </p:txBody>
            </p:sp>
            <p:sp>
              <p:nvSpPr>
                <p:cNvPr id="41107" name="Text Box 251"/>
                <p:cNvSpPr txBox="1"/>
                <p:nvPr/>
              </p:nvSpPr>
              <p:spPr>
                <a:xfrm>
                  <a:off x="6840" y="324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W</a:t>
                  </a:r>
                </a:p>
              </p:txBody>
            </p:sp>
            <p:sp>
              <p:nvSpPr>
                <p:cNvPr id="41108" name="Line 252"/>
                <p:cNvSpPr>
                  <a:spLocks noChangeAspect="1"/>
                </p:cNvSpPr>
                <p:nvPr/>
              </p:nvSpPr>
              <p:spPr>
                <a:xfrm>
                  <a:off x="7302" y="3447"/>
                  <a:ext cx="74" cy="1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109" name="Oval 253"/>
                <p:cNvSpPr>
                  <a:spLocks noChangeAspect="1"/>
                </p:cNvSpPr>
                <p:nvPr/>
              </p:nvSpPr>
              <p:spPr>
                <a:xfrm>
                  <a:off x="7881" y="3306"/>
                  <a:ext cx="261" cy="26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10" name="Oval 254"/>
                <p:cNvSpPr>
                  <a:spLocks noChangeAspect="1"/>
                </p:cNvSpPr>
                <p:nvPr/>
              </p:nvSpPr>
              <p:spPr>
                <a:xfrm>
                  <a:off x="7971" y="327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11" name="Oval 255"/>
                <p:cNvSpPr>
                  <a:spLocks noChangeAspect="1"/>
                </p:cNvSpPr>
                <p:nvPr/>
              </p:nvSpPr>
              <p:spPr>
                <a:xfrm>
                  <a:off x="7971" y="351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12" name="Oval 256"/>
                <p:cNvSpPr>
                  <a:spLocks noChangeAspect="1"/>
                </p:cNvSpPr>
                <p:nvPr/>
              </p:nvSpPr>
              <p:spPr>
                <a:xfrm>
                  <a:off x="8091" y="339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13" name="Oval 257"/>
                <p:cNvSpPr>
                  <a:spLocks noChangeAspect="1"/>
                </p:cNvSpPr>
                <p:nvPr/>
              </p:nvSpPr>
              <p:spPr>
                <a:xfrm>
                  <a:off x="7836" y="339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14" name="Text Box 258"/>
                <p:cNvSpPr txBox="1"/>
                <p:nvPr/>
              </p:nvSpPr>
              <p:spPr>
                <a:xfrm>
                  <a:off x="7848" y="300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N</a:t>
                  </a:r>
                </a:p>
              </p:txBody>
            </p:sp>
            <p:sp>
              <p:nvSpPr>
                <p:cNvPr id="41115" name="Text Box 259"/>
                <p:cNvSpPr txBox="1"/>
                <p:nvPr/>
              </p:nvSpPr>
              <p:spPr>
                <a:xfrm>
                  <a:off x="7848" y="3456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S</a:t>
                  </a:r>
                </a:p>
              </p:txBody>
            </p:sp>
            <p:sp>
              <p:nvSpPr>
                <p:cNvPr id="41116" name="Text Box 260"/>
                <p:cNvSpPr txBox="1"/>
                <p:nvPr/>
              </p:nvSpPr>
              <p:spPr>
                <a:xfrm>
                  <a:off x="8076" y="324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E</a:t>
                  </a:r>
                </a:p>
              </p:txBody>
            </p:sp>
            <p:sp>
              <p:nvSpPr>
                <p:cNvPr id="41117" name="Text Box 261"/>
                <p:cNvSpPr txBox="1"/>
                <p:nvPr/>
              </p:nvSpPr>
              <p:spPr>
                <a:xfrm>
                  <a:off x="7560" y="324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W</a:t>
                  </a:r>
                </a:p>
              </p:txBody>
            </p:sp>
            <p:sp>
              <p:nvSpPr>
                <p:cNvPr id="41118" name="Line 262"/>
                <p:cNvSpPr>
                  <a:spLocks noChangeAspect="1"/>
                </p:cNvSpPr>
                <p:nvPr/>
              </p:nvSpPr>
              <p:spPr>
                <a:xfrm>
                  <a:off x="7932" y="3447"/>
                  <a:ext cx="79" cy="1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119" name="Line 263"/>
                <p:cNvSpPr>
                  <a:spLocks noChangeAspect="1"/>
                </p:cNvSpPr>
                <p:nvPr/>
              </p:nvSpPr>
              <p:spPr>
                <a:xfrm>
                  <a:off x="8015" y="3453"/>
                  <a:ext cx="1" cy="62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120" name="Oval 264"/>
                <p:cNvSpPr>
                  <a:spLocks noChangeAspect="1"/>
                </p:cNvSpPr>
                <p:nvPr/>
              </p:nvSpPr>
              <p:spPr>
                <a:xfrm>
                  <a:off x="8601" y="3306"/>
                  <a:ext cx="261" cy="26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21" name="Oval 265"/>
                <p:cNvSpPr>
                  <a:spLocks noChangeAspect="1"/>
                </p:cNvSpPr>
                <p:nvPr/>
              </p:nvSpPr>
              <p:spPr>
                <a:xfrm>
                  <a:off x="8691" y="327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22" name="Oval 266"/>
                <p:cNvSpPr>
                  <a:spLocks noChangeAspect="1"/>
                </p:cNvSpPr>
                <p:nvPr/>
              </p:nvSpPr>
              <p:spPr>
                <a:xfrm>
                  <a:off x="8691" y="351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23" name="Oval 267"/>
                <p:cNvSpPr>
                  <a:spLocks noChangeAspect="1"/>
                </p:cNvSpPr>
                <p:nvPr/>
              </p:nvSpPr>
              <p:spPr>
                <a:xfrm>
                  <a:off x="8811" y="339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24" name="Oval 268"/>
                <p:cNvSpPr>
                  <a:spLocks noChangeAspect="1"/>
                </p:cNvSpPr>
                <p:nvPr/>
              </p:nvSpPr>
              <p:spPr>
                <a:xfrm>
                  <a:off x="8556" y="339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25" name="Text Box 269"/>
                <p:cNvSpPr txBox="1"/>
                <p:nvPr/>
              </p:nvSpPr>
              <p:spPr>
                <a:xfrm>
                  <a:off x="8568" y="300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N</a:t>
                  </a:r>
                </a:p>
              </p:txBody>
            </p:sp>
            <p:sp>
              <p:nvSpPr>
                <p:cNvPr id="41126" name="Text Box 270"/>
                <p:cNvSpPr txBox="1"/>
                <p:nvPr/>
              </p:nvSpPr>
              <p:spPr>
                <a:xfrm>
                  <a:off x="8568" y="3456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S</a:t>
                  </a:r>
                </a:p>
              </p:txBody>
            </p:sp>
            <p:sp>
              <p:nvSpPr>
                <p:cNvPr id="41127" name="Text Box 271"/>
                <p:cNvSpPr txBox="1"/>
                <p:nvPr/>
              </p:nvSpPr>
              <p:spPr>
                <a:xfrm>
                  <a:off x="8796" y="324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E</a:t>
                  </a:r>
                </a:p>
              </p:txBody>
            </p:sp>
            <p:sp>
              <p:nvSpPr>
                <p:cNvPr id="41128" name="Text Box 272"/>
                <p:cNvSpPr txBox="1"/>
                <p:nvPr/>
              </p:nvSpPr>
              <p:spPr>
                <a:xfrm>
                  <a:off x="8280" y="324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W</a:t>
                  </a:r>
                </a:p>
              </p:txBody>
            </p:sp>
            <p:sp>
              <p:nvSpPr>
                <p:cNvPr id="41129" name="Line 273"/>
                <p:cNvSpPr>
                  <a:spLocks noChangeAspect="1"/>
                </p:cNvSpPr>
                <p:nvPr/>
              </p:nvSpPr>
              <p:spPr>
                <a:xfrm>
                  <a:off x="8652" y="3447"/>
                  <a:ext cx="79" cy="1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130" name="Line 274"/>
                <p:cNvSpPr>
                  <a:spLocks noChangeAspect="1"/>
                </p:cNvSpPr>
                <p:nvPr/>
              </p:nvSpPr>
              <p:spPr>
                <a:xfrm>
                  <a:off x="8735" y="3387"/>
                  <a:ext cx="1" cy="62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131" name="Freeform 275"/>
                <p:cNvSpPr>
                  <a:spLocks noChangeAspect="1"/>
                </p:cNvSpPr>
                <p:nvPr/>
              </p:nvSpPr>
              <p:spPr>
                <a:xfrm flipV="1">
                  <a:off x="9449" y="3372"/>
                  <a:ext cx="84" cy="91"/>
                </a:xfrm>
                <a:custGeom>
                  <a:avLst/>
                  <a:gdLst>
                    <a:gd name="txL" fmla="*/ 0 w 84"/>
                    <a:gd name="txT" fmla="*/ 0 h 91"/>
                    <a:gd name="txR" fmla="*/ 84 w 84"/>
                    <a:gd name="txB" fmla="*/ 91 h 91"/>
                  </a:gdLst>
                  <a:ahLst/>
                  <a:cxnLst>
                    <a:cxn ang="0">
                      <a:pos x="84" y="0"/>
                    </a:cxn>
                    <a:cxn ang="0">
                      <a:pos x="31" y="36"/>
                    </a:cxn>
                    <a:cxn ang="0">
                      <a:pos x="0" y="91"/>
                    </a:cxn>
                  </a:cxnLst>
                  <a:rect l="txL" t="txT" r="txR" b="txB"/>
                  <a:pathLst>
                    <a:path w="84" h="91">
                      <a:moveTo>
                        <a:pt x="84" y="0"/>
                      </a:moveTo>
                      <a:lnTo>
                        <a:pt x="31" y="36"/>
                      </a:lnTo>
                      <a:lnTo>
                        <a:pt x="0" y="91"/>
                      </a:lnTo>
                    </a:path>
                  </a:pathLst>
                </a:custGeom>
                <a:noFill/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132" name="Oval 276"/>
                <p:cNvSpPr>
                  <a:spLocks noChangeAspect="1"/>
                </p:cNvSpPr>
                <p:nvPr/>
              </p:nvSpPr>
              <p:spPr>
                <a:xfrm>
                  <a:off x="6441" y="3306"/>
                  <a:ext cx="261" cy="26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33" name="Oval 277"/>
                <p:cNvSpPr>
                  <a:spLocks noChangeAspect="1"/>
                </p:cNvSpPr>
                <p:nvPr/>
              </p:nvSpPr>
              <p:spPr>
                <a:xfrm>
                  <a:off x="6531" y="327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34" name="Oval 278"/>
                <p:cNvSpPr>
                  <a:spLocks noChangeAspect="1"/>
                </p:cNvSpPr>
                <p:nvPr/>
              </p:nvSpPr>
              <p:spPr>
                <a:xfrm>
                  <a:off x="6531" y="351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35" name="Oval 279"/>
                <p:cNvSpPr>
                  <a:spLocks noChangeAspect="1"/>
                </p:cNvSpPr>
                <p:nvPr/>
              </p:nvSpPr>
              <p:spPr>
                <a:xfrm>
                  <a:off x="6651" y="339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36" name="Oval 280"/>
                <p:cNvSpPr>
                  <a:spLocks noChangeAspect="1"/>
                </p:cNvSpPr>
                <p:nvPr/>
              </p:nvSpPr>
              <p:spPr>
                <a:xfrm>
                  <a:off x="6396" y="3396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37" name="Text Box 281"/>
                <p:cNvSpPr txBox="1"/>
                <p:nvPr/>
              </p:nvSpPr>
              <p:spPr>
                <a:xfrm>
                  <a:off x="6408" y="300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N</a:t>
                  </a:r>
                </a:p>
              </p:txBody>
            </p:sp>
            <p:sp>
              <p:nvSpPr>
                <p:cNvPr id="41138" name="Text Box 282"/>
                <p:cNvSpPr txBox="1"/>
                <p:nvPr/>
              </p:nvSpPr>
              <p:spPr>
                <a:xfrm>
                  <a:off x="6408" y="3456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S</a:t>
                  </a:r>
                </a:p>
              </p:txBody>
            </p:sp>
            <p:sp>
              <p:nvSpPr>
                <p:cNvPr id="41139" name="Text Box 283"/>
                <p:cNvSpPr txBox="1"/>
                <p:nvPr/>
              </p:nvSpPr>
              <p:spPr>
                <a:xfrm>
                  <a:off x="6636" y="324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E</a:t>
                  </a:r>
                </a:p>
              </p:txBody>
            </p:sp>
            <p:sp>
              <p:nvSpPr>
                <p:cNvPr id="41140" name="Text Box 284"/>
                <p:cNvSpPr txBox="1"/>
                <p:nvPr/>
              </p:nvSpPr>
              <p:spPr>
                <a:xfrm>
                  <a:off x="6120" y="3240"/>
                  <a:ext cx="396" cy="3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500" dirty="0">
                      <a:latin typeface="Times New Roman" panose="02020603050405020304" pitchFamily="18" charset="0"/>
                    </a:rPr>
                    <a:t>W</a:t>
                  </a:r>
                </a:p>
              </p:txBody>
            </p:sp>
            <p:sp>
              <p:nvSpPr>
                <p:cNvPr id="41141" name="Line 285"/>
                <p:cNvSpPr>
                  <a:spLocks noChangeAspect="1"/>
                </p:cNvSpPr>
                <p:nvPr/>
              </p:nvSpPr>
              <p:spPr>
                <a:xfrm>
                  <a:off x="6576" y="3447"/>
                  <a:ext cx="79" cy="1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142" name="Line 286"/>
                <p:cNvSpPr>
                  <a:spLocks noChangeAspect="1"/>
                </p:cNvSpPr>
                <p:nvPr/>
              </p:nvSpPr>
              <p:spPr>
                <a:xfrm>
                  <a:off x="6575" y="3387"/>
                  <a:ext cx="1" cy="62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143" name="Line 287"/>
                <p:cNvSpPr>
                  <a:spLocks noChangeAspect="1"/>
                </p:cNvSpPr>
                <p:nvPr/>
              </p:nvSpPr>
              <p:spPr>
                <a:xfrm>
                  <a:off x="7296" y="3448"/>
                  <a:ext cx="1" cy="68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0969" name="Text Box 288"/>
              <p:cNvSpPr txBox="1"/>
              <p:nvPr/>
            </p:nvSpPr>
            <p:spPr>
              <a:xfrm>
                <a:off x="3635" y="7223"/>
                <a:ext cx="603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900" dirty="0">
                    <a:latin typeface="Times New Roman" panose="02020603050405020304" pitchFamily="18" charset="0"/>
                  </a:rPr>
                  <a:t>(a)</a:t>
                </a:r>
              </a:p>
            </p:txBody>
          </p:sp>
          <p:sp>
            <p:nvSpPr>
              <p:cNvPr id="40970" name="Text Box 289"/>
              <p:cNvSpPr txBox="1"/>
              <p:nvPr/>
            </p:nvSpPr>
            <p:spPr>
              <a:xfrm>
                <a:off x="7754" y="7223"/>
                <a:ext cx="603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900" dirty="0">
                    <a:latin typeface="Times New Roman" panose="02020603050405020304" pitchFamily="18" charset="0"/>
                  </a:rPr>
                  <a:t>(b)</a:t>
                </a:r>
              </a:p>
            </p:txBody>
          </p:sp>
          <p:sp>
            <p:nvSpPr>
              <p:cNvPr id="40971" name="Text Box 290"/>
              <p:cNvSpPr txBox="1"/>
              <p:nvPr/>
            </p:nvSpPr>
            <p:spPr>
              <a:xfrm>
                <a:off x="4743" y="7488"/>
                <a:ext cx="273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1000" dirty="0">
                    <a:latin typeface="Times New Roman" panose="02020603050405020304" pitchFamily="18" charset="0"/>
                  </a:rPr>
                  <a:t> 2D-RMESH</a:t>
                </a:r>
                <a:r>
                  <a:rPr lang="zh-CN" altLang="en-US" sz="1000" dirty="0">
                    <a:latin typeface="Times New Roman" panose="02020603050405020304" pitchFamily="18" charset="0"/>
                    <a:ea typeface="楷体_GB2312" pitchFamily="49" charset="-122"/>
                  </a:rPr>
                  <a:t>结构</a:t>
                </a:r>
                <a:endParaRPr lang="zh-CN" altLang="en-US" sz="1000" dirty="0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/>
              <a:t>1.2.1 </a:t>
            </a:r>
            <a:r>
              <a:rPr lang="zh-CN" altLang="en-US" sz="2800" b="1" dirty="0"/>
              <a:t>并行计算机的互连网络</a:t>
            </a: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53340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静态互连网络</a:t>
            </a:r>
          </a:p>
          <a:p>
            <a:pPr eaLnBrk="1" hangingPunct="1">
              <a:buNone/>
            </a:pPr>
            <a:r>
              <a:rPr lang="zh-CN" altLang="en-US" dirty="0"/>
              <a:t>    </a:t>
            </a:r>
            <a:r>
              <a:rPr lang="en-US" altLang="zh-CN" sz="2200" b="1" dirty="0"/>
              <a:t>(3) </a:t>
            </a:r>
            <a:r>
              <a:rPr lang="zh-CN" altLang="en-US" sz="2200" b="1" dirty="0"/>
              <a:t>树形连接</a:t>
            </a:r>
            <a:r>
              <a:rPr lang="en-US" altLang="zh-CN" sz="2200" b="1" dirty="0"/>
              <a:t>TC(Tree Connected)</a:t>
            </a:r>
          </a:p>
          <a:p>
            <a:pPr eaLnBrk="1" hangingPunct="1">
              <a:buNone/>
            </a:pPr>
            <a:r>
              <a:rPr lang="en-US" altLang="zh-CN" sz="2200" b="1" dirty="0"/>
              <a:t>         </a:t>
            </a:r>
            <a:r>
              <a:rPr lang="zh-CN" altLang="en-US" sz="2200" dirty="0"/>
              <a:t>二叉树，通信直径</a:t>
            </a:r>
            <a:r>
              <a:rPr lang="en-US" altLang="zh-CN" sz="2200" dirty="0"/>
              <a:t>2(log</a:t>
            </a:r>
            <a:r>
              <a:rPr lang="en-US" altLang="zh-CN" sz="2200" i="1" dirty="0"/>
              <a:t>n</a:t>
            </a:r>
            <a:r>
              <a:rPr lang="en-US" altLang="zh-CN" sz="2200" dirty="0"/>
              <a:t>-1)                       </a:t>
            </a:r>
            <a:r>
              <a:rPr lang="zh-CN" altLang="en-US" sz="2200" dirty="0"/>
              <a:t>胖树</a:t>
            </a:r>
            <a:r>
              <a:rPr lang="en-US" altLang="zh-CN" sz="2200" dirty="0"/>
              <a:t>(X</a:t>
            </a:r>
            <a:r>
              <a:rPr lang="zh-CN" altLang="en-US" sz="2200" dirty="0"/>
              <a:t>树）</a:t>
            </a:r>
          </a:p>
          <a:p>
            <a:pPr eaLnBrk="1" hangingPunct="1">
              <a:buNone/>
            </a:pPr>
            <a:r>
              <a:rPr lang="zh-CN" altLang="en-US" sz="2200" dirty="0"/>
              <a:t>         </a:t>
            </a:r>
          </a:p>
        </p:txBody>
      </p:sp>
      <p:pic>
        <p:nvPicPr>
          <p:cNvPr id="41988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2565400"/>
            <a:ext cx="3962400" cy="2514600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41989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781300"/>
            <a:ext cx="4572000" cy="28194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990" name="Rectangle 7"/>
          <p:cNvSpPr/>
          <p:nvPr/>
        </p:nvSpPr>
        <p:spPr>
          <a:xfrm>
            <a:off x="179388" y="5116513"/>
            <a:ext cx="399415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</a:rPr>
              <a:t>根结点处理器负载过重，瓶颈结点</a:t>
            </a:r>
          </a:p>
          <a:p>
            <a:r>
              <a:rPr lang="zh-CN" altLang="en-US" sz="2000" dirty="0">
                <a:latin typeface="Times New Roman" panose="02020603050405020304" pitchFamily="18" charset="0"/>
              </a:rPr>
              <a:t>要求根结点处理和容错能力强</a:t>
            </a:r>
          </a:p>
        </p:txBody>
      </p:sp>
      <p:sp>
        <p:nvSpPr>
          <p:cNvPr id="41991" name="Rectangle 8"/>
          <p:cNvSpPr/>
          <p:nvPr/>
        </p:nvSpPr>
        <p:spPr>
          <a:xfrm>
            <a:off x="250825" y="5949950"/>
            <a:ext cx="8713788" cy="671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千万亿次神威蓝光超级并行计算机群采用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胖树结构</a:t>
            </a:r>
            <a:r>
              <a:rPr lang="zh-CN" altLang="en-US" sz="20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连接机群中的处理器结点</a:t>
            </a:r>
          </a:p>
          <a:p>
            <a:r>
              <a:rPr lang="zh-CN" altLang="en-US" sz="18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曙光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5000A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超级并行计算机群系统机采用</a:t>
            </a:r>
            <a:r>
              <a:rPr lang="zh-CN" altLang="en-US" sz="18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树结构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连接机群中的处理器结点</a:t>
            </a:r>
          </a:p>
        </p:txBody>
      </p: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/>
              <a:t>1.2.1 </a:t>
            </a:r>
            <a:r>
              <a:rPr lang="zh-CN" altLang="en-US" sz="2800" b="1" dirty="0"/>
              <a:t>并行计算机的互连网络</a:t>
            </a: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53340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静态互连网络</a:t>
            </a:r>
          </a:p>
          <a:p>
            <a:pPr eaLnBrk="1" hangingPunct="1">
              <a:buNone/>
            </a:pPr>
            <a:r>
              <a:rPr lang="zh-CN" altLang="en-US" dirty="0"/>
              <a:t>    </a:t>
            </a:r>
            <a:r>
              <a:rPr lang="en-US" altLang="zh-CN" sz="2200" b="1" dirty="0"/>
              <a:t>(4) </a:t>
            </a:r>
            <a:r>
              <a:rPr lang="zh-CN" altLang="en-US" sz="2200" b="1" dirty="0"/>
              <a:t>树网连接</a:t>
            </a:r>
            <a:r>
              <a:rPr lang="en-US" altLang="zh-CN" sz="2200" b="1" dirty="0"/>
              <a:t>MT(Mesh of tree) </a:t>
            </a:r>
          </a:p>
        </p:txBody>
      </p:sp>
      <p:pic>
        <p:nvPicPr>
          <p:cNvPr id="4301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667000"/>
            <a:ext cx="5029200" cy="3656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/>
              <a:t>1.2.1 </a:t>
            </a:r>
            <a:r>
              <a:rPr lang="zh-CN" altLang="en-US" sz="2800" b="1" dirty="0"/>
              <a:t>并行计算机的互连网络</a:t>
            </a: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0" y="990600"/>
            <a:ext cx="8915400" cy="5638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静态互连网络</a:t>
            </a:r>
          </a:p>
          <a:p>
            <a:pPr lvl="1" eaLnBrk="1" hangingPunct="1">
              <a:buNone/>
            </a:pPr>
            <a:r>
              <a:rPr lang="en-US" altLang="zh-CN" sz="2200" b="1" dirty="0"/>
              <a:t>(5) </a:t>
            </a:r>
            <a:r>
              <a:rPr lang="zh-CN" altLang="en-US" sz="2200" b="1" dirty="0"/>
              <a:t>金字塔连接 </a:t>
            </a:r>
            <a:r>
              <a:rPr lang="en-US" altLang="zh-CN" sz="2200" b="1" dirty="0"/>
              <a:t>(Pyramid)</a:t>
            </a:r>
          </a:p>
          <a:p>
            <a:pPr lvl="1" eaLnBrk="1" hangingPunct="1">
              <a:buNone/>
            </a:pPr>
            <a:r>
              <a:rPr lang="en-US" altLang="zh-CN" sz="2200" b="1" dirty="0"/>
              <a:t>(6) </a:t>
            </a:r>
            <a:r>
              <a:rPr lang="zh-CN" altLang="en-US" sz="2200" b="1" dirty="0"/>
              <a:t>超立方连接</a:t>
            </a:r>
            <a:r>
              <a:rPr lang="en-US" altLang="zh-CN" sz="2200" b="1" dirty="0"/>
              <a:t>HC (Hypercube Connected)</a:t>
            </a:r>
          </a:p>
          <a:p>
            <a:pPr lvl="1" eaLnBrk="1" hangingPunct="1">
              <a:buNone/>
            </a:pPr>
            <a:r>
              <a:rPr lang="zh-CN" altLang="en-US" sz="2000" dirty="0"/>
              <a:t>互连函数</a:t>
            </a:r>
            <a:r>
              <a:rPr lang="en-US" altLang="zh-CN" sz="2000" dirty="0"/>
              <a:t>:  CC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(p</a:t>
            </a:r>
            <a:r>
              <a:rPr lang="en-US" altLang="zh-CN" sz="2000" baseline="-25000" dirty="0"/>
              <a:t>m-1</a:t>
            </a:r>
            <a:r>
              <a:rPr lang="en-US" altLang="zh-CN" sz="2000" dirty="0"/>
              <a:t> p</a:t>
            </a:r>
            <a:r>
              <a:rPr lang="en-US" altLang="zh-CN" sz="2000" baseline="-25000" dirty="0"/>
              <a:t>m-2</a:t>
            </a:r>
            <a:r>
              <a:rPr lang="en-US" altLang="zh-CN" sz="2000" dirty="0"/>
              <a:t>… p</a:t>
            </a:r>
            <a:r>
              <a:rPr lang="en-US" altLang="zh-CN" sz="2000" baseline="-25000" dirty="0"/>
              <a:t>i+1</a:t>
            </a:r>
            <a:r>
              <a:rPr lang="en-US" altLang="zh-CN" sz="2000" dirty="0"/>
              <a:t> p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 p</a:t>
            </a:r>
            <a:r>
              <a:rPr lang="en-US" altLang="zh-CN" sz="2000" baseline="-25000" dirty="0"/>
              <a:t>i-1</a:t>
            </a:r>
            <a:r>
              <a:rPr lang="en-US" altLang="zh-CN" sz="2000" dirty="0"/>
              <a:t> …p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p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 )= p</a:t>
            </a:r>
            <a:r>
              <a:rPr lang="en-US" altLang="zh-CN" sz="2000" baseline="-25000" dirty="0"/>
              <a:t>m-1</a:t>
            </a:r>
            <a:r>
              <a:rPr lang="en-US" altLang="zh-CN" sz="2000" dirty="0"/>
              <a:t> p</a:t>
            </a:r>
            <a:r>
              <a:rPr lang="en-US" altLang="zh-CN" sz="2000" baseline="-25000" dirty="0"/>
              <a:t>m-2</a:t>
            </a:r>
            <a:r>
              <a:rPr lang="en-US" altLang="zh-CN" sz="2000" dirty="0"/>
              <a:t>… p</a:t>
            </a:r>
            <a:r>
              <a:rPr lang="en-US" altLang="zh-CN" sz="2000" baseline="-25000" dirty="0"/>
              <a:t>i+1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3399"/>
                </a:solidFill>
              </a:rPr>
              <a:t>~p</a:t>
            </a:r>
            <a:r>
              <a:rPr lang="en-US" altLang="zh-CN" sz="2000" baseline="-25000" dirty="0">
                <a:solidFill>
                  <a:srgbClr val="FF3399"/>
                </a:solidFill>
              </a:rPr>
              <a:t>i</a:t>
            </a:r>
            <a:r>
              <a:rPr lang="en-US" altLang="zh-CN" sz="2000" dirty="0"/>
              <a:t> p</a:t>
            </a:r>
            <a:r>
              <a:rPr lang="en-US" altLang="zh-CN" sz="2000" baseline="-25000" dirty="0"/>
              <a:t>i-1</a:t>
            </a:r>
            <a:r>
              <a:rPr lang="en-US" altLang="zh-CN" sz="2000" dirty="0"/>
              <a:t> …p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p</a:t>
            </a:r>
            <a:r>
              <a:rPr lang="en-US" altLang="zh-CN" sz="2000" baseline="-25000" dirty="0"/>
              <a:t>0</a:t>
            </a:r>
            <a:r>
              <a:rPr lang="en-US" altLang="zh-CN" sz="2200" b="1" dirty="0"/>
              <a:t> </a:t>
            </a:r>
          </a:p>
          <a:p>
            <a:pPr lvl="1" eaLnBrk="1" hangingPunct="1">
              <a:buNone/>
            </a:pPr>
            <a:r>
              <a:rPr lang="en-US" altLang="zh-CN" sz="2200" dirty="0"/>
              <a:t>   </a:t>
            </a:r>
            <a:r>
              <a:rPr lang="zh-CN" altLang="en-US" sz="2000" dirty="0"/>
              <a:t>其中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m-1</a:t>
            </a:r>
            <a:r>
              <a:rPr lang="en-US" altLang="zh-CN" sz="2000" dirty="0"/>
              <a:t> p</a:t>
            </a:r>
            <a:r>
              <a:rPr lang="en-US" altLang="zh-CN" sz="2000" baseline="-25000" dirty="0"/>
              <a:t>m-2</a:t>
            </a:r>
            <a:r>
              <a:rPr lang="en-US" altLang="zh-CN" sz="2000" dirty="0"/>
              <a:t>… p</a:t>
            </a:r>
            <a:r>
              <a:rPr lang="en-US" altLang="zh-CN" sz="2000" baseline="-25000" dirty="0"/>
              <a:t>i+1</a:t>
            </a:r>
            <a:r>
              <a:rPr lang="en-US" altLang="zh-CN" sz="2000" dirty="0"/>
              <a:t> p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 p</a:t>
            </a:r>
            <a:r>
              <a:rPr lang="en-US" altLang="zh-CN" sz="2000" baseline="-25000" dirty="0"/>
              <a:t>i-1</a:t>
            </a:r>
            <a:r>
              <a:rPr lang="en-US" altLang="zh-CN" sz="2000" dirty="0"/>
              <a:t> …p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p</a:t>
            </a:r>
            <a:r>
              <a:rPr lang="en-US" altLang="zh-CN" sz="2000" baseline="-25000" dirty="0"/>
              <a:t>0</a:t>
            </a:r>
            <a:r>
              <a:rPr lang="zh-CN" altLang="en-US" sz="2000" dirty="0"/>
              <a:t>为处理器编号的二进制表示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FF3399"/>
                </a:solidFill>
              </a:rPr>
              <a:t>~p</a:t>
            </a:r>
            <a:r>
              <a:rPr lang="en-US" altLang="zh-CN" sz="2000" baseline="-25000" dirty="0">
                <a:solidFill>
                  <a:srgbClr val="FF3399"/>
                </a:solidFill>
              </a:rPr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为对</a:t>
            </a:r>
            <a:r>
              <a:rPr lang="en-US" altLang="zh-CN" sz="2000" dirty="0">
                <a:solidFill>
                  <a:srgbClr val="FF3399"/>
                </a:solidFill>
              </a:rPr>
              <a:t>p</a:t>
            </a:r>
            <a:r>
              <a:rPr lang="en-US" altLang="zh-CN" sz="2000" baseline="-25000" dirty="0">
                <a:solidFill>
                  <a:srgbClr val="FF3399"/>
                </a:solidFill>
              </a:rPr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求反</a:t>
            </a:r>
            <a:r>
              <a:rPr lang="en-US" altLang="zh-CN" sz="2000" dirty="0"/>
              <a:t>, </a:t>
            </a:r>
            <a:r>
              <a:rPr lang="en-US" altLang="zh-CN" sz="2000" i="1" dirty="0"/>
              <a:t>i</a:t>
            </a:r>
            <a:r>
              <a:rPr lang="en-US" altLang="zh-CN" sz="2000" dirty="0"/>
              <a:t>=0~m-1, m=log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n, n=2</a:t>
            </a:r>
            <a:r>
              <a:rPr lang="en-US" altLang="zh-CN" sz="2000" baseline="30000" dirty="0"/>
              <a:t>m </a:t>
            </a:r>
            <a:r>
              <a:rPr lang="en-US" altLang="zh-CN" sz="2000" dirty="0"/>
              <a:t>;  </a:t>
            </a:r>
            <a:r>
              <a:rPr lang="zh-CN" altLang="en-US" sz="2000" dirty="0">
                <a:solidFill>
                  <a:srgbClr val="FF3399"/>
                </a:solidFill>
              </a:rPr>
              <a:t>通信直径</a:t>
            </a:r>
            <a:r>
              <a:rPr lang="en-US" altLang="zh-CN" sz="2000" dirty="0">
                <a:solidFill>
                  <a:srgbClr val="FF3399"/>
                </a:solidFill>
              </a:rPr>
              <a:t>log</a:t>
            </a:r>
            <a:r>
              <a:rPr lang="en-US" altLang="zh-CN" sz="2000" baseline="-25000" dirty="0">
                <a:solidFill>
                  <a:srgbClr val="FF3399"/>
                </a:solidFill>
              </a:rPr>
              <a:t>2</a:t>
            </a:r>
            <a:r>
              <a:rPr lang="en-US" altLang="zh-CN" sz="2000" dirty="0">
                <a:solidFill>
                  <a:srgbClr val="FF3399"/>
                </a:solidFill>
              </a:rPr>
              <a:t>n. </a:t>
            </a:r>
            <a:r>
              <a:rPr lang="zh-CN" altLang="en-US" sz="2000" dirty="0">
                <a:solidFill>
                  <a:srgbClr val="FF3399"/>
                </a:solidFill>
              </a:rPr>
              <a:t>不易扩展</a:t>
            </a:r>
            <a:r>
              <a:rPr lang="en-US" altLang="zh-CN" sz="2000" dirty="0">
                <a:solidFill>
                  <a:srgbClr val="FF3399"/>
                </a:solidFill>
              </a:rPr>
              <a:t>.</a:t>
            </a:r>
            <a:r>
              <a:rPr lang="en-US" altLang="zh-CN" sz="2000" dirty="0"/>
              <a:t> </a:t>
            </a:r>
            <a:endParaRPr lang="en-US" altLang="zh-CN" sz="2000" baseline="30000" dirty="0"/>
          </a:p>
          <a:p>
            <a:pPr lvl="1" eaLnBrk="1" hangingPunct="1">
              <a:buNone/>
            </a:pPr>
            <a:r>
              <a:rPr lang="zh-CN" altLang="en-US" sz="2200" b="1" dirty="0">
                <a:solidFill>
                  <a:srgbClr val="FF3399"/>
                </a:solidFill>
              </a:rPr>
              <a:t>例</a:t>
            </a:r>
            <a:r>
              <a:rPr lang="en-US" altLang="zh-CN" sz="2200" b="1" dirty="0">
                <a:solidFill>
                  <a:srgbClr val="FF3399"/>
                </a:solidFill>
              </a:rPr>
              <a:t>:</a:t>
            </a:r>
            <a:r>
              <a:rPr lang="en-US" altLang="zh-CN" sz="2200" b="1" dirty="0"/>
              <a:t> n=16, </a:t>
            </a:r>
            <a:r>
              <a:rPr lang="en-US" altLang="zh-CN" sz="2000" dirty="0"/>
              <a:t>CC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(0000 )=</a:t>
            </a:r>
            <a:r>
              <a:rPr lang="en-US" altLang="zh-CN" sz="2200" b="1" dirty="0"/>
              <a:t> 0001, </a:t>
            </a:r>
            <a:r>
              <a:rPr lang="en-US" altLang="zh-CN" sz="2000" dirty="0"/>
              <a:t>CC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(0001 )=</a:t>
            </a:r>
            <a:r>
              <a:rPr lang="en-US" altLang="zh-CN" sz="2200" b="1" dirty="0"/>
              <a:t> 0000, </a:t>
            </a:r>
            <a:r>
              <a:rPr lang="en-US" altLang="zh-CN" sz="2000" dirty="0"/>
              <a:t>CC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(0010 )=</a:t>
            </a:r>
            <a:r>
              <a:rPr lang="en-US" altLang="zh-CN" sz="2200" b="1" dirty="0"/>
              <a:t> 0011, </a:t>
            </a:r>
            <a:r>
              <a:rPr lang="en-US" altLang="zh-CN" sz="2000" dirty="0"/>
              <a:t>CC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(0011 )=</a:t>
            </a:r>
            <a:r>
              <a:rPr lang="en-US" altLang="zh-CN" sz="2200" b="1" dirty="0"/>
              <a:t> 0010, </a:t>
            </a:r>
            <a:r>
              <a:rPr lang="en-US" altLang="zh-CN" sz="2000" dirty="0"/>
              <a:t>CC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(0100 )=</a:t>
            </a:r>
            <a:r>
              <a:rPr lang="en-US" altLang="zh-CN" sz="2200" b="1" dirty="0"/>
              <a:t> 0101, </a:t>
            </a:r>
            <a:r>
              <a:rPr lang="en-US" altLang="zh-CN" sz="2000" dirty="0"/>
              <a:t>CC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(0101 )=</a:t>
            </a:r>
            <a:r>
              <a:rPr lang="en-US" altLang="zh-CN" sz="2200" b="1" dirty="0"/>
              <a:t> 0100, </a:t>
            </a:r>
            <a:r>
              <a:rPr lang="en-US" altLang="zh-CN" sz="2000" dirty="0"/>
              <a:t>CC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(0110 )=</a:t>
            </a:r>
            <a:r>
              <a:rPr lang="en-US" altLang="zh-CN" sz="2200" b="1" dirty="0"/>
              <a:t> 0111, </a:t>
            </a:r>
            <a:r>
              <a:rPr lang="en-US" altLang="zh-CN" sz="2000" dirty="0"/>
              <a:t>CC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(0111 )=</a:t>
            </a:r>
            <a:r>
              <a:rPr lang="en-US" altLang="zh-CN" sz="2200" b="1" dirty="0"/>
              <a:t> 0110, </a:t>
            </a:r>
            <a:r>
              <a:rPr lang="en-US" altLang="zh-CN" sz="2000" dirty="0"/>
              <a:t>CC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(1000 )=</a:t>
            </a:r>
            <a:r>
              <a:rPr lang="en-US" altLang="zh-CN" sz="2200" b="1" dirty="0"/>
              <a:t> 1001, </a:t>
            </a:r>
            <a:r>
              <a:rPr lang="en-US" altLang="zh-CN" sz="2000" dirty="0"/>
              <a:t>CC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(1001 )=</a:t>
            </a:r>
            <a:r>
              <a:rPr lang="en-US" altLang="zh-CN" sz="2200" b="1" dirty="0"/>
              <a:t> 1000, ……</a:t>
            </a:r>
          </a:p>
          <a:p>
            <a:pPr lvl="1" eaLnBrk="1" hangingPunct="1">
              <a:buNone/>
            </a:pPr>
            <a:r>
              <a:rPr lang="en-US" altLang="zh-CN" sz="2200" b="1" dirty="0"/>
              <a:t>                                </a:t>
            </a:r>
            <a:r>
              <a:rPr lang="en-US" altLang="zh-CN" sz="2200" b="1" dirty="0">
                <a:solidFill>
                  <a:srgbClr val="FF3399"/>
                </a:solidFill>
              </a:rPr>
              <a:t>3</a:t>
            </a:r>
            <a:r>
              <a:rPr lang="zh-CN" altLang="en-US" sz="2200" b="1" dirty="0">
                <a:solidFill>
                  <a:srgbClr val="FF3399"/>
                </a:solidFill>
              </a:rPr>
              <a:t>－立方</a:t>
            </a:r>
            <a:r>
              <a:rPr lang="zh-CN" altLang="en-US" sz="2200" b="1" dirty="0"/>
              <a:t>                              </a:t>
            </a:r>
            <a:r>
              <a:rPr lang="en-US" altLang="zh-CN" sz="2200" b="1" dirty="0">
                <a:solidFill>
                  <a:srgbClr val="FF3399"/>
                </a:solidFill>
              </a:rPr>
              <a:t>4</a:t>
            </a:r>
            <a:r>
              <a:rPr lang="zh-CN" altLang="en-US" sz="2200" b="1" dirty="0">
                <a:solidFill>
                  <a:srgbClr val="FF3399"/>
                </a:solidFill>
              </a:rPr>
              <a:t>－立方</a:t>
            </a:r>
          </a:p>
          <a:p>
            <a:pPr lvl="1" eaLnBrk="1" hangingPunct="1">
              <a:buNone/>
            </a:pPr>
            <a:endParaRPr lang="zh-CN" altLang="en-US" sz="2200" b="1" dirty="0"/>
          </a:p>
          <a:p>
            <a:pPr lvl="1" eaLnBrk="1" hangingPunct="1">
              <a:buNone/>
            </a:pPr>
            <a:endParaRPr lang="en-US" altLang="zh-CN" sz="2000" b="1" dirty="0"/>
          </a:p>
        </p:txBody>
      </p:sp>
      <p:pic>
        <p:nvPicPr>
          <p:cNvPr id="4403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876800"/>
            <a:ext cx="5715000" cy="18288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/>
              <a:t>1.2.1 </a:t>
            </a:r>
            <a:r>
              <a:rPr lang="zh-CN" altLang="en-US" sz="2800" b="1" dirty="0"/>
              <a:t>并行计算机的互连网络</a:t>
            </a: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0292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zh-CN" sz="2600" b="1" dirty="0"/>
              <a:t> </a:t>
            </a:r>
            <a:r>
              <a:rPr lang="zh-CN" altLang="en-US" sz="2600" b="1" dirty="0"/>
              <a:t>扩展的超立方结构</a:t>
            </a:r>
            <a:r>
              <a:rPr lang="en-US" altLang="zh-CN" sz="2600" b="1" dirty="0"/>
              <a:t>----</a:t>
            </a:r>
            <a:r>
              <a:rPr lang="zh-CN" altLang="en-US" sz="2600" b="1" dirty="0"/>
              <a:t>光电超立方机器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600" b="1" dirty="0"/>
              <a:t>    </a:t>
            </a:r>
            <a:r>
              <a:rPr lang="zh-CN" altLang="en-US" sz="2400" dirty="0"/>
              <a:t>立方体内的结点</a:t>
            </a:r>
            <a:r>
              <a:rPr lang="en-US" altLang="zh-CN" sz="2400" dirty="0"/>
              <a:t>(</a:t>
            </a:r>
            <a:r>
              <a:rPr lang="zh-CN" altLang="en-US" sz="2400" dirty="0"/>
              <a:t>处理器</a:t>
            </a:r>
            <a:r>
              <a:rPr lang="en-US" altLang="zh-CN" sz="2400" dirty="0"/>
              <a:t>)</a:t>
            </a:r>
            <a:r>
              <a:rPr lang="zh-CN" altLang="en-US" sz="2400" dirty="0"/>
              <a:t>由电信号连接</a:t>
            </a:r>
            <a:r>
              <a:rPr lang="en-US" altLang="zh-CN" sz="2400" dirty="0"/>
              <a:t>,  </a:t>
            </a:r>
            <a:r>
              <a:rPr lang="zh-CN" altLang="en-US" sz="2400" dirty="0"/>
              <a:t>超立方体之间用光信号</a:t>
            </a:r>
            <a:r>
              <a:rPr lang="en-US" altLang="zh-CN" sz="2400" dirty="0"/>
              <a:t>(</a:t>
            </a:r>
            <a:r>
              <a:rPr lang="zh-CN" altLang="en-US" sz="2400" dirty="0"/>
              <a:t>光波</a:t>
            </a:r>
            <a:r>
              <a:rPr lang="en-US" altLang="zh-CN" sz="2400" dirty="0"/>
              <a:t>)</a:t>
            </a:r>
            <a:r>
              <a:rPr lang="zh-CN" altLang="en-US" sz="2400" dirty="0"/>
              <a:t>连接</a:t>
            </a:r>
            <a:r>
              <a:rPr lang="en-US" altLang="zh-CN" sz="2400" dirty="0"/>
              <a:t>.     </a:t>
            </a:r>
            <a:r>
              <a:rPr lang="zh-CN" altLang="en-US" sz="2400" dirty="0">
                <a:solidFill>
                  <a:srgbClr val="FF3399"/>
                </a:solidFill>
              </a:rPr>
              <a:t>机器规模扩展容易</a:t>
            </a:r>
            <a:r>
              <a:rPr lang="en-US" altLang="zh-CN" sz="2400" dirty="0">
                <a:solidFill>
                  <a:srgbClr val="FF3399"/>
                </a:solidFill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/>
              <a:t>            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电信号连接              光信号连接</a:t>
            </a:r>
          </a:p>
          <a:p>
            <a:pPr lvl="1" eaLnBrk="1" hangingPunct="1">
              <a:buNone/>
            </a:pPr>
            <a:endParaRPr lang="zh-CN" altLang="en-US" sz="2200" b="1" dirty="0"/>
          </a:p>
          <a:p>
            <a:pPr lvl="1" eaLnBrk="1" hangingPunct="1">
              <a:buNone/>
            </a:pPr>
            <a:endParaRPr lang="en-US" altLang="zh-CN" sz="2200" b="1" dirty="0"/>
          </a:p>
        </p:txBody>
      </p:sp>
      <p:pic>
        <p:nvPicPr>
          <p:cNvPr id="4506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038600"/>
            <a:ext cx="5715000" cy="24384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5061" name="Line 5"/>
          <p:cNvSpPr/>
          <p:nvPr/>
        </p:nvSpPr>
        <p:spPr>
          <a:xfrm>
            <a:off x="2286000" y="3200400"/>
            <a:ext cx="7620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062" name="Line 6"/>
          <p:cNvSpPr/>
          <p:nvPr/>
        </p:nvSpPr>
        <p:spPr>
          <a:xfrm flipH="1">
            <a:off x="1524000" y="3276600"/>
            <a:ext cx="762000" cy="2286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063" name="Line 7"/>
          <p:cNvSpPr/>
          <p:nvPr/>
        </p:nvSpPr>
        <p:spPr>
          <a:xfrm>
            <a:off x="6096000" y="3048000"/>
            <a:ext cx="38100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064" name="Line 8"/>
          <p:cNvSpPr/>
          <p:nvPr/>
        </p:nvSpPr>
        <p:spPr>
          <a:xfrm flipH="1">
            <a:off x="4114800" y="3124200"/>
            <a:ext cx="9906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065" name="Line 9"/>
          <p:cNvSpPr/>
          <p:nvPr/>
        </p:nvSpPr>
        <p:spPr>
          <a:xfrm flipH="1">
            <a:off x="4343400" y="3124200"/>
            <a:ext cx="990600" cy="2209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066" name="Line 10"/>
          <p:cNvSpPr/>
          <p:nvPr/>
        </p:nvSpPr>
        <p:spPr>
          <a:xfrm flipH="1">
            <a:off x="5105400" y="3124200"/>
            <a:ext cx="685800" cy="2438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/>
              <a:t>1.2.1 </a:t>
            </a:r>
            <a:r>
              <a:rPr lang="zh-CN" altLang="en-US" sz="2800" b="1" dirty="0"/>
              <a:t>并行计算机的互连网络</a:t>
            </a: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0" y="990600"/>
            <a:ext cx="8915400" cy="58674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静态互连网络</a:t>
            </a:r>
          </a:p>
          <a:p>
            <a:pPr lvl="1" eaLnBrk="1" hangingPunct="1">
              <a:buNone/>
            </a:pPr>
            <a:endParaRPr lang="zh-CN" altLang="en-US" sz="2200" b="1" dirty="0"/>
          </a:p>
          <a:p>
            <a:pPr lvl="1" eaLnBrk="1" hangingPunct="1">
              <a:buNone/>
            </a:pPr>
            <a:endParaRPr lang="en-US" altLang="zh-CN" sz="2000" b="1" dirty="0"/>
          </a:p>
        </p:txBody>
      </p:sp>
      <p:sp>
        <p:nvSpPr>
          <p:cNvPr id="46084" name="Rectangle 6"/>
          <p:cNvSpPr/>
          <p:nvPr/>
        </p:nvSpPr>
        <p:spPr>
          <a:xfrm>
            <a:off x="0" y="1447800"/>
            <a:ext cx="8915400" cy="5484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1" eaLnBrk="0" hangingPunct="0">
              <a:spcBef>
                <a:spcPct val="50000"/>
              </a:spcBef>
              <a:buClr>
                <a:srgbClr val="CC00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2"/>
                </a:solidFill>
                <a:latin typeface="Arial" panose="020B0604020202020204" pitchFamily="34" charset="0"/>
              </a:rPr>
              <a:t>(7)</a:t>
            </a:r>
            <a:r>
              <a:rPr lang="zh-CN" altLang="en-US" sz="2200" dirty="0">
                <a:solidFill>
                  <a:schemeClr val="tx2"/>
                </a:solidFill>
                <a:latin typeface="Arial" panose="020B0604020202020204" pitchFamily="34" charset="0"/>
              </a:rPr>
              <a:t>立方环连接</a:t>
            </a:r>
            <a:r>
              <a:rPr lang="en-US" altLang="zh-CN" sz="2200" dirty="0">
                <a:solidFill>
                  <a:schemeClr val="tx2"/>
                </a:solidFill>
                <a:latin typeface="Arial" panose="020B0604020202020204" pitchFamily="34" charset="0"/>
              </a:rPr>
              <a:t>CCC (Cube Connected-Cycles)</a:t>
            </a:r>
          </a:p>
          <a:p>
            <a:pPr lvl="1" eaLnBrk="0" hangingPunct="0">
              <a:spcBef>
                <a:spcPct val="50000"/>
              </a:spcBef>
              <a:buClr>
                <a:srgbClr val="CC00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2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8)</a:t>
            </a: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洗牌交换连接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SE(Shuffle Exchange</a:t>
            </a:r>
            <a:r>
              <a:rPr lang="en-US" altLang="zh-CN" sz="2200" dirty="0">
                <a:latin typeface="Times New Roman" panose="02020603050405020304" pitchFamily="18" charset="0"/>
              </a:rPr>
              <a:t>)</a:t>
            </a:r>
            <a:r>
              <a:rPr lang="en-US" altLang="zh-CN" sz="2200" dirty="0">
                <a:solidFill>
                  <a:srgbClr val="FF00FF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200" dirty="0">
                <a:solidFill>
                  <a:srgbClr val="FF00FF"/>
                </a:solidFill>
                <a:latin typeface="Times New Roman" panose="02020603050405020304" pitchFamily="18" charset="0"/>
              </a:rPr>
              <a:t>物理上是</a:t>
            </a:r>
            <a:r>
              <a:rPr lang="en-US" altLang="zh-CN" sz="2200" dirty="0">
                <a:solidFill>
                  <a:srgbClr val="FF00FF"/>
                </a:solidFill>
                <a:latin typeface="Times New Roman" panose="02020603050405020304" pitchFamily="18" charset="0"/>
              </a:rPr>
              <a:t>SIMD-SM</a:t>
            </a:r>
            <a:r>
              <a:rPr lang="zh-CN" altLang="en-US" sz="2200" dirty="0">
                <a:solidFill>
                  <a:srgbClr val="FF00FF"/>
                </a:solidFill>
                <a:latin typeface="Times New Roman" panose="02020603050405020304" pitchFamily="18" charset="0"/>
              </a:rPr>
              <a:t>机器</a:t>
            </a:r>
          </a:p>
          <a:p>
            <a:pPr lvl="1" eaLnBrk="0" hangingPunct="0">
              <a:spcBef>
                <a:spcPct val="50000"/>
              </a:spcBef>
              <a:buClr>
                <a:srgbClr val="CC0000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互连函数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sz="2000" dirty="0">
                <a:latin typeface="Times New Roman" panose="02020603050405020304" pitchFamily="18" charset="0"/>
              </a:rPr>
              <a:t>SH(p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m-1</a:t>
            </a:r>
            <a:r>
              <a:rPr lang="en-US" altLang="zh-CN" sz="2000" dirty="0">
                <a:latin typeface="Times New Roman" panose="02020603050405020304" pitchFamily="18" charset="0"/>
              </a:rPr>
              <a:t> p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m-2</a:t>
            </a:r>
            <a:r>
              <a:rPr lang="en-US" altLang="zh-CN" sz="2000" dirty="0">
                <a:latin typeface="Times New Roman" panose="02020603050405020304" pitchFamily="18" charset="0"/>
              </a:rPr>
              <a:t>… p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 p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</a:rPr>
              <a:t> )= p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m-2</a:t>
            </a:r>
            <a:r>
              <a:rPr lang="en-US" altLang="zh-CN" sz="2000" dirty="0">
                <a:latin typeface="Times New Roman" panose="02020603050405020304" pitchFamily="18" charset="0"/>
              </a:rPr>
              <a:t> p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m-3</a:t>
            </a:r>
            <a:r>
              <a:rPr lang="en-US" altLang="zh-CN" sz="2000" dirty="0">
                <a:latin typeface="Times New Roman" panose="02020603050405020304" pitchFamily="18" charset="0"/>
              </a:rPr>
              <a:t>… p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 p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0 </a:t>
            </a:r>
            <a:r>
              <a:rPr lang="en-US" altLang="zh-CN" sz="2000" dirty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m-1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循环左移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位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=log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</a:p>
          <a:p>
            <a:pPr lvl="1" eaLnBrk="0" hangingPunct="0">
              <a:spcBef>
                <a:spcPct val="50000"/>
              </a:spcBef>
              <a:buClr>
                <a:srgbClr val="CC00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EX(p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m-1</a:t>
            </a:r>
            <a:r>
              <a:rPr lang="en-US" altLang="zh-CN" sz="2000" dirty="0">
                <a:latin typeface="Times New Roman" panose="02020603050405020304" pitchFamily="18" charset="0"/>
              </a:rPr>
              <a:t> p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m-2</a:t>
            </a:r>
            <a:r>
              <a:rPr lang="en-US" altLang="zh-CN" sz="2000" dirty="0">
                <a:latin typeface="Times New Roman" panose="02020603050405020304" pitchFamily="18" charset="0"/>
              </a:rPr>
              <a:t>… p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 p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</a:rPr>
              <a:t> )= p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m-1</a:t>
            </a:r>
            <a:r>
              <a:rPr lang="en-US" altLang="zh-CN" sz="2000" dirty="0">
                <a:latin typeface="Times New Roman" panose="02020603050405020304" pitchFamily="18" charset="0"/>
              </a:rPr>
              <a:t> p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m-2</a:t>
            </a:r>
            <a:r>
              <a:rPr lang="en-US" altLang="zh-CN" sz="2000" dirty="0">
                <a:latin typeface="Times New Roman" panose="02020603050405020304" pitchFamily="18" charset="0"/>
              </a:rPr>
              <a:t>… p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  <a:latin typeface="Times New Roman" panose="02020603050405020304" pitchFamily="18" charset="0"/>
              </a:rPr>
              <a:t>~p</a:t>
            </a:r>
            <a:r>
              <a:rPr lang="en-US" altLang="zh-CN" sz="2000" baseline="-25000" dirty="0">
                <a:solidFill>
                  <a:srgbClr val="FF3399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奇偶相邻处理器交换数据</a:t>
            </a:r>
          </a:p>
          <a:p>
            <a:pPr lvl="1" eaLnBrk="0" hangingPunct="0">
              <a:spcBef>
                <a:spcPct val="50000"/>
              </a:spcBef>
              <a:buClr>
                <a:srgbClr val="CC0000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  例</a:t>
            </a:r>
            <a:r>
              <a:rPr lang="en-US" altLang="zh-CN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: n=8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个处理器的洗牌和交换函数</a:t>
            </a:r>
            <a:r>
              <a:rPr lang="en-US" altLang="zh-CN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:</a:t>
            </a:r>
          </a:p>
          <a:p>
            <a:pPr lvl="1" eaLnBrk="0" hangingPunct="0">
              <a:spcBef>
                <a:spcPct val="50000"/>
              </a:spcBef>
              <a:buClr>
                <a:srgbClr val="CC00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SH(p)=(0)  (1,2,4)  (3,6,5 )  (7);     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EX(p)=(0,1)  (2,3)  (4,5)   (6,7)</a:t>
            </a:r>
          </a:p>
          <a:p>
            <a:pPr lvl="1" eaLnBrk="0" hangingPunct="0">
              <a:spcBef>
                <a:spcPct val="50000"/>
              </a:spcBef>
              <a:buClr>
                <a:srgbClr val="CC0000"/>
              </a:buClr>
              <a:buSzPct val="120000"/>
              <a:buFont typeface="Wingdings" panose="05000000000000000000" pitchFamily="2" charset="2"/>
              <a:buNone/>
            </a:pP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0" hangingPunct="0">
              <a:spcBef>
                <a:spcPct val="50000"/>
              </a:spcBef>
              <a:buClr>
                <a:srgbClr val="CC0000"/>
              </a:buClr>
              <a:buSzPct val="120000"/>
              <a:buFont typeface="Wingdings" panose="05000000000000000000" pitchFamily="2" charset="2"/>
              <a:buNone/>
            </a:pP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0" hangingPunct="0">
              <a:spcBef>
                <a:spcPct val="50000"/>
              </a:spcBef>
              <a:buClr>
                <a:srgbClr val="CC00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   P</a:t>
            </a:r>
            <a:r>
              <a:rPr lang="en-US" altLang="zh-CN" sz="22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------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 P</a:t>
            </a:r>
            <a:r>
              <a:rPr lang="en-US" altLang="zh-CN" sz="22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FF3399"/>
                </a:solidFill>
                <a:latin typeface="Times New Roman" panose="02020603050405020304" pitchFamily="18" charset="0"/>
              </a:rPr>
              <a:t>(y)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    P</a:t>
            </a:r>
            <a:r>
              <a:rPr lang="en-US" altLang="zh-CN" sz="22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------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 P</a:t>
            </a:r>
            <a:r>
              <a:rPr lang="en-US" altLang="zh-CN" sz="22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P</a:t>
            </a:r>
            <a:r>
              <a:rPr lang="en-US" altLang="zh-CN" sz="22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-----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 P</a:t>
            </a:r>
            <a:r>
              <a:rPr lang="en-US" altLang="zh-CN" sz="22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200" dirty="0">
                <a:solidFill>
                  <a:srgbClr val="FF3399"/>
                </a:solidFill>
                <a:latin typeface="Times New Roman" panose="02020603050405020304" pitchFamily="18" charset="0"/>
              </a:rPr>
              <a:t>(x)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P</a:t>
            </a:r>
            <a:r>
              <a:rPr lang="en-US" altLang="zh-CN" sz="22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------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2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7</a:t>
            </a:r>
          </a:p>
          <a:p>
            <a:pPr lvl="1" eaLnBrk="0" hangingPunct="0">
              <a:spcBef>
                <a:spcPct val="50000"/>
              </a:spcBef>
              <a:buClr>
                <a:srgbClr val="CC0000"/>
              </a:buClr>
              <a:buSzPct val="120000"/>
              <a:buFont typeface="Wingdings" panose="05000000000000000000" pitchFamily="2" charset="2"/>
              <a:buNone/>
            </a:pPr>
            <a:endParaRPr lang="en-US" altLang="zh-CN" sz="2200" baseline="-25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0" hangingPunct="0">
              <a:spcBef>
                <a:spcPct val="50000"/>
              </a:spcBef>
              <a:buClr>
                <a:srgbClr val="CC0000"/>
              </a:buClr>
              <a:buSzPct val="120000"/>
              <a:buFont typeface="Wingdings" panose="05000000000000000000" pitchFamily="2" charset="2"/>
              <a:buNone/>
            </a:pPr>
            <a:endParaRPr lang="en-US" altLang="zh-CN" sz="2200" baseline="-25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0" hangingPunct="0">
              <a:spcBef>
                <a:spcPct val="50000"/>
              </a:spcBef>
              <a:buClr>
                <a:srgbClr val="CC0000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FF00FF"/>
                </a:solidFill>
                <a:latin typeface="Times New Roman" panose="02020603050405020304" pitchFamily="18" charset="0"/>
              </a:rPr>
              <a:t>特点：位于某个处理器中的数据，连续洗牌</a:t>
            </a:r>
            <a:r>
              <a:rPr lang="en-US" altLang="zh-CN" sz="1800" i="1" dirty="0">
                <a:solidFill>
                  <a:srgbClr val="FF00FF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1800" dirty="0">
                <a:solidFill>
                  <a:srgbClr val="FF00FF"/>
                </a:solidFill>
                <a:latin typeface="Times New Roman" panose="02020603050405020304" pitchFamily="18" charset="0"/>
              </a:rPr>
              <a:t>次之后，数据又回到该处理器</a:t>
            </a:r>
          </a:p>
          <a:p>
            <a:pPr lvl="1" eaLnBrk="0" hangingPunct="0">
              <a:spcBef>
                <a:spcPct val="50000"/>
              </a:spcBef>
              <a:buClr>
                <a:srgbClr val="CC0000"/>
              </a:buClr>
              <a:buSzPct val="120000"/>
              <a:buFont typeface="Wingdings" panose="05000000000000000000" pitchFamily="2" charset="2"/>
              <a:buNone/>
            </a:pPr>
            <a:endParaRPr lang="en-US" altLang="zh-CN" sz="2200" baseline="-250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cxnSp>
        <p:nvCxnSpPr>
          <p:cNvPr id="46085" name="AutoShape 8"/>
          <p:cNvCxnSpPr>
            <a:stCxn id="46084" idx="1"/>
            <a:endCxn id="46084" idx="1"/>
          </p:cNvCxnSpPr>
          <p:nvPr/>
        </p:nvCxnSpPr>
        <p:spPr>
          <a:xfrm rot="10800000" flipH="1" flipV="1">
            <a:off x="0" y="4191000"/>
            <a:ext cx="1588" cy="1588"/>
          </a:xfrm>
          <a:prstGeom prst="curvedConnector3">
            <a:avLst>
              <a:gd name="adj1" fmla="val -1440000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6086" name="Freeform 10"/>
          <p:cNvSpPr/>
          <p:nvPr/>
        </p:nvSpPr>
        <p:spPr>
          <a:xfrm>
            <a:off x="2071688" y="5086350"/>
            <a:ext cx="784225" cy="214313"/>
          </a:xfrm>
          <a:custGeom>
            <a:avLst/>
            <a:gdLst>
              <a:gd name="txL" fmla="*/ 0 w 494"/>
              <a:gd name="txT" fmla="*/ 0 h 135"/>
              <a:gd name="txR" fmla="*/ 494 w 494"/>
              <a:gd name="txB" fmla="*/ 135 h 135"/>
            </a:gdLst>
            <a:ahLst/>
            <a:cxnLst>
              <a:cxn ang="0">
                <a:pos x="0" y="142875"/>
              </a:cxn>
              <a:cxn ang="0">
                <a:pos x="100012" y="28575"/>
              </a:cxn>
              <a:cxn ang="0">
                <a:pos x="185738" y="0"/>
              </a:cxn>
              <a:cxn ang="0">
                <a:pos x="571500" y="14288"/>
              </a:cxn>
              <a:cxn ang="0">
                <a:pos x="657225" y="85725"/>
              </a:cxn>
              <a:cxn ang="0">
                <a:pos x="742950" y="100013"/>
              </a:cxn>
              <a:cxn ang="0">
                <a:pos x="771525" y="214313"/>
              </a:cxn>
            </a:cxnLst>
            <a:rect l="txL" t="txT" r="txR" b="txB"/>
            <a:pathLst>
              <a:path w="494" h="135">
                <a:moveTo>
                  <a:pt x="0" y="90"/>
                </a:moveTo>
                <a:cubicBezTo>
                  <a:pt x="11" y="57"/>
                  <a:pt x="30" y="33"/>
                  <a:pt x="63" y="18"/>
                </a:cubicBezTo>
                <a:cubicBezTo>
                  <a:pt x="80" y="10"/>
                  <a:pt x="117" y="0"/>
                  <a:pt x="117" y="0"/>
                </a:cubicBezTo>
                <a:cubicBezTo>
                  <a:pt x="198" y="3"/>
                  <a:pt x="279" y="1"/>
                  <a:pt x="360" y="9"/>
                </a:cubicBezTo>
                <a:cubicBezTo>
                  <a:pt x="383" y="11"/>
                  <a:pt x="396" y="46"/>
                  <a:pt x="414" y="54"/>
                </a:cubicBezTo>
                <a:cubicBezTo>
                  <a:pt x="431" y="61"/>
                  <a:pt x="450" y="60"/>
                  <a:pt x="468" y="63"/>
                </a:cubicBezTo>
                <a:cubicBezTo>
                  <a:pt x="494" y="102"/>
                  <a:pt x="486" y="79"/>
                  <a:pt x="486" y="135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7" name="Freeform 12"/>
          <p:cNvSpPr/>
          <p:nvPr/>
        </p:nvSpPr>
        <p:spPr>
          <a:xfrm>
            <a:off x="2987675" y="5013325"/>
            <a:ext cx="1914525" cy="300038"/>
          </a:xfrm>
          <a:custGeom>
            <a:avLst/>
            <a:gdLst>
              <a:gd name="txL" fmla="*/ 0 w 1206"/>
              <a:gd name="txT" fmla="*/ 0 h 189"/>
              <a:gd name="txR" fmla="*/ 1206 w 1206"/>
              <a:gd name="txB" fmla="*/ 189 h 189"/>
            </a:gdLst>
            <a:ahLst/>
            <a:cxnLst>
              <a:cxn ang="0">
                <a:pos x="0" y="300038"/>
              </a:cxn>
              <a:cxn ang="0">
                <a:pos x="471488" y="85725"/>
              </a:cxn>
              <a:cxn ang="0">
                <a:pos x="557212" y="57150"/>
              </a:cxn>
              <a:cxn ang="0">
                <a:pos x="614362" y="42863"/>
              </a:cxn>
              <a:cxn ang="0">
                <a:pos x="700087" y="14288"/>
              </a:cxn>
              <a:cxn ang="0">
                <a:pos x="742950" y="0"/>
              </a:cxn>
              <a:cxn ang="0">
                <a:pos x="1528762" y="42863"/>
              </a:cxn>
              <a:cxn ang="0">
                <a:pos x="1757363" y="114300"/>
              </a:cxn>
              <a:cxn ang="0">
                <a:pos x="1914525" y="285750"/>
              </a:cxn>
            </a:cxnLst>
            <a:rect l="txL" t="txT" r="txR" b="txB"/>
            <a:pathLst>
              <a:path w="1206" h="189">
                <a:moveTo>
                  <a:pt x="0" y="189"/>
                </a:moveTo>
                <a:cubicBezTo>
                  <a:pt x="40" y="68"/>
                  <a:pt x="196" y="61"/>
                  <a:pt x="297" y="54"/>
                </a:cubicBezTo>
                <a:cubicBezTo>
                  <a:pt x="315" y="48"/>
                  <a:pt x="333" y="41"/>
                  <a:pt x="351" y="36"/>
                </a:cubicBezTo>
                <a:cubicBezTo>
                  <a:pt x="363" y="33"/>
                  <a:pt x="375" y="31"/>
                  <a:pt x="387" y="27"/>
                </a:cubicBezTo>
                <a:cubicBezTo>
                  <a:pt x="405" y="22"/>
                  <a:pt x="423" y="15"/>
                  <a:pt x="441" y="9"/>
                </a:cubicBezTo>
                <a:cubicBezTo>
                  <a:pt x="450" y="6"/>
                  <a:pt x="468" y="0"/>
                  <a:pt x="468" y="0"/>
                </a:cubicBezTo>
                <a:cubicBezTo>
                  <a:pt x="684" y="5"/>
                  <a:pt x="784" y="7"/>
                  <a:pt x="963" y="27"/>
                </a:cubicBezTo>
                <a:cubicBezTo>
                  <a:pt x="1011" y="43"/>
                  <a:pt x="1059" y="56"/>
                  <a:pt x="1107" y="72"/>
                </a:cubicBezTo>
                <a:cubicBezTo>
                  <a:pt x="1123" y="120"/>
                  <a:pt x="1147" y="180"/>
                  <a:pt x="1206" y="18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8" name="Freeform 13"/>
          <p:cNvSpPr/>
          <p:nvPr/>
        </p:nvSpPr>
        <p:spPr>
          <a:xfrm>
            <a:off x="1952625" y="4329113"/>
            <a:ext cx="3173413" cy="885825"/>
          </a:xfrm>
          <a:custGeom>
            <a:avLst/>
            <a:gdLst>
              <a:gd name="txL" fmla="*/ 0 w 1999"/>
              <a:gd name="txT" fmla="*/ 0 h 558"/>
              <a:gd name="txR" fmla="*/ 1999 w 1999"/>
              <a:gd name="txB" fmla="*/ 558 h 558"/>
            </a:gdLst>
            <a:ahLst/>
            <a:cxnLst>
              <a:cxn ang="0">
                <a:pos x="3090863" y="885825"/>
              </a:cxn>
              <a:cxn ang="0">
                <a:pos x="3119438" y="514350"/>
              </a:cxn>
              <a:cxn ang="0">
                <a:pos x="3019426" y="414338"/>
              </a:cxn>
              <a:cxn ang="0">
                <a:pos x="2776538" y="271462"/>
              </a:cxn>
              <a:cxn ang="0">
                <a:pos x="2376488" y="100012"/>
              </a:cxn>
              <a:cxn ang="0">
                <a:pos x="1962151" y="85725"/>
              </a:cxn>
              <a:cxn ang="0">
                <a:pos x="1533525" y="0"/>
              </a:cxn>
              <a:cxn ang="0">
                <a:pos x="504825" y="14287"/>
              </a:cxn>
              <a:cxn ang="0">
                <a:pos x="376238" y="85725"/>
              </a:cxn>
              <a:cxn ang="0">
                <a:pos x="333375" y="114300"/>
              </a:cxn>
              <a:cxn ang="0">
                <a:pos x="219075" y="200025"/>
              </a:cxn>
              <a:cxn ang="0">
                <a:pos x="104775" y="328612"/>
              </a:cxn>
              <a:cxn ang="0">
                <a:pos x="4763" y="542925"/>
              </a:cxn>
              <a:cxn ang="0">
                <a:pos x="4763" y="885825"/>
              </a:cxn>
            </a:cxnLst>
            <a:rect l="txL" t="txT" r="txR" b="txB"/>
            <a:pathLst>
              <a:path w="1999" h="558">
                <a:moveTo>
                  <a:pt x="1947" y="558"/>
                </a:moveTo>
                <a:cubicBezTo>
                  <a:pt x="1999" y="480"/>
                  <a:pt x="1975" y="444"/>
                  <a:pt x="1965" y="324"/>
                </a:cubicBezTo>
                <a:cubicBezTo>
                  <a:pt x="1962" y="294"/>
                  <a:pt x="1902" y="261"/>
                  <a:pt x="1902" y="261"/>
                </a:cubicBezTo>
                <a:cubicBezTo>
                  <a:pt x="1870" y="213"/>
                  <a:pt x="1800" y="196"/>
                  <a:pt x="1749" y="171"/>
                </a:cubicBezTo>
                <a:cubicBezTo>
                  <a:pt x="1686" y="140"/>
                  <a:pt x="1566" y="67"/>
                  <a:pt x="1497" y="63"/>
                </a:cubicBezTo>
                <a:cubicBezTo>
                  <a:pt x="1410" y="58"/>
                  <a:pt x="1323" y="57"/>
                  <a:pt x="1236" y="54"/>
                </a:cubicBezTo>
                <a:cubicBezTo>
                  <a:pt x="1146" y="36"/>
                  <a:pt x="1057" y="15"/>
                  <a:pt x="966" y="0"/>
                </a:cubicBezTo>
                <a:cubicBezTo>
                  <a:pt x="750" y="3"/>
                  <a:pt x="534" y="3"/>
                  <a:pt x="318" y="9"/>
                </a:cubicBezTo>
                <a:cubicBezTo>
                  <a:pt x="293" y="10"/>
                  <a:pt x="247" y="47"/>
                  <a:pt x="237" y="54"/>
                </a:cubicBezTo>
                <a:cubicBezTo>
                  <a:pt x="228" y="60"/>
                  <a:pt x="210" y="72"/>
                  <a:pt x="210" y="72"/>
                </a:cubicBezTo>
                <a:cubicBezTo>
                  <a:pt x="189" y="103"/>
                  <a:pt x="174" y="114"/>
                  <a:pt x="138" y="126"/>
                </a:cubicBezTo>
                <a:cubicBezTo>
                  <a:pt x="112" y="152"/>
                  <a:pt x="92" y="181"/>
                  <a:pt x="66" y="207"/>
                </a:cubicBezTo>
                <a:cubicBezTo>
                  <a:pt x="53" y="245"/>
                  <a:pt x="4" y="306"/>
                  <a:pt x="3" y="342"/>
                </a:cubicBezTo>
                <a:cubicBezTo>
                  <a:pt x="0" y="414"/>
                  <a:pt x="3" y="486"/>
                  <a:pt x="3" y="558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9" name="Line 14"/>
          <p:cNvSpPr/>
          <p:nvPr/>
        </p:nvSpPr>
        <p:spPr>
          <a:xfrm>
            <a:off x="2743200" y="5105400"/>
            <a:ext cx="76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090" name="Line 16"/>
          <p:cNvSpPr/>
          <p:nvPr/>
        </p:nvSpPr>
        <p:spPr>
          <a:xfrm>
            <a:off x="4648200" y="5029200"/>
            <a:ext cx="228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091" name="Line 17"/>
          <p:cNvSpPr/>
          <p:nvPr/>
        </p:nvSpPr>
        <p:spPr>
          <a:xfrm>
            <a:off x="1981200" y="48768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092" name="Freeform 18"/>
          <p:cNvSpPr/>
          <p:nvPr/>
        </p:nvSpPr>
        <p:spPr>
          <a:xfrm>
            <a:off x="485775" y="4756150"/>
            <a:ext cx="781050" cy="630238"/>
          </a:xfrm>
          <a:custGeom>
            <a:avLst/>
            <a:gdLst>
              <a:gd name="txL" fmla="*/ 0 w 492"/>
              <a:gd name="txT" fmla="*/ 0 h 397"/>
              <a:gd name="txR" fmla="*/ 492 w 492"/>
              <a:gd name="txB" fmla="*/ 397 h 397"/>
            </a:gdLst>
            <a:ahLst/>
            <a:cxnLst>
              <a:cxn ang="0">
                <a:pos x="257175" y="630238"/>
              </a:cxn>
              <a:cxn ang="0">
                <a:pos x="0" y="458788"/>
              </a:cxn>
              <a:cxn ang="0">
                <a:pos x="14288" y="244475"/>
              </a:cxn>
              <a:cxn ang="0">
                <a:pos x="128588" y="144463"/>
              </a:cxn>
              <a:cxn ang="0">
                <a:pos x="371475" y="58738"/>
              </a:cxn>
              <a:cxn ang="0">
                <a:pos x="628650" y="73025"/>
              </a:cxn>
              <a:cxn ang="0">
                <a:pos x="514350" y="515938"/>
              </a:cxn>
            </a:cxnLst>
            <a:rect l="txL" t="txT" r="txR" b="txB"/>
            <a:pathLst>
              <a:path w="492" h="397">
                <a:moveTo>
                  <a:pt x="162" y="397"/>
                </a:moveTo>
                <a:cubicBezTo>
                  <a:pt x="60" y="387"/>
                  <a:pt x="33" y="389"/>
                  <a:pt x="0" y="289"/>
                </a:cubicBezTo>
                <a:cubicBezTo>
                  <a:pt x="3" y="244"/>
                  <a:pt x="2" y="198"/>
                  <a:pt x="9" y="154"/>
                </a:cubicBezTo>
                <a:cubicBezTo>
                  <a:pt x="14" y="126"/>
                  <a:pt x="69" y="99"/>
                  <a:pt x="81" y="91"/>
                </a:cubicBezTo>
                <a:cubicBezTo>
                  <a:pt x="127" y="60"/>
                  <a:pt x="180" y="48"/>
                  <a:pt x="234" y="37"/>
                </a:cubicBezTo>
                <a:cubicBezTo>
                  <a:pt x="288" y="40"/>
                  <a:pt x="367" y="0"/>
                  <a:pt x="396" y="46"/>
                </a:cubicBezTo>
                <a:cubicBezTo>
                  <a:pt x="492" y="199"/>
                  <a:pt x="416" y="279"/>
                  <a:pt x="324" y="325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3" name="Line 19"/>
          <p:cNvSpPr/>
          <p:nvPr/>
        </p:nvSpPr>
        <p:spPr>
          <a:xfrm flipH="1">
            <a:off x="990600" y="5105400"/>
            <a:ext cx="2286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094" name="Freeform 20"/>
          <p:cNvSpPr/>
          <p:nvPr/>
        </p:nvSpPr>
        <p:spPr>
          <a:xfrm>
            <a:off x="3995738" y="5445125"/>
            <a:ext cx="1571625" cy="342900"/>
          </a:xfrm>
          <a:custGeom>
            <a:avLst/>
            <a:gdLst>
              <a:gd name="txL" fmla="*/ 0 w 990"/>
              <a:gd name="txT" fmla="*/ 0 h 216"/>
              <a:gd name="txR" fmla="*/ 990 w 990"/>
              <a:gd name="txB" fmla="*/ 216 h 216"/>
            </a:gdLst>
            <a:ahLst/>
            <a:cxnLst>
              <a:cxn ang="0">
                <a:pos x="1571625" y="14288"/>
              </a:cxn>
              <a:cxn ang="0">
                <a:pos x="1557338" y="157163"/>
              </a:cxn>
              <a:cxn ang="0">
                <a:pos x="1485900" y="214313"/>
              </a:cxn>
              <a:cxn ang="0">
                <a:pos x="1357313" y="285750"/>
              </a:cxn>
              <a:cxn ang="0">
                <a:pos x="428625" y="228600"/>
              </a:cxn>
              <a:cxn ang="0">
                <a:pos x="128588" y="57150"/>
              </a:cxn>
              <a:cxn ang="0">
                <a:pos x="42863" y="14288"/>
              </a:cxn>
              <a:cxn ang="0">
                <a:pos x="0" y="0"/>
              </a:cxn>
            </a:cxnLst>
            <a:rect l="txL" t="txT" r="txR" b="txB"/>
            <a:pathLst>
              <a:path w="990" h="216">
                <a:moveTo>
                  <a:pt x="990" y="9"/>
                </a:moveTo>
                <a:cubicBezTo>
                  <a:pt x="987" y="39"/>
                  <a:pt x="988" y="70"/>
                  <a:pt x="981" y="99"/>
                </a:cubicBezTo>
                <a:cubicBezTo>
                  <a:pt x="973" y="135"/>
                  <a:pt x="960" y="122"/>
                  <a:pt x="936" y="135"/>
                </a:cubicBezTo>
                <a:cubicBezTo>
                  <a:pt x="843" y="187"/>
                  <a:pt x="916" y="160"/>
                  <a:pt x="855" y="180"/>
                </a:cubicBezTo>
                <a:cubicBezTo>
                  <a:pt x="470" y="173"/>
                  <a:pt x="485" y="216"/>
                  <a:pt x="270" y="144"/>
                </a:cubicBezTo>
                <a:cubicBezTo>
                  <a:pt x="205" y="122"/>
                  <a:pt x="137" y="74"/>
                  <a:pt x="81" y="36"/>
                </a:cubicBezTo>
                <a:cubicBezTo>
                  <a:pt x="64" y="25"/>
                  <a:pt x="45" y="18"/>
                  <a:pt x="27" y="9"/>
                </a:cubicBezTo>
                <a:cubicBezTo>
                  <a:pt x="19" y="5"/>
                  <a:pt x="0" y="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5" name="Line 21"/>
          <p:cNvSpPr/>
          <p:nvPr/>
        </p:nvSpPr>
        <p:spPr>
          <a:xfrm flipH="1" flipV="1">
            <a:off x="3995738" y="5445125"/>
            <a:ext cx="2286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096" name="Freeform 22"/>
          <p:cNvSpPr/>
          <p:nvPr/>
        </p:nvSpPr>
        <p:spPr>
          <a:xfrm>
            <a:off x="3779838" y="5445125"/>
            <a:ext cx="2840037" cy="690563"/>
          </a:xfrm>
          <a:custGeom>
            <a:avLst/>
            <a:gdLst>
              <a:gd name="txL" fmla="*/ 0 w 1789"/>
              <a:gd name="txT" fmla="*/ 0 h 435"/>
              <a:gd name="txR" fmla="*/ 1789 w 1789"/>
              <a:gd name="txB" fmla="*/ 435 h 435"/>
            </a:gdLst>
            <a:ahLst/>
            <a:cxnLst>
              <a:cxn ang="0">
                <a:pos x="0" y="28575"/>
              </a:cxn>
              <a:cxn ang="0">
                <a:pos x="85725" y="157163"/>
              </a:cxn>
              <a:cxn ang="0">
                <a:pos x="171450" y="214313"/>
              </a:cxn>
              <a:cxn ang="0">
                <a:pos x="257175" y="285750"/>
              </a:cxn>
              <a:cxn ang="0">
                <a:pos x="300037" y="328613"/>
              </a:cxn>
              <a:cxn ang="0">
                <a:pos x="714375" y="442913"/>
              </a:cxn>
              <a:cxn ang="0">
                <a:pos x="957262" y="485775"/>
              </a:cxn>
              <a:cxn ang="0">
                <a:pos x="1085850" y="571500"/>
              </a:cxn>
              <a:cxn ang="0">
                <a:pos x="1385887" y="685800"/>
              </a:cxn>
              <a:cxn ang="0">
                <a:pos x="1985962" y="671513"/>
              </a:cxn>
              <a:cxn ang="0">
                <a:pos x="2000250" y="628650"/>
              </a:cxn>
              <a:cxn ang="0">
                <a:pos x="2071687" y="500063"/>
              </a:cxn>
              <a:cxn ang="0">
                <a:pos x="2257425" y="428625"/>
              </a:cxn>
              <a:cxn ang="0">
                <a:pos x="2600325" y="342900"/>
              </a:cxn>
              <a:cxn ang="0">
                <a:pos x="2628900" y="185738"/>
              </a:cxn>
              <a:cxn ang="0">
                <a:pos x="2671762" y="171450"/>
              </a:cxn>
              <a:cxn ang="0">
                <a:pos x="2757487" y="128588"/>
              </a:cxn>
              <a:cxn ang="0">
                <a:pos x="2800350" y="42863"/>
              </a:cxn>
              <a:cxn ang="0">
                <a:pos x="2828925" y="0"/>
              </a:cxn>
            </a:cxnLst>
            <a:rect l="txL" t="txT" r="txR" b="txB"/>
            <a:pathLst>
              <a:path w="1789" h="435">
                <a:moveTo>
                  <a:pt x="0" y="18"/>
                </a:moveTo>
                <a:cubicBezTo>
                  <a:pt x="11" y="51"/>
                  <a:pt x="26" y="77"/>
                  <a:pt x="54" y="99"/>
                </a:cubicBezTo>
                <a:cubicBezTo>
                  <a:pt x="71" y="112"/>
                  <a:pt x="108" y="135"/>
                  <a:pt x="108" y="135"/>
                </a:cubicBezTo>
                <a:cubicBezTo>
                  <a:pt x="143" y="188"/>
                  <a:pt x="104" y="138"/>
                  <a:pt x="162" y="180"/>
                </a:cubicBezTo>
                <a:cubicBezTo>
                  <a:pt x="172" y="187"/>
                  <a:pt x="179" y="200"/>
                  <a:pt x="189" y="207"/>
                </a:cubicBezTo>
                <a:cubicBezTo>
                  <a:pt x="254" y="253"/>
                  <a:pt x="372" y="271"/>
                  <a:pt x="450" y="279"/>
                </a:cubicBezTo>
                <a:cubicBezTo>
                  <a:pt x="501" y="292"/>
                  <a:pt x="553" y="289"/>
                  <a:pt x="603" y="306"/>
                </a:cubicBezTo>
                <a:cubicBezTo>
                  <a:pt x="627" y="342"/>
                  <a:pt x="642" y="350"/>
                  <a:pt x="684" y="360"/>
                </a:cubicBezTo>
                <a:cubicBezTo>
                  <a:pt x="708" y="432"/>
                  <a:pt x="812" y="426"/>
                  <a:pt x="873" y="432"/>
                </a:cubicBezTo>
                <a:cubicBezTo>
                  <a:pt x="999" y="429"/>
                  <a:pt x="1126" y="435"/>
                  <a:pt x="1251" y="423"/>
                </a:cubicBezTo>
                <a:cubicBezTo>
                  <a:pt x="1260" y="422"/>
                  <a:pt x="1256" y="404"/>
                  <a:pt x="1260" y="396"/>
                </a:cubicBezTo>
                <a:cubicBezTo>
                  <a:pt x="1270" y="376"/>
                  <a:pt x="1287" y="329"/>
                  <a:pt x="1305" y="315"/>
                </a:cubicBezTo>
                <a:cubicBezTo>
                  <a:pt x="1335" y="291"/>
                  <a:pt x="1388" y="293"/>
                  <a:pt x="1422" y="270"/>
                </a:cubicBezTo>
                <a:cubicBezTo>
                  <a:pt x="1463" y="208"/>
                  <a:pt x="1559" y="242"/>
                  <a:pt x="1638" y="216"/>
                </a:cubicBezTo>
                <a:cubicBezTo>
                  <a:pt x="1649" y="184"/>
                  <a:pt x="1642" y="148"/>
                  <a:pt x="1656" y="117"/>
                </a:cubicBezTo>
                <a:cubicBezTo>
                  <a:pt x="1660" y="108"/>
                  <a:pt x="1675" y="112"/>
                  <a:pt x="1683" y="108"/>
                </a:cubicBezTo>
                <a:cubicBezTo>
                  <a:pt x="1753" y="73"/>
                  <a:pt x="1669" y="104"/>
                  <a:pt x="1737" y="81"/>
                </a:cubicBezTo>
                <a:cubicBezTo>
                  <a:pt x="1789" y="4"/>
                  <a:pt x="1727" y="102"/>
                  <a:pt x="1764" y="27"/>
                </a:cubicBezTo>
                <a:cubicBezTo>
                  <a:pt x="1769" y="17"/>
                  <a:pt x="1782" y="0"/>
                  <a:pt x="1782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7" name="Line 23"/>
          <p:cNvSpPr/>
          <p:nvPr/>
        </p:nvSpPr>
        <p:spPr>
          <a:xfrm flipV="1">
            <a:off x="6443663" y="5445125"/>
            <a:ext cx="149225" cy="1444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098" name="Freeform 24"/>
          <p:cNvSpPr/>
          <p:nvPr/>
        </p:nvSpPr>
        <p:spPr>
          <a:xfrm>
            <a:off x="5651500" y="5445125"/>
            <a:ext cx="885825" cy="241300"/>
          </a:xfrm>
          <a:custGeom>
            <a:avLst/>
            <a:gdLst>
              <a:gd name="txL" fmla="*/ 0 w 558"/>
              <a:gd name="txT" fmla="*/ 0 h 152"/>
              <a:gd name="txR" fmla="*/ 558 w 558"/>
              <a:gd name="txB" fmla="*/ 152 h 152"/>
            </a:gdLst>
            <a:ahLst/>
            <a:cxnLst>
              <a:cxn ang="0">
                <a:pos x="885825" y="0"/>
              </a:cxn>
              <a:cxn ang="0">
                <a:pos x="0" y="28575"/>
              </a:cxn>
            </a:cxnLst>
            <a:rect l="txL" t="txT" r="txR" b="txB"/>
            <a:pathLst>
              <a:path w="558" h="152">
                <a:moveTo>
                  <a:pt x="558" y="0"/>
                </a:moveTo>
                <a:cubicBezTo>
                  <a:pt x="507" y="152"/>
                  <a:pt x="68" y="86"/>
                  <a:pt x="0" y="18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9" name="Line 25"/>
          <p:cNvSpPr/>
          <p:nvPr/>
        </p:nvSpPr>
        <p:spPr>
          <a:xfrm flipH="1" flipV="1">
            <a:off x="5651500" y="5445125"/>
            <a:ext cx="3048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100" name="Freeform 27"/>
          <p:cNvSpPr/>
          <p:nvPr/>
        </p:nvSpPr>
        <p:spPr>
          <a:xfrm>
            <a:off x="7235825" y="4652963"/>
            <a:ext cx="795338" cy="609600"/>
          </a:xfrm>
          <a:custGeom>
            <a:avLst/>
            <a:gdLst>
              <a:gd name="txL" fmla="*/ 0 w 501"/>
              <a:gd name="txT" fmla="*/ 0 h 384"/>
              <a:gd name="txR" fmla="*/ 501 w 501"/>
              <a:gd name="txB" fmla="*/ 384 h 384"/>
            </a:gdLst>
            <a:ahLst/>
            <a:cxnLst>
              <a:cxn ang="0">
                <a:pos x="112713" y="566738"/>
              </a:cxn>
              <a:cxn ang="0">
                <a:pos x="69850" y="166687"/>
              </a:cxn>
              <a:cxn ang="0">
                <a:pos x="184150" y="80962"/>
              </a:cxn>
              <a:cxn ang="0">
                <a:pos x="269875" y="23812"/>
              </a:cxn>
              <a:cxn ang="0">
                <a:pos x="612775" y="38100"/>
              </a:cxn>
              <a:cxn ang="0">
                <a:pos x="627063" y="152400"/>
              </a:cxn>
              <a:cxn ang="0">
                <a:pos x="669925" y="166687"/>
              </a:cxn>
              <a:cxn ang="0">
                <a:pos x="727075" y="252413"/>
              </a:cxn>
              <a:cxn ang="0">
                <a:pos x="669925" y="509588"/>
              </a:cxn>
              <a:cxn ang="0">
                <a:pos x="541338" y="552450"/>
              </a:cxn>
              <a:cxn ang="0">
                <a:pos x="498475" y="566738"/>
              </a:cxn>
              <a:cxn ang="0">
                <a:pos x="441325" y="609600"/>
              </a:cxn>
            </a:cxnLst>
            <a:rect l="txL" t="txT" r="txR" b="txB"/>
            <a:pathLst>
              <a:path w="501" h="384">
                <a:moveTo>
                  <a:pt x="71" y="357"/>
                </a:moveTo>
                <a:cubicBezTo>
                  <a:pt x="0" y="286"/>
                  <a:pt x="29" y="226"/>
                  <a:pt x="44" y="105"/>
                </a:cubicBezTo>
                <a:cubicBezTo>
                  <a:pt x="48" y="69"/>
                  <a:pt x="93" y="64"/>
                  <a:pt x="116" y="51"/>
                </a:cubicBezTo>
                <a:cubicBezTo>
                  <a:pt x="135" y="40"/>
                  <a:pt x="170" y="15"/>
                  <a:pt x="170" y="15"/>
                </a:cubicBezTo>
                <a:cubicBezTo>
                  <a:pt x="242" y="18"/>
                  <a:pt x="318" y="0"/>
                  <a:pt x="386" y="24"/>
                </a:cubicBezTo>
                <a:cubicBezTo>
                  <a:pt x="409" y="32"/>
                  <a:pt x="385" y="74"/>
                  <a:pt x="395" y="96"/>
                </a:cubicBezTo>
                <a:cubicBezTo>
                  <a:pt x="399" y="105"/>
                  <a:pt x="413" y="102"/>
                  <a:pt x="422" y="105"/>
                </a:cubicBezTo>
                <a:cubicBezTo>
                  <a:pt x="434" y="123"/>
                  <a:pt x="446" y="141"/>
                  <a:pt x="458" y="159"/>
                </a:cubicBezTo>
                <a:cubicBezTo>
                  <a:pt x="501" y="224"/>
                  <a:pt x="477" y="297"/>
                  <a:pt x="422" y="321"/>
                </a:cubicBezTo>
                <a:cubicBezTo>
                  <a:pt x="422" y="321"/>
                  <a:pt x="355" y="343"/>
                  <a:pt x="341" y="348"/>
                </a:cubicBezTo>
                <a:cubicBezTo>
                  <a:pt x="332" y="351"/>
                  <a:pt x="322" y="352"/>
                  <a:pt x="314" y="357"/>
                </a:cubicBezTo>
                <a:cubicBezTo>
                  <a:pt x="283" y="377"/>
                  <a:pt x="295" y="367"/>
                  <a:pt x="278" y="384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1" name="Line 28"/>
          <p:cNvSpPr/>
          <p:nvPr/>
        </p:nvSpPr>
        <p:spPr>
          <a:xfrm flipH="1">
            <a:off x="7524750" y="5157788"/>
            <a:ext cx="3048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/>
              <a:t>1.2.1 </a:t>
            </a:r>
            <a:r>
              <a:rPr lang="zh-CN" altLang="en-US" sz="2800" b="1" dirty="0"/>
              <a:t>并行计算机的互连网络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250825" y="1125538"/>
            <a:ext cx="8664575" cy="5732462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zh-CN" sz="2000" b="1" dirty="0"/>
              <a:t> </a:t>
            </a:r>
            <a:r>
              <a:rPr lang="zh-CN" altLang="en-US" sz="2400" b="1" dirty="0"/>
              <a:t>静态互连网络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200" b="1" dirty="0"/>
              <a:t>(9) </a:t>
            </a:r>
            <a:r>
              <a:rPr lang="zh-CN" altLang="en-US" sz="2200" b="1" dirty="0"/>
              <a:t>蝶形连接</a:t>
            </a:r>
            <a:r>
              <a:rPr lang="en-US" altLang="zh-CN" sz="2200" b="1" dirty="0"/>
              <a:t>(Butterfly Connected)</a:t>
            </a:r>
          </a:p>
          <a:p>
            <a:pPr lvl="1" eaLnBrk="1" hangingPunct="1">
              <a:lnSpc>
                <a:spcPct val="115000"/>
              </a:lnSpc>
              <a:buNone/>
            </a:pPr>
            <a:r>
              <a:rPr lang="en-US" altLang="zh-CN" sz="2200" dirty="0"/>
              <a:t> </a:t>
            </a:r>
            <a:r>
              <a:rPr lang="zh-CN" altLang="en-US" sz="2200" dirty="0"/>
              <a:t>对于</a:t>
            </a:r>
            <a:r>
              <a:rPr lang="en-US" altLang="zh-CN" sz="2200" dirty="0"/>
              <a:t>k </a:t>
            </a:r>
            <a:r>
              <a:rPr lang="en-US" altLang="zh-CN" sz="1800" dirty="0">
                <a:latin typeface="宋体" panose="02010600030101010101" pitchFamily="2" charset="-122"/>
              </a:rPr>
              <a:t>×</a:t>
            </a:r>
            <a:r>
              <a:rPr lang="en-US" altLang="zh-CN" sz="2200" dirty="0"/>
              <a:t> n</a:t>
            </a:r>
            <a:r>
              <a:rPr lang="zh-CN" altLang="en-US" sz="2200" dirty="0"/>
              <a:t>的蝶形网络</a:t>
            </a:r>
            <a:r>
              <a:rPr lang="en-US" altLang="zh-CN" sz="2200" dirty="0"/>
              <a:t>, k=log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n, </a:t>
            </a:r>
            <a:r>
              <a:rPr lang="zh-CN" altLang="en-US" sz="2200" dirty="0"/>
              <a:t>设</a:t>
            </a:r>
            <a:r>
              <a:rPr lang="en-US" altLang="zh-CN" sz="2200" dirty="0"/>
              <a:t>P</a:t>
            </a:r>
            <a:r>
              <a:rPr lang="en-US" altLang="zh-CN" sz="2200" baseline="-25000" dirty="0"/>
              <a:t>r,i</a:t>
            </a:r>
            <a:r>
              <a:rPr lang="en-US" altLang="zh-CN" sz="2200" dirty="0"/>
              <a:t> (0</a:t>
            </a:r>
            <a:r>
              <a:rPr lang="en-US" altLang="zh-CN" sz="1800" dirty="0"/>
              <a:t>≤</a:t>
            </a:r>
            <a:r>
              <a:rPr lang="en-US" altLang="zh-CN" sz="2200" dirty="0"/>
              <a:t> r </a:t>
            </a:r>
            <a:r>
              <a:rPr lang="en-US" altLang="zh-CN" sz="1800" dirty="0"/>
              <a:t>≤</a:t>
            </a:r>
            <a:r>
              <a:rPr lang="en-US" altLang="zh-CN" sz="2200" dirty="0"/>
              <a:t> k, 0 </a:t>
            </a:r>
            <a:r>
              <a:rPr lang="en-US" altLang="zh-CN" sz="1800" dirty="0"/>
              <a:t>≤</a:t>
            </a:r>
            <a:r>
              <a:rPr lang="en-US" altLang="zh-CN" sz="2200" dirty="0"/>
              <a:t> </a:t>
            </a:r>
            <a:r>
              <a:rPr lang="en-US" altLang="zh-CN" sz="2200" i="1" dirty="0"/>
              <a:t>i </a:t>
            </a:r>
            <a:r>
              <a:rPr lang="en-US" altLang="zh-CN" sz="1800" dirty="0"/>
              <a:t>≤</a:t>
            </a:r>
            <a:r>
              <a:rPr lang="en-US" altLang="zh-CN" sz="2200" dirty="0"/>
              <a:t> n)</a:t>
            </a:r>
            <a:r>
              <a:rPr lang="zh-CN" altLang="en-US" sz="2200" dirty="0"/>
              <a:t>表示第</a:t>
            </a:r>
            <a:r>
              <a:rPr lang="en-US" altLang="zh-CN" sz="2200" dirty="0"/>
              <a:t>r </a:t>
            </a:r>
            <a:r>
              <a:rPr lang="zh-CN" altLang="en-US" sz="2200" dirty="0"/>
              <a:t>行第</a:t>
            </a:r>
            <a:r>
              <a:rPr lang="en-US" altLang="zh-CN" sz="2200" i="1" dirty="0"/>
              <a:t>i </a:t>
            </a:r>
            <a:r>
              <a:rPr lang="zh-CN" altLang="en-US" sz="2200" dirty="0"/>
              <a:t>列上的处理器</a:t>
            </a:r>
            <a:r>
              <a:rPr lang="en-US" altLang="zh-CN" sz="2200" dirty="0"/>
              <a:t>,</a:t>
            </a:r>
            <a:r>
              <a:rPr lang="zh-CN" altLang="en-US" sz="2200" dirty="0"/>
              <a:t>其中第</a:t>
            </a:r>
            <a:r>
              <a:rPr lang="en-US" altLang="zh-CN" sz="2200" dirty="0"/>
              <a:t>k </a:t>
            </a:r>
            <a:r>
              <a:rPr lang="zh-CN" altLang="en-US" sz="2200" dirty="0"/>
              <a:t>行视同第</a:t>
            </a:r>
            <a:r>
              <a:rPr lang="en-US" altLang="zh-CN" sz="2200" dirty="0"/>
              <a:t>0</a:t>
            </a:r>
            <a:r>
              <a:rPr lang="zh-CN" altLang="en-US" sz="2200" dirty="0"/>
              <a:t>行</a:t>
            </a:r>
            <a:r>
              <a:rPr lang="en-US" altLang="zh-CN" sz="2200" dirty="0"/>
              <a:t>. </a:t>
            </a:r>
          </a:p>
          <a:p>
            <a:pPr lvl="1" eaLnBrk="1" hangingPunct="1">
              <a:lnSpc>
                <a:spcPct val="115000"/>
              </a:lnSpc>
              <a:buNone/>
            </a:pPr>
            <a:endParaRPr lang="en-US" altLang="zh-CN" sz="2200" dirty="0"/>
          </a:p>
          <a:p>
            <a:pPr lvl="1" eaLnBrk="1" hangingPunct="1">
              <a:lnSpc>
                <a:spcPct val="115000"/>
              </a:lnSpc>
              <a:buNone/>
            </a:pPr>
            <a:r>
              <a:rPr lang="zh-CN" altLang="en-US" sz="2200" dirty="0"/>
              <a:t>蝶形网络互连函数</a:t>
            </a:r>
            <a:r>
              <a:rPr lang="en-US" altLang="zh-CN" sz="2200" dirty="0"/>
              <a:t>:</a:t>
            </a:r>
          </a:p>
          <a:p>
            <a:pPr lvl="1" eaLnBrk="1" hangingPunct="1">
              <a:lnSpc>
                <a:spcPct val="115000"/>
              </a:lnSpc>
              <a:buNone/>
            </a:pPr>
            <a:r>
              <a:rPr lang="en-US" altLang="zh-CN" sz="2200" dirty="0"/>
              <a:t>    Butterfly(P</a:t>
            </a:r>
            <a:r>
              <a:rPr lang="en-US" altLang="zh-CN" sz="2200" baseline="-25000" dirty="0"/>
              <a:t>r,i</a:t>
            </a:r>
            <a:r>
              <a:rPr lang="en-US" altLang="zh-CN" sz="2200" dirty="0"/>
              <a:t> )= P</a:t>
            </a:r>
            <a:r>
              <a:rPr lang="en-US" altLang="zh-CN" sz="2200" baseline="-25000" dirty="0"/>
              <a:t>r-1,j</a:t>
            </a:r>
            <a:r>
              <a:rPr lang="en-US" altLang="zh-CN" sz="2200" dirty="0"/>
              <a:t> , r &gt;0,  j= </a:t>
            </a:r>
            <a:r>
              <a:rPr lang="en-US" altLang="zh-CN" sz="2200" i="1" dirty="0"/>
              <a:t>i ,</a:t>
            </a:r>
            <a:r>
              <a:rPr lang="zh-CN" altLang="en-US" sz="2200" dirty="0"/>
              <a:t>或者 </a:t>
            </a:r>
            <a:r>
              <a:rPr lang="en-US" altLang="zh-CN" sz="2200" dirty="0"/>
              <a:t>j</a:t>
            </a:r>
            <a:r>
              <a:rPr lang="zh-CN" altLang="en-US" sz="2200" dirty="0"/>
              <a:t>和 </a:t>
            </a:r>
            <a:r>
              <a:rPr lang="en-US" altLang="zh-CN" sz="2200" i="1" dirty="0"/>
              <a:t>i</a:t>
            </a:r>
            <a:r>
              <a:rPr lang="zh-CN" altLang="en-US" sz="2200" dirty="0"/>
              <a:t>的二进制表示从左边数起仅在第</a:t>
            </a:r>
            <a:r>
              <a:rPr lang="en-US" altLang="zh-CN" sz="2200" dirty="0"/>
              <a:t>r </a:t>
            </a:r>
            <a:r>
              <a:rPr lang="zh-CN" altLang="en-US" sz="2200" dirty="0"/>
              <a:t>位不同</a:t>
            </a:r>
            <a:r>
              <a:rPr lang="en-US" altLang="zh-CN" sz="2200" dirty="0"/>
              <a:t>.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altLang="zh-CN" sz="2200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200" dirty="0">
                <a:solidFill>
                  <a:srgbClr val="FF00FF"/>
                </a:solidFill>
              </a:rPr>
              <a:t>蝶形网络以</a:t>
            </a:r>
            <a:r>
              <a:rPr lang="en-US" altLang="zh-CN" sz="2200" dirty="0">
                <a:solidFill>
                  <a:srgbClr val="FF00FF"/>
                </a:solidFill>
              </a:rPr>
              <a:t>2</a:t>
            </a:r>
            <a:r>
              <a:rPr lang="en-US" altLang="zh-CN" sz="2200" baseline="30000" dirty="0">
                <a:solidFill>
                  <a:srgbClr val="FF00FF"/>
                </a:solidFill>
              </a:rPr>
              <a:t>j</a:t>
            </a:r>
            <a:r>
              <a:rPr lang="zh-CN" altLang="en-US" sz="2200" dirty="0">
                <a:solidFill>
                  <a:srgbClr val="FF00FF"/>
                </a:solidFill>
              </a:rPr>
              <a:t>增长方式展开翅膀</a:t>
            </a:r>
            <a:r>
              <a:rPr lang="en-US" altLang="zh-CN" sz="2200" dirty="0"/>
              <a:t>, j=0~k-1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200" dirty="0"/>
              <a:t>蝶形网络通信直径</a:t>
            </a:r>
            <a:r>
              <a:rPr lang="en-US" altLang="zh-CN" sz="2200" dirty="0"/>
              <a:t>: k=log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n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altLang="zh-CN" sz="2200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200" dirty="0"/>
              <a:t>蝶形网络特别适用于离散富立页变换</a:t>
            </a:r>
            <a:r>
              <a:rPr lang="en-US" altLang="zh-CN" sz="2200" dirty="0"/>
              <a:t>FFT</a:t>
            </a:r>
            <a:r>
              <a:rPr lang="zh-CN" altLang="en-US" sz="2200" dirty="0"/>
              <a:t>的并行处理</a:t>
            </a:r>
            <a:r>
              <a:rPr lang="en-US" altLang="zh-CN" sz="2200" dirty="0">
                <a:solidFill>
                  <a:srgbClr val="FF3399"/>
                </a:solidFill>
              </a:rPr>
              <a:t>(</a:t>
            </a:r>
            <a:r>
              <a:rPr lang="zh-CN" altLang="en-US" sz="2200" dirty="0">
                <a:solidFill>
                  <a:srgbClr val="FF3399"/>
                </a:solidFill>
              </a:rPr>
              <a:t>做成专用的并行处理器</a:t>
            </a:r>
            <a:r>
              <a:rPr lang="en-US" altLang="zh-CN" sz="2200" dirty="0">
                <a:solidFill>
                  <a:srgbClr val="FF3399"/>
                </a:solidFill>
              </a:rPr>
              <a:t>).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altLang="zh-CN" sz="2200" dirty="0"/>
          </a:p>
          <a:p>
            <a:pPr lvl="1" eaLnBrk="1" hangingPunct="1">
              <a:lnSpc>
                <a:spcPct val="90000"/>
              </a:lnSpc>
              <a:buNone/>
            </a:pPr>
            <a:endParaRPr lang="en-US" altLang="zh-CN" sz="2000" dirty="0"/>
          </a:p>
          <a:p>
            <a:pPr lvl="1" eaLnBrk="1" hangingPunct="1">
              <a:lnSpc>
                <a:spcPct val="90000"/>
              </a:lnSpc>
              <a:buNone/>
            </a:pPr>
            <a:endParaRPr lang="en-US" altLang="zh-CN" sz="1800" b="1" dirty="0"/>
          </a:p>
        </p:txBody>
      </p:sp>
      <p:cxnSp>
        <p:nvCxnSpPr>
          <p:cNvPr id="47108" name="AutoShape 5"/>
          <p:cNvCxnSpPr/>
          <p:nvPr/>
        </p:nvCxnSpPr>
        <p:spPr>
          <a:xfrm rot="10800000" flipH="1" flipV="1">
            <a:off x="228600" y="1744663"/>
            <a:ext cx="1588" cy="1587"/>
          </a:xfrm>
          <a:prstGeom prst="curvedConnector3">
            <a:avLst>
              <a:gd name="adj1" fmla="val -1440000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/>
              <a:t>1.2.1 </a:t>
            </a:r>
            <a:r>
              <a:rPr lang="zh-CN" altLang="en-US" sz="2800" b="1" dirty="0"/>
              <a:t>并行计算机的互连网络</a:t>
            </a: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381625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Font typeface="Wingdings" panose="05000000000000000000" pitchFamily="2" charset="2"/>
              <a:buChar char="v"/>
            </a:pPr>
            <a:r>
              <a:rPr lang="zh-CN" altLang="en-GB" sz="2400" dirty="0"/>
              <a:t> 动态互连网络</a:t>
            </a:r>
            <a:r>
              <a:rPr lang="en-GB" altLang="zh-CN" sz="2400" dirty="0"/>
              <a:t>(</a:t>
            </a:r>
            <a:r>
              <a:rPr lang="zh-CN" altLang="en-GB" sz="2400" dirty="0"/>
              <a:t>非固定连接</a:t>
            </a:r>
            <a:r>
              <a:rPr lang="en-GB" altLang="zh-CN" sz="2400" dirty="0"/>
              <a:t>)</a:t>
            </a:r>
            <a:endParaRPr lang="en-US" altLang="zh-CN" sz="2400" b="1" dirty="0"/>
          </a:p>
          <a:p>
            <a:pPr marL="990600" lvl="1" indent="-533400" eaLnBrk="1" hangingPunct="1">
              <a:buAutoNum type="arabicParenBoth"/>
            </a:pPr>
            <a:r>
              <a:rPr lang="zh-CN" altLang="en-US" sz="2200" dirty="0"/>
              <a:t>总线</a:t>
            </a:r>
            <a:r>
              <a:rPr lang="en-US" altLang="zh-CN" sz="2200" dirty="0"/>
              <a:t>Bus, </a:t>
            </a:r>
            <a:r>
              <a:rPr lang="zh-CN" altLang="en-US" sz="2200" dirty="0"/>
              <a:t>主要用于构造规模不大的</a:t>
            </a:r>
            <a:r>
              <a:rPr lang="en-US" altLang="zh-CN" sz="2200" dirty="0"/>
              <a:t>SMP</a:t>
            </a:r>
            <a:r>
              <a:rPr lang="zh-CN" altLang="en-US" sz="2200" dirty="0"/>
              <a:t>机器</a:t>
            </a:r>
            <a:r>
              <a:rPr lang="en-US" altLang="zh-CN" sz="2200" dirty="0"/>
              <a:t>. </a:t>
            </a:r>
            <a:r>
              <a:rPr lang="en-US" altLang="zh-CN" sz="2200" dirty="0">
                <a:solidFill>
                  <a:srgbClr val="FF3300"/>
                </a:solidFill>
              </a:rPr>
              <a:t>P.21</a:t>
            </a:r>
          </a:p>
          <a:p>
            <a:pPr marL="990600" lvl="1" indent="-533400" eaLnBrk="1" hangingPunct="1">
              <a:buNone/>
            </a:pPr>
            <a:endParaRPr lang="en-US" altLang="zh-CN" sz="2200" dirty="0"/>
          </a:p>
          <a:p>
            <a:pPr marL="990600" lvl="1" indent="-533400" eaLnBrk="1" hangingPunct="1">
              <a:buNone/>
            </a:pPr>
            <a:r>
              <a:rPr lang="en-US" altLang="zh-CN" sz="2200" dirty="0"/>
              <a:t>(2) </a:t>
            </a:r>
            <a:r>
              <a:rPr lang="zh-CN" altLang="en-US" sz="2200" dirty="0"/>
              <a:t>交叉开关</a:t>
            </a:r>
            <a:r>
              <a:rPr lang="en-US" altLang="zh-CN" sz="2200" dirty="0"/>
              <a:t>Crossbar Switcher</a:t>
            </a:r>
            <a:r>
              <a:rPr lang="zh-CN" altLang="en-US" sz="2200" dirty="0"/>
              <a:t>：一种高带宽网络 </a:t>
            </a:r>
            <a:r>
              <a:rPr lang="zh-CN" altLang="en-US" sz="2200" dirty="0">
                <a:solidFill>
                  <a:srgbClr val="FF3300"/>
                </a:solidFill>
              </a:rPr>
              <a:t> </a:t>
            </a:r>
            <a:r>
              <a:rPr lang="en-US" altLang="zh-CN" sz="2200" dirty="0">
                <a:solidFill>
                  <a:srgbClr val="FF3300"/>
                </a:solidFill>
              </a:rPr>
              <a:t>P.21</a:t>
            </a:r>
          </a:p>
          <a:p>
            <a:pPr marL="990600" lvl="1" indent="-533400" eaLnBrk="1" hangingPunct="1">
              <a:buNone/>
            </a:pPr>
            <a:endParaRPr lang="en-US" altLang="zh-CN" sz="2200" dirty="0"/>
          </a:p>
          <a:p>
            <a:pPr marL="990600" lvl="1" indent="-533400" eaLnBrk="1" hangingPunct="1">
              <a:buNone/>
            </a:pPr>
            <a:r>
              <a:rPr lang="en-US" altLang="zh-CN" sz="2200" dirty="0"/>
              <a:t>(3) </a:t>
            </a:r>
            <a:r>
              <a:rPr lang="zh-CN" altLang="en-US" sz="2200" dirty="0"/>
              <a:t>多级互连网络</a:t>
            </a:r>
            <a:r>
              <a:rPr lang="en-US" altLang="zh-CN" sz="2200" dirty="0"/>
              <a:t>Multistage Interconnection Network  </a:t>
            </a:r>
            <a:r>
              <a:rPr lang="en-US" altLang="zh-CN" sz="2200" dirty="0">
                <a:solidFill>
                  <a:srgbClr val="FF3300"/>
                </a:solidFill>
              </a:rPr>
              <a:t>P.21</a:t>
            </a:r>
          </a:p>
          <a:p>
            <a:pPr marL="990600" lvl="1" indent="-533400" eaLnBrk="1" hangingPunct="1">
              <a:buNone/>
            </a:pPr>
            <a:r>
              <a:rPr lang="en-US" altLang="zh-CN" sz="2200" dirty="0"/>
              <a:t>    </a:t>
            </a:r>
            <a:r>
              <a:rPr lang="zh-CN" altLang="en-US" sz="2200" dirty="0"/>
              <a:t>一种大型开关网络</a:t>
            </a:r>
            <a:r>
              <a:rPr lang="en-US" altLang="zh-CN" sz="2200" dirty="0"/>
              <a:t>.   </a:t>
            </a:r>
          </a:p>
          <a:p>
            <a:pPr marL="990600" lvl="1" indent="-533400" eaLnBrk="1" hangingPunct="1">
              <a:lnSpc>
                <a:spcPct val="110000"/>
              </a:lnSpc>
              <a:buNone/>
            </a:pPr>
            <a:r>
              <a:rPr lang="en-US" altLang="zh-CN" sz="2200" dirty="0"/>
              <a:t>       </a:t>
            </a:r>
            <a:r>
              <a:rPr lang="zh-CN" altLang="en-US" sz="2200" dirty="0"/>
              <a:t>根据算法</a:t>
            </a:r>
            <a:r>
              <a:rPr lang="en-US" altLang="zh-CN" sz="2200" dirty="0"/>
              <a:t>(</a:t>
            </a:r>
            <a:r>
              <a:rPr lang="zh-CN" altLang="en-US" sz="2200" dirty="0"/>
              <a:t>应用</a:t>
            </a:r>
            <a:r>
              <a:rPr lang="en-US" altLang="zh-CN" sz="2200" dirty="0"/>
              <a:t>)</a:t>
            </a:r>
            <a:r>
              <a:rPr lang="zh-CN" altLang="en-US" sz="2200" dirty="0"/>
              <a:t>的需要</a:t>
            </a:r>
            <a:r>
              <a:rPr lang="en-US" altLang="zh-CN" sz="2200" dirty="0"/>
              <a:t>, </a:t>
            </a:r>
            <a:r>
              <a:rPr lang="zh-CN" altLang="en-US" sz="2200" b="1" dirty="0">
                <a:solidFill>
                  <a:srgbClr val="0000FF"/>
                </a:solidFill>
              </a:rPr>
              <a:t>动态</a:t>
            </a:r>
            <a:r>
              <a:rPr lang="zh-CN" altLang="en-US" sz="2200" dirty="0"/>
              <a:t>地设置多级网络中</a:t>
            </a:r>
            <a:r>
              <a:rPr lang="zh-CN" altLang="en-US" sz="2200" b="1" dirty="0">
                <a:solidFill>
                  <a:srgbClr val="0000FF"/>
                </a:solidFill>
              </a:rPr>
              <a:t>各端口连通状态</a:t>
            </a:r>
            <a:r>
              <a:rPr lang="en-US" altLang="zh-CN" sz="2200" dirty="0"/>
              <a:t>, </a:t>
            </a:r>
            <a:r>
              <a:rPr lang="zh-CN" altLang="en-US" sz="2200" dirty="0"/>
              <a:t>从而使得在任一处理器与某个共享存储器模块之间构成一条路由</a:t>
            </a:r>
            <a:r>
              <a:rPr lang="en-US" altLang="zh-CN" sz="2200" dirty="0"/>
              <a:t>(</a:t>
            </a:r>
            <a:r>
              <a:rPr lang="zh-CN" altLang="en-US" sz="2200" dirty="0"/>
              <a:t>链路</a:t>
            </a:r>
            <a:r>
              <a:rPr lang="en-US" altLang="zh-CN" sz="2200" dirty="0"/>
              <a:t>,</a:t>
            </a:r>
            <a:r>
              <a:rPr lang="zh-CN" altLang="en-US" sz="2200" dirty="0"/>
              <a:t>通路</a:t>
            </a:r>
            <a:r>
              <a:rPr lang="en-US" altLang="zh-CN" sz="2200" dirty="0"/>
              <a:t>), </a:t>
            </a:r>
            <a:r>
              <a:rPr lang="zh-CN" altLang="en-US" sz="2200" dirty="0"/>
              <a:t>该处理器可以访问此共享存储器模块单元中的内容</a:t>
            </a:r>
            <a:r>
              <a:rPr lang="en-US" altLang="zh-CN" sz="2200" dirty="0"/>
              <a:t>(</a:t>
            </a:r>
            <a:r>
              <a:rPr lang="zh-CN" altLang="en-US" sz="2200" dirty="0"/>
              <a:t>数据</a:t>
            </a:r>
            <a:r>
              <a:rPr lang="en-US" altLang="zh-CN" sz="2200" dirty="0"/>
              <a:t>).</a:t>
            </a:r>
          </a:p>
          <a:p>
            <a:pPr marL="990600" lvl="1" indent="-533400" eaLnBrk="1" hangingPunct="1">
              <a:lnSpc>
                <a:spcPct val="110000"/>
              </a:lnSpc>
              <a:buNone/>
            </a:pPr>
            <a:r>
              <a:rPr lang="en-US" altLang="zh-CN" sz="2200" dirty="0"/>
              <a:t>       </a:t>
            </a:r>
            <a:r>
              <a:rPr lang="zh-CN" altLang="en-US" sz="2200" b="1" dirty="0">
                <a:solidFill>
                  <a:srgbClr val="0000FF"/>
                </a:solidFill>
              </a:rPr>
              <a:t>对于</a:t>
            </a:r>
            <a:r>
              <a:rPr lang="en-US" altLang="zh-CN" sz="2200" b="1" dirty="0">
                <a:solidFill>
                  <a:srgbClr val="0000FF"/>
                </a:solidFill>
              </a:rPr>
              <a:t>n</a:t>
            </a:r>
            <a:r>
              <a:rPr lang="zh-CN" altLang="en-US" sz="2200" b="1" dirty="0">
                <a:solidFill>
                  <a:srgbClr val="0000FF"/>
                </a:solidFill>
              </a:rPr>
              <a:t>个处理器、</a:t>
            </a:r>
            <a:r>
              <a:rPr lang="en-US" altLang="zh-CN" sz="2200" b="1" dirty="0">
                <a:solidFill>
                  <a:srgbClr val="0000FF"/>
                </a:solidFill>
              </a:rPr>
              <a:t>n</a:t>
            </a:r>
            <a:r>
              <a:rPr lang="zh-CN" altLang="en-US" sz="2200" b="1" dirty="0">
                <a:solidFill>
                  <a:srgbClr val="0000FF"/>
                </a:solidFill>
              </a:rPr>
              <a:t>个共享存储模块的多级互连网络，其互连级数</a:t>
            </a:r>
            <a:r>
              <a:rPr lang="en-US" altLang="zh-CN" sz="2200" b="1" dirty="0">
                <a:solidFill>
                  <a:srgbClr val="0000FF"/>
                </a:solidFill>
              </a:rPr>
              <a:t>m=logn</a:t>
            </a:r>
          </a:p>
        </p:txBody>
      </p:sp>
      <p:sp>
        <p:nvSpPr>
          <p:cNvPr id="48132" name="Rectangle 4"/>
          <p:cNvSpPr/>
          <p:nvPr/>
        </p:nvSpPr>
        <p:spPr>
          <a:xfrm>
            <a:off x="0" y="1447800"/>
            <a:ext cx="8915400" cy="663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1" eaLnBrk="0" hangingPunct="0">
              <a:spcBef>
                <a:spcPct val="50000"/>
              </a:spcBef>
              <a:buClr>
                <a:srgbClr val="CC0000"/>
              </a:buClr>
              <a:buSzPct val="120000"/>
              <a:buFont typeface="Wingdings" panose="05000000000000000000" pitchFamily="2" charset="2"/>
              <a:buNone/>
            </a:pPr>
            <a:endParaRPr lang="en-US" altLang="zh-CN" sz="2200" baseline="-250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lvl="1" eaLnBrk="0" hangingPunct="0">
              <a:spcBef>
                <a:spcPct val="50000"/>
              </a:spcBef>
              <a:buClr>
                <a:srgbClr val="CC0000"/>
              </a:buClr>
              <a:buSzPct val="120000"/>
              <a:buFont typeface="Wingdings" panose="05000000000000000000" pitchFamily="2" charset="2"/>
              <a:buNone/>
            </a:pPr>
            <a:endParaRPr lang="en-US" altLang="zh-CN" sz="2200" baseline="-250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cxnSp>
        <p:nvCxnSpPr>
          <p:cNvPr id="48133" name="AutoShape 5"/>
          <p:cNvCxnSpPr>
            <a:stCxn id="48132" idx="1"/>
            <a:endCxn id="48132" idx="1"/>
          </p:cNvCxnSpPr>
          <p:nvPr/>
        </p:nvCxnSpPr>
        <p:spPr>
          <a:xfrm rot="10800000" flipH="1" flipV="1">
            <a:off x="0" y="1779588"/>
            <a:ext cx="1588" cy="1587"/>
          </a:xfrm>
          <a:prstGeom prst="curvedConnector3">
            <a:avLst>
              <a:gd name="adj1" fmla="val -1440000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/>
              <a:t>1.2.2 </a:t>
            </a:r>
            <a:r>
              <a:rPr lang="zh-CN" altLang="en-US" sz="2800" b="1" dirty="0"/>
              <a:t>并行计算机的存储组织</a:t>
            </a: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526088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Font typeface="Wingdings" panose="05000000000000000000" pitchFamily="2" charset="2"/>
              <a:buChar char="v"/>
            </a:pPr>
            <a:r>
              <a:rPr lang="zh-CN" altLang="en-US" sz="2000" dirty="0"/>
              <a:t>存储器的层次结构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                                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                                    </a:t>
            </a:r>
            <a:r>
              <a:rPr lang="zh-CN" altLang="en-US" sz="2400" dirty="0"/>
              <a:t>寄存器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 </a:t>
            </a:r>
            <a:r>
              <a:rPr lang="zh-CN" altLang="en-US" sz="1800" dirty="0"/>
              <a:t>容</a:t>
            </a:r>
            <a:r>
              <a:rPr lang="zh-CN" altLang="en-US" sz="2000" dirty="0"/>
              <a:t>                             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 </a:t>
            </a:r>
            <a:r>
              <a:rPr lang="zh-CN" altLang="en-US" sz="1800" dirty="0"/>
              <a:t>量</a:t>
            </a:r>
            <a:r>
              <a:rPr lang="zh-CN" altLang="en-US" sz="2000" dirty="0"/>
              <a:t>               </a:t>
            </a:r>
            <a:r>
              <a:rPr lang="zh-CN" altLang="en-US" sz="2400" dirty="0"/>
              <a:t>高速缓冲存储器</a:t>
            </a:r>
            <a:r>
              <a:rPr lang="en-US" altLang="zh-CN" sz="2400" dirty="0"/>
              <a:t>(SRAM)</a:t>
            </a:r>
            <a:r>
              <a:rPr lang="en-US" altLang="zh-CN" sz="2000" dirty="0"/>
              <a:t>                  </a:t>
            </a:r>
            <a:r>
              <a:rPr lang="zh-CN" altLang="en-US" sz="1800" dirty="0"/>
              <a:t>每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 </a:t>
            </a:r>
            <a:r>
              <a:rPr lang="zh-CN" altLang="en-US" sz="1800" dirty="0"/>
              <a:t>和</a:t>
            </a:r>
            <a:r>
              <a:rPr lang="zh-CN" altLang="en-US" sz="2000" dirty="0"/>
              <a:t>                        </a:t>
            </a:r>
            <a:r>
              <a:rPr lang="zh-CN" altLang="en-US" sz="1800" b="1" dirty="0">
                <a:solidFill>
                  <a:srgbClr val="FF00FF"/>
                </a:solidFill>
              </a:rPr>
              <a:t>一级缓存</a:t>
            </a:r>
            <a:r>
              <a:rPr lang="en-US" altLang="zh-CN" sz="1800" b="1" dirty="0">
                <a:solidFill>
                  <a:srgbClr val="FF00FF"/>
                </a:solidFill>
              </a:rPr>
              <a:t>L1Cache</a:t>
            </a:r>
            <a:r>
              <a:rPr lang="en-US" altLang="zh-CN" sz="1800" dirty="0"/>
              <a:t>                                   </a:t>
            </a:r>
            <a:r>
              <a:rPr lang="zh-CN" altLang="en-US" sz="1800" dirty="0"/>
              <a:t>位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1800" dirty="0"/>
              <a:t>         存                  </a:t>
            </a:r>
            <a:r>
              <a:rPr lang="zh-CN" altLang="en-US" sz="1800" b="1" dirty="0">
                <a:solidFill>
                  <a:srgbClr val="0000FF"/>
                </a:solidFill>
              </a:rPr>
              <a:t>二级缓存</a:t>
            </a:r>
            <a:r>
              <a:rPr lang="en-US" altLang="zh-CN" sz="1800" b="1" dirty="0">
                <a:solidFill>
                  <a:srgbClr val="0000FF"/>
                </a:solidFill>
              </a:rPr>
              <a:t>L2Cache (</a:t>
            </a:r>
            <a:r>
              <a:rPr lang="zh-CN" altLang="en-US" sz="1800" b="1" dirty="0">
                <a:solidFill>
                  <a:srgbClr val="0000FF"/>
                </a:solidFill>
              </a:rPr>
              <a:t>处理核共享</a:t>
            </a:r>
            <a:r>
              <a:rPr lang="en-US" altLang="zh-CN" sz="1800" b="1" dirty="0">
                <a:solidFill>
                  <a:srgbClr val="0000FF"/>
                </a:solidFill>
              </a:rPr>
              <a:t>)</a:t>
            </a:r>
            <a:r>
              <a:rPr lang="en-US" altLang="zh-CN" sz="1800" b="1" dirty="0"/>
              <a:t>                   </a:t>
            </a:r>
            <a:r>
              <a:rPr lang="zh-CN" altLang="en-US" sz="1800" b="1" dirty="0"/>
              <a:t>成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1800" dirty="0"/>
              <a:t>         取               </a:t>
            </a:r>
            <a:r>
              <a:rPr lang="zh-CN" altLang="en-US" sz="1800" b="1" dirty="0">
                <a:solidFill>
                  <a:srgbClr val="FF0000"/>
                </a:solidFill>
              </a:rPr>
              <a:t>三级缓存</a:t>
            </a:r>
            <a:r>
              <a:rPr lang="en-US" altLang="zh-CN" sz="1800" b="1" dirty="0">
                <a:solidFill>
                  <a:srgbClr val="FF0000"/>
                </a:solidFill>
              </a:rPr>
              <a:t>L3Cache</a:t>
            </a:r>
            <a:r>
              <a:rPr lang="zh-CN" altLang="en-US" sz="1800" b="1" dirty="0">
                <a:solidFill>
                  <a:srgbClr val="FF0000"/>
                </a:solidFill>
              </a:rPr>
              <a:t>（	</a:t>
            </a:r>
            <a:r>
              <a:rPr lang="en-US" altLang="zh-CN" sz="1800" b="1" dirty="0">
                <a:solidFill>
                  <a:srgbClr val="FF0000"/>
                </a:solidFill>
              </a:rPr>
              <a:t>CMP</a:t>
            </a:r>
            <a:r>
              <a:rPr lang="zh-CN" altLang="en-US" sz="1800" b="1" dirty="0">
                <a:solidFill>
                  <a:srgbClr val="FF0000"/>
                </a:solidFill>
              </a:rPr>
              <a:t>共享）</a:t>
            </a:r>
            <a:r>
              <a:rPr lang="zh-CN" altLang="en-US" sz="2000" dirty="0"/>
              <a:t>                  本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 </a:t>
            </a:r>
            <a:r>
              <a:rPr lang="zh-CN" altLang="en-US" sz="1800" dirty="0"/>
              <a:t>时</a:t>
            </a:r>
            <a:r>
              <a:rPr lang="zh-CN" altLang="en-US" sz="2000" dirty="0"/>
              <a:t>                                                                                   </a:t>
            </a:r>
            <a:r>
              <a:rPr lang="zh-CN" altLang="en-US" sz="1800" dirty="0"/>
              <a:t>增</a:t>
            </a:r>
            <a:endParaRPr lang="zh-CN" altLang="en-US" sz="2000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 </a:t>
            </a:r>
            <a:r>
              <a:rPr lang="zh-CN" altLang="en-US" sz="1800" dirty="0"/>
              <a:t>间</a:t>
            </a:r>
            <a:r>
              <a:rPr lang="zh-CN" altLang="en-US" sz="2000" dirty="0"/>
              <a:t>                       </a:t>
            </a:r>
            <a:r>
              <a:rPr lang="zh-CN" altLang="en-US" sz="2400" dirty="0"/>
              <a:t>主存储器</a:t>
            </a:r>
            <a:r>
              <a:rPr lang="en-US" altLang="zh-CN" sz="2400" dirty="0"/>
              <a:t>DRAM</a:t>
            </a:r>
            <a:r>
              <a:rPr lang="en-US" altLang="zh-CN" sz="2000" dirty="0"/>
              <a:t>                          </a:t>
            </a:r>
            <a:r>
              <a:rPr lang="zh-CN" altLang="en-US" sz="1800" dirty="0"/>
              <a:t>加</a:t>
            </a:r>
            <a:endParaRPr lang="zh-CN" altLang="en-US" sz="2000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 </a:t>
            </a:r>
            <a:r>
              <a:rPr lang="zh-CN" altLang="en-US" sz="1800" dirty="0"/>
              <a:t>增</a:t>
            </a:r>
            <a:r>
              <a:rPr lang="zh-CN" altLang="en-US" sz="2000" dirty="0"/>
              <a:t>                        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 </a:t>
            </a:r>
            <a:r>
              <a:rPr lang="zh-CN" altLang="en-US" sz="1800" dirty="0"/>
              <a:t>加</a:t>
            </a:r>
            <a:r>
              <a:rPr lang="zh-CN" altLang="en-US" sz="2000" dirty="0"/>
              <a:t>                           </a:t>
            </a:r>
            <a:r>
              <a:rPr lang="zh-CN" altLang="en-US" sz="2400" dirty="0"/>
              <a:t>硬盘存储器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                       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                                   </a:t>
            </a:r>
            <a:r>
              <a:rPr lang="zh-CN" altLang="en-US" sz="2400" dirty="0"/>
              <a:t>磁带机</a:t>
            </a:r>
          </a:p>
        </p:txBody>
      </p:sp>
      <p:cxnSp>
        <p:nvCxnSpPr>
          <p:cNvPr id="49156" name="AutoShape 5"/>
          <p:cNvCxnSpPr/>
          <p:nvPr/>
        </p:nvCxnSpPr>
        <p:spPr>
          <a:xfrm rot="10800000" flipH="1" flipV="1">
            <a:off x="0" y="1779588"/>
            <a:ext cx="1588" cy="1587"/>
          </a:xfrm>
          <a:prstGeom prst="curvedConnector3">
            <a:avLst>
              <a:gd name="adj1" fmla="val -1440000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9157" name="Line 7"/>
          <p:cNvSpPr/>
          <p:nvPr/>
        </p:nvSpPr>
        <p:spPr>
          <a:xfrm flipH="1">
            <a:off x="1547813" y="1844675"/>
            <a:ext cx="792162" cy="48244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58" name="Line 8"/>
          <p:cNvSpPr/>
          <p:nvPr/>
        </p:nvSpPr>
        <p:spPr>
          <a:xfrm>
            <a:off x="2411413" y="1844675"/>
            <a:ext cx="28813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59" name="Line 9"/>
          <p:cNvSpPr/>
          <p:nvPr/>
        </p:nvSpPr>
        <p:spPr>
          <a:xfrm>
            <a:off x="5292725" y="1844675"/>
            <a:ext cx="574675" cy="47529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0" name="Line 11"/>
          <p:cNvSpPr/>
          <p:nvPr/>
        </p:nvSpPr>
        <p:spPr>
          <a:xfrm>
            <a:off x="1547813" y="6669088"/>
            <a:ext cx="43926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1" name="Line 12"/>
          <p:cNvSpPr/>
          <p:nvPr/>
        </p:nvSpPr>
        <p:spPr>
          <a:xfrm flipV="1">
            <a:off x="2339975" y="2349500"/>
            <a:ext cx="3024188" cy="714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2" name="Line 13"/>
          <p:cNvSpPr/>
          <p:nvPr/>
        </p:nvSpPr>
        <p:spPr>
          <a:xfrm flipV="1">
            <a:off x="1979613" y="4221163"/>
            <a:ext cx="3671887" cy="714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3" name="Line 15"/>
          <p:cNvSpPr/>
          <p:nvPr/>
        </p:nvSpPr>
        <p:spPr>
          <a:xfrm>
            <a:off x="1835150" y="5157788"/>
            <a:ext cx="38163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4" name="Line 16"/>
          <p:cNvSpPr/>
          <p:nvPr/>
        </p:nvSpPr>
        <p:spPr>
          <a:xfrm>
            <a:off x="1692275" y="5949950"/>
            <a:ext cx="41036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5" name="Line 17"/>
          <p:cNvSpPr/>
          <p:nvPr/>
        </p:nvSpPr>
        <p:spPr>
          <a:xfrm>
            <a:off x="323850" y="1773238"/>
            <a:ext cx="9350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6" name="Line 18"/>
          <p:cNvSpPr/>
          <p:nvPr/>
        </p:nvSpPr>
        <p:spPr>
          <a:xfrm>
            <a:off x="250825" y="6597650"/>
            <a:ext cx="8651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7" name="Line 19"/>
          <p:cNvSpPr/>
          <p:nvPr/>
        </p:nvSpPr>
        <p:spPr>
          <a:xfrm>
            <a:off x="6659563" y="1844675"/>
            <a:ext cx="10810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8" name="Line 20"/>
          <p:cNvSpPr/>
          <p:nvPr/>
        </p:nvSpPr>
        <p:spPr>
          <a:xfrm>
            <a:off x="6732588" y="6597650"/>
            <a:ext cx="10080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9" name="Line 21"/>
          <p:cNvSpPr/>
          <p:nvPr/>
        </p:nvSpPr>
        <p:spPr>
          <a:xfrm flipH="1">
            <a:off x="468313" y="1844675"/>
            <a:ext cx="215900" cy="46799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9170" name="Line 22"/>
          <p:cNvSpPr/>
          <p:nvPr/>
        </p:nvSpPr>
        <p:spPr>
          <a:xfrm flipV="1">
            <a:off x="7164388" y="1844675"/>
            <a:ext cx="0" cy="47529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本课程的目标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533400" y="1981200"/>
            <a:ext cx="7772400" cy="4114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掌握并行算法的基本概念、基本理论和基本方法</a:t>
            </a: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掌握几类典型问题的并行化算法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结合当前典型的编程模型，掌握并行算法的实现和优化方法</a:t>
            </a: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学习最新论文成果，了解本领域发展前沿</a:t>
            </a:r>
          </a:p>
        </p:txBody>
      </p: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/>
              <a:t>1.2.2 </a:t>
            </a:r>
            <a:r>
              <a:rPr lang="zh-CN" altLang="en-US" sz="2800" b="1" dirty="0"/>
              <a:t>并行计算机的存储组织</a:t>
            </a: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526088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Font typeface="Wingdings" panose="05000000000000000000" pitchFamily="2" charset="2"/>
              <a:buChar char="v"/>
            </a:pPr>
            <a:r>
              <a:rPr lang="zh-CN" altLang="en-US" sz="2400" dirty="0"/>
              <a:t>存储器层次之间的数据传输（</a:t>
            </a:r>
            <a:r>
              <a:rPr lang="en-US" altLang="zh-CN" sz="2400" dirty="0">
                <a:solidFill>
                  <a:srgbClr val="FF3399"/>
                </a:solidFill>
              </a:rPr>
              <a:t>P.23     </a:t>
            </a:r>
            <a:r>
              <a:rPr lang="zh-CN" altLang="en-US" sz="2400" dirty="0">
                <a:solidFill>
                  <a:srgbClr val="FF3399"/>
                </a:solidFill>
              </a:rPr>
              <a:t>图 </a:t>
            </a:r>
            <a:r>
              <a:rPr lang="en-US" altLang="zh-CN" sz="2400" dirty="0">
                <a:solidFill>
                  <a:srgbClr val="FF3399"/>
                </a:solidFill>
              </a:rPr>
              <a:t>1.21</a:t>
            </a:r>
            <a:r>
              <a:rPr lang="zh-CN" altLang="en-US" sz="2400" dirty="0"/>
              <a:t>）</a:t>
            </a:r>
          </a:p>
          <a:p>
            <a:pPr marL="609600" indent="-609600" eaLnBrk="1" hangingPunct="1">
              <a:buFont typeface="Wingdings" panose="05000000000000000000" pitchFamily="2" charset="2"/>
              <a:buChar char="v"/>
            </a:pPr>
            <a:r>
              <a:rPr lang="zh-CN" altLang="en-US" sz="2400" dirty="0"/>
              <a:t>各层存储器的性能参数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</a:t>
            </a:r>
            <a:r>
              <a:rPr lang="zh-CN" altLang="en-US" sz="2400" dirty="0">
                <a:solidFill>
                  <a:schemeClr val="accent2"/>
                </a:solidFill>
              </a:rPr>
              <a:t>容量</a:t>
            </a:r>
            <a:r>
              <a:rPr lang="en-US" altLang="zh-CN" sz="2400" dirty="0">
                <a:solidFill>
                  <a:schemeClr val="accent2"/>
                </a:solidFill>
              </a:rPr>
              <a:t>C</a:t>
            </a:r>
            <a:r>
              <a:rPr lang="zh-CN" altLang="en-US" sz="2400" dirty="0"/>
              <a:t>：字节数    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</a:t>
            </a:r>
            <a:r>
              <a:rPr lang="zh-CN" altLang="en-US" sz="2400" dirty="0">
                <a:solidFill>
                  <a:srgbClr val="0033CC"/>
                </a:solidFill>
              </a:rPr>
              <a:t>延迟</a:t>
            </a:r>
            <a:r>
              <a:rPr lang="en-US" altLang="zh-CN" sz="2400" dirty="0">
                <a:solidFill>
                  <a:srgbClr val="0033CC"/>
                </a:solidFill>
              </a:rPr>
              <a:t>L</a:t>
            </a:r>
            <a:r>
              <a:rPr lang="zh-CN" altLang="en-US" sz="2400" dirty="0"/>
              <a:t>：读取一个字（</a:t>
            </a:r>
            <a:r>
              <a:rPr lang="en-US" altLang="zh-CN" sz="2400" dirty="0"/>
              <a:t>Word, 32/64</a:t>
            </a:r>
            <a:r>
              <a:rPr lang="zh-CN" altLang="en-US" sz="2400" dirty="0"/>
              <a:t>位）所需的时间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</a:t>
            </a:r>
            <a:r>
              <a:rPr lang="zh-CN" altLang="en-US" sz="2400" dirty="0">
                <a:solidFill>
                  <a:srgbClr val="0033CC"/>
                </a:solidFill>
              </a:rPr>
              <a:t>带宽</a:t>
            </a:r>
            <a:r>
              <a:rPr lang="en-US" altLang="zh-CN" sz="2400" dirty="0">
                <a:solidFill>
                  <a:srgbClr val="0033CC"/>
                </a:solidFill>
              </a:rPr>
              <a:t>B</a:t>
            </a:r>
            <a:r>
              <a:rPr lang="zh-CN" altLang="en-US" sz="2400" dirty="0"/>
              <a:t>：</a:t>
            </a:r>
            <a:r>
              <a:rPr lang="en-US" altLang="zh-CN" sz="2400" dirty="0"/>
              <a:t>1</a:t>
            </a:r>
            <a:r>
              <a:rPr lang="zh-CN" altLang="en-US" sz="2400" dirty="0"/>
              <a:t>秒钟内各存储层传送的字节数 （</a:t>
            </a:r>
            <a:r>
              <a:rPr lang="en-US" altLang="zh-CN" sz="2400" dirty="0">
                <a:solidFill>
                  <a:srgbClr val="FF3399"/>
                </a:solidFill>
              </a:rPr>
              <a:t>P.24    </a:t>
            </a:r>
            <a:r>
              <a:rPr lang="zh-CN" altLang="en-US" sz="2400" dirty="0">
                <a:solidFill>
                  <a:srgbClr val="FF3399"/>
                </a:solidFill>
              </a:rPr>
              <a:t>图 </a:t>
            </a:r>
            <a:r>
              <a:rPr lang="en-US" altLang="zh-CN" sz="2400" dirty="0">
                <a:solidFill>
                  <a:srgbClr val="FF3399"/>
                </a:solidFill>
              </a:rPr>
              <a:t>1.22</a:t>
            </a:r>
            <a:r>
              <a:rPr lang="zh-CN" altLang="en-US" sz="2400" dirty="0"/>
              <a:t>）</a:t>
            </a:r>
          </a:p>
          <a:p>
            <a:pPr marL="609600" indent="-609600" eaLnBrk="1" hangingPunct="1">
              <a:buFont typeface="Wingdings" panose="05000000000000000000" pitchFamily="2" charset="2"/>
              <a:buChar char="v"/>
            </a:pPr>
            <a:r>
              <a:rPr lang="zh-CN" altLang="en-US" sz="2400" dirty="0"/>
              <a:t>高速缓存一致性问题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   </a:t>
            </a:r>
            <a:r>
              <a:rPr lang="zh-CN" altLang="en-US" sz="2000" dirty="0"/>
              <a:t>当某个处理器第一次访问主存某一存储单元时，系统会将其副本同时传给与该处理器相连的高速缓存。以后当此处理器再此访问此数据时，即可直接访问其高速缓存中的副本（数据）。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          若另一个处理器也访问主存中同一存储单元，则此数据之副本也被传到其高速缓存中。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          </a:t>
            </a:r>
            <a:r>
              <a:rPr lang="zh-CN" altLang="en-US" sz="2000" dirty="0">
                <a:solidFill>
                  <a:srgbClr val="0000FF"/>
                </a:solidFill>
              </a:rPr>
              <a:t>在上述情形下，若一个处理器改写了其高速缓存中（副本）的内容，但另一个处理器的高速缓存中（副本）的内容仍是原来的值，则产生了高速缓存中不一致性的问题。</a:t>
            </a:r>
          </a:p>
        </p:txBody>
      </p:sp>
      <p:cxnSp>
        <p:nvCxnSpPr>
          <p:cNvPr id="50180" name="AutoShape 4"/>
          <p:cNvCxnSpPr/>
          <p:nvPr/>
        </p:nvCxnSpPr>
        <p:spPr>
          <a:xfrm rot="10800000" flipH="1" flipV="1">
            <a:off x="0" y="1779588"/>
            <a:ext cx="1588" cy="1587"/>
          </a:xfrm>
          <a:prstGeom prst="curvedConnector3">
            <a:avLst>
              <a:gd name="adj1" fmla="val -1440000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/>
              <a:t>1.3 </a:t>
            </a:r>
            <a:r>
              <a:rPr lang="zh-CN" altLang="en-US" sz="2800" b="1" dirty="0"/>
              <a:t>并行计算模型</a:t>
            </a: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9436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1.3.1 </a:t>
            </a:r>
            <a:r>
              <a:rPr lang="zh-CN" altLang="en-US" sz="2400" b="1" dirty="0"/>
              <a:t>引言</a:t>
            </a:r>
          </a:p>
          <a:p>
            <a:pPr marL="609600" indent="-609600" eaLnBrk="1" hangingPunct="1">
              <a:lnSpc>
                <a:spcPct val="95000"/>
              </a:lnSpc>
              <a:buFont typeface="Wingdings" panose="05000000000000000000" pitchFamily="2" charset="2"/>
              <a:buChar char="v"/>
            </a:pPr>
            <a:r>
              <a:rPr lang="zh-CN" altLang="en-US" sz="2000" b="1" dirty="0"/>
              <a:t>设计并行算法时，用户可以不关心具体的并行计算机系统结构的细节。</a:t>
            </a:r>
          </a:p>
          <a:p>
            <a:pPr marL="609600" indent="-609600" eaLnBrk="1" hangingPunct="1">
              <a:lnSpc>
                <a:spcPct val="95000"/>
              </a:lnSpc>
              <a:buFont typeface="Wingdings" panose="05000000000000000000" pitchFamily="2" charset="2"/>
              <a:buChar char="v"/>
            </a:pPr>
            <a:r>
              <a:rPr lang="zh-CN" altLang="en-US" sz="2000" b="1" dirty="0"/>
              <a:t>将各种并行计算机系统的一些共同属性抽象起来形成“并行计算模型”。</a:t>
            </a:r>
          </a:p>
          <a:p>
            <a:pPr marL="609600" indent="-609600" eaLnBrk="1" hangingPunct="1">
              <a:lnSpc>
                <a:spcPct val="95000"/>
              </a:lnSpc>
              <a:buFont typeface="Wingdings" panose="05000000000000000000" pitchFamily="2" charset="2"/>
              <a:buChar char="v"/>
            </a:pPr>
            <a:r>
              <a:rPr lang="zh-CN" altLang="en-US" sz="2000" b="1" dirty="0">
                <a:solidFill>
                  <a:srgbClr val="0000FF"/>
                </a:solidFill>
              </a:rPr>
              <a:t>并行算法的设计与分析依赖于并行计算模型。</a:t>
            </a:r>
          </a:p>
          <a:p>
            <a:pPr marL="609600" indent="-609600" eaLnBrk="1" hangingPunct="1">
              <a:lnSpc>
                <a:spcPct val="95000"/>
              </a:lnSpc>
              <a:buFont typeface="Wingdings" panose="05000000000000000000" pitchFamily="2" charset="2"/>
              <a:buChar char="v"/>
            </a:pPr>
            <a:r>
              <a:rPr lang="zh-CN" altLang="en-US" sz="2000" b="1" dirty="0">
                <a:solidFill>
                  <a:srgbClr val="FF3399"/>
                </a:solidFill>
              </a:rPr>
              <a:t>传统的顺序（串行）算法的设计与分析依赖于经典计算模型</a:t>
            </a:r>
            <a:r>
              <a:rPr lang="en-US" altLang="zh-CN" sz="2000" b="1" dirty="0">
                <a:solidFill>
                  <a:srgbClr val="FF3399"/>
                </a:solidFill>
              </a:rPr>
              <a:t>——</a:t>
            </a:r>
            <a:r>
              <a:rPr lang="zh-CN" altLang="en-US" sz="2000" b="1" dirty="0">
                <a:solidFill>
                  <a:srgbClr val="FF3399"/>
                </a:solidFill>
              </a:rPr>
              <a:t>随机存取（访问）机器模型</a:t>
            </a:r>
            <a:r>
              <a:rPr lang="en-US" altLang="zh-CN" sz="2000" b="1" dirty="0">
                <a:solidFill>
                  <a:srgbClr val="FF3399"/>
                </a:solidFill>
              </a:rPr>
              <a:t>RAM</a:t>
            </a:r>
            <a:r>
              <a:rPr lang="zh-CN" altLang="en-US" sz="2000" b="1" dirty="0">
                <a:solidFill>
                  <a:srgbClr val="FF3399"/>
                </a:solidFill>
              </a:rPr>
              <a:t>（</a:t>
            </a:r>
            <a:r>
              <a:rPr lang="en-US" altLang="zh-CN" sz="2000" b="1" dirty="0">
                <a:solidFill>
                  <a:srgbClr val="FF3399"/>
                </a:solidFill>
              </a:rPr>
              <a:t>Random Access Machine</a:t>
            </a:r>
            <a:r>
              <a:rPr lang="zh-CN" altLang="en-US" sz="2000" b="1" dirty="0">
                <a:solidFill>
                  <a:srgbClr val="FF3399"/>
                </a:solidFill>
              </a:rPr>
              <a:t>）。</a:t>
            </a:r>
          </a:p>
          <a:p>
            <a:pPr marL="609600" indent="-609600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1.3.2 </a:t>
            </a:r>
            <a:r>
              <a:rPr lang="zh-CN" altLang="en-US" sz="2400" b="1" dirty="0"/>
              <a:t>共享存储的并行计算模型</a:t>
            </a:r>
            <a:r>
              <a:rPr lang="en-US" altLang="zh-CN" sz="2400" b="1" dirty="0"/>
              <a:t>——PRAM</a:t>
            </a:r>
            <a:r>
              <a:rPr lang="zh-CN" altLang="en-US" sz="2400" b="1" dirty="0"/>
              <a:t>模型</a:t>
            </a:r>
            <a:endParaRPr lang="zh-CN" altLang="en-US" sz="2400" b="1" dirty="0">
              <a:solidFill>
                <a:srgbClr val="FF3399"/>
              </a:solidFill>
            </a:endParaRPr>
          </a:p>
          <a:p>
            <a:pPr marL="609600" indent="-609600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</a:t>
            </a:r>
            <a:r>
              <a:rPr lang="en-US" altLang="zh-CN" sz="2000" b="1" dirty="0"/>
              <a:t>PRAM</a:t>
            </a:r>
            <a:r>
              <a:rPr lang="zh-CN" altLang="en-US" sz="2000" b="1" dirty="0"/>
              <a:t>模型</a:t>
            </a:r>
            <a:r>
              <a:rPr lang="en-US" altLang="zh-CN" sz="2000" b="1" dirty="0"/>
              <a:t>(Parallel R</a:t>
            </a:r>
            <a:r>
              <a:rPr lang="en-US" altLang="zh-CN" sz="2400" b="1" dirty="0"/>
              <a:t>andom Access Machine, </a:t>
            </a:r>
            <a:r>
              <a:rPr lang="zh-CN" altLang="en-US" sz="2000" b="1" dirty="0"/>
              <a:t>并行随机存取机器模型</a:t>
            </a:r>
            <a:r>
              <a:rPr lang="en-US" altLang="zh-CN" sz="2400" b="1" dirty="0"/>
              <a:t>)</a:t>
            </a:r>
            <a:endParaRPr lang="en-US" altLang="zh-CN" sz="2000" b="1" dirty="0"/>
          </a:p>
          <a:p>
            <a:pPr marL="609600" indent="-609600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1</a:t>
            </a:r>
            <a:r>
              <a:rPr lang="zh-CN" altLang="en-US" sz="2000" b="1" dirty="0"/>
              <a:t>、同步</a:t>
            </a:r>
            <a:r>
              <a:rPr lang="en-US" altLang="zh-CN" sz="2000" b="1" dirty="0"/>
              <a:t>PRAM</a:t>
            </a:r>
            <a:r>
              <a:rPr lang="zh-CN" altLang="en-US" sz="2000" b="1" dirty="0"/>
              <a:t>模型（</a:t>
            </a:r>
            <a:r>
              <a:rPr lang="en-US" altLang="zh-CN" sz="2000" b="1" dirty="0"/>
              <a:t>SIMD-SM</a:t>
            </a:r>
            <a:r>
              <a:rPr lang="zh-CN" altLang="en-US" sz="2000" b="1" dirty="0"/>
              <a:t>模型） </a:t>
            </a:r>
            <a:r>
              <a:rPr lang="en-US" altLang="zh-CN" sz="2000" b="1" dirty="0"/>
              <a:t>SM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Shared Memory </a:t>
            </a:r>
          </a:p>
          <a:p>
            <a:pPr marL="609600" indent="-609600" eaLnBrk="1" hangingPunct="1">
              <a:lnSpc>
                <a:spcPct val="95000"/>
              </a:lnSpc>
              <a:buFont typeface="Wingdings" panose="05000000000000000000" pitchFamily="2" charset="2"/>
              <a:buChar char="v"/>
            </a:pPr>
            <a:r>
              <a:rPr lang="zh-CN" altLang="en-US" sz="2000" b="1" dirty="0">
                <a:solidFill>
                  <a:srgbClr val="0033CC"/>
                </a:solidFill>
              </a:rPr>
              <a:t>共享存储器的</a:t>
            </a:r>
            <a:r>
              <a:rPr lang="en-US" altLang="zh-CN" sz="2000" b="1" dirty="0">
                <a:solidFill>
                  <a:srgbClr val="0033CC"/>
                </a:solidFill>
              </a:rPr>
              <a:t>SIMD</a:t>
            </a:r>
            <a:r>
              <a:rPr lang="zh-CN" altLang="en-US" sz="2000" b="1" dirty="0">
                <a:solidFill>
                  <a:srgbClr val="0033CC"/>
                </a:solidFill>
              </a:rPr>
              <a:t>机器模型</a:t>
            </a:r>
            <a:r>
              <a:rPr lang="zh-CN" altLang="en-US" sz="2000" b="1" dirty="0"/>
              <a:t>：容量无限的共享存储器；有限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无限个功能相同的处理器；任何时刻各个处理器均可通过共享存储器的存储单元进行数据交换（通信）。</a:t>
            </a:r>
          </a:p>
          <a:p>
            <a:pPr marL="609600" indent="-609600" eaLnBrk="1" hangingPunct="1">
              <a:lnSpc>
                <a:spcPct val="95000"/>
              </a:lnSpc>
              <a:buFont typeface="Wingdings" panose="05000000000000000000" pitchFamily="2" charset="2"/>
              <a:buChar char="v"/>
            </a:pPr>
            <a:r>
              <a:rPr lang="zh-CN" altLang="en-US" sz="2000" b="1" dirty="0">
                <a:solidFill>
                  <a:srgbClr val="0033CC"/>
                </a:solidFill>
              </a:rPr>
              <a:t>特点：</a:t>
            </a:r>
            <a:r>
              <a:rPr lang="zh-CN" altLang="en-US" sz="2000" b="1" dirty="0">
                <a:solidFill>
                  <a:srgbClr val="FF00FF"/>
                </a:solidFill>
              </a:rPr>
              <a:t>硬件同步</a:t>
            </a:r>
            <a:r>
              <a:rPr lang="zh-CN" altLang="en-US" sz="2000" b="1" dirty="0"/>
              <a:t>各并行进程；时间复杂度分析：</a:t>
            </a:r>
            <a:r>
              <a:rPr lang="zh-CN" altLang="en-US" sz="2000" b="1" dirty="0">
                <a:solidFill>
                  <a:srgbClr val="FF00FF"/>
                </a:solidFill>
              </a:rPr>
              <a:t>计算时间（</a:t>
            </a:r>
            <a:r>
              <a:rPr lang="zh-CN" altLang="en-US" sz="2000" b="1" dirty="0">
                <a:solidFill>
                  <a:srgbClr val="0000FF"/>
                </a:solidFill>
              </a:rPr>
              <a:t>通信时间转化成计算时间）</a:t>
            </a:r>
            <a:r>
              <a:rPr lang="zh-CN" altLang="en-US" sz="2000" b="1" dirty="0"/>
              <a:t>；算法设计策略（方法）是串行算法设计思想的扩展；</a:t>
            </a:r>
            <a:r>
              <a:rPr lang="zh-CN" altLang="en-US" sz="2000" b="1" dirty="0">
                <a:solidFill>
                  <a:srgbClr val="FF00FF"/>
                </a:solidFill>
                <a:latin typeface="宋体" panose="02010600030101010101" pitchFamily="2" charset="-122"/>
              </a:rPr>
              <a:t>隐藏了并行机的通讯、同步等细节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（设计并行算法直观、容易）</a:t>
            </a:r>
            <a:r>
              <a:rPr lang="zh-CN" altLang="en-US" sz="2000" b="1" dirty="0">
                <a:latin typeface="宋体" panose="02010600030101010101" pitchFamily="2" charset="-122"/>
              </a:rPr>
              <a:t>；</a:t>
            </a:r>
            <a:r>
              <a:rPr lang="zh-CN" altLang="en-US" sz="2000" b="1" dirty="0">
                <a:solidFill>
                  <a:srgbClr val="FF00FF"/>
                </a:solidFill>
                <a:latin typeface="宋体" panose="02010600030101010101" pitchFamily="2" charset="-122"/>
              </a:rPr>
              <a:t>忽略了</a:t>
            </a:r>
            <a:r>
              <a:rPr lang="en-US" altLang="zh-CN" sz="2000" b="1" dirty="0">
                <a:solidFill>
                  <a:srgbClr val="FF00FF"/>
                </a:solidFill>
                <a:latin typeface="宋体" panose="02010600030101010101" pitchFamily="2" charset="-122"/>
              </a:rPr>
              <a:t>SM</a:t>
            </a:r>
            <a:r>
              <a:rPr lang="zh-CN" altLang="en-US" sz="2000" b="1" dirty="0">
                <a:solidFill>
                  <a:srgbClr val="FF00FF"/>
                </a:solidFill>
                <a:latin typeface="宋体" panose="02010600030101010101" pitchFamily="2" charset="-122"/>
              </a:rPr>
              <a:t>的竞争、通讯延迟</a:t>
            </a:r>
            <a:r>
              <a:rPr lang="zh-CN" altLang="en-US" sz="2000" b="1" dirty="0">
                <a:latin typeface="宋体" panose="02010600030101010101" pitchFamily="2" charset="-122"/>
              </a:rPr>
              <a:t>等因素。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/>
          </a:p>
        </p:txBody>
      </p:sp>
      <p:cxnSp>
        <p:nvCxnSpPr>
          <p:cNvPr id="51204" name="AutoShape 4"/>
          <p:cNvCxnSpPr/>
          <p:nvPr/>
        </p:nvCxnSpPr>
        <p:spPr>
          <a:xfrm rot="10800000" flipH="1" flipV="1">
            <a:off x="0" y="1779588"/>
            <a:ext cx="1588" cy="1587"/>
          </a:xfrm>
          <a:prstGeom prst="curvedConnector3">
            <a:avLst>
              <a:gd name="adj1" fmla="val -1440000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/>
              <a:t>1.3 </a:t>
            </a:r>
            <a:r>
              <a:rPr lang="zh-CN" altLang="en-US" sz="2800" b="1" dirty="0"/>
              <a:t>并行计算模型</a:t>
            </a: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526088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Font typeface="Wingdings" panose="05000000000000000000" pitchFamily="2" charset="2"/>
              <a:buChar char="v"/>
            </a:pPr>
            <a:r>
              <a:rPr lang="zh-CN" altLang="en-US" sz="2400" dirty="0"/>
              <a:t>同步</a:t>
            </a:r>
            <a:r>
              <a:rPr lang="en-US" altLang="zh-CN" sz="2400" dirty="0"/>
              <a:t>PRAM</a:t>
            </a:r>
            <a:r>
              <a:rPr lang="zh-CN" altLang="en-US" sz="2400" dirty="0"/>
              <a:t>（</a:t>
            </a:r>
            <a:r>
              <a:rPr lang="en-US" altLang="zh-CN" sz="2400" dirty="0"/>
              <a:t>SIMD-SM</a:t>
            </a:r>
            <a:r>
              <a:rPr lang="zh-CN" altLang="en-US" sz="2400" dirty="0"/>
              <a:t>）模型结构图</a:t>
            </a:r>
          </a:p>
        </p:txBody>
      </p:sp>
      <p:cxnSp>
        <p:nvCxnSpPr>
          <p:cNvPr id="52228" name="AutoShape 4"/>
          <p:cNvCxnSpPr/>
          <p:nvPr/>
        </p:nvCxnSpPr>
        <p:spPr>
          <a:xfrm rot="10800000" flipH="1" flipV="1">
            <a:off x="0" y="1779588"/>
            <a:ext cx="1588" cy="1587"/>
          </a:xfrm>
          <a:prstGeom prst="curvedConnector3">
            <a:avLst>
              <a:gd name="adj1" fmla="val -1440000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grpSp>
        <p:nvGrpSpPr>
          <p:cNvPr id="52229" name="Group 5"/>
          <p:cNvGrpSpPr/>
          <p:nvPr/>
        </p:nvGrpSpPr>
        <p:grpSpPr>
          <a:xfrm>
            <a:off x="2133600" y="1905000"/>
            <a:ext cx="4572000" cy="3733800"/>
            <a:chOff x="2955" y="7080"/>
            <a:chExt cx="3600" cy="3380"/>
          </a:xfrm>
        </p:grpSpPr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3855" y="7080"/>
              <a:ext cx="1591" cy="3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Control Unit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2955" y="9170"/>
              <a:ext cx="3600" cy="4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Interconnection Network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52232" name="Group 8"/>
            <p:cNvGrpSpPr/>
            <p:nvPr/>
          </p:nvGrpSpPr>
          <p:grpSpPr>
            <a:xfrm>
              <a:off x="3060" y="7876"/>
              <a:ext cx="527" cy="1293"/>
              <a:chOff x="3060" y="7876"/>
              <a:chExt cx="527" cy="1293"/>
            </a:xfrm>
          </p:grpSpPr>
          <p:grpSp>
            <p:nvGrpSpPr>
              <p:cNvPr id="52255" name="Group 9"/>
              <p:cNvGrpSpPr/>
              <p:nvPr/>
            </p:nvGrpSpPr>
            <p:grpSpPr>
              <a:xfrm>
                <a:off x="3060" y="8189"/>
                <a:ext cx="527" cy="661"/>
                <a:chOff x="2880" y="8189"/>
                <a:chExt cx="527" cy="661"/>
              </a:xfrm>
            </p:grpSpPr>
            <p:sp>
              <p:nvSpPr>
                <p:cNvPr id="33802" name="Rectangle 10"/>
                <p:cNvSpPr>
                  <a:spLocks noChangeArrowheads="1"/>
                </p:cNvSpPr>
                <p:nvPr/>
              </p:nvSpPr>
              <p:spPr bwMode="auto">
                <a:xfrm>
                  <a:off x="2880" y="8189"/>
                  <a:ext cx="528" cy="66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 altLang="zh-CN" sz="1200" dirty="0">
                      <a:latin typeface="Times New Roman" panose="02020603050405020304" pitchFamily="18" charset="0"/>
                    </a:rPr>
                    <a:t>P</a:t>
                  </a:r>
                </a:p>
                <a:p>
                  <a:pPr algn="ctr">
                    <a:spcBef>
                      <a:spcPct val="20000"/>
                    </a:spcBef>
                  </a:pPr>
                  <a:endParaRPr lang="en-US" altLang="zh-CN" sz="600" dirty="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20000"/>
                    </a:spcBef>
                  </a:pPr>
                  <a:r>
                    <a:rPr lang="en-US" altLang="zh-CN" sz="1200" dirty="0">
                      <a:latin typeface="Times New Roman" panose="02020603050405020304" pitchFamily="18" charset="0"/>
                    </a:rPr>
                    <a:t>LM</a:t>
                  </a:r>
                  <a:endParaRPr lang="en-US" altLang="zh-CN" sz="2800" dirty="0">
                    <a:effectLst>
                      <a:outerShdw blurRad="38100" dist="38100" dir="2700000">
                        <a:srgbClr val="C0C0C0"/>
                      </a:outerShdw>
                    </a:effectLst>
                    <a:latin typeface="Comic Sans MS" panose="030F0702030302020204" pitchFamily="66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2259" name="Line 11"/>
                <p:cNvSpPr/>
                <p:nvPr/>
              </p:nvSpPr>
              <p:spPr>
                <a:xfrm flipV="1">
                  <a:off x="2880" y="8501"/>
                  <a:ext cx="525" cy="1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2256" name="Line 12"/>
              <p:cNvSpPr/>
              <p:nvPr/>
            </p:nvSpPr>
            <p:spPr>
              <a:xfrm>
                <a:off x="3314" y="7876"/>
                <a:ext cx="1" cy="31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57" name="Line 13"/>
              <p:cNvSpPr/>
              <p:nvPr/>
            </p:nvSpPr>
            <p:spPr>
              <a:xfrm>
                <a:off x="3315" y="8857"/>
                <a:ext cx="1" cy="31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2233" name="Group 14"/>
            <p:cNvGrpSpPr/>
            <p:nvPr/>
          </p:nvGrpSpPr>
          <p:grpSpPr>
            <a:xfrm>
              <a:off x="3960" y="7877"/>
              <a:ext cx="527" cy="1293"/>
              <a:chOff x="3060" y="7876"/>
              <a:chExt cx="527" cy="1293"/>
            </a:xfrm>
          </p:grpSpPr>
          <p:grpSp>
            <p:nvGrpSpPr>
              <p:cNvPr id="52250" name="Group 15"/>
              <p:cNvGrpSpPr/>
              <p:nvPr/>
            </p:nvGrpSpPr>
            <p:grpSpPr>
              <a:xfrm>
                <a:off x="3060" y="8189"/>
                <a:ext cx="527" cy="661"/>
                <a:chOff x="2880" y="8189"/>
                <a:chExt cx="527" cy="661"/>
              </a:xfrm>
            </p:grpSpPr>
            <p:sp>
              <p:nvSpPr>
                <p:cNvPr id="33808" name="Rectangle 16"/>
                <p:cNvSpPr>
                  <a:spLocks noChangeArrowheads="1"/>
                </p:cNvSpPr>
                <p:nvPr/>
              </p:nvSpPr>
              <p:spPr bwMode="auto">
                <a:xfrm>
                  <a:off x="2880" y="8190"/>
                  <a:ext cx="528" cy="6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 altLang="zh-CN" sz="1200" dirty="0">
                      <a:latin typeface="Times New Roman" panose="02020603050405020304" pitchFamily="18" charset="0"/>
                    </a:rPr>
                    <a:t>P</a:t>
                  </a:r>
                </a:p>
                <a:p>
                  <a:pPr algn="ctr">
                    <a:spcBef>
                      <a:spcPct val="20000"/>
                    </a:spcBef>
                  </a:pPr>
                  <a:endParaRPr lang="en-US" altLang="zh-CN" sz="600" dirty="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20000"/>
                    </a:spcBef>
                  </a:pPr>
                  <a:r>
                    <a:rPr lang="en-US" altLang="zh-CN" sz="1200" dirty="0">
                      <a:latin typeface="Times New Roman" panose="02020603050405020304" pitchFamily="18" charset="0"/>
                    </a:rPr>
                    <a:t>LM</a:t>
                  </a:r>
                  <a:endParaRPr lang="en-US" altLang="zh-CN" sz="2800" dirty="0">
                    <a:effectLst>
                      <a:outerShdw blurRad="38100" dist="38100" dir="2700000">
                        <a:srgbClr val="C0C0C0"/>
                      </a:outerShdw>
                    </a:effectLst>
                    <a:latin typeface="Comic Sans MS" panose="030F0702030302020204" pitchFamily="66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2254" name="Line 17"/>
                <p:cNvSpPr/>
                <p:nvPr/>
              </p:nvSpPr>
              <p:spPr>
                <a:xfrm flipV="1">
                  <a:off x="2880" y="8501"/>
                  <a:ext cx="525" cy="1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2251" name="Line 18"/>
              <p:cNvSpPr/>
              <p:nvPr/>
            </p:nvSpPr>
            <p:spPr>
              <a:xfrm>
                <a:off x="3314" y="7876"/>
                <a:ext cx="1" cy="31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52" name="Line 19"/>
              <p:cNvSpPr/>
              <p:nvPr/>
            </p:nvSpPr>
            <p:spPr>
              <a:xfrm>
                <a:off x="3315" y="8857"/>
                <a:ext cx="1" cy="31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2234" name="Group 20"/>
            <p:cNvGrpSpPr/>
            <p:nvPr/>
          </p:nvGrpSpPr>
          <p:grpSpPr>
            <a:xfrm>
              <a:off x="4860" y="7877"/>
              <a:ext cx="527" cy="1293"/>
              <a:chOff x="3060" y="7876"/>
              <a:chExt cx="527" cy="1293"/>
            </a:xfrm>
          </p:grpSpPr>
          <p:grpSp>
            <p:nvGrpSpPr>
              <p:cNvPr id="52245" name="Group 21"/>
              <p:cNvGrpSpPr/>
              <p:nvPr/>
            </p:nvGrpSpPr>
            <p:grpSpPr>
              <a:xfrm>
                <a:off x="3060" y="8189"/>
                <a:ext cx="527" cy="661"/>
                <a:chOff x="2880" y="8189"/>
                <a:chExt cx="527" cy="661"/>
              </a:xfrm>
            </p:grpSpPr>
            <p:sp>
              <p:nvSpPr>
                <p:cNvPr id="33814" name="Rectangle 22"/>
                <p:cNvSpPr>
                  <a:spLocks noChangeArrowheads="1"/>
                </p:cNvSpPr>
                <p:nvPr/>
              </p:nvSpPr>
              <p:spPr bwMode="auto">
                <a:xfrm>
                  <a:off x="2880" y="8190"/>
                  <a:ext cx="528" cy="6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 altLang="zh-CN" sz="1200" dirty="0">
                      <a:latin typeface="Times New Roman" panose="02020603050405020304" pitchFamily="18" charset="0"/>
                    </a:rPr>
                    <a:t>P</a:t>
                  </a:r>
                </a:p>
                <a:p>
                  <a:pPr algn="ctr">
                    <a:spcBef>
                      <a:spcPct val="20000"/>
                    </a:spcBef>
                  </a:pPr>
                  <a:endParaRPr lang="en-US" altLang="zh-CN" sz="600" dirty="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20000"/>
                    </a:spcBef>
                  </a:pPr>
                  <a:r>
                    <a:rPr lang="en-US" altLang="zh-CN" sz="1200" dirty="0">
                      <a:latin typeface="Times New Roman" panose="02020603050405020304" pitchFamily="18" charset="0"/>
                    </a:rPr>
                    <a:t>LM</a:t>
                  </a:r>
                  <a:endParaRPr lang="en-US" altLang="zh-CN" sz="2800" dirty="0">
                    <a:effectLst>
                      <a:outerShdw blurRad="38100" dist="38100" dir="2700000">
                        <a:srgbClr val="C0C0C0"/>
                      </a:outerShdw>
                    </a:effectLst>
                    <a:latin typeface="Comic Sans MS" panose="030F0702030302020204" pitchFamily="66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2249" name="Line 23"/>
                <p:cNvSpPr/>
                <p:nvPr/>
              </p:nvSpPr>
              <p:spPr>
                <a:xfrm flipV="1">
                  <a:off x="2880" y="8501"/>
                  <a:ext cx="525" cy="1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2246" name="Line 24"/>
              <p:cNvSpPr/>
              <p:nvPr/>
            </p:nvSpPr>
            <p:spPr>
              <a:xfrm>
                <a:off x="3314" y="7876"/>
                <a:ext cx="1" cy="31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47" name="Line 25"/>
              <p:cNvSpPr/>
              <p:nvPr/>
            </p:nvSpPr>
            <p:spPr>
              <a:xfrm>
                <a:off x="3315" y="8857"/>
                <a:ext cx="1" cy="31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2235" name="Group 26"/>
            <p:cNvGrpSpPr/>
            <p:nvPr/>
          </p:nvGrpSpPr>
          <p:grpSpPr>
            <a:xfrm>
              <a:off x="5760" y="7878"/>
              <a:ext cx="527" cy="1293"/>
              <a:chOff x="3060" y="7876"/>
              <a:chExt cx="527" cy="1293"/>
            </a:xfrm>
          </p:grpSpPr>
          <p:grpSp>
            <p:nvGrpSpPr>
              <p:cNvPr id="52240" name="Group 27"/>
              <p:cNvGrpSpPr/>
              <p:nvPr/>
            </p:nvGrpSpPr>
            <p:grpSpPr>
              <a:xfrm>
                <a:off x="3060" y="8189"/>
                <a:ext cx="527" cy="661"/>
                <a:chOff x="2880" y="8189"/>
                <a:chExt cx="527" cy="661"/>
              </a:xfrm>
            </p:grpSpPr>
            <p:sp>
              <p:nvSpPr>
                <p:cNvPr id="33820" name="Rectangle 28"/>
                <p:cNvSpPr>
                  <a:spLocks noChangeArrowheads="1"/>
                </p:cNvSpPr>
                <p:nvPr/>
              </p:nvSpPr>
              <p:spPr bwMode="auto">
                <a:xfrm>
                  <a:off x="2880" y="8189"/>
                  <a:ext cx="528" cy="66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 altLang="zh-CN" sz="1200" dirty="0">
                      <a:latin typeface="Times New Roman" panose="02020603050405020304" pitchFamily="18" charset="0"/>
                    </a:rPr>
                    <a:t>P</a:t>
                  </a:r>
                </a:p>
                <a:p>
                  <a:pPr algn="ctr">
                    <a:spcBef>
                      <a:spcPct val="20000"/>
                    </a:spcBef>
                  </a:pPr>
                  <a:endParaRPr lang="en-US" altLang="zh-CN" sz="500" dirty="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20000"/>
                    </a:spcBef>
                  </a:pPr>
                  <a:r>
                    <a:rPr lang="en-US" altLang="zh-CN" sz="1200" dirty="0">
                      <a:latin typeface="Times New Roman" panose="02020603050405020304" pitchFamily="18" charset="0"/>
                    </a:rPr>
                    <a:t>LM</a:t>
                  </a:r>
                  <a:endParaRPr lang="en-US" altLang="zh-CN" sz="2800" dirty="0">
                    <a:effectLst>
                      <a:outerShdw blurRad="38100" dist="38100" dir="2700000">
                        <a:srgbClr val="C0C0C0"/>
                      </a:outerShdw>
                    </a:effectLst>
                    <a:latin typeface="Comic Sans MS" panose="030F0702030302020204" pitchFamily="66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2244" name="Line 29"/>
                <p:cNvSpPr/>
                <p:nvPr/>
              </p:nvSpPr>
              <p:spPr>
                <a:xfrm flipV="1">
                  <a:off x="2880" y="8501"/>
                  <a:ext cx="525" cy="1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2241" name="Line 30"/>
              <p:cNvSpPr/>
              <p:nvPr/>
            </p:nvSpPr>
            <p:spPr>
              <a:xfrm>
                <a:off x="3314" y="7876"/>
                <a:ext cx="1" cy="31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42" name="Line 31"/>
              <p:cNvSpPr/>
              <p:nvPr/>
            </p:nvSpPr>
            <p:spPr>
              <a:xfrm>
                <a:off x="3315" y="8857"/>
                <a:ext cx="1" cy="31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236" name="Line 32"/>
            <p:cNvSpPr/>
            <p:nvPr/>
          </p:nvSpPr>
          <p:spPr>
            <a:xfrm flipV="1">
              <a:off x="3285" y="7873"/>
              <a:ext cx="2745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7" name="Line 33"/>
            <p:cNvSpPr/>
            <p:nvPr/>
          </p:nvSpPr>
          <p:spPr>
            <a:xfrm>
              <a:off x="4680" y="7501"/>
              <a:ext cx="1" cy="37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26" name="Rectangle 34"/>
            <p:cNvSpPr>
              <a:spLocks noChangeArrowheads="1"/>
            </p:cNvSpPr>
            <p:nvPr/>
          </p:nvSpPr>
          <p:spPr bwMode="auto">
            <a:xfrm>
              <a:off x="3660" y="10017"/>
              <a:ext cx="2116" cy="4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Shared Memory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2239" name="Line 35"/>
            <p:cNvSpPr/>
            <p:nvPr/>
          </p:nvSpPr>
          <p:spPr>
            <a:xfrm>
              <a:off x="4710" y="9641"/>
              <a:ext cx="1" cy="37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/>
              <a:t>1.3 </a:t>
            </a:r>
            <a:r>
              <a:rPr lang="zh-CN" altLang="en-US" sz="2800" b="1" dirty="0"/>
              <a:t>并行计算模型</a:t>
            </a: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526088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Font typeface="Wingdings" panose="05000000000000000000" pitchFamily="2" charset="2"/>
              <a:buChar char="v"/>
            </a:pPr>
            <a:r>
              <a:rPr lang="zh-CN" altLang="en-US" sz="2400" dirty="0"/>
              <a:t>同步</a:t>
            </a:r>
            <a:r>
              <a:rPr lang="en-US" altLang="zh-CN" sz="2400" dirty="0"/>
              <a:t>PRAM</a:t>
            </a:r>
            <a:r>
              <a:rPr lang="zh-CN" altLang="en-US" sz="2400" dirty="0"/>
              <a:t>（</a:t>
            </a:r>
            <a:r>
              <a:rPr lang="en-US" altLang="zh-CN" sz="2400" dirty="0"/>
              <a:t>SIMD-SM</a:t>
            </a:r>
            <a:r>
              <a:rPr lang="zh-CN" altLang="en-US" sz="2400" dirty="0"/>
              <a:t>）分类</a:t>
            </a:r>
          </a:p>
          <a:p>
            <a:pPr marL="609600" indent="-609600" eaLnBrk="1" hangingPunct="1">
              <a:buFont typeface="Wingdings" panose="05000000000000000000" pitchFamily="2" charset="2"/>
              <a:buChar char="Ø"/>
            </a:pPr>
            <a:r>
              <a:rPr lang="en-US" altLang="zh-CN" sz="2200" b="1" dirty="0"/>
              <a:t>PRAM-EREW</a:t>
            </a:r>
            <a:r>
              <a:rPr lang="zh-CN" altLang="en-US" sz="2200" b="1" dirty="0"/>
              <a:t>模型 </a:t>
            </a:r>
            <a:r>
              <a:rPr lang="en-US" altLang="zh-CN" sz="2200" b="1" dirty="0"/>
              <a:t>—— </a:t>
            </a:r>
            <a:r>
              <a:rPr lang="zh-CN" altLang="en-US" sz="2200" b="1" dirty="0"/>
              <a:t>互斥读互斥写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200" b="1" dirty="0"/>
              <a:t>               </a:t>
            </a:r>
            <a:r>
              <a:rPr lang="zh-CN" altLang="en-US" sz="2000" dirty="0"/>
              <a:t>不支持多个处理器同时读</a:t>
            </a:r>
            <a:r>
              <a:rPr lang="en-US" altLang="zh-CN" sz="2000" dirty="0"/>
              <a:t>/</a:t>
            </a:r>
            <a:r>
              <a:rPr lang="zh-CN" altLang="en-US" sz="2000" dirty="0"/>
              <a:t>写共享存储器同一单元。</a:t>
            </a:r>
          </a:p>
          <a:p>
            <a:pPr marL="609600" indent="-609600" eaLnBrk="1" hangingPunct="1">
              <a:buFont typeface="Wingdings" panose="05000000000000000000" pitchFamily="2" charset="2"/>
              <a:buChar char="Ø"/>
            </a:pPr>
            <a:r>
              <a:rPr lang="en-US" altLang="zh-CN" sz="2200" b="1" dirty="0"/>
              <a:t>PRAM-CREW</a:t>
            </a:r>
            <a:r>
              <a:rPr lang="zh-CN" altLang="en-US" sz="2200" b="1" dirty="0"/>
              <a:t>模型</a:t>
            </a:r>
            <a:r>
              <a:rPr lang="en-US" altLang="zh-CN" sz="2200" b="1" dirty="0"/>
              <a:t>—— </a:t>
            </a:r>
            <a:r>
              <a:rPr lang="zh-CN" altLang="en-US" sz="2200" b="1" dirty="0"/>
              <a:t>并发读互斥写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               </a:t>
            </a:r>
            <a:r>
              <a:rPr lang="zh-CN" altLang="en-US" sz="2000" b="1" dirty="0">
                <a:solidFill>
                  <a:srgbClr val="0033CC"/>
                </a:solidFill>
              </a:rPr>
              <a:t>允许多个处理器同时读</a:t>
            </a:r>
            <a:r>
              <a:rPr lang="zh-CN" altLang="en-US" sz="2000" dirty="0"/>
              <a:t>共享存储器同一单元，</a:t>
            </a:r>
            <a:r>
              <a:rPr lang="zh-CN" altLang="en-US" sz="2000" b="1" dirty="0">
                <a:solidFill>
                  <a:srgbClr val="FF3399"/>
                </a:solidFill>
              </a:rPr>
              <a:t>但不支持多个处理器同时写</a:t>
            </a:r>
            <a:r>
              <a:rPr lang="zh-CN" altLang="en-US" sz="2000" dirty="0"/>
              <a:t>共享存储器同一单元。</a:t>
            </a:r>
            <a:endParaRPr lang="zh-CN" altLang="en-US" sz="2000" b="1" dirty="0"/>
          </a:p>
          <a:p>
            <a:pPr marL="609600" indent="-609600" eaLnBrk="1" hangingPunct="1">
              <a:buFont typeface="Wingdings" panose="05000000000000000000" pitchFamily="2" charset="2"/>
              <a:buChar char="Ø"/>
            </a:pPr>
            <a:r>
              <a:rPr lang="en-US" altLang="zh-CN" sz="2200" b="1" dirty="0"/>
              <a:t>PRAM-CRCW</a:t>
            </a:r>
            <a:r>
              <a:rPr lang="zh-CN" altLang="en-US" sz="2200" b="1" dirty="0"/>
              <a:t>模型</a:t>
            </a:r>
            <a:r>
              <a:rPr lang="en-US" altLang="zh-CN" sz="2200" b="1" dirty="0"/>
              <a:t>—— </a:t>
            </a:r>
            <a:r>
              <a:rPr lang="zh-CN" altLang="en-US" sz="2200" b="1" dirty="0"/>
              <a:t>并发读并发写 </a:t>
            </a:r>
            <a:r>
              <a:rPr lang="zh-CN" altLang="en-US" sz="2200" dirty="0">
                <a:solidFill>
                  <a:srgbClr val="FF3399"/>
                </a:solidFill>
              </a:rPr>
              <a:t>（理想化的模型）</a:t>
            </a:r>
            <a:r>
              <a:rPr lang="zh-CN" altLang="en-US" sz="2200" b="1" dirty="0"/>
              <a:t> 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           支持多个处理器同时读</a:t>
            </a:r>
            <a:r>
              <a:rPr lang="en-US" altLang="zh-CN" sz="2000" dirty="0"/>
              <a:t>/</a:t>
            </a:r>
            <a:r>
              <a:rPr lang="zh-CN" altLang="en-US" sz="2000" dirty="0"/>
              <a:t>写共享存储器同一单元。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   </a:t>
            </a:r>
            <a:r>
              <a:rPr lang="en-US" altLang="zh-CN" sz="2200" b="1" dirty="0">
                <a:solidFill>
                  <a:srgbClr val="0033CC"/>
                </a:solidFill>
              </a:rPr>
              <a:t>PRAM-CRCW</a:t>
            </a:r>
            <a:r>
              <a:rPr lang="zh-CN" altLang="en-US" sz="2200" b="1" dirty="0">
                <a:solidFill>
                  <a:srgbClr val="0033CC"/>
                </a:solidFill>
              </a:rPr>
              <a:t>模型的变形：</a:t>
            </a:r>
          </a:p>
          <a:p>
            <a:pPr marL="609600" indent="-609600" eaLnBrk="1" hangingPunct="1">
              <a:buFont typeface="Wingdings" panose="05000000000000000000" pitchFamily="2" charset="2"/>
              <a:buChar char="§"/>
            </a:pPr>
            <a:r>
              <a:rPr lang="en-US" altLang="zh-CN" sz="2000" dirty="0"/>
              <a:t>CPRAM-CRCW (Common PRAM-CRCW)</a:t>
            </a:r>
            <a:r>
              <a:rPr lang="zh-CN" altLang="en-US" sz="2000" dirty="0"/>
              <a:t>模型：仅允许写入相同数据</a:t>
            </a:r>
          </a:p>
          <a:p>
            <a:pPr marL="609600" indent="-609600" eaLnBrk="1" hangingPunct="1">
              <a:buFont typeface="Wingdings" panose="05000000000000000000" pitchFamily="2" charset="2"/>
              <a:buChar char="§"/>
            </a:pPr>
            <a:r>
              <a:rPr lang="en-US" altLang="zh-CN" sz="2000" dirty="0"/>
              <a:t>PPRAM-CRCW(Priority PRAM-CRCW)</a:t>
            </a:r>
            <a:r>
              <a:rPr lang="zh-CN" altLang="en-US" sz="2000" dirty="0"/>
              <a:t>模型：仅允许优先级最高</a:t>
            </a:r>
            <a:r>
              <a:rPr lang="zh-CN" altLang="en-US" sz="2000" b="1" dirty="0">
                <a:solidFill>
                  <a:srgbClr val="0033CC"/>
                </a:solidFill>
              </a:rPr>
              <a:t>（比如：处理器编号最小）</a:t>
            </a:r>
            <a:r>
              <a:rPr lang="zh-CN" altLang="en-US" sz="2000" dirty="0"/>
              <a:t>的处理器成功写入。</a:t>
            </a:r>
          </a:p>
          <a:p>
            <a:pPr marL="609600" indent="-609600" eaLnBrk="1" hangingPunct="1">
              <a:buFont typeface="Wingdings" panose="05000000000000000000" pitchFamily="2" charset="2"/>
              <a:buChar char="§"/>
            </a:pPr>
            <a:r>
              <a:rPr lang="en-US" altLang="zh-CN" sz="2000" dirty="0"/>
              <a:t>APRAM-CRCW(Arbitrary PRAM-CRCW)</a:t>
            </a:r>
            <a:r>
              <a:rPr lang="zh-CN" altLang="en-US" sz="2000" dirty="0"/>
              <a:t>：允许任意处理器自由写入。 </a:t>
            </a:r>
          </a:p>
          <a:p>
            <a:pPr marL="609600" indent="-609600" eaLnBrk="1" hangingPunct="1">
              <a:buFont typeface="Wingdings" panose="05000000000000000000" pitchFamily="2" charset="2"/>
              <a:buChar char="Ø"/>
            </a:pPr>
            <a:endParaRPr lang="zh-CN" altLang="en-US" sz="2000" dirty="0"/>
          </a:p>
          <a:p>
            <a:pPr marL="609600" indent="-609600" eaLnBrk="1" hangingPunct="1">
              <a:buFont typeface="Wingdings" panose="05000000000000000000" pitchFamily="2" charset="2"/>
              <a:buChar char="Ø"/>
            </a:pPr>
            <a:endParaRPr lang="en-US" altLang="zh-CN" sz="2800" dirty="0">
              <a:latin typeface="宋体" panose="02010600030101010101" pitchFamily="2" charset="-122"/>
            </a:endParaRPr>
          </a:p>
        </p:txBody>
      </p:sp>
      <p:cxnSp>
        <p:nvCxnSpPr>
          <p:cNvPr id="54276" name="AutoShape 4"/>
          <p:cNvCxnSpPr/>
          <p:nvPr/>
        </p:nvCxnSpPr>
        <p:spPr>
          <a:xfrm rot="10800000" flipH="1" flipV="1">
            <a:off x="0" y="1779588"/>
            <a:ext cx="1588" cy="1587"/>
          </a:xfrm>
          <a:prstGeom prst="curvedConnector3">
            <a:avLst>
              <a:gd name="adj1" fmla="val -1440000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381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/>
              <a:t>1.3 </a:t>
            </a:r>
            <a:r>
              <a:rPr lang="zh-CN" altLang="en-US" sz="2800" b="1" dirty="0"/>
              <a:t>并行计算模型</a:t>
            </a:r>
          </a:p>
        </p:txBody>
      </p:sp>
      <p:sp>
        <p:nvSpPr>
          <p:cNvPr id="1028" name="Rectangle 3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Font typeface="Wingdings" panose="05000000000000000000" pitchFamily="2" charset="2"/>
              <a:buChar char="v"/>
            </a:pPr>
            <a:r>
              <a:rPr lang="en-US" altLang="zh-CN" sz="2200" b="1" dirty="0"/>
              <a:t>PRAM-EREW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PRAM-CREW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PRAM-CRCW</a:t>
            </a:r>
            <a:r>
              <a:rPr lang="zh-CN" altLang="en-US" sz="2200" b="1" dirty="0"/>
              <a:t>计算能力比较 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设</a:t>
            </a:r>
            <a:r>
              <a:rPr lang="en-US" altLang="zh-CN" sz="2000" i="1" dirty="0"/>
              <a:t>T</a:t>
            </a:r>
            <a:r>
              <a:rPr lang="en-US" altLang="zh-CN" sz="2000" i="1" baseline="-25000" dirty="0"/>
              <a:t>M</a:t>
            </a:r>
            <a:r>
              <a:rPr lang="zh-CN" altLang="en-US" sz="2000" dirty="0"/>
              <a:t>表示某个并行算法在并行计算模型</a:t>
            </a:r>
            <a:r>
              <a:rPr lang="en-US" altLang="zh-CN" sz="2000" i="1" dirty="0"/>
              <a:t>M</a:t>
            </a:r>
            <a:r>
              <a:rPr lang="zh-CN" altLang="en-US" sz="2000" dirty="0"/>
              <a:t>上运行所需的时间，则：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zh-CN" altLang="en-US" sz="2200" dirty="0"/>
          </a:p>
          <a:p>
            <a:pPr marL="609600" indent="-609600" eaLnBrk="1" hangingPunct="1">
              <a:buFont typeface="Wingdings" panose="05000000000000000000" pitchFamily="2" charset="2"/>
              <a:buChar char="q"/>
            </a:pPr>
            <a:r>
              <a:rPr lang="en-US" altLang="zh-CN" sz="2200" b="1" dirty="0"/>
              <a:t>PRAM-EREW</a:t>
            </a:r>
            <a:r>
              <a:rPr lang="zh-CN" altLang="en-US" sz="2200" b="1" dirty="0"/>
              <a:t>模型上</a:t>
            </a:r>
            <a:r>
              <a:rPr lang="zh-CN" altLang="en-US" sz="2200" b="1" dirty="0">
                <a:latin typeface="宋体" panose="02010600030101010101" pitchFamily="2" charset="-122"/>
              </a:rPr>
              <a:t>解决</a:t>
            </a:r>
            <a:r>
              <a:rPr lang="zh-CN" altLang="en-US" sz="2200" b="1" dirty="0">
                <a:solidFill>
                  <a:srgbClr val="0033CC"/>
                </a:solidFill>
                <a:latin typeface="宋体" panose="02010600030101010101" pitchFamily="2" charset="-122"/>
              </a:rPr>
              <a:t>并发读冲突</a:t>
            </a:r>
            <a:r>
              <a:rPr lang="zh-CN" altLang="en-US" sz="2200" b="1" dirty="0">
                <a:latin typeface="宋体" panose="02010600030101010101" pitchFamily="2" charset="-122"/>
              </a:rPr>
              <a:t>方法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    </a:t>
            </a:r>
            <a:r>
              <a:rPr lang="zh-CN" altLang="en-US" sz="2000" dirty="0"/>
              <a:t>将</a:t>
            </a:r>
            <a:r>
              <a:rPr lang="en-US" altLang="zh-CN" sz="2000" i="1" dirty="0"/>
              <a:t>p </a:t>
            </a:r>
            <a:r>
              <a:rPr lang="zh-CN" altLang="en-US" sz="2000" dirty="0"/>
              <a:t>个处理器组织成一棵</a:t>
            </a:r>
            <a:r>
              <a:rPr lang="zh-CN" altLang="en-US" sz="2000" dirty="0">
                <a:solidFill>
                  <a:srgbClr val="FF3399"/>
                </a:solidFill>
              </a:rPr>
              <a:t>逻辑二叉树</a:t>
            </a:r>
            <a:r>
              <a:rPr lang="zh-CN" altLang="en-US" sz="2000" dirty="0"/>
              <a:t>，采取</a:t>
            </a:r>
            <a:r>
              <a:rPr lang="zh-CN" altLang="en-US" sz="2000" b="1" dirty="0">
                <a:solidFill>
                  <a:srgbClr val="0000FF"/>
                </a:solidFill>
              </a:rPr>
              <a:t>自顶向下</a:t>
            </a:r>
            <a:r>
              <a:rPr lang="zh-CN" altLang="en-US" sz="2000" dirty="0"/>
              <a:t>（从树根到树叶）、</a:t>
            </a:r>
            <a:r>
              <a:rPr lang="zh-CN" altLang="en-US" sz="2000" b="1" dirty="0">
                <a:solidFill>
                  <a:srgbClr val="0000FF"/>
                </a:solidFill>
              </a:rPr>
              <a:t>逐层并行播送数据</a:t>
            </a:r>
            <a:r>
              <a:rPr lang="zh-CN" altLang="en-US" sz="2000" dirty="0"/>
              <a:t>的方法，树中第</a:t>
            </a:r>
            <a:r>
              <a:rPr lang="en-US" altLang="zh-CN" sz="2000" i="1" dirty="0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层上</a:t>
            </a:r>
            <a:r>
              <a:rPr lang="en-US" altLang="zh-CN" sz="2000" dirty="0"/>
              <a:t>2</a:t>
            </a:r>
            <a:r>
              <a:rPr lang="en-US" altLang="zh-CN" sz="2000" i="1" baseline="30000" dirty="0"/>
              <a:t>i </a:t>
            </a:r>
            <a:r>
              <a:rPr lang="en-US" altLang="zh-CN" sz="2000" dirty="0"/>
              <a:t>(</a:t>
            </a:r>
            <a:r>
              <a:rPr lang="en-US" altLang="zh-CN" sz="2000" i="1" dirty="0"/>
              <a:t>i</a:t>
            </a:r>
            <a:r>
              <a:rPr lang="en-US" altLang="zh-CN" sz="2000" dirty="0"/>
              <a:t>=1-log</a:t>
            </a:r>
            <a:r>
              <a:rPr lang="en-US" altLang="zh-CN" sz="2000" baseline="-25000" dirty="0"/>
              <a:t>2</a:t>
            </a:r>
            <a:r>
              <a:rPr lang="en-US" altLang="zh-CN" sz="2000" i="1" dirty="0"/>
              <a:t>p</a:t>
            </a:r>
            <a:r>
              <a:rPr lang="en-US" altLang="zh-CN" sz="2000" dirty="0"/>
              <a:t>) </a:t>
            </a:r>
            <a:r>
              <a:rPr lang="zh-CN" altLang="en-US" sz="2000" dirty="0"/>
              <a:t>个处理器并行地从</a:t>
            </a:r>
            <a:r>
              <a:rPr lang="en-US" altLang="zh-CN" sz="2000" dirty="0"/>
              <a:t>SM</a:t>
            </a:r>
            <a:r>
              <a:rPr lang="zh-CN" altLang="en-US" sz="2000" dirty="0"/>
              <a:t>读出数据，然后这些数据副本并行写入</a:t>
            </a:r>
            <a:r>
              <a:rPr lang="en-US" altLang="zh-CN" sz="2000" dirty="0"/>
              <a:t>SM</a:t>
            </a:r>
            <a:r>
              <a:rPr lang="zh-CN" altLang="en-US" sz="2000" dirty="0"/>
              <a:t>中其他单元：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                              </a:t>
            </a:r>
            <a:r>
              <a:rPr lang="en-US" altLang="zh-CN" sz="2000" dirty="0"/>
              <a:t>SM:    x     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                           P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0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               P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1</a:t>
            </a:r>
            <a:r>
              <a:rPr lang="en-US" altLang="zh-CN" sz="2000" dirty="0">
                <a:latin typeface="宋体" panose="02010600030101010101" pitchFamily="2" charset="-122"/>
              </a:rPr>
              <a:t>                       P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2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         P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3</a:t>
            </a:r>
            <a:r>
              <a:rPr lang="en-US" altLang="zh-CN" sz="2000" dirty="0">
                <a:latin typeface="宋体" panose="02010600030101010101" pitchFamily="2" charset="-122"/>
              </a:rPr>
              <a:t>           P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4</a:t>
            </a:r>
            <a:r>
              <a:rPr lang="en-US" altLang="zh-CN" sz="2000" dirty="0">
                <a:latin typeface="宋体" panose="02010600030101010101" pitchFamily="2" charset="-122"/>
              </a:rPr>
              <a:t>           P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5</a:t>
            </a:r>
            <a:r>
              <a:rPr lang="en-US" altLang="zh-CN" sz="2000" dirty="0">
                <a:latin typeface="宋体" panose="02010600030101010101" pitchFamily="2" charset="-122"/>
              </a:rPr>
              <a:t>           P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6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      P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7</a:t>
            </a:r>
            <a:r>
              <a:rPr lang="en-US" altLang="zh-CN" sz="2000" dirty="0">
                <a:latin typeface="宋体" panose="02010600030101010101" pitchFamily="2" charset="-122"/>
              </a:rPr>
              <a:t>     P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8</a:t>
            </a:r>
            <a:r>
              <a:rPr lang="en-US" altLang="zh-CN" sz="2000" dirty="0">
                <a:latin typeface="宋体" panose="02010600030101010101" pitchFamily="2" charset="-122"/>
              </a:rPr>
              <a:t>    P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9</a:t>
            </a:r>
            <a:r>
              <a:rPr lang="en-US" altLang="zh-CN" sz="2000" dirty="0">
                <a:latin typeface="宋体" panose="02010600030101010101" pitchFamily="2" charset="-122"/>
              </a:rPr>
              <a:t>     P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10</a:t>
            </a:r>
            <a:r>
              <a:rPr lang="en-US" altLang="zh-CN" sz="2000" dirty="0">
                <a:latin typeface="宋体" panose="02010600030101010101" pitchFamily="2" charset="-122"/>
              </a:rPr>
              <a:t>    P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11</a:t>
            </a:r>
            <a:r>
              <a:rPr lang="en-US" altLang="zh-CN" sz="2000" dirty="0">
                <a:latin typeface="宋体" panose="02010600030101010101" pitchFamily="2" charset="-122"/>
              </a:rPr>
              <a:t>     P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12</a:t>
            </a:r>
            <a:r>
              <a:rPr lang="en-US" altLang="zh-CN" sz="2000" dirty="0">
                <a:latin typeface="宋体" panose="02010600030101010101" pitchFamily="2" charset="-122"/>
              </a:rPr>
              <a:t>    P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13</a:t>
            </a:r>
            <a:r>
              <a:rPr lang="en-US" altLang="zh-CN" sz="2000" dirty="0">
                <a:latin typeface="宋体" panose="02010600030101010101" pitchFamily="2" charset="-122"/>
              </a:rPr>
              <a:t>   P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14</a:t>
            </a:r>
          </a:p>
        </p:txBody>
      </p:sp>
      <p:cxnSp>
        <p:nvCxnSpPr>
          <p:cNvPr id="1029" name="AutoShape 4"/>
          <p:cNvCxnSpPr/>
          <p:nvPr/>
        </p:nvCxnSpPr>
        <p:spPr>
          <a:xfrm rot="10800000" flipH="1" flipV="1">
            <a:off x="0" y="1779588"/>
            <a:ext cx="1588" cy="1587"/>
          </a:xfrm>
          <a:prstGeom prst="curvedConnector3">
            <a:avLst>
              <a:gd name="adj1" fmla="val -1440000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graphicFrame>
        <p:nvGraphicFramePr>
          <p:cNvPr id="1026" name="Object 5"/>
          <p:cNvGraphicFramePr/>
          <p:nvPr/>
        </p:nvGraphicFramePr>
        <p:xfrm>
          <a:off x="2667000" y="1752600"/>
          <a:ext cx="238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1397000" imgH="228600" progId="Equation.3">
                  <p:embed/>
                </p:oleObj>
              </mc:Choice>
              <mc:Fallback>
                <p:oleObj r:id="rId4" imgW="1397000" imgH="228600" progId="Equation.3">
                  <p:embed/>
                  <p:pic>
                    <p:nvPicPr>
                      <p:cNvPr id="102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0" y="1752600"/>
                        <a:ext cx="23876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Line 6"/>
          <p:cNvSpPr/>
          <p:nvPr/>
        </p:nvSpPr>
        <p:spPr>
          <a:xfrm flipH="1">
            <a:off x="2971800" y="4800600"/>
            <a:ext cx="12192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31" name="Line 7"/>
          <p:cNvSpPr/>
          <p:nvPr/>
        </p:nvSpPr>
        <p:spPr>
          <a:xfrm>
            <a:off x="4495800" y="4800600"/>
            <a:ext cx="12192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32" name="Line 8"/>
          <p:cNvSpPr/>
          <p:nvPr/>
        </p:nvSpPr>
        <p:spPr>
          <a:xfrm flipH="1">
            <a:off x="2133600" y="5181600"/>
            <a:ext cx="4572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33" name="Line 9"/>
          <p:cNvSpPr/>
          <p:nvPr/>
        </p:nvSpPr>
        <p:spPr>
          <a:xfrm>
            <a:off x="3048000" y="5257800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34" name="Line 10"/>
          <p:cNvSpPr/>
          <p:nvPr/>
        </p:nvSpPr>
        <p:spPr>
          <a:xfrm flipH="1">
            <a:off x="1752600" y="5638800"/>
            <a:ext cx="228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35" name="Line 11"/>
          <p:cNvSpPr/>
          <p:nvPr/>
        </p:nvSpPr>
        <p:spPr>
          <a:xfrm>
            <a:off x="2133600" y="5715000"/>
            <a:ext cx="2286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36" name="Line 12"/>
          <p:cNvSpPr/>
          <p:nvPr/>
        </p:nvSpPr>
        <p:spPr>
          <a:xfrm flipH="1">
            <a:off x="3276600" y="5715000"/>
            <a:ext cx="3048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37" name="Line 13"/>
          <p:cNvSpPr/>
          <p:nvPr/>
        </p:nvSpPr>
        <p:spPr>
          <a:xfrm>
            <a:off x="3733800" y="5715000"/>
            <a:ext cx="304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38" name="Line 14"/>
          <p:cNvSpPr/>
          <p:nvPr/>
        </p:nvSpPr>
        <p:spPr>
          <a:xfrm flipH="1">
            <a:off x="5410200" y="5181600"/>
            <a:ext cx="3810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39" name="Line 15"/>
          <p:cNvSpPr/>
          <p:nvPr/>
        </p:nvSpPr>
        <p:spPr>
          <a:xfrm>
            <a:off x="6172200" y="5257800"/>
            <a:ext cx="533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0" name="Line 16"/>
          <p:cNvSpPr/>
          <p:nvPr/>
        </p:nvSpPr>
        <p:spPr>
          <a:xfrm flipH="1">
            <a:off x="5029200" y="5715000"/>
            <a:ext cx="228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1" name="Line 17"/>
          <p:cNvSpPr/>
          <p:nvPr/>
        </p:nvSpPr>
        <p:spPr>
          <a:xfrm>
            <a:off x="5334000" y="5715000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2" name="Line 18"/>
          <p:cNvSpPr/>
          <p:nvPr/>
        </p:nvSpPr>
        <p:spPr>
          <a:xfrm flipH="1">
            <a:off x="6629400" y="5715000"/>
            <a:ext cx="2286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3" name="Line 19"/>
          <p:cNvSpPr/>
          <p:nvPr/>
        </p:nvSpPr>
        <p:spPr>
          <a:xfrm>
            <a:off x="6934200" y="5715000"/>
            <a:ext cx="304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" name="Line 20"/>
          <p:cNvSpPr/>
          <p:nvPr/>
        </p:nvSpPr>
        <p:spPr>
          <a:xfrm>
            <a:off x="3581400" y="4191000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 spd="slow">
    <p:blinds dir="vert"/>
    <p:sndAc>
      <p:stSnd>
        <p:snd r:embed="rId3" name="chimes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381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/>
              <a:t>1.3  </a:t>
            </a:r>
            <a:r>
              <a:rPr lang="zh-CN" altLang="en-US" sz="2800" b="1" dirty="0"/>
              <a:t>并行计算模型</a:t>
            </a:r>
          </a:p>
        </p:txBody>
      </p:sp>
      <p:sp>
        <p:nvSpPr>
          <p:cNvPr id="2052" name="Rectangle 3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Font typeface="Wingdings" panose="05000000000000000000" pitchFamily="2" charset="2"/>
              <a:buChar char="q"/>
            </a:pPr>
            <a:r>
              <a:rPr lang="en-US" altLang="zh-CN" sz="2400" b="1" dirty="0"/>
              <a:t>PRAM-EREW</a:t>
            </a:r>
            <a:r>
              <a:rPr lang="zh-CN" altLang="en-US" sz="2400" b="1" dirty="0"/>
              <a:t>模型上</a:t>
            </a:r>
            <a:r>
              <a:rPr lang="zh-CN" altLang="en-US" sz="2400" b="1" dirty="0">
                <a:latin typeface="宋体" panose="02010600030101010101" pitchFamily="2" charset="-122"/>
              </a:rPr>
              <a:t>解决</a:t>
            </a:r>
            <a:r>
              <a:rPr lang="zh-CN" altLang="en-US" sz="2400" b="1" dirty="0">
                <a:solidFill>
                  <a:srgbClr val="0033CC"/>
                </a:solidFill>
                <a:latin typeface="宋体" panose="02010600030101010101" pitchFamily="2" charset="-122"/>
              </a:rPr>
              <a:t>并发写冲突</a:t>
            </a:r>
            <a:r>
              <a:rPr lang="zh-CN" altLang="en-US" sz="2400" b="1" dirty="0">
                <a:latin typeface="宋体" panose="02010600030101010101" pitchFamily="2" charset="-122"/>
              </a:rPr>
              <a:t>方法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    </a:t>
            </a:r>
            <a:r>
              <a:rPr lang="zh-CN" altLang="en-US" sz="2200" dirty="0"/>
              <a:t>将</a:t>
            </a:r>
            <a:r>
              <a:rPr lang="en-US" altLang="zh-CN" sz="2200" i="1" dirty="0"/>
              <a:t>p </a:t>
            </a:r>
            <a:r>
              <a:rPr lang="zh-CN" altLang="en-US" sz="2200" dirty="0"/>
              <a:t>个处理器组织成一棵</a:t>
            </a:r>
            <a:r>
              <a:rPr lang="zh-CN" altLang="en-US" sz="2200" dirty="0">
                <a:solidFill>
                  <a:srgbClr val="FF3399"/>
                </a:solidFill>
              </a:rPr>
              <a:t>逻辑二叉竞赛树的树叶结点</a:t>
            </a:r>
            <a:r>
              <a:rPr lang="zh-CN" altLang="en-US" sz="2200" dirty="0"/>
              <a:t>，采取</a:t>
            </a:r>
            <a:r>
              <a:rPr lang="zh-CN" altLang="en-US" sz="2200" b="1" dirty="0">
                <a:solidFill>
                  <a:srgbClr val="0000FF"/>
                </a:solidFill>
              </a:rPr>
              <a:t>由底向上、逐层并行比较淘汰数据</a:t>
            </a:r>
            <a:r>
              <a:rPr lang="zh-CN" altLang="en-US" sz="2200" dirty="0"/>
              <a:t>的方法，树中第</a:t>
            </a:r>
            <a:r>
              <a:rPr lang="en-US" altLang="zh-CN" sz="2200" i="1" dirty="0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层上</a:t>
            </a:r>
            <a:r>
              <a:rPr lang="en-US" altLang="zh-CN" sz="2200" dirty="0"/>
              <a:t>2</a:t>
            </a:r>
            <a:r>
              <a:rPr lang="en-US" altLang="zh-CN" sz="2200" i="1" baseline="30000" dirty="0"/>
              <a:t>i </a:t>
            </a:r>
            <a:r>
              <a:rPr lang="en-US" altLang="zh-CN" sz="2200" dirty="0"/>
              <a:t>(</a:t>
            </a:r>
            <a:r>
              <a:rPr lang="en-US" altLang="zh-CN" sz="2200" i="1" dirty="0"/>
              <a:t>i</a:t>
            </a:r>
            <a:r>
              <a:rPr lang="en-US" altLang="zh-CN" sz="2200" dirty="0"/>
              <a:t>= log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(</a:t>
            </a:r>
            <a:r>
              <a:rPr lang="en-US" altLang="zh-CN" sz="2200" i="1" dirty="0"/>
              <a:t>p-</a:t>
            </a:r>
            <a:r>
              <a:rPr lang="en-US" altLang="zh-CN" sz="2200" dirty="0"/>
              <a:t>1) - 0) </a:t>
            </a:r>
            <a:r>
              <a:rPr lang="zh-CN" altLang="en-US" sz="2200" dirty="0"/>
              <a:t>个处理器并行比较其左右孩子结点（处理器）的数据，胜者晋升到上一层继续比较，败者被淘汰，最后能够到达根结点的处理器成功将数据写入</a:t>
            </a:r>
            <a:r>
              <a:rPr lang="en-US" altLang="zh-CN" sz="2200" dirty="0"/>
              <a:t>SM</a:t>
            </a:r>
            <a:r>
              <a:rPr lang="zh-CN" altLang="en-US" sz="2200" dirty="0"/>
              <a:t>单元中：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                              </a:t>
            </a:r>
            <a:r>
              <a:rPr lang="en-US" altLang="zh-CN" sz="2000" dirty="0"/>
              <a:t>SM:    y     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                           </a:t>
            </a:r>
            <a:r>
              <a:rPr lang="en-US" altLang="zh-CN" sz="2000" b="1" dirty="0">
                <a:solidFill>
                  <a:schemeClr val="accent1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000" b="1" baseline="-25000" dirty="0">
                <a:solidFill>
                  <a:schemeClr val="accent1"/>
                </a:solidFill>
                <a:latin typeface="宋体" panose="02010600030101010101" pitchFamily="2" charset="-122"/>
              </a:rPr>
              <a:t>0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               </a:t>
            </a:r>
            <a:r>
              <a:rPr lang="en-US" altLang="zh-CN" sz="2000" dirty="0">
                <a:solidFill>
                  <a:srgbClr val="FF3399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000" baseline="-25000" dirty="0">
                <a:solidFill>
                  <a:srgbClr val="FF3399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000" dirty="0">
                <a:solidFill>
                  <a:srgbClr val="FF3399"/>
                </a:solidFill>
                <a:latin typeface="宋体" panose="02010600030101010101" pitchFamily="2" charset="-122"/>
              </a:rPr>
              <a:t>                       P</a:t>
            </a:r>
            <a:r>
              <a:rPr lang="en-US" altLang="zh-CN" sz="2000" baseline="-25000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         </a:t>
            </a:r>
            <a:r>
              <a:rPr lang="en-US" altLang="zh-CN" sz="2000" b="1" dirty="0">
                <a:solidFill>
                  <a:srgbClr val="0033CC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000" b="1" baseline="-25000" dirty="0">
                <a:solidFill>
                  <a:srgbClr val="0033CC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000" b="1" dirty="0">
                <a:solidFill>
                  <a:srgbClr val="0033CC"/>
                </a:solidFill>
                <a:latin typeface="宋体" panose="02010600030101010101" pitchFamily="2" charset="-122"/>
              </a:rPr>
              <a:t>           P</a:t>
            </a:r>
            <a:r>
              <a:rPr lang="en-US" altLang="zh-CN" sz="2000" b="1" baseline="-25000" dirty="0">
                <a:solidFill>
                  <a:srgbClr val="0033CC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000" b="1" dirty="0">
                <a:solidFill>
                  <a:srgbClr val="0033CC"/>
                </a:solidFill>
                <a:latin typeface="宋体" panose="02010600030101010101" pitchFamily="2" charset="-122"/>
              </a:rPr>
              <a:t>           P</a:t>
            </a:r>
            <a:r>
              <a:rPr lang="en-US" altLang="zh-CN" sz="2000" b="1" baseline="-25000" dirty="0">
                <a:solidFill>
                  <a:srgbClr val="0033CC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000" b="1" dirty="0">
                <a:solidFill>
                  <a:srgbClr val="0033CC"/>
                </a:solidFill>
                <a:latin typeface="宋体" panose="02010600030101010101" pitchFamily="2" charset="-122"/>
              </a:rPr>
              <a:t>           P</a:t>
            </a:r>
            <a:r>
              <a:rPr lang="en-US" altLang="zh-CN" sz="2000" b="1" baseline="-25000" dirty="0">
                <a:solidFill>
                  <a:srgbClr val="0033CC"/>
                </a:solidFill>
                <a:latin typeface="宋体" panose="02010600030101010101" pitchFamily="2" charset="-122"/>
              </a:rPr>
              <a:t>3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      P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0</a:t>
            </a:r>
            <a:r>
              <a:rPr lang="en-US" altLang="zh-CN" sz="2000" dirty="0">
                <a:latin typeface="宋体" panose="02010600030101010101" pitchFamily="2" charset="-122"/>
              </a:rPr>
              <a:t>     P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1</a:t>
            </a:r>
            <a:r>
              <a:rPr lang="en-US" altLang="zh-CN" sz="2000" dirty="0">
                <a:latin typeface="宋体" panose="02010600030101010101" pitchFamily="2" charset="-122"/>
              </a:rPr>
              <a:t>    P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2</a:t>
            </a:r>
            <a:r>
              <a:rPr lang="en-US" altLang="zh-CN" sz="2000" dirty="0">
                <a:latin typeface="宋体" panose="02010600030101010101" pitchFamily="2" charset="-122"/>
              </a:rPr>
              <a:t>      P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3</a:t>
            </a:r>
            <a:r>
              <a:rPr lang="en-US" altLang="zh-CN" sz="2000" dirty="0">
                <a:latin typeface="宋体" panose="02010600030101010101" pitchFamily="2" charset="-122"/>
              </a:rPr>
              <a:t>    P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4</a:t>
            </a:r>
            <a:r>
              <a:rPr lang="en-US" altLang="zh-CN" sz="2000" dirty="0">
                <a:latin typeface="宋体" panose="02010600030101010101" pitchFamily="2" charset="-122"/>
              </a:rPr>
              <a:t>      P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5</a:t>
            </a:r>
            <a:r>
              <a:rPr lang="en-US" altLang="zh-CN" sz="2000" dirty="0">
                <a:latin typeface="宋体" panose="02010600030101010101" pitchFamily="2" charset="-122"/>
              </a:rPr>
              <a:t>    P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6 </a:t>
            </a:r>
            <a:r>
              <a:rPr lang="en-US" altLang="zh-CN" sz="2000" dirty="0">
                <a:latin typeface="宋体" panose="02010600030101010101" pitchFamily="2" charset="-122"/>
              </a:rPr>
              <a:t>    P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7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000" baseline="-25000" dirty="0">
                <a:latin typeface="宋体" panose="02010600030101010101" pitchFamily="2" charset="-122"/>
              </a:rPr>
              <a:t>    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</a:rPr>
              <a:t>因此，</a:t>
            </a:r>
          </a:p>
        </p:txBody>
      </p:sp>
      <p:cxnSp>
        <p:nvCxnSpPr>
          <p:cNvPr id="2053" name="AutoShape 4"/>
          <p:cNvCxnSpPr/>
          <p:nvPr/>
        </p:nvCxnSpPr>
        <p:spPr>
          <a:xfrm rot="10800000" flipH="1" flipV="1">
            <a:off x="0" y="1779588"/>
            <a:ext cx="1588" cy="1587"/>
          </a:xfrm>
          <a:prstGeom prst="curvedConnector3">
            <a:avLst>
              <a:gd name="adj1" fmla="val -1440000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graphicFrame>
        <p:nvGraphicFramePr>
          <p:cNvPr id="2050" name="Object 21"/>
          <p:cNvGraphicFramePr/>
          <p:nvPr/>
        </p:nvGraphicFramePr>
        <p:xfrm>
          <a:off x="2057400" y="6019800"/>
          <a:ext cx="42370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4" imgW="2654300" imgH="228600" progId="Equation.3">
                  <p:embed/>
                </p:oleObj>
              </mc:Choice>
              <mc:Fallback>
                <p:oleObj r:id="rId4" imgW="2654300" imgH="228600" progId="Equation.3">
                  <p:embed/>
                  <p:pic>
                    <p:nvPicPr>
                      <p:cNvPr id="2050" name="Object 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7400" y="6019800"/>
                        <a:ext cx="4237038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Line 22"/>
          <p:cNvSpPr/>
          <p:nvPr/>
        </p:nvSpPr>
        <p:spPr>
          <a:xfrm flipV="1">
            <a:off x="1752600" y="4953000"/>
            <a:ext cx="3048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5" name="Line 23"/>
          <p:cNvSpPr/>
          <p:nvPr/>
        </p:nvSpPr>
        <p:spPr>
          <a:xfrm flipH="1" flipV="1">
            <a:off x="2133600" y="5029200"/>
            <a:ext cx="304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6" name="Line 24"/>
          <p:cNvSpPr/>
          <p:nvPr/>
        </p:nvSpPr>
        <p:spPr>
          <a:xfrm flipV="1">
            <a:off x="3276600" y="4876800"/>
            <a:ext cx="3810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7" name="Line 25"/>
          <p:cNvSpPr/>
          <p:nvPr/>
        </p:nvSpPr>
        <p:spPr>
          <a:xfrm flipH="1" flipV="1">
            <a:off x="3733800" y="4953000"/>
            <a:ext cx="304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8" name="Line 26"/>
          <p:cNvSpPr/>
          <p:nvPr/>
        </p:nvSpPr>
        <p:spPr>
          <a:xfrm flipV="1">
            <a:off x="4953000" y="4876800"/>
            <a:ext cx="3048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9" name="Line 27"/>
          <p:cNvSpPr/>
          <p:nvPr/>
        </p:nvSpPr>
        <p:spPr>
          <a:xfrm flipH="1" flipV="1">
            <a:off x="5410200" y="4953000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60" name="Line 28"/>
          <p:cNvSpPr/>
          <p:nvPr/>
        </p:nvSpPr>
        <p:spPr>
          <a:xfrm flipV="1">
            <a:off x="6629400" y="4953000"/>
            <a:ext cx="228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61" name="Line 29"/>
          <p:cNvSpPr/>
          <p:nvPr/>
        </p:nvSpPr>
        <p:spPr>
          <a:xfrm flipH="1" flipV="1">
            <a:off x="6934200" y="4953000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62" name="Line 31"/>
          <p:cNvSpPr/>
          <p:nvPr/>
        </p:nvSpPr>
        <p:spPr>
          <a:xfrm flipV="1">
            <a:off x="2209800" y="4495800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63" name="Line 32"/>
          <p:cNvSpPr/>
          <p:nvPr/>
        </p:nvSpPr>
        <p:spPr>
          <a:xfrm flipH="1" flipV="1">
            <a:off x="3048000" y="4495800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64" name="Line 33"/>
          <p:cNvSpPr/>
          <p:nvPr/>
        </p:nvSpPr>
        <p:spPr>
          <a:xfrm flipV="1">
            <a:off x="5334000" y="4419600"/>
            <a:ext cx="533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65" name="Line 34"/>
          <p:cNvSpPr/>
          <p:nvPr/>
        </p:nvSpPr>
        <p:spPr>
          <a:xfrm flipH="1" flipV="1">
            <a:off x="6096000" y="4419600"/>
            <a:ext cx="6858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66" name="Line 35"/>
          <p:cNvSpPr/>
          <p:nvPr/>
        </p:nvSpPr>
        <p:spPr>
          <a:xfrm flipV="1">
            <a:off x="2971800" y="4038600"/>
            <a:ext cx="12192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67" name="Line 36"/>
          <p:cNvSpPr/>
          <p:nvPr/>
        </p:nvSpPr>
        <p:spPr>
          <a:xfrm flipH="1" flipV="1">
            <a:off x="4495800" y="4038600"/>
            <a:ext cx="1295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68" name="Line 37"/>
          <p:cNvSpPr/>
          <p:nvPr/>
        </p:nvSpPr>
        <p:spPr>
          <a:xfrm flipH="1" flipV="1">
            <a:off x="3505200" y="3429000"/>
            <a:ext cx="7620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 spd="slow">
    <p:blinds dir="vert"/>
    <p:sndAc>
      <p:stSnd>
        <p:snd r:embed="rId3" name="chimes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381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/>
              <a:t>1.3  </a:t>
            </a:r>
            <a:r>
              <a:rPr lang="zh-CN" altLang="en-US" sz="2800" b="1" dirty="0"/>
              <a:t>并行计算模型</a:t>
            </a:r>
          </a:p>
        </p:txBody>
      </p:sp>
      <p:sp>
        <p:nvSpPr>
          <p:cNvPr id="3077" name="Rectangle 3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7912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2. </a:t>
            </a:r>
            <a:r>
              <a:rPr lang="zh-CN" altLang="en-US" sz="2400" dirty="0"/>
              <a:t>异步</a:t>
            </a:r>
            <a:r>
              <a:rPr lang="en-US" altLang="zh-CN" sz="2400" dirty="0"/>
              <a:t>APRAM</a:t>
            </a:r>
            <a:r>
              <a:rPr lang="zh-CN" altLang="en-US" sz="2400" dirty="0"/>
              <a:t>（</a:t>
            </a:r>
            <a:r>
              <a:rPr lang="en-US" altLang="zh-CN" sz="2400" dirty="0"/>
              <a:t>MIMD-SM</a:t>
            </a:r>
            <a:r>
              <a:rPr lang="zh-CN" altLang="en-US" sz="2400" dirty="0"/>
              <a:t>）模型     </a:t>
            </a:r>
            <a:r>
              <a:rPr lang="en-US" altLang="zh-CN" sz="2400" dirty="0">
                <a:solidFill>
                  <a:srgbClr val="FF3399"/>
                </a:solidFill>
              </a:rPr>
              <a:t>P.28</a:t>
            </a:r>
          </a:p>
          <a:p>
            <a:pPr marL="609600" indent="-609600" eaLnBrk="1" hangingPunct="1">
              <a:buFont typeface="Wingdings" panose="05000000000000000000" pitchFamily="2" charset="2"/>
              <a:buChar char="v"/>
            </a:pPr>
            <a:r>
              <a:rPr lang="zh-CN" altLang="en-US" sz="2000" dirty="0"/>
              <a:t>模型特性</a:t>
            </a:r>
          </a:p>
          <a:p>
            <a:pPr marL="609600" indent="-609600" eaLnBrk="1" hangingPunct="1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</a:rPr>
              <a:t>每个处理器有其局部存储器、局部时钟、局部程序；</a:t>
            </a:r>
          </a:p>
          <a:p>
            <a:pPr marL="609600" indent="-609600" eaLnBrk="1" hangingPunct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0000FF"/>
                </a:solidFill>
                <a:latin typeface="宋体" panose="02010600030101010101" pitchFamily="2" charset="-122"/>
              </a:rPr>
              <a:t>无全局时钟，各处理器异步执行</a:t>
            </a:r>
            <a:r>
              <a:rPr lang="zh-CN" altLang="en-US" sz="1800" b="1" dirty="0">
                <a:latin typeface="宋体" panose="02010600030101010101" pitchFamily="2" charset="-122"/>
              </a:rPr>
              <a:t>；</a:t>
            </a:r>
          </a:p>
          <a:p>
            <a:pPr marL="609600" indent="-609600" eaLnBrk="1" hangingPunct="1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</a:rPr>
              <a:t>处理器通过</a:t>
            </a:r>
            <a:r>
              <a:rPr lang="en-US" altLang="zh-CN" sz="1800" dirty="0">
                <a:latin typeface="宋体" panose="02010600030101010101" pitchFamily="2" charset="-122"/>
              </a:rPr>
              <a:t>SM</a:t>
            </a:r>
            <a:r>
              <a:rPr lang="zh-CN" altLang="en-US" sz="1800" dirty="0">
                <a:latin typeface="宋体" panose="02010600030101010101" pitchFamily="2" charset="-122"/>
              </a:rPr>
              <a:t>进行通讯、交换数据；</a:t>
            </a:r>
          </a:p>
          <a:p>
            <a:pPr marL="609600" indent="-609600" eaLnBrk="1" hangingPunct="1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</a:rPr>
              <a:t>处理器之间的依赖关系，</a:t>
            </a:r>
            <a:r>
              <a:rPr lang="zh-CN" altLang="en-US" sz="1800" b="1" dirty="0">
                <a:solidFill>
                  <a:srgbClr val="0000FF"/>
                </a:solidFill>
                <a:latin typeface="宋体" panose="02010600030101010101" pitchFamily="2" charset="-122"/>
              </a:rPr>
              <a:t>需在并行算法（程序）中显式地加入同步路障语句来指定同步</a:t>
            </a:r>
            <a:r>
              <a:rPr lang="zh-CN" altLang="en-US" sz="1800" dirty="0">
                <a:latin typeface="宋体" panose="02010600030101010101" pitchFamily="2" charset="-122"/>
              </a:rPr>
              <a:t>，即</a:t>
            </a:r>
            <a:r>
              <a:rPr lang="zh-CN" altLang="en-US" sz="1800" b="1" dirty="0">
                <a:solidFill>
                  <a:srgbClr val="0000FF"/>
                </a:solidFill>
                <a:latin typeface="宋体" panose="02010600030101010101" pitchFamily="2" charset="-122"/>
              </a:rPr>
              <a:t>软件同步</a:t>
            </a:r>
            <a:r>
              <a:rPr lang="zh-CN" altLang="en-US" sz="1800" dirty="0">
                <a:latin typeface="宋体" panose="02010600030101010101" pitchFamily="2" charset="-122"/>
              </a:rPr>
              <a:t>。算法（程序）设计难度比</a:t>
            </a:r>
            <a:r>
              <a:rPr lang="en-US" altLang="zh-CN" sz="2000" dirty="0"/>
              <a:t>APRAM</a:t>
            </a:r>
            <a:r>
              <a:rPr lang="zh-CN" altLang="en-US" sz="2000" dirty="0"/>
              <a:t>模型稍难些。</a:t>
            </a:r>
            <a:endParaRPr lang="zh-CN" altLang="en-US" sz="1800" dirty="0">
              <a:latin typeface="宋体" panose="0201060003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</a:rPr>
              <a:t>时间复杂度分析：</a:t>
            </a:r>
            <a:r>
              <a:rPr lang="zh-CN" altLang="en-US" sz="1800" b="1" dirty="0">
                <a:solidFill>
                  <a:srgbClr val="0000FF"/>
                </a:solidFill>
                <a:latin typeface="宋体" panose="02010600030101010101" pitchFamily="2" charset="-122"/>
              </a:rPr>
              <a:t>并行（并发）进程生成时间</a:t>
            </a:r>
            <a:r>
              <a:rPr lang="zh-CN" altLang="en-US" sz="1800" b="1" dirty="0">
                <a:solidFill>
                  <a:srgbClr val="0033CC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sz="1800" b="1" dirty="0">
                <a:latin typeface="宋体" panose="02010600030101010101" pitchFamily="2" charset="-122"/>
              </a:rPr>
              <a:t>并行计算时间、</a:t>
            </a:r>
            <a:r>
              <a:rPr lang="zh-CN" altLang="en-US" sz="1800" dirty="0">
                <a:latin typeface="宋体" panose="02010600030101010101" pitchFamily="2" charset="-122"/>
              </a:rPr>
              <a:t>并行（并发）进程</a:t>
            </a:r>
            <a:r>
              <a:rPr lang="zh-CN" altLang="en-US" sz="1800" b="1" dirty="0">
                <a:solidFill>
                  <a:srgbClr val="0000FF"/>
                </a:solidFill>
                <a:latin typeface="宋体" panose="02010600030101010101" pitchFamily="2" charset="-122"/>
              </a:rPr>
              <a:t>计算（处理）过程中的同步时间</a:t>
            </a:r>
            <a:r>
              <a:rPr lang="zh-CN" altLang="en-US" sz="1800" b="1" dirty="0">
                <a:solidFill>
                  <a:srgbClr val="0033CC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sz="1800" dirty="0">
                <a:latin typeface="宋体" panose="02010600030101010101" pitchFamily="2" charset="-122"/>
              </a:rPr>
              <a:t>并行（并发）进程</a:t>
            </a:r>
            <a:r>
              <a:rPr lang="zh-CN" altLang="en-US" sz="1800" b="1" dirty="0">
                <a:solidFill>
                  <a:srgbClr val="0000FF"/>
                </a:solidFill>
                <a:latin typeface="宋体" panose="02010600030101010101" pitchFamily="2" charset="-122"/>
              </a:rPr>
              <a:t>结束的同步时间</a:t>
            </a:r>
            <a:r>
              <a:rPr lang="zh-CN" altLang="en-US" sz="1800" b="1" dirty="0">
                <a:solidFill>
                  <a:srgbClr val="0033CC"/>
                </a:solidFill>
                <a:latin typeface="宋体" panose="02010600030101010101" pitchFamily="2" charset="-122"/>
              </a:rPr>
              <a:t>。</a:t>
            </a:r>
            <a:endParaRPr lang="zh-CN" altLang="en-US" sz="1800" dirty="0">
              <a:latin typeface="宋体" panose="0201060003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Char char="v"/>
            </a:pPr>
            <a:r>
              <a:rPr lang="zh-CN" altLang="en-US" sz="2000" dirty="0">
                <a:latin typeface="宋体" panose="02010600030101010101" pitchFamily="2" charset="-122"/>
              </a:rPr>
              <a:t>指令类型：</a:t>
            </a:r>
            <a:r>
              <a:rPr lang="zh-CN" altLang="en-US" sz="1800" dirty="0">
                <a:latin typeface="宋体" panose="02010600030101010101" pitchFamily="2" charset="-122"/>
              </a:rPr>
              <a:t>全局读、全局写、局部操作、同步</a:t>
            </a:r>
          </a:p>
          <a:p>
            <a:pPr marL="609600" indent="-609600" eaLnBrk="1" hangingPunct="1">
              <a:buFont typeface="Wingdings" panose="05000000000000000000" pitchFamily="2" charset="2"/>
              <a:buChar char="v"/>
            </a:pPr>
            <a:r>
              <a:rPr lang="zh-CN" altLang="en-US" sz="1800" dirty="0">
                <a:latin typeface="宋体" panose="02010600030101010101" pitchFamily="2" charset="-122"/>
              </a:rPr>
              <a:t>计算时间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 </a:t>
            </a:r>
            <a:r>
              <a:rPr lang="zh-CN" altLang="en-US" sz="2000" dirty="0">
                <a:latin typeface="宋体" panose="02010600030101010101" pitchFamily="2" charset="-122"/>
              </a:rPr>
              <a:t>设局部操作为单位时间；全局读</a:t>
            </a:r>
            <a:r>
              <a:rPr lang="en-US" altLang="zh-CN" sz="2000" dirty="0">
                <a:latin typeface="宋体" panose="02010600030101010101" pitchFamily="2" charset="-122"/>
              </a:rPr>
              <a:t>/</a:t>
            </a:r>
            <a:r>
              <a:rPr lang="zh-CN" altLang="en-US" sz="2000" dirty="0">
                <a:latin typeface="宋体" panose="02010600030101010101" pitchFamily="2" charset="-122"/>
              </a:rPr>
              <a:t>写平均时间为</a:t>
            </a:r>
            <a:r>
              <a:rPr lang="en-US" altLang="zh-CN" sz="2000" dirty="0">
                <a:latin typeface="宋体" panose="02010600030101010101" pitchFamily="2" charset="-122"/>
              </a:rPr>
              <a:t>d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</a:rPr>
              <a:t>d</a:t>
            </a:r>
            <a:r>
              <a:rPr lang="zh-CN" altLang="en-US" sz="2000" dirty="0">
                <a:latin typeface="宋体" panose="02010600030101010101" pitchFamily="2" charset="-122"/>
              </a:rPr>
              <a:t>随着处理器数目的增加而增加；同步路障时间为</a:t>
            </a:r>
            <a:r>
              <a:rPr lang="en-US" altLang="zh-CN" sz="2000" dirty="0">
                <a:latin typeface="宋体" panose="02010600030101010101" pitchFamily="2" charset="-122"/>
              </a:rPr>
              <a:t>B=B(p)</a:t>
            </a:r>
            <a:r>
              <a:rPr lang="zh-CN" altLang="en-US" sz="2000" dirty="0">
                <a:latin typeface="宋体" panose="02010600030101010101" pitchFamily="2" charset="-122"/>
              </a:rPr>
              <a:t>非降函数。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 令    为全局相内各处理器执行时间最长者，则</a:t>
            </a:r>
            <a:r>
              <a:rPr lang="en-US" altLang="zh-CN" sz="2000" dirty="0">
                <a:latin typeface="宋体" panose="02010600030101010101" pitchFamily="2" charset="-122"/>
              </a:rPr>
              <a:t>APRAM</a:t>
            </a:r>
            <a:r>
              <a:rPr lang="zh-CN" altLang="en-US" sz="2000" dirty="0">
                <a:latin typeface="宋体" panose="02010600030101010101" pitchFamily="2" charset="-122"/>
              </a:rPr>
              <a:t>上的计算时间为：</a:t>
            </a:r>
            <a:endParaRPr lang="zh-CN" altLang="en-US" sz="1800" dirty="0">
              <a:latin typeface="宋体" panose="0201060003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</a:t>
            </a:r>
            <a:r>
              <a:rPr lang="zh-CN" altLang="en-US" sz="2000" b="1" dirty="0">
                <a:solidFill>
                  <a:srgbClr val="0000FF"/>
                </a:solidFill>
              </a:rPr>
              <a:t>注：多核处理结构的多核计算模型就是异步</a:t>
            </a:r>
            <a:r>
              <a:rPr lang="en-US" altLang="zh-CN" sz="2000" b="1" dirty="0">
                <a:solidFill>
                  <a:srgbClr val="0000FF"/>
                </a:solidFill>
              </a:rPr>
              <a:t>APRAM</a:t>
            </a:r>
            <a:r>
              <a:rPr lang="zh-CN" altLang="en-US" sz="2000" b="1" dirty="0">
                <a:solidFill>
                  <a:srgbClr val="0000FF"/>
                </a:solidFill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</a:rPr>
              <a:t>MIMD-SM</a:t>
            </a:r>
            <a:r>
              <a:rPr lang="zh-CN" altLang="en-US" sz="2000" b="1" dirty="0">
                <a:solidFill>
                  <a:srgbClr val="0000FF"/>
                </a:solidFill>
              </a:rPr>
              <a:t>）模型</a:t>
            </a:r>
            <a:r>
              <a:rPr lang="zh-CN" altLang="en-US" sz="2000" dirty="0">
                <a:solidFill>
                  <a:srgbClr val="FF00FF"/>
                </a:solidFill>
              </a:rPr>
              <a:t>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FF00FF"/>
              </a:solidFill>
            </a:endParaRPr>
          </a:p>
        </p:txBody>
      </p:sp>
      <p:cxnSp>
        <p:nvCxnSpPr>
          <p:cNvPr id="3078" name="AutoShape 4"/>
          <p:cNvCxnSpPr/>
          <p:nvPr/>
        </p:nvCxnSpPr>
        <p:spPr>
          <a:xfrm rot="10800000" flipH="1" flipV="1">
            <a:off x="0" y="1779588"/>
            <a:ext cx="1588" cy="1587"/>
          </a:xfrm>
          <a:prstGeom prst="curvedConnector3">
            <a:avLst>
              <a:gd name="adj1" fmla="val -1440000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graphicFrame>
        <p:nvGraphicFramePr>
          <p:cNvPr id="3074" name="Object 22"/>
          <p:cNvGraphicFramePr/>
          <p:nvPr/>
        </p:nvGraphicFramePr>
        <p:xfrm>
          <a:off x="1676400" y="5181600"/>
          <a:ext cx="3079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4" imgW="203200" imgH="241300" progId="Equation.3">
                  <p:embed/>
                </p:oleObj>
              </mc:Choice>
              <mc:Fallback>
                <p:oleObj r:id="rId4" imgW="203200" imgH="241300" progId="Equation.3">
                  <p:embed/>
                  <p:pic>
                    <p:nvPicPr>
                      <p:cNvPr id="3074" name="Object 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6400" y="5181600"/>
                        <a:ext cx="307975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23"/>
          <p:cNvGraphicFramePr/>
          <p:nvPr/>
        </p:nvGraphicFramePr>
        <p:xfrm>
          <a:off x="1752600" y="5638800"/>
          <a:ext cx="317976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6" imgW="1777365" imgH="254000" progId="Equation.3">
                  <p:embed/>
                </p:oleObj>
              </mc:Choice>
              <mc:Fallback>
                <p:oleObj r:id="rId6" imgW="1777365" imgH="254000" progId="Equation.3">
                  <p:embed/>
                  <p:pic>
                    <p:nvPicPr>
                      <p:cNvPr id="3075" name="Object 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52600" y="5638800"/>
                        <a:ext cx="3179763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blinds dir="vert"/>
    <p:sndAc>
      <p:stSnd>
        <p:snd r:embed="rId3" name="chimes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/>
              <a:t>1.3  </a:t>
            </a:r>
            <a:r>
              <a:rPr lang="zh-CN" altLang="en-US" sz="2800" b="1" dirty="0"/>
              <a:t>并行计算模型</a:t>
            </a: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4102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2.  </a:t>
            </a:r>
            <a:r>
              <a:rPr lang="zh-CN" altLang="en-US" sz="2400" dirty="0"/>
              <a:t>异步</a:t>
            </a:r>
            <a:r>
              <a:rPr lang="en-US" altLang="zh-CN" sz="2400" dirty="0"/>
              <a:t>APRAM</a:t>
            </a:r>
            <a:r>
              <a:rPr lang="zh-CN" altLang="en-US" sz="2400" dirty="0"/>
              <a:t>（</a:t>
            </a:r>
            <a:r>
              <a:rPr lang="en-US" altLang="zh-CN" sz="2400" dirty="0"/>
              <a:t>MIMD-SM</a:t>
            </a:r>
            <a:r>
              <a:rPr lang="zh-CN" altLang="en-US" sz="2400" dirty="0"/>
              <a:t>）模型</a:t>
            </a:r>
          </a:p>
          <a:p>
            <a:pPr marL="609600" indent="-609600" eaLnBrk="1" hangingPunct="1">
              <a:buFont typeface="Wingdings" panose="05000000000000000000" pitchFamily="2" charset="2"/>
              <a:buChar char="v"/>
            </a:pPr>
            <a:r>
              <a:rPr lang="zh-CN" altLang="en-US" sz="2400" dirty="0"/>
              <a:t>计算过程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</a:t>
            </a:r>
            <a:r>
              <a:rPr lang="zh-CN" altLang="en-US" sz="2000" dirty="0"/>
              <a:t>异步</a:t>
            </a:r>
            <a:r>
              <a:rPr lang="en-US" altLang="zh-CN" sz="2000" dirty="0"/>
              <a:t>APRAM</a:t>
            </a:r>
            <a:r>
              <a:rPr lang="zh-CN" altLang="en-US" sz="2000" dirty="0"/>
              <a:t>（</a:t>
            </a:r>
            <a:r>
              <a:rPr lang="en-US" altLang="zh-CN" sz="2000" dirty="0"/>
              <a:t>MIMD-SM</a:t>
            </a:r>
            <a:r>
              <a:rPr lang="zh-CN" altLang="en-US" sz="2000" dirty="0"/>
              <a:t>）模型的计算过程由同步障分开的全局相组成。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zh-CN" sz="2000" dirty="0"/>
          </a:p>
        </p:txBody>
      </p:sp>
      <p:cxnSp>
        <p:nvCxnSpPr>
          <p:cNvPr id="55300" name="AutoShape 4"/>
          <p:cNvCxnSpPr/>
          <p:nvPr/>
        </p:nvCxnSpPr>
        <p:spPr>
          <a:xfrm rot="10800000" flipH="1" flipV="1">
            <a:off x="0" y="1779588"/>
            <a:ext cx="1588" cy="1587"/>
          </a:xfrm>
          <a:prstGeom prst="curvedConnector3">
            <a:avLst>
              <a:gd name="adj1" fmla="val -1440000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pic>
        <p:nvPicPr>
          <p:cNvPr id="55301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286000"/>
            <a:ext cx="6096000" cy="457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39687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/>
              <a:t>1.3  </a:t>
            </a:r>
            <a:r>
              <a:rPr lang="zh-CN" altLang="en-US" sz="2800" b="1" dirty="0"/>
              <a:t>并行计算模型</a:t>
            </a: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381000" y="692150"/>
            <a:ext cx="8763000" cy="616585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1.3.3 </a:t>
            </a:r>
            <a:r>
              <a:rPr lang="zh-CN" altLang="en-US" sz="2400" dirty="0">
                <a:ea typeface="黑体" panose="02010609060101010101" pitchFamily="49" charset="-122"/>
              </a:rPr>
              <a:t>分布存储的并行计算模型</a:t>
            </a:r>
            <a:endParaRPr lang="zh-CN" altLang="en-US" sz="2400" b="1" dirty="0">
              <a:ea typeface="黑体" panose="02010609060101010101" pitchFamily="49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1. </a:t>
            </a:r>
            <a:r>
              <a:rPr lang="en-US" altLang="zh-CN" sz="2400" dirty="0"/>
              <a:t>SIMD-IN</a:t>
            </a:r>
            <a:r>
              <a:rPr lang="zh-CN" altLang="en-US" sz="2400" dirty="0"/>
              <a:t>（ </a:t>
            </a:r>
            <a:r>
              <a:rPr lang="en-US" altLang="zh-CN" sz="2400" dirty="0"/>
              <a:t>SIMD-DM</a:t>
            </a:r>
            <a:r>
              <a:rPr lang="zh-CN" altLang="en-US" sz="2400" dirty="0"/>
              <a:t>）模型</a:t>
            </a:r>
            <a:r>
              <a:rPr lang="en-US" altLang="zh-CN" sz="2400" dirty="0"/>
              <a:t>——</a:t>
            </a:r>
            <a:r>
              <a:rPr lang="zh-CN" altLang="en-US" sz="2400" dirty="0"/>
              <a:t>分布存储</a:t>
            </a:r>
            <a:r>
              <a:rPr lang="en-US" altLang="zh-CN" sz="2400" dirty="0"/>
              <a:t>SIMD</a:t>
            </a:r>
            <a:r>
              <a:rPr lang="zh-CN" altLang="en-US" sz="2400" dirty="0"/>
              <a:t>模型</a:t>
            </a:r>
          </a:p>
          <a:p>
            <a:pPr marL="609600" indent="-609600" eaLnBrk="1" hangingPunct="1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宋体" panose="02010600030101010101" pitchFamily="2" charset="-122"/>
              </a:rPr>
              <a:t>模型特性</a:t>
            </a:r>
          </a:p>
          <a:p>
            <a:pPr marL="609600" indent="-609600" eaLnBrk="1" hangingPunct="1">
              <a:buFont typeface="Wingdings" panose="05000000000000000000" pitchFamily="2" charset="2"/>
              <a:buChar char="q"/>
            </a:pP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每个处理器均自己的存储器（分布式存储）</a:t>
            </a:r>
            <a:r>
              <a:rPr lang="zh-CN" altLang="en-US" sz="2000" dirty="0">
                <a:latin typeface="宋体" panose="02010600030101010101" pitchFamily="2" charset="-122"/>
              </a:rPr>
              <a:t>；</a:t>
            </a:r>
          </a:p>
          <a:p>
            <a:pPr marL="609600" indent="-609600" eaLnBrk="1" hangingPunct="1"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宋体" panose="02010600030101010101" pitchFamily="2" charset="-122"/>
              </a:rPr>
              <a:t>处理器之间通过互连网络相连，采用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传递数据方式实现通讯</a:t>
            </a:r>
            <a:r>
              <a:rPr lang="zh-CN" altLang="en-US" sz="2000" dirty="0">
                <a:latin typeface="宋体" panose="02010600030101010101" pitchFamily="2" charset="-122"/>
              </a:rPr>
              <a:t>；</a:t>
            </a:r>
          </a:p>
          <a:p>
            <a:pPr marL="609600" indent="-609600" eaLnBrk="1" hangingPunct="1"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宋体" panose="02010600030101010101" pitchFamily="2" charset="-122"/>
              </a:rPr>
              <a:t>运行在各处理器的算法（进程）</a:t>
            </a:r>
            <a:r>
              <a:rPr lang="zh-CN" altLang="en-US" sz="2000" b="1" dirty="0">
                <a:solidFill>
                  <a:srgbClr val="FF00FF"/>
                </a:solidFill>
                <a:latin typeface="宋体" panose="02010600030101010101" pitchFamily="2" charset="-122"/>
              </a:rPr>
              <a:t>同步并行执行</a:t>
            </a:r>
            <a:r>
              <a:rPr lang="zh-CN" altLang="en-US" sz="2000" dirty="0">
                <a:latin typeface="宋体" panose="02010600030101010101" pitchFamily="2" charset="-122"/>
              </a:rPr>
              <a:t>，处理器之间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同步由硬件实现</a:t>
            </a:r>
            <a:r>
              <a:rPr lang="zh-CN" altLang="en-US" sz="2000" dirty="0">
                <a:latin typeface="宋体" panose="02010600030101010101" pitchFamily="2" charset="-122"/>
              </a:rPr>
              <a:t>；</a:t>
            </a:r>
          </a:p>
          <a:p>
            <a:pPr marL="609600" indent="-609600" eaLnBrk="1" hangingPunct="1"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宋体" panose="02010600030101010101" pitchFamily="2" charset="-122"/>
              </a:rPr>
              <a:t>算法时间复杂度分析：计算时间和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选路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路由，通信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时间</a:t>
            </a:r>
            <a:r>
              <a:rPr lang="zh-CN" altLang="en-US" sz="2000" dirty="0">
                <a:latin typeface="宋体" panose="02010600030101010101" pitchFamily="2" charset="-122"/>
              </a:rPr>
              <a:t>。有些应用所需的选路</a:t>
            </a:r>
            <a:r>
              <a:rPr lang="en-US" altLang="zh-CN" sz="2000" dirty="0">
                <a:latin typeface="宋体" panose="02010600030101010101" pitchFamily="2" charset="-122"/>
              </a:rPr>
              <a:t>(</a:t>
            </a:r>
            <a:r>
              <a:rPr lang="zh-CN" altLang="en-US" sz="2000" dirty="0">
                <a:latin typeface="宋体" panose="02010600030101010101" pitchFamily="2" charset="-122"/>
              </a:rPr>
              <a:t>路由，通信</a:t>
            </a:r>
            <a:r>
              <a:rPr lang="en-US" altLang="zh-CN" sz="2000" dirty="0">
                <a:latin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</a:rPr>
              <a:t>时间比其计算时间还要多。</a:t>
            </a:r>
          </a:p>
          <a:p>
            <a:pPr marL="609600" indent="-609600" eaLnBrk="1" hangingPunct="1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宋体" panose="02010600030101010101" pitchFamily="2" charset="-122"/>
              </a:rPr>
              <a:t>模型的结构图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</p:txBody>
      </p:sp>
      <p:cxnSp>
        <p:nvCxnSpPr>
          <p:cNvPr id="56324" name="AutoShape 4"/>
          <p:cNvCxnSpPr/>
          <p:nvPr/>
        </p:nvCxnSpPr>
        <p:spPr>
          <a:xfrm rot="10800000" flipH="1" flipV="1">
            <a:off x="0" y="1779588"/>
            <a:ext cx="1588" cy="1587"/>
          </a:xfrm>
          <a:prstGeom prst="curvedConnector3">
            <a:avLst>
              <a:gd name="adj1" fmla="val -1440000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pic>
        <p:nvPicPr>
          <p:cNvPr id="56325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675" y="4076700"/>
            <a:ext cx="4176713" cy="27813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6858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/>
              <a:t>1.3  </a:t>
            </a:r>
            <a:r>
              <a:rPr lang="zh-CN" altLang="en-US" sz="2800" b="1" dirty="0"/>
              <a:t>并行计算模型</a:t>
            </a: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5626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1.3.3 </a:t>
            </a:r>
            <a:r>
              <a:rPr lang="zh-CN" altLang="en-US" sz="2400" dirty="0">
                <a:ea typeface="黑体" panose="02010609060101010101" pitchFamily="49" charset="-122"/>
              </a:rPr>
              <a:t>分布存储的并行计算模型</a:t>
            </a:r>
            <a:endParaRPr lang="zh-CN" altLang="en-US" sz="2400" b="1" dirty="0">
              <a:ea typeface="黑体" panose="02010609060101010101" pitchFamily="49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1.  </a:t>
            </a:r>
            <a:r>
              <a:rPr lang="en-US" altLang="zh-CN" sz="2400" dirty="0"/>
              <a:t>SIMD-IN</a:t>
            </a:r>
            <a:r>
              <a:rPr lang="zh-CN" altLang="en-US" sz="2400" dirty="0"/>
              <a:t>（ </a:t>
            </a:r>
            <a:r>
              <a:rPr lang="en-US" altLang="zh-CN" sz="2400" dirty="0"/>
              <a:t>SIMD-DM</a:t>
            </a:r>
            <a:r>
              <a:rPr lang="zh-CN" altLang="en-US" sz="2400" dirty="0"/>
              <a:t>）模型</a:t>
            </a:r>
            <a:r>
              <a:rPr lang="en-US" altLang="zh-CN" sz="2400" dirty="0"/>
              <a:t>——</a:t>
            </a:r>
            <a:r>
              <a:rPr lang="zh-CN" altLang="en-US" sz="2400" dirty="0"/>
              <a:t>分布存储</a:t>
            </a:r>
            <a:r>
              <a:rPr lang="en-US" altLang="zh-CN" sz="2400" dirty="0"/>
              <a:t>SIMD</a:t>
            </a:r>
            <a:r>
              <a:rPr lang="zh-CN" altLang="en-US" sz="2400" dirty="0"/>
              <a:t>模型</a:t>
            </a:r>
          </a:p>
          <a:p>
            <a:pPr marL="609600" indent="-609600" eaLnBrk="1" hangingPunct="1">
              <a:buFont typeface="Wingdings" panose="05000000000000000000" pitchFamily="2" charset="2"/>
              <a:buChar char="v"/>
            </a:pPr>
            <a:r>
              <a:rPr lang="en-US" altLang="zh-CN" sz="2400" b="1" dirty="0">
                <a:solidFill>
                  <a:srgbClr val="0033CC"/>
                </a:solidFill>
              </a:rPr>
              <a:t>SIMD-IN</a:t>
            </a:r>
            <a:r>
              <a:rPr lang="zh-CN" altLang="en-US" sz="2400" b="1" dirty="0">
                <a:solidFill>
                  <a:srgbClr val="FF00FF"/>
                </a:solidFill>
              </a:rPr>
              <a:t>（</a:t>
            </a:r>
            <a:r>
              <a:rPr lang="en-US" altLang="zh-CN" sz="2400" b="1" dirty="0">
                <a:solidFill>
                  <a:srgbClr val="FF00FF"/>
                </a:solidFill>
              </a:rPr>
              <a:t>SIMD-DM</a:t>
            </a:r>
            <a:r>
              <a:rPr lang="zh-CN" altLang="en-US" sz="2400" b="1" dirty="0">
                <a:solidFill>
                  <a:srgbClr val="FF00FF"/>
                </a:solidFill>
              </a:rPr>
              <a:t>）</a:t>
            </a:r>
            <a:r>
              <a:rPr lang="zh-CN" altLang="en-US" sz="2400" b="1" dirty="0">
                <a:solidFill>
                  <a:srgbClr val="0033CC"/>
                </a:solidFill>
              </a:rPr>
              <a:t>模型的常见模型</a:t>
            </a:r>
          </a:p>
          <a:p>
            <a:pPr marL="609600" indent="-609600" eaLnBrk="1" hangingPunct="1">
              <a:buFont typeface="Wingdings" panose="05000000000000000000" pitchFamily="2" charset="2"/>
              <a:buChar char="q"/>
            </a:pPr>
            <a:r>
              <a:rPr lang="zh-CN" altLang="en-US" sz="2200" dirty="0"/>
              <a:t> </a:t>
            </a:r>
            <a:r>
              <a:rPr lang="en-US" altLang="zh-CN" sz="2200" dirty="0"/>
              <a:t>SIMD-LC </a:t>
            </a:r>
            <a:r>
              <a:rPr lang="zh-CN" altLang="en-US" sz="2200" dirty="0"/>
              <a:t>一维线性连接</a:t>
            </a:r>
          </a:p>
          <a:p>
            <a:pPr marL="609600" indent="-609600" eaLnBrk="1" hangingPunct="1">
              <a:buFont typeface="Wingdings" panose="05000000000000000000" pitchFamily="2" charset="2"/>
              <a:buChar char="q"/>
            </a:pPr>
            <a:r>
              <a:rPr lang="zh-CN" altLang="en-US" sz="2200" dirty="0"/>
              <a:t> </a:t>
            </a:r>
            <a:r>
              <a:rPr lang="en-US" altLang="zh-CN" sz="2200" dirty="0"/>
              <a:t>SIMD-MC </a:t>
            </a:r>
            <a:r>
              <a:rPr lang="zh-CN" altLang="en-US" sz="2200" dirty="0"/>
              <a:t>网孔连接</a:t>
            </a:r>
          </a:p>
          <a:p>
            <a:pPr marL="609600" indent="-609600" eaLnBrk="1" hangingPunct="1">
              <a:buFont typeface="Wingdings" panose="05000000000000000000" pitchFamily="2" charset="2"/>
              <a:buChar char="q"/>
            </a:pPr>
            <a:r>
              <a:rPr lang="zh-CN" altLang="en-US" sz="2200" dirty="0"/>
              <a:t> </a:t>
            </a:r>
            <a:r>
              <a:rPr lang="en-US" altLang="zh-CN" sz="2200" dirty="0"/>
              <a:t>SIMD-TC </a:t>
            </a:r>
            <a:r>
              <a:rPr lang="zh-CN" altLang="en-US" sz="2200" dirty="0"/>
              <a:t>树形连接</a:t>
            </a:r>
          </a:p>
          <a:p>
            <a:pPr marL="609600" indent="-609600" eaLnBrk="1" hangingPunct="1">
              <a:buFont typeface="Wingdings" panose="05000000000000000000" pitchFamily="2" charset="2"/>
              <a:buChar char="q"/>
            </a:pPr>
            <a:r>
              <a:rPr lang="zh-CN" altLang="en-US" sz="2200" dirty="0"/>
              <a:t> </a:t>
            </a:r>
            <a:r>
              <a:rPr lang="en-US" altLang="zh-CN" sz="2200" dirty="0"/>
              <a:t>SIMD-MT </a:t>
            </a:r>
            <a:r>
              <a:rPr lang="zh-CN" altLang="en-US" sz="2200" dirty="0"/>
              <a:t>树网连接</a:t>
            </a:r>
          </a:p>
          <a:p>
            <a:pPr marL="609600" indent="-609600" eaLnBrk="1" hangingPunct="1">
              <a:buFont typeface="Wingdings" panose="05000000000000000000" pitchFamily="2" charset="2"/>
              <a:buChar char="q"/>
            </a:pPr>
            <a:r>
              <a:rPr lang="zh-CN" altLang="en-US" sz="2200" dirty="0"/>
              <a:t> </a:t>
            </a:r>
            <a:r>
              <a:rPr lang="en-US" altLang="zh-CN" sz="2200" dirty="0"/>
              <a:t>SIMD-HC </a:t>
            </a:r>
            <a:r>
              <a:rPr lang="zh-CN" altLang="en-US" sz="2200" dirty="0"/>
              <a:t>超立方连接</a:t>
            </a:r>
          </a:p>
          <a:p>
            <a:pPr marL="609600" indent="-609600" eaLnBrk="1" hangingPunct="1">
              <a:buFont typeface="Wingdings" panose="05000000000000000000" pitchFamily="2" charset="2"/>
              <a:buChar char="q"/>
            </a:pPr>
            <a:r>
              <a:rPr lang="zh-CN" altLang="en-US" sz="2200" dirty="0"/>
              <a:t> </a:t>
            </a:r>
            <a:r>
              <a:rPr lang="en-US" altLang="zh-CN" sz="2200" dirty="0"/>
              <a:t>SIMD-CCC </a:t>
            </a:r>
            <a:r>
              <a:rPr lang="zh-CN" altLang="en-US" sz="2200" dirty="0"/>
              <a:t>立方环连接</a:t>
            </a:r>
          </a:p>
          <a:p>
            <a:pPr marL="609600" indent="-609600" eaLnBrk="1" hangingPunct="1">
              <a:buFont typeface="Wingdings" panose="05000000000000000000" pitchFamily="2" charset="2"/>
              <a:buChar char="q"/>
            </a:pPr>
            <a:r>
              <a:rPr lang="zh-CN" altLang="en-US" sz="2200" dirty="0"/>
              <a:t> </a:t>
            </a:r>
            <a:r>
              <a:rPr lang="en-US" altLang="zh-CN" sz="2200" dirty="0"/>
              <a:t>SIMD-SE </a:t>
            </a:r>
            <a:r>
              <a:rPr lang="zh-CN" altLang="en-US" sz="2200" dirty="0"/>
              <a:t>洗牌交换连接</a:t>
            </a:r>
          </a:p>
          <a:p>
            <a:pPr marL="609600" indent="-609600" eaLnBrk="1" hangingPunct="1">
              <a:buFont typeface="Wingdings" panose="05000000000000000000" pitchFamily="2" charset="2"/>
              <a:buChar char="q"/>
            </a:pPr>
            <a:r>
              <a:rPr lang="zh-CN" altLang="en-US" sz="2200" dirty="0"/>
              <a:t> </a:t>
            </a:r>
            <a:r>
              <a:rPr lang="en-US" altLang="zh-CN" sz="2200" dirty="0"/>
              <a:t>SIMD-BF </a:t>
            </a:r>
            <a:r>
              <a:rPr lang="zh-CN" altLang="en-US" sz="2200" dirty="0"/>
              <a:t>蝶形网络</a:t>
            </a:r>
          </a:p>
          <a:p>
            <a:pPr marL="609600" indent="-609600" eaLnBrk="1" hangingPunct="1">
              <a:buFont typeface="Wingdings" panose="05000000000000000000" pitchFamily="2" charset="2"/>
              <a:buChar char="q"/>
            </a:pPr>
            <a:r>
              <a:rPr lang="zh-CN" altLang="en-US" sz="2200" dirty="0"/>
              <a:t> </a:t>
            </a:r>
            <a:r>
              <a:rPr lang="en-US" altLang="zh-CN" sz="2200" dirty="0"/>
              <a:t>SIMD-MIN </a:t>
            </a:r>
            <a:r>
              <a:rPr lang="zh-CN" altLang="en-US" sz="2200" dirty="0"/>
              <a:t>多级互连网络</a:t>
            </a:r>
          </a:p>
        </p:txBody>
      </p:sp>
      <p:cxnSp>
        <p:nvCxnSpPr>
          <p:cNvPr id="57348" name="AutoShape 4"/>
          <p:cNvCxnSpPr/>
          <p:nvPr/>
        </p:nvCxnSpPr>
        <p:spPr>
          <a:xfrm rot="10800000" flipH="1" flipV="1">
            <a:off x="0" y="1779588"/>
            <a:ext cx="1588" cy="1587"/>
          </a:xfrm>
          <a:prstGeom prst="curvedConnector3">
            <a:avLst>
              <a:gd name="adj1" fmla="val -1440000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本课程的安排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533400" y="1981200"/>
            <a:ext cx="7772400" cy="4114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并行计算基本理论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并行算法设计（稠密矩阵算法 ，排序与选择算法 ，图论算法，并行搜索算法，串匹配并行算法，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FFT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并行算法）</a:t>
            </a:r>
          </a:p>
          <a:p>
            <a:pPr eaLnBrk="1" hangingPunct="1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最新成果的讨论学习   </a:t>
            </a:r>
          </a:p>
          <a:p>
            <a:pPr eaLnBrk="1" hangingPunct="1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考试、算法优化实现        </a:t>
            </a:r>
          </a:p>
        </p:txBody>
      </p: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6858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/>
              <a:t>1.3  </a:t>
            </a:r>
            <a:r>
              <a:rPr lang="zh-CN" altLang="en-US" sz="2800" b="1" dirty="0"/>
              <a:t>并行计算模型</a:t>
            </a:r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5626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1.3.3 </a:t>
            </a:r>
            <a:r>
              <a:rPr lang="zh-CN" altLang="en-US" sz="2400" dirty="0">
                <a:ea typeface="黑体" panose="02010609060101010101" pitchFamily="49" charset="-122"/>
              </a:rPr>
              <a:t>分布存储的并行计算模型</a:t>
            </a:r>
            <a:endParaRPr lang="zh-CN" altLang="en-US" sz="2400" b="1" dirty="0">
              <a:ea typeface="黑体" panose="02010609060101010101" pitchFamily="49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2.  </a:t>
            </a:r>
            <a:r>
              <a:rPr lang="en-US" altLang="zh-CN" sz="2400" dirty="0"/>
              <a:t>BSP</a:t>
            </a:r>
            <a:r>
              <a:rPr lang="zh-CN" altLang="en-US" sz="2400" dirty="0"/>
              <a:t>模型</a:t>
            </a:r>
          </a:p>
          <a:p>
            <a:pPr marL="609600" indent="-609600" eaLnBrk="1" hangingPunct="1">
              <a:buFont typeface="Wingdings" panose="05000000000000000000" pitchFamily="2" charset="2"/>
              <a:buChar char="v"/>
            </a:pPr>
            <a:r>
              <a:rPr lang="zh-CN" altLang="en-US" sz="2400" dirty="0"/>
              <a:t>模型特性</a:t>
            </a:r>
          </a:p>
          <a:p>
            <a:pPr marL="609600" indent="-609600" eaLnBrk="1" hangingPunct="1">
              <a:buFont typeface="Wingdings" panose="05000000000000000000" pitchFamily="2" charset="2"/>
              <a:buChar char="q"/>
            </a:pPr>
            <a:r>
              <a:rPr lang="zh-CN" altLang="en-US" sz="2000" dirty="0"/>
              <a:t>它是</a:t>
            </a:r>
            <a:r>
              <a:rPr lang="en-US" altLang="zh-CN" sz="2000" b="1" dirty="0">
                <a:solidFill>
                  <a:srgbClr val="0000FF"/>
                </a:solidFill>
              </a:rPr>
              <a:t>MIMD-DM</a:t>
            </a:r>
            <a:r>
              <a:rPr lang="zh-CN" altLang="en-US" sz="2000" b="1" dirty="0">
                <a:solidFill>
                  <a:srgbClr val="0000FF"/>
                </a:solidFill>
              </a:rPr>
              <a:t>模型</a:t>
            </a:r>
            <a:r>
              <a:rPr lang="zh-CN" altLang="en-US" sz="2000" dirty="0"/>
              <a:t>中的一种；</a:t>
            </a:r>
          </a:p>
          <a:p>
            <a:pPr marL="609600" indent="-609600" eaLnBrk="1" hangingPunct="1"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0000FF"/>
                </a:solidFill>
              </a:rPr>
              <a:t>每个处理器均自己的存储器（分布式存储）</a:t>
            </a:r>
            <a:r>
              <a:rPr lang="zh-CN" altLang="en-US" sz="2000" dirty="0"/>
              <a:t>；</a:t>
            </a:r>
          </a:p>
          <a:p>
            <a:pPr marL="609600" indent="-609600" eaLnBrk="1" hangingPunct="1">
              <a:buFont typeface="Wingdings" panose="05000000000000000000" pitchFamily="2" charset="2"/>
              <a:buChar char="q"/>
            </a:pPr>
            <a:r>
              <a:rPr lang="zh-CN" altLang="en-US" sz="2000" dirty="0"/>
              <a:t>处理器之间通过互连网络相连，采用</a:t>
            </a:r>
            <a:r>
              <a:rPr lang="zh-CN" altLang="en-US" sz="2000" b="1" dirty="0">
                <a:solidFill>
                  <a:srgbClr val="0000FF"/>
                </a:solidFill>
              </a:rPr>
              <a:t>传递消息方式实现通讯</a:t>
            </a:r>
            <a:r>
              <a:rPr lang="zh-CN" altLang="en-US" sz="2000" dirty="0"/>
              <a:t>；</a:t>
            </a:r>
          </a:p>
          <a:p>
            <a:pPr marL="609600" indent="-609600" eaLnBrk="1" hangingPunct="1">
              <a:buFont typeface="Wingdings" panose="05000000000000000000" pitchFamily="2" charset="2"/>
              <a:buChar char="q"/>
            </a:pPr>
            <a:r>
              <a:rPr lang="zh-CN" altLang="en-US" sz="2000" dirty="0"/>
              <a:t>运行在各处理器上的算法（进程）</a:t>
            </a:r>
            <a:r>
              <a:rPr lang="zh-CN" altLang="en-US" sz="2000" b="1" dirty="0">
                <a:solidFill>
                  <a:srgbClr val="FF00FF"/>
                </a:solidFill>
              </a:rPr>
              <a:t>异步并行执行</a:t>
            </a:r>
          </a:p>
          <a:p>
            <a:pPr marL="609600" indent="-609600" eaLnBrk="1" hangingPunct="1">
              <a:buFont typeface="Wingdings" panose="05000000000000000000" pitchFamily="2" charset="2"/>
              <a:buChar char="q"/>
            </a:pPr>
            <a:r>
              <a:rPr lang="zh-CN" altLang="en-US" sz="2000" b="1" dirty="0">
                <a:solidFill>
                  <a:srgbClr val="0000FF"/>
                </a:solidFill>
              </a:rPr>
              <a:t>处理器之间的同步由算法（程序</a:t>
            </a:r>
            <a:r>
              <a:rPr lang="en-US" altLang="zh-CN" sz="2000" b="1" dirty="0">
                <a:solidFill>
                  <a:srgbClr val="0000FF"/>
                </a:solidFill>
              </a:rPr>
              <a:t>/</a:t>
            </a:r>
            <a:r>
              <a:rPr lang="zh-CN" altLang="en-US" sz="2000" b="1" dirty="0">
                <a:solidFill>
                  <a:srgbClr val="0000FF"/>
                </a:solidFill>
              </a:rPr>
              <a:t>软件）实现</a:t>
            </a:r>
            <a:r>
              <a:rPr lang="zh-CN" altLang="en-US" sz="2000" dirty="0">
                <a:solidFill>
                  <a:srgbClr val="0000FF"/>
                </a:solidFill>
              </a:rPr>
              <a:t>；</a:t>
            </a:r>
          </a:p>
          <a:p>
            <a:pPr marL="609600" indent="-609600" eaLnBrk="1" hangingPunct="1">
              <a:buFont typeface="Wingdings" panose="05000000000000000000" pitchFamily="2" charset="2"/>
              <a:buChar char="q"/>
            </a:pPr>
            <a:r>
              <a:rPr lang="zh-CN" altLang="en-US" sz="2000" dirty="0"/>
              <a:t>算法时间复杂度分析：计算时间和</a:t>
            </a:r>
            <a:r>
              <a:rPr lang="zh-CN" altLang="en-US" sz="2000" dirty="0">
                <a:solidFill>
                  <a:srgbClr val="0000FF"/>
                </a:solidFill>
              </a:rPr>
              <a:t>选路（路由，通信）时间</a:t>
            </a:r>
            <a:r>
              <a:rPr lang="zh-CN" altLang="en-US" sz="2000" dirty="0"/>
              <a:t>。有些应用所需的选路（路由，通信）时间比其计算时间还要多。</a:t>
            </a:r>
          </a:p>
          <a:p>
            <a:pPr marL="609600" indent="-609600" eaLnBrk="1" hangingPunct="1">
              <a:buFont typeface="Wingdings" panose="05000000000000000000" pitchFamily="2" charset="2"/>
              <a:buChar char="v"/>
            </a:pPr>
            <a:r>
              <a:rPr lang="zh-CN" altLang="en-US" sz="2400" dirty="0"/>
              <a:t>模型参数</a:t>
            </a:r>
          </a:p>
          <a:p>
            <a:pPr marL="990600" lvl="1" indent="-533400" eaLnBrk="1" hangingPunct="1">
              <a:buNone/>
            </a:pPr>
            <a:r>
              <a:rPr lang="en-US" altLang="zh-CN" sz="2000" i="1" dirty="0"/>
              <a:t>p</a:t>
            </a:r>
            <a:r>
              <a:rPr lang="zh-CN" altLang="en-US" sz="2000" dirty="0"/>
              <a:t>：处理器数（带有存储器）</a:t>
            </a:r>
            <a:endParaRPr lang="zh-CN" altLang="en-US" sz="2000" i="1" dirty="0"/>
          </a:p>
          <a:p>
            <a:pPr marL="990600" lvl="1" indent="-533400" eaLnBrk="1" hangingPunct="1">
              <a:buNone/>
            </a:pPr>
            <a:r>
              <a:rPr lang="en-US" altLang="zh-CN" sz="2000" i="1" dirty="0"/>
              <a:t>L</a:t>
            </a:r>
            <a:r>
              <a:rPr lang="zh-CN" altLang="en-US" sz="2000" dirty="0"/>
              <a:t>：同步障时间（</a:t>
            </a:r>
            <a:r>
              <a:rPr lang="en-US" altLang="zh-CN" sz="2000" dirty="0"/>
              <a:t>Barrier synchronization time</a:t>
            </a:r>
            <a:r>
              <a:rPr lang="zh-CN" altLang="en-US" sz="2000" dirty="0"/>
              <a:t>）</a:t>
            </a:r>
            <a:endParaRPr lang="zh-CN" altLang="en-US" sz="2000" i="1" dirty="0"/>
          </a:p>
          <a:p>
            <a:pPr marL="990600" lvl="1" indent="-533400" eaLnBrk="1" hangingPunct="1">
              <a:buNone/>
            </a:pPr>
            <a:r>
              <a:rPr lang="en-US" altLang="zh-CN" sz="2000" i="1" dirty="0"/>
              <a:t>g</a:t>
            </a:r>
            <a:r>
              <a:rPr lang="zh-CN" altLang="en-US" sz="2000" dirty="0"/>
              <a:t>：带宽因子（</a:t>
            </a:r>
            <a:r>
              <a:rPr lang="en-US" altLang="zh-CN" sz="2000" dirty="0"/>
              <a:t>time steps/packet</a:t>
            </a:r>
            <a:r>
              <a:rPr lang="zh-CN" altLang="en-US" sz="2000" dirty="0"/>
              <a:t>）</a:t>
            </a:r>
            <a:r>
              <a:rPr lang="en-US" altLang="zh-CN" sz="2000" dirty="0"/>
              <a:t>=1/bandwidth</a:t>
            </a:r>
          </a:p>
        </p:txBody>
      </p:sp>
      <p:cxnSp>
        <p:nvCxnSpPr>
          <p:cNvPr id="58372" name="AutoShape 4"/>
          <p:cNvCxnSpPr/>
          <p:nvPr/>
        </p:nvCxnSpPr>
        <p:spPr>
          <a:xfrm rot="10800000" flipH="1" flipV="1">
            <a:off x="0" y="1779588"/>
            <a:ext cx="1588" cy="1587"/>
          </a:xfrm>
          <a:prstGeom prst="curvedConnector3">
            <a:avLst>
              <a:gd name="adj1" fmla="val -1440000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/>
              <a:t>1.3  </a:t>
            </a:r>
            <a:r>
              <a:rPr lang="zh-CN" altLang="en-US" sz="2800" b="1" dirty="0"/>
              <a:t>并行计算模型</a:t>
            </a:r>
          </a:p>
        </p:txBody>
      </p:sp>
      <p:sp>
        <p:nvSpPr>
          <p:cNvPr id="4100" name="Rectangle 3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1.3.3 </a:t>
            </a:r>
            <a:r>
              <a:rPr lang="zh-CN" altLang="en-US" sz="2400" dirty="0">
                <a:ea typeface="黑体" panose="02010609060101010101" pitchFamily="49" charset="-122"/>
              </a:rPr>
              <a:t>分布存储的并行计算模型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2.  </a:t>
            </a:r>
            <a:r>
              <a:rPr lang="en-US" altLang="zh-CN" sz="2400" dirty="0"/>
              <a:t>BSP</a:t>
            </a:r>
            <a:r>
              <a:rPr lang="zh-CN" altLang="en-US" sz="2400" dirty="0"/>
              <a:t>模型</a:t>
            </a:r>
            <a:endParaRPr lang="zh-CN" altLang="en-US" sz="2400" b="1" dirty="0">
              <a:ea typeface="黑体" panose="02010609060101010101" pitchFamily="49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宋体" panose="02010600030101010101" pitchFamily="2" charset="-122"/>
              </a:rPr>
              <a:t>计算过程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</a:t>
            </a:r>
            <a:r>
              <a:rPr lang="en-US" altLang="zh-CN" sz="2000" dirty="0">
                <a:latin typeface="宋体" panose="02010600030101010101" pitchFamily="2" charset="-122"/>
              </a:rPr>
              <a:t>BSP</a:t>
            </a:r>
            <a:r>
              <a:rPr lang="zh-CN" altLang="en-US" sz="2000" dirty="0">
                <a:latin typeface="宋体" panose="02010600030101010101" pitchFamily="2" charset="-122"/>
              </a:rPr>
              <a:t>模型的计算过程由若干超级步组成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强调计算过程与通信过程的分离</a:t>
            </a:r>
          </a:p>
          <a:p>
            <a:pPr marL="609600" indent="-609600" eaLnBrk="1" hangingPunct="1">
              <a:buNone/>
            </a:pP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</a:rPr>
              <a:t>   限制至多</a:t>
            </a:r>
            <a:r>
              <a:rPr lang="en-US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h</a:t>
            </a: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</a:rPr>
              <a:t>条消息的传递等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Font typeface="Wingdings" panose="05000000000000000000" pitchFamily="2" charset="2"/>
              <a:buChar char="v"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</p:txBody>
      </p:sp>
      <p:cxnSp>
        <p:nvCxnSpPr>
          <p:cNvPr id="4101" name="AutoShape 4"/>
          <p:cNvCxnSpPr/>
          <p:nvPr/>
        </p:nvCxnSpPr>
        <p:spPr>
          <a:xfrm rot="10800000" flipH="1" flipV="1">
            <a:off x="0" y="1779588"/>
            <a:ext cx="1588" cy="1587"/>
          </a:xfrm>
          <a:prstGeom prst="curvedConnector3">
            <a:avLst>
              <a:gd name="adj1" fmla="val -1440000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graphicFrame>
        <p:nvGraphicFramePr>
          <p:cNvPr id="4098" name="Object 5"/>
          <p:cNvGraphicFramePr/>
          <p:nvPr/>
        </p:nvGraphicFramePr>
        <p:xfrm>
          <a:off x="4724400" y="2895600"/>
          <a:ext cx="4176713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4" imgW="2811145" imgH="2912745" progId="Visio.Drawing.6">
                  <p:embed/>
                </p:oleObj>
              </mc:Choice>
              <mc:Fallback>
                <p:oleObj r:id="rId4" imgW="2811145" imgH="2912745" progId="Visio.Drawing.6">
                  <p:embed/>
                  <p:pic>
                    <p:nvPicPr>
                      <p:cNvPr id="4098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4400" y="2895600"/>
                        <a:ext cx="4176713" cy="426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blinds dir="vert"/>
    <p:sndAc>
      <p:stSnd>
        <p:snd r:embed="rId3" name="chimes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/>
              <a:t>1.3  </a:t>
            </a:r>
            <a:r>
              <a:rPr lang="zh-CN" altLang="en-US" sz="2800" b="1" dirty="0"/>
              <a:t>并行计算模型</a:t>
            </a: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7912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1.3.3 </a:t>
            </a:r>
            <a:r>
              <a:rPr lang="zh-CN" altLang="en-US" sz="2400" dirty="0">
                <a:ea typeface="黑体" panose="02010609060101010101" pitchFamily="49" charset="-122"/>
              </a:rPr>
              <a:t>分布存储的并行计算模型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3.  </a:t>
            </a:r>
            <a:r>
              <a:rPr lang="en-US" altLang="zh-CN" sz="2400" dirty="0"/>
              <a:t>LogP</a:t>
            </a:r>
            <a:r>
              <a:rPr lang="zh-CN" altLang="en-US" sz="2400" dirty="0"/>
              <a:t>模型</a:t>
            </a:r>
          </a:p>
          <a:p>
            <a:pPr marL="609600" indent="-609600" eaLnBrk="1" hangingPunct="1">
              <a:buFont typeface="Wingdings" panose="05000000000000000000" pitchFamily="2" charset="2"/>
              <a:buChar char="v"/>
            </a:pPr>
            <a:r>
              <a:rPr lang="zh-CN" altLang="en-US" sz="2400" dirty="0"/>
              <a:t>模型特性</a:t>
            </a:r>
          </a:p>
          <a:p>
            <a:pPr marL="609600" indent="-609600" eaLnBrk="1" hangingPunct="1">
              <a:buFont typeface="Wingdings" panose="05000000000000000000" pitchFamily="2" charset="2"/>
              <a:buChar char="q"/>
            </a:pPr>
            <a:r>
              <a:rPr lang="zh-CN" altLang="en-US" sz="2000" dirty="0"/>
              <a:t>分布存储的</a:t>
            </a:r>
            <a:r>
              <a:rPr lang="en-US" altLang="zh-CN" sz="2000" dirty="0"/>
              <a:t>MIMD</a:t>
            </a:r>
            <a:r>
              <a:rPr lang="zh-CN" altLang="en-US" sz="2000" dirty="0"/>
              <a:t>模型</a:t>
            </a:r>
          </a:p>
          <a:p>
            <a:pPr marL="609600" indent="-609600" eaLnBrk="1" hangingPunct="1">
              <a:buFont typeface="Wingdings" panose="05000000000000000000" pitchFamily="2" charset="2"/>
              <a:buChar char="q"/>
            </a:pPr>
            <a:r>
              <a:rPr lang="zh-CN" altLang="en-US" sz="2000" dirty="0"/>
              <a:t>点到点通讯的多处理机模型，其中通讯由一组参数描述</a:t>
            </a:r>
          </a:p>
          <a:p>
            <a:pPr marL="609600" indent="-609600" eaLnBrk="1" hangingPunct="1"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Comic Sans MS" panose="030F0702030302020204" pitchFamily="66" charset="0"/>
              </a:rPr>
              <a:t>隐藏了并行机的网络拓扑、路由、协议，可以应用到共享存储、消息传递、数据并行的编程模型中</a:t>
            </a:r>
            <a:endParaRPr lang="zh-CN" altLang="en-US" sz="2000" dirty="0"/>
          </a:p>
          <a:p>
            <a:pPr marL="609600" indent="-609600" eaLnBrk="1" hangingPunct="1">
              <a:buFont typeface="Wingdings" panose="05000000000000000000" pitchFamily="2" charset="2"/>
              <a:buChar char="q"/>
            </a:pPr>
            <a:r>
              <a:rPr lang="zh-CN" altLang="en-US" sz="2000" dirty="0"/>
              <a:t>处理机之间实行隐式同步，即硬件同步</a:t>
            </a:r>
          </a:p>
          <a:p>
            <a:pPr marL="609600" indent="-609600" eaLnBrk="1" hangingPunct="1"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Comic Sans MS" panose="030F0702030302020204" pitchFamily="66" charset="0"/>
              </a:rPr>
              <a:t>算法描述、设计和分析困难</a:t>
            </a:r>
            <a:endParaRPr lang="zh-CN" altLang="en-US" sz="2000" dirty="0"/>
          </a:p>
          <a:p>
            <a:pPr marL="609600" indent="-609600" eaLnBrk="1" hangingPunct="1">
              <a:buFont typeface="Wingdings" panose="05000000000000000000" pitchFamily="2" charset="2"/>
              <a:buChar char="v"/>
            </a:pPr>
            <a:r>
              <a:rPr lang="zh-CN" altLang="en-US" sz="2400" dirty="0"/>
              <a:t>模型参数</a:t>
            </a:r>
          </a:p>
          <a:p>
            <a:pPr marL="609600" indent="-609600" eaLnBrk="1" hangingPunct="1">
              <a:buFont typeface="Wingdings" panose="05000000000000000000" pitchFamily="2" charset="2"/>
              <a:buChar char="q"/>
            </a:pPr>
            <a:r>
              <a:rPr lang="en-US" altLang="zh-CN" sz="2000" i="1" dirty="0"/>
              <a:t>L</a:t>
            </a:r>
            <a:r>
              <a:rPr lang="zh-CN" altLang="en-US" sz="2000" i="1" dirty="0"/>
              <a:t>：</a:t>
            </a:r>
            <a:r>
              <a:rPr lang="en-US" altLang="zh-CN" sz="2000" dirty="0"/>
              <a:t>network latency</a:t>
            </a:r>
          </a:p>
          <a:p>
            <a:pPr marL="609600" indent="-609600" eaLnBrk="1" hangingPunct="1">
              <a:buFont typeface="Wingdings" panose="05000000000000000000" pitchFamily="2" charset="2"/>
              <a:buChar char="q"/>
            </a:pPr>
            <a:r>
              <a:rPr lang="en-US" altLang="zh-CN" sz="2000" i="1" dirty="0"/>
              <a:t>o</a:t>
            </a:r>
            <a:r>
              <a:rPr lang="zh-CN" altLang="en-US" sz="2000" i="1" dirty="0"/>
              <a:t>：</a:t>
            </a:r>
            <a:r>
              <a:rPr lang="en-US" altLang="zh-CN" sz="2000" dirty="0"/>
              <a:t>communication overhead</a:t>
            </a:r>
          </a:p>
          <a:p>
            <a:pPr marL="609600" indent="-609600" eaLnBrk="1" hangingPunct="1">
              <a:buFont typeface="Wingdings" panose="05000000000000000000" pitchFamily="2" charset="2"/>
              <a:buChar char="q"/>
            </a:pPr>
            <a:r>
              <a:rPr lang="en-US" altLang="zh-CN" sz="2000" i="1" dirty="0"/>
              <a:t>g</a:t>
            </a:r>
            <a:r>
              <a:rPr lang="zh-CN" altLang="en-US" sz="2000" i="1" dirty="0"/>
              <a:t>：</a:t>
            </a:r>
            <a:r>
              <a:rPr lang="en-US" altLang="zh-CN" sz="2000" dirty="0"/>
              <a:t>gap=1/bandwidth</a:t>
            </a:r>
          </a:p>
          <a:p>
            <a:pPr marL="609600" indent="-609600" eaLnBrk="1" hangingPunct="1">
              <a:buFont typeface="Wingdings" panose="05000000000000000000" pitchFamily="2" charset="2"/>
              <a:buChar char="q"/>
            </a:pPr>
            <a:r>
              <a:rPr lang="en-US" altLang="zh-CN" sz="2000" i="1" dirty="0"/>
              <a:t>P</a:t>
            </a:r>
            <a:r>
              <a:rPr lang="zh-CN" altLang="en-US" sz="2000" i="1" dirty="0"/>
              <a:t>：</a:t>
            </a:r>
            <a:r>
              <a:rPr lang="en-US" altLang="zh-CN" sz="2000" dirty="0"/>
              <a:t>#processors</a:t>
            </a:r>
          </a:p>
          <a:p>
            <a:pPr marL="990600" lvl="1" indent="-533400" eaLnBrk="1" hangingPunct="1">
              <a:buNone/>
            </a:pPr>
            <a:r>
              <a:rPr lang="zh-CN" altLang="en-US" sz="2000" dirty="0"/>
              <a:t>注：</a:t>
            </a:r>
            <a:r>
              <a:rPr lang="en-US" altLang="zh-CN" sz="2000" i="1" dirty="0"/>
              <a:t>L</a:t>
            </a:r>
            <a:r>
              <a:rPr lang="zh-CN" altLang="en-US" sz="2000" dirty="0"/>
              <a:t>和</a:t>
            </a:r>
            <a:r>
              <a:rPr lang="en-US" altLang="zh-CN" sz="2000" i="1" dirty="0"/>
              <a:t>g</a:t>
            </a:r>
            <a:r>
              <a:rPr lang="zh-CN" altLang="en-US" sz="2000" dirty="0"/>
              <a:t>反映了通讯网络的容量</a:t>
            </a:r>
          </a:p>
          <a:p>
            <a:pPr marL="990600" lvl="1" indent="-533400" eaLnBrk="1" hangingPunct="1">
              <a:buNone/>
            </a:pPr>
            <a:endParaRPr lang="zh-CN" altLang="en-US" sz="2000" dirty="0"/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Font typeface="Wingdings" panose="05000000000000000000" pitchFamily="2" charset="2"/>
              <a:buChar char="v"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</p:txBody>
      </p:sp>
      <p:cxnSp>
        <p:nvCxnSpPr>
          <p:cNvPr id="59396" name="AutoShape 4"/>
          <p:cNvCxnSpPr/>
          <p:nvPr/>
        </p:nvCxnSpPr>
        <p:spPr>
          <a:xfrm rot="10800000" flipH="1" flipV="1">
            <a:off x="0" y="1779588"/>
            <a:ext cx="1588" cy="1587"/>
          </a:xfrm>
          <a:prstGeom prst="curvedConnector3">
            <a:avLst>
              <a:gd name="adj1" fmla="val -1440000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/>
              <a:t>1.3  </a:t>
            </a:r>
            <a:r>
              <a:rPr lang="zh-CN" altLang="en-US" sz="2800" b="1" dirty="0"/>
              <a:t>并行计算模型</a:t>
            </a: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7912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1.3.4  </a:t>
            </a:r>
            <a:r>
              <a:rPr lang="zh-CN" altLang="en-US" sz="2400" b="1" dirty="0"/>
              <a:t>层次</a:t>
            </a:r>
            <a:r>
              <a:rPr lang="zh-CN" altLang="en-US" sz="2400" dirty="0">
                <a:ea typeface="黑体" panose="02010609060101010101" pitchFamily="49" charset="-122"/>
              </a:rPr>
              <a:t>存储的并行计算模型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1.  </a:t>
            </a:r>
            <a:r>
              <a:rPr lang="zh-CN" altLang="en-US" sz="2400" dirty="0"/>
              <a:t>串行计算系统的层次存储模型 </a:t>
            </a:r>
            <a:r>
              <a:rPr lang="zh-CN" altLang="en-US" sz="2400" dirty="0">
                <a:solidFill>
                  <a:schemeClr val="accent2"/>
                </a:solidFill>
              </a:rPr>
              <a:t>（</a:t>
            </a:r>
            <a:r>
              <a:rPr lang="en-US" altLang="zh-CN" sz="2400" dirty="0">
                <a:solidFill>
                  <a:schemeClr val="accent2"/>
                </a:solidFill>
              </a:rPr>
              <a:t>P.34-35</a:t>
            </a:r>
            <a:r>
              <a:rPr lang="zh-CN" altLang="en-US" sz="2400" dirty="0">
                <a:solidFill>
                  <a:schemeClr val="accent2"/>
                </a:solidFill>
              </a:rPr>
              <a:t>）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zh-CN" sz="1800" dirty="0"/>
              <a:t>HMM</a:t>
            </a:r>
            <a:r>
              <a:rPr lang="zh-CN" altLang="en-US" sz="1800" dirty="0"/>
              <a:t>（层次存储）模型和</a:t>
            </a:r>
            <a:r>
              <a:rPr lang="en-US" altLang="zh-CN" sz="1800" dirty="0"/>
              <a:t>HMM-BT</a:t>
            </a:r>
            <a:r>
              <a:rPr lang="zh-CN" altLang="en-US" sz="1800" dirty="0"/>
              <a:t>（块传输的层次存储）模型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zh-CN" sz="1800" dirty="0"/>
              <a:t>UMH </a:t>
            </a:r>
            <a:r>
              <a:rPr lang="zh-CN" altLang="en-US" sz="1800" dirty="0"/>
              <a:t>（均匀存储层次）模型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zh-CN" sz="1800" dirty="0"/>
              <a:t>RAM(h)</a:t>
            </a:r>
            <a:r>
              <a:rPr lang="zh-CN" altLang="en-US" sz="1800" dirty="0"/>
              <a:t>模型</a:t>
            </a:r>
            <a:r>
              <a:rPr lang="en-US" altLang="zh-CN" sz="1800" dirty="0"/>
              <a:t>——h</a:t>
            </a:r>
            <a:r>
              <a:rPr lang="zh-CN" altLang="en-US" sz="1800" dirty="0"/>
              <a:t>层随机存储模型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2.  </a:t>
            </a:r>
            <a:r>
              <a:rPr lang="zh-CN" altLang="en-US" sz="2400" dirty="0"/>
              <a:t>并行计算系统的层次存储模型 </a:t>
            </a:r>
            <a:r>
              <a:rPr lang="zh-CN" altLang="en-US" sz="2400" dirty="0">
                <a:solidFill>
                  <a:schemeClr val="accent2"/>
                </a:solidFill>
              </a:rPr>
              <a:t>（</a:t>
            </a:r>
            <a:r>
              <a:rPr lang="en-US" altLang="zh-CN" sz="2400" dirty="0">
                <a:solidFill>
                  <a:schemeClr val="accent2"/>
                </a:solidFill>
              </a:rPr>
              <a:t>P.36-37</a:t>
            </a:r>
            <a:r>
              <a:rPr lang="zh-CN" altLang="en-US" sz="2400" dirty="0">
                <a:solidFill>
                  <a:schemeClr val="accent2"/>
                </a:solidFill>
              </a:rPr>
              <a:t>）</a:t>
            </a:r>
          </a:p>
          <a:p>
            <a:pPr marL="609600" indent="-609600" eaLnBrk="1" hangingPunct="1">
              <a:lnSpc>
                <a:spcPct val="95000"/>
              </a:lnSpc>
              <a:buFont typeface="Wingdings" panose="05000000000000000000" pitchFamily="2" charset="2"/>
              <a:buChar char="v"/>
            </a:pPr>
            <a:r>
              <a:rPr lang="en-US" altLang="zh-CN" sz="2000" b="1" dirty="0"/>
              <a:t>Memory-LogP</a:t>
            </a:r>
            <a:r>
              <a:rPr lang="zh-CN" altLang="en-US" sz="2000" b="1" dirty="0"/>
              <a:t>模型 （ </a:t>
            </a:r>
            <a:r>
              <a:rPr lang="zh-CN" altLang="en-US" sz="2000" b="1" dirty="0">
                <a:solidFill>
                  <a:srgbClr val="0000FF"/>
                </a:solidFill>
              </a:rPr>
              <a:t>共享存储</a:t>
            </a:r>
            <a:r>
              <a:rPr lang="en-US" altLang="zh-CN" sz="2000" b="1" dirty="0">
                <a:solidFill>
                  <a:srgbClr val="0000FF"/>
                </a:solidFill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</a:rPr>
              <a:t>分布存储模型</a:t>
            </a:r>
            <a:r>
              <a:rPr lang="zh-CN" altLang="en-US" sz="2000" b="1" dirty="0"/>
              <a:t>）</a:t>
            </a:r>
          </a:p>
          <a:p>
            <a:pPr marL="609600" indent="-609600" eaLnBrk="1" hangingPunct="1">
              <a:lnSpc>
                <a:spcPct val="95000"/>
              </a:lnSpc>
              <a:buFont typeface="Wingdings" panose="05000000000000000000" pitchFamily="2" charset="2"/>
              <a:buChar char="v"/>
            </a:pPr>
            <a:r>
              <a:rPr lang="en-US" altLang="zh-CN" sz="2000" b="1" dirty="0">
                <a:solidFill>
                  <a:srgbClr val="0033CC"/>
                </a:solidFill>
              </a:rPr>
              <a:t>DRAM</a:t>
            </a:r>
            <a:r>
              <a:rPr lang="zh-CN" altLang="en-US" sz="2000" b="1" dirty="0">
                <a:solidFill>
                  <a:srgbClr val="0033CC"/>
                </a:solidFill>
              </a:rPr>
              <a:t>（</a:t>
            </a:r>
            <a:r>
              <a:rPr lang="en-US" altLang="zh-CN" sz="2000" b="1" dirty="0">
                <a:solidFill>
                  <a:srgbClr val="0033CC"/>
                </a:solidFill>
              </a:rPr>
              <a:t>h</a:t>
            </a:r>
            <a:r>
              <a:rPr lang="zh-CN" altLang="en-US" sz="2000" b="1" dirty="0">
                <a:solidFill>
                  <a:srgbClr val="0033CC"/>
                </a:solidFill>
              </a:rPr>
              <a:t>）模型</a:t>
            </a:r>
            <a:r>
              <a:rPr lang="en-US" altLang="zh-CN" sz="2000" b="1" dirty="0">
                <a:solidFill>
                  <a:srgbClr val="0033CC"/>
                </a:solidFill>
              </a:rPr>
              <a:t>——</a:t>
            </a:r>
            <a:r>
              <a:rPr lang="zh-CN" altLang="en-US" sz="2000" b="1" dirty="0">
                <a:solidFill>
                  <a:srgbClr val="0033CC"/>
                </a:solidFill>
              </a:rPr>
              <a:t>分布式</a:t>
            </a:r>
            <a:r>
              <a:rPr lang="en-US" altLang="zh-CN" sz="2000" b="1" dirty="0">
                <a:solidFill>
                  <a:srgbClr val="0033CC"/>
                </a:solidFill>
              </a:rPr>
              <a:t>h</a:t>
            </a:r>
            <a:r>
              <a:rPr lang="zh-CN" altLang="en-US" sz="2000" b="1" dirty="0">
                <a:solidFill>
                  <a:srgbClr val="0033CC"/>
                </a:solidFill>
              </a:rPr>
              <a:t>层随机存储模型</a:t>
            </a:r>
          </a:p>
          <a:p>
            <a:pPr marL="609600" indent="-609600" eaLnBrk="1" hangingPunct="1">
              <a:lnSpc>
                <a:spcPct val="95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/>
              <a:t>本地结点模型为</a:t>
            </a:r>
            <a:r>
              <a:rPr lang="en-US" altLang="zh-CN" sz="2000" dirty="0"/>
              <a:t>RAM(h)</a:t>
            </a:r>
            <a:r>
              <a:rPr lang="zh-CN" altLang="en-US" sz="2000" dirty="0"/>
              <a:t>模型</a:t>
            </a:r>
            <a:r>
              <a:rPr lang="en-US" altLang="zh-CN" sz="2000" dirty="0"/>
              <a:t>——h</a:t>
            </a:r>
            <a:r>
              <a:rPr lang="zh-CN" altLang="en-US" sz="2000" dirty="0"/>
              <a:t>层随机存储模型。</a:t>
            </a:r>
          </a:p>
          <a:p>
            <a:pPr marL="609600" indent="-609600" eaLnBrk="1" hangingPunct="1">
              <a:lnSpc>
                <a:spcPct val="95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/>
              <a:t> </a:t>
            </a:r>
            <a:r>
              <a:rPr lang="en-US" altLang="zh-CN" sz="2000" dirty="0"/>
              <a:t>p</a:t>
            </a:r>
            <a:r>
              <a:rPr lang="zh-CN" altLang="en-US" sz="2000" dirty="0"/>
              <a:t>个本地处理机结点通过互连网络连接起来。</a:t>
            </a:r>
          </a:p>
          <a:p>
            <a:pPr marL="609600" indent="-609600" eaLnBrk="1" hangingPunct="1">
              <a:lnSpc>
                <a:spcPct val="95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/>
              <a:t>处理机结点之间采用点到点消息传递方式交换信息。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marL="609600" indent="-609600" eaLnBrk="1" hangingPunct="1">
              <a:lnSpc>
                <a:spcPct val="95000"/>
              </a:lnSpc>
              <a:buFont typeface="Wingdings" panose="05000000000000000000" pitchFamily="2" charset="2"/>
              <a:buChar char="q"/>
            </a:pPr>
            <a:r>
              <a:rPr lang="zh-CN" altLang="en-US" sz="2000" b="1" dirty="0">
                <a:solidFill>
                  <a:srgbClr val="0000FF"/>
                </a:solidFill>
              </a:rPr>
              <a:t>将消息传递看成是另一层的存储层次访问；集合消息传递看成是另一层并发存储访问  </a:t>
            </a:r>
            <a:r>
              <a:rPr lang="zh-CN" altLang="en-US" sz="2000" b="1" dirty="0">
                <a:solidFill>
                  <a:srgbClr val="FF00FF"/>
                </a:solidFill>
                <a:sym typeface="Wingdings" panose="05000000000000000000" pitchFamily="2" charset="2"/>
              </a:rPr>
              <a:t>方便分析并行算法复杂度</a:t>
            </a:r>
            <a:endParaRPr lang="zh-CN" altLang="en-US" sz="2000" b="1" dirty="0">
              <a:solidFill>
                <a:srgbClr val="FF00FF"/>
              </a:solidFill>
            </a:endParaRPr>
          </a:p>
          <a:p>
            <a:pPr marL="609600" indent="-609600" eaLnBrk="1" hangingPunct="1">
              <a:lnSpc>
                <a:spcPct val="95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/>
              <a:t>DRAM(h)</a:t>
            </a:r>
            <a:r>
              <a:rPr lang="zh-CN" altLang="en-US" sz="2000" dirty="0"/>
              <a:t>模型</a:t>
            </a:r>
            <a:r>
              <a:rPr lang="en-US" altLang="zh-CN" sz="2000" dirty="0"/>
              <a:t>=RAM(h)</a:t>
            </a:r>
            <a:r>
              <a:rPr lang="zh-CN" altLang="en-US" sz="2000" dirty="0"/>
              <a:t>模型</a:t>
            </a:r>
            <a:r>
              <a:rPr lang="en-US" altLang="zh-CN" sz="2000" dirty="0"/>
              <a:t>+LogP</a:t>
            </a:r>
            <a:r>
              <a:rPr lang="zh-CN" altLang="en-US" sz="2000" dirty="0"/>
              <a:t>远程存储访问模型。</a:t>
            </a:r>
          </a:p>
          <a:p>
            <a:pPr marL="609600" indent="-609600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   </a:t>
            </a:r>
            <a:r>
              <a:rPr lang="en-US" altLang="zh-CN" sz="2000" b="1" dirty="0">
                <a:solidFill>
                  <a:srgbClr val="FF00FF"/>
                </a:solidFill>
              </a:rPr>
              <a:t>SMP-Cluster</a:t>
            </a:r>
            <a:r>
              <a:rPr lang="zh-CN" altLang="en-US" sz="2000" b="1" dirty="0">
                <a:solidFill>
                  <a:srgbClr val="FF00FF"/>
                </a:solidFill>
              </a:rPr>
              <a:t>，多核处理器机群系统就属于</a:t>
            </a:r>
            <a:r>
              <a:rPr lang="en-US" altLang="zh-CN" sz="2000" b="1" dirty="0">
                <a:solidFill>
                  <a:srgbClr val="FF00FF"/>
                </a:solidFill>
              </a:rPr>
              <a:t>DRAM</a:t>
            </a:r>
            <a:r>
              <a:rPr lang="zh-CN" altLang="en-US" sz="2000" b="1" dirty="0">
                <a:solidFill>
                  <a:srgbClr val="FF00FF"/>
                </a:solidFill>
              </a:rPr>
              <a:t>（</a:t>
            </a:r>
            <a:r>
              <a:rPr lang="en-US" altLang="zh-CN" sz="2000" b="1" dirty="0">
                <a:solidFill>
                  <a:srgbClr val="FF00FF"/>
                </a:solidFill>
              </a:rPr>
              <a:t>h</a:t>
            </a:r>
            <a:r>
              <a:rPr lang="zh-CN" altLang="en-US" sz="2000" b="1" dirty="0">
                <a:solidFill>
                  <a:srgbClr val="FF00FF"/>
                </a:solidFill>
              </a:rPr>
              <a:t>）模型的实例</a:t>
            </a:r>
            <a:r>
              <a:rPr lang="zh-CN" altLang="en-US" sz="2000" b="1" dirty="0">
                <a:solidFill>
                  <a:srgbClr val="FF3399"/>
                </a:solidFill>
              </a:rPr>
              <a:t>。</a:t>
            </a:r>
          </a:p>
          <a:p>
            <a:pPr marL="609600" indent="-609600" eaLnBrk="1" hangingPunct="1">
              <a:lnSpc>
                <a:spcPct val="95000"/>
              </a:lnSpc>
              <a:buFont typeface="Wingdings" panose="05000000000000000000" pitchFamily="2" charset="2"/>
              <a:buChar char="v"/>
            </a:pPr>
            <a:r>
              <a:rPr lang="en-US" altLang="zh-CN" sz="2000" b="1" dirty="0"/>
              <a:t>HPM</a:t>
            </a:r>
            <a:r>
              <a:rPr lang="zh-CN" altLang="en-US" sz="2000" b="1" dirty="0"/>
              <a:t>模型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层次并行和存储模型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endParaRPr lang="zh-CN" altLang="en-US" sz="2000" b="1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accent2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zh-CN" altLang="en-US" sz="1800" dirty="0"/>
          </a:p>
          <a:p>
            <a:pPr marL="990600" lvl="1" indent="-533400" eaLnBrk="1" hangingPunct="1">
              <a:lnSpc>
                <a:spcPct val="80000"/>
              </a:lnSpc>
              <a:buNone/>
            </a:pPr>
            <a:endParaRPr lang="zh-CN" altLang="en-US" sz="2000" dirty="0"/>
          </a:p>
          <a:p>
            <a:pPr marL="990600" lvl="1" indent="-533400" eaLnBrk="1" hangingPunct="1">
              <a:lnSpc>
                <a:spcPct val="80000"/>
              </a:lnSpc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80000"/>
              </a:lnSpc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80000"/>
              </a:lnSpc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80000"/>
              </a:lnSpc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80000"/>
              </a:lnSpc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80000"/>
              </a:lnSpc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80000"/>
              </a:lnSpc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80000"/>
              </a:lnSpc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80000"/>
              </a:lnSpc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80000"/>
              </a:lnSpc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80000"/>
              </a:lnSpc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80000"/>
              </a:lnSpc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80000"/>
              </a:lnSpc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80000"/>
              </a:lnSpc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80000"/>
              </a:lnSpc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80000"/>
              </a:lnSpc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</p:txBody>
      </p:sp>
      <p:cxnSp>
        <p:nvCxnSpPr>
          <p:cNvPr id="60420" name="AutoShape 4"/>
          <p:cNvCxnSpPr/>
          <p:nvPr/>
        </p:nvCxnSpPr>
        <p:spPr>
          <a:xfrm rot="10800000" flipH="1" flipV="1">
            <a:off x="0" y="1779588"/>
            <a:ext cx="1588" cy="1587"/>
          </a:xfrm>
          <a:prstGeom prst="curvedConnector3">
            <a:avLst>
              <a:gd name="adj1" fmla="val -1440000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/>
              <a:t>1.3  </a:t>
            </a:r>
            <a:r>
              <a:rPr lang="zh-CN" altLang="en-US" sz="2800" b="1" dirty="0"/>
              <a:t>并行计算模型</a:t>
            </a:r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7912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1.3.5  </a:t>
            </a:r>
            <a:r>
              <a:rPr lang="zh-CN" altLang="en-US" sz="2400" b="1" dirty="0"/>
              <a:t>其他</a:t>
            </a:r>
            <a:r>
              <a:rPr lang="zh-CN" altLang="en-US" sz="2400" dirty="0">
                <a:ea typeface="黑体" panose="02010609060101010101" pitchFamily="49" charset="-122"/>
              </a:rPr>
              <a:t>并行计算模型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zh-CN" sz="2400" dirty="0"/>
              <a:t>MIMD-AC</a:t>
            </a:r>
            <a:r>
              <a:rPr lang="zh-CN" altLang="en-US" sz="2400" dirty="0"/>
              <a:t>模型</a:t>
            </a:r>
            <a:r>
              <a:rPr lang="en-US" altLang="zh-CN" sz="2400" dirty="0"/>
              <a:t>——</a:t>
            </a:r>
            <a:r>
              <a:rPr lang="zh-CN" altLang="en-US" sz="2400" dirty="0"/>
              <a:t>异步通信分布式计算模型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比较器网络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心动阵列和波前阵列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判定树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有向五环图 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b="1" dirty="0">
                <a:solidFill>
                  <a:srgbClr val="0033CC"/>
                </a:solidFill>
              </a:rPr>
              <a:t>量子计算模型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</a:t>
            </a:r>
            <a:r>
              <a:rPr lang="zh-CN" altLang="en-US" sz="2200" dirty="0"/>
              <a:t>量子物理，量子信息，量子位（</a:t>
            </a:r>
            <a:r>
              <a:rPr lang="en-US" altLang="zh-CN" sz="2200" dirty="0"/>
              <a:t>Qubit</a:t>
            </a:r>
            <a:r>
              <a:rPr lang="zh-CN" altLang="en-US" sz="2200" dirty="0"/>
              <a:t>），量子寄存器，</a:t>
            </a:r>
            <a:r>
              <a:rPr lang="en-US" altLang="zh-CN" sz="2200" dirty="0"/>
              <a:t>n</a:t>
            </a:r>
            <a:r>
              <a:rPr lang="zh-CN" altLang="en-US" sz="2200" dirty="0"/>
              <a:t>位的量子寄存器可表述 </a:t>
            </a:r>
            <a:r>
              <a:rPr lang="en-US" altLang="zh-CN" sz="2200" dirty="0"/>
              <a:t>2</a:t>
            </a:r>
            <a:r>
              <a:rPr lang="en-US" altLang="zh-CN" sz="2200" baseline="30000" dirty="0"/>
              <a:t>n</a:t>
            </a:r>
            <a:r>
              <a:rPr lang="zh-CN" altLang="en-US" sz="2200" dirty="0"/>
              <a:t>种状态，可并行地对量子寄存器中 </a:t>
            </a:r>
            <a:r>
              <a:rPr lang="en-US" altLang="zh-CN" sz="2200" dirty="0"/>
              <a:t>2</a:t>
            </a:r>
            <a:r>
              <a:rPr lang="en-US" altLang="zh-CN" sz="2200" baseline="30000" dirty="0"/>
              <a:t>n</a:t>
            </a:r>
            <a:r>
              <a:rPr lang="zh-CN" altLang="en-US" sz="2200" dirty="0"/>
              <a:t>种状态进行操作。量子计算机具有</a:t>
            </a:r>
            <a:r>
              <a:rPr lang="zh-CN" altLang="en-US" sz="2200" b="1" dirty="0">
                <a:solidFill>
                  <a:srgbClr val="0000FF"/>
                </a:solidFill>
              </a:rPr>
              <a:t>海量存储和天然并行性</a:t>
            </a:r>
            <a:r>
              <a:rPr lang="zh-CN" altLang="en-US" sz="2200" dirty="0"/>
              <a:t>的特征</a:t>
            </a:r>
            <a:r>
              <a:rPr lang="zh-CN" altLang="en-US" sz="2400" dirty="0"/>
              <a:t>。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 startAt="7"/>
            </a:pPr>
            <a:r>
              <a:rPr lang="zh-CN" altLang="en-US" sz="2400" b="1" dirty="0">
                <a:solidFill>
                  <a:srgbClr val="0033CC"/>
                </a:solidFill>
              </a:rPr>
              <a:t>分子计算模型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</a:t>
            </a:r>
            <a:r>
              <a:rPr lang="zh-CN" altLang="en-US" sz="2200" dirty="0"/>
              <a:t>用分子表示“处理（计算）单元”，分子状态表示数据（信息）值，并行地对分子操作，所有分子同时产生反应、改变分子状态（改变数据值）。</a:t>
            </a:r>
            <a:r>
              <a:rPr lang="zh-CN" altLang="en-US" sz="2200" b="1" dirty="0">
                <a:solidFill>
                  <a:srgbClr val="FF3399"/>
                </a:solidFill>
              </a:rPr>
              <a:t>空间并行性。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endParaRPr lang="zh-CN" altLang="en-US" sz="2400" dirty="0"/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endParaRPr lang="zh-CN" altLang="en-US" sz="2400" dirty="0"/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endParaRPr lang="zh-CN" altLang="en-US" sz="2400" dirty="0"/>
          </a:p>
          <a:p>
            <a:pPr marL="609600" indent="-609600" eaLnBrk="1" hangingPunct="1">
              <a:buFont typeface="Wingdings" panose="05000000000000000000" pitchFamily="2" charset="2"/>
              <a:buAutoNum type="arabicPeriod" startAt="2"/>
            </a:pPr>
            <a:endParaRPr lang="zh-CN" altLang="en-US" sz="2000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marL="609600" indent="-609600" eaLnBrk="1" hangingPunct="1">
              <a:buFont typeface="Wingdings" panose="05000000000000000000" pitchFamily="2" charset="2"/>
              <a:buAutoNum type="arabicPeriod" startAt="2"/>
            </a:pPr>
            <a:endParaRPr lang="zh-CN" altLang="en-US" sz="2000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accent2"/>
              </a:solidFill>
            </a:endParaRPr>
          </a:p>
          <a:p>
            <a:pPr marL="609600" indent="-609600" eaLnBrk="1" hangingPunct="1">
              <a:buFont typeface="Wingdings" panose="05000000000000000000" pitchFamily="2" charset="2"/>
              <a:buChar char="v"/>
            </a:pPr>
            <a:endParaRPr lang="zh-CN" altLang="en-US" sz="1800" dirty="0"/>
          </a:p>
          <a:p>
            <a:pPr marL="990600" lvl="1" indent="-533400" eaLnBrk="1" hangingPunct="1">
              <a:buNone/>
            </a:pPr>
            <a:endParaRPr lang="zh-CN" altLang="en-US" sz="2000" dirty="0"/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Font typeface="Wingdings" panose="05000000000000000000" pitchFamily="2" charset="2"/>
              <a:buChar char="v"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</p:txBody>
      </p:sp>
      <p:cxnSp>
        <p:nvCxnSpPr>
          <p:cNvPr id="61444" name="AutoShape 4"/>
          <p:cNvCxnSpPr/>
          <p:nvPr/>
        </p:nvCxnSpPr>
        <p:spPr>
          <a:xfrm rot="10800000" flipH="1" flipV="1">
            <a:off x="0" y="1779588"/>
            <a:ext cx="1588" cy="1587"/>
          </a:xfrm>
          <a:prstGeom prst="curvedConnector3">
            <a:avLst>
              <a:gd name="adj1" fmla="val -1440000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/>
              <a:t>1.4  </a:t>
            </a:r>
            <a:r>
              <a:rPr lang="zh-CN" altLang="en-US" sz="2800" b="1" dirty="0"/>
              <a:t>并行算法的基础知识</a:t>
            </a:r>
          </a:p>
        </p:txBody>
      </p:sp>
      <p:sp>
        <p:nvSpPr>
          <p:cNvPr id="5127" name="Rectangle 3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1.4.1 </a:t>
            </a:r>
            <a:r>
              <a:rPr lang="zh-CN" altLang="en-US" sz="2400" dirty="0"/>
              <a:t>并行算法的定义与分类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1. </a:t>
            </a:r>
            <a:r>
              <a:rPr lang="zh-CN" altLang="en-US" sz="2400" dirty="0"/>
              <a:t>定义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   </a:t>
            </a:r>
            <a:r>
              <a:rPr lang="zh-CN" altLang="en-US" sz="2000" dirty="0"/>
              <a:t>并行算法：</a:t>
            </a:r>
            <a:r>
              <a:rPr lang="zh-CN" altLang="en-US" sz="2000" b="1" dirty="0"/>
              <a:t>  一组可同时执行且可互相协作的诸进程的集合。</a:t>
            </a:r>
            <a:endParaRPr lang="zh-CN" altLang="en-US" sz="2000" dirty="0"/>
          </a:p>
          <a:p>
            <a:pPr marL="609600" indent="-609600" eaLnBrk="1" hangingPunct="1"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2. </a:t>
            </a:r>
            <a:r>
              <a:rPr lang="zh-CN" altLang="en-US" sz="2400" dirty="0"/>
              <a:t>分类</a:t>
            </a:r>
          </a:p>
          <a:p>
            <a:pPr marL="609600" indent="-609600" eaLnBrk="1" hangingPunct="1">
              <a:buNone/>
            </a:pPr>
            <a:endParaRPr lang="zh-CN" altLang="en-US" sz="2400" dirty="0"/>
          </a:p>
          <a:p>
            <a:pPr marL="609600" indent="-609600" eaLnBrk="1" hangingPunct="1">
              <a:buNone/>
            </a:pPr>
            <a:endParaRPr lang="zh-CN" altLang="en-US" sz="2400" dirty="0"/>
          </a:p>
          <a:p>
            <a:pPr marL="609600" indent="-609600" eaLnBrk="1" hangingPunct="1">
              <a:buNone/>
            </a:pPr>
            <a:endParaRPr lang="zh-CN" altLang="en-US" sz="2400" dirty="0"/>
          </a:p>
          <a:p>
            <a:pPr marL="609600" indent="-609600" eaLnBrk="1" hangingPunct="1">
              <a:buNone/>
            </a:pPr>
            <a:endParaRPr lang="zh-CN" altLang="en-US" sz="2400" dirty="0"/>
          </a:p>
          <a:p>
            <a:pPr marL="609600" indent="-609600" eaLnBrk="1" hangingPunct="1">
              <a:buNone/>
            </a:pPr>
            <a:endParaRPr lang="zh-CN" altLang="en-US" sz="2400" dirty="0"/>
          </a:p>
          <a:p>
            <a:pPr marL="609600" indent="-609600" eaLnBrk="1" hangingPunct="1">
              <a:buNone/>
            </a:pPr>
            <a:endParaRPr lang="zh-CN" altLang="en-US" sz="2400" dirty="0"/>
          </a:p>
          <a:p>
            <a:pPr marL="609600" indent="-609600" eaLnBrk="1" hangingPunct="1">
              <a:buNone/>
            </a:pPr>
            <a:endParaRPr lang="zh-CN" altLang="en-US" sz="2400" dirty="0"/>
          </a:p>
          <a:p>
            <a:pPr marL="609600" indent="-609600" eaLnBrk="1" hangingPunct="1">
              <a:buNone/>
            </a:pPr>
            <a:endParaRPr lang="zh-CN" altLang="en-US" sz="2400" dirty="0"/>
          </a:p>
          <a:p>
            <a:pPr marL="609600" indent="-609600" eaLnBrk="1" hangingPunct="1">
              <a:buNone/>
            </a:pPr>
            <a:r>
              <a:rPr lang="zh-CN" altLang="en-US" sz="2400" dirty="0"/>
              <a:t>                 </a:t>
            </a:r>
            <a:r>
              <a:rPr lang="en-US" altLang="zh-CN" sz="2000" dirty="0">
                <a:latin typeface="宋体" panose="02010600030101010101" pitchFamily="2" charset="-122"/>
              </a:rPr>
              <a:t>VLSI</a:t>
            </a:r>
            <a:r>
              <a:rPr lang="zh-CN" altLang="en-US" sz="2000" dirty="0">
                <a:latin typeface="宋体" panose="02010600030101010101" pitchFamily="2" charset="-122"/>
              </a:rPr>
              <a:t>并行算法：在</a:t>
            </a:r>
            <a:r>
              <a:rPr lang="en-US" altLang="zh-CN" sz="2000" dirty="0">
                <a:latin typeface="宋体" panose="02010600030101010101" pitchFamily="2" charset="-122"/>
              </a:rPr>
              <a:t>VLSI</a:t>
            </a:r>
            <a:r>
              <a:rPr lang="zh-CN" altLang="en-US" sz="2000" dirty="0">
                <a:latin typeface="宋体" panose="02010600030101010101" pitchFamily="2" charset="-122"/>
              </a:rPr>
              <a:t>计算模型上开发的并行算法</a:t>
            </a:r>
            <a:r>
              <a:rPr lang="zh-CN" altLang="en-US" sz="2400" dirty="0">
                <a:latin typeface="宋体" panose="02010600030101010101" pitchFamily="2" charset="-122"/>
              </a:rPr>
              <a:t> </a:t>
            </a:r>
            <a:endParaRPr lang="zh-CN" altLang="en-US" sz="2400" dirty="0"/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endParaRPr lang="zh-CN" altLang="en-US" sz="2400" dirty="0"/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endParaRPr lang="zh-CN" altLang="en-US" sz="2400" dirty="0"/>
          </a:p>
          <a:p>
            <a:pPr marL="609600" indent="-609600" eaLnBrk="1" hangingPunct="1">
              <a:buFont typeface="Wingdings" panose="05000000000000000000" pitchFamily="2" charset="2"/>
              <a:buAutoNum type="arabicPeriod" startAt="2"/>
            </a:pPr>
            <a:endParaRPr lang="zh-CN" altLang="en-US" sz="2000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marL="609600" indent="-609600" eaLnBrk="1" hangingPunct="1">
              <a:buFont typeface="Wingdings" panose="05000000000000000000" pitchFamily="2" charset="2"/>
              <a:buAutoNum type="arabicPeriod" startAt="2"/>
            </a:pPr>
            <a:endParaRPr lang="zh-CN" altLang="en-US" sz="2000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accent2"/>
              </a:solidFill>
            </a:endParaRPr>
          </a:p>
          <a:p>
            <a:pPr marL="609600" indent="-609600" eaLnBrk="1" hangingPunct="1">
              <a:buFont typeface="Wingdings" panose="05000000000000000000" pitchFamily="2" charset="2"/>
              <a:buChar char="v"/>
            </a:pPr>
            <a:endParaRPr lang="zh-CN" altLang="en-US" sz="1800" dirty="0"/>
          </a:p>
          <a:p>
            <a:pPr marL="990600" lvl="1" indent="-533400" eaLnBrk="1" hangingPunct="1">
              <a:buNone/>
            </a:pPr>
            <a:endParaRPr lang="zh-CN" altLang="en-US" sz="2000" dirty="0"/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Font typeface="Wingdings" panose="05000000000000000000" pitchFamily="2" charset="2"/>
              <a:buChar char="v"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</p:txBody>
      </p:sp>
      <p:cxnSp>
        <p:nvCxnSpPr>
          <p:cNvPr id="5128" name="AutoShape 4"/>
          <p:cNvCxnSpPr/>
          <p:nvPr/>
        </p:nvCxnSpPr>
        <p:spPr>
          <a:xfrm rot="10800000" flipH="1" flipV="1">
            <a:off x="0" y="1779588"/>
            <a:ext cx="1588" cy="1587"/>
          </a:xfrm>
          <a:prstGeom prst="curvedConnector3">
            <a:avLst>
              <a:gd name="adj1" fmla="val -1440000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graphicFrame>
        <p:nvGraphicFramePr>
          <p:cNvPr id="5122" name="Object 5"/>
          <p:cNvGraphicFramePr/>
          <p:nvPr/>
        </p:nvGraphicFramePr>
        <p:xfrm>
          <a:off x="1524000" y="2514600"/>
          <a:ext cx="58324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4" imgW="3911600" imgH="482600" progId="Equation.3">
                  <p:embed/>
                </p:oleObj>
              </mc:Choice>
              <mc:Fallback>
                <p:oleObj r:id="rId4" imgW="3911600" imgH="482600" progId="Equation.3">
                  <p:embed/>
                  <p:pic>
                    <p:nvPicPr>
                      <p:cNvPr id="5122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2514600"/>
                        <a:ext cx="5832475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/>
          <p:nvPr/>
        </p:nvGraphicFramePr>
        <p:xfrm>
          <a:off x="1524000" y="3429000"/>
          <a:ext cx="37433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6" imgW="2527300" imgH="482600" progId="Equation.3">
                  <p:embed/>
                </p:oleObj>
              </mc:Choice>
              <mc:Fallback>
                <p:oleObj r:id="rId6" imgW="2527300" imgH="482600" progId="Equation.3">
                  <p:embed/>
                  <p:pic>
                    <p:nvPicPr>
                      <p:cNvPr id="5123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0" y="3429000"/>
                        <a:ext cx="3743325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7"/>
          <p:cNvGraphicFramePr/>
          <p:nvPr/>
        </p:nvGraphicFramePr>
        <p:xfrm>
          <a:off x="1524000" y="4191000"/>
          <a:ext cx="4537075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8" imgW="2971800" imgH="711200" progId="Equation.3">
                  <p:embed/>
                </p:oleObj>
              </mc:Choice>
              <mc:Fallback>
                <p:oleObj r:id="rId8" imgW="2971800" imgH="711200" progId="Equation.3">
                  <p:embed/>
                  <p:pic>
                    <p:nvPicPr>
                      <p:cNvPr id="5124" name="Object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24000" y="4191000"/>
                        <a:ext cx="4537075" cy="1039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8"/>
          <p:cNvGraphicFramePr/>
          <p:nvPr/>
        </p:nvGraphicFramePr>
        <p:xfrm>
          <a:off x="1524000" y="5410200"/>
          <a:ext cx="71278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10" imgW="4749800" imgH="482600" progId="Equation.3">
                  <p:embed/>
                </p:oleObj>
              </mc:Choice>
              <mc:Fallback>
                <p:oleObj r:id="rId10" imgW="4749800" imgH="482600" progId="Equation.3">
                  <p:embed/>
                  <p:pic>
                    <p:nvPicPr>
                      <p:cNvPr id="5125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24000" y="5410200"/>
                        <a:ext cx="7127875" cy="72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blinds dir="vert"/>
    <p:sndAc>
      <p:stSnd>
        <p:snd r:embed="rId3" name="chimes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/>
              <a:t>1.4  </a:t>
            </a:r>
            <a:r>
              <a:rPr lang="zh-CN" altLang="en-US" sz="2800" b="1" dirty="0"/>
              <a:t>并行算法的基础知识</a:t>
            </a:r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1.4.2 </a:t>
            </a:r>
            <a:r>
              <a:rPr lang="zh-CN" altLang="en-US" sz="2400" dirty="0"/>
              <a:t>并行算法的表述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1.  do  step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   to   step</a:t>
            </a:r>
            <a:r>
              <a:rPr lang="en-US" altLang="zh-CN" sz="2000" baseline="-25000" dirty="0"/>
              <a:t>j</a:t>
            </a:r>
            <a:r>
              <a:rPr lang="en-US" altLang="zh-CN" sz="2000" dirty="0"/>
              <a:t>  in parallel </a:t>
            </a:r>
            <a:r>
              <a:rPr lang="en-US" altLang="zh-CN" sz="2000" dirty="0">
                <a:latin typeface="Comic Sans MS" panose="030F0702030302020204" pitchFamily="66" charset="0"/>
              </a:rPr>
              <a:t>——</a:t>
            </a:r>
            <a:r>
              <a:rPr lang="zh-CN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强调</a:t>
            </a:r>
            <a:r>
              <a:rPr lang="en-US" altLang="zh-CN" sz="2000" dirty="0">
                <a:solidFill>
                  <a:srgbClr val="0000FF"/>
                </a:solidFill>
              </a:rPr>
              <a:t>step</a:t>
            </a:r>
            <a:r>
              <a:rPr lang="en-US" altLang="zh-CN" sz="2000" baseline="-25000" dirty="0">
                <a:solidFill>
                  <a:srgbClr val="0000FF"/>
                </a:solidFill>
              </a:rPr>
              <a:t>i</a:t>
            </a:r>
            <a:r>
              <a:rPr lang="en-US" altLang="zh-CN" sz="2000" dirty="0">
                <a:solidFill>
                  <a:srgbClr val="0000FF"/>
                </a:solidFill>
              </a:rPr>
              <a:t>  ,…,  step</a:t>
            </a:r>
            <a:r>
              <a:rPr lang="en-US" altLang="zh-CN" sz="2000" baseline="-25000" dirty="0">
                <a:solidFill>
                  <a:srgbClr val="0000FF"/>
                </a:solidFill>
              </a:rPr>
              <a:t>j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要并行执行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</a:t>
            </a:r>
            <a:r>
              <a:rPr lang="en-US" altLang="zh-CN" sz="2000" dirty="0"/>
              <a:t>step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   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…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step</a:t>
            </a:r>
            <a:r>
              <a:rPr lang="en-US" altLang="zh-CN" sz="2000" baseline="-25000" dirty="0"/>
              <a:t>j</a:t>
            </a:r>
            <a:endParaRPr lang="en-US" altLang="zh-CN" sz="2000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enddo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2</a:t>
            </a:r>
            <a:r>
              <a:rPr lang="en-US" altLang="zh-CN" sz="1800" dirty="0"/>
              <a:t>.  </a:t>
            </a:r>
            <a:r>
              <a:rPr lang="en-US" altLang="zh-CN" sz="2000" dirty="0">
                <a:latin typeface="Comic Sans MS" panose="030F0702030302020204" pitchFamily="66" charset="0"/>
              </a:rPr>
              <a:t>for all par-do </a:t>
            </a:r>
            <a:r>
              <a:rPr lang="zh-CN" altLang="en-US" sz="2000" dirty="0">
                <a:latin typeface="Comic Sans MS" panose="030F0702030302020204" pitchFamily="66" charset="0"/>
              </a:rPr>
              <a:t>语句</a:t>
            </a:r>
            <a:r>
              <a:rPr lang="en-US" altLang="zh-CN" sz="2000" dirty="0">
                <a:latin typeface="Comic Sans MS" panose="030F0702030302020204" pitchFamily="66" charset="0"/>
              </a:rPr>
              <a:t>——</a:t>
            </a:r>
            <a:r>
              <a:rPr lang="zh-CN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强调</a:t>
            </a:r>
            <a:r>
              <a:rPr lang="en-US" altLang="zh-CN" sz="2000" i="1" dirty="0">
                <a:solidFill>
                  <a:srgbClr val="0000FF"/>
                </a:solidFill>
                <a:latin typeface="Comic Sans MS" panose="030F0702030302020204" pitchFamily="66" charset="0"/>
              </a:rPr>
              <a:t>n </a:t>
            </a:r>
            <a:r>
              <a:rPr lang="zh-CN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个进程（线程）并行执行，每个进程（线程）均执行语句</a:t>
            </a:r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S</a:t>
            </a:r>
            <a:r>
              <a:rPr lang="en-US" altLang="zh-CN" sz="2000" baseline="-25000" dirty="0">
                <a:solidFill>
                  <a:srgbClr val="0000FF"/>
                </a:solidFill>
                <a:latin typeface="Comic Sans MS" panose="030F0702030302020204" pitchFamily="66" charset="0"/>
              </a:rPr>
              <a:t>1</a:t>
            </a:r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,S</a:t>
            </a:r>
            <a:r>
              <a:rPr lang="en-US" altLang="zh-CN" sz="2000" baseline="-25000" dirty="0">
                <a:solidFill>
                  <a:srgbClr val="0000FF"/>
                </a:solidFill>
                <a:latin typeface="Comic Sans MS" panose="030F0702030302020204" pitchFamily="66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,..S</a:t>
            </a:r>
            <a:r>
              <a:rPr lang="en-US" altLang="zh-CN" sz="2000" baseline="-25000" dirty="0">
                <a:solidFill>
                  <a:srgbClr val="0000FF"/>
                </a:solidFill>
                <a:latin typeface="Comic Sans MS" panose="030F0702030302020204" pitchFamily="66" charset="0"/>
              </a:rPr>
              <a:t>k,</a:t>
            </a:r>
            <a:r>
              <a:rPr lang="zh-CN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，</a:t>
            </a:r>
            <a:r>
              <a:rPr lang="zh-CN" altLang="en-US" sz="2000" dirty="0">
                <a:solidFill>
                  <a:srgbClr val="FF00FF"/>
                </a:solidFill>
                <a:latin typeface="Comic Sans MS" panose="030F0702030302020204" pitchFamily="66" charset="0"/>
              </a:rPr>
              <a:t>但每个进程计算处理的数据对象不同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zh-CN" altLang="en-US" sz="1800" b="1" dirty="0"/>
              <a:t>        </a:t>
            </a:r>
            <a:r>
              <a:rPr lang="en-US" altLang="zh-CN" sz="1800" dirty="0"/>
              <a:t>for i=1 to n par-do       </a:t>
            </a:r>
            <a:r>
              <a:rPr lang="zh-CN" altLang="en-US" sz="1800" dirty="0">
                <a:solidFill>
                  <a:srgbClr val="0033CC"/>
                </a:solidFill>
              </a:rPr>
              <a:t>或</a:t>
            </a:r>
            <a:r>
              <a:rPr lang="zh-CN" altLang="en-US" sz="1800" dirty="0"/>
              <a:t>      </a:t>
            </a:r>
            <a:r>
              <a:rPr lang="en-US" altLang="zh-CN" sz="1800" dirty="0"/>
              <a:t>for i=1 to n do in parallel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1800" dirty="0"/>
              <a:t>            S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                                             S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 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1800" dirty="0"/>
              <a:t>              …                                           . ..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1800" dirty="0"/>
              <a:t>            S</a:t>
            </a:r>
            <a:r>
              <a:rPr lang="en-US" altLang="zh-CN" sz="1800" baseline="-25000" dirty="0"/>
              <a:t>k                                                                  </a:t>
            </a:r>
            <a:r>
              <a:rPr lang="en-US" altLang="zh-CN" sz="1800" dirty="0"/>
              <a:t> S</a:t>
            </a:r>
            <a:r>
              <a:rPr lang="en-US" altLang="zh-CN" sz="1800" baseline="-25000" dirty="0"/>
              <a:t>k</a:t>
            </a:r>
            <a:r>
              <a:rPr lang="en-US" altLang="zh-CN" sz="1800" dirty="0"/>
              <a:t> 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1800" dirty="0"/>
              <a:t>        end for                                     end for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3. for all par-do </a:t>
            </a:r>
            <a:r>
              <a:rPr lang="zh-CN" altLang="en-US" sz="2000" dirty="0">
                <a:latin typeface="Comic Sans MS" panose="030F0702030302020204" pitchFamily="66" charset="0"/>
              </a:rPr>
              <a:t>语句</a:t>
            </a:r>
            <a:r>
              <a:rPr lang="en-US" altLang="zh-CN" sz="2000" dirty="0">
                <a:latin typeface="Comic Sans MS" panose="030F0702030302020204" pitchFamily="66" charset="0"/>
              </a:rPr>
              <a:t>——</a:t>
            </a:r>
            <a:r>
              <a:rPr lang="zh-CN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强调</a:t>
            </a:r>
            <a:r>
              <a:rPr lang="en-US" altLang="zh-CN" sz="2000" i="1" dirty="0">
                <a:solidFill>
                  <a:srgbClr val="0000FF"/>
                </a:solidFill>
                <a:latin typeface="Comic Sans MS" panose="030F0702030302020204" pitchFamily="66" charset="0"/>
              </a:rPr>
              <a:t>p</a:t>
            </a:r>
            <a:r>
              <a:rPr lang="zh-CN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个处理器并行执行，每个处理器均执行语句</a:t>
            </a:r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S</a:t>
            </a:r>
            <a:r>
              <a:rPr lang="en-US" altLang="zh-CN" sz="2000" baseline="-25000" dirty="0">
                <a:solidFill>
                  <a:srgbClr val="0000FF"/>
                </a:solidFill>
                <a:latin typeface="Comic Sans MS" panose="030F0702030302020204" pitchFamily="66" charset="0"/>
              </a:rPr>
              <a:t>1</a:t>
            </a:r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,S</a:t>
            </a:r>
            <a:r>
              <a:rPr lang="en-US" altLang="zh-CN" sz="2000" baseline="-25000" dirty="0">
                <a:solidFill>
                  <a:srgbClr val="0000FF"/>
                </a:solidFill>
                <a:latin typeface="Comic Sans MS" panose="030F0702030302020204" pitchFamily="66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,..S</a:t>
            </a:r>
            <a:r>
              <a:rPr lang="en-US" altLang="zh-CN" sz="2000" baseline="-25000" dirty="0">
                <a:solidFill>
                  <a:srgbClr val="0000FF"/>
                </a:solidFill>
                <a:latin typeface="Comic Sans MS" panose="030F0702030302020204" pitchFamily="66" charset="0"/>
              </a:rPr>
              <a:t>k,</a:t>
            </a:r>
            <a:r>
              <a:rPr lang="zh-CN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，</a:t>
            </a:r>
            <a:r>
              <a:rPr lang="zh-CN" altLang="en-US" sz="2000" dirty="0">
                <a:solidFill>
                  <a:srgbClr val="FF00FF"/>
                </a:solidFill>
                <a:latin typeface="Comic Sans MS" panose="030F0702030302020204" pitchFamily="66" charset="0"/>
              </a:rPr>
              <a:t>但每个处理器计算处理的数据对象不同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latin typeface="Comic Sans MS" panose="030F0702030302020204" pitchFamily="66" charset="0"/>
              </a:rPr>
              <a:t>   </a:t>
            </a:r>
            <a:r>
              <a:rPr lang="en-US" altLang="zh-CN" sz="1800" dirty="0"/>
              <a:t>for all P</a:t>
            </a:r>
            <a:r>
              <a:rPr lang="en-US" altLang="zh-CN" sz="1800" baseline="-25000" dirty="0"/>
              <a:t>i</a:t>
            </a:r>
            <a:r>
              <a:rPr lang="en-US" altLang="zh-CN" sz="1800" dirty="0"/>
              <a:t>, where 0≤i≤p-1 par-do    </a:t>
            </a:r>
            <a:r>
              <a:rPr lang="zh-CN" altLang="en-US" sz="1800" dirty="0">
                <a:solidFill>
                  <a:srgbClr val="0033CC"/>
                </a:solidFill>
              </a:rPr>
              <a:t>或</a:t>
            </a:r>
            <a:r>
              <a:rPr lang="zh-CN" altLang="en-US" sz="1800" dirty="0"/>
              <a:t>     </a:t>
            </a:r>
            <a:r>
              <a:rPr lang="en-US" altLang="zh-CN" sz="1800" dirty="0"/>
              <a:t>for all P</a:t>
            </a:r>
            <a:r>
              <a:rPr lang="en-US" altLang="zh-CN" sz="1800" baseline="-25000" dirty="0"/>
              <a:t>i</a:t>
            </a:r>
            <a:r>
              <a:rPr lang="en-US" altLang="zh-CN" sz="1800" dirty="0"/>
              <a:t>, where 0≤i ≤p-1 do in parallel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1800" dirty="0"/>
              <a:t>           S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                                                                  S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 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1800" dirty="0"/>
              <a:t>           …                                                                  . ..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1800" dirty="0"/>
              <a:t>           S</a:t>
            </a:r>
            <a:r>
              <a:rPr lang="en-US" altLang="zh-CN" sz="1800" baseline="-25000" dirty="0"/>
              <a:t>k                                                                                                 </a:t>
            </a:r>
            <a:r>
              <a:rPr lang="en-US" altLang="zh-CN" sz="1800" dirty="0"/>
              <a:t> S</a:t>
            </a:r>
            <a:r>
              <a:rPr lang="en-US" altLang="zh-CN" sz="1800" baseline="-25000" dirty="0"/>
              <a:t>k</a:t>
            </a:r>
            <a:r>
              <a:rPr lang="en-US" altLang="zh-CN" sz="1800" dirty="0"/>
              <a:t>  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1800" dirty="0"/>
              <a:t>       end for                                                         endfor</a:t>
            </a:r>
            <a:r>
              <a:rPr lang="en-US" altLang="zh-CN" sz="1800" b="1" dirty="0"/>
              <a:t>            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altLang="zh-CN" sz="1800" dirty="0"/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altLang="zh-CN" sz="2000" dirty="0"/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altLang="zh-CN" sz="2000" dirty="0"/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altLang="zh-CN" sz="2000" dirty="0"/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altLang="zh-CN" sz="2000" dirty="0"/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zh-CN" sz="2000" dirty="0"/>
              <a:t>                 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 startAt="2"/>
            </a:pPr>
            <a:endParaRPr lang="en-US" altLang="zh-CN" sz="1800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 startAt="2"/>
            </a:pPr>
            <a:endParaRPr lang="en-US" altLang="zh-CN" sz="1800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>
              <a:solidFill>
                <a:schemeClr val="accent2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zh-CN" sz="1600" dirty="0"/>
          </a:p>
          <a:p>
            <a:pPr marL="990600" lvl="1" indent="-533400" eaLnBrk="1" hangingPunct="1">
              <a:lnSpc>
                <a:spcPct val="90000"/>
              </a:lnSpc>
              <a:buNone/>
            </a:pPr>
            <a:endParaRPr lang="en-US" altLang="zh-CN" sz="1800" dirty="0"/>
          </a:p>
          <a:p>
            <a:pPr marL="990600" lvl="1" indent="-533400" eaLnBrk="1" hangingPunct="1">
              <a:lnSpc>
                <a:spcPct val="90000"/>
              </a:lnSpc>
              <a:buNone/>
            </a:pPr>
            <a:endParaRPr lang="en-US" altLang="zh-CN" sz="18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90000"/>
              </a:lnSpc>
              <a:buNone/>
            </a:pPr>
            <a:endParaRPr lang="en-US" altLang="zh-CN" sz="18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90000"/>
              </a:lnSpc>
              <a:buNone/>
            </a:pPr>
            <a:endParaRPr lang="en-US" altLang="zh-CN" sz="18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90000"/>
              </a:lnSpc>
              <a:buNone/>
            </a:pPr>
            <a:endParaRPr lang="en-US" altLang="zh-CN" sz="18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90000"/>
              </a:lnSpc>
              <a:buNone/>
            </a:pPr>
            <a:endParaRPr lang="en-US" altLang="zh-CN" sz="18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90000"/>
              </a:lnSpc>
              <a:buNone/>
            </a:pPr>
            <a:endParaRPr lang="en-US" altLang="zh-CN" sz="18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90000"/>
              </a:lnSpc>
              <a:buNone/>
            </a:pPr>
            <a:endParaRPr lang="en-US" altLang="zh-CN" sz="18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zh-CN" sz="18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90000"/>
              </a:lnSpc>
              <a:buNone/>
            </a:pPr>
            <a:endParaRPr lang="en-US" altLang="zh-CN" sz="18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90000"/>
              </a:lnSpc>
              <a:buNone/>
            </a:pPr>
            <a:endParaRPr lang="en-US" altLang="zh-CN" sz="18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90000"/>
              </a:lnSpc>
              <a:buNone/>
            </a:pPr>
            <a:endParaRPr lang="en-US" altLang="zh-CN" sz="18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90000"/>
              </a:lnSpc>
              <a:buNone/>
            </a:pPr>
            <a:endParaRPr lang="en-US" altLang="zh-CN" sz="18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90000"/>
              </a:lnSpc>
              <a:buNone/>
            </a:pPr>
            <a:endParaRPr lang="en-US" altLang="zh-CN" sz="18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90000"/>
              </a:lnSpc>
              <a:buNone/>
            </a:pPr>
            <a:endParaRPr lang="en-US" altLang="zh-CN" sz="18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90000"/>
              </a:lnSpc>
              <a:buNone/>
            </a:pPr>
            <a:endParaRPr lang="en-US" altLang="zh-CN" sz="18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90000"/>
              </a:lnSpc>
              <a:buNone/>
            </a:pPr>
            <a:endParaRPr lang="en-US" altLang="zh-CN" sz="18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90000"/>
              </a:lnSpc>
              <a:buNone/>
            </a:pPr>
            <a:endParaRPr lang="en-US" altLang="zh-CN" sz="1800" dirty="0">
              <a:latin typeface="宋体" panose="02010600030101010101" pitchFamily="2" charset="-122"/>
            </a:endParaRPr>
          </a:p>
        </p:txBody>
      </p:sp>
      <p:cxnSp>
        <p:nvCxnSpPr>
          <p:cNvPr id="62468" name="AutoShape 4"/>
          <p:cNvCxnSpPr/>
          <p:nvPr/>
        </p:nvCxnSpPr>
        <p:spPr>
          <a:xfrm rot="10800000" flipH="1" flipV="1">
            <a:off x="0" y="1779588"/>
            <a:ext cx="1588" cy="1587"/>
          </a:xfrm>
          <a:prstGeom prst="curvedConnector3">
            <a:avLst>
              <a:gd name="adj1" fmla="val -1440000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/>
              <a:t>1.4  </a:t>
            </a:r>
            <a:r>
              <a:rPr lang="zh-CN" altLang="en-US" sz="2800" b="1" dirty="0"/>
              <a:t>并行算法的基础知识</a:t>
            </a:r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61722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1.4.3 </a:t>
            </a:r>
            <a:r>
              <a:rPr lang="zh-CN" altLang="en-US" sz="2400" dirty="0"/>
              <a:t>并行算法复杂性的度量</a:t>
            </a:r>
          </a:p>
          <a:p>
            <a:pPr marL="609600" indent="-609600" eaLnBrk="1" hangingPunct="1">
              <a:buNone/>
            </a:pPr>
            <a:r>
              <a:rPr lang="en-US" altLang="zh-CN" sz="2200" dirty="0">
                <a:latin typeface="Comic Sans MS" panose="030F0702030302020204" pitchFamily="66" charset="0"/>
              </a:rPr>
              <a:t>1</a:t>
            </a:r>
            <a:r>
              <a:rPr lang="zh-CN" altLang="en-US" sz="2200" dirty="0">
                <a:latin typeface="Comic Sans MS" panose="030F0702030302020204" pitchFamily="66" charset="0"/>
              </a:rPr>
              <a:t>、串行算法复杂性的度量</a:t>
            </a:r>
          </a:p>
          <a:p>
            <a:pPr marL="609600" indent="-609600" eaLnBrk="1" hangingPunct="1">
              <a:buNone/>
            </a:pPr>
            <a:r>
              <a:rPr lang="zh-CN" altLang="en-US" sz="2200" dirty="0">
                <a:latin typeface="Comic Sans MS" panose="030F0702030302020204" pitchFamily="66" charset="0"/>
              </a:rPr>
              <a:t>      算法复杂性用关于输入数据规模</a:t>
            </a:r>
            <a:r>
              <a:rPr lang="en-US" altLang="zh-CN" sz="2200" dirty="0">
                <a:latin typeface="Comic Sans MS" panose="030F0702030302020204" pitchFamily="66" charset="0"/>
              </a:rPr>
              <a:t>n</a:t>
            </a:r>
            <a:r>
              <a:rPr lang="zh-CN" altLang="en-US" sz="2200" dirty="0">
                <a:latin typeface="Comic Sans MS" panose="030F0702030302020204" pitchFamily="66" charset="0"/>
              </a:rPr>
              <a:t>的函数</a:t>
            </a:r>
            <a:r>
              <a:rPr lang="en-US" altLang="zh-CN" sz="2200" dirty="0">
                <a:latin typeface="Comic Sans MS" panose="030F0702030302020204" pitchFamily="66" charset="0"/>
              </a:rPr>
              <a:t>f(n)</a:t>
            </a:r>
            <a:r>
              <a:rPr lang="zh-CN" altLang="en-US" sz="2200" dirty="0">
                <a:latin typeface="Comic Sans MS" panose="030F0702030302020204" pitchFamily="66" charset="0"/>
              </a:rPr>
              <a:t>来度量，特别是用当</a:t>
            </a:r>
            <a:r>
              <a:rPr lang="en-US" altLang="zh-CN" sz="2200" dirty="0">
                <a:latin typeface="Comic Sans MS" panose="030F0702030302020204" pitchFamily="66" charset="0"/>
              </a:rPr>
              <a:t>n</a:t>
            </a:r>
            <a:r>
              <a:rPr lang="zh-CN" altLang="en-US" sz="2200" dirty="0">
                <a:latin typeface="Comic Sans MS" panose="030F0702030302020204" pitchFamily="66" charset="0"/>
              </a:rPr>
              <a:t>充分大时</a:t>
            </a:r>
            <a:r>
              <a:rPr lang="en-US" altLang="zh-CN" sz="2200" dirty="0">
                <a:latin typeface="Comic Sans MS" panose="030F0702030302020204" pitchFamily="66" charset="0"/>
              </a:rPr>
              <a:t>f(n)</a:t>
            </a:r>
            <a:r>
              <a:rPr lang="zh-CN" altLang="en-US" sz="2200" dirty="0">
                <a:latin typeface="Comic Sans MS" panose="030F0702030302020204" pitchFamily="66" charset="0"/>
              </a:rPr>
              <a:t>的渐近度增长函数来度量</a:t>
            </a:r>
          </a:p>
          <a:p>
            <a:pPr marL="609600" indent="-609600" eaLnBrk="1" hangingPunct="1">
              <a:buNone/>
            </a:pPr>
            <a:endParaRPr lang="zh-CN" altLang="en-US" sz="2200" dirty="0">
              <a:latin typeface="Comic Sans MS" panose="030F0702030302020204" pitchFamily="66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Char char="v"/>
            </a:pPr>
            <a:r>
              <a:rPr lang="zh-CN" altLang="en-US" sz="2200" dirty="0">
                <a:latin typeface="Comic Sans MS" panose="030F0702030302020204" pitchFamily="66" charset="0"/>
              </a:rPr>
              <a:t>一些记号</a:t>
            </a:r>
          </a:p>
          <a:p>
            <a:pPr marL="990600" lvl="1" indent="-533400" eaLnBrk="1" hangingPunct="1">
              <a:buNone/>
            </a:pPr>
            <a:r>
              <a:rPr lang="en-US" altLang="zh-CN" sz="2200" dirty="0">
                <a:latin typeface="Comic Sans MS" panose="030F0702030302020204" pitchFamily="66" charset="0"/>
              </a:rPr>
              <a:t>f(n)=O(g(n))           </a:t>
            </a:r>
            <a:r>
              <a:rPr lang="zh-CN" altLang="en-US" sz="2200" dirty="0">
                <a:latin typeface="Comic Sans MS" panose="030F0702030302020204" pitchFamily="66" charset="0"/>
              </a:rPr>
              <a:t>当</a:t>
            </a:r>
            <a:r>
              <a:rPr lang="en-US" altLang="zh-CN" sz="2200" dirty="0">
                <a:latin typeface="Comic Sans MS" panose="030F0702030302020204" pitchFamily="66" charset="0"/>
              </a:rPr>
              <a:t>n</a:t>
            </a:r>
            <a:r>
              <a:rPr lang="zh-CN" altLang="en-US" sz="2200" dirty="0">
                <a:latin typeface="Comic Sans MS" panose="030F0702030302020204" pitchFamily="66" charset="0"/>
              </a:rPr>
              <a:t>充分大时，</a:t>
            </a:r>
            <a:r>
              <a:rPr lang="en-US" altLang="zh-CN" sz="2200" dirty="0">
                <a:latin typeface="Comic Sans MS" panose="030F0702030302020204" pitchFamily="66" charset="0"/>
              </a:rPr>
              <a:t>f(n)</a:t>
            </a:r>
            <a:r>
              <a:rPr lang="en-US" altLang="zh-CN" sz="1800" dirty="0"/>
              <a:t> </a:t>
            </a:r>
            <a:r>
              <a:rPr lang="en-US" altLang="en-US" sz="1800" dirty="0"/>
              <a:t>≤</a:t>
            </a:r>
            <a:r>
              <a:rPr lang="en-US" altLang="zh-CN" sz="2200" dirty="0">
                <a:latin typeface="Comic Sans MS" panose="030F0702030302020204" pitchFamily="66" charset="0"/>
              </a:rPr>
              <a:t>c</a:t>
            </a:r>
            <a:r>
              <a:rPr lang="en-US" altLang="zh-CN" sz="1800" dirty="0">
                <a:latin typeface="宋体" panose="02010600030101010101" pitchFamily="2" charset="-122"/>
              </a:rPr>
              <a:t>×</a:t>
            </a:r>
            <a:r>
              <a:rPr lang="en-US" altLang="zh-CN" sz="2200" dirty="0">
                <a:latin typeface="Comic Sans MS" panose="030F0702030302020204" pitchFamily="66" charset="0"/>
              </a:rPr>
              <a:t>g(n), c</a:t>
            </a:r>
            <a:r>
              <a:rPr lang="zh-CN" altLang="en-US" sz="2200" dirty="0">
                <a:latin typeface="Comic Sans MS" panose="030F0702030302020204" pitchFamily="66" charset="0"/>
              </a:rPr>
              <a:t>常数 </a:t>
            </a:r>
          </a:p>
          <a:p>
            <a:pPr marL="990600" lvl="1" indent="-533400" eaLnBrk="1" hangingPunct="1">
              <a:buNone/>
            </a:pPr>
            <a:r>
              <a:rPr lang="zh-CN" altLang="en-US" sz="2200" dirty="0">
                <a:latin typeface="Comic Sans MS" panose="030F0702030302020204" pitchFamily="66" charset="0"/>
              </a:rPr>
              <a:t> </a:t>
            </a:r>
          </a:p>
          <a:p>
            <a:pPr marL="990600" lvl="1" indent="-533400" eaLnBrk="1" hangingPunct="1">
              <a:buNone/>
            </a:pPr>
            <a:r>
              <a:rPr lang="en-US" altLang="zh-CN" sz="2200" dirty="0">
                <a:latin typeface="Comic Sans MS" panose="030F0702030302020204" pitchFamily="66" charset="0"/>
              </a:rPr>
              <a:t>f(n)=Omega(g(n))   </a:t>
            </a:r>
            <a:r>
              <a:rPr lang="zh-CN" altLang="en-US" sz="2200" dirty="0">
                <a:latin typeface="Comic Sans MS" panose="030F0702030302020204" pitchFamily="66" charset="0"/>
              </a:rPr>
              <a:t>当</a:t>
            </a:r>
            <a:r>
              <a:rPr lang="en-US" altLang="zh-CN" sz="2200" dirty="0">
                <a:latin typeface="Comic Sans MS" panose="030F0702030302020204" pitchFamily="66" charset="0"/>
              </a:rPr>
              <a:t>n</a:t>
            </a:r>
            <a:r>
              <a:rPr lang="zh-CN" altLang="en-US" sz="2200" dirty="0">
                <a:latin typeface="Comic Sans MS" panose="030F0702030302020204" pitchFamily="66" charset="0"/>
              </a:rPr>
              <a:t>充分大时，</a:t>
            </a:r>
            <a:r>
              <a:rPr lang="en-US" altLang="zh-CN" sz="2200" dirty="0">
                <a:latin typeface="Comic Sans MS" panose="030F0702030302020204" pitchFamily="66" charset="0"/>
              </a:rPr>
              <a:t>f(n)</a:t>
            </a:r>
            <a:r>
              <a:rPr lang="en-US" altLang="en-US" sz="1800" dirty="0"/>
              <a:t>≥</a:t>
            </a:r>
            <a:r>
              <a:rPr lang="en-US" altLang="zh-CN" sz="2200" dirty="0">
                <a:latin typeface="Comic Sans MS" panose="030F0702030302020204" pitchFamily="66" charset="0"/>
              </a:rPr>
              <a:t>c</a:t>
            </a:r>
            <a:r>
              <a:rPr lang="en-US" altLang="zh-CN" sz="1800" dirty="0">
                <a:latin typeface="宋体" panose="02010600030101010101" pitchFamily="2" charset="-122"/>
              </a:rPr>
              <a:t>×</a:t>
            </a:r>
            <a:r>
              <a:rPr lang="en-US" altLang="zh-CN" sz="2200" dirty="0">
                <a:latin typeface="Comic Sans MS" panose="030F0702030302020204" pitchFamily="66" charset="0"/>
              </a:rPr>
              <a:t>g(n), c</a:t>
            </a:r>
            <a:r>
              <a:rPr lang="zh-CN" altLang="en-US" sz="2200" dirty="0">
                <a:latin typeface="Comic Sans MS" panose="030F0702030302020204" pitchFamily="66" charset="0"/>
              </a:rPr>
              <a:t>常数</a:t>
            </a:r>
          </a:p>
          <a:p>
            <a:pPr marL="990600" lvl="1" indent="-533400" eaLnBrk="1" hangingPunct="1">
              <a:buNone/>
            </a:pPr>
            <a:endParaRPr lang="zh-CN" altLang="en-US" sz="2200" dirty="0">
              <a:latin typeface="Comic Sans MS" panose="030F0702030302020204" pitchFamily="66" charset="0"/>
            </a:endParaRPr>
          </a:p>
          <a:p>
            <a:pPr marL="990600" lvl="1" indent="-533400" eaLnBrk="1" hangingPunct="1">
              <a:buNone/>
            </a:pPr>
            <a:r>
              <a:rPr lang="en-US" altLang="zh-CN" sz="2200" dirty="0">
                <a:latin typeface="Comic Sans MS" panose="030F0702030302020204" pitchFamily="66" charset="0"/>
              </a:rPr>
              <a:t>f(n)=Qita(g(n))       </a:t>
            </a:r>
            <a:r>
              <a:rPr lang="zh-CN" altLang="en-US" sz="2200" dirty="0">
                <a:latin typeface="Comic Sans MS" panose="030F0702030302020204" pitchFamily="66" charset="0"/>
              </a:rPr>
              <a:t>当</a:t>
            </a:r>
            <a:r>
              <a:rPr lang="en-US" altLang="zh-CN" sz="2200" dirty="0">
                <a:latin typeface="Comic Sans MS" panose="030F0702030302020204" pitchFamily="66" charset="0"/>
              </a:rPr>
              <a:t>n</a:t>
            </a:r>
            <a:r>
              <a:rPr lang="zh-CN" altLang="en-US" sz="2200" dirty="0">
                <a:latin typeface="Comic Sans MS" panose="030F0702030302020204" pitchFamily="66" charset="0"/>
              </a:rPr>
              <a:t>充分大时，</a:t>
            </a:r>
            <a:r>
              <a:rPr lang="en-US" altLang="zh-CN" sz="2200" dirty="0">
                <a:latin typeface="Comic Sans MS" panose="030F0702030302020204" pitchFamily="66" charset="0"/>
              </a:rPr>
              <a:t>c</a:t>
            </a:r>
            <a:r>
              <a:rPr lang="en-US" altLang="zh-CN" sz="2200" baseline="-25000" dirty="0">
                <a:latin typeface="Comic Sans MS" panose="030F0702030302020204" pitchFamily="66" charset="0"/>
              </a:rPr>
              <a:t>1</a:t>
            </a:r>
            <a:r>
              <a:rPr lang="en-US" altLang="zh-CN" sz="2200" dirty="0">
                <a:latin typeface="Comic Sans MS" panose="030F0702030302020204" pitchFamily="66" charset="0"/>
              </a:rPr>
              <a:t> </a:t>
            </a:r>
            <a:r>
              <a:rPr lang="en-US" altLang="zh-CN" sz="1800" dirty="0">
                <a:latin typeface="宋体" panose="02010600030101010101" pitchFamily="2" charset="-122"/>
              </a:rPr>
              <a:t>×</a:t>
            </a:r>
            <a:r>
              <a:rPr lang="en-US" altLang="zh-CN" sz="2200" dirty="0">
                <a:latin typeface="Comic Sans MS" panose="030F0702030302020204" pitchFamily="66" charset="0"/>
              </a:rPr>
              <a:t>g(n)</a:t>
            </a:r>
            <a:r>
              <a:rPr lang="en-US" altLang="zh-CN" sz="1800" dirty="0"/>
              <a:t> </a:t>
            </a:r>
            <a:r>
              <a:rPr lang="en-US" altLang="en-US" sz="1800" dirty="0"/>
              <a:t>≤</a:t>
            </a:r>
            <a:r>
              <a:rPr lang="en-US" altLang="zh-CN" sz="2200" dirty="0">
                <a:latin typeface="Comic Sans MS" panose="030F0702030302020204" pitchFamily="66" charset="0"/>
              </a:rPr>
              <a:t>f(n)</a:t>
            </a:r>
            <a:r>
              <a:rPr lang="en-US" altLang="zh-CN" sz="1800" dirty="0"/>
              <a:t> </a:t>
            </a:r>
            <a:r>
              <a:rPr lang="en-US" altLang="en-US" sz="1800" dirty="0"/>
              <a:t>≤</a:t>
            </a:r>
            <a:r>
              <a:rPr lang="en-US" altLang="zh-CN" sz="2200" dirty="0">
                <a:latin typeface="Comic Sans MS" panose="030F0702030302020204" pitchFamily="66" charset="0"/>
              </a:rPr>
              <a:t> c</a:t>
            </a:r>
            <a:r>
              <a:rPr lang="en-US" altLang="zh-CN" sz="2200" baseline="-25000" dirty="0">
                <a:latin typeface="Comic Sans MS" panose="030F0702030302020204" pitchFamily="66" charset="0"/>
              </a:rPr>
              <a:t>2</a:t>
            </a:r>
            <a:r>
              <a:rPr lang="en-US" altLang="zh-CN" sz="2200" dirty="0">
                <a:latin typeface="Comic Sans MS" panose="030F0702030302020204" pitchFamily="66" charset="0"/>
              </a:rPr>
              <a:t> </a:t>
            </a:r>
            <a:r>
              <a:rPr lang="en-US" altLang="zh-CN" sz="1800" dirty="0">
                <a:latin typeface="宋体" panose="02010600030101010101" pitchFamily="2" charset="-122"/>
              </a:rPr>
              <a:t>×</a:t>
            </a:r>
            <a:r>
              <a:rPr lang="en-US" altLang="zh-CN" sz="2200" dirty="0">
                <a:latin typeface="Comic Sans MS" panose="030F0702030302020204" pitchFamily="66" charset="0"/>
              </a:rPr>
              <a:t>g(n),             </a:t>
            </a:r>
          </a:p>
          <a:p>
            <a:pPr marL="990600" lvl="1" indent="-533400" eaLnBrk="1" hangingPunct="1">
              <a:buNone/>
            </a:pPr>
            <a:r>
              <a:rPr lang="en-US" altLang="zh-CN" sz="2200" dirty="0">
                <a:latin typeface="Comic Sans MS" panose="030F0702030302020204" pitchFamily="66" charset="0"/>
              </a:rPr>
              <a:t>                              c</a:t>
            </a:r>
            <a:r>
              <a:rPr lang="en-US" altLang="zh-CN" sz="2200" baseline="-25000" dirty="0">
                <a:latin typeface="Comic Sans MS" panose="030F0702030302020204" pitchFamily="66" charset="0"/>
              </a:rPr>
              <a:t>1</a:t>
            </a:r>
            <a:r>
              <a:rPr lang="en-US" altLang="zh-CN" sz="2200" dirty="0">
                <a:latin typeface="Comic Sans MS" panose="030F0702030302020204" pitchFamily="66" charset="0"/>
              </a:rPr>
              <a:t> </a:t>
            </a:r>
            <a:r>
              <a:rPr lang="zh-CN" altLang="en-US" sz="2200" dirty="0">
                <a:latin typeface="Comic Sans MS" panose="030F0702030302020204" pitchFamily="66" charset="0"/>
              </a:rPr>
              <a:t>， </a:t>
            </a:r>
            <a:r>
              <a:rPr lang="en-US" altLang="zh-CN" sz="2200" dirty="0">
                <a:latin typeface="Comic Sans MS" panose="030F0702030302020204" pitchFamily="66" charset="0"/>
              </a:rPr>
              <a:t>c</a:t>
            </a:r>
            <a:r>
              <a:rPr lang="en-US" altLang="zh-CN" sz="2200" baseline="-25000" dirty="0">
                <a:latin typeface="Comic Sans MS" panose="030F0702030302020204" pitchFamily="66" charset="0"/>
              </a:rPr>
              <a:t>2</a:t>
            </a:r>
            <a:r>
              <a:rPr lang="zh-CN" altLang="en-US" sz="2200" dirty="0">
                <a:latin typeface="Comic Sans MS" panose="030F0702030302020204" pitchFamily="66" charset="0"/>
              </a:rPr>
              <a:t>常数</a:t>
            </a:r>
          </a:p>
          <a:p>
            <a:pPr marL="990600" lvl="1" indent="-533400" eaLnBrk="1" hangingPunct="1">
              <a:buNone/>
            </a:pPr>
            <a:endParaRPr lang="zh-CN" altLang="en-US" sz="2200" dirty="0">
              <a:latin typeface="Comic Sans MS" panose="030F0702030302020204" pitchFamily="66" charset="0"/>
            </a:endParaRPr>
          </a:p>
          <a:p>
            <a:pPr marL="990600" lvl="1" indent="-533400" eaLnBrk="1" hangingPunct="1">
              <a:buFont typeface="Wingdings" panose="05000000000000000000" pitchFamily="2" charset="2"/>
              <a:buChar char="v"/>
            </a:pPr>
            <a:r>
              <a:rPr lang="zh-CN" altLang="en-US" sz="2200" dirty="0">
                <a:latin typeface="Comic Sans MS" panose="030F0702030302020204" pitchFamily="66" charset="0"/>
              </a:rPr>
              <a:t>平均情形复杂度、最坏情形复杂度</a:t>
            </a:r>
            <a:endParaRPr lang="zh-CN" altLang="en-US" sz="2200" dirty="0"/>
          </a:p>
          <a:p>
            <a:pPr marL="609600" indent="-609600" eaLnBrk="1" hangingPunct="1">
              <a:buFont typeface="Wingdings" panose="05000000000000000000" pitchFamily="2" charset="2"/>
              <a:buAutoNum type="arabicPeriod" startAt="2"/>
            </a:pPr>
            <a:endParaRPr lang="zh-CN" altLang="en-US" sz="2200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marL="609600" indent="-609600" eaLnBrk="1" hangingPunct="1">
              <a:buFont typeface="Wingdings" panose="05000000000000000000" pitchFamily="2" charset="2"/>
              <a:buAutoNum type="arabicPeriod" startAt="2"/>
            </a:pPr>
            <a:endParaRPr lang="zh-CN" altLang="en-US" sz="2000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accent2"/>
              </a:solidFill>
            </a:endParaRPr>
          </a:p>
          <a:p>
            <a:pPr marL="609600" indent="-609600" eaLnBrk="1" hangingPunct="1">
              <a:buFont typeface="Wingdings" panose="05000000000000000000" pitchFamily="2" charset="2"/>
              <a:buChar char="v"/>
            </a:pPr>
            <a:endParaRPr lang="zh-CN" altLang="en-US" sz="1800" dirty="0"/>
          </a:p>
          <a:p>
            <a:pPr marL="990600" lvl="1" indent="-533400" eaLnBrk="1" hangingPunct="1">
              <a:buNone/>
            </a:pPr>
            <a:endParaRPr lang="zh-CN" altLang="en-US" sz="2000" dirty="0"/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Font typeface="Wingdings" panose="05000000000000000000" pitchFamily="2" charset="2"/>
              <a:buChar char="v"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</p:txBody>
      </p:sp>
      <p:cxnSp>
        <p:nvCxnSpPr>
          <p:cNvPr id="63492" name="AutoShape 4"/>
          <p:cNvCxnSpPr/>
          <p:nvPr/>
        </p:nvCxnSpPr>
        <p:spPr>
          <a:xfrm rot="10800000" flipH="1" flipV="1">
            <a:off x="0" y="1779588"/>
            <a:ext cx="1588" cy="1587"/>
          </a:xfrm>
          <a:prstGeom prst="curvedConnector3">
            <a:avLst>
              <a:gd name="adj1" fmla="val -1440000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/>
              <a:t>1.4  </a:t>
            </a:r>
            <a:r>
              <a:rPr lang="zh-CN" altLang="en-US" sz="2800" b="1" dirty="0"/>
              <a:t>并行算法的基础知识</a:t>
            </a: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1.4.3 </a:t>
            </a:r>
            <a:r>
              <a:rPr lang="zh-CN" altLang="en-US" sz="2800" dirty="0"/>
              <a:t>并行算法复杂性的度量</a:t>
            </a:r>
          </a:p>
          <a:p>
            <a:pPr marL="609600" indent="-609600" eaLnBrk="1" hangingPunct="1">
              <a:lnSpc>
                <a:spcPct val="110000"/>
              </a:lnSpc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2. </a:t>
            </a:r>
            <a:r>
              <a:rPr lang="zh-CN" altLang="en-US" sz="2400" dirty="0"/>
              <a:t>并行算法复杂性的度量</a:t>
            </a:r>
          </a:p>
          <a:p>
            <a:pPr marL="609600" indent="-609600" eaLnBrk="1" hangingPunct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/>
              <a:t>运行时间</a:t>
            </a:r>
            <a:r>
              <a:rPr lang="en-US" altLang="zh-CN" sz="2400" i="1" dirty="0"/>
              <a:t>t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): </a:t>
            </a:r>
            <a:r>
              <a:rPr lang="en-US" altLang="zh-CN" sz="2400" i="1" dirty="0"/>
              <a:t>t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400" i="1" dirty="0"/>
              <a:t>t</a:t>
            </a:r>
            <a:r>
              <a:rPr lang="en-US" altLang="zh-CN" sz="2400" i="1" baseline="-25000" dirty="0"/>
              <a:t>c 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 + </a:t>
            </a:r>
            <a:r>
              <a:rPr lang="en-US" altLang="zh-CN" sz="2400" i="1" dirty="0"/>
              <a:t>t</a:t>
            </a:r>
            <a:r>
              <a:rPr lang="en-US" altLang="zh-CN" sz="2400" i="1" baseline="-25000" dirty="0"/>
              <a:t>r 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</a:p>
          <a:p>
            <a:pPr marL="609600" indent="-6096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</a:t>
            </a:r>
            <a:r>
              <a:rPr lang="zh-CN" altLang="en-US" sz="2400" dirty="0"/>
              <a:t>计算时间</a:t>
            </a:r>
            <a:r>
              <a:rPr lang="en-US" altLang="zh-CN" sz="2400" i="1" dirty="0"/>
              <a:t>t</a:t>
            </a:r>
            <a:r>
              <a:rPr lang="en-US" altLang="zh-CN" sz="2400" i="1" baseline="-25000" dirty="0"/>
              <a:t>c 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和选路</a:t>
            </a:r>
            <a:r>
              <a:rPr lang="en-US" altLang="zh-CN" sz="2400" dirty="0"/>
              <a:t>(</a:t>
            </a:r>
            <a:r>
              <a:rPr lang="zh-CN" altLang="en-US" sz="2400" dirty="0"/>
              <a:t>路由，通信</a:t>
            </a:r>
            <a:r>
              <a:rPr lang="en-US" altLang="zh-CN" sz="2400" dirty="0"/>
              <a:t>)</a:t>
            </a:r>
            <a:r>
              <a:rPr lang="zh-CN" altLang="en-US" sz="2400" dirty="0"/>
              <a:t>时间</a:t>
            </a:r>
            <a:r>
              <a:rPr lang="en-US" altLang="zh-CN" sz="2400" i="1" dirty="0"/>
              <a:t>t</a:t>
            </a:r>
            <a:r>
              <a:rPr lang="en-US" altLang="zh-CN" sz="2400" i="1" baseline="-25000" dirty="0"/>
              <a:t>r 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endParaRPr lang="en-US" altLang="zh-CN" sz="2400" i="1" baseline="-25000" dirty="0"/>
          </a:p>
          <a:p>
            <a:pPr marL="609600" indent="-609600" eaLnBrk="1" hangingPunct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/>
              <a:t>处理器数目</a:t>
            </a:r>
            <a:r>
              <a:rPr lang="en-US" altLang="zh-CN" sz="2400" i="1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， </a:t>
            </a:r>
            <a:r>
              <a:rPr lang="en-US" altLang="zh-CN" sz="2400" i="1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 =n</a:t>
            </a:r>
            <a:r>
              <a:rPr lang="en-US" altLang="zh-CN" sz="2400" baseline="30000" dirty="0"/>
              <a:t>1-e</a:t>
            </a:r>
            <a:r>
              <a:rPr lang="en-US" altLang="zh-CN" sz="2400" dirty="0"/>
              <a:t>, 0&lt;e&lt;1</a:t>
            </a:r>
          </a:p>
          <a:p>
            <a:pPr marL="609600" indent="-609600" eaLnBrk="1" hangingPunct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/>
              <a:t>执行代价（成本）</a:t>
            </a:r>
            <a:r>
              <a:rPr lang="en-US" altLang="zh-CN" sz="2400" i="1" dirty="0"/>
              <a:t>c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：</a:t>
            </a:r>
            <a:r>
              <a:rPr lang="en-US" altLang="zh-CN" sz="2400" i="1" dirty="0"/>
              <a:t>c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</a:t>
            </a:r>
            <a:r>
              <a:rPr lang="en-US" altLang="zh-CN" sz="2400" i="1" dirty="0"/>
              <a:t>t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en-US" altLang="zh-CN" sz="2000" dirty="0"/>
              <a:t>×</a:t>
            </a:r>
            <a:r>
              <a:rPr lang="en-US" altLang="zh-CN" sz="2400" i="1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</a:p>
          <a:p>
            <a:pPr marL="609600" indent="-609600" eaLnBrk="1" hangingPunct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/>
              <a:t>成本（代价）最优性：若求解问题的并行算法的成本</a:t>
            </a:r>
            <a:r>
              <a:rPr lang="en-US" altLang="zh-CN" sz="2400" i="1" dirty="0"/>
              <a:t>c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等于在</a:t>
            </a:r>
            <a:r>
              <a:rPr lang="zh-CN" altLang="en-US" sz="2400" dirty="0">
                <a:solidFill>
                  <a:srgbClr val="FF00FF"/>
                </a:solidFill>
              </a:rPr>
              <a:t>最坏情形下</a:t>
            </a:r>
            <a:r>
              <a:rPr lang="zh-CN" altLang="en-US" sz="2400" dirty="0"/>
              <a:t>串行算法求解问题所需的</a:t>
            </a:r>
            <a:r>
              <a:rPr lang="zh-CN" altLang="en-US" sz="2400" dirty="0">
                <a:solidFill>
                  <a:srgbClr val="FF00FF"/>
                </a:solidFill>
              </a:rPr>
              <a:t>最少时间</a:t>
            </a:r>
            <a:r>
              <a:rPr lang="zh-CN" altLang="en-US" sz="2400" dirty="0"/>
              <a:t>，则称该并行算法是成本最优的。</a:t>
            </a:r>
          </a:p>
          <a:p>
            <a:pPr marL="609600" indent="-6096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</a:t>
            </a:r>
            <a:r>
              <a:rPr lang="zh-CN" altLang="en-US" sz="2000" dirty="0"/>
              <a:t>例如：若某个并行排序算法用</a:t>
            </a:r>
            <a:r>
              <a:rPr lang="en-US" altLang="zh-CN" sz="2000" dirty="0"/>
              <a:t>log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n</a:t>
            </a:r>
            <a:r>
              <a:rPr lang="zh-CN" altLang="en-US" sz="2000" dirty="0"/>
              <a:t>个处理器在</a:t>
            </a:r>
            <a:r>
              <a:rPr lang="en-US" altLang="zh-CN" sz="2000" dirty="0"/>
              <a:t>O(n)</a:t>
            </a:r>
            <a:r>
              <a:rPr lang="zh-CN" altLang="en-US" sz="2000" dirty="0"/>
              <a:t>时间内完成了对</a:t>
            </a:r>
            <a:r>
              <a:rPr lang="en-US" altLang="zh-CN" sz="2000" dirty="0"/>
              <a:t>n</a:t>
            </a:r>
            <a:r>
              <a:rPr lang="zh-CN" altLang="en-US" sz="2000" dirty="0"/>
              <a:t>个数据的排序，则该并行排序算法的成本</a:t>
            </a:r>
            <a:r>
              <a:rPr lang="en-US" altLang="zh-CN" sz="2000" dirty="0"/>
              <a:t>c(n)= log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n O(n)=O(n log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n),</a:t>
            </a:r>
            <a:r>
              <a:rPr lang="zh-CN" altLang="en-US" sz="2000" dirty="0"/>
              <a:t>因此它是成本（代价）最优的。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zh-CN" altLang="en-US" sz="2800" dirty="0">
              <a:solidFill>
                <a:schemeClr val="accent2"/>
              </a:solidFill>
            </a:endParaRPr>
          </a:p>
          <a:p>
            <a:pPr marL="609600" indent="-609600" eaLnBrk="1" hangingPunct="1">
              <a:buFont typeface="Wingdings" panose="05000000000000000000" pitchFamily="2" charset="2"/>
              <a:buChar char="v"/>
            </a:pPr>
            <a:endParaRPr lang="zh-CN" altLang="en-US" sz="2000" dirty="0"/>
          </a:p>
          <a:p>
            <a:pPr marL="990600" lvl="1" indent="-533400" eaLnBrk="1" hangingPunct="1">
              <a:buNone/>
            </a:pPr>
            <a:endParaRPr lang="zh-CN" altLang="en-US" sz="2400" dirty="0"/>
          </a:p>
          <a:p>
            <a:pPr marL="990600" lvl="1" indent="-533400" eaLnBrk="1" hangingPunct="1"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Font typeface="Wingdings" panose="05000000000000000000" pitchFamily="2" charset="2"/>
              <a:buChar char="v"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</p:txBody>
      </p:sp>
      <p:cxnSp>
        <p:nvCxnSpPr>
          <p:cNvPr id="64516" name="AutoShape 4"/>
          <p:cNvCxnSpPr/>
          <p:nvPr/>
        </p:nvCxnSpPr>
        <p:spPr>
          <a:xfrm rot="10800000" flipH="1" flipV="1">
            <a:off x="0" y="1779588"/>
            <a:ext cx="1588" cy="1587"/>
          </a:xfrm>
          <a:prstGeom prst="curvedConnector3">
            <a:avLst>
              <a:gd name="adj1" fmla="val -1440000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/>
              <a:t>1.4  </a:t>
            </a:r>
            <a:r>
              <a:rPr lang="zh-CN" altLang="en-US" sz="2800" b="1" dirty="0"/>
              <a:t>并行算法的基础知识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61722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1.4.3 </a:t>
            </a:r>
            <a:r>
              <a:rPr lang="zh-CN" altLang="en-US" sz="2400" dirty="0"/>
              <a:t>并行算法复杂性的度量</a:t>
            </a:r>
          </a:p>
          <a:p>
            <a:pPr marL="609600" indent="-609600" eaLnBrk="1" hangingPunct="1">
              <a:lnSpc>
                <a:spcPct val="110000"/>
              </a:lnSpc>
              <a:buNone/>
            </a:pPr>
            <a:r>
              <a:rPr lang="zh-CN" altLang="en-US" sz="2200" dirty="0"/>
              <a:t> </a:t>
            </a:r>
            <a:r>
              <a:rPr lang="en-US" altLang="zh-CN" sz="2200" dirty="0"/>
              <a:t>2. </a:t>
            </a:r>
            <a:r>
              <a:rPr lang="zh-CN" altLang="en-US" sz="2200" dirty="0"/>
              <a:t>并行算法复杂性的度量</a:t>
            </a:r>
          </a:p>
          <a:p>
            <a:pPr marL="609600" indent="-609600" eaLnBrk="1" hangingPunct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zh-CN" altLang="en-US" sz="2000" dirty="0"/>
              <a:t>加速比</a:t>
            </a:r>
            <a:r>
              <a:rPr lang="en-US" altLang="zh-CN" sz="2000" i="1" dirty="0"/>
              <a:t>S</a:t>
            </a:r>
            <a:r>
              <a:rPr lang="en-US" altLang="zh-CN" sz="2000" i="1" baseline="-25000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/>
              <a:t>n</a:t>
            </a:r>
            <a:r>
              <a:rPr lang="en-US" altLang="zh-CN" sz="2000" dirty="0"/>
              <a:t>)</a:t>
            </a:r>
            <a:r>
              <a:rPr lang="zh-CN" altLang="en-US" sz="2000" dirty="0"/>
              <a:t>：</a:t>
            </a:r>
            <a:r>
              <a:rPr lang="en-US" altLang="zh-CN" sz="2000" i="1" dirty="0"/>
              <a:t>S</a:t>
            </a:r>
            <a:r>
              <a:rPr lang="en-US" altLang="zh-CN" sz="2000" i="1" baseline="-25000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/>
              <a:t>n</a:t>
            </a:r>
            <a:r>
              <a:rPr lang="en-US" altLang="zh-CN" sz="2000" dirty="0"/>
              <a:t>)=</a:t>
            </a:r>
            <a:r>
              <a:rPr lang="en-US" altLang="zh-CN" sz="2000" i="1" dirty="0"/>
              <a:t>t</a:t>
            </a:r>
            <a:r>
              <a:rPr lang="en-US" altLang="zh-CN" sz="2000" i="1" baseline="-25000" dirty="0"/>
              <a:t>s</a:t>
            </a:r>
            <a:r>
              <a:rPr lang="en-US" altLang="zh-CN" sz="2000" dirty="0"/>
              <a:t>(</a:t>
            </a:r>
            <a:r>
              <a:rPr lang="en-US" altLang="zh-CN" sz="2000" i="1" dirty="0"/>
              <a:t>n</a:t>
            </a:r>
            <a:r>
              <a:rPr lang="en-US" altLang="zh-CN" sz="2000" dirty="0"/>
              <a:t>)/</a:t>
            </a:r>
            <a:r>
              <a:rPr lang="en-US" altLang="zh-CN" sz="2000" i="1" dirty="0"/>
              <a:t>t</a:t>
            </a:r>
            <a:r>
              <a:rPr lang="en-US" altLang="zh-CN" sz="2000" i="1" baseline="-25000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/>
              <a:t>n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en-US" altLang="zh-CN" sz="1800" dirty="0"/>
              <a:t>≤</a:t>
            </a:r>
            <a:r>
              <a:rPr lang="en-US" altLang="zh-CN" sz="2000" dirty="0"/>
              <a:t> </a:t>
            </a:r>
            <a:r>
              <a:rPr lang="en-US" altLang="zh-CN" sz="2000" i="1" dirty="0"/>
              <a:t>S</a:t>
            </a:r>
            <a:r>
              <a:rPr lang="en-US" altLang="zh-CN" sz="2000" i="1" baseline="-25000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/>
              <a:t>n</a:t>
            </a:r>
            <a:r>
              <a:rPr lang="en-US" altLang="zh-CN" sz="2000" dirty="0"/>
              <a:t>) </a:t>
            </a:r>
            <a:r>
              <a:rPr lang="en-US" altLang="zh-CN" sz="1800" dirty="0"/>
              <a:t>≤</a:t>
            </a:r>
            <a:r>
              <a:rPr lang="en-US" altLang="zh-CN" sz="2000" dirty="0"/>
              <a:t> p(n)</a:t>
            </a:r>
          </a:p>
          <a:p>
            <a:pPr marL="609600" indent="-6096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其中</a:t>
            </a:r>
            <a:r>
              <a:rPr lang="en-US" altLang="zh-CN" sz="2000" i="1" dirty="0"/>
              <a:t>t</a:t>
            </a:r>
            <a:r>
              <a:rPr lang="en-US" altLang="zh-CN" sz="2000" i="1" baseline="-25000" dirty="0"/>
              <a:t>s</a:t>
            </a:r>
            <a:r>
              <a:rPr lang="en-US" altLang="zh-CN" sz="2000" dirty="0"/>
              <a:t>(</a:t>
            </a:r>
            <a:r>
              <a:rPr lang="en-US" altLang="zh-CN" sz="2000" i="1" dirty="0"/>
              <a:t>n</a:t>
            </a:r>
            <a:r>
              <a:rPr lang="en-US" altLang="zh-CN" sz="2000" dirty="0"/>
              <a:t>)</a:t>
            </a:r>
            <a:r>
              <a:rPr lang="zh-CN" altLang="en-US" sz="2000" dirty="0"/>
              <a:t>为求解问题的最快的串行算法在最坏情形下所需的运行时间，</a:t>
            </a:r>
            <a:r>
              <a:rPr lang="en-US" altLang="zh-CN" sz="2000" i="1" dirty="0"/>
              <a:t>t</a:t>
            </a:r>
            <a:r>
              <a:rPr lang="en-US" altLang="zh-CN" sz="2000" i="1" baseline="-25000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/>
              <a:t>n</a:t>
            </a:r>
            <a:r>
              <a:rPr lang="en-US" altLang="zh-CN" sz="2000" dirty="0"/>
              <a:t>)</a:t>
            </a:r>
            <a:r>
              <a:rPr lang="zh-CN" altLang="en-US" sz="2000" dirty="0"/>
              <a:t>为求解同一问题的并行算法在最坏情形下的运行时间。</a:t>
            </a:r>
          </a:p>
          <a:p>
            <a:pPr marL="990600" lvl="1" indent="-533400" eaLnBrk="1" hangingPunct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zh-CN" altLang="en-US" sz="2000" b="1" dirty="0">
                <a:solidFill>
                  <a:srgbClr val="0000FF"/>
                </a:solidFill>
              </a:rPr>
              <a:t>加速比</a:t>
            </a:r>
            <a:r>
              <a:rPr lang="en-US" altLang="zh-CN" sz="2000" b="1" i="1" dirty="0">
                <a:solidFill>
                  <a:srgbClr val="0000FF"/>
                </a:solidFill>
              </a:rPr>
              <a:t>S</a:t>
            </a:r>
            <a:r>
              <a:rPr lang="en-US" altLang="zh-CN" sz="2000" b="1" i="1" baseline="-25000" dirty="0">
                <a:solidFill>
                  <a:srgbClr val="0000FF"/>
                </a:solidFill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</a:rPr>
              <a:t>(</a:t>
            </a:r>
            <a:r>
              <a:rPr lang="en-US" altLang="zh-CN" sz="2000" b="1" i="1" dirty="0">
                <a:solidFill>
                  <a:srgbClr val="0000FF"/>
                </a:solidFill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</a:rPr>
              <a:t>反映算法的并行性对运行时间的改进程度</a:t>
            </a:r>
            <a:r>
              <a:rPr lang="zh-CN" altLang="en-US" sz="2000" dirty="0"/>
              <a:t>。</a:t>
            </a:r>
            <a:r>
              <a:rPr lang="zh-CN" altLang="en-US" sz="2000" b="1" dirty="0">
                <a:solidFill>
                  <a:srgbClr val="FF00FF"/>
                </a:solidFill>
              </a:rPr>
              <a:t>工程实践中达到对数加速</a:t>
            </a:r>
            <a:r>
              <a:rPr lang="zh-CN" altLang="en-US" sz="2000" dirty="0"/>
              <a:t>以上认为该并行算法可行。</a:t>
            </a:r>
          </a:p>
          <a:p>
            <a:pPr marL="990600" lvl="1" indent="-533400" eaLnBrk="1" hangingPunct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/>
              <a:t>若</a:t>
            </a:r>
            <a:r>
              <a:rPr lang="en-US" altLang="zh-CN" sz="2000" i="1" dirty="0"/>
              <a:t>S</a:t>
            </a:r>
            <a:r>
              <a:rPr lang="en-US" altLang="zh-CN" sz="2000" i="1" baseline="-25000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/>
              <a:t>n</a:t>
            </a:r>
            <a:r>
              <a:rPr lang="en-US" altLang="zh-CN" sz="2000" dirty="0"/>
              <a:t>)=</a:t>
            </a:r>
            <a:r>
              <a:rPr lang="en-US" altLang="zh-CN" sz="2000" i="1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/>
              <a:t>n</a:t>
            </a:r>
            <a:r>
              <a:rPr lang="en-US" altLang="zh-CN" sz="2000" dirty="0"/>
              <a:t>)</a:t>
            </a:r>
            <a:r>
              <a:rPr lang="zh-CN" altLang="en-US" sz="2000" dirty="0"/>
              <a:t>，则达到线性加速；若</a:t>
            </a:r>
            <a:r>
              <a:rPr lang="en-US" altLang="zh-CN" sz="2000" i="1" dirty="0"/>
              <a:t>S</a:t>
            </a:r>
            <a:r>
              <a:rPr lang="en-US" altLang="zh-CN" sz="2000" i="1" baseline="-25000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/>
              <a:t>n</a:t>
            </a:r>
            <a:r>
              <a:rPr lang="en-US" altLang="zh-CN" sz="2000" dirty="0"/>
              <a:t>)&gt;</a:t>
            </a:r>
            <a:r>
              <a:rPr lang="en-US" altLang="zh-CN" sz="2000" i="1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/>
              <a:t>n</a:t>
            </a:r>
            <a:r>
              <a:rPr lang="en-US" altLang="zh-CN" sz="2000" dirty="0"/>
              <a:t>)</a:t>
            </a:r>
            <a:r>
              <a:rPr lang="zh-CN" altLang="en-US" sz="2000" dirty="0"/>
              <a:t>，则为超线性加速</a:t>
            </a:r>
            <a:r>
              <a:rPr lang="en-US" altLang="zh-CN" sz="2000" dirty="0"/>
              <a:t>(</a:t>
            </a:r>
            <a:r>
              <a:rPr lang="zh-CN" altLang="en-US" sz="2000" dirty="0"/>
              <a:t>一般出现在某些特殊的应用中，如人工智能中的并行搜索等</a:t>
            </a:r>
            <a:r>
              <a:rPr lang="en-US" altLang="zh-CN" sz="2000" dirty="0"/>
              <a:t>)</a:t>
            </a:r>
          </a:p>
          <a:p>
            <a:pPr marL="609600" indent="-609600" eaLnBrk="1" hangingPunct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zh-CN" altLang="en-US" sz="2000" dirty="0"/>
              <a:t>并行效率</a:t>
            </a:r>
            <a:r>
              <a:rPr lang="en-US" altLang="zh-CN" sz="2000" i="1" dirty="0"/>
              <a:t>E</a:t>
            </a:r>
            <a:r>
              <a:rPr lang="en-US" altLang="zh-CN" sz="2000" i="1" baseline="-25000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/>
              <a:t>n</a:t>
            </a:r>
            <a:r>
              <a:rPr lang="en-US" altLang="zh-CN" sz="2000" dirty="0"/>
              <a:t>)</a:t>
            </a:r>
            <a:r>
              <a:rPr lang="zh-CN" altLang="en-US" sz="2000" dirty="0"/>
              <a:t>：</a:t>
            </a:r>
            <a:r>
              <a:rPr lang="en-US" altLang="zh-CN" sz="2000" i="1" dirty="0"/>
              <a:t>E</a:t>
            </a:r>
            <a:r>
              <a:rPr lang="en-US" altLang="zh-CN" sz="2000" i="1" baseline="-25000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/>
              <a:t>n</a:t>
            </a:r>
            <a:r>
              <a:rPr lang="en-US" altLang="zh-CN" sz="2000" dirty="0"/>
              <a:t>)=</a:t>
            </a:r>
            <a:r>
              <a:rPr lang="en-US" altLang="zh-CN" sz="2000" i="1" dirty="0"/>
              <a:t>S</a:t>
            </a:r>
            <a:r>
              <a:rPr lang="en-US" altLang="zh-CN" sz="2000" i="1" baseline="-25000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/>
              <a:t>n</a:t>
            </a:r>
            <a:r>
              <a:rPr lang="en-US" altLang="zh-CN" sz="2000" dirty="0"/>
              <a:t>)/</a:t>
            </a:r>
            <a:r>
              <a:rPr lang="en-US" altLang="zh-CN" sz="2000" i="1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/>
              <a:t>n</a:t>
            </a:r>
            <a:r>
              <a:rPr lang="en-US" altLang="zh-CN" sz="2000" dirty="0"/>
              <a:t>)</a:t>
            </a:r>
            <a:r>
              <a:rPr lang="zh-CN" altLang="en-US" sz="2000" dirty="0"/>
              <a:t>， </a:t>
            </a:r>
            <a:r>
              <a:rPr lang="en-US" altLang="zh-CN" sz="2000" dirty="0"/>
              <a:t>0&lt;</a:t>
            </a:r>
            <a:r>
              <a:rPr lang="en-US" altLang="zh-CN" sz="2000" i="1" dirty="0"/>
              <a:t>E</a:t>
            </a:r>
            <a:r>
              <a:rPr lang="en-US" altLang="zh-CN" sz="2000" i="1" baseline="-25000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/>
              <a:t>n</a:t>
            </a:r>
            <a:r>
              <a:rPr lang="en-US" altLang="zh-CN" sz="2000" dirty="0"/>
              <a:t>) </a:t>
            </a:r>
            <a:r>
              <a:rPr lang="en-US" altLang="zh-CN" sz="1800" dirty="0"/>
              <a:t>≤</a:t>
            </a:r>
            <a:r>
              <a:rPr lang="en-US" altLang="zh-CN" sz="2000" dirty="0"/>
              <a:t> 1</a:t>
            </a:r>
          </a:p>
          <a:p>
            <a:pPr marL="609600" indent="-6096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</a:t>
            </a:r>
            <a:r>
              <a:rPr lang="en-US" altLang="zh-CN" sz="2000" i="1" dirty="0"/>
              <a:t>E</a:t>
            </a:r>
            <a:r>
              <a:rPr lang="en-US" altLang="zh-CN" sz="2000" i="1" baseline="-25000" dirty="0"/>
              <a:t>p</a:t>
            </a:r>
            <a:r>
              <a:rPr lang="en-US" altLang="zh-CN" sz="2000" dirty="0"/>
              <a:t>(</a:t>
            </a:r>
            <a:r>
              <a:rPr lang="en-US" altLang="zh-CN" sz="2000" i="1" dirty="0"/>
              <a:t>n</a:t>
            </a:r>
            <a:r>
              <a:rPr lang="en-US" altLang="zh-CN" sz="2000" dirty="0"/>
              <a:t>)</a:t>
            </a:r>
            <a:r>
              <a:rPr lang="zh-CN" altLang="en-US" sz="2000" dirty="0"/>
              <a:t>反映了并行系统中</a:t>
            </a:r>
            <a:r>
              <a:rPr lang="zh-CN" altLang="en-US" sz="2000" b="1" dirty="0">
                <a:solidFill>
                  <a:srgbClr val="0000FF"/>
                </a:solidFill>
              </a:rPr>
              <a:t>处理器的利用程度</a:t>
            </a:r>
            <a:r>
              <a:rPr lang="zh-CN" altLang="en-US" sz="2000" b="1" dirty="0"/>
              <a:t>。</a:t>
            </a:r>
          </a:p>
          <a:p>
            <a:pPr marL="609600" indent="-609600" eaLnBrk="1" hangingPunct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zh-CN" altLang="en-US" sz="2000" dirty="0"/>
              <a:t>工作量</a:t>
            </a:r>
            <a:r>
              <a:rPr lang="en-US" altLang="zh-CN" sz="2000" dirty="0"/>
              <a:t>(</a:t>
            </a:r>
            <a:r>
              <a:rPr lang="zh-CN" altLang="en-US" sz="2000" dirty="0"/>
              <a:t>或运算量</a:t>
            </a:r>
            <a:r>
              <a:rPr lang="en-US" altLang="zh-CN" sz="2000" dirty="0"/>
              <a:t>) </a:t>
            </a:r>
            <a:r>
              <a:rPr lang="en-US" altLang="zh-CN" sz="2000" i="1" dirty="0"/>
              <a:t>W</a:t>
            </a:r>
            <a:r>
              <a:rPr lang="en-US" altLang="zh-CN" sz="2000" dirty="0"/>
              <a:t>(</a:t>
            </a:r>
            <a:r>
              <a:rPr lang="en-US" altLang="zh-CN" sz="2000" i="1" dirty="0"/>
              <a:t>n</a:t>
            </a:r>
            <a:r>
              <a:rPr lang="en-US" altLang="zh-CN" sz="2000" dirty="0"/>
              <a:t>)</a:t>
            </a:r>
            <a:r>
              <a:rPr lang="zh-CN" altLang="en-US" sz="2000" dirty="0"/>
              <a:t>：并行算法所执行的总</a:t>
            </a:r>
            <a:r>
              <a:rPr lang="zh-CN" altLang="en-US" sz="2000" b="1" dirty="0"/>
              <a:t>的</a:t>
            </a:r>
            <a:r>
              <a:rPr lang="zh-CN" altLang="en-US" sz="2000" b="1" dirty="0">
                <a:solidFill>
                  <a:srgbClr val="FF3399"/>
                </a:solidFill>
              </a:rPr>
              <a:t>基本操作（运算）</a:t>
            </a:r>
            <a:r>
              <a:rPr lang="zh-CN" altLang="en-US" sz="2000" dirty="0"/>
              <a:t>步次数。</a:t>
            </a:r>
            <a:r>
              <a:rPr lang="en-US" altLang="zh-CN" sz="2000" dirty="0"/>
              <a:t>(</a:t>
            </a:r>
            <a:r>
              <a:rPr lang="zh-CN" altLang="en-US" sz="2000" dirty="0"/>
              <a:t>与处理器的数目无关</a:t>
            </a:r>
            <a:r>
              <a:rPr lang="en-US" altLang="zh-CN" sz="2000" dirty="0"/>
              <a:t>)</a:t>
            </a:r>
          </a:p>
          <a:p>
            <a:pPr marL="609600" indent="-6096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</a:t>
            </a:r>
            <a:r>
              <a:rPr lang="zh-CN" altLang="en-US" sz="2000" dirty="0"/>
              <a:t>例如：矩阵乘积算法的</a:t>
            </a:r>
            <a:r>
              <a:rPr lang="zh-CN" altLang="en-US" sz="2000" dirty="0">
                <a:solidFill>
                  <a:srgbClr val="FF3399"/>
                </a:solidFill>
              </a:rPr>
              <a:t>基本操作（运算）</a:t>
            </a:r>
            <a:r>
              <a:rPr lang="zh-CN" altLang="en-US" sz="2000" dirty="0"/>
              <a:t>是“</a:t>
            </a:r>
            <a:r>
              <a:rPr lang="zh-CN" altLang="en-US" sz="2000" b="1" dirty="0">
                <a:solidFill>
                  <a:srgbClr val="0033CC"/>
                </a:solidFill>
              </a:rPr>
              <a:t>乘法</a:t>
            </a:r>
            <a:r>
              <a:rPr lang="zh-CN" altLang="en-US" sz="2000" dirty="0">
                <a:solidFill>
                  <a:srgbClr val="0033CC"/>
                </a:solidFill>
              </a:rPr>
              <a:t>”</a:t>
            </a:r>
            <a:r>
              <a:rPr lang="zh-CN" altLang="en-US" sz="2000" dirty="0"/>
              <a:t>；数据排序算法的</a:t>
            </a:r>
            <a:r>
              <a:rPr lang="zh-CN" altLang="en-US" sz="2000" b="1" dirty="0">
                <a:solidFill>
                  <a:srgbClr val="FF3399"/>
                </a:solidFill>
              </a:rPr>
              <a:t>基本操作（运算</a:t>
            </a:r>
            <a:r>
              <a:rPr lang="zh-CN" altLang="en-US" sz="2000" dirty="0">
                <a:solidFill>
                  <a:srgbClr val="FF3399"/>
                </a:solidFill>
              </a:rPr>
              <a:t>）</a:t>
            </a:r>
            <a:r>
              <a:rPr lang="zh-CN" altLang="en-US" sz="2000" dirty="0"/>
              <a:t>是“</a:t>
            </a:r>
            <a:r>
              <a:rPr lang="zh-CN" altLang="en-US" sz="2000" b="1" dirty="0">
                <a:solidFill>
                  <a:srgbClr val="0033CC"/>
                </a:solidFill>
              </a:rPr>
              <a:t>比较</a:t>
            </a:r>
            <a:r>
              <a:rPr lang="zh-CN" altLang="en-US" sz="2000" dirty="0"/>
              <a:t>”。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 startAt="2"/>
            </a:pPr>
            <a:endParaRPr lang="zh-CN" altLang="en-US" sz="2000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accent2"/>
              </a:solidFill>
            </a:endParaRPr>
          </a:p>
          <a:p>
            <a:pPr marL="609600" indent="-609600" eaLnBrk="1" hangingPunct="1">
              <a:buFont typeface="Wingdings" panose="05000000000000000000" pitchFamily="2" charset="2"/>
              <a:buChar char="v"/>
            </a:pPr>
            <a:endParaRPr lang="zh-CN" altLang="en-US" sz="1800" dirty="0"/>
          </a:p>
          <a:p>
            <a:pPr marL="990600" lvl="1" indent="-533400" eaLnBrk="1" hangingPunct="1">
              <a:buNone/>
            </a:pPr>
            <a:endParaRPr lang="zh-CN" altLang="en-US" sz="2000" dirty="0"/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Font typeface="Wingdings" panose="05000000000000000000" pitchFamily="2" charset="2"/>
              <a:buChar char="v"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</p:txBody>
      </p:sp>
      <p:cxnSp>
        <p:nvCxnSpPr>
          <p:cNvPr id="65540" name="AutoShape 4"/>
          <p:cNvCxnSpPr/>
          <p:nvPr/>
        </p:nvCxnSpPr>
        <p:spPr>
          <a:xfrm rot="10800000" flipH="1" flipV="1">
            <a:off x="0" y="1779588"/>
            <a:ext cx="1588" cy="1587"/>
          </a:xfrm>
          <a:prstGeom prst="curvedConnector3">
            <a:avLst>
              <a:gd name="adj1" fmla="val -1440000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subTitle" idx="1"/>
          </p:nvPr>
        </p:nvSpPr>
        <p:spPr>
          <a:xfrm>
            <a:off x="304800" y="260985"/>
            <a:ext cx="8534400" cy="6335713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  <a:cs typeface="+mn-cs"/>
              </a:rPr>
              <a:t>教材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dirty="0">
                <a:latin typeface="+mn-lt"/>
                <a:ea typeface="+mn-ea"/>
                <a:cs typeface="+mn-cs"/>
              </a:rPr>
              <a:t>陈国良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并行算法的设计与分析，第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3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版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dirty="0">
                <a:latin typeface="+mn-lt"/>
                <a:ea typeface="+mn-ea"/>
                <a:cs typeface="+mn-cs"/>
              </a:rPr>
              <a:t>北京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: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高等教育出版社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,2009</a:t>
            </a:r>
          </a:p>
          <a:p>
            <a:pPr algn="l" eaLnBrk="1" hangingPunct="1">
              <a:lnSpc>
                <a:spcPct val="90000"/>
              </a:lnSpc>
            </a:pPr>
            <a:endParaRPr kumimoji="1" lang="en-US" altLang="zh-CN" sz="2400" dirty="0">
              <a:solidFill>
                <a:schemeClr val="accent2"/>
              </a:solidFill>
              <a:latin typeface="+mn-lt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4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  <a:cs typeface="+mn-cs"/>
              </a:rPr>
              <a:t>参考书</a:t>
            </a:r>
            <a:endParaRPr kumimoji="1" lang="zh-CN" altLang="en-US" sz="2400" dirty="0">
              <a:latin typeface="+mn-lt"/>
              <a:ea typeface="+mn-ea"/>
              <a:cs typeface="+mn-cs"/>
            </a:endParaRP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sz="2400" dirty="0">
                <a:latin typeface="+mn-lt"/>
                <a:ea typeface="+mn-ea"/>
                <a:cs typeface="+mn-cs"/>
              </a:rPr>
              <a:t>[1] </a:t>
            </a:r>
            <a:r>
              <a:rPr kumimoji="1" lang="zh-CN" altLang="en-US" sz="2400" dirty="0">
                <a:latin typeface="+mn-lt"/>
                <a:ea typeface="+mn-ea"/>
                <a:cs typeface="+mn-cs"/>
              </a:rPr>
              <a:t>陈国良</a:t>
            </a:r>
            <a:r>
              <a:rPr kumimoji="1" lang="en-US" altLang="zh-CN" sz="2400" dirty="0">
                <a:latin typeface="+mn-lt"/>
                <a:ea typeface="+mn-ea"/>
                <a:cs typeface="Times New Roman" panose="02020603050405020304" pitchFamily="18" charset="0"/>
              </a:rPr>
              <a:t>. </a:t>
            </a:r>
            <a:r>
              <a:rPr kumimoji="1" lang="zh-CN" altLang="en-US" sz="2400" dirty="0">
                <a:latin typeface="+mn-lt"/>
                <a:ea typeface="+mn-ea"/>
                <a:cs typeface="+mn-cs"/>
              </a:rPr>
              <a:t>并行计算</a:t>
            </a:r>
            <a:r>
              <a:rPr kumimoji="1" lang="en-US" altLang="zh-CN" sz="2400" dirty="0">
                <a:latin typeface="+mn-lt"/>
                <a:ea typeface="+mn-ea"/>
                <a:cs typeface="+mn-cs"/>
              </a:rPr>
              <a:t>——</a:t>
            </a:r>
            <a:r>
              <a:rPr kumimoji="1" lang="zh-CN" altLang="en-US" sz="2400" dirty="0">
                <a:latin typeface="+mn-lt"/>
                <a:ea typeface="+mn-ea"/>
                <a:cs typeface="+mn-cs"/>
              </a:rPr>
              <a:t>结构</a:t>
            </a:r>
            <a:r>
              <a:rPr kumimoji="1" lang="en-US" altLang="zh-CN" sz="2400" dirty="0">
                <a:latin typeface="+mn-lt"/>
                <a:ea typeface="+mn-ea"/>
                <a:cs typeface="Times New Roman" panose="02020603050405020304" pitchFamily="18" charset="0"/>
              </a:rPr>
              <a:t>•</a:t>
            </a:r>
            <a:r>
              <a:rPr kumimoji="1" lang="zh-CN" altLang="en-US" sz="2400" dirty="0">
                <a:latin typeface="+mn-lt"/>
                <a:ea typeface="+mn-ea"/>
                <a:cs typeface="+mn-cs"/>
              </a:rPr>
              <a:t>算法 </a:t>
            </a:r>
            <a:r>
              <a:rPr kumimoji="1" lang="en-US" altLang="zh-CN" sz="2400" dirty="0">
                <a:latin typeface="+mn-lt"/>
                <a:ea typeface="+mn-ea"/>
                <a:cs typeface="Times New Roman" panose="02020603050405020304" pitchFamily="18" charset="0"/>
              </a:rPr>
              <a:t>•</a:t>
            </a:r>
            <a:r>
              <a:rPr kumimoji="1" lang="zh-CN" altLang="en-US" sz="2400" dirty="0">
                <a:latin typeface="+mn-lt"/>
                <a:ea typeface="+mn-ea"/>
                <a:cs typeface="+mn-cs"/>
              </a:rPr>
              <a:t>编程</a:t>
            </a:r>
            <a:r>
              <a:rPr kumimoji="1" lang="en-US" altLang="zh-CN" sz="2400" dirty="0">
                <a:latin typeface="+mn-lt"/>
                <a:ea typeface="+mn-ea"/>
                <a:cs typeface="+mn-cs"/>
              </a:rPr>
              <a:t>, </a:t>
            </a:r>
            <a:r>
              <a:rPr kumimoji="1" lang="zh-CN" altLang="en-US" sz="2400" dirty="0">
                <a:latin typeface="+mn-lt"/>
                <a:ea typeface="+mn-ea"/>
                <a:cs typeface="+mn-cs"/>
              </a:rPr>
              <a:t>第</a:t>
            </a:r>
            <a:r>
              <a:rPr kumimoji="1" lang="en-US" altLang="zh-CN" sz="2400" dirty="0">
                <a:latin typeface="+mn-lt"/>
                <a:ea typeface="+mn-ea"/>
                <a:cs typeface="+mn-cs"/>
              </a:rPr>
              <a:t>3</a:t>
            </a:r>
            <a:r>
              <a:rPr kumimoji="1" lang="zh-CN" altLang="en-US" sz="2400" dirty="0">
                <a:latin typeface="+mn-lt"/>
                <a:ea typeface="+mn-ea"/>
                <a:cs typeface="+mn-cs"/>
              </a:rPr>
              <a:t>版</a:t>
            </a:r>
            <a:r>
              <a:rPr kumimoji="1" lang="en-US" altLang="zh-CN" sz="2400" dirty="0">
                <a:latin typeface="+mn-lt"/>
                <a:ea typeface="+mn-ea"/>
                <a:cs typeface="+mn-cs"/>
              </a:rPr>
              <a:t>. </a:t>
            </a:r>
            <a:r>
              <a:rPr kumimoji="1" lang="zh-CN" altLang="en-US" sz="2400" dirty="0">
                <a:latin typeface="+mn-lt"/>
                <a:ea typeface="+mn-ea"/>
                <a:cs typeface="+mn-cs"/>
              </a:rPr>
              <a:t>北京：高等 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zh-CN" altLang="en-US" sz="2400" dirty="0">
                <a:latin typeface="+mn-lt"/>
                <a:ea typeface="+mn-ea"/>
                <a:cs typeface="+mn-cs"/>
              </a:rPr>
              <a:t>      教育出版社</a:t>
            </a:r>
            <a:r>
              <a:rPr kumimoji="1" lang="en-US" altLang="zh-CN" sz="2400" dirty="0">
                <a:latin typeface="+mn-lt"/>
                <a:ea typeface="+mn-ea"/>
                <a:cs typeface="+mn-cs"/>
              </a:rPr>
              <a:t>,2011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sz="2400" dirty="0">
                <a:latin typeface="+mn-lt"/>
                <a:ea typeface="+mn-ea"/>
                <a:cs typeface="+mn-cs"/>
              </a:rPr>
              <a:t>[2] </a:t>
            </a:r>
            <a:r>
              <a:rPr kumimoji="1" lang="zh-CN" altLang="en-US" sz="2400" dirty="0">
                <a:latin typeface="+mn-lt"/>
                <a:ea typeface="+mn-ea"/>
                <a:cs typeface="+mn-cs"/>
              </a:rPr>
              <a:t>陈国良等</a:t>
            </a:r>
            <a:r>
              <a:rPr kumimoji="1" lang="en-US" altLang="zh-CN" sz="2400" dirty="0">
                <a:latin typeface="+mn-lt"/>
                <a:ea typeface="+mn-ea"/>
                <a:cs typeface="+mn-cs"/>
              </a:rPr>
              <a:t>. </a:t>
            </a:r>
            <a:r>
              <a:rPr kumimoji="1" lang="zh-CN" altLang="en-US" sz="2400" dirty="0">
                <a:latin typeface="+mn-lt"/>
                <a:ea typeface="+mn-ea"/>
                <a:cs typeface="+mn-cs"/>
              </a:rPr>
              <a:t>并行算法实践</a:t>
            </a:r>
            <a:r>
              <a:rPr kumimoji="1" lang="en-US" altLang="zh-CN" sz="2400" dirty="0"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2400" dirty="0">
                <a:latin typeface="+mn-lt"/>
                <a:ea typeface="+mn-ea"/>
                <a:cs typeface="+mn-cs"/>
              </a:rPr>
              <a:t>北京：高等教育出版社</a:t>
            </a:r>
            <a:r>
              <a:rPr kumimoji="1" lang="en-US" altLang="zh-CN" sz="2400" dirty="0">
                <a:latin typeface="+mn-lt"/>
                <a:ea typeface="+mn-ea"/>
                <a:cs typeface="+mn-cs"/>
              </a:rPr>
              <a:t>,2004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sz="2400" dirty="0">
                <a:latin typeface="+mn-lt"/>
                <a:ea typeface="+mn-ea"/>
                <a:cs typeface="+mn-cs"/>
              </a:rPr>
              <a:t>[3] </a:t>
            </a:r>
            <a:r>
              <a:rPr kumimoji="1" lang="zh-CN" altLang="en-US" sz="2400" dirty="0">
                <a:latin typeface="+mn-lt"/>
                <a:ea typeface="+mn-ea"/>
                <a:cs typeface="+mn-cs"/>
              </a:rPr>
              <a:t>苏德富</a:t>
            </a:r>
            <a:r>
              <a:rPr kumimoji="1" lang="en-US" altLang="zh-CN" sz="2400" dirty="0">
                <a:latin typeface="+mn-lt"/>
                <a:ea typeface="+mn-ea"/>
                <a:cs typeface="+mn-cs"/>
              </a:rPr>
              <a:t>,</a:t>
            </a:r>
            <a:r>
              <a:rPr kumimoji="1" lang="zh-CN" altLang="en-US" sz="2400" dirty="0">
                <a:latin typeface="+mn-lt"/>
                <a:ea typeface="+mn-ea"/>
                <a:cs typeface="+mn-cs"/>
              </a:rPr>
              <a:t>钟诚</a:t>
            </a:r>
            <a:r>
              <a:rPr kumimoji="1" lang="en-US" altLang="zh-CN" sz="2400" dirty="0">
                <a:latin typeface="+mn-lt"/>
                <a:ea typeface="+mn-ea"/>
                <a:cs typeface="+mn-cs"/>
              </a:rPr>
              <a:t>. </a:t>
            </a:r>
            <a:r>
              <a:rPr kumimoji="1" lang="zh-CN" altLang="en-US" sz="2400" dirty="0">
                <a:latin typeface="+mn-lt"/>
                <a:ea typeface="+mn-ea"/>
                <a:cs typeface="+mn-cs"/>
              </a:rPr>
              <a:t>计算机算法设计与分析</a:t>
            </a:r>
            <a:r>
              <a:rPr kumimoji="1" lang="en-US" altLang="zh-CN" sz="2400" dirty="0">
                <a:latin typeface="+mn-lt"/>
                <a:ea typeface="+mn-ea"/>
                <a:cs typeface="+mn-cs"/>
              </a:rPr>
              <a:t>,</a:t>
            </a:r>
            <a:r>
              <a:rPr kumimoji="1" lang="zh-CN" altLang="en-US" sz="2400" dirty="0">
                <a:latin typeface="+mn-lt"/>
                <a:ea typeface="+mn-ea"/>
                <a:cs typeface="+mn-cs"/>
              </a:rPr>
              <a:t>第</a:t>
            </a:r>
            <a:r>
              <a:rPr kumimoji="1" lang="en-US" altLang="zh-CN" sz="2400" dirty="0"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2400" dirty="0">
                <a:latin typeface="+mn-lt"/>
                <a:ea typeface="+mn-ea"/>
                <a:cs typeface="+mn-cs"/>
              </a:rPr>
              <a:t>版</a:t>
            </a:r>
            <a:r>
              <a:rPr kumimoji="1" lang="en-US" altLang="zh-CN" sz="2400" dirty="0">
                <a:latin typeface="+mn-lt"/>
                <a:ea typeface="+mn-ea"/>
                <a:cs typeface="+mn-cs"/>
              </a:rPr>
              <a:t>. </a:t>
            </a:r>
            <a:r>
              <a:rPr kumimoji="1" lang="zh-CN" altLang="en-US" sz="2400" dirty="0">
                <a:latin typeface="+mn-lt"/>
                <a:ea typeface="+mn-ea"/>
                <a:cs typeface="+mn-cs"/>
              </a:rPr>
              <a:t>北京：电子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zh-CN" altLang="en-US" sz="2400" dirty="0">
                <a:latin typeface="+mn-lt"/>
                <a:ea typeface="+mn-ea"/>
                <a:cs typeface="+mn-cs"/>
              </a:rPr>
              <a:t>      工业出版社</a:t>
            </a:r>
            <a:r>
              <a:rPr kumimoji="1" lang="en-US" altLang="zh-CN" sz="2400" dirty="0">
                <a:latin typeface="+mn-lt"/>
                <a:ea typeface="+mn-ea"/>
                <a:cs typeface="+mn-cs"/>
              </a:rPr>
              <a:t>, 2005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sz="2400" dirty="0">
                <a:latin typeface="+mn-lt"/>
                <a:ea typeface="+mn-ea"/>
                <a:cs typeface="+mn-cs"/>
              </a:rPr>
              <a:t>[4] C. Xavier, S. S. Iyenger</a:t>
            </a:r>
            <a:r>
              <a:rPr kumimoji="1" lang="zh-CN" altLang="en-US" sz="2400" dirty="0">
                <a:latin typeface="+mn-lt"/>
                <a:ea typeface="+mn-ea"/>
                <a:cs typeface="+mn-cs"/>
              </a:rPr>
              <a:t>著</a:t>
            </a:r>
            <a:r>
              <a:rPr kumimoji="1" lang="en-US" altLang="zh-CN" sz="2400" dirty="0">
                <a:latin typeface="+mn-lt"/>
                <a:ea typeface="+mn-ea"/>
                <a:cs typeface="+mn-cs"/>
              </a:rPr>
              <a:t>, </a:t>
            </a:r>
            <a:r>
              <a:rPr kumimoji="1" lang="zh-CN" altLang="en-US" sz="2400" dirty="0">
                <a:latin typeface="+mn-lt"/>
                <a:ea typeface="+mn-ea"/>
                <a:cs typeface="+mn-cs"/>
              </a:rPr>
              <a:t>张云泉等译</a:t>
            </a:r>
            <a:r>
              <a:rPr kumimoji="1" lang="en-US" altLang="zh-CN" sz="2400" dirty="0">
                <a:latin typeface="+mn-lt"/>
                <a:ea typeface="+mn-ea"/>
                <a:cs typeface="+mn-cs"/>
              </a:rPr>
              <a:t>. </a:t>
            </a:r>
            <a:r>
              <a:rPr kumimoji="1" lang="zh-CN" altLang="en-US" sz="2400" dirty="0">
                <a:latin typeface="+mn-lt"/>
                <a:ea typeface="+mn-ea"/>
                <a:cs typeface="+mn-cs"/>
              </a:rPr>
              <a:t>并行算法导论</a:t>
            </a:r>
            <a:r>
              <a:rPr kumimoji="1" lang="en-US" altLang="zh-CN" sz="2400" dirty="0"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2400" dirty="0">
                <a:latin typeface="+mn-lt"/>
                <a:ea typeface="+mn-ea"/>
                <a:cs typeface="+mn-cs"/>
              </a:rPr>
              <a:t>北京：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zh-CN" altLang="en-US" sz="2400" dirty="0">
                <a:latin typeface="+mn-lt"/>
                <a:ea typeface="+mn-ea"/>
                <a:cs typeface="+mn-cs"/>
              </a:rPr>
              <a:t>       机械工业出版社</a:t>
            </a:r>
            <a:r>
              <a:rPr kumimoji="1" lang="en-US" altLang="zh-CN" sz="2400" dirty="0">
                <a:latin typeface="+mn-lt"/>
                <a:ea typeface="+mn-ea"/>
                <a:cs typeface="+mn-cs"/>
              </a:rPr>
              <a:t>, 1998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en-US" altLang="zh-CN" sz="2400" dirty="0">
                <a:latin typeface="+mn-lt"/>
                <a:ea typeface="+mn-ea"/>
                <a:cs typeface="+mn-cs"/>
              </a:rPr>
              <a:t>[5] Ananth Grama. </a:t>
            </a:r>
            <a:r>
              <a:rPr kumimoji="1" lang="zh-CN" altLang="en-US" sz="2400" dirty="0">
                <a:latin typeface="+mn-lt"/>
                <a:ea typeface="+mn-ea"/>
                <a:cs typeface="+mn-cs"/>
              </a:rPr>
              <a:t>并行计算导论</a:t>
            </a:r>
            <a:r>
              <a:rPr kumimoji="1" lang="en-US" altLang="zh-CN" sz="2400" dirty="0">
                <a:latin typeface="+mn-lt"/>
                <a:ea typeface="+mn-ea"/>
                <a:cs typeface="+mn-cs"/>
              </a:rPr>
              <a:t>, </a:t>
            </a:r>
            <a:r>
              <a:rPr kumimoji="1" lang="zh-CN" altLang="en-US" sz="2400" dirty="0">
                <a:latin typeface="+mn-lt"/>
                <a:ea typeface="+mn-ea"/>
                <a:cs typeface="+mn-cs"/>
              </a:rPr>
              <a:t>第</a:t>
            </a:r>
            <a:r>
              <a:rPr kumimoji="1" lang="en-US" altLang="zh-CN" sz="2400" dirty="0"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2400" dirty="0">
                <a:latin typeface="+mn-lt"/>
                <a:ea typeface="+mn-ea"/>
                <a:cs typeface="+mn-cs"/>
              </a:rPr>
              <a:t>版</a:t>
            </a:r>
            <a:r>
              <a:rPr kumimoji="1" lang="en-US" altLang="zh-CN" sz="2400" dirty="0">
                <a:latin typeface="+mn-lt"/>
                <a:ea typeface="+mn-ea"/>
                <a:cs typeface="+mn-cs"/>
              </a:rPr>
              <a:t>,</a:t>
            </a:r>
            <a:r>
              <a:rPr kumimoji="1" lang="zh-CN" altLang="en-US" sz="2400" dirty="0">
                <a:latin typeface="+mn-lt"/>
                <a:ea typeface="+mn-ea"/>
                <a:cs typeface="+mn-cs"/>
              </a:rPr>
              <a:t>英文版</a:t>
            </a:r>
            <a:r>
              <a:rPr kumimoji="1" lang="en-US" altLang="zh-CN" sz="2400" dirty="0">
                <a:latin typeface="+mn-lt"/>
                <a:ea typeface="+mn-ea"/>
                <a:cs typeface="+mn-cs"/>
              </a:rPr>
              <a:t>. </a:t>
            </a:r>
            <a:r>
              <a:rPr kumimoji="1" lang="zh-CN" altLang="en-US" sz="2400" dirty="0">
                <a:latin typeface="+mn-lt"/>
                <a:ea typeface="+mn-ea"/>
                <a:cs typeface="+mn-cs"/>
              </a:rPr>
              <a:t>北京</a:t>
            </a:r>
            <a:r>
              <a:rPr kumimoji="1" lang="en-US" altLang="zh-CN" sz="2400" dirty="0">
                <a:latin typeface="+mn-lt"/>
                <a:ea typeface="+mn-ea"/>
                <a:cs typeface="+mn-cs"/>
              </a:rPr>
              <a:t>:</a:t>
            </a:r>
            <a:r>
              <a:rPr kumimoji="1" lang="zh-CN" altLang="en-US" sz="2400" dirty="0">
                <a:latin typeface="+mn-lt"/>
                <a:ea typeface="+mn-ea"/>
                <a:cs typeface="+mn-cs"/>
              </a:rPr>
              <a:t>机械</a:t>
            </a:r>
          </a:p>
          <a:p>
            <a:pPr algn="l" eaLnBrk="1" hangingPunct="1">
              <a:lnSpc>
                <a:spcPct val="90000"/>
              </a:lnSpc>
            </a:pPr>
            <a:r>
              <a:rPr kumimoji="1" lang="zh-CN" altLang="en-US" sz="2400" dirty="0">
                <a:latin typeface="+mn-lt"/>
                <a:ea typeface="+mn-ea"/>
                <a:cs typeface="+mn-cs"/>
              </a:rPr>
              <a:t>      工业出版社</a:t>
            </a:r>
            <a:r>
              <a:rPr kumimoji="1" lang="en-US" altLang="zh-CN" sz="2400" dirty="0">
                <a:latin typeface="+mn-lt"/>
                <a:ea typeface="+mn-ea"/>
                <a:cs typeface="+mn-cs"/>
              </a:rPr>
              <a:t>,2003</a:t>
            </a:r>
          </a:p>
          <a:p>
            <a:pPr algn="l" eaLnBrk="1" hangingPunct="1">
              <a:lnSpc>
                <a:spcPct val="90000"/>
              </a:lnSpc>
            </a:pPr>
            <a:endParaRPr kumimoji="1" lang="en-US" altLang="zh-CN" sz="2400" dirty="0">
              <a:latin typeface="+mn-lt"/>
              <a:ea typeface="+mn-ea"/>
              <a:cs typeface="+mn-cs"/>
            </a:endParaRPr>
          </a:p>
          <a:p>
            <a:pPr algn="l" eaLnBrk="1" hangingPunct="1">
              <a:lnSpc>
                <a:spcPct val="90000"/>
              </a:lnSpc>
            </a:pP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algn="l" eaLnBrk="1" hangingPunct="1">
              <a:lnSpc>
                <a:spcPct val="90000"/>
              </a:lnSpc>
            </a:pPr>
            <a:endParaRPr kumimoji="1" lang="en-US" altLang="zh-CN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533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dirty="0"/>
              <a:t>1.4.3 </a:t>
            </a:r>
            <a:r>
              <a:rPr lang="zh-CN" altLang="en-US" sz="2800" dirty="0"/>
              <a:t>并行算法复杂性的度量</a:t>
            </a:r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>
          <a:xfrm>
            <a:off x="152400" y="1143000"/>
            <a:ext cx="8686800" cy="5257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400" dirty="0"/>
              <a:t>3. </a:t>
            </a:r>
            <a:r>
              <a:rPr lang="zh-CN" altLang="en-US" sz="2400" dirty="0">
                <a:ea typeface="黑体" panose="02010609060101010101" pitchFamily="49" charset="-122"/>
              </a:rPr>
              <a:t>并行算法的可扩展性</a:t>
            </a:r>
            <a:r>
              <a:rPr lang="zh-CN" altLang="en-US" sz="2400" dirty="0"/>
              <a:t>（</a:t>
            </a:r>
            <a:r>
              <a:rPr lang="en-US" altLang="zh-CN" sz="2400" dirty="0"/>
              <a:t>Scalability</a:t>
            </a:r>
            <a:r>
              <a:rPr lang="zh-CN" altLang="en-US" sz="2400" dirty="0"/>
              <a:t>）</a:t>
            </a:r>
            <a:r>
              <a:rPr lang="zh-CN" altLang="en-US" sz="2400" dirty="0">
                <a:ea typeface="黑体" panose="02010609060101010101" pitchFamily="49" charset="-122"/>
              </a:rPr>
              <a:t>度量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黑体" panose="02010609060101010101" pitchFamily="49" charset="-122"/>
              </a:rPr>
              <a:t>并行算法的可扩展性是指度量并行系统、并行算法、并行程序能否有效利用不断增加的处理器的能力    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黑体" panose="02010609060101010101" pitchFamily="49" charset="-122"/>
              </a:rPr>
              <a:t>增加处理器数目和扩大问题规模有可能提高加速比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</a:t>
            </a:r>
            <a:r>
              <a:rPr lang="zh-CN" altLang="en-US" sz="2200" b="1" dirty="0">
                <a:solidFill>
                  <a:srgbClr val="0033CC"/>
                </a:solidFill>
              </a:rPr>
              <a:t>影响加速的因素</a:t>
            </a:r>
            <a:r>
              <a:rPr lang="en-US" altLang="zh-CN" sz="2200" b="1" dirty="0">
                <a:solidFill>
                  <a:srgbClr val="0033CC"/>
                </a:solidFill>
              </a:rPr>
              <a:t>:</a:t>
            </a:r>
            <a:r>
              <a:rPr lang="en-US" altLang="zh-CN" sz="22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zh-CN" altLang="en-US" sz="2200" dirty="0"/>
              <a:t>求解问题中串行执行部分比例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            并行处理引起额外开销</a:t>
            </a:r>
            <a:r>
              <a:rPr lang="en-US" altLang="zh-CN" sz="2200" dirty="0"/>
              <a:t>(</a:t>
            </a:r>
            <a:r>
              <a:rPr lang="zh-CN" altLang="en-US" sz="2200" dirty="0"/>
              <a:t>通信、等待、竞争、同步、冗余操作）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            增加的处理器数目超过了算法中的并发程度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黑体" panose="02010609060101010101" pitchFamily="49" charset="-122"/>
              </a:rPr>
              <a:t>增加问题规模有利于提高加速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</a:t>
            </a:r>
            <a:r>
              <a:rPr lang="zh-CN" altLang="en-US" sz="2200" dirty="0"/>
              <a:t>较大的问题规模可提供较高的并发度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             额外开销的增加可能慢于有效计算的增加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             算法中串行执行部分的比例可能随着问题规模的增加而缩小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zh-CN" altLang="en-US" sz="2200" dirty="0"/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dirty="0"/>
              <a:t>3. </a:t>
            </a:r>
            <a:r>
              <a:rPr lang="zh-CN" altLang="en-US" sz="2800" dirty="0">
                <a:ea typeface="黑体" panose="02010609060101010101" pitchFamily="49" charset="-122"/>
              </a:rPr>
              <a:t>并行算法的可扩展性度量</a:t>
            </a: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7912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黑体" panose="02010609060101010101" pitchFamily="49" charset="-122"/>
              </a:rPr>
              <a:t>并行算法的等效率函数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       </a:t>
            </a:r>
            <a:r>
              <a:rPr lang="zh-CN" altLang="en-US" sz="2200" b="1" dirty="0"/>
              <a:t>令</a:t>
            </a:r>
            <a:r>
              <a:rPr lang="en-US" altLang="zh-CN" sz="2200" b="1" dirty="0"/>
              <a:t>t</a:t>
            </a:r>
            <a:r>
              <a:rPr lang="en-US" altLang="zh-CN" sz="2200" b="1" baseline="-25000" dirty="0"/>
              <a:t>c</a:t>
            </a:r>
            <a:r>
              <a:rPr lang="en-US" altLang="zh-CN" sz="2200" b="1" dirty="0"/>
              <a:t>(i)</a:t>
            </a:r>
            <a:r>
              <a:rPr lang="zh-CN" altLang="en-US" sz="2200" b="1" dirty="0"/>
              <a:t>和</a:t>
            </a:r>
            <a:r>
              <a:rPr lang="en-US" altLang="zh-CN" sz="2200" b="1" dirty="0"/>
              <a:t>t</a:t>
            </a:r>
            <a:r>
              <a:rPr lang="en-US" altLang="zh-CN" sz="2200" b="1" baseline="-25000" dirty="0"/>
              <a:t>O</a:t>
            </a:r>
            <a:r>
              <a:rPr lang="en-US" altLang="zh-CN" sz="2200" b="1" dirty="0"/>
              <a:t>(i)</a:t>
            </a:r>
            <a:r>
              <a:rPr lang="zh-CN" altLang="en-US" sz="2200" b="1" dirty="0"/>
              <a:t>分别为第</a:t>
            </a:r>
            <a:r>
              <a:rPr lang="en-US" altLang="zh-CN" sz="2200" b="1" dirty="0"/>
              <a:t>i</a:t>
            </a:r>
            <a:r>
              <a:rPr lang="zh-CN" altLang="en-US" sz="2200" b="1" dirty="0"/>
              <a:t>个处理器的有用计算时间和额外开销时间，</a:t>
            </a:r>
            <a:r>
              <a:rPr lang="en-US" altLang="zh-CN" sz="2200" b="1" dirty="0"/>
              <a:t>T</a:t>
            </a:r>
            <a:r>
              <a:rPr lang="en-US" altLang="zh-CN" sz="2200" b="1" baseline="-25000" dirty="0"/>
              <a:t>c</a:t>
            </a:r>
            <a:r>
              <a:rPr lang="en-US" altLang="zh-CN" sz="2200" b="1" dirty="0"/>
              <a:t>= t</a:t>
            </a:r>
            <a:r>
              <a:rPr lang="en-US" altLang="zh-CN" sz="2200" b="1" baseline="-25000" dirty="0"/>
              <a:t>c</a:t>
            </a:r>
            <a:r>
              <a:rPr lang="en-US" altLang="zh-CN" sz="2200" b="1" dirty="0"/>
              <a:t>(0) +t</a:t>
            </a:r>
            <a:r>
              <a:rPr lang="en-US" altLang="zh-CN" sz="2200" b="1" baseline="-25000" dirty="0"/>
              <a:t>c</a:t>
            </a:r>
            <a:r>
              <a:rPr lang="en-US" altLang="zh-CN" sz="2200" b="1" dirty="0"/>
              <a:t>(1)+…+ t</a:t>
            </a:r>
            <a:r>
              <a:rPr lang="en-US" altLang="zh-CN" sz="2200" b="1" baseline="-25000" dirty="0"/>
              <a:t>c</a:t>
            </a:r>
            <a:r>
              <a:rPr lang="en-US" altLang="zh-CN" sz="2200" b="1" dirty="0"/>
              <a:t>(p-1)</a:t>
            </a:r>
            <a:r>
              <a:rPr lang="zh-CN" altLang="en-US" sz="2200" b="1" dirty="0"/>
              <a:t>， </a:t>
            </a:r>
            <a:r>
              <a:rPr lang="en-US" altLang="zh-CN" sz="2200" b="1" dirty="0"/>
              <a:t>T</a:t>
            </a:r>
            <a:r>
              <a:rPr lang="en-US" altLang="zh-CN" sz="2200" b="1" baseline="-25000" dirty="0"/>
              <a:t>O</a:t>
            </a:r>
            <a:r>
              <a:rPr lang="en-US" altLang="zh-CN" sz="2200" b="1" dirty="0"/>
              <a:t>= t</a:t>
            </a:r>
            <a:r>
              <a:rPr lang="en-US" altLang="zh-CN" sz="2200" b="1" baseline="-25000" dirty="0"/>
              <a:t>o</a:t>
            </a:r>
            <a:r>
              <a:rPr lang="en-US" altLang="zh-CN" sz="2200" b="1" dirty="0"/>
              <a:t>(0) +t</a:t>
            </a:r>
            <a:r>
              <a:rPr lang="en-US" altLang="zh-CN" sz="2200" b="1" baseline="-25000" dirty="0"/>
              <a:t>o</a:t>
            </a:r>
            <a:r>
              <a:rPr lang="en-US" altLang="zh-CN" sz="2200" b="1" dirty="0"/>
              <a:t>(1)+…+ t</a:t>
            </a:r>
            <a:r>
              <a:rPr lang="en-US" altLang="zh-CN" sz="2200" b="1" baseline="-25000" dirty="0"/>
              <a:t>o</a:t>
            </a:r>
            <a:r>
              <a:rPr lang="en-US" altLang="zh-CN" sz="2200" b="1" dirty="0"/>
              <a:t>(p-1)</a:t>
            </a:r>
            <a:r>
              <a:rPr lang="zh-CN" altLang="en-US" sz="2200" b="1" dirty="0"/>
              <a:t>。 令</a:t>
            </a:r>
            <a:r>
              <a:rPr lang="en-US" altLang="zh-CN" sz="2200" b="1" dirty="0"/>
              <a:t>T</a:t>
            </a:r>
            <a:r>
              <a:rPr lang="en-US" altLang="zh-CN" sz="2200" b="1" baseline="-25000" dirty="0"/>
              <a:t>p</a:t>
            </a:r>
            <a:r>
              <a:rPr lang="zh-CN" altLang="en-US" sz="2200" b="1" dirty="0"/>
              <a:t>为</a:t>
            </a:r>
            <a:r>
              <a:rPr lang="en-US" altLang="zh-CN" sz="2200" b="1" dirty="0"/>
              <a:t>p</a:t>
            </a:r>
            <a:r>
              <a:rPr lang="zh-CN" altLang="en-US" sz="2200" b="1" dirty="0"/>
              <a:t>个处理器运行并行算法所需的时间，则</a:t>
            </a:r>
            <a:r>
              <a:rPr lang="en-US" altLang="zh-CN" sz="2200" b="1" dirty="0"/>
              <a:t>T</a:t>
            </a:r>
            <a:r>
              <a:rPr lang="en-US" altLang="zh-CN" sz="2200" b="1" baseline="-25000" dirty="0"/>
              <a:t>p </a:t>
            </a:r>
            <a:r>
              <a:rPr lang="en-US" altLang="zh-CN" sz="2200" b="1" dirty="0"/>
              <a:t>=</a:t>
            </a:r>
            <a:r>
              <a:rPr lang="en-US" altLang="zh-CN" sz="2200" b="1" baseline="-25000" dirty="0"/>
              <a:t> </a:t>
            </a:r>
            <a:r>
              <a:rPr lang="en-US" altLang="zh-CN" sz="2200" b="1" dirty="0"/>
              <a:t>t</a:t>
            </a:r>
            <a:r>
              <a:rPr lang="en-US" altLang="zh-CN" sz="2200" b="1" baseline="-25000" dirty="0"/>
              <a:t>c</a:t>
            </a:r>
            <a:r>
              <a:rPr lang="en-US" altLang="zh-CN" sz="2200" b="1" dirty="0"/>
              <a:t>(i)+t</a:t>
            </a:r>
            <a:r>
              <a:rPr lang="en-US" altLang="zh-CN" sz="2200" b="1" baseline="-25000" dirty="0"/>
              <a:t>O</a:t>
            </a:r>
            <a:r>
              <a:rPr lang="en-US" altLang="zh-CN" sz="2200" b="1" dirty="0"/>
              <a:t>(i)</a:t>
            </a:r>
            <a:r>
              <a:rPr lang="zh-CN" altLang="en-US" sz="2200" b="1" dirty="0"/>
              <a:t>并且</a:t>
            </a:r>
            <a:r>
              <a:rPr lang="en-US" altLang="zh-CN" sz="2200" b="1" dirty="0"/>
              <a:t>pT</a:t>
            </a:r>
            <a:r>
              <a:rPr lang="en-US" altLang="zh-CN" sz="2200" b="1" baseline="-25000" dirty="0"/>
              <a:t>p</a:t>
            </a:r>
            <a:r>
              <a:rPr lang="en-US" altLang="zh-CN" sz="2200" b="1" dirty="0"/>
              <a:t> = T</a:t>
            </a:r>
            <a:r>
              <a:rPr lang="en-US" altLang="zh-CN" sz="2200" b="1" baseline="-25000" dirty="0"/>
              <a:t>c</a:t>
            </a:r>
            <a:r>
              <a:rPr lang="en-US" altLang="zh-CN" sz="2200" b="1" dirty="0"/>
              <a:t> + T</a:t>
            </a:r>
            <a:r>
              <a:rPr lang="en-US" altLang="zh-CN" sz="2200" b="1" baseline="-25000" dirty="0"/>
              <a:t>O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 b="1" baseline="-25000" dirty="0"/>
              <a:t>                </a:t>
            </a:r>
            <a:r>
              <a:rPr lang="zh-CN" altLang="en-US" sz="2200" b="1" dirty="0"/>
              <a:t>设</a:t>
            </a:r>
            <a:r>
              <a:rPr lang="en-US" altLang="zh-CN" sz="2200" b="1" dirty="0"/>
              <a:t>W</a:t>
            </a:r>
            <a:r>
              <a:rPr lang="zh-CN" altLang="en-US" sz="2200" b="1" dirty="0"/>
              <a:t>为最佳串行算法完成的工作量，则</a:t>
            </a:r>
            <a:r>
              <a:rPr lang="en-US" altLang="zh-CN" sz="2200" b="1" dirty="0"/>
              <a:t>W = T</a:t>
            </a:r>
            <a:r>
              <a:rPr lang="en-US" altLang="zh-CN" sz="2200" b="1" baseline="-25000" dirty="0"/>
              <a:t>c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           S</a:t>
            </a:r>
            <a:r>
              <a:rPr lang="en-US" altLang="zh-CN" sz="2200" b="1" baseline="-25000" dirty="0"/>
              <a:t>p</a:t>
            </a:r>
            <a:r>
              <a:rPr lang="en-US" altLang="zh-CN" sz="2200" b="1" dirty="0"/>
              <a:t>= T</a:t>
            </a:r>
            <a:r>
              <a:rPr lang="en-US" altLang="zh-CN" sz="2200" b="1" baseline="-25000" dirty="0"/>
              <a:t>c</a:t>
            </a:r>
            <a:r>
              <a:rPr lang="en-US" altLang="zh-CN" sz="2200" b="1" dirty="0"/>
              <a:t> /T</a:t>
            </a:r>
            <a:r>
              <a:rPr lang="en-US" altLang="zh-CN" sz="2200" b="1" baseline="-25000" dirty="0"/>
              <a:t>p</a:t>
            </a:r>
            <a:r>
              <a:rPr lang="en-US" altLang="zh-CN" sz="2200" b="1" dirty="0"/>
              <a:t>= T</a:t>
            </a:r>
            <a:r>
              <a:rPr lang="en-US" altLang="zh-CN" sz="2200" b="1" baseline="-25000" dirty="0"/>
              <a:t>c</a:t>
            </a:r>
            <a:r>
              <a:rPr lang="en-US" altLang="zh-CN" sz="2200" b="1" dirty="0"/>
              <a:t> / ((T</a:t>
            </a:r>
            <a:r>
              <a:rPr lang="en-US" altLang="zh-CN" sz="2200" b="1" baseline="-25000" dirty="0"/>
              <a:t>c</a:t>
            </a:r>
            <a:r>
              <a:rPr lang="en-US" altLang="zh-CN" sz="2200" b="1" dirty="0"/>
              <a:t>+T</a:t>
            </a:r>
            <a:r>
              <a:rPr lang="en-US" altLang="zh-CN" sz="2200" b="1" baseline="-25000" dirty="0"/>
              <a:t>o</a:t>
            </a:r>
            <a:r>
              <a:rPr lang="en-US" altLang="zh-CN" sz="2200" b="1" dirty="0"/>
              <a:t>)/p)= p / (1+ T</a:t>
            </a:r>
            <a:r>
              <a:rPr lang="en-US" altLang="zh-CN" sz="2200" b="1" baseline="-25000" dirty="0"/>
              <a:t>o</a:t>
            </a:r>
            <a:r>
              <a:rPr lang="en-US" altLang="zh-CN" sz="2200" b="1" dirty="0"/>
              <a:t> / T</a:t>
            </a:r>
            <a:r>
              <a:rPr lang="en-US" altLang="zh-CN" sz="2200" b="1" baseline="-25000" dirty="0"/>
              <a:t>c</a:t>
            </a:r>
            <a:r>
              <a:rPr lang="en-US" altLang="zh-CN" sz="2200" b="1" dirty="0"/>
              <a:t>) = p / (1+ T</a:t>
            </a:r>
            <a:r>
              <a:rPr lang="en-US" altLang="zh-CN" sz="2200" b="1" baseline="-25000" dirty="0"/>
              <a:t>o</a:t>
            </a:r>
            <a:r>
              <a:rPr lang="en-US" altLang="zh-CN" sz="2200" b="1" dirty="0"/>
              <a:t> / W)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           E</a:t>
            </a:r>
            <a:r>
              <a:rPr lang="en-US" altLang="zh-CN" sz="2200" b="1" baseline="-25000" dirty="0"/>
              <a:t>p</a:t>
            </a:r>
            <a:r>
              <a:rPr lang="en-US" altLang="zh-CN" sz="2200" b="1" dirty="0"/>
              <a:t>= S</a:t>
            </a:r>
            <a:r>
              <a:rPr lang="en-US" altLang="zh-CN" sz="2200" b="1" baseline="-25000" dirty="0"/>
              <a:t>p</a:t>
            </a:r>
            <a:r>
              <a:rPr lang="en-US" altLang="zh-CN" sz="2200" b="1" dirty="0"/>
              <a:t> /p=1/( 1+ T</a:t>
            </a:r>
            <a:r>
              <a:rPr lang="en-US" altLang="zh-CN" sz="2200" b="1" baseline="-25000" dirty="0"/>
              <a:t>o</a:t>
            </a:r>
            <a:r>
              <a:rPr lang="en-US" altLang="zh-CN" sz="2200" b="1" dirty="0"/>
              <a:t> / T</a:t>
            </a:r>
            <a:r>
              <a:rPr lang="en-US" altLang="zh-CN" sz="2200" b="1" baseline="-25000" dirty="0"/>
              <a:t>c</a:t>
            </a:r>
            <a:r>
              <a:rPr lang="en-US" altLang="zh-CN" sz="2200" b="1" dirty="0"/>
              <a:t> )=1/ (1+ T</a:t>
            </a:r>
            <a:r>
              <a:rPr lang="en-US" altLang="zh-CN" sz="2200" b="1" baseline="-25000" dirty="0"/>
              <a:t>o</a:t>
            </a:r>
            <a:r>
              <a:rPr lang="en-US" altLang="zh-CN" sz="2200" b="1" dirty="0"/>
              <a:t> / W)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altLang="zh-CN" sz="2200" b="1" dirty="0"/>
              <a:t> </a:t>
            </a:r>
            <a:r>
              <a:rPr lang="zh-CN" altLang="en-US" sz="2200" b="1" dirty="0"/>
              <a:t>为维持效率</a:t>
            </a:r>
            <a:r>
              <a:rPr lang="en-US" altLang="zh-CN" sz="2200" b="1" dirty="0"/>
              <a:t>E</a:t>
            </a:r>
            <a:r>
              <a:rPr lang="en-US" altLang="zh-CN" sz="2200" b="1" baseline="-25000" dirty="0"/>
              <a:t>p</a:t>
            </a:r>
            <a:r>
              <a:rPr lang="zh-CN" altLang="en-US" sz="2200" b="1" dirty="0"/>
              <a:t>不变，当</a:t>
            </a:r>
            <a:r>
              <a:rPr lang="en-US" altLang="zh-CN" sz="2200" b="1" dirty="0"/>
              <a:t>p</a:t>
            </a:r>
            <a:r>
              <a:rPr lang="zh-CN" altLang="en-US" sz="2200" b="1" dirty="0"/>
              <a:t>增大</a:t>
            </a:r>
            <a:r>
              <a:rPr lang="en-US" altLang="zh-CN" sz="2200" b="1" dirty="0"/>
              <a:t>(T</a:t>
            </a:r>
            <a:r>
              <a:rPr lang="en-US" altLang="zh-CN" sz="2200" b="1" baseline="-25000" dirty="0"/>
              <a:t>O</a:t>
            </a:r>
            <a:r>
              <a:rPr lang="zh-CN" altLang="en-US" sz="2200" b="1" dirty="0"/>
              <a:t>增大</a:t>
            </a:r>
            <a:r>
              <a:rPr lang="en-US" altLang="zh-CN" sz="2200" b="1" dirty="0"/>
              <a:t>)</a:t>
            </a:r>
            <a:r>
              <a:rPr lang="zh-CN" altLang="en-US" sz="2200" b="1" dirty="0"/>
              <a:t>时，必须增加计算量</a:t>
            </a:r>
            <a:r>
              <a:rPr lang="en-US" altLang="zh-CN" sz="2200" b="1" dirty="0"/>
              <a:t>W( T</a:t>
            </a:r>
            <a:r>
              <a:rPr lang="en-US" altLang="zh-CN" sz="2200" b="1" baseline="-25000" dirty="0"/>
              <a:t>c</a:t>
            </a:r>
            <a:r>
              <a:rPr lang="en-US" altLang="zh-CN" sz="2200" b="1" dirty="0"/>
              <a:t>)</a:t>
            </a:r>
            <a:r>
              <a:rPr lang="zh-CN" altLang="en-US" sz="2200" b="1" dirty="0"/>
              <a:t>。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zh-CN" altLang="en-US" sz="2200" b="1" dirty="0"/>
              <a:t> 等效率函数</a:t>
            </a:r>
            <a:r>
              <a:rPr lang="en-US" altLang="zh-CN" sz="2200" b="1" dirty="0"/>
              <a:t>f</a:t>
            </a:r>
            <a:r>
              <a:rPr lang="en-US" altLang="zh-CN" sz="2200" b="1" baseline="-25000" dirty="0"/>
              <a:t>E</a:t>
            </a:r>
            <a:r>
              <a:rPr lang="en-US" altLang="zh-CN" sz="2200" b="1" dirty="0"/>
              <a:t>(p)</a:t>
            </a:r>
            <a:r>
              <a:rPr lang="zh-CN" altLang="en-US" sz="2200" b="1" dirty="0"/>
              <a:t>：问题工作量</a:t>
            </a:r>
            <a:r>
              <a:rPr lang="en-US" altLang="zh-CN" sz="2200" b="1" dirty="0"/>
              <a:t>(</a:t>
            </a:r>
            <a:r>
              <a:rPr lang="zh-CN" altLang="en-US" sz="2200" b="1" dirty="0"/>
              <a:t>规模</a:t>
            </a:r>
            <a:r>
              <a:rPr lang="en-US" altLang="zh-CN" sz="2200" b="1" dirty="0"/>
              <a:t>)W</a:t>
            </a:r>
            <a:r>
              <a:rPr lang="zh-CN" altLang="en-US" sz="2200" b="1" dirty="0"/>
              <a:t>随处理器数目</a:t>
            </a:r>
            <a:r>
              <a:rPr lang="en-US" altLang="zh-CN" sz="2200" b="1" dirty="0"/>
              <a:t>p</a:t>
            </a:r>
            <a:r>
              <a:rPr lang="zh-CN" altLang="en-US" sz="2200" b="1" dirty="0"/>
              <a:t>变化的函数。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黑体" panose="02010609060101010101" pitchFamily="49" charset="-122"/>
              </a:rPr>
              <a:t>并行算法可扩展性判断标准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           </a:t>
            </a:r>
            <a:r>
              <a:rPr lang="zh-CN" altLang="en-US" sz="2200" b="1" dirty="0"/>
              <a:t>为了维持效率不变，当</a:t>
            </a:r>
            <a:r>
              <a:rPr lang="en-US" altLang="zh-CN" sz="2200" b="1" dirty="0"/>
              <a:t>p</a:t>
            </a:r>
            <a:r>
              <a:rPr lang="zh-CN" altLang="en-US" sz="2200" b="1" dirty="0"/>
              <a:t>增大时，若仅需增加较小的工作量（问题规模）</a:t>
            </a:r>
            <a:r>
              <a:rPr lang="en-US" altLang="zh-CN" sz="2200" b="1" dirty="0"/>
              <a:t>W——W</a:t>
            </a:r>
            <a:r>
              <a:rPr lang="zh-CN" altLang="en-US" sz="2200" b="1" dirty="0"/>
              <a:t>随</a:t>
            </a:r>
            <a:r>
              <a:rPr lang="en-US" altLang="zh-CN" sz="2200" b="1" dirty="0"/>
              <a:t>p</a:t>
            </a:r>
            <a:r>
              <a:rPr lang="zh-CN" altLang="en-US" sz="2200" b="1" dirty="0"/>
              <a:t>增大而线性</a:t>
            </a:r>
            <a:r>
              <a:rPr lang="en-US" altLang="zh-CN" sz="2200" b="1" dirty="0"/>
              <a:t>/</a:t>
            </a:r>
            <a:r>
              <a:rPr lang="zh-CN" altLang="en-US" sz="2200" b="1" dirty="0"/>
              <a:t>亚线性增长，则称并行算法具有良好的可扩展性；否则，称为不可扩放的。</a:t>
            </a:r>
          </a:p>
        </p:txBody>
      </p: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/>
          </p:cNvSpPr>
          <p:nvPr>
            <p:ph type="title"/>
          </p:nvPr>
        </p:nvSpPr>
        <p:spPr>
          <a:xfrm>
            <a:off x="611188" y="333375"/>
            <a:ext cx="7772400" cy="4318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dirty="0"/>
              <a:t>1.4.4  </a:t>
            </a:r>
            <a:r>
              <a:rPr lang="zh-CN" altLang="en-US" sz="2800" dirty="0"/>
              <a:t>并行算法的</a:t>
            </a:r>
            <a:r>
              <a:rPr lang="en-US" altLang="zh-CN" sz="2800" dirty="0"/>
              <a:t>WT</a:t>
            </a:r>
            <a:r>
              <a:rPr lang="zh-CN" altLang="en-US" sz="2800" dirty="0"/>
              <a:t>表示</a:t>
            </a:r>
          </a:p>
        </p:txBody>
      </p:sp>
      <p:sp>
        <p:nvSpPr>
          <p:cNvPr id="6149" name="Rectangle 3"/>
          <p:cNvSpPr>
            <a:spLocks noGrp="1"/>
          </p:cNvSpPr>
          <p:nvPr>
            <p:ph type="body" sz="half" idx="1"/>
          </p:nvPr>
        </p:nvSpPr>
        <p:spPr>
          <a:xfrm>
            <a:off x="395288" y="1052513"/>
            <a:ext cx="8424862" cy="5545137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Char char="v"/>
            </a:pPr>
            <a:r>
              <a:rPr lang="en-US" altLang="zh-CN" sz="2000" b="1" dirty="0">
                <a:solidFill>
                  <a:srgbClr val="0033CC"/>
                </a:solidFill>
              </a:rPr>
              <a:t>Brent</a:t>
            </a:r>
            <a:r>
              <a:rPr lang="zh-CN" altLang="en-US" sz="2000" b="1" dirty="0">
                <a:solidFill>
                  <a:srgbClr val="0033CC"/>
                </a:solidFill>
              </a:rPr>
              <a:t>定理：</a:t>
            </a:r>
            <a:r>
              <a:rPr lang="zh-CN" altLang="en-US" sz="2000" b="1" dirty="0"/>
              <a:t>令</a:t>
            </a:r>
            <a:r>
              <a:rPr lang="en-US" altLang="zh-CN" sz="2000" b="1" i="1" dirty="0"/>
              <a:t>W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是并行算法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在运行时间</a:t>
            </a:r>
            <a:r>
              <a:rPr lang="en-US" altLang="zh-CN" sz="2000" b="1" i="1" dirty="0"/>
              <a:t>T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内执行的运算量（工作量，即串行算法运行时间），则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使用</a:t>
            </a:r>
            <a:r>
              <a:rPr lang="en-US" altLang="zh-CN" sz="2000" b="1" i="1" dirty="0"/>
              <a:t>p</a:t>
            </a:r>
            <a:r>
              <a:rPr lang="zh-CN" altLang="en-US" sz="2000" b="1" dirty="0"/>
              <a:t>台处理器可在时间</a:t>
            </a:r>
            <a:r>
              <a:rPr lang="en-US" altLang="zh-CN" sz="2000" b="1" i="1" dirty="0"/>
              <a:t>t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)=O(</a:t>
            </a:r>
            <a:r>
              <a:rPr lang="en-US" altLang="zh-CN" sz="2000" b="1" i="1" dirty="0"/>
              <a:t>W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)/</a:t>
            </a:r>
            <a:r>
              <a:rPr lang="en-US" altLang="zh-CN" sz="2000" b="1" i="1" dirty="0"/>
              <a:t>p </a:t>
            </a:r>
            <a:r>
              <a:rPr lang="en-US" altLang="zh-CN" sz="2000" b="1" dirty="0"/>
              <a:t>+</a:t>
            </a:r>
            <a:r>
              <a:rPr lang="en-US" altLang="zh-CN" sz="2000" b="1" i="1" dirty="0"/>
              <a:t>T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))</a:t>
            </a:r>
            <a:r>
              <a:rPr lang="zh-CN" altLang="en-US" sz="2000" b="1" dirty="0"/>
              <a:t>内执行完成。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sz="2000" b="1" dirty="0"/>
              <a:t>          </a:t>
            </a:r>
            <a:r>
              <a:rPr lang="zh-CN" altLang="en-US" sz="2000" b="1" dirty="0">
                <a:solidFill>
                  <a:srgbClr val="FF3399"/>
                </a:solidFill>
              </a:rPr>
              <a:t>证明：</a:t>
            </a:r>
            <a:r>
              <a:rPr lang="zh-CN" altLang="en-US" sz="2000" b="1" dirty="0"/>
              <a:t>设时刻 </a:t>
            </a:r>
            <a:r>
              <a:rPr lang="en-US" altLang="zh-CN" sz="2000" b="1" i="1" dirty="0"/>
              <a:t>i</a:t>
            </a:r>
            <a:r>
              <a:rPr lang="en-US" altLang="zh-CN" sz="2000" b="1" dirty="0"/>
              <a:t>  </a:t>
            </a:r>
            <a:r>
              <a:rPr lang="zh-CN" altLang="en-US" sz="2000" b="1" dirty="0"/>
              <a:t>并行算法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做的工作量为</a:t>
            </a:r>
            <a:r>
              <a:rPr lang="en-US" altLang="zh-CN" sz="2000" b="1" i="1" dirty="0"/>
              <a:t>W</a:t>
            </a:r>
            <a:r>
              <a:rPr lang="en-US" altLang="zh-CN" sz="2000" b="1" i="1" baseline="-25000" dirty="0"/>
              <a:t>i 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即在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i</a:t>
            </a:r>
            <a:r>
              <a:rPr lang="en-US" altLang="zh-CN" sz="2000" b="1" dirty="0"/>
              <a:t>-1, </a:t>
            </a:r>
            <a:r>
              <a:rPr lang="en-US" altLang="zh-CN" sz="2000" b="1" i="1" dirty="0"/>
              <a:t>i</a:t>
            </a:r>
            <a:r>
              <a:rPr lang="en-US" altLang="zh-CN" sz="2000" b="1" dirty="0"/>
              <a:t>]</a:t>
            </a:r>
            <a:r>
              <a:rPr lang="zh-CN" altLang="en-US" sz="2000" b="1" dirty="0"/>
              <a:t>时段内的工作量</a:t>
            </a:r>
            <a:r>
              <a:rPr lang="en-US" altLang="zh-CN" sz="2000" b="1" dirty="0"/>
              <a:t>), 1 </a:t>
            </a:r>
            <a:r>
              <a:rPr lang="en-US" altLang="zh-CN" sz="1800" dirty="0"/>
              <a:t>≤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i </a:t>
            </a:r>
            <a:r>
              <a:rPr lang="en-US" altLang="zh-CN" sz="1800" dirty="0"/>
              <a:t>≤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T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sz="2000" b="1" dirty="0"/>
              <a:t>         ==&gt;</a:t>
            </a:r>
            <a:r>
              <a:rPr lang="zh-CN" altLang="en-US" sz="2000" b="1" dirty="0"/>
              <a:t>用</a:t>
            </a:r>
            <a:r>
              <a:rPr lang="en-US" altLang="zh-CN" sz="2000" b="1" i="1" dirty="0"/>
              <a:t>p</a:t>
            </a:r>
            <a:r>
              <a:rPr lang="zh-CN" altLang="en-US" sz="2000" b="1" dirty="0"/>
              <a:t>台处理器去完成并行算法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的第</a:t>
            </a:r>
            <a:r>
              <a:rPr lang="en-US" altLang="zh-CN" sz="2000" b="1" dirty="0"/>
              <a:t>i</a:t>
            </a:r>
            <a:r>
              <a:rPr lang="zh-CN" altLang="en-US" sz="2000" b="1" dirty="0"/>
              <a:t>时刻工作量，需时间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sz="2000" b="1" dirty="0"/>
              <a:t>          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sz="2000" b="1" dirty="0"/>
              <a:t>        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sz="2000" b="1" dirty="0"/>
              <a:t>         </a:t>
            </a:r>
            <a:r>
              <a:rPr lang="en-US" altLang="zh-CN" sz="2000" b="1" dirty="0"/>
              <a:t>==&gt;</a:t>
            </a:r>
            <a:r>
              <a:rPr lang="zh-CN" altLang="en-US" sz="2000" b="1" dirty="0"/>
              <a:t>用</a:t>
            </a:r>
            <a:r>
              <a:rPr lang="en-US" altLang="zh-CN" sz="2000" b="1" i="1" dirty="0"/>
              <a:t>p</a:t>
            </a:r>
            <a:r>
              <a:rPr lang="zh-CN" altLang="en-US" sz="2000" b="1" dirty="0"/>
              <a:t>台处理器模拟并行算法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的总时间为 </a:t>
            </a:r>
          </a:p>
          <a:p>
            <a:pPr eaLnBrk="1" hangingPunct="1">
              <a:lnSpc>
                <a:spcPct val="105000"/>
              </a:lnSpc>
              <a:buNone/>
            </a:pPr>
            <a:endParaRPr lang="zh-CN" altLang="en-US" sz="2000" b="1" dirty="0"/>
          </a:p>
          <a:p>
            <a:pPr eaLnBrk="1" hangingPunct="1">
              <a:lnSpc>
                <a:spcPct val="105000"/>
              </a:lnSpc>
              <a:buNone/>
            </a:pPr>
            <a:endParaRPr lang="zh-CN" altLang="en-US" sz="2000" b="1" dirty="0"/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sz="2000" b="1" dirty="0"/>
              <a:t> 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sz="2000" b="1" dirty="0"/>
              <a:t>     </a:t>
            </a:r>
            <a:r>
              <a:rPr lang="en-US" altLang="zh-CN" sz="2000" b="1" dirty="0">
                <a:solidFill>
                  <a:srgbClr val="FF3399"/>
                </a:solidFill>
              </a:rPr>
              <a:t>Brent</a:t>
            </a:r>
            <a:r>
              <a:rPr lang="zh-CN" altLang="en-US" sz="2000" b="1" dirty="0">
                <a:solidFill>
                  <a:srgbClr val="FF3399"/>
                </a:solidFill>
              </a:rPr>
              <a:t>定理揭示了</a:t>
            </a:r>
            <a:r>
              <a:rPr lang="zh-CN" altLang="en-US" sz="2000" b="1" dirty="0"/>
              <a:t>并行算法工作量和运行时间的关系；</a:t>
            </a:r>
            <a:r>
              <a:rPr lang="zh-CN" altLang="en-US" sz="2000" b="1" dirty="0">
                <a:solidFill>
                  <a:srgbClr val="FF3399"/>
                </a:solidFill>
              </a:rPr>
              <a:t>提供了</a:t>
            </a:r>
            <a:r>
              <a:rPr lang="zh-CN" altLang="en-US" sz="2000" b="1" dirty="0"/>
              <a:t>并行算法的</a:t>
            </a:r>
            <a:r>
              <a:rPr lang="en-US" altLang="zh-CN" sz="2000" b="1" dirty="0"/>
              <a:t>WT(Work-Time)</a:t>
            </a:r>
            <a:r>
              <a:rPr lang="zh-CN" altLang="en-US" sz="2000" b="1" dirty="0"/>
              <a:t>表示方法；</a:t>
            </a:r>
            <a:r>
              <a:rPr lang="zh-CN" altLang="en-US" sz="2000" b="1" dirty="0">
                <a:solidFill>
                  <a:srgbClr val="FF3399"/>
                </a:solidFill>
              </a:rPr>
              <a:t>指明了</a:t>
            </a:r>
            <a:r>
              <a:rPr lang="zh-CN" altLang="en-US" sz="2000" b="1" dirty="0"/>
              <a:t>设计并行算法时应尽可能将每个时间步的工作量均匀地分摊给</a:t>
            </a:r>
            <a:r>
              <a:rPr lang="en-US" altLang="zh-CN" sz="2000" b="1" i="1" dirty="0"/>
              <a:t>p</a:t>
            </a:r>
            <a:r>
              <a:rPr lang="zh-CN" altLang="en-US" sz="2000" b="1" dirty="0"/>
              <a:t>台处理器，使各处理器处于活跃状态。</a:t>
            </a:r>
          </a:p>
          <a:p>
            <a:pPr eaLnBrk="1" hangingPunct="1">
              <a:lnSpc>
                <a:spcPct val="105000"/>
              </a:lnSpc>
              <a:buChar char="•"/>
            </a:pPr>
            <a:endParaRPr lang="en-US" altLang="zh-CN" sz="2000" b="1" dirty="0"/>
          </a:p>
        </p:txBody>
      </p:sp>
      <p:graphicFrame>
        <p:nvGraphicFramePr>
          <p:cNvPr id="55301" name="Object 5"/>
          <p:cNvGraphicFramePr/>
          <p:nvPr/>
        </p:nvGraphicFramePr>
        <p:xfrm>
          <a:off x="1187450" y="4437063"/>
          <a:ext cx="5329238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4" imgW="3365500" imgH="482600" progId="Equation.3">
                  <p:embed/>
                </p:oleObj>
              </mc:Choice>
              <mc:Fallback>
                <p:oleObj r:id="rId4" imgW="3365500" imgH="482600" progId="Equation.3">
                  <p:embed/>
                  <p:pic>
                    <p:nvPicPr>
                      <p:cNvPr id="55301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7450" y="4437063"/>
                        <a:ext cx="5329238" cy="769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1"/>
          <p:cNvGraphicFramePr>
            <a:graphicFrameLocks noGrp="1"/>
          </p:cNvGraphicFramePr>
          <p:nvPr>
            <p:ph sz="half" idx="2"/>
          </p:nvPr>
        </p:nvGraphicFramePr>
        <p:xfrm>
          <a:off x="2555875" y="3068638"/>
          <a:ext cx="6413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r:id="rId6" imgW="351155" imgH="459740" progId="Word.Document.8">
                  <p:embed/>
                </p:oleObj>
              </mc:Choice>
              <mc:Fallback>
                <p:oleObj r:id="rId6" imgW="351155" imgH="459740" progId="Word.Document.8">
                  <p:embed/>
                  <p:pic>
                    <p:nvPicPr>
                      <p:cNvPr id="6147" name="Object 3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5875" y="3068638"/>
                        <a:ext cx="641350" cy="8382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blinds dir="vert"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33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endParaRPr lang="zh-CN" altLang="zh-CN" sz="2400" dirty="0"/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>
          <a:xfrm>
            <a:off x="228600" y="304800"/>
            <a:ext cx="8915400" cy="65532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zh-CN" altLang="en-US" sz="2000" b="1" dirty="0"/>
              <a:t>算法</a:t>
            </a:r>
            <a:r>
              <a:rPr lang="en-US" altLang="zh-CN" sz="2000" b="1" dirty="0"/>
              <a:t>1.1  SIMD-SM</a:t>
            </a:r>
            <a:r>
              <a:rPr lang="zh-CN" altLang="en-US" sz="2000" b="1" dirty="0"/>
              <a:t>模型上并行求和算法</a:t>
            </a:r>
            <a:r>
              <a:rPr lang="zh-CN" altLang="en-US" sz="2000" b="1" dirty="0">
                <a:solidFill>
                  <a:srgbClr val="FF3300"/>
                </a:solidFill>
              </a:rPr>
              <a:t>（高层描述</a:t>
            </a:r>
            <a:r>
              <a:rPr lang="en-US" altLang="zh-CN" sz="2000" b="1" dirty="0">
                <a:solidFill>
                  <a:srgbClr val="FF3300"/>
                </a:solidFill>
              </a:rPr>
              <a:t>——</a:t>
            </a:r>
            <a:r>
              <a:rPr lang="zh-CN" altLang="en-US" sz="2000" b="1" dirty="0">
                <a:solidFill>
                  <a:srgbClr val="FF3300"/>
                </a:solidFill>
              </a:rPr>
              <a:t>不考虑处理器数目及其分配）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zh-CN" altLang="en-US" sz="2000" b="1" dirty="0"/>
              <a:t>   </a:t>
            </a:r>
            <a:r>
              <a:rPr lang="en-US" altLang="zh-CN" sz="2000" b="1" dirty="0"/>
              <a:t>// </a:t>
            </a:r>
            <a:r>
              <a:rPr lang="zh-CN" altLang="en-US" sz="2000" b="1" dirty="0"/>
              <a:t>数据</a:t>
            </a:r>
            <a:r>
              <a:rPr lang="en-US" altLang="zh-CN" sz="2000" b="1" dirty="0"/>
              <a:t>A[1..n], n=2</a:t>
            </a:r>
            <a:r>
              <a:rPr lang="en-US" altLang="zh-CN" sz="2000" b="1" baseline="30000" dirty="0"/>
              <a:t>k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Begin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(1)   for  </a:t>
            </a:r>
            <a:r>
              <a:rPr lang="en-US" altLang="zh-CN" sz="2000" b="1" i="1" dirty="0"/>
              <a:t>i</a:t>
            </a:r>
            <a:r>
              <a:rPr lang="en-US" altLang="zh-CN" sz="2000" b="1" dirty="0"/>
              <a:t>=1  to n  do  in parallel      </a:t>
            </a:r>
            <a:r>
              <a:rPr lang="en-US" altLang="zh-CN" sz="2000" b="1" dirty="0">
                <a:solidFill>
                  <a:srgbClr val="0033CC"/>
                </a:solidFill>
              </a:rPr>
              <a:t>//</a:t>
            </a:r>
            <a:r>
              <a:rPr lang="zh-CN" altLang="en-US" sz="2000" b="1" dirty="0">
                <a:solidFill>
                  <a:srgbClr val="0033CC"/>
                </a:solidFill>
              </a:rPr>
              <a:t>时间</a:t>
            </a:r>
            <a:r>
              <a:rPr lang="en-US" altLang="zh-CN" sz="2000" b="1" dirty="0">
                <a:solidFill>
                  <a:srgbClr val="0033CC"/>
                </a:solidFill>
              </a:rPr>
              <a:t>O(</a:t>
            </a:r>
            <a:r>
              <a:rPr lang="en-US" altLang="zh-CN" sz="2000" b="1" dirty="0"/>
              <a:t>1 </a:t>
            </a:r>
            <a:r>
              <a:rPr lang="en-US" altLang="zh-CN" sz="2000" b="1" dirty="0">
                <a:solidFill>
                  <a:srgbClr val="0033CC"/>
                </a:solidFill>
              </a:rPr>
              <a:t>), </a:t>
            </a:r>
            <a:r>
              <a:rPr lang="zh-CN" altLang="en-US" sz="2000" b="1" dirty="0">
                <a:solidFill>
                  <a:srgbClr val="0033CC"/>
                </a:solidFill>
              </a:rPr>
              <a:t>工作量</a:t>
            </a:r>
            <a:r>
              <a:rPr lang="en-US" altLang="zh-CN" sz="2000" b="1" dirty="0">
                <a:solidFill>
                  <a:srgbClr val="0033CC"/>
                </a:solidFill>
              </a:rPr>
              <a:t>n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         B[</a:t>
            </a:r>
            <a:r>
              <a:rPr lang="en-US" altLang="zh-CN" sz="2000" b="1" i="1" dirty="0"/>
              <a:t>i</a:t>
            </a:r>
            <a:r>
              <a:rPr lang="en-US" altLang="zh-CN" sz="2000" b="1" dirty="0"/>
              <a:t>]=A[</a:t>
            </a:r>
            <a:r>
              <a:rPr lang="en-US" altLang="zh-CN" sz="2000" b="1" i="1" dirty="0"/>
              <a:t>i</a:t>
            </a:r>
            <a:r>
              <a:rPr lang="en-US" altLang="zh-CN" sz="2000" b="1" dirty="0"/>
              <a:t>];   </a:t>
            </a:r>
            <a:r>
              <a:rPr lang="en-US" altLang="zh-CN" sz="2000" b="1" dirty="0">
                <a:solidFill>
                  <a:srgbClr val="0033CC"/>
                </a:solidFill>
              </a:rPr>
              <a:t>// A</a:t>
            </a:r>
            <a:r>
              <a:rPr lang="zh-CN" altLang="en-US" sz="2000" b="1" dirty="0">
                <a:solidFill>
                  <a:srgbClr val="0033CC"/>
                </a:solidFill>
              </a:rPr>
              <a:t>为原始数组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zh-CN" altLang="en-US" sz="2000" b="1" dirty="0"/>
              <a:t>          </a:t>
            </a:r>
            <a:r>
              <a:rPr lang="en-US" altLang="zh-CN" sz="2000" b="1" dirty="0"/>
              <a:t>endfor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(2)  for  h=1 to log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n do     </a:t>
            </a:r>
            <a:r>
              <a:rPr lang="en-US" altLang="zh-CN" sz="2000" b="1" dirty="0">
                <a:solidFill>
                  <a:srgbClr val="0033CC"/>
                </a:solidFill>
              </a:rPr>
              <a:t>// h</a:t>
            </a:r>
            <a:r>
              <a:rPr lang="zh-CN" altLang="en-US" sz="2000" b="1" dirty="0">
                <a:solidFill>
                  <a:srgbClr val="0033CC"/>
                </a:solidFill>
              </a:rPr>
              <a:t>为逻辑二叉树的层号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0033CC"/>
                </a:solidFill>
              </a:rPr>
              <a:t>                                       </a:t>
            </a:r>
            <a:r>
              <a:rPr lang="zh-CN" altLang="en-US" sz="2000" b="1" dirty="0"/>
              <a:t> </a:t>
            </a:r>
            <a:r>
              <a:rPr lang="en-US" altLang="zh-CN" sz="2000" b="1" dirty="0">
                <a:solidFill>
                  <a:srgbClr val="0033CC"/>
                </a:solidFill>
              </a:rPr>
              <a:t>// h</a:t>
            </a:r>
            <a:r>
              <a:rPr lang="zh-CN" altLang="en-US" sz="2000" b="1" dirty="0">
                <a:solidFill>
                  <a:srgbClr val="0033CC"/>
                </a:solidFill>
              </a:rPr>
              <a:t>层上</a:t>
            </a:r>
            <a:r>
              <a:rPr lang="en-US" altLang="zh-CN" sz="2000" b="1" dirty="0">
                <a:solidFill>
                  <a:schemeClr val="accent2"/>
                </a:solidFill>
              </a:rPr>
              <a:t>n/2</a:t>
            </a:r>
            <a:r>
              <a:rPr lang="en-US" altLang="zh-CN" sz="2000" b="1" baseline="30000" dirty="0">
                <a:solidFill>
                  <a:schemeClr val="accent2"/>
                </a:solidFill>
              </a:rPr>
              <a:t>h</a:t>
            </a:r>
            <a:r>
              <a:rPr lang="zh-CN" altLang="en-US" sz="2000" b="1" dirty="0">
                <a:solidFill>
                  <a:srgbClr val="0033CC"/>
                </a:solidFill>
              </a:rPr>
              <a:t>个结点（进程） 并行执行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zh-CN" altLang="en-US" sz="2000" b="1" dirty="0"/>
              <a:t>               </a:t>
            </a:r>
            <a:r>
              <a:rPr lang="en-US" altLang="zh-CN" sz="2000" b="1" dirty="0"/>
              <a:t>for  </a:t>
            </a:r>
            <a:r>
              <a:rPr lang="en-US" altLang="zh-CN" sz="2000" b="1" i="1" dirty="0"/>
              <a:t>i</a:t>
            </a:r>
            <a:r>
              <a:rPr lang="en-US" altLang="zh-CN" sz="2000" b="1" dirty="0"/>
              <a:t> = 1  to n/2</a:t>
            </a:r>
            <a:r>
              <a:rPr lang="en-US" altLang="zh-CN" sz="2000" b="1" baseline="30000" dirty="0"/>
              <a:t>h  </a:t>
            </a:r>
            <a:r>
              <a:rPr lang="en-US" altLang="zh-CN" sz="2000" b="1" dirty="0"/>
              <a:t>do   in  parallel  </a:t>
            </a:r>
            <a:r>
              <a:rPr lang="en-US" altLang="zh-CN" sz="2000" b="1" dirty="0">
                <a:solidFill>
                  <a:schemeClr val="accent2"/>
                </a:solidFill>
              </a:rPr>
              <a:t>// </a:t>
            </a:r>
            <a:r>
              <a:rPr lang="zh-CN" altLang="en-US" sz="2000" b="1" dirty="0">
                <a:solidFill>
                  <a:schemeClr val="accent2"/>
                </a:solidFill>
              </a:rPr>
              <a:t>时间 </a:t>
            </a:r>
            <a:r>
              <a:rPr lang="en-US" altLang="zh-CN" sz="2000" b="1" dirty="0">
                <a:solidFill>
                  <a:schemeClr val="accent2"/>
                </a:solidFill>
              </a:rPr>
              <a:t>O(1</a:t>
            </a:r>
            <a:r>
              <a:rPr lang="en-US" altLang="zh-CN" sz="2000" b="1" baseline="30000" dirty="0">
                <a:solidFill>
                  <a:schemeClr val="accent2"/>
                </a:solidFill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</a:rPr>
              <a:t>), </a:t>
            </a:r>
            <a:r>
              <a:rPr lang="zh-CN" altLang="en-US" sz="2000" b="1" dirty="0">
                <a:solidFill>
                  <a:schemeClr val="accent2"/>
                </a:solidFill>
              </a:rPr>
              <a:t>工作量</a:t>
            </a:r>
            <a:r>
              <a:rPr lang="en-US" altLang="zh-CN" sz="2000" b="1" dirty="0">
                <a:solidFill>
                  <a:schemeClr val="accent2"/>
                </a:solidFill>
              </a:rPr>
              <a:t>n/2</a:t>
            </a:r>
            <a:r>
              <a:rPr lang="en-US" altLang="zh-CN" sz="2000" b="1" baseline="30000" dirty="0">
                <a:solidFill>
                  <a:schemeClr val="accent2"/>
                </a:solidFill>
              </a:rPr>
              <a:t>h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             B[</a:t>
            </a:r>
            <a:r>
              <a:rPr lang="en-US" altLang="zh-CN" sz="2000" b="1" i="1" dirty="0"/>
              <a:t>i</a:t>
            </a:r>
            <a:r>
              <a:rPr lang="en-US" altLang="zh-CN" sz="2000" b="1" dirty="0"/>
              <a:t>]=B[2</a:t>
            </a:r>
            <a:r>
              <a:rPr lang="en-US" altLang="zh-CN" sz="2000" b="1" i="1" dirty="0"/>
              <a:t>i</a:t>
            </a:r>
            <a:r>
              <a:rPr lang="en-US" altLang="zh-CN" sz="2000" b="1" dirty="0"/>
              <a:t>-1]+B[2</a:t>
            </a:r>
            <a:r>
              <a:rPr lang="en-US" altLang="zh-CN" sz="2000" b="1" i="1" dirty="0"/>
              <a:t>i</a:t>
            </a:r>
            <a:r>
              <a:rPr lang="en-US" altLang="zh-CN" sz="2000" b="1" dirty="0"/>
              <a:t>];   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         endfor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      endif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(3)  S=B[1];  </a:t>
            </a:r>
            <a:r>
              <a:rPr lang="en-US" altLang="zh-CN" sz="2000" b="1" dirty="0">
                <a:solidFill>
                  <a:srgbClr val="0033CC"/>
                </a:solidFill>
              </a:rPr>
              <a:t>// </a:t>
            </a:r>
            <a:r>
              <a:rPr lang="zh-CN" altLang="en-US" sz="2000" b="1" dirty="0">
                <a:solidFill>
                  <a:srgbClr val="0033CC"/>
                </a:solidFill>
              </a:rPr>
              <a:t>时间</a:t>
            </a:r>
            <a:r>
              <a:rPr lang="en-US" altLang="zh-CN" sz="2000" b="1" dirty="0">
                <a:solidFill>
                  <a:srgbClr val="0033CC"/>
                </a:solidFill>
              </a:rPr>
              <a:t>O(1), </a:t>
            </a:r>
            <a:r>
              <a:rPr lang="zh-CN" altLang="en-US" sz="2000" b="1" dirty="0">
                <a:solidFill>
                  <a:srgbClr val="0033CC"/>
                </a:solidFill>
              </a:rPr>
              <a:t>工作量</a:t>
            </a:r>
            <a:r>
              <a:rPr lang="en-US" altLang="zh-CN" sz="2000" b="1" dirty="0">
                <a:solidFill>
                  <a:srgbClr val="0033CC"/>
                </a:solidFill>
              </a:rPr>
              <a:t>1</a:t>
            </a:r>
            <a:endParaRPr lang="en-US" altLang="zh-CN" sz="2000" b="1" dirty="0"/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>
                <a:solidFill>
                  <a:srgbClr val="FF3300"/>
                </a:solidFill>
              </a:rPr>
              <a:t>endfor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End.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altLang="zh-CN" sz="2000" b="1" dirty="0"/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zh-CN" altLang="en-US" sz="2000" b="1" dirty="0"/>
              <a:t>时间</a:t>
            </a:r>
            <a:r>
              <a:rPr lang="en-US" altLang="zh-CN" sz="2000" b="1" dirty="0"/>
              <a:t>T(n)=O(1)+ log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n*O(1)+O(1)=O(log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n)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zh-CN" altLang="en-US" sz="2000" b="1" dirty="0"/>
              <a:t>工作量</a:t>
            </a:r>
            <a:r>
              <a:rPr lang="en-US" altLang="zh-CN" sz="2000" b="1" dirty="0"/>
              <a:t>W(n) =n+(n/2</a:t>
            </a:r>
            <a:r>
              <a:rPr lang="en-US" altLang="zh-CN" sz="2000" b="1" baseline="30000" dirty="0"/>
              <a:t>1 </a:t>
            </a:r>
            <a:r>
              <a:rPr lang="en-US" altLang="zh-CN" sz="2000" b="1" dirty="0"/>
              <a:t>+n/2</a:t>
            </a:r>
            <a:r>
              <a:rPr lang="en-US" altLang="zh-CN" sz="2000" b="1" baseline="30000" dirty="0"/>
              <a:t>2  </a:t>
            </a:r>
            <a:r>
              <a:rPr lang="en-US" altLang="zh-CN" sz="2000" b="1" dirty="0"/>
              <a:t>+……+n/2</a:t>
            </a:r>
            <a:r>
              <a:rPr lang="en-US" altLang="zh-CN" sz="2000" b="1" baseline="30000" dirty="0"/>
              <a:t>log-1</a:t>
            </a:r>
            <a:r>
              <a:rPr lang="en-US" altLang="zh-CN" sz="2000" b="1" dirty="0"/>
              <a:t>+n/2</a:t>
            </a:r>
            <a:r>
              <a:rPr lang="en-US" altLang="zh-CN" sz="2000" b="1" baseline="30000" dirty="0"/>
              <a:t>logn</a:t>
            </a:r>
            <a:r>
              <a:rPr lang="en-US" altLang="zh-CN" sz="2000" b="1" dirty="0"/>
              <a:t>))+1=O(n)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altLang="zh-CN" sz="2000" dirty="0"/>
          </a:p>
        </p:txBody>
      </p: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33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endParaRPr lang="zh-CN" altLang="zh-CN" sz="2400" dirty="0"/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>
          <a:xfrm>
            <a:off x="228600" y="457200"/>
            <a:ext cx="8686800" cy="60198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buNone/>
            </a:pPr>
            <a:r>
              <a:rPr lang="zh-CN" altLang="en-US" sz="2400" dirty="0"/>
              <a:t>算法</a:t>
            </a:r>
            <a:r>
              <a:rPr lang="en-US" altLang="zh-CN" sz="2400" dirty="0"/>
              <a:t>1.1  SIMD-SM</a:t>
            </a:r>
            <a:r>
              <a:rPr lang="zh-CN" altLang="en-US" sz="2400" dirty="0"/>
              <a:t>模型上并行求和算法（高层描述）</a:t>
            </a:r>
          </a:p>
          <a:p>
            <a:pPr marL="609600" indent="-609600" eaLnBrk="1" hangingPunct="1">
              <a:buNone/>
            </a:pPr>
            <a:r>
              <a:rPr lang="zh-CN" altLang="en-US" sz="2400" dirty="0"/>
              <a:t>示意图：</a:t>
            </a:r>
            <a:r>
              <a:rPr lang="zh-CN" altLang="en-US" sz="2000" dirty="0"/>
              <a:t>  </a:t>
            </a:r>
          </a:p>
          <a:p>
            <a:pPr marL="609600" indent="-609600" eaLnBrk="1" hangingPunct="1">
              <a:buNone/>
            </a:pPr>
            <a:r>
              <a:rPr lang="zh-CN" altLang="en-US" sz="2000" dirty="0"/>
              <a:t>                                                </a:t>
            </a:r>
            <a:r>
              <a:rPr lang="en-US" altLang="zh-CN" sz="2000" dirty="0"/>
              <a:t>B[1]  </a:t>
            </a:r>
            <a:r>
              <a:rPr lang="en-US" altLang="zh-CN" sz="2000" dirty="0">
                <a:solidFill>
                  <a:srgbClr val="0033CC"/>
                </a:solidFill>
              </a:rPr>
              <a:t>(S)                                                 —————</a:t>
            </a:r>
          </a:p>
          <a:p>
            <a:pPr marL="609600" indent="-609600" eaLnBrk="1" hangingPunct="1">
              <a:buNone/>
            </a:pPr>
            <a:r>
              <a:rPr lang="en-US" altLang="zh-CN" sz="2000" dirty="0"/>
              <a:t>                                        </a:t>
            </a:r>
          </a:p>
          <a:p>
            <a:pPr marL="609600" indent="-609600" eaLnBrk="1" hangingPunct="1">
              <a:buNone/>
            </a:pPr>
            <a:r>
              <a:rPr lang="en-US" altLang="zh-CN" sz="2000" dirty="0"/>
              <a:t>                                    B[1]                    B[2]                                          </a:t>
            </a:r>
          </a:p>
          <a:p>
            <a:pPr marL="609600" indent="-609600" eaLnBrk="1" hangingPunct="1">
              <a:buNone/>
            </a:pPr>
            <a:endParaRPr lang="en-US" altLang="zh-CN" sz="2000" dirty="0"/>
          </a:p>
          <a:p>
            <a:pPr marL="609600" indent="-609600" eaLnBrk="1" hangingPunct="1">
              <a:buNone/>
            </a:pPr>
            <a:r>
              <a:rPr lang="en-US" altLang="zh-CN" sz="2000" dirty="0"/>
              <a:t>                         B[1]         B[2]       B[3]             B[4]                                </a:t>
            </a:r>
            <a:r>
              <a:rPr lang="zh-CN" altLang="en-US" sz="2000" dirty="0"/>
              <a:t>逐层并行</a:t>
            </a:r>
          </a:p>
          <a:p>
            <a:pPr marL="609600" indent="-609600" eaLnBrk="1" hangingPunct="1">
              <a:buNone/>
            </a:pPr>
            <a:endParaRPr lang="zh-CN" altLang="en-US" sz="2000" dirty="0"/>
          </a:p>
          <a:p>
            <a:pPr marL="609600" indent="-609600" eaLnBrk="1" hangingPunct="1">
              <a:buNone/>
            </a:pPr>
            <a:r>
              <a:rPr lang="zh-CN" altLang="en-US" sz="2000" dirty="0"/>
              <a:t>                       </a:t>
            </a:r>
            <a:r>
              <a:rPr lang="en-US" altLang="zh-CN" sz="2000" dirty="0"/>
              <a:t>…        …         …         …        …         …</a:t>
            </a:r>
          </a:p>
          <a:p>
            <a:pPr marL="609600" indent="-609600" eaLnBrk="1" hangingPunct="1">
              <a:buNone/>
            </a:pPr>
            <a:r>
              <a:rPr lang="en-US" altLang="zh-CN" sz="2000" dirty="0"/>
              <a:t>                                                                                                                     </a:t>
            </a:r>
            <a:r>
              <a:rPr lang="zh-CN" altLang="en-US" sz="2000" dirty="0"/>
              <a:t>由底向上</a:t>
            </a:r>
          </a:p>
          <a:p>
            <a:pPr marL="609600" indent="-609600" eaLnBrk="1" hangingPunct="1">
              <a:buNone/>
            </a:pPr>
            <a:r>
              <a:rPr lang="zh-CN" altLang="en-US" sz="2000" dirty="0"/>
              <a:t>       </a:t>
            </a:r>
            <a:r>
              <a:rPr lang="en-US" altLang="zh-CN" sz="2000" dirty="0"/>
              <a:t>B[1]               B[2]         ……..                B[n/2-1]                B[n/2]</a:t>
            </a:r>
          </a:p>
          <a:p>
            <a:pPr marL="609600" indent="-609600" eaLnBrk="1" hangingPunct="1">
              <a:buNone/>
            </a:pPr>
            <a:endParaRPr lang="en-US" altLang="zh-CN" sz="2000" dirty="0"/>
          </a:p>
          <a:p>
            <a:pPr marL="609600" indent="-609600" eaLnBrk="1" hangingPunct="1">
              <a:buNone/>
            </a:pPr>
            <a:r>
              <a:rPr lang="en-US" altLang="zh-CN" sz="2000" dirty="0"/>
              <a:t> </a:t>
            </a:r>
          </a:p>
          <a:p>
            <a:pPr marL="609600" indent="-609600" eaLnBrk="1" hangingPunct="1">
              <a:buNone/>
            </a:pPr>
            <a:r>
              <a:rPr lang="en-US" altLang="zh-CN" sz="2000" dirty="0"/>
              <a:t>B[1]     B[2]    B[3]     B[4]      ……..      B[n-3]    B[n-2]    B[n-1]             B[n] —</a:t>
            </a:r>
          </a:p>
          <a:p>
            <a:pPr marL="609600" indent="-609600" eaLnBrk="1" hangingPunct="1">
              <a:buNone/>
            </a:pPr>
            <a:endParaRPr lang="en-US" altLang="zh-CN" sz="2000" dirty="0"/>
          </a:p>
          <a:p>
            <a:pPr marL="609600" indent="-609600" eaLnBrk="1" hangingPunct="1">
              <a:buNone/>
            </a:pPr>
            <a:r>
              <a:rPr lang="en-US" altLang="zh-CN" sz="2000" dirty="0"/>
              <a:t>A[1]     A[2]    A[3]     A[4]     ……..      A[n-3]    A[n-2]   A[n-1]             A[n]</a:t>
            </a:r>
          </a:p>
          <a:p>
            <a:pPr marL="609600" indent="-609600" eaLnBrk="1" hangingPunct="1">
              <a:buNone/>
            </a:pPr>
            <a:endParaRPr lang="en-US" altLang="zh-CN" sz="2000" dirty="0"/>
          </a:p>
          <a:p>
            <a:pPr marL="609600" indent="-609600" eaLnBrk="1" hangingPunct="1">
              <a:buNone/>
            </a:pPr>
            <a:endParaRPr lang="en-US" altLang="zh-CN" sz="2000" dirty="0"/>
          </a:p>
          <a:p>
            <a:pPr marL="609600" indent="-609600" eaLnBrk="1" hangingPunct="1">
              <a:buNone/>
            </a:pPr>
            <a:endParaRPr lang="en-US" altLang="zh-CN" sz="2000" dirty="0"/>
          </a:p>
        </p:txBody>
      </p:sp>
      <p:sp>
        <p:nvSpPr>
          <p:cNvPr id="69636" name="Line 4"/>
          <p:cNvSpPr/>
          <p:nvPr/>
        </p:nvSpPr>
        <p:spPr>
          <a:xfrm flipV="1">
            <a:off x="533400" y="4648200"/>
            <a:ext cx="381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37" name="Line 5"/>
          <p:cNvSpPr/>
          <p:nvPr/>
        </p:nvSpPr>
        <p:spPr>
          <a:xfrm flipH="1" flipV="1">
            <a:off x="1066800" y="4724400"/>
            <a:ext cx="3048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38" name="Line 6"/>
          <p:cNvSpPr/>
          <p:nvPr/>
        </p:nvSpPr>
        <p:spPr>
          <a:xfrm flipV="1">
            <a:off x="1981200" y="4648200"/>
            <a:ext cx="3810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39" name="Line 7"/>
          <p:cNvSpPr/>
          <p:nvPr/>
        </p:nvSpPr>
        <p:spPr>
          <a:xfrm flipH="1" flipV="1">
            <a:off x="2514600" y="4724400"/>
            <a:ext cx="3048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40" name="Line 8"/>
          <p:cNvSpPr/>
          <p:nvPr/>
        </p:nvSpPr>
        <p:spPr>
          <a:xfrm flipV="1">
            <a:off x="4724400" y="4648200"/>
            <a:ext cx="457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41" name="Line 9"/>
          <p:cNvSpPr/>
          <p:nvPr/>
        </p:nvSpPr>
        <p:spPr>
          <a:xfrm flipH="1" flipV="1">
            <a:off x="5334000" y="4648200"/>
            <a:ext cx="457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42" name="Line 10"/>
          <p:cNvSpPr/>
          <p:nvPr/>
        </p:nvSpPr>
        <p:spPr>
          <a:xfrm flipV="1">
            <a:off x="6705600" y="4648200"/>
            <a:ext cx="3048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43" name="Line 11"/>
          <p:cNvSpPr/>
          <p:nvPr/>
        </p:nvSpPr>
        <p:spPr>
          <a:xfrm flipH="1" flipV="1">
            <a:off x="7315200" y="4648200"/>
            <a:ext cx="6096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44" name="Line 13"/>
          <p:cNvSpPr/>
          <p:nvPr/>
        </p:nvSpPr>
        <p:spPr>
          <a:xfrm flipV="1">
            <a:off x="1066800" y="3962400"/>
            <a:ext cx="4572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45" name="Line 14"/>
          <p:cNvSpPr/>
          <p:nvPr/>
        </p:nvSpPr>
        <p:spPr>
          <a:xfrm flipH="1" flipV="1">
            <a:off x="1905000" y="3962400"/>
            <a:ext cx="3810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46" name="Line 15"/>
          <p:cNvSpPr/>
          <p:nvPr/>
        </p:nvSpPr>
        <p:spPr>
          <a:xfrm flipV="1">
            <a:off x="5257800" y="3962400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47" name="Line 16"/>
          <p:cNvSpPr/>
          <p:nvPr/>
        </p:nvSpPr>
        <p:spPr>
          <a:xfrm flipH="1" flipV="1">
            <a:off x="6172200" y="3886200"/>
            <a:ext cx="762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48" name="Line 17"/>
          <p:cNvSpPr/>
          <p:nvPr/>
        </p:nvSpPr>
        <p:spPr>
          <a:xfrm flipV="1">
            <a:off x="1752600" y="3124200"/>
            <a:ext cx="3048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49" name="Line 18"/>
          <p:cNvSpPr/>
          <p:nvPr/>
        </p:nvSpPr>
        <p:spPr>
          <a:xfrm flipH="1" flipV="1">
            <a:off x="2286000" y="3124200"/>
            <a:ext cx="228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50" name="Line 19"/>
          <p:cNvSpPr/>
          <p:nvPr/>
        </p:nvSpPr>
        <p:spPr>
          <a:xfrm flipV="1">
            <a:off x="2819400" y="3200400"/>
            <a:ext cx="2286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51" name="Line 20"/>
          <p:cNvSpPr/>
          <p:nvPr/>
        </p:nvSpPr>
        <p:spPr>
          <a:xfrm flipH="1" flipV="1">
            <a:off x="3276600" y="3200400"/>
            <a:ext cx="2286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52" name="Line 21"/>
          <p:cNvSpPr/>
          <p:nvPr/>
        </p:nvSpPr>
        <p:spPr>
          <a:xfrm flipV="1">
            <a:off x="3733800" y="3200400"/>
            <a:ext cx="2286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53" name="Line 22"/>
          <p:cNvSpPr/>
          <p:nvPr/>
        </p:nvSpPr>
        <p:spPr>
          <a:xfrm flipH="1" flipV="1">
            <a:off x="4191000" y="3200400"/>
            <a:ext cx="3048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54" name="Line 23"/>
          <p:cNvSpPr/>
          <p:nvPr/>
        </p:nvSpPr>
        <p:spPr>
          <a:xfrm flipV="1">
            <a:off x="5029200" y="3124200"/>
            <a:ext cx="304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55" name="Line 24"/>
          <p:cNvSpPr/>
          <p:nvPr/>
        </p:nvSpPr>
        <p:spPr>
          <a:xfrm flipH="1" flipV="1">
            <a:off x="5486400" y="3200400"/>
            <a:ext cx="3048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56" name="Line 25"/>
          <p:cNvSpPr/>
          <p:nvPr/>
        </p:nvSpPr>
        <p:spPr>
          <a:xfrm flipV="1">
            <a:off x="2133600" y="2438400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57" name="Line 26"/>
          <p:cNvSpPr/>
          <p:nvPr/>
        </p:nvSpPr>
        <p:spPr>
          <a:xfrm flipH="1" flipV="1">
            <a:off x="2895600" y="2438400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58" name="Line 27"/>
          <p:cNvSpPr/>
          <p:nvPr/>
        </p:nvSpPr>
        <p:spPr>
          <a:xfrm flipV="1">
            <a:off x="4038600" y="2438400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59" name="Line 28"/>
          <p:cNvSpPr/>
          <p:nvPr/>
        </p:nvSpPr>
        <p:spPr>
          <a:xfrm flipH="1" flipV="1">
            <a:off x="4648200" y="2438400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60" name="Line 29"/>
          <p:cNvSpPr/>
          <p:nvPr/>
        </p:nvSpPr>
        <p:spPr>
          <a:xfrm flipV="1">
            <a:off x="2819400" y="1676400"/>
            <a:ext cx="6858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61" name="Line 30"/>
          <p:cNvSpPr/>
          <p:nvPr/>
        </p:nvSpPr>
        <p:spPr>
          <a:xfrm flipH="1" flipV="1">
            <a:off x="3733800" y="1676400"/>
            <a:ext cx="6858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62" name="Line 31"/>
          <p:cNvSpPr/>
          <p:nvPr/>
        </p:nvSpPr>
        <p:spPr>
          <a:xfrm flipV="1">
            <a:off x="8534400" y="4267200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63" name="Line 32"/>
          <p:cNvSpPr/>
          <p:nvPr/>
        </p:nvSpPr>
        <p:spPr>
          <a:xfrm flipV="1">
            <a:off x="8458200" y="3124200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64" name="Line 33"/>
          <p:cNvSpPr/>
          <p:nvPr/>
        </p:nvSpPr>
        <p:spPr>
          <a:xfrm flipV="1">
            <a:off x="8458200" y="1600200"/>
            <a:ext cx="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65" name="Line 34"/>
          <p:cNvSpPr/>
          <p:nvPr/>
        </p:nvSpPr>
        <p:spPr>
          <a:xfrm flipV="1">
            <a:off x="457200" y="57150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66" name="Line 35"/>
          <p:cNvSpPr/>
          <p:nvPr/>
        </p:nvSpPr>
        <p:spPr>
          <a:xfrm flipV="1">
            <a:off x="1371600" y="57150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67" name="Line 36"/>
          <p:cNvSpPr/>
          <p:nvPr/>
        </p:nvSpPr>
        <p:spPr>
          <a:xfrm flipV="1">
            <a:off x="2057400" y="57912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68" name="Line 37"/>
          <p:cNvSpPr/>
          <p:nvPr/>
        </p:nvSpPr>
        <p:spPr>
          <a:xfrm flipV="1">
            <a:off x="2819400" y="57912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69" name="Line 38"/>
          <p:cNvSpPr/>
          <p:nvPr/>
        </p:nvSpPr>
        <p:spPr>
          <a:xfrm flipV="1">
            <a:off x="4800600" y="57150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70" name="Line 39"/>
          <p:cNvSpPr/>
          <p:nvPr/>
        </p:nvSpPr>
        <p:spPr>
          <a:xfrm flipV="1">
            <a:off x="5943600" y="57150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71" name="Line 40"/>
          <p:cNvSpPr/>
          <p:nvPr/>
        </p:nvSpPr>
        <p:spPr>
          <a:xfrm flipV="1">
            <a:off x="6732588" y="573405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72" name="Line 41"/>
          <p:cNvSpPr/>
          <p:nvPr/>
        </p:nvSpPr>
        <p:spPr>
          <a:xfrm flipV="1">
            <a:off x="8077200" y="57150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33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endParaRPr lang="zh-CN" altLang="zh-CN" sz="2400" dirty="0"/>
          </a:p>
        </p:txBody>
      </p:sp>
      <p:sp>
        <p:nvSpPr>
          <p:cNvPr id="70659" name="Rectangle 3"/>
          <p:cNvSpPr>
            <a:spLocks noGrp="1"/>
          </p:cNvSpPr>
          <p:nvPr>
            <p:ph idx="1"/>
          </p:nvPr>
        </p:nvSpPr>
        <p:spPr>
          <a:xfrm>
            <a:off x="228600" y="304800"/>
            <a:ext cx="8915400" cy="6553200"/>
          </a:xfrm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zh-CN" altLang="en-US" sz="1800" dirty="0"/>
              <a:t>算法</a:t>
            </a:r>
            <a:r>
              <a:rPr lang="en-US" altLang="zh-CN" sz="1800" dirty="0"/>
              <a:t>1.2  SIMD-SM</a:t>
            </a:r>
            <a:r>
              <a:rPr lang="zh-CN" altLang="en-US" sz="1800" dirty="0"/>
              <a:t>模型上并行求和算法</a:t>
            </a:r>
            <a:r>
              <a:rPr lang="zh-CN" altLang="en-US" sz="1800" dirty="0">
                <a:solidFill>
                  <a:srgbClr val="FF3300"/>
                </a:solidFill>
              </a:rPr>
              <a:t>（低层描述</a:t>
            </a:r>
            <a:r>
              <a:rPr lang="en-US" altLang="zh-CN" sz="1800" dirty="0">
                <a:solidFill>
                  <a:srgbClr val="FF3300"/>
                </a:solidFill>
              </a:rPr>
              <a:t>——</a:t>
            </a:r>
            <a:r>
              <a:rPr lang="zh-CN" altLang="en-US" sz="1800" dirty="0">
                <a:solidFill>
                  <a:srgbClr val="FF3300"/>
                </a:solidFill>
              </a:rPr>
              <a:t>考虑处理器数目及其分配）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zh-CN" altLang="en-US" sz="1800" dirty="0"/>
              <a:t>   </a:t>
            </a:r>
            <a:r>
              <a:rPr lang="en-US" altLang="zh-CN" sz="1800" dirty="0"/>
              <a:t>// </a:t>
            </a:r>
            <a:r>
              <a:rPr lang="zh-CN" altLang="en-US" sz="1800" dirty="0"/>
              <a:t>数据</a:t>
            </a:r>
            <a:r>
              <a:rPr lang="en-US" altLang="zh-CN" sz="1800" dirty="0"/>
              <a:t>A[1..n], n=2</a:t>
            </a:r>
            <a:r>
              <a:rPr lang="en-US" altLang="zh-CN" sz="1800" baseline="30000" dirty="0"/>
              <a:t>k</a:t>
            </a:r>
            <a:r>
              <a:rPr lang="en-US" altLang="zh-CN" sz="1800" dirty="0"/>
              <a:t>, </a:t>
            </a:r>
            <a:r>
              <a:rPr lang="zh-CN" altLang="en-US" sz="1800" dirty="0"/>
              <a:t>处理器数</a:t>
            </a:r>
            <a:r>
              <a:rPr lang="en-US" altLang="zh-CN" sz="1800" dirty="0"/>
              <a:t>p=2</a:t>
            </a:r>
            <a:r>
              <a:rPr lang="en-US" altLang="zh-CN" sz="1800" baseline="30000" dirty="0"/>
              <a:t>q</a:t>
            </a:r>
            <a:r>
              <a:rPr lang="zh-CN" altLang="en-US" sz="1800" dirty="0"/>
              <a:t>；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zh-CN" altLang="en-US" sz="1800" dirty="0"/>
              <a:t>   </a:t>
            </a:r>
            <a:r>
              <a:rPr lang="en-US" altLang="zh-CN" sz="1800" dirty="0"/>
              <a:t>//  </a:t>
            </a:r>
            <a:r>
              <a:rPr lang="zh-CN" altLang="en-US" sz="1800" dirty="0"/>
              <a:t>处理器</a:t>
            </a:r>
            <a:r>
              <a:rPr lang="en-US" altLang="zh-CN" sz="1800" dirty="0"/>
              <a:t>P</a:t>
            </a:r>
            <a:r>
              <a:rPr lang="en-US" altLang="zh-CN" sz="1800" baseline="-25000" dirty="0"/>
              <a:t>s</a:t>
            </a:r>
            <a:r>
              <a:rPr lang="zh-CN" altLang="en-US" sz="1800" dirty="0"/>
              <a:t>求</a:t>
            </a:r>
            <a:r>
              <a:rPr lang="en-US" altLang="zh-CN" sz="1800" dirty="0"/>
              <a:t>A[m(s-1)+1..m*s]</a:t>
            </a:r>
            <a:r>
              <a:rPr lang="zh-CN" altLang="en-US" sz="1800" dirty="0"/>
              <a:t>的子和</a:t>
            </a:r>
            <a:r>
              <a:rPr lang="en-US" altLang="zh-CN" sz="1800" dirty="0"/>
              <a:t>,m=n/p=2</a:t>
            </a:r>
            <a:r>
              <a:rPr lang="en-US" altLang="zh-CN" sz="1800" baseline="30000" dirty="0"/>
              <a:t>k-q </a:t>
            </a:r>
            <a:r>
              <a:rPr lang="en-US" altLang="zh-CN" sz="1800" dirty="0"/>
              <a:t>, s=1~ p</a:t>
            </a:r>
            <a:r>
              <a:rPr lang="en-US" altLang="zh-CN" sz="1800" dirty="0">
                <a:solidFill>
                  <a:srgbClr val="FF3300"/>
                </a:solidFill>
              </a:rPr>
              <a:t> </a:t>
            </a:r>
            <a:endParaRPr lang="en-US" altLang="zh-CN" sz="1800" dirty="0"/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1800" dirty="0"/>
              <a:t>  Begin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1800" dirty="0"/>
              <a:t>(1)  </a:t>
            </a:r>
            <a:r>
              <a:rPr lang="en-US" altLang="zh-CN" sz="1800" dirty="0">
                <a:solidFill>
                  <a:srgbClr val="FF3300"/>
                </a:solidFill>
              </a:rPr>
              <a:t>for s=1 to p do in parallel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1800" dirty="0"/>
              <a:t>(1.1)   for  </a:t>
            </a:r>
            <a:r>
              <a:rPr lang="en-US" altLang="zh-CN" sz="1800" i="1" dirty="0"/>
              <a:t>j</a:t>
            </a:r>
            <a:r>
              <a:rPr lang="en-US" altLang="zh-CN" sz="1800" dirty="0"/>
              <a:t>=1  to m=n/p do      </a:t>
            </a:r>
            <a:r>
              <a:rPr lang="en-US" altLang="zh-CN" sz="1800" dirty="0">
                <a:solidFill>
                  <a:srgbClr val="0033CC"/>
                </a:solidFill>
              </a:rPr>
              <a:t>//</a:t>
            </a:r>
            <a:r>
              <a:rPr lang="zh-CN" altLang="en-US" sz="1800" dirty="0">
                <a:solidFill>
                  <a:srgbClr val="0033CC"/>
                </a:solidFill>
              </a:rPr>
              <a:t>时间</a:t>
            </a:r>
            <a:r>
              <a:rPr lang="en-US" altLang="zh-CN" sz="1800" dirty="0">
                <a:solidFill>
                  <a:srgbClr val="0033CC"/>
                </a:solidFill>
              </a:rPr>
              <a:t>O(</a:t>
            </a:r>
            <a:r>
              <a:rPr lang="en-US" altLang="zh-CN" sz="1800" dirty="0"/>
              <a:t>n/p </a:t>
            </a:r>
            <a:r>
              <a:rPr lang="en-US" altLang="zh-CN" sz="1800" dirty="0">
                <a:solidFill>
                  <a:srgbClr val="0033CC"/>
                </a:solidFill>
              </a:rPr>
              <a:t>)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1800" dirty="0"/>
              <a:t>               B[m(s-1)+j]=A[m(s-1)+j];   </a:t>
            </a:r>
            <a:r>
              <a:rPr lang="en-US" altLang="zh-CN" sz="1800" b="1" dirty="0">
                <a:solidFill>
                  <a:srgbClr val="0033CC"/>
                </a:solidFill>
              </a:rPr>
              <a:t>// </a:t>
            </a:r>
            <a:r>
              <a:rPr lang="en-US" altLang="zh-CN" sz="1800" dirty="0">
                <a:solidFill>
                  <a:srgbClr val="0033CC"/>
                </a:solidFill>
              </a:rPr>
              <a:t>O(1)</a:t>
            </a:r>
            <a:r>
              <a:rPr lang="zh-CN" altLang="en-US" sz="1800" dirty="0">
                <a:solidFill>
                  <a:srgbClr val="0033CC"/>
                </a:solidFill>
              </a:rPr>
              <a:t>时间，</a:t>
            </a:r>
            <a:r>
              <a:rPr lang="en-US" altLang="zh-CN" sz="1800" b="1" dirty="0">
                <a:solidFill>
                  <a:srgbClr val="0033CC"/>
                </a:solidFill>
              </a:rPr>
              <a:t>A</a:t>
            </a:r>
            <a:r>
              <a:rPr lang="zh-CN" altLang="en-US" sz="1800" b="1" dirty="0">
                <a:solidFill>
                  <a:srgbClr val="0033CC"/>
                </a:solidFill>
              </a:rPr>
              <a:t>为原始数组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zh-CN" altLang="en-US" sz="1800" dirty="0"/>
              <a:t>          </a:t>
            </a:r>
            <a:r>
              <a:rPr lang="en-US" altLang="zh-CN" sz="1800" dirty="0"/>
              <a:t>endfor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1800" dirty="0"/>
              <a:t>(1.2)for  h=1 to log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n do     </a:t>
            </a:r>
            <a:r>
              <a:rPr lang="en-US" altLang="zh-CN" sz="1800" dirty="0">
                <a:solidFill>
                  <a:srgbClr val="0033CC"/>
                </a:solidFill>
              </a:rPr>
              <a:t>// h</a:t>
            </a:r>
            <a:r>
              <a:rPr lang="zh-CN" altLang="en-US" sz="1800" dirty="0">
                <a:solidFill>
                  <a:srgbClr val="0033CC"/>
                </a:solidFill>
              </a:rPr>
              <a:t>为逻辑二叉树的层号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zh-CN" altLang="en-US" sz="1800" b="1" dirty="0">
                <a:solidFill>
                  <a:srgbClr val="0033CC"/>
                </a:solidFill>
              </a:rPr>
              <a:t>    </a:t>
            </a:r>
            <a:r>
              <a:rPr lang="en-US" altLang="zh-CN" sz="1800" b="1" dirty="0">
                <a:solidFill>
                  <a:srgbClr val="0033CC"/>
                </a:solidFill>
              </a:rPr>
              <a:t>(1.2</a:t>
            </a:r>
            <a:r>
              <a:rPr lang="en-US" altLang="zh-CN" sz="1800" b="1" dirty="0"/>
              <a:t>.1) if (k-q-h)&gt;=0 then    </a:t>
            </a:r>
            <a:r>
              <a:rPr lang="en-US" altLang="zh-CN" sz="1800" dirty="0">
                <a:solidFill>
                  <a:srgbClr val="0033CC"/>
                </a:solidFill>
              </a:rPr>
              <a:t>// h</a:t>
            </a:r>
            <a:r>
              <a:rPr lang="zh-CN" altLang="en-US" sz="1800" dirty="0">
                <a:solidFill>
                  <a:srgbClr val="0033CC"/>
                </a:solidFill>
              </a:rPr>
              <a:t>层上并行工作量</a:t>
            </a:r>
            <a:r>
              <a:rPr lang="zh-CN" altLang="en-US" sz="1800" dirty="0">
                <a:solidFill>
                  <a:srgbClr val="FF3399"/>
                </a:solidFill>
              </a:rPr>
              <a:t>（结点数）</a:t>
            </a:r>
            <a:r>
              <a:rPr lang="zh-CN" altLang="en-US" sz="1800" dirty="0">
                <a:solidFill>
                  <a:srgbClr val="0033CC"/>
                </a:solidFill>
              </a:rPr>
              <a:t>大于等于处理器数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zh-CN" altLang="en-US" sz="1800" dirty="0"/>
              <a:t>               </a:t>
            </a:r>
            <a:r>
              <a:rPr lang="en-US" altLang="zh-CN" sz="1800" dirty="0"/>
              <a:t>for  </a:t>
            </a:r>
            <a:r>
              <a:rPr lang="en-US" altLang="zh-CN" sz="1800" i="1" dirty="0"/>
              <a:t>i=</a:t>
            </a:r>
            <a:r>
              <a:rPr lang="en-US" altLang="zh-CN" sz="1800" dirty="0"/>
              <a:t> 2</a:t>
            </a:r>
            <a:r>
              <a:rPr lang="en-US" altLang="zh-CN" sz="1800" baseline="30000" dirty="0"/>
              <a:t>k-h-q </a:t>
            </a:r>
            <a:r>
              <a:rPr lang="en-US" altLang="zh-CN" sz="1800" dirty="0"/>
              <a:t>(s-1)+1  to 2</a:t>
            </a:r>
            <a:r>
              <a:rPr lang="en-US" altLang="zh-CN" sz="1800" baseline="30000" dirty="0"/>
              <a:t>k-h-q </a:t>
            </a:r>
            <a:r>
              <a:rPr lang="en-US" altLang="zh-CN" sz="1800" dirty="0"/>
              <a:t>*s</a:t>
            </a:r>
            <a:r>
              <a:rPr lang="en-US" altLang="zh-CN" sz="1800" baseline="30000" dirty="0"/>
              <a:t> </a:t>
            </a:r>
            <a:r>
              <a:rPr lang="en-US" altLang="zh-CN" sz="1800" dirty="0"/>
              <a:t>do   </a:t>
            </a:r>
            <a:r>
              <a:rPr lang="en-US" altLang="zh-CN" sz="1800" b="1" dirty="0">
                <a:solidFill>
                  <a:srgbClr val="0033CC"/>
                </a:solidFill>
              </a:rPr>
              <a:t>// </a:t>
            </a:r>
            <a:r>
              <a:rPr lang="zh-CN" altLang="en-US" sz="1800" dirty="0">
                <a:solidFill>
                  <a:srgbClr val="0033CC"/>
                </a:solidFill>
              </a:rPr>
              <a:t>时间 </a:t>
            </a:r>
            <a:r>
              <a:rPr lang="en-US" altLang="zh-CN" sz="1800" dirty="0">
                <a:solidFill>
                  <a:srgbClr val="0033CC"/>
                </a:solidFill>
              </a:rPr>
              <a:t>O(2</a:t>
            </a:r>
            <a:r>
              <a:rPr lang="en-US" altLang="zh-CN" sz="1800" baseline="30000" dirty="0">
                <a:solidFill>
                  <a:srgbClr val="0033CC"/>
                </a:solidFill>
              </a:rPr>
              <a:t>k-h-q </a:t>
            </a:r>
            <a:r>
              <a:rPr lang="en-US" altLang="zh-CN" sz="1800" dirty="0"/>
              <a:t>)=O(n/(p*2</a:t>
            </a:r>
            <a:r>
              <a:rPr lang="en-US" altLang="zh-CN" sz="1800" baseline="30000" dirty="0"/>
              <a:t>h</a:t>
            </a:r>
            <a:r>
              <a:rPr lang="en-US" altLang="zh-CN" sz="1800" dirty="0"/>
              <a:t>))</a:t>
            </a:r>
            <a:endParaRPr lang="en-US" altLang="zh-CN" sz="1800" b="1" dirty="0">
              <a:solidFill>
                <a:srgbClr val="0033CC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1800" dirty="0"/>
              <a:t>                   B[</a:t>
            </a:r>
            <a:r>
              <a:rPr lang="en-US" altLang="zh-CN" sz="1800" i="1" dirty="0"/>
              <a:t>i</a:t>
            </a:r>
            <a:r>
              <a:rPr lang="en-US" altLang="zh-CN" sz="1800" dirty="0"/>
              <a:t>]=B[2</a:t>
            </a:r>
            <a:r>
              <a:rPr lang="en-US" altLang="zh-CN" sz="1800" i="1" dirty="0"/>
              <a:t>i</a:t>
            </a:r>
            <a:r>
              <a:rPr lang="en-US" altLang="zh-CN" sz="1800" dirty="0"/>
              <a:t>-1]+B[2</a:t>
            </a:r>
            <a:r>
              <a:rPr lang="en-US" altLang="zh-CN" sz="1800" i="1" dirty="0"/>
              <a:t>i</a:t>
            </a:r>
            <a:r>
              <a:rPr lang="en-US" altLang="zh-CN" sz="1800" dirty="0"/>
              <a:t>];   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1800" dirty="0"/>
              <a:t>               endfor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1800" dirty="0"/>
              <a:t>            endif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1800" dirty="0"/>
              <a:t>    (1.2.2) if s&lt;= 2</a:t>
            </a:r>
            <a:r>
              <a:rPr lang="en-US" altLang="zh-CN" sz="1800" baseline="30000" dirty="0"/>
              <a:t>k-h </a:t>
            </a:r>
            <a:r>
              <a:rPr lang="en-US" altLang="zh-CN" sz="1800" b="1" dirty="0">
                <a:solidFill>
                  <a:schemeClr val="tx2"/>
                </a:solidFill>
              </a:rPr>
              <a:t>then   </a:t>
            </a:r>
            <a:r>
              <a:rPr lang="en-US" altLang="zh-CN" sz="1800" b="1" dirty="0">
                <a:solidFill>
                  <a:srgbClr val="0033CC"/>
                </a:solidFill>
              </a:rPr>
              <a:t> </a:t>
            </a:r>
            <a:r>
              <a:rPr lang="en-US" altLang="zh-CN" sz="1800" dirty="0">
                <a:solidFill>
                  <a:srgbClr val="0033CC"/>
                </a:solidFill>
              </a:rPr>
              <a:t>// </a:t>
            </a:r>
            <a:r>
              <a:rPr lang="zh-CN" altLang="en-US" sz="1800" dirty="0">
                <a:solidFill>
                  <a:srgbClr val="0033CC"/>
                </a:solidFill>
              </a:rPr>
              <a:t>时间</a:t>
            </a:r>
            <a:r>
              <a:rPr lang="en-US" altLang="zh-CN" sz="1800" dirty="0">
                <a:solidFill>
                  <a:srgbClr val="0033CC"/>
                </a:solidFill>
              </a:rPr>
              <a:t>O(1),</a:t>
            </a:r>
            <a:r>
              <a:rPr lang="zh-CN" altLang="en-US" sz="1800" dirty="0">
                <a:solidFill>
                  <a:srgbClr val="0033CC"/>
                </a:solidFill>
              </a:rPr>
              <a:t>当前第</a:t>
            </a:r>
            <a:r>
              <a:rPr lang="en-US" altLang="zh-CN" sz="1800" dirty="0">
                <a:solidFill>
                  <a:srgbClr val="0033CC"/>
                </a:solidFill>
              </a:rPr>
              <a:t>s</a:t>
            </a:r>
            <a:r>
              <a:rPr lang="zh-CN" altLang="en-US" sz="1800" dirty="0">
                <a:solidFill>
                  <a:srgbClr val="0033CC"/>
                </a:solidFill>
              </a:rPr>
              <a:t>个子树的和</a:t>
            </a:r>
            <a:r>
              <a:rPr lang="en-US" altLang="zh-CN" sz="1800" dirty="0">
                <a:solidFill>
                  <a:srgbClr val="0033CC"/>
                </a:solidFill>
              </a:rPr>
              <a:t>B[s]</a:t>
            </a:r>
            <a:endParaRPr lang="en-US" altLang="zh-CN" sz="1800" dirty="0"/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1800" dirty="0"/>
              <a:t>               B[</a:t>
            </a:r>
            <a:r>
              <a:rPr lang="en-US" altLang="zh-CN" sz="1800" i="1" dirty="0"/>
              <a:t>s</a:t>
            </a:r>
            <a:r>
              <a:rPr lang="en-US" altLang="zh-CN" sz="1800" dirty="0"/>
              <a:t>]=B[2</a:t>
            </a:r>
            <a:r>
              <a:rPr lang="en-US" altLang="zh-CN" sz="1800" i="1" dirty="0"/>
              <a:t>s</a:t>
            </a:r>
            <a:r>
              <a:rPr lang="en-US" altLang="zh-CN" sz="1800" dirty="0"/>
              <a:t>-1]+B[2</a:t>
            </a:r>
            <a:r>
              <a:rPr lang="en-US" altLang="zh-CN" sz="1800" i="1" dirty="0"/>
              <a:t>s</a:t>
            </a:r>
            <a:r>
              <a:rPr lang="en-US" altLang="zh-CN" sz="1800" dirty="0"/>
              <a:t>];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1800" dirty="0"/>
              <a:t>             endif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1800" dirty="0"/>
              <a:t>        endfor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1800" dirty="0"/>
              <a:t>(1.3) If  s=1 the S=B[1]  </a:t>
            </a:r>
            <a:r>
              <a:rPr lang="en-US" altLang="zh-CN" sz="1800" dirty="0">
                <a:solidFill>
                  <a:srgbClr val="0033CC"/>
                </a:solidFill>
              </a:rPr>
              <a:t>  </a:t>
            </a:r>
            <a:r>
              <a:rPr lang="en-US" altLang="zh-CN" sz="1800" dirty="0"/>
              <a:t>endif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FF3300"/>
                </a:solidFill>
              </a:rPr>
              <a:t>endfor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zh-CN" sz="1800" dirty="0"/>
              <a:t>  End.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zh-CN" sz="1800" dirty="0"/>
              <a:t>T(n)=O(n/p)+[O(n/(p2</a:t>
            </a:r>
            <a:r>
              <a:rPr lang="en-US" altLang="zh-CN" sz="1800" baseline="30000" dirty="0"/>
              <a:t>1 </a:t>
            </a:r>
            <a:r>
              <a:rPr lang="en-US" altLang="zh-CN" sz="1800" dirty="0"/>
              <a:t>))+O(1)]+ [O(n/(p2</a:t>
            </a:r>
            <a:r>
              <a:rPr lang="en-US" altLang="zh-CN" sz="1800" baseline="30000" dirty="0"/>
              <a:t>2 </a:t>
            </a:r>
            <a:r>
              <a:rPr lang="en-US" altLang="zh-CN" sz="1800" dirty="0"/>
              <a:t>))+O(1)]</a:t>
            </a:r>
            <a:r>
              <a:rPr lang="en-US" altLang="zh-CN" sz="1800" baseline="30000" dirty="0"/>
              <a:t> </a:t>
            </a:r>
            <a:r>
              <a:rPr lang="en-US" altLang="zh-CN" sz="1800" dirty="0"/>
              <a:t>+……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zh-CN" sz="1800" dirty="0"/>
              <a:t>         +[O( n/(p2</a:t>
            </a:r>
            <a:r>
              <a:rPr lang="en-US" altLang="zh-CN" sz="1800" baseline="30000" dirty="0"/>
              <a:t>log- 1 </a:t>
            </a:r>
            <a:r>
              <a:rPr lang="en-US" altLang="zh-CN" sz="1800" dirty="0"/>
              <a:t>) )+O(1)]+[O(n/(p2</a:t>
            </a:r>
            <a:r>
              <a:rPr lang="en-US" altLang="zh-CN" sz="1800" baseline="30000" dirty="0"/>
              <a:t>logn </a:t>
            </a:r>
            <a:r>
              <a:rPr lang="en-US" altLang="zh-CN" sz="1800" dirty="0"/>
              <a:t>))+O(1)]+O(1)=O(n/p+log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n)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altLang="zh-CN" sz="1800" dirty="0"/>
          </a:p>
        </p:txBody>
      </p: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dirty="0"/>
              <a:t>1.5 </a:t>
            </a:r>
            <a:r>
              <a:rPr lang="zh-CN" altLang="en-US" sz="2800" dirty="0"/>
              <a:t>并行算法的同步与通信</a:t>
            </a:r>
          </a:p>
        </p:txBody>
      </p:sp>
      <p:sp>
        <p:nvSpPr>
          <p:cNvPr id="71683" name="Rectangle 3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61722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、并行算法的同步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zh-CN" altLang="en-US" sz="2000" b="1" dirty="0">
                <a:latin typeface="Comic Sans MS" panose="030F0702030302020204" pitchFamily="66" charset="0"/>
              </a:rPr>
              <a:t>同步是在时间上强使各执行进程在某一点必须互相等待，确保各进程的正常顺序和对共享可写数据的正确访问。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zh-CN" altLang="en-US" sz="2000" b="1" dirty="0">
                <a:latin typeface="Comic Sans MS" panose="030F0702030302020204" pitchFamily="66" charset="0"/>
              </a:rPr>
              <a:t>可用软件、硬件和固件的办法来实现同步：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FF3399"/>
                </a:solidFill>
              </a:rPr>
              <a:t>SIMD-SM(PRAM)/SIMD-IN</a:t>
            </a:r>
            <a:r>
              <a:rPr lang="zh-CN" altLang="en-US" sz="2000" b="1" dirty="0">
                <a:solidFill>
                  <a:srgbClr val="FF3399"/>
                </a:solidFill>
                <a:latin typeface="Comic Sans MS" panose="030F0702030302020204" pitchFamily="66" charset="0"/>
              </a:rPr>
              <a:t>上并行算法由硬件实现同步。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0033CC"/>
                </a:solidFill>
              </a:rPr>
              <a:t>MIMD-SM (APRAM) </a:t>
            </a:r>
            <a:r>
              <a:rPr lang="zh-CN" altLang="en-US" sz="2000" b="1" dirty="0">
                <a:solidFill>
                  <a:srgbClr val="0033CC"/>
                </a:solidFill>
                <a:latin typeface="Comic Sans MS" panose="030F0702030302020204" pitchFamily="66" charset="0"/>
              </a:rPr>
              <a:t>上并行算法由软件（算法）实现同步</a:t>
            </a:r>
            <a:r>
              <a:rPr lang="zh-CN" altLang="en-US" sz="2000" b="1" dirty="0">
                <a:latin typeface="Comic Sans MS" panose="030F0702030302020204" pitchFamily="66" charset="0"/>
              </a:rPr>
              <a:t>：例如，使用</a:t>
            </a:r>
            <a:r>
              <a:rPr lang="en-US" altLang="zh-CN" sz="2000" b="1" dirty="0">
                <a:latin typeface="Comic Sans MS" panose="030F0702030302020204" pitchFamily="66" charset="0"/>
              </a:rPr>
              <a:t>lock</a:t>
            </a:r>
            <a:r>
              <a:rPr lang="zh-CN" altLang="en-US" sz="2000" b="1" dirty="0">
                <a:latin typeface="Comic Sans MS" panose="030F0702030302020204" pitchFamily="66" charset="0"/>
              </a:rPr>
              <a:t>和</a:t>
            </a:r>
            <a:r>
              <a:rPr lang="en-US" altLang="zh-CN" sz="2000" b="1" dirty="0">
                <a:latin typeface="Comic Sans MS" panose="030F0702030302020204" pitchFamily="66" charset="0"/>
              </a:rPr>
              <a:t>unlock</a:t>
            </a:r>
            <a:r>
              <a:rPr lang="zh-CN" altLang="en-US" sz="2000" b="1" dirty="0">
                <a:latin typeface="Comic Sans MS" panose="030F0702030302020204" pitchFamily="66" charset="0"/>
              </a:rPr>
              <a:t>等同步语句显式设置临界区实现多个并发进程（线程）对共享变量的互斥访问。</a:t>
            </a:r>
            <a:r>
              <a:rPr lang="zh-CN" altLang="en-US" sz="2000" b="1" dirty="0">
                <a:solidFill>
                  <a:srgbClr val="FF3399"/>
                </a:solidFill>
                <a:latin typeface="Comic Sans MS" panose="030F0702030302020204" pitchFamily="66" charset="0"/>
              </a:rPr>
              <a:t>算法复杂度还包括进程生成时间、进程结束同步时间。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zh-CN" altLang="en-US" sz="2000" b="1" dirty="0">
                <a:latin typeface="Comic Sans MS" panose="030F0702030302020204" pitchFamily="66" charset="0"/>
              </a:rPr>
              <a:t>同步示例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1" dirty="0">
                <a:latin typeface="Comic Sans MS" panose="030F0702030302020204" pitchFamily="66" charset="0"/>
              </a:rPr>
              <a:t>     </a:t>
            </a:r>
            <a:r>
              <a:rPr lang="en-US" altLang="zh-CN" sz="2000" b="1" dirty="0"/>
              <a:t>MIMD-SM (APRAM)</a:t>
            </a:r>
            <a:r>
              <a:rPr lang="zh-CN" altLang="en-US" sz="2000" b="1" dirty="0">
                <a:latin typeface="Comic Sans MS" panose="030F0702030302020204" pitchFamily="66" charset="0"/>
              </a:rPr>
              <a:t>上的异步并行求和算法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en-US" sz="2000" b="1" dirty="0"/>
              <a:t>输入：</a:t>
            </a:r>
            <a:r>
              <a:rPr lang="en-US" altLang="zh-CN" sz="2000" b="1" dirty="0"/>
              <a:t>A=(a</a:t>
            </a:r>
            <a:r>
              <a:rPr lang="en-US" altLang="zh-CN" sz="2000" b="1" baseline="-25000" dirty="0"/>
              <a:t>0</a:t>
            </a:r>
            <a:r>
              <a:rPr lang="en-US" altLang="zh-CN" sz="2000" b="1" dirty="0"/>
              <a:t>,…,a</a:t>
            </a:r>
            <a:r>
              <a:rPr lang="en-US" altLang="zh-CN" sz="2000" b="1" baseline="-25000" dirty="0"/>
              <a:t>n-1</a:t>
            </a:r>
            <a:r>
              <a:rPr lang="en-US" altLang="zh-CN" sz="2000" b="1" dirty="0"/>
              <a:t>), </a:t>
            </a:r>
            <a:r>
              <a:rPr lang="zh-CN" altLang="en-US" sz="2000" b="1" dirty="0"/>
              <a:t>处理器数</a:t>
            </a:r>
            <a:r>
              <a:rPr lang="en-US" altLang="zh-CN" sz="2000" b="1" dirty="0"/>
              <a:t>p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en-US" sz="2000" b="1" dirty="0"/>
              <a:t>输出：</a:t>
            </a:r>
            <a:r>
              <a:rPr lang="en-US" altLang="zh-CN" sz="2000" b="1" dirty="0"/>
              <a:t>S=Σa</a:t>
            </a:r>
            <a:r>
              <a:rPr lang="en-US" altLang="zh-CN" sz="2000" b="1" baseline="-25000" dirty="0"/>
              <a:t>i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 </a:t>
            </a:r>
            <a:r>
              <a:rPr lang="en-US" altLang="zh-CN" sz="2000" b="1" dirty="0"/>
              <a:t>Begin                                                   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(1) S=0</a:t>
            </a:r>
            <a:r>
              <a:rPr lang="zh-CN" altLang="en-US" sz="2000" b="1" dirty="0"/>
              <a:t>； </a:t>
            </a:r>
            <a:r>
              <a:rPr lang="en-US" altLang="zh-CN" sz="2000" b="1" dirty="0">
                <a:solidFill>
                  <a:srgbClr val="FF3399"/>
                </a:solidFill>
              </a:rPr>
              <a:t>// </a:t>
            </a:r>
            <a:r>
              <a:rPr lang="en-US" altLang="zh-CN" sz="2000" b="1" dirty="0"/>
              <a:t>S</a:t>
            </a:r>
            <a:r>
              <a:rPr lang="zh-CN" altLang="en-US" sz="2000" b="1" dirty="0">
                <a:solidFill>
                  <a:srgbClr val="FF3399"/>
                </a:solidFill>
              </a:rPr>
              <a:t>共享全局变量（总和）</a:t>
            </a:r>
            <a:r>
              <a:rPr lang="zh-CN" altLang="en-US" sz="2000" b="1" dirty="0"/>
              <a:t>                         </a:t>
            </a:r>
            <a:r>
              <a:rPr lang="en-US" altLang="zh-CN" sz="2000" b="1" dirty="0"/>
              <a:t>(2.3) lock(S) </a:t>
            </a:r>
            <a:r>
              <a:rPr lang="en-US" altLang="zh-CN" sz="2000" b="1" dirty="0">
                <a:solidFill>
                  <a:srgbClr val="FF3399"/>
                </a:solidFill>
              </a:rPr>
              <a:t>// </a:t>
            </a:r>
            <a:r>
              <a:rPr lang="zh-CN" altLang="en-US" sz="2000" b="1" dirty="0">
                <a:solidFill>
                  <a:srgbClr val="FF3399"/>
                </a:solidFill>
              </a:rPr>
              <a:t>同步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en-US" sz="2000" b="1" dirty="0"/>
              <a:t> </a:t>
            </a:r>
            <a:r>
              <a:rPr lang="en-US" altLang="zh-CN" sz="2000" b="1" dirty="0"/>
              <a:t>(2) for all P</a:t>
            </a:r>
            <a:r>
              <a:rPr lang="en-US" altLang="zh-CN" sz="2000" b="1" baseline="-25000" dirty="0"/>
              <a:t>i</a:t>
            </a:r>
            <a:r>
              <a:rPr lang="en-US" altLang="zh-CN" sz="2000" b="1" dirty="0"/>
              <a:t> where 0≤i≤p-1 para-do </a:t>
            </a:r>
            <a:r>
              <a:rPr lang="en-US" altLang="zh-CN" sz="2000" b="1" dirty="0">
                <a:solidFill>
                  <a:srgbClr val="0033CC"/>
                </a:solidFill>
              </a:rPr>
              <a:t>//</a:t>
            </a:r>
            <a:r>
              <a:rPr lang="zh-CN" altLang="en-US" sz="2000" b="1" dirty="0">
                <a:solidFill>
                  <a:srgbClr val="0033CC"/>
                </a:solidFill>
              </a:rPr>
              <a:t>异步并行</a:t>
            </a:r>
            <a:r>
              <a:rPr lang="en-US" altLang="zh-CN" sz="2000" b="1" dirty="0">
                <a:solidFill>
                  <a:srgbClr val="0033CC"/>
                </a:solidFill>
              </a:rPr>
              <a:t>//</a:t>
            </a:r>
            <a:r>
              <a:rPr lang="en-US" altLang="zh-CN" sz="2000" b="1" dirty="0"/>
              <a:t>                S=S+L</a:t>
            </a:r>
            <a:r>
              <a:rPr lang="zh-CN" altLang="en-US" sz="2000" b="1" dirty="0"/>
              <a:t>；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en-US" sz="2000" b="1" dirty="0"/>
              <a:t>   </a:t>
            </a:r>
            <a:r>
              <a:rPr lang="en-US" altLang="zh-CN" sz="2000" b="1" dirty="0"/>
              <a:t>(2.1) L=0 </a:t>
            </a:r>
            <a:r>
              <a:rPr lang="zh-CN" altLang="en-US" sz="2000" b="1" dirty="0"/>
              <a:t>； </a:t>
            </a:r>
            <a:r>
              <a:rPr lang="en-US" altLang="zh-CN" sz="2000" b="1" dirty="0">
                <a:solidFill>
                  <a:srgbClr val="FF3399"/>
                </a:solidFill>
              </a:rPr>
              <a:t>// </a:t>
            </a:r>
            <a:r>
              <a:rPr lang="en-US" altLang="zh-CN" sz="2000" b="1" dirty="0"/>
              <a:t>L</a:t>
            </a:r>
            <a:r>
              <a:rPr lang="zh-CN" altLang="en-US" sz="2000" b="1" dirty="0">
                <a:solidFill>
                  <a:srgbClr val="FF3399"/>
                </a:solidFill>
              </a:rPr>
              <a:t>局部变量（子和）</a:t>
            </a:r>
            <a:r>
              <a:rPr lang="zh-CN" altLang="en-US" sz="2000" b="1" dirty="0"/>
              <a:t>                           </a:t>
            </a:r>
            <a:r>
              <a:rPr lang="en-US" altLang="zh-CN" sz="2000" b="1" dirty="0"/>
              <a:t>(2.4) unlock(S)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(2.2) for j=i to n step p do                                          end for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         L=L+a</a:t>
            </a:r>
            <a:r>
              <a:rPr lang="en-US" altLang="zh-CN" sz="2000" b="1" baseline="-25000" dirty="0"/>
              <a:t>j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；                                                    </a:t>
            </a:r>
            <a:r>
              <a:rPr lang="en-US" altLang="zh-CN" sz="2000" b="1" dirty="0"/>
              <a:t>End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 </a:t>
            </a:r>
            <a:r>
              <a:rPr lang="en-US" altLang="zh-CN" sz="2000" b="1" dirty="0"/>
              <a:t>end for</a:t>
            </a:r>
          </a:p>
          <a:p>
            <a:pPr eaLnBrk="1" hangingPunct="1">
              <a:buNone/>
            </a:pPr>
            <a:endParaRPr lang="en-US" altLang="zh-CN" sz="2000" dirty="0"/>
          </a:p>
        </p:txBody>
      </p: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endParaRPr lang="zh-CN" altLang="zh-CN" dirty="0"/>
          </a:p>
        </p:txBody>
      </p:sp>
      <p:sp>
        <p:nvSpPr>
          <p:cNvPr id="72707" name="Rectangle 4"/>
          <p:cNvSpPr>
            <a:spLocks noGrp="1"/>
          </p:cNvSpPr>
          <p:nvPr>
            <p:ph idx="1"/>
          </p:nvPr>
        </p:nvSpPr>
        <p:spPr>
          <a:xfrm>
            <a:off x="304800" y="457200"/>
            <a:ext cx="8458200" cy="5943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1800" dirty="0"/>
              <a:t>  </a:t>
            </a:r>
            <a:r>
              <a:rPr lang="en-US" altLang="zh-CN" sz="1800" b="1" dirty="0"/>
              <a:t>|</a:t>
            </a:r>
            <a:r>
              <a:rPr lang="en-US" altLang="zh-CN" sz="1800" b="1" dirty="0">
                <a:sym typeface="Wingdings" panose="05000000000000000000" pitchFamily="2" charset="2"/>
              </a:rPr>
              <a:t>&lt;---------------                         </a:t>
            </a:r>
            <a:r>
              <a:rPr lang="zh-CN" altLang="en-US" sz="2000" b="1" dirty="0">
                <a:sym typeface="Wingdings" panose="05000000000000000000" pitchFamily="2" charset="2"/>
              </a:rPr>
              <a:t>并发（并行）执行</a:t>
            </a:r>
            <a:r>
              <a:rPr lang="zh-CN" altLang="en-US" sz="1800" b="1" dirty="0">
                <a:sym typeface="Wingdings" panose="05000000000000000000" pitchFamily="2" charset="2"/>
              </a:rPr>
              <a:t>                             </a:t>
            </a:r>
            <a:r>
              <a:rPr lang="en-US" altLang="zh-CN" sz="1800" b="1" dirty="0">
                <a:sym typeface="Wingdings" panose="05000000000000000000" pitchFamily="2" charset="2"/>
              </a:rPr>
              <a:t>----------------&gt;</a:t>
            </a:r>
            <a:r>
              <a:rPr lang="en-US" altLang="zh-CN" sz="1800" b="1" dirty="0"/>
              <a:t> |</a:t>
            </a:r>
          </a:p>
          <a:p>
            <a:pPr eaLnBrk="1" hangingPunct="1">
              <a:buNone/>
            </a:pPr>
            <a:endParaRPr lang="en-US" altLang="zh-CN" sz="1800" b="1" dirty="0"/>
          </a:p>
          <a:p>
            <a:pPr eaLnBrk="1" hangingPunct="1">
              <a:buNone/>
            </a:pPr>
            <a:r>
              <a:rPr lang="en-US" altLang="zh-CN" sz="1800" b="1" dirty="0"/>
              <a:t>    P</a:t>
            </a:r>
            <a:r>
              <a:rPr lang="en-US" altLang="zh-CN" sz="1800" b="1" baseline="-25000" dirty="0"/>
              <a:t>0 </a:t>
            </a:r>
            <a:r>
              <a:rPr lang="en-US" altLang="zh-CN" sz="1800" b="1" dirty="0"/>
              <a:t>                         P</a:t>
            </a:r>
            <a:r>
              <a:rPr lang="en-US" altLang="zh-CN" sz="1800" b="1" baseline="-25000" dirty="0"/>
              <a:t>1</a:t>
            </a:r>
            <a:r>
              <a:rPr lang="en-US" altLang="zh-CN" sz="1800" b="1" dirty="0"/>
              <a:t>                       ……                   P </a:t>
            </a:r>
            <a:r>
              <a:rPr lang="en-US" altLang="zh-CN" sz="1800" b="1" baseline="-25000" dirty="0"/>
              <a:t>p-2</a:t>
            </a:r>
            <a:r>
              <a:rPr lang="en-US" altLang="zh-CN" sz="1800" b="1" dirty="0"/>
              <a:t>                              P</a:t>
            </a:r>
            <a:r>
              <a:rPr lang="en-US" altLang="zh-CN" sz="1800" b="1" baseline="-25000" dirty="0"/>
              <a:t>p-1</a:t>
            </a:r>
          </a:p>
          <a:p>
            <a:pPr eaLnBrk="1" hangingPunct="1">
              <a:buNone/>
            </a:pPr>
            <a:r>
              <a:rPr lang="en-US" altLang="zh-CN" sz="1800" b="1" dirty="0"/>
              <a:t>(</a:t>
            </a:r>
            <a:r>
              <a:rPr lang="zh-CN" altLang="en-US" sz="1800" b="1" dirty="0"/>
              <a:t>主）进程</a:t>
            </a:r>
            <a:r>
              <a:rPr lang="en-US" altLang="zh-CN" sz="1800" b="1" dirty="0"/>
              <a:t>0            </a:t>
            </a:r>
            <a:r>
              <a:rPr lang="zh-CN" altLang="en-US" sz="1800" b="1" dirty="0"/>
              <a:t>进程</a:t>
            </a:r>
            <a:r>
              <a:rPr lang="en-US" altLang="zh-CN" sz="1800" b="1" dirty="0"/>
              <a:t>1                   ……                </a:t>
            </a:r>
            <a:r>
              <a:rPr lang="zh-CN" altLang="en-US" sz="1800" b="1" dirty="0"/>
              <a:t>进程</a:t>
            </a:r>
            <a:r>
              <a:rPr lang="en-US" altLang="zh-CN" sz="1800" b="1" dirty="0"/>
              <a:t>p-2                         </a:t>
            </a:r>
            <a:r>
              <a:rPr lang="zh-CN" altLang="en-US" sz="1800" b="1" dirty="0"/>
              <a:t>进程</a:t>
            </a:r>
            <a:r>
              <a:rPr lang="en-US" altLang="zh-CN" sz="1800" b="1" dirty="0"/>
              <a:t>p-1</a:t>
            </a:r>
          </a:p>
          <a:p>
            <a:pPr eaLnBrk="1" hangingPunct="1">
              <a:buNone/>
            </a:pPr>
            <a:r>
              <a:rPr lang="en-US" altLang="zh-CN" sz="1800" b="1" dirty="0"/>
              <a:t>   i=0                        i=1                       ……                i= p-2                            i= p-1</a:t>
            </a:r>
          </a:p>
          <a:p>
            <a:pPr eaLnBrk="1" hangingPunct="1">
              <a:buNone/>
            </a:pPr>
            <a:r>
              <a:rPr lang="en-US" altLang="zh-CN" sz="1800" b="1" dirty="0"/>
              <a:t>    |                              |                         ……                     |                                    | </a:t>
            </a:r>
          </a:p>
          <a:p>
            <a:pPr eaLnBrk="1" hangingPunct="1">
              <a:buNone/>
            </a:pPr>
            <a:r>
              <a:rPr lang="en-US" altLang="zh-CN" sz="1800" b="1" dirty="0"/>
              <a:t> S=0</a:t>
            </a:r>
            <a:endParaRPr lang="en-US" altLang="zh-CN" sz="1600" b="1" dirty="0"/>
          </a:p>
          <a:p>
            <a:pPr eaLnBrk="1" hangingPunct="1">
              <a:buNone/>
            </a:pPr>
            <a:r>
              <a:rPr lang="en-US" altLang="zh-CN" sz="1600" b="1" dirty="0"/>
              <a:t>     |                                 |                             ……                        |                                         |</a:t>
            </a:r>
          </a:p>
          <a:p>
            <a:pPr eaLnBrk="1" hangingPunct="1">
              <a:buNone/>
            </a:pPr>
            <a:r>
              <a:rPr lang="en-US" altLang="zh-CN" sz="1800" b="1" dirty="0"/>
              <a:t> L=0                       L=0                      </a:t>
            </a:r>
            <a:r>
              <a:rPr lang="en-US" altLang="zh-CN" sz="1600" b="1" dirty="0"/>
              <a:t>……                     </a:t>
            </a:r>
            <a:r>
              <a:rPr lang="en-US" altLang="zh-CN" sz="1800" b="1" dirty="0"/>
              <a:t>L=0                              L=0 </a:t>
            </a:r>
            <a:endParaRPr lang="en-US" altLang="zh-CN" sz="1600" b="1" dirty="0"/>
          </a:p>
          <a:p>
            <a:pPr eaLnBrk="1" hangingPunct="1">
              <a:buNone/>
            </a:pPr>
            <a:r>
              <a:rPr lang="en-US" altLang="zh-CN" sz="1600" b="1" dirty="0"/>
              <a:t>     |                                 |                            ……                         |                                         |</a:t>
            </a:r>
          </a:p>
          <a:p>
            <a:pPr eaLnBrk="1" hangingPunct="1">
              <a:buNone/>
            </a:pPr>
            <a:r>
              <a:rPr lang="en-US" altLang="zh-CN" sz="1200" b="1" dirty="0"/>
              <a:t>for j=i to n step p do</a:t>
            </a:r>
            <a:r>
              <a:rPr lang="en-US" altLang="zh-CN" sz="1800" b="1" dirty="0"/>
              <a:t>   </a:t>
            </a:r>
            <a:r>
              <a:rPr lang="en-US" altLang="zh-CN" sz="1200" b="1" dirty="0"/>
              <a:t>for j=i to n step p do</a:t>
            </a:r>
            <a:r>
              <a:rPr lang="en-US" altLang="zh-CN" sz="1800" b="1" dirty="0"/>
              <a:t>           </a:t>
            </a:r>
            <a:r>
              <a:rPr lang="en-US" altLang="zh-CN" sz="1600" b="1" dirty="0"/>
              <a:t>……              </a:t>
            </a:r>
            <a:r>
              <a:rPr lang="en-US" altLang="zh-CN" sz="1200" b="1" dirty="0"/>
              <a:t>for j=i to n step p do                 for j=i to n step p do</a:t>
            </a:r>
            <a:endParaRPr lang="en-US" altLang="zh-CN" sz="1600" b="1" dirty="0"/>
          </a:p>
          <a:p>
            <a:pPr eaLnBrk="1" hangingPunct="1">
              <a:buNone/>
            </a:pPr>
            <a:r>
              <a:rPr lang="en-US" altLang="zh-CN" sz="1800" b="1" dirty="0"/>
              <a:t>L=L+a</a:t>
            </a:r>
            <a:r>
              <a:rPr lang="en-US" altLang="zh-CN" sz="1800" b="1" baseline="-25000" dirty="0"/>
              <a:t>j</a:t>
            </a:r>
            <a:r>
              <a:rPr lang="en-US" altLang="zh-CN" sz="1800" b="1" dirty="0"/>
              <a:t>                L=L+a</a:t>
            </a:r>
            <a:r>
              <a:rPr lang="en-US" altLang="zh-CN" sz="1800" b="1" baseline="-25000" dirty="0"/>
              <a:t>j</a:t>
            </a:r>
            <a:r>
              <a:rPr lang="en-US" altLang="zh-CN" sz="1800" b="1" dirty="0"/>
              <a:t>                  </a:t>
            </a:r>
            <a:r>
              <a:rPr lang="en-US" altLang="zh-CN" sz="1600" b="1" dirty="0"/>
              <a:t>……                    </a:t>
            </a:r>
            <a:r>
              <a:rPr lang="en-US" altLang="zh-CN" sz="1800" b="1" dirty="0"/>
              <a:t>L=L+a</a:t>
            </a:r>
            <a:r>
              <a:rPr lang="en-US" altLang="zh-CN" sz="1800" b="1" baseline="-25000" dirty="0"/>
              <a:t>j</a:t>
            </a:r>
            <a:r>
              <a:rPr lang="en-US" altLang="zh-CN" sz="1800" b="1" dirty="0"/>
              <a:t>                      L=L+a</a:t>
            </a:r>
            <a:r>
              <a:rPr lang="en-US" altLang="zh-CN" sz="1800" b="1" baseline="-25000" dirty="0"/>
              <a:t>j</a:t>
            </a:r>
            <a:r>
              <a:rPr lang="en-US" altLang="zh-CN" sz="1800" b="1" dirty="0"/>
              <a:t> </a:t>
            </a:r>
            <a:endParaRPr lang="en-US" altLang="zh-CN" sz="1600" b="1" dirty="0"/>
          </a:p>
          <a:p>
            <a:pPr eaLnBrk="1" hangingPunct="1">
              <a:buNone/>
            </a:pPr>
            <a:r>
              <a:rPr lang="en-US" altLang="zh-CN" sz="1600" b="1" dirty="0"/>
              <a:t>     |                                |                             ……                         |                                        |</a:t>
            </a:r>
          </a:p>
          <a:p>
            <a:pPr eaLnBrk="1" hangingPunct="1">
              <a:buNone/>
            </a:pPr>
            <a:r>
              <a:rPr lang="en-US" altLang="zh-CN" sz="1800" b="1" dirty="0"/>
              <a:t>lock(S)                lock(S)                   </a:t>
            </a:r>
            <a:r>
              <a:rPr lang="en-US" altLang="zh-CN" sz="1600" b="1" dirty="0"/>
              <a:t>……                     </a:t>
            </a:r>
            <a:r>
              <a:rPr lang="en-US" altLang="zh-CN" sz="1800" b="1" dirty="0"/>
              <a:t>lock(S)                      lock(S) </a:t>
            </a:r>
          </a:p>
          <a:p>
            <a:pPr eaLnBrk="1" hangingPunct="1">
              <a:buNone/>
            </a:pPr>
            <a:r>
              <a:rPr lang="en-US" altLang="zh-CN" sz="1800" b="1" dirty="0"/>
              <a:t>S=S+L</a:t>
            </a:r>
            <a:r>
              <a:rPr lang="en-US" altLang="zh-CN" sz="1600" b="1" dirty="0"/>
              <a:t>                   </a:t>
            </a:r>
            <a:r>
              <a:rPr lang="en-US" altLang="zh-CN" sz="1800" b="1" dirty="0"/>
              <a:t>S=S+L                  </a:t>
            </a:r>
            <a:r>
              <a:rPr lang="en-US" altLang="zh-CN" sz="1600" b="1" dirty="0"/>
              <a:t> ……                    </a:t>
            </a:r>
            <a:r>
              <a:rPr lang="en-US" altLang="zh-CN" sz="1800" b="1" dirty="0"/>
              <a:t>S=S+L                        S=S+L</a:t>
            </a:r>
          </a:p>
          <a:p>
            <a:pPr eaLnBrk="1" hangingPunct="1">
              <a:buNone/>
            </a:pPr>
            <a:r>
              <a:rPr lang="en-US" altLang="zh-CN" sz="1800" b="1" dirty="0"/>
              <a:t>unlock(S)          unlock(S)               ……                unlock(S)                    unlock(S)</a:t>
            </a:r>
            <a:endParaRPr lang="en-US" altLang="zh-CN" sz="1600" b="1" dirty="0"/>
          </a:p>
          <a:p>
            <a:pPr eaLnBrk="1" hangingPunct="1">
              <a:buNone/>
            </a:pPr>
            <a:endParaRPr lang="en-US" altLang="zh-CN" sz="1600" b="1" dirty="0"/>
          </a:p>
          <a:p>
            <a:pPr lvl="1" eaLnBrk="1" hangingPunct="1">
              <a:lnSpc>
                <a:spcPct val="80000"/>
              </a:lnSpc>
              <a:buNone/>
            </a:pPr>
            <a:endParaRPr lang="en-US" altLang="zh-CN" sz="1600" dirty="0"/>
          </a:p>
        </p:txBody>
      </p: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381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400" dirty="0"/>
              <a:t>2</a:t>
            </a:r>
            <a:r>
              <a:rPr lang="zh-CN" altLang="en-US" sz="2400" dirty="0"/>
              <a:t>、并行算法的通信</a:t>
            </a:r>
          </a:p>
        </p:txBody>
      </p:sp>
      <p:sp>
        <p:nvSpPr>
          <p:cNvPr id="73731" name="Rectangle 3"/>
          <p:cNvSpPr>
            <a:spLocks noGrp="1"/>
          </p:cNvSpPr>
          <p:nvPr>
            <p:ph idx="1"/>
          </p:nvPr>
        </p:nvSpPr>
        <p:spPr>
          <a:xfrm>
            <a:off x="228600" y="692150"/>
            <a:ext cx="8763000" cy="616585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zh-CN" sz="2200" b="1" dirty="0">
                <a:solidFill>
                  <a:srgbClr val="0033CC"/>
                </a:solidFill>
              </a:rPr>
              <a:t>SIMD-SM/MIMD-SM</a:t>
            </a:r>
            <a:r>
              <a:rPr lang="zh-CN" altLang="en-US" sz="2200" b="1" dirty="0">
                <a:solidFill>
                  <a:srgbClr val="0033CC"/>
                </a:solidFill>
              </a:rPr>
              <a:t>算法的通信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b="1" dirty="0"/>
              <a:t>        </a:t>
            </a:r>
            <a:r>
              <a:rPr lang="zh-CN" altLang="en-US" sz="2000" b="1" dirty="0"/>
              <a:t>通过读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写共享存储器实现处理器（并行进程）之间的通信：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en-US" sz="2000" b="1" dirty="0"/>
              <a:t>     </a:t>
            </a:r>
            <a:r>
              <a:rPr lang="en-US" altLang="zh-CN" sz="1800" b="1" dirty="0"/>
              <a:t>global read(X,Y)    // </a:t>
            </a:r>
            <a:r>
              <a:rPr lang="zh-CN" altLang="en-US" sz="1800" b="1" dirty="0"/>
              <a:t>将</a:t>
            </a:r>
            <a:r>
              <a:rPr lang="en-US" altLang="zh-CN" sz="1800" b="1" dirty="0"/>
              <a:t>SM</a:t>
            </a:r>
            <a:r>
              <a:rPr lang="zh-CN" altLang="en-US" sz="1800" b="1" dirty="0"/>
              <a:t>中的</a:t>
            </a:r>
            <a:r>
              <a:rPr lang="en-US" altLang="zh-CN" sz="1800" b="1" dirty="0"/>
              <a:t>X</a:t>
            </a:r>
            <a:r>
              <a:rPr lang="zh-CN" altLang="en-US" sz="1800" b="1" dirty="0"/>
              <a:t>读入处理器</a:t>
            </a:r>
            <a:r>
              <a:rPr lang="en-US" altLang="zh-CN" sz="1800" b="1" dirty="0"/>
              <a:t>LM</a:t>
            </a:r>
            <a:r>
              <a:rPr lang="zh-CN" altLang="en-US" sz="1800" b="1" dirty="0"/>
              <a:t>中的</a:t>
            </a:r>
            <a:r>
              <a:rPr lang="en-US" altLang="zh-CN" sz="1800" b="1" dirty="0"/>
              <a:t>Y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      global write(U,V)    // </a:t>
            </a:r>
            <a:r>
              <a:rPr lang="zh-CN" altLang="en-US" sz="1800" b="1" dirty="0"/>
              <a:t>将</a:t>
            </a:r>
            <a:r>
              <a:rPr lang="en-US" altLang="zh-CN" sz="1800" b="1" dirty="0"/>
              <a:t>LM</a:t>
            </a:r>
            <a:r>
              <a:rPr lang="zh-CN" altLang="en-US" sz="1800" b="1" dirty="0"/>
              <a:t>中的</a:t>
            </a:r>
            <a:r>
              <a:rPr lang="en-US" altLang="zh-CN" sz="1800" b="1" dirty="0"/>
              <a:t>U</a:t>
            </a:r>
            <a:r>
              <a:rPr lang="zh-CN" altLang="en-US" sz="1800" b="1" dirty="0"/>
              <a:t>写入</a:t>
            </a:r>
            <a:r>
              <a:rPr lang="en-US" altLang="zh-CN" sz="1800" b="1" dirty="0"/>
              <a:t>SM</a:t>
            </a:r>
            <a:r>
              <a:rPr lang="zh-CN" altLang="en-US" sz="1800" b="1" dirty="0"/>
              <a:t>中的</a:t>
            </a:r>
            <a:r>
              <a:rPr lang="en-US" altLang="zh-CN" sz="1800" b="1" dirty="0"/>
              <a:t>V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zh-CN" sz="2200" b="1" dirty="0">
                <a:solidFill>
                  <a:srgbClr val="0033CC"/>
                </a:solidFill>
              </a:rPr>
              <a:t>SIMD-IN/MIMD-DM</a:t>
            </a:r>
            <a:r>
              <a:rPr lang="zh-CN" altLang="en-US" sz="2200" b="1" dirty="0">
                <a:solidFill>
                  <a:srgbClr val="0033CC"/>
                </a:solidFill>
              </a:rPr>
              <a:t>算法的通信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1" dirty="0"/>
              <a:t>         通过发送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接收数据（消息）实现处理机（并行进程）之间的通信：</a:t>
            </a:r>
            <a:endParaRPr lang="zh-CN" altLang="en-US" sz="2400" b="1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en-US" sz="1800" b="1" dirty="0"/>
              <a:t>      </a:t>
            </a:r>
            <a:r>
              <a:rPr lang="en-US" altLang="zh-CN" sz="1800" b="1" dirty="0"/>
              <a:t>send(X,i)           // </a:t>
            </a:r>
            <a:r>
              <a:rPr lang="zh-CN" altLang="en-US" sz="1800" b="1" dirty="0"/>
              <a:t>本地处理机通过网络发送（写）</a:t>
            </a:r>
            <a:r>
              <a:rPr lang="en-US" altLang="zh-CN" sz="1800" b="1" dirty="0"/>
              <a:t>X</a:t>
            </a:r>
            <a:r>
              <a:rPr lang="zh-CN" altLang="en-US" sz="1800" b="1" dirty="0"/>
              <a:t>给处理机</a:t>
            </a:r>
            <a:r>
              <a:rPr lang="en-US" altLang="zh-CN" sz="1800" b="1" dirty="0"/>
              <a:t>P</a:t>
            </a:r>
            <a:r>
              <a:rPr lang="en-US" altLang="zh-CN" sz="1800" b="1" baseline="-25000" dirty="0"/>
              <a:t>i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      receive(Y,j)       //</a:t>
            </a:r>
            <a:r>
              <a:rPr lang="zh-CN" altLang="en-US" sz="1800" b="1" dirty="0"/>
              <a:t>从处理机</a:t>
            </a:r>
            <a:r>
              <a:rPr lang="en-US" altLang="zh-CN" sz="1800" b="1" dirty="0"/>
              <a:t>P</a:t>
            </a:r>
            <a:r>
              <a:rPr lang="en-US" altLang="zh-CN" sz="1800" b="1" baseline="-25000" dirty="0"/>
              <a:t>j</a:t>
            </a:r>
            <a:r>
              <a:rPr lang="zh-CN" altLang="en-US" sz="1800" b="1" dirty="0"/>
              <a:t>通过网络接收（读）数据到本地处理机</a:t>
            </a:r>
            <a:r>
              <a:rPr lang="en-US" altLang="zh-CN" sz="1800" b="1" dirty="0"/>
              <a:t>LM</a:t>
            </a:r>
            <a:r>
              <a:rPr lang="zh-CN" altLang="en-US" sz="1800" b="1" dirty="0"/>
              <a:t>中的</a:t>
            </a:r>
            <a:r>
              <a:rPr lang="en-US" altLang="zh-CN" sz="1800" b="1" dirty="0"/>
              <a:t>Y</a:t>
            </a:r>
          </a:p>
          <a:p>
            <a:pPr lvl="1" eaLnBrk="1" hangingPunct="1">
              <a:lnSpc>
                <a:spcPct val="80000"/>
              </a:lnSpc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zh-CN" altLang="en-US" sz="2000" b="1" dirty="0">
                <a:solidFill>
                  <a:srgbClr val="0033CC"/>
                </a:solidFill>
              </a:rPr>
              <a:t>分布存储多计算机</a:t>
            </a:r>
            <a:r>
              <a:rPr lang="en-US" altLang="zh-CN" sz="2000" b="1" dirty="0">
                <a:solidFill>
                  <a:srgbClr val="0033CC"/>
                </a:solidFill>
              </a:rPr>
              <a:t>MIMD-DM</a:t>
            </a:r>
            <a:r>
              <a:rPr lang="zh-CN" altLang="en-US" sz="2000" b="1" dirty="0">
                <a:solidFill>
                  <a:srgbClr val="0033CC"/>
                </a:solidFill>
              </a:rPr>
              <a:t>上矩阵向量乘法并行算法通信示例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en-US" sz="1800" b="1" dirty="0"/>
              <a:t>  输入：处理机数</a:t>
            </a:r>
            <a:r>
              <a:rPr lang="en-US" altLang="zh-CN" sz="1800" b="1" dirty="0"/>
              <a:t>p, </a:t>
            </a:r>
            <a:r>
              <a:rPr lang="zh-CN" altLang="en-US" sz="1800" b="1" dirty="0"/>
              <a:t>将</a:t>
            </a:r>
            <a:r>
              <a:rPr lang="zh-CN" altLang="en-US" sz="2000" b="1" dirty="0"/>
              <a:t>矩阵</a:t>
            </a:r>
            <a:r>
              <a:rPr lang="en-US" altLang="zh-CN" sz="1800" b="1" dirty="0"/>
              <a:t>A</a:t>
            </a:r>
            <a:r>
              <a:rPr lang="zh-CN" altLang="en-US" sz="1800" b="1" dirty="0"/>
              <a:t>划分为</a:t>
            </a:r>
            <a:r>
              <a:rPr lang="en-US" altLang="zh-CN" sz="1800" b="1" dirty="0"/>
              <a:t>p</a:t>
            </a:r>
            <a:r>
              <a:rPr lang="zh-CN" altLang="en-US" sz="1800" b="1" dirty="0"/>
              <a:t>个子</a:t>
            </a:r>
            <a:r>
              <a:rPr lang="zh-CN" altLang="en-US" sz="2000" b="1" dirty="0"/>
              <a:t>矩阵</a:t>
            </a:r>
            <a:r>
              <a:rPr lang="en-US" altLang="zh-CN" sz="1800" b="1" dirty="0"/>
              <a:t>B=A</a:t>
            </a:r>
            <a:r>
              <a:rPr lang="en-US" altLang="zh-CN" sz="1800" b="1" baseline="-25000" dirty="0"/>
              <a:t>i</a:t>
            </a:r>
            <a:r>
              <a:rPr lang="en-US" altLang="zh-CN" sz="1800" b="1" dirty="0"/>
              <a:t>=A[1..n,(i-1)r+1..ir],   </a:t>
            </a:r>
            <a:r>
              <a:rPr lang="zh-CN" altLang="en-US" sz="1800" b="1" dirty="0"/>
              <a:t>向量</a:t>
            </a:r>
            <a:r>
              <a:rPr lang="en-US" altLang="zh-CN" sz="1800" b="1" dirty="0"/>
              <a:t>X </a:t>
            </a:r>
            <a:r>
              <a:rPr lang="zh-CN" altLang="en-US" sz="1800" b="1" dirty="0"/>
              <a:t>划分为</a:t>
            </a:r>
            <a:r>
              <a:rPr lang="en-US" altLang="zh-CN" sz="1800" b="1" dirty="0"/>
              <a:t>p</a:t>
            </a:r>
            <a:r>
              <a:rPr lang="zh-CN" altLang="en-US" sz="1800" b="1" dirty="0"/>
              <a:t>个子向量</a:t>
            </a:r>
            <a:r>
              <a:rPr lang="en-US" altLang="zh-CN" sz="1800" b="1" dirty="0"/>
              <a:t>W=X</a:t>
            </a:r>
            <a:r>
              <a:rPr lang="en-US" altLang="zh-CN" sz="1800" b="1" baseline="-25000" dirty="0"/>
              <a:t>i</a:t>
            </a:r>
            <a:r>
              <a:rPr lang="en-US" altLang="zh-CN" sz="1800" b="1" dirty="0"/>
              <a:t>=X[(i-1)r+1..ir], r=n/p, i=1~p</a:t>
            </a:r>
            <a:r>
              <a:rPr lang="zh-CN" altLang="en-US" sz="1800" b="1" dirty="0"/>
              <a:t>；</a:t>
            </a:r>
            <a:r>
              <a:rPr lang="en-US" altLang="zh-CN" sz="1800" b="1" dirty="0"/>
              <a:t>P</a:t>
            </a:r>
            <a:r>
              <a:rPr lang="en-US" altLang="zh-CN" sz="1800" b="1" baseline="-25000" dirty="0"/>
              <a:t>i</a:t>
            </a:r>
            <a:r>
              <a:rPr lang="zh-CN" altLang="en-US" sz="1800" b="1" dirty="0"/>
              <a:t>计算</a:t>
            </a:r>
            <a:r>
              <a:rPr lang="en-US" altLang="zh-CN" sz="1800" b="1" dirty="0"/>
              <a:t>Y=A</a:t>
            </a:r>
            <a:r>
              <a:rPr lang="en-US" altLang="zh-CN" sz="1800" b="1" baseline="-25000" dirty="0"/>
              <a:t>1</a:t>
            </a:r>
            <a:r>
              <a:rPr lang="en-US" altLang="zh-CN" sz="1800" b="1" dirty="0"/>
              <a:t>X</a:t>
            </a:r>
            <a:r>
              <a:rPr lang="en-US" altLang="zh-CN" sz="1800" b="1" baseline="-25000" dirty="0"/>
              <a:t>1</a:t>
            </a:r>
            <a:r>
              <a:rPr lang="en-US" altLang="zh-CN" sz="1800" b="1" dirty="0"/>
              <a:t>+…+ A</a:t>
            </a:r>
            <a:r>
              <a:rPr lang="en-US" altLang="zh-CN" sz="1800" b="1" baseline="-25000" dirty="0"/>
              <a:t>i </a:t>
            </a:r>
            <a:r>
              <a:rPr lang="en-US" altLang="zh-CN" sz="1800" b="1" dirty="0"/>
              <a:t>X</a:t>
            </a:r>
            <a:r>
              <a:rPr lang="en-US" altLang="zh-CN" sz="1800" b="1" baseline="-25000" dirty="0"/>
              <a:t>i</a:t>
            </a:r>
            <a:endParaRPr lang="en-US" altLang="zh-CN" sz="1800" b="1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   </a:t>
            </a:r>
            <a:r>
              <a:rPr lang="zh-CN" altLang="en-US" sz="1800" b="1" dirty="0"/>
              <a:t>输出：</a:t>
            </a:r>
            <a:r>
              <a:rPr lang="en-US" altLang="zh-CN" sz="1800" b="1" dirty="0"/>
              <a:t>P</a:t>
            </a:r>
            <a:r>
              <a:rPr lang="en-US" altLang="zh-CN" sz="1800" b="1" baseline="-25000" dirty="0"/>
              <a:t>1</a:t>
            </a:r>
            <a:r>
              <a:rPr lang="zh-CN" altLang="en-US" sz="1800" b="1" dirty="0"/>
              <a:t>保存乘积</a:t>
            </a:r>
            <a:r>
              <a:rPr lang="en-US" altLang="zh-CN" sz="1800" b="1" dirty="0"/>
              <a:t>Y=AX</a:t>
            </a:r>
            <a:endParaRPr lang="en-US" altLang="zh-CN" sz="1800" b="1" baseline="-250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400" b="1" dirty="0"/>
              <a:t>   </a:t>
            </a:r>
            <a:r>
              <a:rPr lang="zh-CN" altLang="en-US" sz="1800" b="1" dirty="0">
                <a:solidFill>
                  <a:srgbClr val="0033CC"/>
                </a:solidFill>
              </a:rPr>
              <a:t>并发进程</a:t>
            </a:r>
            <a:r>
              <a:rPr lang="en-US" altLang="zh-CN" sz="1800" b="1" dirty="0">
                <a:solidFill>
                  <a:srgbClr val="0033CC"/>
                </a:solidFill>
              </a:rPr>
              <a:t>Process</a:t>
            </a:r>
            <a:r>
              <a:rPr lang="en-US" altLang="zh-CN" sz="1800" b="1" baseline="-25000" dirty="0">
                <a:solidFill>
                  <a:srgbClr val="0033CC"/>
                </a:solidFill>
              </a:rPr>
              <a:t>i</a:t>
            </a:r>
            <a:r>
              <a:rPr lang="en-US" altLang="zh-CN" sz="1800" b="1" dirty="0"/>
              <a:t>  </a:t>
            </a:r>
            <a:r>
              <a:rPr lang="zh-CN" altLang="en-US" sz="1800" b="1" dirty="0"/>
              <a:t>：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en-US" sz="1800" b="1" dirty="0"/>
              <a:t>     </a:t>
            </a:r>
            <a:r>
              <a:rPr lang="en-US" altLang="zh-CN" sz="1800" b="1" dirty="0"/>
              <a:t>Begin                                                   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          (1) Compute Z=BW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          (2) if i=1 then Y=0 else receive(Y,left) endif  </a:t>
            </a:r>
            <a:r>
              <a:rPr lang="en-US" altLang="zh-CN" sz="1800" b="1" dirty="0">
                <a:solidFill>
                  <a:srgbClr val="FF3399"/>
                </a:solidFill>
              </a:rPr>
              <a:t>// </a:t>
            </a:r>
            <a:r>
              <a:rPr lang="zh-CN" altLang="en-US" sz="1800" b="1" dirty="0">
                <a:solidFill>
                  <a:srgbClr val="FF3399"/>
                </a:solidFill>
              </a:rPr>
              <a:t>接收信息通信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en-US" sz="1800" b="1" dirty="0"/>
              <a:t>          </a:t>
            </a:r>
            <a:r>
              <a:rPr lang="en-US" altLang="zh-CN" sz="1800" b="1" dirty="0"/>
              <a:t>(3) Y=Y+Z    </a:t>
            </a:r>
            <a:r>
              <a:rPr lang="en-US" altLang="zh-CN" sz="1800" b="1" dirty="0">
                <a:solidFill>
                  <a:srgbClr val="FF3399"/>
                </a:solidFill>
              </a:rPr>
              <a:t>// </a:t>
            </a:r>
            <a:r>
              <a:rPr lang="zh-CN" altLang="en-US" sz="1800" b="1" dirty="0">
                <a:solidFill>
                  <a:srgbClr val="FF3399"/>
                </a:solidFill>
              </a:rPr>
              <a:t>同步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en-US" sz="1800" b="1" dirty="0"/>
              <a:t>          </a:t>
            </a:r>
            <a:r>
              <a:rPr lang="en-US" altLang="zh-CN" sz="1800" b="1" dirty="0"/>
              <a:t>(4) send(Y,right)   </a:t>
            </a:r>
            <a:r>
              <a:rPr lang="en-US" altLang="zh-CN" sz="1800" b="1" dirty="0">
                <a:solidFill>
                  <a:srgbClr val="FF3399"/>
                </a:solidFill>
              </a:rPr>
              <a:t>// </a:t>
            </a:r>
            <a:r>
              <a:rPr lang="zh-CN" altLang="en-US" sz="1800" b="1" dirty="0">
                <a:solidFill>
                  <a:srgbClr val="FF3399"/>
                </a:solidFill>
              </a:rPr>
              <a:t>发送消息通信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en-US" sz="1800" b="1" dirty="0"/>
              <a:t>          </a:t>
            </a:r>
            <a:r>
              <a:rPr lang="en-US" altLang="zh-CN" sz="1800" b="1" dirty="0"/>
              <a:t>(5) if i=1 then receive(Y,left)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     End     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800" b="1" dirty="0"/>
          </a:p>
        </p:txBody>
      </p: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52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endParaRPr lang="zh-CN" altLang="zh-CN" dirty="0"/>
          </a:p>
        </p:txBody>
      </p:sp>
      <p:sp>
        <p:nvSpPr>
          <p:cNvPr id="74755" name="Rectangle 3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8674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|</a:t>
            </a:r>
            <a:r>
              <a:rPr lang="en-US" altLang="zh-CN" sz="2000" b="1" dirty="0">
                <a:sym typeface="Wingdings" panose="05000000000000000000" pitchFamily="2" charset="2"/>
              </a:rPr>
              <a:t>&lt;---------------                          </a:t>
            </a:r>
            <a:r>
              <a:rPr lang="zh-CN" altLang="en-US" sz="2000" b="1" dirty="0">
                <a:sym typeface="Wingdings" panose="05000000000000000000" pitchFamily="2" charset="2"/>
              </a:rPr>
              <a:t>并发（并行）执行                    </a:t>
            </a:r>
            <a:r>
              <a:rPr lang="en-US" altLang="zh-CN" sz="2000" b="1" dirty="0">
                <a:sym typeface="Wingdings" panose="05000000000000000000" pitchFamily="2" charset="2"/>
              </a:rPr>
              <a:t>----------------&gt;</a:t>
            </a:r>
            <a:r>
              <a:rPr lang="en-US" altLang="zh-CN" sz="2000" b="1" dirty="0"/>
              <a:t> |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P</a:t>
            </a:r>
            <a:r>
              <a:rPr lang="en-US" altLang="zh-CN" sz="2000" b="1" baseline="-25000" dirty="0"/>
              <a:t>1 </a:t>
            </a:r>
            <a:r>
              <a:rPr lang="en-US" altLang="zh-CN" sz="2000" b="1" dirty="0"/>
              <a:t>                    P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                      P</a:t>
            </a:r>
            <a:r>
              <a:rPr lang="en-US" altLang="zh-CN" sz="2000" b="1" baseline="-25000" dirty="0"/>
              <a:t>3</a:t>
            </a:r>
            <a:r>
              <a:rPr lang="en-US" altLang="zh-CN" sz="2000" b="1" dirty="0"/>
              <a:t>                </a:t>
            </a:r>
            <a:r>
              <a:rPr lang="en-US" altLang="zh-CN" sz="1800" b="1" dirty="0"/>
              <a:t>…</a:t>
            </a:r>
            <a:r>
              <a:rPr lang="en-US" altLang="zh-CN" sz="2000" b="1" dirty="0"/>
              <a:t>                P </a:t>
            </a:r>
            <a:r>
              <a:rPr lang="en-US" altLang="zh-CN" sz="2000" b="1" baseline="-25000" dirty="0"/>
              <a:t>p-1</a:t>
            </a:r>
            <a:r>
              <a:rPr lang="en-US" altLang="zh-CN" sz="2000" b="1" dirty="0"/>
              <a:t>                      P</a:t>
            </a:r>
            <a:r>
              <a:rPr lang="en-US" altLang="zh-CN" sz="2000" b="1" baseline="-25000" dirty="0"/>
              <a:t>p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b="1" dirty="0"/>
              <a:t>进程</a:t>
            </a:r>
            <a:r>
              <a:rPr lang="en-US" altLang="zh-CN" sz="2000" b="1" dirty="0"/>
              <a:t>1               </a:t>
            </a:r>
            <a:r>
              <a:rPr lang="zh-CN" altLang="en-US" sz="2000" b="1" dirty="0"/>
              <a:t>进程</a:t>
            </a:r>
            <a:r>
              <a:rPr lang="en-US" altLang="zh-CN" sz="2000" b="1" dirty="0"/>
              <a:t>2                </a:t>
            </a:r>
            <a:r>
              <a:rPr lang="zh-CN" altLang="en-US" sz="2000" b="1" dirty="0"/>
              <a:t>进程</a:t>
            </a:r>
            <a:r>
              <a:rPr lang="en-US" altLang="zh-CN" sz="2000" b="1" dirty="0"/>
              <a:t>3             …           </a:t>
            </a:r>
            <a:r>
              <a:rPr lang="zh-CN" altLang="en-US" sz="2000" b="1" dirty="0"/>
              <a:t>进程</a:t>
            </a:r>
            <a:r>
              <a:rPr lang="en-US" altLang="zh-CN" sz="2000" b="1" dirty="0"/>
              <a:t>p-1               </a:t>
            </a:r>
            <a:r>
              <a:rPr lang="zh-CN" altLang="en-US" sz="2000" b="1" dirty="0"/>
              <a:t>进程</a:t>
            </a:r>
            <a:r>
              <a:rPr lang="en-US" altLang="zh-CN" sz="2000" b="1" dirty="0"/>
              <a:t>p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b="1" dirty="0"/>
              <a:t>  i=1                        i=2                      i=3                  …                i= p-1                     i= p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|                          |                        |                  …                |                          |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b="1" dirty="0"/>
              <a:t>Z=BW                    Z=BW               Z=BW             …               Z=BW                 Z=BW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b="1" dirty="0"/>
              <a:t>     |                             |                          |                    …                  |                            |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b="1" dirty="0"/>
              <a:t>If i=1/ Y=0/         If i=1/ Y=0/        If i=1/ Y=0/       …        If i=1/ Y=0/           If i=1/ Y=0/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b="1" dirty="0"/>
              <a:t>receive(Y,left)     receive(Y,left)    receive(Y,left)  …     receive(Y,left)      receive(Y,left)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b="1" dirty="0"/>
              <a:t>     |                             |                           |                   …                    |                           |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b="1" dirty="0"/>
              <a:t>Y=Y+Z                   Y=Y+Z            Y=Y+Z             …             Y=Y+Z                 Y=Y+Z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b="1" dirty="0"/>
              <a:t>     |                              |                          |                   …                   |                           |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b="1" dirty="0"/>
              <a:t>send(Y,right)     send(Y,right)    send(Y,right)      …      send(Y,right)         send(Y,right)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b="1" dirty="0"/>
              <a:t>     |                              |                          |                   …                   |                            |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b="1" dirty="0"/>
              <a:t>If  i=1/                   If  i=1/                 If  i=1/             …        If  i=1/                    If  i=1/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b="1" dirty="0"/>
              <a:t>receive(Y,left)     receive(Y,left)    receive(Y,left)  …     receive(Y,left)     receive(Y,left)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1800" b="1" dirty="0"/>
          </a:p>
          <a:p>
            <a:pPr lvl="1" eaLnBrk="1" hangingPunct="1">
              <a:lnSpc>
                <a:spcPct val="80000"/>
              </a:lnSpc>
              <a:buNone/>
            </a:pPr>
            <a:endParaRPr lang="en-US" altLang="zh-CN" sz="18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000" dirty="0"/>
          </a:p>
        </p:txBody>
      </p: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4000" dirty="0">
                <a:latin typeface="宋体" panose="02010600030101010101" pitchFamily="2" charset="-122"/>
              </a:rPr>
              <a:t>并行计算(并行处理)</a:t>
            </a:r>
            <a:r>
              <a:rPr lang="zh-CN" altLang="en-US" sz="4000" dirty="0"/>
              <a:t>概念与目标</a:t>
            </a:r>
          </a:p>
        </p:txBody>
      </p:sp>
      <p:sp>
        <p:nvSpPr>
          <p:cNvPr id="311299" name="Rectangle 3"/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概念:直观地讲是利用多个具有计算能力的部件来共同完成一项计算工作，以获得比一个部件要快的效果 </a:t>
            </a:r>
          </a:p>
          <a:p>
            <a:pPr eaLnBrk="1" hangingPunct="1">
              <a:spcAft>
                <a:spcPct val="25000"/>
              </a:spcAft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内含：利用资源重复（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resource-replication）、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资源共享（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resource-sharing）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和时间重叠（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time-interleaving）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来开发并行性，以提高问题求解的效率。 </a:t>
            </a:r>
          </a:p>
          <a:p>
            <a:pPr eaLnBrk="1" hangingPunct="1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目标:提高问题求解的效率 </a:t>
            </a:r>
          </a:p>
        </p:txBody>
      </p:sp>
    </p:spTree>
  </p:cSld>
  <p:clrMapOvr>
    <a:masterClrMapping/>
  </p:clrMapOvr>
  <p:transition spd="slow">
    <p:blinds dir="vert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1.6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并行算法的一般设计方法</a:t>
            </a: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562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zh-CN" altLang="en-US" sz="2400" b="1" dirty="0"/>
              <a:t>检测和开拓现有串行算法中的内在并行性，直接将其并行化。</a:t>
            </a:r>
          </a:p>
          <a:p>
            <a:pPr eaLnBrk="1" hangingPunct="1">
              <a:buNone/>
            </a:pPr>
            <a:r>
              <a:rPr lang="zh-CN" altLang="en-US" sz="2400" b="1" dirty="0"/>
              <a:t>     </a:t>
            </a:r>
            <a:r>
              <a:rPr lang="zh-CN" altLang="en-US" sz="2400" b="1" dirty="0">
                <a:solidFill>
                  <a:schemeClr val="accent2"/>
                </a:solidFill>
              </a:rPr>
              <a:t>例如，将具有内在并行性的</a:t>
            </a:r>
            <a:r>
              <a:rPr lang="en-US" altLang="zh-CN" sz="2400" b="1" dirty="0">
                <a:solidFill>
                  <a:schemeClr val="accent2"/>
                </a:solidFill>
              </a:rPr>
              <a:t>Quick</a:t>
            </a:r>
            <a:r>
              <a:rPr lang="zh-CN" altLang="en-US" sz="2400" b="1" dirty="0">
                <a:solidFill>
                  <a:schemeClr val="accent2"/>
                </a:solidFill>
              </a:rPr>
              <a:t>排序算法直接并行化。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200" b="1" dirty="0"/>
              <a:t>并非所有串行算法均可以并行化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200" b="1" dirty="0"/>
              <a:t>优秀的串行算法不一定能够得到优秀的并行算法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200" b="1" dirty="0"/>
              <a:t>差的串行算法也有可能得到好的并行算法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b="1" dirty="0"/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zh-CN" altLang="en-US" sz="2400" b="1" dirty="0"/>
              <a:t>从问题本身的描述出发，依据问题固有的属性（计算结构），设计全新的并行算法。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     </a:t>
            </a:r>
            <a:r>
              <a:rPr lang="zh-CN" altLang="en-US" sz="2400" b="1" dirty="0">
                <a:solidFill>
                  <a:schemeClr val="accent2"/>
                </a:solidFill>
              </a:rPr>
              <a:t>例如，利用字符串的周期性质，设计字符串匹配并行算法。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b="1" dirty="0"/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zh-CN" altLang="en-US" sz="2400" b="1" dirty="0"/>
              <a:t>借鉴已有并行算法的思想，使之可以求解新的一类问题。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     </a:t>
            </a:r>
            <a:r>
              <a:rPr lang="zh-CN" altLang="en-US" sz="2400" b="1" dirty="0">
                <a:solidFill>
                  <a:schemeClr val="accent2"/>
                </a:solidFill>
              </a:rPr>
              <a:t>例如，借鉴并行排序算法，设计并行选择算法。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392113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2400" dirty="0"/>
              <a:t>第一章 绪论</a:t>
            </a: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250825" y="762000"/>
            <a:ext cx="8686800" cy="60960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1</a:t>
            </a:r>
            <a:r>
              <a:rPr lang="en-US" altLang="zh-CN" sz="2000" b="1" dirty="0"/>
              <a:t>.1 </a:t>
            </a:r>
            <a:r>
              <a:rPr lang="zh-CN" altLang="en-US" sz="2000" b="1" dirty="0"/>
              <a:t>引言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en-US" altLang="zh-CN" sz="1800" b="1" dirty="0"/>
              <a:t>. </a:t>
            </a:r>
            <a:r>
              <a:rPr lang="zh-CN" altLang="en-US" sz="1800" b="1" dirty="0"/>
              <a:t>并行处理 </a:t>
            </a:r>
            <a:r>
              <a:rPr lang="en-US" altLang="zh-CN" sz="1800" b="1" dirty="0"/>
              <a:t>(Parallel Processing)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      </a:t>
            </a:r>
            <a:r>
              <a:rPr lang="zh-CN" altLang="en-US" sz="1800" b="1" dirty="0"/>
              <a:t>挖掘计算</a:t>
            </a:r>
            <a:r>
              <a:rPr lang="en-US" altLang="zh-CN" sz="1800" b="1" dirty="0"/>
              <a:t>(Computing)</a:t>
            </a:r>
            <a:r>
              <a:rPr lang="zh-CN" altLang="en-US" sz="1800" b="1" dirty="0"/>
              <a:t>过程的并发事件的信息处理</a:t>
            </a:r>
            <a:r>
              <a:rPr lang="en-US" altLang="zh-CN" sz="1800" b="1" dirty="0"/>
              <a:t>.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 2. </a:t>
            </a:r>
            <a:r>
              <a:rPr lang="zh-CN" altLang="en-US" sz="1800" b="1" dirty="0"/>
              <a:t>并发性 </a:t>
            </a:r>
            <a:r>
              <a:rPr lang="en-US" altLang="zh-CN" sz="1800" b="1" dirty="0"/>
              <a:t>(Concurrency)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     </a:t>
            </a:r>
            <a:r>
              <a:rPr lang="zh-CN" altLang="en-US" sz="1800" b="1" dirty="0"/>
              <a:t>并行性</a:t>
            </a:r>
            <a:r>
              <a:rPr lang="en-US" altLang="zh-CN" sz="1800" b="1" dirty="0"/>
              <a:t>(Parallelism)    </a:t>
            </a:r>
            <a:r>
              <a:rPr lang="zh-CN" altLang="en-US" sz="1800" b="1" dirty="0"/>
              <a:t>同时性</a:t>
            </a:r>
            <a:r>
              <a:rPr lang="en-US" altLang="zh-CN" sz="1800" b="1" dirty="0"/>
              <a:t>(Simultaneity)    </a:t>
            </a:r>
            <a:r>
              <a:rPr lang="zh-CN" altLang="en-US" sz="1800" b="1" dirty="0"/>
              <a:t>流水线</a:t>
            </a:r>
            <a:r>
              <a:rPr lang="en-US" altLang="zh-CN" sz="1800" b="1" dirty="0"/>
              <a:t>(Pipelining)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 3. </a:t>
            </a:r>
            <a:r>
              <a:rPr lang="zh-CN" altLang="en-US" sz="1800" b="1" dirty="0"/>
              <a:t>并行处理的级别</a:t>
            </a:r>
            <a:r>
              <a:rPr lang="en-US" altLang="zh-CN" sz="1800" b="1" dirty="0"/>
              <a:t>(Parallel Processing Level)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      </a:t>
            </a:r>
            <a:r>
              <a:rPr lang="zh-CN" altLang="en-US" sz="1800" b="1" dirty="0"/>
              <a:t>指令级并行</a:t>
            </a:r>
            <a:r>
              <a:rPr lang="en-US" altLang="zh-CN" sz="1800" b="1" dirty="0"/>
              <a:t>(Instruction Level Parallelism-ILP, </a:t>
            </a:r>
            <a:r>
              <a:rPr lang="zh-CN" altLang="en-US" sz="1800" b="1" dirty="0"/>
              <a:t>指令内部并行</a:t>
            </a:r>
            <a:r>
              <a:rPr lang="en-US" altLang="zh-CN" sz="1800" b="1" dirty="0"/>
              <a:t>,</a:t>
            </a:r>
            <a:r>
              <a:rPr lang="zh-CN" altLang="en-US" sz="1800" b="1" dirty="0"/>
              <a:t>指令之间并行</a:t>
            </a:r>
            <a:r>
              <a:rPr lang="en-US" altLang="zh-CN" sz="1800" b="1" dirty="0"/>
              <a:t>)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              </a:t>
            </a:r>
            <a:r>
              <a:rPr lang="zh-CN" altLang="en-US" sz="1800" b="1" dirty="0">
                <a:solidFill>
                  <a:srgbClr val="FF3399"/>
                </a:solidFill>
              </a:rPr>
              <a:t>细粒度并行 </a:t>
            </a:r>
            <a:r>
              <a:rPr lang="en-US" altLang="zh-CN" sz="1800" b="1" dirty="0">
                <a:solidFill>
                  <a:srgbClr val="FF3399"/>
                </a:solidFill>
              </a:rPr>
              <a:t>(</a:t>
            </a:r>
            <a:r>
              <a:rPr lang="en-US" altLang="zh-CN" sz="1800" b="1" dirty="0"/>
              <a:t>fine grain parallelism/ tiny granularity parallelism </a:t>
            </a:r>
            <a:r>
              <a:rPr lang="en-US" altLang="zh-CN" sz="1800" b="1" dirty="0">
                <a:solidFill>
                  <a:srgbClr val="FF3399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>
                <a:solidFill>
                  <a:srgbClr val="FF3399"/>
                </a:solidFill>
              </a:rPr>
              <a:t>      </a:t>
            </a:r>
            <a:r>
              <a:rPr lang="zh-CN" altLang="en-US" sz="1800" b="1" dirty="0"/>
              <a:t>线程级并行</a:t>
            </a:r>
            <a:r>
              <a:rPr lang="en-US" altLang="zh-CN" sz="1800" b="1" dirty="0"/>
              <a:t>(Thread Level Parallelism-TLP)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              </a:t>
            </a:r>
            <a:r>
              <a:rPr lang="zh-CN" altLang="en-US" sz="1800" b="1" dirty="0">
                <a:solidFill>
                  <a:srgbClr val="FF3399"/>
                </a:solidFill>
              </a:rPr>
              <a:t>中细粒度并行 </a:t>
            </a:r>
            <a:r>
              <a:rPr lang="en-US" altLang="zh-CN" sz="1800" b="1" dirty="0">
                <a:solidFill>
                  <a:srgbClr val="FF3399"/>
                </a:solidFill>
              </a:rPr>
              <a:t>(</a:t>
            </a:r>
            <a:r>
              <a:rPr lang="en-US" altLang="zh-CN" sz="1800" b="1" dirty="0"/>
              <a:t>fine- medium grain parallelism</a:t>
            </a:r>
            <a:r>
              <a:rPr lang="en-US" altLang="zh-CN" sz="1800" b="1" dirty="0">
                <a:solidFill>
                  <a:srgbClr val="FF3399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>
                <a:solidFill>
                  <a:srgbClr val="FF3399"/>
                </a:solidFill>
              </a:rPr>
              <a:t>      </a:t>
            </a:r>
            <a:r>
              <a:rPr lang="zh-CN" altLang="en-US" sz="1800" b="1" dirty="0"/>
              <a:t>进程级</a:t>
            </a:r>
            <a:r>
              <a:rPr lang="en-US" altLang="zh-CN" sz="1800" b="1" dirty="0"/>
              <a:t>(Process Level Parallelism-PLP)/</a:t>
            </a:r>
            <a:r>
              <a:rPr lang="zh-CN" altLang="en-US" sz="1800" b="1" dirty="0"/>
              <a:t>过程级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算法级并行</a:t>
            </a:r>
            <a:r>
              <a:rPr lang="zh-CN" altLang="en-US" sz="1800" b="1" dirty="0">
                <a:solidFill>
                  <a:srgbClr val="FF3399"/>
                </a:solidFill>
              </a:rPr>
              <a:t>   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b="1" dirty="0">
                <a:solidFill>
                  <a:srgbClr val="FF3399"/>
                </a:solidFill>
              </a:rPr>
              <a:t>              中粒度并行 </a:t>
            </a:r>
            <a:r>
              <a:rPr lang="en-US" altLang="zh-CN" sz="1800" b="1" dirty="0">
                <a:solidFill>
                  <a:srgbClr val="FF3399"/>
                </a:solidFill>
              </a:rPr>
              <a:t>(</a:t>
            </a:r>
            <a:r>
              <a:rPr lang="en-US" altLang="zh-CN" sz="1800" b="1" dirty="0"/>
              <a:t>medium grain parallelism</a:t>
            </a:r>
            <a:r>
              <a:rPr lang="en-US" altLang="zh-CN" sz="1800" b="1" dirty="0">
                <a:solidFill>
                  <a:srgbClr val="FF3399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>
                <a:solidFill>
                  <a:srgbClr val="FF3399"/>
                </a:solidFill>
              </a:rPr>
              <a:t>      </a:t>
            </a:r>
            <a:r>
              <a:rPr lang="zh-CN" altLang="en-US" sz="1800" b="1" dirty="0"/>
              <a:t>任务级并行</a:t>
            </a:r>
            <a:r>
              <a:rPr lang="en-US" altLang="zh-CN" sz="1800" b="1" dirty="0"/>
              <a:t>(Task Level Parallel)</a:t>
            </a:r>
            <a:r>
              <a:rPr lang="en-US" altLang="zh-CN" sz="1800" b="1" dirty="0">
                <a:solidFill>
                  <a:srgbClr val="FF3399"/>
                </a:solidFill>
              </a:rPr>
              <a:t>    </a:t>
            </a:r>
            <a:r>
              <a:rPr lang="zh-CN" altLang="en-US" sz="1800" b="1" dirty="0">
                <a:solidFill>
                  <a:srgbClr val="FF3399"/>
                </a:solidFill>
              </a:rPr>
              <a:t>粗粒度并行 </a:t>
            </a:r>
            <a:r>
              <a:rPr lang="en-US" altLang="zh-CN" sz="1800" b="1" dirty="0">
                <a:solidFill>
                  <a:srgbClr val="FF3399"/>
                </a:solidFill>
              </a:rPr>
              <a:t>(</a:t>
            </a:r>
            <a:r>
              <a:rPr lang="en-US" altLang="zh-CN" sz="1800" b="1" dirty="0"/>
              <a:t>coarse grain parallelism</a:t>
            </a:r>
            <a:r>
              <a:rPr lang="en-US" altLang="zh-CN" sz="1800" b="1" dirty="0">
                <a:solidFill>
                  <a:srgbClr val="FF3399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 4.</a:t>
            </a:r>
            <a:r>
              <a:rPr lang="en-US" altLang="zh-CN" sz="1800" b="1" dirty="0">
                <a:solidFill>
                  <a:srgbClr val="FF3399"/>
                </a:solidFill>
              </a:rPr>
              <a:t>  </a:t>
            </a:r>
            <a:r>
              <a:rPr lang="zh-CN" altLang="en-US" sz="1800" b="1" dirty="0"/>
              <a:t>并行计算</a:t>
            </a:r>
            <a:r>
              <a:rPr lang="en-US" altLang="zh-CN" sz="1800" b="1" dirty="0"/>
              <a:t>(Parallel Computing)</a:t>
            </a:r>
            <a:r>
              <a:rPr lang="zh-CN" altLang="en-US" sz="1800" b="1" dirty="0"/>
              <a:t>学科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b="1" dirty="0"/>
              <a:t>      并行计算机体系结构 </a:t>
            </a:r>
            <a:r>
              <a:rPr lang="en-US" altLang="zh-CN" sz="1800" b="1" dirty="0"/>
              <a:t>(Parallel Computer Architectures)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      </a:t>
            </a:r>
            <a:r>
              <a:rPr lang="zh-CN" altLang="en-US" sz="1800" b="1" dirty="0"/>
              <a:t>并行算法 </a:t>
            </a:r>
            <a:r>
              <a:rPr lang="en-US" altLang="zh-CN" sz="1800" b="1" dirty="0"/>
              <a:t>(Parallel Algorithms)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      </a:t>
            </a:r>
            <a:r>
              <a:rPr lang="zh-CN" altLang="en-US" sz="1800" b="1" dirty="0"/>
              <a:t>并行程序设计 </a:t>
            </a:r>
            <a:r>
              <a:rPr lang="en-US" altLang="zh-CN" sz="1800" b="1" dirty="0"/>
              <a:t>(Parallel Programming)</a:t>
            </a:r>
          </a:p>
          <a:p>
            <a:pPr eaLnBrk="1" hangingPunct="1">
              <a:buNone/>
            </a:pPr>
            <a:r>
              <a:rPr lang="en-US" altLang="zh-CN" sz="1800" b="1" dirty="0"/>
              <a:t>5.  </a:t>
            </a:r>
            <a:r>
              <a:rPr lang="zh-CN" altLang="en-US" sz="1800" b="1" dirty="0"/>
              <a:t>多核处理器（</a:t>
            </a:r>
            <a:r>
              <a:rPr lang="en-US" altLang="zh-CN" sz="1800" b="1" dirty="0"/>
              <a:t>Multi-core Processors</a:t>
            </a:r>
            <a:r>
              <a:rPr lang="zh-CN" altLang="en-US" sz="1800" b="1" dirty="0"/>
              <a:t>，又称片上多处理器</a:t>
            </a:r>
            <a:r>
              <a:rPr lang="en-US" altLang="zh-CN" sz="1800" b="1" dirty="0"/>
              <a:t>-Chip Multi-Processor, CMP</a:t>
            </a:r>
            <a:r>
              <a:rPr lang="zh-CN" altLang="en-US" sz="1800" b="1" dirty="0"/>
              <a:t>） 、众核处理器</a:t>
            </a:r>
            <a:r>
              <a:rPr lang="en-US" altLang="zh-CN" sz="1800" b="1" dirty="0"/>
              <a:t>(Many-core Processors, </a:t>
            </a:r>
            <a:r>
              <a:rPr lang="zh-CN" altLang="en-US" sz="1800" b="1" dirty="0"/>
              <a:t>如</a:t>
            </a:r>
            <a:r>
              <a:rPr lang="en-US" altLang="zh-CN" sz="1800" b="1" dirty="0"/>
              <a:t>GPU)</a:t>
            </a:r>
            <a:r>
              <a:rPr lang="zh-CN" altLang="en-US" sz="1800" b="1" dirty="0"/>
              <a:t>、多线程并行技术</a:t>
            </a:r>
            <a:r>
              <a:rPr lang="en-US" altLang="zh-CN" sz="1800" b="1" dirty="0"/>
              <a:t>(Multi-thread Parallel Techniques) </a:t>
            </a:r>
            <a:r>
              <a:rPr lang="zh-CN" altLang="en-US" sz="1800" b="1" dirty="0"/>
              <a:t>的出现与应用，使得并行算法的研究与开发显得极其迫切且富有挑战性。</a:t>
            </a:r>
          </a:p>
          <a:p>
            <a:pPr eaLnBrk="1" hangingPunct="1">
              <a:lnSpc>
                <a:spcPct val="80000"/>
              </a:lnSpc>
              <a:buNone/>
            </a:pPr>
            <a:endParaRPr lang="zh-CN" altLang="en-US" sz="1800" dirty="0"/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800" dirty="0"/>
          </a:p>
        </p:txBody>
      </p: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200" dirty="0"/>
              <a:t>第一章 绪论</a:t>
            </a: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943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000" b="1" dirty="0"/>
              <a:t>1.2 </a:t>
            </a:r>
            <a:r>
              <a:rPr lang="zh-CN" altLang="en-US" sz="2000" b="1" dirty="0"/>
              <a:t>并行算法的硬件基础</a:t>
            </a:r>
          </a:p>
          <a:p>
            <a:pPr eaLnBrk="1" hangingPunct="1">
              <a:buNone/>
            </a:pPr>
            <a:r>
              <a:rPr lang="en-US" altLang="zh-CN" sz="2000" b="1" dirty="0"/>
              <a:t>1.2.1 </a:t>
            </a:r>
            <a:r>
              <a:rPr lang="zh-CN" altLang="en-US" sz="2000" b="1" dirty="0"/>
              <a:t>并行计算机的体系结构</a:t>
            </a:r>
            <a:r>
              <a:rPr lang="en-US" altLang="zh-CN" sz="2000" b="1" dirty="0"/>
              <a:t>:  </a:t>
            </a:r>
            <a:r>
              <a:rPr lang="zh-CN" altLang="en-US" sz="2000" b="1" dirty="0"/>
              <a:t>并行计算机分类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zh-CN" sz="2000" b="1" dirty="0"/>
              <a:t>Flynn</a:t>
            </a:r>
            <a:r>
              <a:rPr lang="zh-CN" altLang="en-US" sz="2000" b="1" dirty="0"/>
              <a:t>分类（</a:t>
            </a:r>
            <a:r>
              <a:rPr lang="en-US" altLang="zh-CN" sz="2000" b="1" dirty="0"/>
              <a:t>1966</a:t>
            </a:r>
            <a:r>
              <a:rPr lang="zh-CN" altLang="en-US" sz="2000" b="1" dirty="0"/>
              <a:t>年）</a:t>
            </a:r>
          </a:p>
          <a:p>
            <a:pPr eaLnBrk="1" hangingPunct="1">
              <a:buNone/>
            </a:pPr>
            <a:r>
              <a:rPr lang="zh-CN" altLang="en-US" sz="2000" b="1" dirty="0"/>
              <a:t>   </a:t>
            </a:r>
            <a:r>
              <a:rPr lang="en-US" altLang="zh-CN" sz="2000" b="1" dirty="0"/>
              <a:t>(1) </a:t>
            </a:r>
            <a:r>
              <a:rPr lang="zh-CN" altLang="en-US" sz="2000" b="1" dirty="0"/>
              <a:t>单指令流单数据流机器</a:t>
            </a:r>
            <a:r>
              <a:rPr lang="en-US" altLang="zh-CN" sz="2000" b="1" dirty="0"/>
              <a:t>SISD</a:t>
            </a:r>
            <a:r>
              <a:rPr lang="zh-CN" altLang="en-US" sz="2000" b="1" dirty="0"/>
              <a:t>，即传统的单处理机</a:t>
            </a:r>
          </a:p>
          <a:p>
            <a:pPr eaLnBrk="1" hangingPunct="1">
              <a:buNone/>
            </a:pPr>
            <a:r>
              <a:rPr lang="zh-CN" altLang="en-US" sz="2000" b="1" dirty="0"/>
              <a:t>   </a:t>
            </a:r>
            <a:r>
              <a:rPr lang="en-US" altLang="zh-CN" sz="2000" b="1" dirty="0"/>
              <a:t>(2) </a:t>
            </a:r>
            <a:r>
              <a:rPr lang="zh-CN" altLang="en-US" sz="2000" b="1" dirty="0"/>
              <a:t>单指令流多数据流机器</a:t>
            </a:r>
            <a:r>
              <a:rPr lang="en-US" altLang="zh-CN" sz="1800" b="1" dirty="0"/>
              <a:t>SIMD-Single Instruction Stream Multiple Data Stream</a:t>
            </a:r>
          </a:p>
          <a:p>
            <a:pPr eaLnBrk="1" hangingPunct="1">
              <a:buNone/>
            </a:pPr>
            <a:r>
              <a:rPr lang="en-US" altLang="zh-CN" sz="2000" b="1" dirty="0"/>
              <a:t>   (3) </a:t>
            </a:r>
            <a:r>
              <a:rPr lang="zh-CN" altLang="en-US" sz="2000" b="1" dirty="0"/>
              <a:t>多指令流单数据流机器</a:t>
            </a:r>
            <a:r>
              <a:rPr lang="en-US" altLang="zh-CN" sz="2000" b="1" dirty="0"/>
              <a:t>MISD </a:t>
            </a:r>
            <a:r>
              <a:rPr lang="zh-CN" altLang="en-US" sz="2000" b="1" dirty="0"/>
              <a:t>（</a:t>
            </a:r>
            <a:r>
              <a:rPr lang="zh-CN" altLang="en-US" sz="2000" b="1" dirty="0">
                <a:solidFill>
                  <a:srgbClr val="FF00FF"/>
                </a:solidFill>
              </a:rPr>
              <a:t>目前无实际的商用机器</a:t>
            </a:r>
            <a:r>
              <a:rPr lang="zh-CN" altLang="en-US" sz="2000" b="1" dirty="0"/>
              <a:t>）</a:t>
            </a:r>
          </a:p>
          <a:p>
            <a:pPr eaLnBrk="1" hangingPunct="1">
              <a:buNone/>
            </a:pPr>
            <a:r>
              <a:rPr lang="zh-CN" altLang="en-US" sz="2000" b="1" dirty="0"/>
              <a:t>   </a:t>
            </a:r>
            <a:r>
              <a:rPr lang="en-US" altLang="zh-CN" sz="2000" b="1" dirty="0"/>
              <a:t>(4) </a:t>
            </a:r>
            <a:r>
              <a:rPr lang="zh-CN" altLang="en-US" sz="2000" b="1" dirty="0"/>
              <a:t>多指令流多数据流机器</a:t>
            </a:r>
            <a:r>
              <a:rPr lang="en-US" altLang="zh-CN" sz="1600" b="1" dirty="0"/>
              <a:t>MIMD-Multiple Instruction Stream Multiple Data Stream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zh-CN" altLang="en-US" sz="2000" b="1" dirty="0"/>
              <a:t>并行机的结构模型－</a:t>
            </a:r>
            <a:r>
              <a:rPr lang="zh-CN" altLang="en-US" sz="2000" b="1" dirty="0">
                <a:solidFill>
                  <a:srgbClr val="FF00FF"/>
                </a:solidFill>
              </a:rPr>
              <a:t>实际的机器体系结构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/>
              <a:t>  －</a:t>
            </a:r>
            <a:r>
              <a:rPr lang="en-US" altLang="zh-CN" sz="2000" b="1" dirty="0"/>
              <a:t>PVP   (Parallel Vector Processor,      </a:t>
            </a:r>
            <a:r>
              <a:rPr lang="zh-CN" altLang="en-US" sz="2000" b="1" dirty="0"/>
              <a:t>并行向量机</a:t>
            </a:r>
            <a:r>
              <a:rPr lang="en-US" altLang="zh-CN" sz="2000" b="1" dirty="0"/>
              <a:t>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/>
              <a:t>  </a:t>
            </a:r>
            <a:r>
              <a:rPr lang="zh-CN" altLang="en-US" sz="2000" b="1" dirty="0"/>
              <a:t>－ </a:t>
            </a:r>
            <a:r>
              <a:rPr lang="en-US" altLang="zh-CN" sz="2000" b="1" dirty="0"/>
              <a:t>SIMD </a:t>
            </a:r>
            <a:r>
              <a:rPr lang="zh-CN" altLang="en-US" sz="2000" b="1" dirty="0"/>
              <a:t>阵列处理器（</a:t>
            </a:r>
            <a:r>
              <a:rPr lang="en-US" altLang="zh-CN" sz="2000" b="1" dirty="0"/>
              <a:t>SIMD PE</a:t>
            </a:r>
            <a:r>
              <a:rPr lang="zh-CN" altLang="en-US" sz="2000" b="1" dirty="0"/>
              <a:t>）</a:t>
            </a:r>
          </a:p>
          <a:p>
            <a:pPr eaLnBrk="1" hangingPunct="1">
              <a:buNone/>
            </a:pPr>
            <a:r>
              <a:rPr lang="zh-CN" altLang="en-US" sz="2000" b="1" dirty="0"/>
              <a:t>  －</a:t>
            </a:r>
            <a:r>
              <a:rPr lang="en-US" altLang="zh-CN" sz="2000" b="1" dirty="0">
                <a:solidFill>
                  <a:schemeClr val="accent2"/>
                </a:solidFill>
              </a:rPr>
              <a:t>SMP  (Symmetric Multiprocessor,     </a:t>
            </a:r>
            <a:r>
              <a:rPr lang="zh-CN" altLang="en-US" sz="2000" b="1" dirty="0">
                <a:solidFill>
                  <a:schemeClr val="accent2"/>
                </a:solidFill>
              </a:rPr>
              <a:t>对称多处理机</a:t>
            </a:r>
            <a:r>
              <a:rPr lang="en-US" altLang="zh-CN" sz="2000" b="1" dirty="0">
                <a:solidFill>
                  <a:schemeClr val="accent2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000" b="1" dirty="0"/>
              <a:t>  </a:t>
            </a:r>
            <a:r>
              <a:rPr lang="zh-CN" altLang="en-US" sz="2000" b="1" dirty="0"/>
              <a:t>－</a:t>
            </a:r>
            <a:r>
              <a:rPr lang="en-US" altLang="zh-CN" sz="2000" b="1" dirty="0"/>
              <a:t>MPP  (Massively Parallel Processor,    </a:t>
            </a:r>
            <a:r>
              <a:rPr lang="zh-CN" altLang="en-US" sz="2000" b="1" dirty="0"/>
              <a:t>大规模并行处理机</a:t>
            </a:r>
            <a:r>
              <a:rPr lang="en-US" altLang="zh-CN" sz="2000" b="1" dirty="0"/>
              <a:t>)</a:t>
            </a:r>
          </a:p>
          <a:p>
            <a:pPr eaLnBrk="1" hangingPunct="1">
              <a:buNone/>
            </a:pPr>
            <a:r>
              <a:rPr lang="en-US" altLang="zh-CN" sz="2000" b="1" dirty="0"/>
              <a:t>  </a:t>
            </a:r>
            <a:r>
              <a:rPr lang="zh-CN" altLang="en-US" sz="2000" b="1" dirty="0"/>
              <a:t>－</a:t>
            </a:r>
            <a:r>
              <a:rPr lang="en-US" altLang="zh-CN" sz="2000" b="1" dirty="0">
                <a:solidFill>
                  <a:schemeClr val="accent2"/>
                </a:solidFill>
              </a:rPr>
              <a:t>Clusters ( </a:t>
            </a:r>
            <a:r>
              <a:rPr lang="zh-CN" altLang="en-US" sz="2000" b="1" dirty="0">
                <a:solidFill>
                  <a:schemeClr val="accent2"/>
                </a:solidFill>
              </a:rPr>
              <a:t>工作站机群</a:t>
            </a:r>
            <a:r>
              <a:rPr lang="en-US" altLang="zh-CN" sz="2000" b="1" dirty="0">
                <a:solidFill>
                  <a:schemeClr val="accent2"/>
                </a:solidFill>
              </a:rPr>
              <a:t>Workstation-Cluster,  PC</a:t>
            </a:r>
            <a:r>
              <a:rPr lang="zh-CN" altLang="en-US" sz="2000" b="1" dirty="0">
                <a:solidFill>
                  <a:schemeClr val="accent2"/>
                </a:solidFill>
              </a:rPr>
              <a:t>机群</a:t>
            </a:r>
            <a:r>
              <a:rPr lang="en-US" altLang="zh-CN" sz="2000" b="1" dirty="0">
                <a:solidFill>
                  <a:schemeClr val="accent2"/>
                </a:solidFill>
              </a:rPr>
              <a:t>PC-Cluster, SMP</a:t>
            </a:r>
            <a:r>
              <a:rPr lang="zh-CN" altLang="en-US" sz="2000" b="1" dirty="0">
                <a:solidFill>
                  <a:schemeClr val="accent2"/>
                </a:solidFill>
              </a:rPr>
              <a:t>机群 </a:t>
            </a:r>
            <a:r>
              <a:rPr lang="en-US" altLang="zh-CN" sz="2000" b="1" dirty="0">
                <a:solidFill>
                  <a:schemeClr val="accent2"/>
                </a:solidFill>
              </a:rPr>
              <a:t>SMP-Cluster</a:t>
            </a:r>
            <a:r>
              <a:rPr lang="zh-CN" altLang="en-US" sz="2000" b="1" dirty="0">
                <a:solidFill>
                  <a:schemeClr val="accent2"/>
                </a:solidFill>
              </a:rPr>
              <a:t>等</a:t>
            </a:r>
            <a:r>
              <a:rPr lang="en-US" altLang="zh-CN" sz="2000" b="1" dirty="0">
                <a:solidFill>
                  <a:schemeClr val="accent2"/>
                </a:solidFill>
              </a:rPr>
              <a:t>)</a:t>
            </a:r>
            <a:r>
              <a:rPr lang="zh-CN" altLang="en-US" sz="2000" b="1" dirty="0">
                <a:solidFill>
                  <a:schemeClr val="accent2"/>
                </a:solidFill>
              </a:rPr>
              <a:t>；</a:t>
            </a:r>
            <a:r>
              <a:rPr lang="zh-CN" altLang="en-US" sz="2000" b="1" dirty="0">
                <a:solidFill>
                  <a:srgbClr val="FF00FF"/>
                </a:solidFill>
              </a:rPr>
              <a:t>目前大部分“超级并行计算机”均采用</a:t>
            </a:r>
            <a:r>
              <a:rPr lang="en-US" altLang="zh-CN" sz="2000" b="1" dirty="0">
                <a:solidFill>
                  <a:srgbClr val="FF00FF"/>
                </a:solidFill>
              </a:rPr>
              <a:t>Clusters</a:t>
            </a:r>
            <a:r>
              <a:rPr lang="zh-CN" altLang="en-US" sz="2000" b="1" dirty="0">
                <a:solidFill>
                  <a:srgbClr val="FF00FF"/>
                </a:solidFill>
              </a:rPr>
              <a:t>结构</a:t>
            </a:r>
          </a:p>
          <a:p>
            <a:pPr eaLnBrk="1" hangingPunct="1">
              <a:buNone/>
            </a:pPr>
            <a:r>
              <a:rPr lang="zh-CN" altLang="en-US" sz="2000" b="1" dirty="0"/>
              <a:t>  －</a:t>
            </a:r>
            <a:r>
              <a:rPr lang="en-US" altLang="zh-CN" sz="2000" b="1" dirty="0"/>
              <a:t>DSM  (Distributed Shared Memory,   </a:t>
            </a:r>
            <a:r>
              <a:rPr lang="zh-CN" altLang="en-US" sz="2000" b="1" dirty="0"/>
              <a:t>分布共享存储多处理机</a:t>
            </a:r>
            <a:r>
              <a:rPr lang="en-US" altLang="zh-CN" sz="2000" b="1" dirty="0"/>
              <a:t>) </a:t>
            </a:r>
          </a:p>
          <a:p>
            <a:pPr eaLnBrk="1" hangingPunct="1">
              <a:buNone/>
            </a:pPr>
            <a:endParaRPr lang="en-US" altLang="zh-CN" sz="2000" b="1" dirty="0"/>
          </a:p>
          <a:p>
            <a:pPr eaLnBrk="1" hangingPunct="1">
              <a:buNone/>
            </a:pPr>
            <a:endParaRPr lang="en-US" altLang="zh-CN" sz="2000" dirty="0"/>
          </a:p>
        </p:txBody>
      </p: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200" dirty="0"/>
              <a:t>第一章 绪论</a:t>
            </a: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943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400" b="1" dirty="0"/>
              <a:t>1.2.1 </a:t>
            </a:r>
            <a:r>
              <a:rPr lang="zh-CN" altLang="en-US" sz="2400" b="1" dirty="0"/>
              <a:t>并行计算机的体系结构</a:t>
            </a:r>
            <a:r>
              <a:rPr lang="en-US" altLang="zh-CN" sz="2400" b="1" dirty="0"/>
              <a:t>:  </a:t>
            </a:r>
            <a:r>
              <a:rPr lang="zh-CN" altLang="en-US" sz="2400" b="1" dirty="0"/>
              <a:t>并行计算机分类</a:t>
            </a:r>
          </a:p>
          <a:p>
            <a:pPr eaLnBrk="1" hangingPunct="1">
              <a:buNone/>
            </a:pPr>
            <a:r>
              <a:rPr lang="zh-CN" altLang="en-US" sz="2400" dirty="0"/>
              <a:t>   </a:t>
            </a:r>
          </a:p>
          <a:p>
            <a:pPr eaLnBrk="1" hangingPunct="1">
              <a:buNone/>
            </a:pPr>
            <a:endParaRPr lang="en-US" altLang="zh-CN" sz="2400" dirty="0"/>
          </a:p>
        </p:txBody>
      </p:sp>
      <p:sp>
        <p:nvSpPr>
          <p:cNvPr id="37892" name="Text Box 4"/>
          <p:cNvSpPr txBox="1"/>
          <p:nvPr/>
        </p:nvSpPr>
        <p:spPr>
          <a:xfrm>
            <a:off x="381000" y="1500188"/>
            <a:ext cx="2724150" cy="396875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结构模型－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物理机模型</a:t>
            </a:r>
          </a:p>
        </p:txBody>
      </p:sp>
      <p:grpSp>
        <p:nvGrpSpPr>
          <p:cNvPr id="37893" name="Group 5"/>
          <p:cNvGrpSpPr/>
          <p:nvPr/>
        </p:nvGrpSpPr>
        <p:grpSpPr>
          <a:xfrm>
            <a:off x="609600" y="2057400"/>
            <a:ext cx="1998663" cy="1968500"/>
            <a:chOff x="298" y="1064"/>
            <a:chExt cx="1162" cy="1240"/>
          </a:xfrm>
        </p:grpSpPr>
        <p:grpSp>
          <p:nvGrpSpPr>
            <p:cNvPr id="37969" name="Group 6"/>
            <p:cNvGrpSpPr/>
            <p:nvPr/>
          </p:nvGrpSpPr>
          <p:grpSpPr>
            <a:xfrm>
              <a:off x="298" y="1064"/>
              <a:ext cx="1162" cy="968"/>
              <a:chOff x="336" y="1150"/>
              <a:chExt cx="1162" cy="968"/>
            </a:xfrm>
          </p:grpSpPr>
          <p:sp>
            <p:nvSpPr>
              <p:cNvPr id="37971" name="Text Box 7"/>
              <p:cNvSpPr txBox="1"/>
              <p:nvPr/>
            </p:nvSpPr>
            <p:spPr>
              <a:xfrm>
                <a:off x="336" y="1200"/>
                <a:ext cx="251" cy="19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VP</a:t>
                </a:r>
              </a:p>
            </p:txBody>
          </p:sp>
          <p:sp>
            <p:nvSpPr>
              <p:cNvPr id="37972" name="Text Box 8"/>
              <p:cNvSpPr txBox="1"/>
              <p:nvPr/>
            </p:nvSpPr>
            <p:spPr>
              <a:xfrm>
                <a:off x="672" y="1200"/>
                <a:ext cx="251" cy="19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VP</a:t>
                </a:r>
              </a:p>
            </p:txBody>
          </p:sp>
          <p:sp>
            <p:nvSpPr>
              <p:cNvPr id="37973" name="Text Box 9"/>
              <p:cNvSpPr txBox="1"/>
              <p:nvPr/>
            </p:nvSpPr>
            <p:spPr>
              <a:xfrm>
                <a:off x="1200" y="1200"/>
                <a:ext cx="251" cy="19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VP</a:t>
                </a:r>
              </a:p>
            </p:txBody>
          </p:sp>
          <p:sp>
            <p:nvSpPr>
              <p:cNvPr id="37974" name="Text Box 10"/>
              <p:cNvSpPr txBox="1"/>
              <p:nvPr/>
            </p:nvSpPr>
            <p:spPr>
              <a:xfrm>
                <a:off x="924" y="1150"/>
                <a:ext cx="255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…</a:t>
                </a:r>
              </a:p>
            </p:txBody>
          </p:sp>
          <p:sp>
            <p:nvSpPr>
              <p:cNvPr id="37975" name="Line 11"/>
              <p:cNvSpPr/>
              <p:nvPr/>
            </p:nvSpPr>
            <p:spPr>
              <a:xfrm>
                <a:off x="469" y="1392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76" name="Line 12"/>
              <p:cNvSpPr/>
              <p:nvPr/>
            </p:nvSpPr>
            <p:spPr>
              <a:xfrm>
                <a:off x="804" y="1392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77" name="Line 13"/>
              <p:cNvSpPr/>
              <p:nvPr/>
            </p:nvSpPr>
            <p:spPr>
              <a:xfrm>
                <a:off x="1332" y="1392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78" name="Text Box 14"/>
              <p:cNvSpPr txBox="1"/>
              <p:nvPr/>
            </p:nvSpPr>
            <p:spPr>
              <a:xfrm>
                <a:off x="336" y="1584"/>
                <a:ext cx="1162" cy="19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14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交叉开关</a:t>
                </a:r>
              </a:p>
            </p:txBody>
          </p:sp>
          <p:sp>
            <p:nvSpPr>
              <p:cNvPr id="37979" name="Text Box 15"/>
              <p:cNvSpPr txBox="1"/>
              <p:nvPr/>
            </p:nvSpPr>
            <p:spPr>
              <a:xfrm>
                <a:off x="576" y="1920"/>
                <a:ext cx="672" cy="19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SM</a:t>
                </a:r>
              </a:p>
            </p:txBody>
          </p:sp>
          <p:sp>
            <p:nvSpPr>
              <p:cNvPr id="37980" name="Line 16"/>
              <p:cNvSpPr/>
              <p:nvPr/>
            </p:nvSpPr>
            <p:spPr>
              <a:xfrm>
                <a:off x="912" y="1776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37970" name="Text Box 17"/>
            <p:cNvSpPr txBox="1"/>
            <p:nvPr/>
          </p:nvSpPr>
          <p:spPr>
            <a:xfrm>
              <a:off x="528" y="2112"/>
              <a:ext cx="469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ea typeface="幼圆" panose="02010509060101010101" pitchFamily="49" charset="-122"/>
                </a:rPr>
                <a:t>(a) PVP</a:t>
              </a:r>
            </a:p>
          </p:txBody>
        </p:sp>
      </p:grpSp>
      <p:grpSp>
        <p:nvGrpSpPr>
          <p:cNvPr id="37894" name="Group 18"/>
          <p:cNvGrpSpPr/>
          <p:nvPr/>
        </p:nvGrpSpPr>
        <p:grpSpPr>
          <a:xfrm>
            <a:off x="3048000" y="1905000"/>
            <a:ext cx="2543175" cy="2074863"/>
            <a:chOff x="1488" y="1064"/>
            <a:chExt cx="1478" cy="1241"/>
          </a:xfrm>
        </p:grpSpPr>
        <p:grpSp>
          <p:nvGrpSpPr>
            <p:cNvPr id="37957" name="Group 19"/>
            <p:cNvGrpSpPr/>
            <p:nvPr/>
          </p:nvGrpSpPr>
          <p:grpSpPr>
            <a:xfrm>
              <a:off x="1680" y="1064"/>
              <a:ext cx="1162" cy="958"/>
              <a:chOff x="336" y="1150"/>
              <a:chExt cx="1162" cy="958"/>
            </a:xfrm>
          </p:grpSpPr>
          <p:sp>
            <p:nvSpPr>
              <p:cNvPr id="37959" name="Text Box 20"/>
              <p:cNvSpPr txBox="1"/>
              <p:nvPr/>
            </p:nvSpPr>
            <p:spPr>
              <a:xfrm>
                <a:off x="336" y="1200"/>
                <a:ext cx="285" cy="18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P/C</a:t>
                </a:r>
              </a:p>
            </p:txBody>
          </p:sp>
          <p:sp>
            <p:nvSpPr>
              <p:cNvPr id="37960" name="Text Box 21"/>
              <p:cNvSpPr txBox="1"/>
              <p:nvPr/>
            </p:nvSpPr>
            <p:spPr>
              <a:xfrm>
                <a:off x="672" y="1200"/>
                <a:ext cx="285" cy="18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P/C</a:t>
                </a:r>
              </a:p>
            </p:txBody>
          </p:sp>
          <p:sp>
            <p:nvSpPr>
              <p:cNvPr id="37961" name="Text Box 22"/>
              <p:cNvSpPr txBox="1"/>
              <p:nvPr/>
            </p:nvSpPr>
            <p:spPr>
              <a:xfrm>
                <a:off x="1200" y="1200"/>
                <a:ext cx="285" cy="18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P/C</a:t>
                </a:r>
              </a:p>
            </p:txBody>
          </p:sp>
          <p:sp>
            <p:nvSpPr>
              <p:cNvPr id="37962" name="Text Box 23"/>
              <p:cNvSpPr txBox="1"/>
              <p:nvPr/>
            </p:nvSpPr>
            <p:spPr>
              <a:xfrm>
                <a:off x="925" y="1150"/>
                <a:ext cx="255" cy="2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…</a:t>
                </a:r>
              </a:p>
            </p:txBody>
          </p:sp>
          <p:sp>
            <p:nvSpPr>
              <p:cNvPr id="37963" name="Line 24"/>
              <p:cNvSpPr/>
              <p:nvPr/>
            </p:nvSpPr>
            <p:spPr>
              <a:xfrm>
                <a:off x="469" y="1392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64" name="Line 25"/>
              <p:cNvSpPr/>
              <p:nvPr/>
            </p:nvSpPr>
            <p:spPr>
              <a:xfrm>
                <a:off x="804" y="1392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65" name="Line 26"/>
              <p:cNvSpPr/>
              <p:nvPr/>
            </p:nvSpPr>
            <p:spPr>
              <a:xfrm>
                <a:off x="1332" y="1392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66" name="Text Box 27"/>
              <p:cNvSpPr txBox="1"/>
              <p:nvPr/>
            </p:nvSpPr>
            <p:spPr>
              <a:xfrm>
                <a:off x="336" y="1584"/>
                <a:ext cx="1162" cy="18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14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总线或交叉开关</a:t>
                </a:r>
              </a:p>
            </p:txBody>
          </p:sp>
          <p:sp>
            <p:nvSpPr>
              <p:cNvPr id="37967" name="Text Box 28"/>
              <p:cNvSpPr txBox="1"/>
              <p:nvPr/>
            </p:nvSpPr>
            <p:spPr>
              <a:xfrm>
                <a:off x="576" y="1920"/>
                <a:ext cx="672" cy="18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SM</a:t>
                </a:r>
              </a:p>
            </p:txBody>
          </p:sp>
          <p:sp>
            <p:nvSpPr>
              <p:cNvPr id="37968" name="Line 29"/>
              <p:cNvSpPr/>
              <p:nvPr/>
            </p:nvSpPr>
            <p:spPr>
              <a:xfrm>
                <a:off x="912" y="1776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37958" name="Text Box 30"/>
            <p:cNvSpPr txBox="1"/>
            <p:nvPr/>
          </p:nvSpPr>
          <p:spPr>
            <a:xfrm>
              <a:off x="1488" y="2123"/>
              <a:ext cx="1478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ea typeface="幼圆" panose="02010509060101010101" pitchFamily="49" charset="-122"/>
                </a:rPr>
                <a:t>(b) SMP, </a:t>
              </a:r>
              <a:r>
                <a:rPr lang="zh-CN" altLang="en-US" sz="1400" b="1" dirty="0">
                  <a:latin typeface="Arial" panose="020B0604020202020204" pitchFamily="34" charset="0"/>
                  <a:ea typeface="幼圆" panose="02010509060101010101" pitchFamily="49" charset="-122"/>
                </a:rPr>
                <a:t>物理上单一地址空间</a:t>
              </a:r>
            </a:p>
          </p:txBody>
        </p:sp>
      </p:grpSp>
      <p:grpSp>
        <p:nvGrpSpPr>
          <p:cNvPr id="37895" name="Group 31"/>
          <p:cNvGrpSpPr/>
          <p:nvPr/>
        </p:nvGrpSpPr>
        <p:grpSpPr>
          <a:xfrm>
            <a:off x="5943600" y="1447800"/>
            <a:ext cx="2819400" cy="2574925"/>
            <a:chOff x="3504" y="1056"/>
            <a:chExt cx="1344" cy="1622"/>
          </a:xfrm>
        </p:grpSpPr>
        <p:grpSp>
          <p:nvGrpSpPr>
            <p:cNvPr id="37936" name="Group 32"/>
            <p:cNvGrpSpPr/>
            <p:nvPr/>
          </p:nvGrpSpPr>
          <p:grpSpPr>
            <a:xfrm>
              <a:off x="3504" y="1056"/>
              <a:ext cx="1344" cy="1247"/>
              <a:chOff x="1680" y="2695"/>
              <a:chExt cx="1344" cy="1247"/>
            </a:xfrm>
          </p:grpSpPr>
          <p:grpSp>
            <p:nvGrpSpPr>
              <p:cNvPr id="37938" name="Group 33"/>
              <p:cNvGrpSpPr/>
              <p:nvPr/>
            </p:nvGrpSpPr>
            <p:grpSpPr>
              <a:xfrm>
                <a:off x="1776" y="2976"/>
                <a:ext cx="1162" cy="966"/>
                <a:chOff x="1776" y="1680"/>
                <a:chExt cx="1162" cy="966"/>
              </a:xfrm>
            </p:grpSpPr>
            <p:sp>
              <p:nvSpPr>
                <p:cNvPr id="37940" name="Text Box 34"/>
                <p:cNvSpPr txBox="1"/>
                <p:nvPr/>
              </p:nvSpPr>
              <p:spPr>
                <a:xfrm>
                  <a:off x="1776" y="2064"/>
                  <a:ext cx="234" cy="198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b="1" dirty="0">
                      <a:latin typeface="Arial" panose="020B0604020202020204" pitchFamily="34" charset="0"/>
                      <a:ea typeface="幼圆" panose="02010509060101010101" pitchFamily="49" charset="-122"/>
                    </a:rPr>
                    <a:t>P/C</a:t>
                  </a:r>
                </a:p>
              </p:txBody>
            </p:sp>
            <p:sp>
              <p:nvSpPr>
                <p:cNvPr id="37941" name="Text Box 35"/>
                <p:cNvSpPr txBox="1"/>
                <p:nvPr/>
              </p:nvSpPr>
              <p:spPr>
                <a:xfrm>
                  <a:off x="2112" y="2064"/>
                  <a:ext cx="234" cy="198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b="1" dirty="0">
                      <a:latin typeface="Arial" panose="020B0604020202020204" pitchFamily="34" charset="0"/>
                      <a:ea typeface="幼圆" panose="02010509060101010101" pitchFamily="49" charset="-122"/>
                    </a:rPr>
                    <a:t>P/C</a:t>
                  </a:r>
                </a:p>
              </p:txBody>
            </p:sp>
            <p:sp>
              <p:nvSpPr>
                <p:cNvPr id="37942" name="Text Box 36"/>
                <p:cNvSpPr txBox="1"/>
                <p:nvPr/>
              </p:nvSpPr>
              <p:spPr>
                <a:xfrm>
                  <a:off x="2641" y="2064"/>
                  <a:ext cx="234" cy="198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b="1" dirty="0">
                      <a:latin typeface="Arial" panose="020B0604020202020204" pitchFamily="34" charset="0"/>
                      <a:ea typeface="幼圆" panose="02010509060101010101" pitchFamily="49" charset="-122"/>
                    </a:rPr>
                    <a:t>P/C</a:t>
                  </a:r>
                </a:p>
              </p:txBody>
            </p:sp>
            <p:sp>
              <p:nvSpPr>
                <p:cNvPr id="37943" name="Text Box 37"/>
                <p:cNvSpPr txBox="1"/>
                <p:nvPr/>
              </p:nvSpPr>
              <p:spPr>
                <a:xfrm>
                  <a:off x="2364" y="2014"/>
                  <a:ext cx="209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dirty="0">
                      <a:latin typeface="Arial" panose="020B0604020202020204" pitchFamily="34" charset="0"/>
                      <a:ea typeface="幼圆" panose="02010509060101010101" pitchFamily="49" charset="-122"/>
                    </a:rPr>
                    <a:t>…</a:t>
                  </a:r>
                </a:p>
              </p:txBody>
            </p:sp>
            <p:sp>
              <p:nvSpPr>
                <p:cNvPr id="37944" name="Line 38"/>
                <p:cNvSpPr/>
                <p:nvPr/>
              </p:nvSpPr>
              <p:spPr>
                <a:xfrm>
                  <a:off x="1909" y="2256"/>
                  <a:ext cx="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7945" name="Line 39"/>
                <p:cNvSpPr/>
                <p:nvPr/>
              </p:nvSpPr>
              <p:spPr>
                <a:xfrm>
                  <a:off x="2244" y="2256"/>
                  <a:ext cx="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7946" name="Line 40"/>
                <p:cNvSpPr/>
                <p:nvPr/>
              </p:nvSpPr>
              <p:spPr>
                <a:xfrm>
                  <a:off x="2772" y="2256"/>
                  <a:ext cx="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7947" name="Text Box 41"/>
                <p:cNvSpPr txBox="1"/>
                <p:nvPr/>
              </p:nvSpPr>
              <p:spPr>
                <a:xfrm>
                  <a:off x="1776" y="2448"/>
                  <a:ext cx="1162" cy="198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zh-CN" altLang="en-US" sz="1400" b="1" dirty="0">
                      <a:latin typeface="Arial" panose="020B0604020202020204" pitchFamily="34" charset="0"/>
                      <a:ea typeface="幼圆" panose="02010509060101010101" pitchFamily="49" charset="-122"/>
                    </a:rPr>
                    <a:t>定制网络</a:t>
                  </a:r>
                </a:p>
              </p:txBody>
            </p:sp>
            <p:grpSp>
              <p:nvGrpSpPr>
                <p:cNvPr id="37948" name="Group 42"/>
                <p:cNvGrpSpPr/>
                <p:nvPr/>
              </p:nvGrpSpPr>
              <p:grpSpPr>
                <a:xfrm>
                  <a:off x="1776" y="1680"/>
                  <a:ext cx="214" cy="384"/>
                  <a:chOff x="1622" y="3216"/>
                  <a:chExt cx="214" cy="384"/>
                </a:xfrm>
              </p:grpSpPr>
              <p:sp>
                <p:nvSpPr>
                  <p:cNvPr id="37955" name="Text Box 43"/>
                  <p:cNvSpPr txBox="1"/>
                  <p:nvPr/>
                </p:nvSpPr>
                <p:spPr>
                  <a:xfrm>
                    <a:off x="1622" y="3216"/>
                    <a:ext cx="214" cy="198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1400" b="1" dirty="0">
                        <a:latin typeface="Arial" panose="020B0604020202020204" pitchFamily="34" charset="0"/>
                        <a:ea typeface="幼圆" panose="02010509060101010101" pitchFamily="49" charset="-122"/>
                      </a:rPr>
                      <a:t>LM</a:t>
                    </a:r>
                  </a:p>
                </p:txBody>
              </p:sp>
              <p:sp>
                <p:nvSpPr>
                  <p:cNvPr id="37956" name="Line 44"/>
                  <p:cNvSpPr/>
                  <p:nvPr/>
                </p:nvSpPr>
                <p:spPr>
                  <a:xfrm>
                    <a:off x="1767" y="3408"/>
                    <a:ext cx="0" cy="19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37949" name="Group 45"/>
                <p:cNvGrpSpPr/>
                <p:nvPr/>
              </p:nvGrpSpPr>
              <p:grpSpPr>
                <a:xfrm>
                  <a:off x="2112" y="1680"/>
                  <a:ext cx="214" cy="384"/>
                  <a:chOff x="1622" y="3216"/>
                  <a:chExt cx="214" cy="384"/>
                </a:xfrm>
              </p:grpSpPr>
              <p:sp>
                <p:nvSpPr>
                  <p:cNvPr id="37953" name="Text Box 46"/>
                  <p:cNvSpPr txBox="1"/>
                  <p:nvPr/>
                </p:nvSpPr>
                <p:spPr>
                  <a:xfrm>
                    <a:off x="1622" y="3216"/>
                    <a:ext cx="214" cy="198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1400" b="1" dirty="0">
                        <a:latin typeface="Arial" panose="020B0604020202020204" pitchFamily="34" charset="0"/>
                        <a:ea typeface="幼圆" panose="02010509060101010101" pitchFamily="49" charset="-122"/>
                      </a:rPr>
                      <a:t>LM</a:t>
                    </a:r>
                  </a:p>
                </p:txBody>
              </p:sp>
              <p:sp>
                <p:nvSpPr>
                  <p:cNvPr id="37954" name="Line 47"/>
                  <p:cNvSpPr/>
                  <p:nvPr/>
                </p:nvSpPr>
                <p:spPr>
                  <a:xfrm>
                    <a:off x="1767" y="3408"/>
                    <a:ext cx="0" cy="19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37950" name="Group 48"/>
                <p:cNvGrpSpPr/>
                <p:nvPr/>
              </p:nvGrpSpPr>
              <p:grpSpPr>
                <a:xfrm>
                  <a:off x="2641" y="1680"/>
                  <a:ext cx="214" cy="384"/>
                  <a:chOff x="1623" y="3216"/>
                  <a:chExt cx="214" cy="384"/>
                </a:xfrm>
              </p:grpSpPr>
              <p:sp>
                <p:nvSpPr>
                  <p:cNvPr id="37951" name="Text Box 49"/>
                  <p:cNvSpPr txBox="1"/>
                  <p:nvPr/>
                </p:nvSpPr>
                <p:spPr>
                  <a:xfrm>
                    <a:off x="1623" y="3216"/>
                    <a:ext cx="214" cy="198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1400" b="1" dirty="0">
                        <a:latin typeface="Arial" panose="020B0604020202020204" pitchFamily="34" charset="0"/>
                        <a:ea typeface="幼圆" panose="02010509060101010101" pitchFamily="49" charset="-122"/>
                      </a:rPr>
                      <a:t>LM</a:t>
                    </a:r>
                  </a:p>
                </p:txBody>
              </p:sp>
              <p:sp>
                <p:nvSpPr>
                  <p:cNvPr id="37952" name="Line 50"/>
                  <p:cNvSpPr/>
                  <p:nvPr/>
                </p:nvSpPr>
                <p:spPr>
                  <a:xfrm>
                    <a:off x="1767" y="3408"/>
                    <a:ext cx="0" cy="19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</p:grpSp>
          </p:grpSp>
          <p:sp>
            <p:nvSpPr>
              <p:cNvPr id="37939" name="Text Box 51"/>
              <p:cNvSpPr txBox="1"/>
              <p:nvPr/>
            </p:nvSpPr>
            <p:spPr>
              <a:xfrm>
                <a:off x="1680" y="2695"/>
                <a:ext cx="1344" cy="6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14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虚拟分布共享存储</a:t>
                </a:r>
                <a:r>
                  <a:rPr lang="en-US" altLang="zh-CN" sz="14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(DSM) </a:t>
                </a:r>
              </a:p>
              <a:p>
                <a:endParaRPr lang="en-US" altLang="zh-CN" sz="1400" b="1" dirty="0">
                  <a:latin typeface="Arial" panose="020B0604020202020204" pitchFamily="34" charset="0"/>
                  <a:ea typeface="幼圆" panose="02010509060101010101" pitchFamily="49" charset="-122"/>
                </a:endParaRPr>
              </a:p>
              <a:p>
                <a:endParaRPr lang="en-US" altLang="zh-CN" sz="1400" b="1" dirty="0">
                  <a:latin typeface="Arial" panose="020B0604020202020204" pitchFamily="34" charset="0"/>
                  <a:ea typeface="幼圆" panose="02010509060101010101" pitchFamily="49" charset="-122"/>
                </a:endParaRPr>
              </a:p>
              <a:p>
                <a:endParaRPr lang="en-US" altLang="zh-CN" sz="1400" b="1" dirty="0">
                  <a:latin typeface="Arial" panose="020B0604020202020204" pitchFamily="34" charset="0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37937" name="Text Box 52"/>
            <p:cNvSpPr txBox="1"/>
            <p:nvPr/>
          </p:nvSpPr>
          <p:spPr>
            <a:xfrm>
              <a:off x="3552" y="2352"/>
              <a:ext cx="1008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ea typeface="幼圆" panose="02010509060101010101" pitchFamily="49" charset="-122"/>
                </a:rPr>
                <a:t>(d) DSM (MPP/Cluster),</a:t>
              </a:r>
            </a:p>
            <a:p>
              <a:r>
                <a:rPr lang="zh-CN" altLang="en-US" sz="1400" b="1" dirty="0">
                  <a:latin typeface="Arial" panose="020B0604020202020204" pitchFamily="34" charset="0"/>
                  <a:ea typeface="幼圆" panose="02010509060101010101" pitchFamily="49" charset="-122"/>
                </a:rPr>
                <a:t>逻辑上单一地址空间</a:t>
              </a:r>
            </a:p>
          </p:txBody>
        </p:sp>
      </p:grpSp>
      <p:grpSp>
        <p:nvGrpSpPr>
          <p:cNvPr id="37896" name="Group 53"/>
          <p:cNvGrpSpPr/>
          <p:nvPr/>
        </p:nvGrpSpPr>
        <p:grpSpPr>
          <a:xfrm>
            <a:off x="609600" y="4343400"/>
            <a:ext cx="2940050" cy="2162175"/>
            <a:chOff x="672" y="2688"/>
            <a:chExt cx="1306" cy="1174"/>
          </a:xfrm>
        </p:grpSpPr>
        <p:grpSp>
          <p:nvGrpSpPr>
            <p:cNvPr id="37917" name="Group 54"/>
            <p:cNvGrpSpPr/>
            <p:nvPr/>
          </p:nvGrpSpPr>
          <p:grpSpPr>
            <a:xfrm>
              <a:off x="816" y="2688"/>
              <a:ext cx="1162" cy="939"/>
              <a:chOff x="1776" y="1680"/>
              <a:chExt cx="1162" cy="939"/>
            </a:xfrm>
          </p:grpSpPr>
          <p:sp>
            <p:nvSpPr>
              <p:cNvPr id="37919" name="Text Box 55"/>
              <p:cNvSpPr txBox="1"/>
              <p:nvPr/>
            </p:nvSpPr>
            <p:spPr>
              <a:xfrm>
                <a:off x="1776" y="2064"/>
                <a:ext cx="218" cy="17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P/C</a:t>
                </a:r>
              </a:p>
            </p:txBody>
          </p:sp>
          <p:sp>
            <p:nvSpPr>
              <p:cNvPr id="37920" name="Text Box 56"/>
              <p:cNvSpPr txBox="1"/>
              <p:nvPr/>
            </p:nvSpPr>
            <p:spPr>
              <a:xfrm>
                <a:off x="2112" y="2064"/>
                <a:ext cx="218" cy="17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P/C</a:t>
                </a:r>
              </a:p>
            </p:txBody>
          </p:sp>
          <p:sp>
            <p:nvSpPr>
              <p:cNvPr id="37921" name="Text Box 57"/>
              <p:cNvSpPr txBox="1"/>
              <p:nvPr/>
            </p:nvSpPr>
            <p:spPr>
              <a:xfrm>
                <a:off x="2640" y="2064"/>
                <a:ext cx="218" cy="17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P/C</a:t>
                </a:r>
              </a:p>
            </p:txBody>
          </p:sp>
          <p:sp>
            <p:nvSpPr>
              <p:cNvPr id="37922" name="Text Box 58"/>
              <p:cNvSpPr txBox="1"/>
              <p:nvPr/>
            </p:nvSpPr>
            <p:spPr>
              <a:xfrm>
                <a:off x="2364" y="2014"/>
                <a:ext cx="195" cy="2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…</a:t>
                </a:r>
              </a:p>
            </p:txBody>
          </p:sp>
          <p:sp>
            <p:nvSpPr>
              <p:cNvPr id="37923" name="Line 59"/>
              <p:cNvSpPr/>
              <p:nvPr/>
            </p:nvSpPr>
            <p:spPr>
              <a:xfrm>
                <a:off x="1909" y="2256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24" name="Line 60"/>
              <p:cNvSpPr/>
              <p:nvPr/>
            </p:nvSpPr>
            <p:spPr>
              <a:xfrm>
                <a:off x="2244" y="2256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25" name="Line 61"/>
              <p:cNvSpPr/>
              <p:nvPr/>
            </p:nvSpPr>
            <p:spPr>
              <a:xfrm>
                <a:off x="2772" y="2256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26" name="Text Box 62"/>
              <p:cNvSpPr txBox="1"/>
              <p:nvPr/>
            </p:nvSpPr>
            <p:spPr>
              <a:xfrm>
                <a:off x="1776" y="2448"/>
                <a:ext cx="1162" cy="171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14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定制网络</a:t>
                </a:r>
              </a:p>
            </p:txBody>
          </p:sp>
          <p:grpSp>
            <p:nvGrpSpPr>
              <p:cNvPr id="37927" name="Group 63"/>
              <p:cNvGrpSpPr/>
              <p:nvPr/>
            </p:nvGrpSpPr>
            <p:grpSpPr>
              <a:xfrm>
                <a:off x="1776" y="1680"/>
                <a:ext cx="199" cy="384"/>
                <a:chOff x="1622" y="3216"/>
                <a:chExt cx="199" cy="384"/>
              </a:xfrm>
            </p:grpSpPr>
            <p:sp>
              <p:nvSpPr>
                <p:cNvPr id="37934" name="Text Box 64"/>
                <p:cNvSpPr txBox="1"/>
                <p:nvPr/>
              </p:nvSpPr>
              <p:spPr>
                <a:xfrm>
                  <a:off x="1622" y="3216"/>
                  <a:ext cx="199" cy="171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b="1" dirty="0">
                      <a:latin typeface="Arial" panose="020B0604020202020204" pitchFamily="34" charset="0"/>
                      <a:ea typeface="幼圆" panose="02010509060101010101" pitchFamily="49" charset="-122"/>
                    </a:rPr>
                    <a:t>LM</a:t>
                  </a:r>
                </a:p>
              </p:txBody>
            </p:sp>
            <p:sp>
              <p:nvSpPr>
                <p:cNvPr id="37935" name="Line 65"/>
                <p:cNvSpPr/>
                <p:nvPr/>
              </p:nvSpPr>
              <p:spPr>
                <a:xfrm>
                  <a:off x="1767" y="3408"/>
                  <a:ext cx="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7928" name="Group 66"/>
              <p:cNvGrpSpPr/>
              <p:nvPr/>
            </p:nvGrpSpPr>
            <p:grpSpPr>
              <a:xfrm>
                <a:off x="2112" y="1680"/>
                <a:ext cx="200" cy="384"/>
                <a:chOff x="1622" y="3216"/>
                <a:chExt cx="200" cy="384"/>
              </a:xfrm>
            </p:grpSpPr>
            <p:sp>
              <p:nvSpPr>
                <p:cNvPr id="37932" name="Text Box 67"/>
                <p:cNvSpPr txBox="1"/>
                <p:nvPr/>
              </p:nvSpPr>
              <p:spPr>
                <a:xfrm>
                  <a:off x="1622" y="3216"/>
                  <a:ext cx="200" cy="171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b="1" dirty="0">
                      <a:latin typeface="Arial" panose="020B0604020202020204" pitchFamily="34" charset="0"/>
                      <a:ea typeface="幼圆" panose="02010509060101010101" pitchFamily="49" charset="-122"/>
                    </a:rPr>
                    <a:t>LM</a:t>
                  </a:r>
                </a:p>
              </p:txBody>
            </p:sp>
            <p:sp>
              <p:nvSpPr>
                <p:cNvPr id="37933" name="Line 68"/>
                <p:cNvSpPr/>
                <p:nvPr/>
              </p:nvSpPr>
              <p:spPr>
                <a:xfrm>
                  <a:off x="1767" y="3408"/>
                  <a:ext cx="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7929" name="Group 69"/>
              <p:cNvGrpSpPr/>
              <p:nvPr/>
            </p:nvGrpSpPr>
            <p:grpSpPr>
              <a:xfrm>
                <a:off x="2640" y="1680"/>
                <a:ext cx="199" cy="384"/>
                <a:chOff x="1622" y="3216"/>
                <a:chExt cx="199" cy="384"/>
              </a:xfrm>
            </p:grpSpPr>
            <p:sp>
              <p:nvSpPr>
                <p:cNvPr id="37930" name="Text Box 70"/>
                <p:cNvSpPr txBox="1"/>
                <p:nvPr/>
              </p:nvSpPr>
              <p:spPr>
                <a:xfrm>
                  <a:off x="1622" y="3216"/>
                  <a:ext cx="199" cy="171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b="1" dirty="0">
                      <a:latin typeface="Arial" panose="020B0604020202020204" pitchFamily="34" charset="0"/>
                      <a:ea typeface="幼圆" panose="02010509060101010101" pitchFamily="49" charset="-122"/>
                    </a:rPr>
                    <a:t>LM</a:t>
                  </a:r>
                </a:p>
              </p:txBody>
            </p:sp>
            <p:sp>
              <p:nvSpPr>
                <p:cNvPr id="37931" name="Line 71"/>
                <p:cNvSpPr/>
                <p:nvPr/>
              </p:nvSpPr>
              <p:spPr>
                <a:xfrm>
                  <a:off x="1767" y="3408"/>
                  <a:ext cx="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37918" name="Text Box 72"/>
            <p:cNvSpPr txBox="1"/>
            <p:nvPr/>
          </p:nvSpPr>
          <p:spPr>
            <a:xfrm>
              <a:off x="672" y="3696"/>
              <a:ext cx="1226" cy="1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ea typeface="幼圆" panose="02010509060101010101" pitchFamily="49" charset="-122"/>
                </a:rPr>
                <a:t>(c) MPP, </a:t>
              </a:r>
              <a:r>
                <a:rPr lang="zh-CN" altLang="en-US" sz="1400" b="1" dirty="0">
                  <a:latin typeface="Arial" panose="020B0604020202020204" pitchFamily="34" charset="0"/>
                  <a:ea typeface="幼圆" panose="02010509060101010101" pitchFamily="49" charset="-122"/>
                </a:rPr>
                <a:t>物理</a:t>
              </a:r>
              <a:r>
                <a:rPr lang="en-US" altLang="zh-CN" sz="1400" b="1" dirty="0">
                  <a:latin typeface="Arial" panose="020B0604020202020204" pitchFamily="34" charset="0"/>
                  <a:ea typeface="幼圆" panose="02010509060101010101" pitchFamily="49" charset="-122"/>
                </a:rPr>
                <a:t>/</a:t>
              </a:r>
              <a:r>
                <a:rPr lang="zh-CN" altLang="en-US" sz="1400" b="1" dirty="0">
                  <a:latin typeface="Arial" panose="020B0604020202020204" pitchFamily="34" charset="0"/>
                  <a:ea typeface="幼圆" panose="02010509060101010101" pitchFamily="49" charset="-122"/>
                </a:rPr>
                <a:t>逻辑上多地址空间</a:t>
              </a:r>
            </a:p>
          </p:txBody>
        </p:sp>
      </p:grpSp>
      <p:grpSp>
        <p:nvGrpSpPr>
          <p:cNvPr id="37897" name="Group 73"/>
          <p:cNvGrpSpPr/>
          <p:nvPr/>
        </p:nvGrpSpPr>
        <p:grpSpPr>
          <a:xfrm>
            <a:off x="4708525" y="4267200"/>
            <a:ext cx="3470275" cy="2325688"/>
            <a:chOff x="2784" y="2736"/>
            <a:chExt cx="1764" cy="1215"/>
          </a:xfrm>
        </p:grpSpPr>
        <p:grpSp>
          <p:nvGrpSpPr>
            <p:cNvPr id="37898" name="Group 74"/>
            <p:cNvGrpSpPr/>
            <p:nvPr/>
          </p:nvGrpSpPr>
          <p:grpSpPr>
            <a:xfrm>
              <a:off x="3168" y="2736"/>
              <a:ext cx="1162" cy="932"/>
              <a:chOff x="1776" y="1680"/>
              <a:chExt cx="1162" cy="932"/>
            </a:xfrm>
          </p:grpSpPr>
          <p:sp>
            <p:nvSpPr>
              <p:cNvPr id="37900" name="Text Box 75"/>
              <p:cNvSpPr txBox="1"/>
              <p:nvPr/>
            </p:nvSpPr>
            <p:spPr>
              <a:xfrm>
                <a:off x="1776" y="2063"/>
                <a:ext cx="249" cy="164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P/C</a:t>
                </a:r>
              </a:p>
            </p:txBody>
          </p:sp>
          <p:sp>
            <p:nvSpPr>
              <p:cNvPr id="37901" name="Text Box 76"/>
              <p:cNvSpPr txBox="1"/>
              <p:nvPr/>
            </p:nvSpPr>
            <p:spPr>
              <a:xfrm>
                <a:off x="2110" y="2063"/>
                <a:ext cx="250" cy="164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P/C</a:t>
                </a:r>
              </a:p>
            </p:txBody>
          </p:sp>
          <p:sp>
            <p:nvSpPr>
              <p:cNvPr id="37902" name="Text Box 77"/>
              <p:cNvSpPr txBox="1"/>
              <p:nvPr/>
            </p:nvSpPr>
            <p:spPr>
              <a:xfrm>
                <a:off x="2640" y="2063"/>
                <a:ext cx="250" cy="164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P/C</a:t>
                </a:r>
              </a:p>
            </p:txBody>
          </p:sp>
          <p:sp>
            <p:nvSpPr>
              <p:cNvPr id="37903" name="Text Box 78"/>
              <p:cNvSpPr txBox="1"/>
              <p:nvPr/>
            </p:nvSpPr>
            <p:spPr>
              <a:xfrm>
                <a:off x="2364" y="2014"/>
                <a:ext cx="223" cy="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…</a:t>
                </a:r>
              </a:p>
            </p:txBody>
          </p:sp>
          <p:sp>
            <p:nvSpPr>
              <p:cNvPr id="37904" name="Line 79"/>
              <p:cNvSpPr/>
              <p:nvPr/>
            </p:nvSpPr>
            <p:spPr>
              <a:xfrm>
                <a:off x="1909" y="2256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5" name="Line 80"/>
              <p:cNvSpPr/>
              <p:nvPr/>
            </p:nvSpPr>
            <p:spPr>
              <a:xfrm>
                <a:off x="2244" y="2256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6" name="Line 81"/>
              <p:cNvSpPr/>
              <p:nvPr/>
            </p:nvSpPr>
            <p:spPr>
              <a:xfrm>
                <a:off x="2772" y="2256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7" name="Text Box 82"/>
              <p:cNvSpPr txBox="1"/>
              <p:nvPr/>
            </p:nvSpPr>
            <p:spPr>
              <a:xfrm>
                <a:off x="1776" y="2448"/>
                <a:ext cx="1162" cy="164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14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定制</a:t>
                </a:r>
                <a:r>
                  <a:rPr lang="en-US" altLang="zh-CN" sz="14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/</a:t>
                </a:r>
                <a:r>
                  <a:rPr lang="zh-CN" altLang="en-US" sz="14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标准网络</a:t>
                </a:r>
              </a:p>
            </p:txBody>
          </p:sp>
          <p:grpSp>
            <p:nvGrpSpPr>
              <p:cNvPr id="37908" name="Group 83"/>
              <p:cNvGrpSpPr/>
              <p:nvPr/>
            </p:nvGrpSpPr>
            <p:grpSpPr>
              <a:xfrm>
                <a:off x="1776" y="1680"/>
                <a:ext cx="228" cy="384"/>
                <a:chOff x="1622" y="3216"/>
                <a:chExt cx="228" cy="384"/>
              </a:xfrm>
            </p:grpSpPr>
            <p:sp>
              <p:nvSpPr>
                <p:cNvPr id="37915" name="Text Box 84"/>
                <p:cNvSpPr txBox="1"/>
                <p:nvPr/>
              </p:nvSpPr>
              <p:spPr>
                <a:xfrm>
                  <a:off x="1622" y="3216"/>
                  <a:ext cx="228" cy="16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b="1" dirty="0">
                      <a:latin typeface="Arial" panose="020B0604020202020204" pitchFamily="34" charset="0"/>
                      <a:ea typeface="幼圆" panose="02010509060101010101" pitchFamily="49" charset="-122"/>
                    </a:rPr>
                    <a:t>LM</a:t>
                  </a:r>
                </a:p>
              </p:txBody>
            </p:sp>
            <p:sp>
              <p:nvSpPr>
                <p:cNvPr id="37916" name="Line 85"/>
                <p:cNvSpPr/>
                <p:nvPr/>
              </p:nvSpPr>
              <p:spPr>
                <a:xfrm>
                  <a:off x="1767" y="3408"/>
                  <a:ext cx="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7909" name="Group 86"/>
              <p:cNvGrpSpPr/>
              <p:nvPr/>
            </p:nvGrpSpPr>
            <p:grpSpPr>
              <a:xfrm>
                <a:off x="2110" y="1680"/>
                <a:ext cx="229" cy="384"/>
                <a:chOff x="1620" y="3216"/>
                <a:chExt cx="229" cy="384"/>
              </a:xfrm>
            </p:grpSpPr>
            <p:sp>
              <p:nvSpPr>
                <p:cNvPr id="37913" name="Text Box 87"/>
                <p:cNvSpPr txBox="1"/>
                <p:nvPr/>
              </p:nvSpPr>
              <p:spPr>
                <a:xfrm>
                  <a:off x="1620" y="3216"/>
                  <a:ext cx="229" cy="16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b="1" dirty="0">
                      <a:latin typeface="Arial" panose="020B0604020202020204" pitchFamily="34" charset="0"/>
                      <a:ea typeface="幼圆" panose="02010509060101010101" pitchFamily="49" charset="-122"/>
                    </a:rPr>
                    <a:t>LM</a:t>
                  </a:r>
                </a:p>
              </p:txBody>
            </p:sp>
            <p:sp>
              <p:nvSpPr>
                <p:cNvPr id="37914" name="Line 88"/>
                <p:cNvSpPr/>
                <p:nvPr/>
              </p:nvSpPr>
              <p:spPr>
                <a:xfrm>
                  <a:off x="1767" y="3408"/>
                  <a:ext cx="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7910" name="Group 89"/>
              <p:cNvGrpSpPr/>
              <p:nvPr/>
            </p:nvGrpSpPr>
            <p:grpSpPr>
              <a:xfrm>
                <a:off x="2640" y="1680"/>
                <a:ext cx="229" cy="384"/>
                <a:chOff x="1622" y="3216"/>
                <a:chExt cx="229" cy="384"/>
              </a:xfrm>
            </p:grpSpPr>
            <p:sp>
              <p:nvSpPr>
                <p:cNvPr id="37911" name="Text Box 90"/>
                <p:cNvSpPr txBox="1"/>
                <p:nvPr/>
              </p:nvSpPr>
              <p:spPr>
                <a:xfrm>
                  <a:off x="1622" y="3216"/>
                  <a:ext cx="229" cy="16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b="1" dirty="0">
                      <a:latin typeface="Arial" panose="020B0604020202020204" pitchFamily="34" charset="0"/>
                      <a:ea typeface="幼圆" panose="02010509060101010101" pitchFamily="49" charset="-122"/>
                    </a:rPr>
                    <a:t>LM</a:t>
                  </a:r>
                </a:p>
              </p:txBody>
            </p:sp>
            <p:sp>
              <p:nvSpPr>
                <p:cNvPr id="37912" name="Line 91"/>
                <p:cNvSpPr/>
                <p:nvPr/>
              </p:nvSpPr>
              <p:spPr>
                <a:xfrm>
                  <a:off x="1767" y="3408"/>
                  <a:ext cx="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37899" name="Text Box 92"/>
            <p:cNvSpPr txBox="1"/>
            <p:nvPr/>
          </p:nvSpPr>
          <p:spPr>
            <a:xfrm>
              <a:off x="2784" y="3792"/>
              <a:ext cx="1764" cy="1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ea typeface="幼圆" panose="02010509060101010101" pitchFamily="49" charset="-122"/>
                </a:rPr>
                <a:t>(e) Cluster/COW, </a:t>
              </a:r>
              <a:r>
                <a:rPr lang="zh-CN" altLang="en-US" sz="1400" b="1" dirty="0">
                  <a:latin typeface="Arial" panose="020B0604020202020204" pitchFamily="34" charset="0"/>
                  <a:ea typeface="幼圆" panose="02010509060101010101" pitchFamily="49" charset="-122"/>
                </a:rPr>
                <a:t>物理</a:t>
              </a:r>
              <a:r>
                <a:rPr lang="en-US" altLang="zh-CN" sz="1400" b="1" dirty="0">
                  <a:latin typeface="Arial" panose="020B0604020202020204" pitchFamily="34" charset="0"/>
                  <a:ea typeface="幼圆" panose="02010509060101010101" pitchFamily="49" charset="-122"/>
                </a:rPr>
                <a:t>/</a:t>
              </a:r>
              <a:r>
                <a:rPr lang="zh-CN" altLang="en-US" sz="1400" b="1" dirty="0">
                  <a:latin typeface="Arial" panose="020B0604020202020204" pitchFamily="34" charset="0"/>
                  <a:ea typeface="幼圆" panose="02010509060101010101" pitchFamily="49" charset="-122"/>
                </a:rPr>
                <a:t>逻辑上多地址空间</a:t>
              </a:r>
            </a:p>
          </p:txBody>
        </p:sp>
      </p:grp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200" dirty="0"/>
              <a:t>第一章 绪论</a:t>
            </a: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943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400" b="1" dirty="0"/>
              <a:t>1.2.1 </a:t>
            </a:r>
            <a:r>
              <a:rPr lang="zh-CN" altLang="en-US" sz="2400" b="1" dirty="0"/>
              <a:t>并行计算机的体系结构</a:t>
            </a:r>
            <a:r>
              <a:rPr lang="en-US" altLang="zh-CN" sz="2400" b="1" dirty="0"/>
              <a:t>:  </a:t>
            </a:r>
            <a:r>
              <a:rPr lang="zh-CN" altLang="en-US" sz="2400" b="1" dirty="0"/>
              <a:t>并行计算机分类</a:t>
            </a:r>
          </a:p>
          <a:p>
            <a:pPr eaLnBrk="1" hangingPunct="1">
              <a:buNone/>
            </a:pPr>
            <a:r>
              <a:rPr lang="zh-CN" altLang="en-US" sz="2400" dirty="0"/>
              <a:t>   </a:t>
            </a:r>
          </a:p>
          <a:p>
            <a:pPr eaLnBrk="1" hangingPunct="1">
              <a:buNone/>
            </a:pPr>
            <a:endParaRPr lang="en-US" altLang="zh-CN" sz="2400" dirty="0"/>
          </a:p>
        </p:txBody>
      </p:sp>
      <p:sp>
        <p:nvSpPr>
          <p:cNvPr id="38916" name="Text Box 93"/>
          <p:cNvSpPr txBox="1"/>
          <p:nvPr/>
        </p:nvSpPr>
        <p:spPr>
          <a:xfrm>
            <a:off x="381000" y="1371600"/>
            <a:ext cx="2724150" cy="396875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结构模型－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物理机模型</a:t>
            </a:r>
          </a:p>
        </p:txBody>
      </p:sp>
      <p:grpSp>
        <p:nvGrpSpPr>
          <p:cNvPr id="38917" name="Group 94"/>
          <p:cNvGrpSpPr/>
          <p:nvPr/>
        </p:nvGrpSpPr>
        <p:grpSpPr>
          <a:xfrm>
            <a:off x="1905000" y="1905000"/>
            <a:ext cx="5611813" cy="2320925"/>
            <a:chOff x="2208" y="2784"/>
            <a:chExt cx="3263" cy="1278"/>
          </a:xfrm>
        </p:grpSpPr>
        <p:grpSp>
          <p:nvGrpSpPr>
            <p:cNvPr id="38940" name="Group 95"/>
            <p:cNvGrpSpPr/>
            <p:nvPr/>
          </p:nvGrpSpPr>
          <p:grpSpPr>
            <a:xfrm>
              <a:off x="2208" y="2784"/>
              <a:ext cx="1439" cy="940"/>
              <a:chOff x="1776" y="1680"/>
              <a:chExt cx="1162" cy="940"/>
            </a:xfrm>
          </p:grpSpPr>
          <p:sp>
            <p:nvSpPr>
              <p:cNvPr id="38961" name="Text Box 96"/>
              <p:cNvSpPr txBox="1"/>
              <p:nvPr/>
            </p:nvSpPr>
            <p:spPr>
              <a:xfrm>
                <a:off x="1776" y="2064"/>
                <a:ext cx="272" cy="173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SMP</a:t>
                </a:r>
              </a:p>
            </p:txBody>
          </p:sp>
          <p:sp>
            <p:nvSpPr>
              <p:cNvPr id="38962" name="Text Box 97"/>
              <p:cNvSpPr txBox="1"/>
              <p:nvPr/>
            </p:nvSpPr>
            <p:spPr>
              <a:xfrm>
                <a:off x="2112" y="2064"/>
                <a:ext cx="272" cy="173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SMP</a:t>
                </a:r>
              </a:p>
            </p:txBody>
          </p:sp>
          <p:sp>
            <p:nvSpPr>
              <p:cNvPr id="38963" name="Text Box 98"/>
              <p:cNvSpPr txBox="1"/>
              <p:nvPr/>
            </p:nvSpPr>
            <p:spPr>
              <a:xfrm>
                <a:off x="2640" y="2064"/>
                <a:ext cx="272" cy="173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SMP</a:t>
                </a:r>
              </a:p>
            </p:txBody>
          </p:sp>
          <p:sp>
            <p:nvSpPr>
              <p:cNvPr id="38964" name="Text Box 99"/>
              <p:cNvSpPr txBox="1"/>
              <p:nvPr/>
            </p:nvSpPr>
            <p:spPr>
              <a:xfrm>
                <a:off x="2372" y="2014"/>
                <a:ext cx="206" cy="2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…</a:t>
                </a:r>
              </a:p>
            </p:txBody>
          </p:sp>
          <p:sp>
            <p:nvSpPr>
              <p:cNvPr id="38965" name="Line 100"/>
              <p:cNvSpPr/>
              <p:nvPr/>
            </p:nvSpPr>
            <p:spPr>
              <a:xfrm>
                <a:off x="1909" y="2256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8966" name="Line 101"/>
              <p:cNvSpPr/>
              <p:nvPr/>
            </p:nvSpPr>
            <p:spPr>
              <a:xfrm>
                <a:off x="2244" y="2256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8967" name="Line 102"/>
              <p:cNvSpPr/>
              <p:nvPr/>
            </p:nvSpPr>
            <p:spPr>
              <a:xfrm>
                <a:off x="2772" y="2256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8968" name="Text Box 103"/>
              <p:cNvSpPr txBox="1"/>
              <p:nvPr/>
            </p:nvSpPr>
            <p:spPr>
              <a:xfrm>
                <a:off x="1776" y="2447"/>
                <a:ext cx="1162" cy="173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SAN/LAN</a:t>
                </a:r>
              </a:p>
            </p:txBody>
          </p:sp>
          <p:grpSp>
            <p:nvGrpSpPr>
              <p:cNvPr id="38969" name="Group 104"/>
              <p:cNvGrpSpPr/>
              <p:nvPr/>
            </p:nvGrpSpPr>
            <p:grpSpPr>
              <a:xfrm>
                <a:off x="1776" y="1680"/>
                <a:ext cx="216" cy="384"/>
                <a:chOff x="1622" y="3216"/>
                <a:chExt cx="216" cy="384"/>
              </a:xfrm>
            </p:grpSpPr>
            <p:sp>
              <p:nvSpPr>
                <p:cNvPr id="38976" name="Text Box 105"/>
                <p:cNvSpPr txBox="1"/>
                <p:nvPr/>
              </p:nvSpPr>
              <p:spPr>
                <a:xfrm>
                  <a:off x="1622" y="3216"/>
                  <a:ext cx="216" cy="173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b="1" dirty="0">
                      <a:latin typeface="Arial" panose="020B0604020202020204" pitchFamily="34" charset="0"/>
                      <a:ea typeface="幼圆" panose="02010509060101010101" pitchFamily="49" charset="-122"/>
                    </a:rPr>
                    <a:t>SM</a:t>
                  </a:r>
                </a:p>
              </p:txBody>
            </p:sp>
            <p:sp>
              <p:nvSpPr>
                <p:cNvPr id="38977" name="Line 106"/>
                <p:cNvSpPr/>
                <p:nvPr/>
              </p:nvSpPr>
              <p:spPr>
                <a:xfrm>
                  <a:off x="1767" y="3408"/>
                  <a:ext cx="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8970" name="Group 107"/>
              <p:cNvGrpSpPr/>
              <p:nvPr/>
            </p:nvGrpSpPr>
            <p:grpSpPr>
              <a:xfrm>
                <a:off x="2112" y="1680"/>
                <a:ext cx="216" cy="384"/>
                <a:chOff x="1622" y="3216"/>
                <a:chExt cx="216" cy="384"/>
              </a:xfrm>
            </p:grpSpPr>
            <p:sp>
              <p:nvSpPr>
                <p:cNvPr id="38974" name="Text Box 108"/>
                <p:cNvSpPr txBox="1"/>
                <p:nvPr/>
              </p:nvSpPr>
              <p:spPr>
                <a:xfrm>
                  <a:off x="1622" y="3216"/>
                  <a:ext cx="216" cy="173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b="1" dirty="0">
                      <a:latin typeface="Arial" panose="020B0604020202020204" pitchFamily="34" charset="0"/>
                      <a:ea typeface="幼圆" panose="02010509060101010101" pitchFamily="49" charset="-122"/>
                    </a:rPr>
                    <a:t>SM</a:t>
                  </a:r>
                </a:p>
              </p:txBody>
            </p:sp>
            <p:sp>
              <p:nvSpPr>
                <p:cNvPr id="38975" name="Line 109"/>
                <p:cNvSpPr/>
                <p:nvPr/>
              </p:nvSpPr>
              <p:spPr>
                <a:xfrm>
                  <a:off x="1767" y="3408"/>
                  <a:ext cx="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8971" name="Group 110"/>
              <p:cNvGrpSpPr/>
              <p:nvPr/>
            </p:nvGrpSpPr>
            <p:grpSpPr>
              <a:xfrm>
                <a:off x="2640" y="1680"/>
                <a:ext cx="216" cy="384"/>
                <a:chOff x="1622" y="3216"/>
                <a:chExt cx="216" cy="384"/>
              </a:xfrm>
            </p:grpSpPr>
            <p:sp>
              <p:nvSpPr>
                <p:cNvPr id="38972" name="Text Box 111"/>
                <p:cNvSpPr txBox="1"/>
                <p:nvPr/>
              </p:nvSpPr>
              <p:spPr>
                <a:xfrm>
                  <a:off x="1622" y="3216"/>
                  <a:ext cx="216" cy="173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b="1" dirty="0">
                      <a:latin typeface="Arial" panose="020B0604020202020204" pitchFamily="34" charset="0"/>
                      <a:ea typeface="幼圆" panose="02010509060101010101" pitchFamily="49" charset="-122"/>
                    </a:rPr>
                    <a:t>SM</a:t>
                  </a:r>
                </a:p>
              </p:txBody>
            </p:sp>
            <p:sp>
              <p:nvSpPr>
                <p:cNvPr id="38973" name="Line 112"/>
                <p:cNvSpPr/>
                <p:nvPr/>
              </p:nvSpPr>
              <p:spPr>
                <a:xfrm>
                  <a:off x="1767" y="3408"/>
                  <a:ext cx="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8941" name="Group 113"/>
            <p:cNvGrpSpPr/>
            <p:nvPr/>
          </p:nvGrpSpPr>
          <p:grpSpPr>
            <a:xfrm>
              <a:off x="4032" y="2784"/>
              <a:ext cx="1439" cy="940"/>
              <a:chOff x="1776" y="1680"/>
              <a:chExt cx="1162" cy="940"/>
            </a:xfrm>
          </p:grpSpPr>
          <p:sp>
            <p:nvSpPr>
              <p:cNvPr id="38944" name="Text Box 114"/>
              <p:cNvSpPr txBox="1"/>
              <p:nvPr/>
            </p:nvSpPr>
            <p:spPr>
              <a:xfrm>
                <a:off x="1776" y="2064"/>
                <a:ext cx="272" cy="173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MPP</a:t>
                </a:r>
              </a:p>
            </p:txBody>
          </p:sp>
          <p:sp>
            <p:nvSpPr>
              <p:cNvPr id="38945" name="Text Box 115"/>
              <p:cNvSpPr txBox="1"/>
              <p:nvPr/>
            </p:nvSpPr>
            <p:spPr>
              <a:xfrm>
                <a:off x="2112" y="2064"/>
                <a:ext cx="272" cy="173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MPP</a:t>
                </a:r>
              </a:p>
            </p:txBody>
          </p:sp>
          <p:sp>
            <p:nvSpPr>
              <p:cNvPr id="38946" name="Text Box 116"/>
              <p:cNvSpPr txBox="1"/>
              <p:nvPr/>
            </p:nvSpPr>
            <p:spPr>
              <a:xfrm>
                <a:off x="2640" y="2064"/>
                <a:ext cx="272" cy="173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MPP</a:t>
                </a:r>
              </a:p>
            </p:txBody>
          </p:sp>
          <p:sp>
            <p:nvSpPr>
              <p:cNvPr id="38947" name="Text Box 117"/>
              <p:cNvSpPr txBox="1"/>
              <p:nvPr/>
            </p:nvSpPr>
            <p:spPr>
              <a:xfrm>
                <a:off x="2372" y="2014"/>
                <a:ext cx="206" cy="2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…</a:t>
                </a:r>
              </a:p>
            </p:txBody>
          </p:sp>
          <p:sp>
            <p:nvSpPr>
              <p:cNvPr id="38948" name="Line 118"/>
              <p:cNvSpPr/>
              <p:nvPr/>
            </p:nvSpPr>
            <p:spPr>
              <a:xfrm>
                <a:off x="1909" y="2256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8949" name="Line 119"/>
              <p:cNvSpPr/>
              <p:nvPr/>
            </p:nvSpPr>
            <p:spPr>
              <a:xfrm>
                <a:off x="2244" y="2256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8950" name="Line 120"/>
              <p:cNvSpPr/>
              <p:nvPr/>
            </p:nvSpPr>
            <p:spPr>
              <a:xfrm>
                <a:off x="2772" y="2256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8951" name="Text Box 121"/>
              <p:cNvSpPr txBox="1"/>
              <p:nvPr/>
            </p:nvSpPr>
            <p:spPr>
              <a:xfrm>
                <a:off x="1776" y="2447"/>
                <a:ext cx="1162" cy="173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SAN/LAN</a:t>
                </a:r>
              </a:p>
            </p:txBody>
          </p:sp>
          <p:grpSp>
            <p:nvGrpSpPr>
              <p:cNvPr id="38952" name="Group 122"/>
              <p:cNvGrpSpPr/>
              <p:nvPr/>
            </p:nvGrpSpPr>
            <p:grpSpPr>
              <a:xfrm>
                <a:off x="1776" y="1680"/>
                <a:ext cx="276" cy="384"/>
                <a:chOff x="1622" y="3216"/>
                <a:chExt cx="276" cy="384"/>
              </a:xfrm>
            </p:grpSpPr>
            <p:sp>
              <p:nvSpPr>
                <p:cNvPr id="38959" name="Text Box 123"/>
                <p:cNvSpPr txBox="1"/>
                <p:nvPr/>
              </p:nvSpPr>
              <p:spPr>
                <a:xfrm>
                  <a:off x="1622" y="3216"/>
                  <a:ext cx="276" cy="173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b="1" dirty="0">
                      <a:latin typeface="Arial" panose="020B0604020202020204" pitchFamily="34" charset="0"/>
                      <a:ea typeface="幼圆" panose="02010509060101010101" pitchFamily="49" charset="-122"/>
                    </a:rPr>
                    <a:t>DSM</a:t>
                  </a:r>
                </a:p>
              </p:txBody>
            </p:sp>
            <p:sp>
              <p:nvSpPr>
                <p:cNvPr id="38960" name="Line 124"/>
                <p:cNvSpPr/>
                <p:nvPr/>
              </p:nvSpPr>
              <p:spPr>
                <a:xfrm>
                  <a:off x="1767" y="3408"/>
                  <a:ext cx="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8953" name="Group 125"/>
              <p:cNvGrpSpPr/>
              <p:nvPr/>
            </p:nvGrpSpPr>
            <p:grpSpPr>
              <a:xfrm>
                <a:off x="2112" y="1680"/>
                <a:ext cx="277" cy="384"/>
                <a:chOff x="1622" y="3216"/>
                <a:chExt cx="277" cy="384"/>
              </a:xfrm>
            </p:grpSpPr>
            <p:sp>
              <p:nvSpPr>
                <p:cNvPr id="38957" name="Text Box 126"/>
                <p:cNvSpPr txBox="1"/>
                <p:nvPr/>
              </p:nvSpPr>
              <p:spPr>
                <a:xfrm>
                  <a:off x="1622" y="3216"/>
                  <a:ext cx="277" cy="173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b="1" dirty="0">
                      <a:latin typeface="Arial" panose="020B0604020202020204" pitchFamily="34" charset="0"/>
                      <a:ea typeface="幼圆" panose="02010509060101010101" pitchFamily="49" charset="-122"/>
                    </a:rPr>
                    <a:t>DSM</a:t>
                  </a:r>
                </a:p>
              </p:txBody>
            </p:sp>
            <p:sp>
              <p:nvSpPr>
                <p:cNvPr id="38958" name="Line 127"/>
                <p:cNvSpPr/>
                <p:nvPr/>
              </p:nvSpPr>
              <p:spPr>
                <a:xfrm>
                  <a:off x="1767" y="3408"/>
                  <a:ext cx="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8954" name="Group 128"/>
              <p:cNvGrpSpPr/>
              <p:nvPr/>
            </p:nvGrpSpPr>
            <p:grpSpPr>
              <a:xfrm>
                <a:off x="2640" y="1680"/>
                <a:ext cx="276" cy="384"/>
                <a:chOff x="1622" y="3216"/>
                <a:chExt cx="276" cy="384"/>
              </a:xfrm>
            </p:grpSpPr>
            <p:sp>
              <p:nvSpPr>
                <p:cNvPr id="38955" name="Text Box 129"/>
                <p:cNvSpPr txBox="1"/>
                <p:nvPr/>
              </p:nvSpPr>
              <p:spPr>
                <a:xfrm>
                  <a:off x="1622" y="3216"/>
                  <a:ext cx="276" cy="173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b="1" dirty="0">
                      <a:latin typeface="Arial" panose="020B0604020202020204" pitchFamily="34" charset="0"/>
                      <a:ea typeface="幼圆" panose="02010509060101010101" pitchFamily="49" charset="-122"/>
                    </a:rPr>
                    <a:t>DSM</a:t>
                  </a:r>
                </a:p>
              </p:txBody>
            </p:sp>
            <p:sp>
              <p:nvSpPr>
                <p:cNvPr id="38956" name="Line 130"/>
                <p:cNvSpPr/>
                <p:nvPr/>
              </p:nvSpPr>
              <p:spPr>
                <a:xfrm>
                  <a:off x="1767" y="3408"/>
                  <a:ext cx="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38942" name="Text Box 131"/>
            <p:cNvSpPr txBox="1"/>
            <p:nvPr/>
          </p:nvSpPr>
          <p:spPr>
            <a:xfrm>
              <a:off x="2400" y="3888"/>
              <a:ext cx="852" cy="1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ea typeface="幼圆" panose="02010509060101010101" pitchFamily="49" charset="-122"/>
                </a:rPr>
                <a:t>(f) SMP-Cluster</a:t>
              </a:r>
            </a:p>
          </p:txBody>
        </p:sp>
        <p:sp>
          <p:nvSpPr>
            <p:cNvPr id="38943" name="Text Box 132"/>
            <p:cNvSpPr txBox="1"/>
            <p:nvPr/>
          </p:nvSpPr>
          <p:spPr>
            <a:xfrm>
              <a:off x="4272" y="3894"/>
              <a:ext cx="886" cy="1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ea typeface="幼圆" panose="02010509060101010101" pitchFamily="49" charset="-122"/>
                </a:rPr>
                <a:t>(g) DSM-Cluster</a:t>
              </a:r>
            </a:p>
          </p:txBody>
        </p:sp>
      </p:grpSp>
      <p:grpSp>
        <p:nvGrpSpPr>
          <p:cNvPr id="38918" name="Group 133"/>
          <p:cNvGrpSpPr/>
          <p:nvPr/>
        </p:nvGrpSpPr>
        <p:grpSpPr>
          <a:xfrm>
            <a:off x="2057400" y="4419600"/>
            <a:ext cx="5486400" cy="2438400"/>
            <a:chOff x="1536" y="144"/>
            <a:chExt cx="2112" cy="1392"/>
          </a:xfrm>
        </p:grpSpPr>
        <p:sp>
          <p:nvSpPr>
            <p:cNvPr id="38919" name="Rectangle 134"/>
            <p:cNvSpPr/>
            <p:nvPr/>
          </p:nvSpPr>
          <p:spPr>
            <a:xfrm>
              <a:off x="1536" y="144"/>
              <a:ext cx="2112" cy="139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38920" name="Group 135"/>
            <p:cNvGrpSpPr/>
            <p:nvPr/>
          </p:nvGrpSpPr>
          <p:grpSpPr>
            <a:xfrm>
              <a:off x="1780" y="240"/>
              <a:ext cx="1487" cy="1230"/>
              <a:chOff x="1776" y="1056"/>
              <a:chExt cx="1487" cy="1230"/>
            </a:xfrm>
          </p:grpSpPr>
          <p:grpSp>
            <p:nvGrpSpPr>
              <p:cNvPr id="38921" name="Group 136"/>
              <p:cNvGrpSpPr/>
              <p:nvPr/>
            </p:nvGrpSpPr>
            <p:grpSpPr>
              <a:xfrm>
                <a:off x="1824" y="1056"/>
                <a:ext cx="1439" cy="948"/>
                <a:chOff x="1728" y="1248"/>
                <a:chExt cx="1439" cy="948"/>
              </a:xfrm>
            </p:grpSpPr>
            <p:sp>
              <p:nvSpPr>
                <p:cNvPr id="38923" name="Text Box 137"/>
                <p:cNvSpPr txBox="1"/>
                <p:nvPr/>
              </p:nvSpPr>
              <p:spPr>
                <a:xfrm>
                  <a:off x="1728" y="1632"/>
                  <a:ext cx="223" cy="18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b="1" dirty="0">
                      <a:latin typeface="Arial" panose="020B0604020202020204" pitchFamily="34" charset="0"/>
                      <a:ea typeface="幼圆" panose="02010509060101010101" pitchFamily="49" charset="-122"/>
                    </a:rPr>
                    <a:t>SMP</a:t>
                  </a:r>
                </a:p>
              </p:txBody>
            </p:sp>
            <p:sp>
              <p:nvSpPr>
                <p:cNvPr id="38924" name="Text Box 138"/>
                <p:cNvSpPr txBox="1"/>
                <p:nvPr/>
              </p:nvSpPr>
              <p:spPr>
                <a:xfrm>
                  <a:off x="2144" y="1632"/>
                  <a:ext cx="223" cy="18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b="1" dirty="0">
                      <a:latin typeface="Arial" panose="020B0604020202020204" pitchFamily="34" charset="0"/>
                      <a:ea typeface="幼圆" panose="02010509060101010101" pitchFamily="49" charset="-122"/>
                    </a:rPr>
                    <a:t>MPP</a:t>
                  </a:r>
                </a:p>
              </p:txBody>
            </p:sp>
            <p:sp>
              <p:nvSpPr>
                <p:cNvPr id="38925" name="Text Box 139"/>
                <p:cNvSpPr txBox="1"/>
                <p:nvPr/>
              </p:nvSpPr>
              <p:spPr>
                <a:xfrm>
                  <a:off x="2798" y="1632"/>
                  <a:ext cx="223" cy="18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b="1" dirty="0">
                      <a:latin typeface="Arial" panose="020B0604020202020204" pitchFamily="34" charset="0"/>
                      <a:ea typeface="幼圆" panose="02010509060101010101" pitchFamily="49" charset="-122"/>
                    </a:rPr>
                    <a:t>MPP</a:t>
                  </a:r>
                </a:p>
              </p:txBody>
            </p:sp>
            <p:sp>
              <p:nvSpPr>
                <p:cNvPr id="38926" name="Text Box 140"/>
                <p:cNvSpPr txBox="1"/>
                <p:nvPr/>
              </p:nvSpPr>
              <p:spPr>
                <a:xfrm>
                  <a:off x="2509" y="1582"/>
                  <a:ext cx="169" cy="22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000" b="1" dirty="0">
                      <a:latin typeface="Arial" panose="020B0604020202020204" pitchFamily="34" charset="0"/>
                      <a:ea typeface="幼圆" panose="02010509060101010101" pitchFamily="49" charset="-122"/>
                    </a:rPr>
                    <a:t>…</a:t>
                  </a:r>
                </a:p>
              </p:txBody>
            </p:sp>
            <p:sp>
              <p:nvSpPr>
                <p:cNvPr id="38927" name="Line 141"/>
                <p:cNvSpPr/>
                <p:nvPr/>
              </p:nvSpPr>
              <p:spPr>
                <a:xfrm>
                  <a:off x="1893" y="1824"/>
                  <a:ext cx="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8928" name="Line 142"/>
                <p:cNvSpPr/>
                <p:nvPr/>
              </p:nvSpPr>
              <p:spPr>
                <a:xfrm>
                  <a:off x="2307" y="1824"/>
                  <a:ext cx="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8929" name="Line 143"/>
                <p:cNvSpPr/>
                <p:nvPr/>
              </p:nvSpPr>
              <p:spPr>
                <a:xfrm>
                  <a:off x="2961" y="1824"/>
                  <a:ext cx="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8930" name="Text Box 144"/>
                <p:cNvSpPr txBox="1"/>
                <p:nvPr/>
              </p:nvSpPr>
              <p:spPr>
                <a:xfrm>
                  <a:off x="1728" y="2017"/>
                  <a:ext cx="1439" cy="179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latin typeface="Arial" panose="020B0604020202020204" pitchFamily="34" charset="0"/>
                      <a:ea typeface="幼圆" panose="02010509060101010101" pitchFamily="49" charset="-122"/>
                    </a:rPr>
                    <a:t>WAN</a:t>
                  </a:r>
                </a:p>
              </p:txBody>
            </p:sp>
            <p:grpSp>
              <p:nvGrpSpPr>
                <p:cNvPr id="38931" name="Group 145"/>
                <p:cNvGrpSpPr/>
                <p:nvPr/>
              </p:nvGrpSpPr>
              <p:grpSpPr>
                <a:xfrm>
                  <a:off x="2144" y="1248"/>
                  <a:ext cx="180" cy="384"/>
                  <a:chOff x="1622" y="3216"/>
                  <a:chExt cx="145" cy="384"/>
                </a:xfrm>
              </p:grpSpPr>
              <p:sp>
                <p:nvSpPr>
                  <p:cNvPr id="38938" name="Text Box 146"/>
                  <p:cNvSpPr txBox="1"/>
                  <p:nvPr/>
                </p:nvSpPr>
                <p:spPr>
                  <a:xfrm>
                    <a:off x="1622" y="3216"/>
                    <a:ext cx="139" cy="18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1400" b="1" dirty="0">
                        <a:latin typeface="Arial" panose="020B0604020202020204" pitchFamily="34" charset="0"/>
                        <a:ea typeface="幼圆" panose="02010509060101010101" pitchFamily="49" charset="-122"/>
                      </a:rPr>
                      <a:t>LM</a:t>
                    </a:r>
                  </a:p>
                </p:txBody>
              </p:sp>
              <p:sp>
                <p:nvSpPr>
                  <p:cNvPr id="38939" name="Line 147"/>
                  <p:cNvSpPr/>
                  <p:nvPr/>
                </p:nvSpPr>
                <p:spPr>
                  <a:xfrm>
                    <a:off x="1767" y="3408"/>
                    <a:ext cx="0" cy="19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38932" name="Group 148"/>
                <p:cNvGrpSpPr/>
                <p:nvPr/>
              </p:nvGrpSpPr>
              <p:grpSpPr>
                <a:xfrm>
                  <a:off x="2798" y="1248"/>
                  <a:ext cx="227" cy="384"/>
                  <a:chOff x="1622" y="3216"/>
                  <a:chExt cx="183" cy="384"/>
                </a:xfrm>
              </p:grpSpPr>
              <p:sp>
                <p:nvSpPr>
                  <p:cNvPr id="38936" name="Text Box 149"/>
                  <p:cNvSpPr txBox="1"/>
                  <p:nvPr/>
                </p:nvSpPr>
                <p:spPr>
                  <a:xfrm>
                    <a:off x="1622" y="3216"/>
                    <a:ext cx="183" cy="18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1400" b="1" dirty="0">
                        <a:latin typeface="Arial" panose="020B0604020202020204" pitchFamily="34" charset="0"/>
                        <a:ea typeface="幼圆" panose="02010509060101010101" pitchFamily="49" charset="-122"/>
                      </a:rPr>
                      <a:t>DSM</a:t>
                    </a:r>
                  </a:p>
                </p:txBody>
              </p:sp>
              <p:sp>
                <p:nvSpPr>
                  <p:cNvPr id="38937" name="Line 150"/>
                  <p:cNvSpPr/>
                  <p:nvPr/>
                </p:nvSpPr>
                <p:spPr>
                  <a:xfrm>
                    <a:off x="1767" y="3408"/>
                    <a:ext cx="0" cy="19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38933" name="Group 151"/>
                <p:cNvGrpSpPr/>
                <p:nvPr/>
              </p:nvGrpSpPr>
              <p:grpSpPr>
                <a:xfrm>
                  <a:off x="1728" y="1248"/>
                  <a:ext cx="179" cy="384"/>
                  <a:chOff x="1622" y="3216"/>
                  <a:chExt cx="145" cy="384"/>
                </a:xfrm>
              </p:grpSpPr>
              <p:sp>
                <p:nvSpPr>
                  <p:cNvPr id="38934" name="Text Box 152"/>
                  <p:cNvSpPr txBox="1"/>
                  <p:nvPr/>
                </p:nvSpPr>
                <p:spPr>
                  <a:xfrm>
                    <a:off x="1622" y="3216"/>
                    <a:ext cx="143" cy="18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1400" b="1" dirty="0">
                        <a:latin typeface="Arial" panose="020B0604020202020204" pitchFamily="34" charset="0"/>
                        <a:ea typeface="幼圆" panose="02010509060101010101" pitchFamily="49" charset="-122"/>
                      </a:rPr>
                      <a:t>SM</a:t>
                    </a:r>
                  </a:p>
                </p:txBody>
              </p:sp>
              <p:sp>
                <p:nvSpPr>
                  <p:cNvPr id="38935" name="Line 153"/>
                  <p:cNvSpPr/>
                  <p:nvPr/>
                </p:nvSpPr>
                <p:spPr>
                  <a:xfrm>
                    <a:off x="1767" y="3408"/>
                    <a:ext cx="0" cy="19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</p:grpSp>
          </p:grpSp>
          <p:sp>
            <p:nvSpPr>
              <p:cNvPr id="38922" name="Text Box 154"/>
              <p:cNvSpPr txBox="1"/>
              <p:nvPr/>
            </p:nvSpPr>
            <p:spPr>
              <a:xfrm>
                <a:off x="1776" y="2112"/>
                <a:ext cx="992" cy="17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ea typeface="幼圆" panose="02010509060101010101" pitchFamily="49" charset="-122"/>
                  </a:rPr>
                  <a:t>(h) Grid (Cluster of Clusters)</a:t>
                </a:r>
              </a:p>
            </p:txBody>
          </p:sp>
        </p:grpSp>
      </p:grpSp>
    </p:spTree>
  </p:cSld>
  <p:clrMapOvr>
    <a:masterClrMapping/>
  </p:clrMapOvr>
  <p:transition spd="slow">
    <p:blinds dir="vert"/>
    <p:sndAc>
      <p:stSnd>
        <p:snd r:embed="rId2" name="chimes.wav"/>
      </p:stSnd>
    </p:sndAc>
  </p:transition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7428</Words>
  <Application>Microsoft Office PowerPoint</Application>
  <PresentationFormat>全屏显示(4:3)</PresentationFormat>
  <Paragraphs>937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50</vt:i4>
      </vt:variant>
    </vt:vector>
  </HeadingPairs>
  <TitlesOfParts>
    <vt:vector size="65" baseType="lpstr">
      <vt:lpstr>华文中宋</vt:lpstr>
      <vt:lpstr>宋体</vt:lpstr>
      <vt:lpstr>幼圆</vt:lpstr>
      <vt:lpstr>楷体_GB2312</vt:lpstr>
      <vt:lpstr>隶书</vt:lpstr>
      <vt:lpstr>黑体</vt:lpstr>
      <vt:lpstr>Arial</vt:lpstr>
      <vt:lpstr>Calibri</vt:lpstr>
      <vt:lpstr>Comic Sans MS</vt:lpstr>
      <vt:lpstr>Times New Roman</vt:lpstr>
      <vt:lpstr>Wingdings</vt:lpstr>
      <vt:lpstr>默认设计模板</vt:lpstr>
      <vt:lpstr>Equation.3</vt:lpstr>
      <vt:lpstr>Microsoft Visio 2000/2002 Drawing</vt:lpstr>
      <vt:lpstr>Microsoft Word 97 - 2003 Document</vt:lpstr>
      <vt:lpstr>并行算法分析与设计  引论（Introduction） </vt:lpstr>
      <vt:lpstr>本课程的目标</vt:lpstr>
      <vt:lpstr>本课程的安排</vt:lpstr>
      <vt:lpstr>PowerPoint 演示文稿</vt:lpstr>
      <vt:lpstr>并行计算(并行处理)概念与目标</vt:lpstr>
      <vt:lpstr>第一章 绪论</vt:lpstr>
      <vt:lpstr>第一章 绪论</vt:lpstr>
      <vt:lpstr>第一章 绪论</vt:lpstr>
      <vt:lpstr>第一章 绪论</vt:lpstr>
      <vt:lpstr>1.2.1 并行计算机的互连网络</vt:lpstr>
      <vt:lpstr>1.2.1 并行计算机的互连网络</vt:lpstr>
      <vt:lpstr>1.2.1 并行计算机的互连网络</vt:lpstr>
      <vt:lpstr>1.2.1 并行计算机的互连网络</vt:lpstr>
      <vt:lpstr>1.2.1 并行计算机的互连网络</vt:lpstr>
      <vt:lpstr>1.2.1 并行计算机的互连网络</vt:lpstr>
      <vt:lpstr>1.2.1 并行计算机的互连网络</vt:lpstr>
      <vt:lpstr>1.2.1 并行计算机的互连网络</vt:lpstr>
      <vt:lpstr>1.2.1 并行计算机的互连网络</vt:lpstr>
      <vt:lpstr>1.2.2 并行计算机的存储组织</vt:lpstr>
      <vt:lpstr>1.2.2 并行计算机的存储组织</vt:lpstr>
      <vt:lpstr>1.3 并行计算模型</vt:lpstr>
      <vt:lpstr>1.3 并行计算模型</vt:lpstr>
      <vt:lpstr>1.3 并行计算模型</vt:lpstr>
      <vt:lpstr>1.3 并行计算模型</vt:lpstr>
      <vt:lpstr>1.3  并行计算模型</vt:lpstr>
      <vt:lpstr>1.3  并行计算模型</vt:lpstr>
      <vt:lpstr>1.3  并行计算模型</vt:lpstr>
      <vt:lpstr>1.3  并行计算模型</vt:lpstr>
      <vt:lpstr>1.3  并行计算模型</vt:lpstr>
      <vt:lpstr>1.3  并行计算模型</vt:lpstr>
      <vt:lpstr>1.3  并行计算模型</vt:lpstr>
      <vt:lpstr>1.3  并行计算模型</vt:lpstr>
      <vt:lpstr>1.3  并行计算模型</vt:lpstr>
      <vt:lpstr>1.3  并行计算模型</vt:lpstr>
      <vt:lpstr>1.4  并行算法的基础知识</vt:lpstr>
      <vt:lpstr>1.4  并行算法的基础知识</vt:lpstr>
      <vt:lpstr>1.4  并行算法的基础知识</vt:lpstr>
      <vt:lpstr>1.4  并行算法的基础知识</vt:lpstr>
      <vt:lpstr>1.4  并行算法的基础知识</vt:lpstr>
      <vt:lpstr>1.4.3 并行算法复杂性的度量</vt:lpstr>
      <vt:lpstr>3. 并行算法的可扩展性度量</vt:lpstr>
      <vt:lpstr>1.4.4  并行算法的WT表示</vt:lpstr>
      <vt:lpstr>PowerPoint 演示文稿</vt:lpstr>
      <vt:lpstr>PowerPoint 演示文稿</vt:lpstr>
      <vt:lpstr>PowerPoint 演示文稿</vt:lpstr>
      <vt:lpstr>1.5 并行算法的同步与通信</vt:lpstr>
      <vt:lpstr>PowerPoint 演示文稿</vt:lpstr>
      <vt:lpstr>2、并行算法的通信</vt:lpstr>
      <vt:lpstr>PowerPoint 演示文稿</vt:lpstr>
      <vt:lpstr>1.6 并行算法的一般设计方法</vt:lpstr>
    </vt:vector>
  </TitlesOfParts>
  <Company>gxu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并行算法的设计与分析</dc:title>
  <dc:creator>zh</dc:creator>
  <cp:lastModifiedBy>o C</cp:lastModifiedBy>
  <cp:revision>351</cp:revision>
  <dcterms:created xsi:type="dcterms:W3CDTF">2010-04-13T13:47:00Z</dcterms:created>
  <dcterms:modified xsi:type="dcterms:W3CDTF">2021-01-11T07:35:19Z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