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23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568" r:id="rId47"/>
    <p:sldId id="569" r:id="rId48"/>
    <p:sldId id="570" r:id="rId49"/>
    <p:sldId id="571" r:id="rId50"/>
    <p:sldId id="572" r:id="rId51"/>
    <p:sldId id="573" r:id="rId52"/>
    <p:sldId id="574" r:id="rId53"/>
    <p:sldId id="575" r:id="rId54"/>
    <p:sldId id="576" r:id="rId55"/>
    <p:sldId id="577" r:id="rId56"/>
    <p:sldId id="578" r:id="rId57"/>
    <p:sldId id="579" r:id="rId58"/>
    <p:sldId id="580" r:id="rId59"/>
    <p:sldId id="581" r:id="rId6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Tx/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Tx/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Tx/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Tx/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Tx/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Tx/>
      <a:buNone/>
      <a:defRPr sz="2400" b="0" i="0" u="none" kern="1200" baseline="0">
        <a:solidFill>
          <a:schemeClr val="bg2"/>
        </a:solidFill>
        <a:latin typeface="Comic Sans MS" panose="030F0702030302020204" pitchFamily="66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6600CC"/>
    <a:srgbClr val="009900"/>
    <a:srgbClr val="FF3300"/>
    <a:srgbClr val="33CC33"/>
    <a:srgbClr val="0033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8" autoAdjust="0"/>
    <p:restoredTop sz="94590"/>
  </p:normalViewPr>
  <p:slideViewPr>
    <p:cSldViewPr showGuides="1">
      <p:cViewPr varScale="1">
        <p:scale>
          <a:sx n="75" d="100"/>
          <a:sy n="75" d="100"/>
        </p:scale>
        <p:origin x="924" y="48"/>
      </p:cViewPr>
      <p:guideLst>
        <p:guide orient="horz" pos="2129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-9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2e619b6dc50370" providerId="LiveId" clId="{E87801B6-B8E3-49D6-90C5-94FB34CAB1E7}"/>
    <pc:docChg chg="undo modSld">
      <pc:chgData name="" userId="4e2e619b6dc50370" providerId="LiveId" clId="{E87801B6-B8E3-49D6-90C5-94FB34CAB1E7}" dt="2021-01-11T12:34:07.261" v="164" actId="20577"/>
      <pc:docMkLst>
        <pc:docMk/>
      </pc:docMkLst>
      <pc:sldChg chg="modSp">
        <pc:chgData name="" userId="4e2e619b6dc50370" providerId="LiveId" clId="{E87801B6-B8E3-49D6-90C5-94FB34CAB1E7}" dt="2021-01-11T11:20:21.831" v="114" actId="20577"/>
        <pc:sldMkLst>
          <pc:docMk/>
          <pc:sldMk cId="0" sldId="528"/>
        </pc:sldMkLst>
        <pc:spChg chg="mod">
          <ac:chgData name="" userId="4e2e619b6dc50370" providerId="LiveId" clId="{E87801B6-B8E3-49D6-90C5-94FB34CAB1E7}" dt="2021-01-11T11:20:21.831" v="114" actId="20577"/>
          <ac:spMkLst>
            <pc:docMk/>
            <pc:sldMk cId="0" sldId="528"/>
            <ac:spMk id="763907" creationId="{00000000-0000-0000-0000-000000000000}"/>
          </ac:spMkLst>
        </pc:spChg>
      </pc:sldChg>
      <pc:sldChg chg="modSp">
        <pc:chgData name="" userId="4e2e619b6dc50370" providerId="LiveId" clId="{E87801B6-B8E3-49D6-90C5-94FB34CAB1E7}" dt="2021-01-11T11:20:43.012" v="145" actId="20577"/>
        <pc:sldMkLst>
          <pc:docMk/>
          <pc:sldMk cId="0" sldId="532"/>
        </pc:sldMkLst>
        <pc:spChg chg="mod">
          <ac:chgData name="" userId="4e2e619b6dc50370" providerId="LiveId" clId="{E87801B6-B8E3-49D6-90C5-94FB34CAB1E7}" dt="2021-01-11T11:20:43.012" v="145" actId="20577"/>
          <ac:spMkLst>
            <pc:docMk/>
            <pc:sldMk cId="0" sldId="532"/>
            <ac:spMk id="768003" creationId="{00000000-0000-0000-0000-000000000000}"/>
          </ac:spMkLst>
        </pc:spChg>
      </pc:sldChg>
      <pc:sldChg chg="modSp">
        <pc:chgData name="" userId="4e2e619b6dc50370" providerId="LiveId" clId="{E87801B6-B8E3-49D6-90C5-94FB34CAB1E7}" dt="2021-01-11T11:21:15.006" v="155" actId="1076"/>
        <pc:sldMkLst>
          <pc:docMk/>
          <pc:sldMk cId="0" sldId="533"/>
        </pc:sldMkLst>
        <pc:spChg chg="mod">
          <ac:chgData name="" userId="4e2e619b6dc50370" providerId="LiveId" clId="{E87801B6-B8E3-49D6-90C5-94FB34CAB1E7}" dt="2021-01-11T11:21:06.887" v="154" actId="20577"/>
          <ac:spMkLst>
            <pc:docMk/>
            <pc:sldMk cId="0" sldId="533"/>
            <ac:spMk id="769027" creationId="{00000000-0000-0000-0000-000000000000}"/>
          </ac:spMkLst>
        </pc:spChg>
        <pc:graphicFrameChg chg="mod">
          <ac:chgData name="" userId="4e2e619b6dc50370" providerId="LiveId" clId="{E87801B6-B8E3-49D6-90C5-94FB34CAB1E7}" dt="2021-01-11T11:21:00.986" v="149" actId="1076"/>
          <ac:graphicFrameMkLst>
            <pc:docMk/>
            <pc:sldMk cId="0" sldId="533"/>
            <ac:graphicFrameMk id="305157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11:21:15.006" v="155" actId="1076"/>
          <ac:graphicFrameMkLst>
            <pc:docMk/>
            <pc:sldMk cId="0" sldId="533"/>
            <ac:graphicFrameMk id="305161" creationId="{00000000-0000-0000-0000-000000000000}"/>
          </ac:graphicFrameMkLst>
        </pc:graphicFrameChg>
      </pc:sldChg>
      <pc:sldChg chg="modSp">
        <pc:chgData name="" userId="4e2e619b6dc50370" providerId="LiveId" clId="{E87801B6-B8E3-49D6-90C5-94FB34CAB1E7}" dt="2021-01-11T08:50:59.732" v="88" actId="1076"/>
        <pc:sldMkLst>
          <pc:docMk/>
          <pc:sldMk cId="0" sldId="540"/>
        </pc:sldMkLst>
        <pc:graphicFrameChg chg="mod">
          <ac:chgData name="" userId="4e2e619b6dc50370" providerId="LiveId" clId="{E87801B6-B8E3-49D6-90C5-94FB34CAB1E7}" dt="2021-01-11T08:50:57.698" v="87" actId="14100"/>
          <ac:graphicFrameMkLst>
            <pc:docMk/>
            <pc:sldMk cId="0" sldId="540"/>
            <ac:graphicFrameMk id="312326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50:59.732" v="88" actId="1076"/>
          <ac:graphicFrameMkLst>
            <pc:docMk/>
            <pc:sldMk cId="0" sldId="540"/>
            <ac:graphicFrameMk id="312327" creationId="{00000000-0000-0000-0000-000000000000}"/>
          </ac:graphicFrameMkLst>
        </pc:graphicFrameChg>
      </pc:sldChg>
      <pc:sldChg chg="modSp">
        <pc:chgData name="" userId="4e2e619b6dc50370" providerId="LiveId" clId="{E87801B6-B8E3-49D6-90C5-94FB34CAB1E7}" dt="2021-01-11T08:50:45.128" v="85" actId="1076"/>
        <pc:sldMkLst>
          <pc:docMk/>
          <pc:sldMk cId="0" sldId="543"/>
        </pc:sldMkLst>
        <pc:graphicFrameChg chg="mod">
          <ac:chgData name="" userId="4e2e619b6dc50370" providerId="LiveId" clId="{E87801B6-B8E3-49D6-90C5-94FB34CAB1E7}" dt="2021-01-11T08:50:35.486" v="82" actId="1076"/>
          <ac:graphicFrameMkLst>
            <pc:docMk/>
            <pc:sldMk cId="0" sldId="543"/>
            <ac:graphicFrameMk id="315398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50:45.128" v="85" actId="1076"/>
          <ac:graphicFrameMkLst>
            <pc:docMk/>
            <pc:sldMk cId="0" sldId="543"/>
            <ac:graphicFrameMk id="315400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50:27.472" v="79" actId="1076"/>
          <ac:graphicFrameMkLst>
            <pc:docMk/>
            <pc:sldMk cId="0" sldId="543"/>
            <ac:graphicFrameMk id="315401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50:42.125" v="84" actId="1076"/>
          <ac:graphicFrameMkLst>
            <pc:docMk/>
            <pc:sldMk cId="0" sldId="543"/>
            <ac:graphicFrameMk id="315402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50:39.300" v="83" actId="1076"/>
          <ac:graphicFrameMkLst>
            <pc:docMk/>
            <pc:sldMk cId="0" sldId="543"/>
            <ac:graphicFrameMk id="315403" creationId="{00000000-0000-0000-0000-000000000000}"/>
          </ac:graphicFrameMkLst>
        </pc:graphicFrameChg>
      </pc:sldChg>
      <pc:sldChg chg="modSp">
        <pc:chgData name="" userId="4e2e619b6dc50370" providerId="LiveId" clId="{E87801B6-B8E3-49D6-90C5-94FB34CAB1E7}" dt="2021-01-11T11:36:03.066" v="156"/>
        <pc:sldMkLst>
          <pc:docMk/>
          <pc:sldMk cId="0" sldId="550"/>
        </pc:sldMkLst>
        <pc:spChg chg="mod">
          <ac:chgData name="" userId="4e2e619b6dc50370" providerId="LiveId" clId="{E87801B6-B8E3-49D6-90C5-94FB34CAB1E7}" dt="2021-01-11T11:36:03.066" v="156"/>
          <ac:spMkLst>
            <pc:docMk/>
            <pc:sldMk cId="0" sldId="550"/>
            <ac:spMk id="786435" creationId="{00000000-0000-0000-0000-000000000000}"/>
          </ac:spMkLst>
        </pc:spChg>
        <pc:graphicFrameChg chg="mod">
          <ac:chgData name="" userId="4e2e619b6dc50370" providerId="LiveId" clId="{E87801B6-B8E3-49D6-90C5-94FB34CAB1E7}" dt="2021-01-11T08:42:42.708" v="16" actId="1076"/>
          <ac:graphicFrameMkLst>
            <pc:docMk/>
            <pc:sldMk cId="0" sldId="550"/>
            <ac:graphicFrameMk id="322566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3:05.037" v="29" actId="14100"/>
          <ac:graphicFrameMkLst>
            <pc:docMk/>
            <pc:sldMk cId="0" sldId="550"/>
            <ac:graphicFrameMk id="322567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3:22.140" v="32" actId="1076"/>
          <ac:graphicFrameMkLst>
            <pc:docMk/>
            <pc:sldMk cId="0" sldId="550"/>
            <ac:graphicFrameMk id="322568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4:41.842" v="33" actId="1076"/>
          <ac:graphicFrameMkLst>
            <pc:docMk/>
            <pc:sldMk cId="0" sldId="550"/>
            <ac:graphicFrameMk id="322569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4:46.461" v="34" actId="1076"/>
          <ac:graphicFrameMkLst>
            <pc:docMk/>
            <pc:sldMk cId="0" sldId="550"/>
            <ac:graphicFrameMk id="322570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4:50.030" v="35" actId="1076"/>
          <ac:graphicFrameMkLst>
            <pc:docMk/>
            <pc:sldMk cId="0" sldId="550"/>
            <ac:graphicFrameMk id="322571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3:19.305" v="31" actId="1076"/>
          <ac:graphicFrameMkLst>
            <pc:docMk/>
            <pc:sldMk cId="0" sldId="550"/>
            <ac:graphicFrameMk id="322572" creationId="{00000000-0000-0000-0000-000000000000}"/>
          </ac:graphicFrameMkLst>
        </pc:graphicFrameChg>
      </pc:sldChg>
      <pc:sldChg chg="modSp">
        <pc:chgData name="" userId="4e2e619b6dc50370" providerId="LiveId" clId="{E87801B6-B8E3-49D6-90C5-94FB34CAB1E7}" dt="2021-01-11T08:46:20.343" v="40" actId="1076"/>
        <pc:sldMkLst>
          <pc:docMk/>
          <pc:sldMk cId="0" sldId="551"/>
        </pc:sldMkLst>
        <pc:graphicFrameChg chg="mod">
          <ac:chgData name="" userId="4e2e619b6dc50370" providerId="LiveId" clId="{E87801B6-B8E3-49D6-90C5-94FB34CAB1E7}" dt="2021-01-11T08:41:55.297" v="10" actId="1076"/>
          <ac:graphicFrameMkLst>
            <pc:docMk/>
            <pc:sldMk cId="0" sldId="551"/>
            <ac:graphicFrameMk id="323591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1:57.886" v="11" actId="1076"/>
          <ac:graphicFrameMkLst>
            <pc:docMk/>
            <pc:sldMk cId="0" sldId="551"/>
            <ac:graphicFrameMk id="323592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6:17.735" v="39" actId="1076"/>
          <ac:graphicFrameMkLst>
            <pc:docMk/>
            <pc:sldMk cId="0" sldId="551"/>
            <ac:graphicFrameMk id="323593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6:20.343" v="40" actId="1076"/>
          <ac:graphicFrameMkLst>
            <pc:docMk/>
            <pc:sldMk cId="0" sldId="551"/>
            <ac:graphicFrameMk id="323594" creationId="{00000000-0000-0000-0000-000000000000}"/>
          </ac:graphicFrameMkLst>
        </pc:graphicFrameChg>
      </pc:sldChg>
      <pc:sldChg chg="modSp">
        <pc:chgData name="" userId="4e2e619b6dc50370" providerId="LiveId" clId="{E87801B6-B8E3-49D6-90C5-94FB34CAB1E7}" dt="2021-01-11T08:48:56.663" v="77" actId="1076"/>
        <pc:sldMkLst>
          <pc:docMk/>
          <pc:sldMk cId="0" sldId="553"/>
        </pc:sldMkLst>
        <pc:spChg chg="mod">
          <ac:chgData name="" userId="4e2e619b6dc50370" providerId="LiveId" clId="{E87801B6-B8E3-49D6-90C5-94FB34CAB1E7}" dt="2021-01-11T08:48:53.694" v="76" actId="20577"/>
          <ac:spMkLst>
            <pc:docMk/>
            <pc:sldMk cId="0" sldId="553"/>
            <ac:spMk id="789507" creationId="{00000000-0000-0000-0000-000000000000}"/>
          </ac:spMkLst>
        </pc:spChg>
        <pc:graphicFrameChg chg="mod">
          <ac:chgData name="" userId="4e2e619b6dc50370" providerId="LiveId" clId="{E87801B6-B8E3-49D6-90C5-94FB34CAB1E7}" dt="2021-01-11T08:48:49.493" v="75" actId="1076"/>
          <ac:graphicFrameMkLst>
            <pc:docMk/>
            <pc:sldMk cId="0" sldId="553"/>
            <ac:graphicFrameMk id="325637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8:42.511" v="73" actId="1076"/>
          <ac:graphicFrameMkLst>
            <pc:docMk/>
            <pc:sldMk cId="0" sldId="553"/>
            <ac:graphicFrameMk id="325638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8:56.663" v="77" actId="1076"/>
          <ac:graphicFrameMkLst>
            <pc:docMk/>
            <pc:sldMk cId="0" sldId="553"/>
            <ac:graphicFrameMk id="325639" creationId="{00000000-0000-0000-0000-000000000000}"/>
          </ac:graphicFrameMkLst>
        </pc:graphicFrameChg>
      </pc:sldChg>
      <pc:sldChg chg="modSp">
        <pc:chgData name="" userId="4e2e619b6dc50370" providerId="LiveId" clId="{E87801B6-B8E3-49D6-90C5-94FB34CAB1E7}" dt="2021-01-11T08:47:10.331" v="45" actId="1076"/>
        <pc:sldMkLst>
          <pc:docMk/>
          <pc:sldMk cId="0" sldId="554"/>
        </pc:sldMkLst>
        <pc:spChg chg="mod">
          <ac:chgData name="" userId="4e2e619b6dc50370" providerId="LiveId" clId="{E87801B6-B8E3-49D6-90C5-94FB34CAB1E7}" dt="2021-01-11T08:47:02.985" v="42" actId="1076"/>
          <ac:spMkLst>
            <pc:docMk/>
            <pc:sldMk cId="0" sldId="554"/>
            <ac:spMk id="790531" creationId="{00000000-0000-0000-0000-000000000000}"/>
          </ac:spMkLst>
        </pc:spChg>
        <pc:graphicFrameChg chg="mod">
          <ac:chgData name="" userId="4e2e619b6dc50370" providerId="LiveId" clId="{E87801B6-B8E3-49D6-90C5-94FB34CAB1E7}" dt="2021-01-11T08:47:05.287" v="43" actId="1076"/>
          <ac:graphicFrameMkLst>
            <pc:docMk/>
            <pc:sldMk cId="0" sldId="554"/>
            <ac:graphicFrameMk id="326661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7:07.436" v="44" actId="1076"/>
          <ac:graphicFrameMkLst>
            <pc:docMk/>
            <pc:sldMk cId="0" sldId="554"/>
            <ac:graphicFrameMk id="326662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7:10.331" v="45" actId="1076"/>
          <ac:graphicFrameMkLst>
            <pc:docMk/>
            <pc:sldMk cId="0" sldId="554"/>
            <ac:graphicFrameMk id="326663" creationId="{00000000-0000-0000-0000-000000000000}"/>
          </ac:graphicFrameMkLst>
        </pc:graphicFrameChg>
      </pc:sldChg>
      <pc:sldChg chg="modSp">
        <pc:chgData name="" userId="4e2e619b6dc50370" providerId="LiveId" clId="{E87801B6-B8E3-49D6-90C5-94FB34CAB1E7}" dt="2021-01-11T12:34:07.261" v="164" actId="20577"/>
        <pc:sldMkLst>
          <pc:docMk/>
          <pc:sldMk cId="0" sldId="558"/>
        </pc:sldMkLst>
        <pc:spChg chg="mod">
          <ac:chgData name="" userId="4e2e619b6dc50370" providerId="LiveId" clId="{E87801B6-B8E3-49D6-90C5-94FB34CAB1E7}" dt="2021-01-11T12:34:07.261" v="164" actId="20577"/>
          <ac:spMkLst>
            <pc:docMk/>
            <pc:sldMk cId="0" sldId="558"/>
            <ac:spMk id="794627" creationId="{00000000-0000-0000-0000-000000000000}"/>
          </ac:spMkLst>
        </pc:spChg>
      </pc:sldChg>
      <pc:sldChg chg="modSp">
        <pc:chgData name="" userId="4e2e619b6dc50370" providerId="LiveId" clId="{E87801B6-B8E3-49D6-90C5-94FB34CAB1E7}" dt="2021-01-11T08:47:36.271" v="52" actId="1076"/>
        <pc:sldMkLst>
          <pc:docMk/>
          <pc:sldMk cId="0" sldId="560"/>
        </pc:sldMkLst>
        <pc:graphicFrameChg chg="mod">
          <ac:chgData name="" userId="4e2e619b6dc50370" providerId="LiveId" clId="{E87801B6-B8E3-49D6-90C5-94FB34CAB1E7}" dt="2021-01-11T08:47:29.512" v="49" actId="1076"/>
          <ac:graphicFrameMkLst>
            <pc:docMk/>
            <pc:sldMk cId="0" sldId="560"/>
            <ac:graphicFrameMk id="332805" creationId="{00000000-0000-0000-0000-000000000000}"/>
          </ac:graphicFrameMkLst>
        </pc:graphicFrameChg>
        <pc:graphicFrameChg chg="mod">
          <ac:chgData name="" userId="4e2e619b6dc50370" providerId="LiveId" clId="{E87801B6-B8E3-49D6-90C5-94FB34CAB1E7}" dt="2021-01-11T08:47:36.271" v="52" actId="1076"/>
          <ac:graphicFrameMkLst>
            <pc:docMk/>
            <pc:sldMk cId="0" sldId="560"/>
            <ac:graphicFrameMk id="332806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Rectangle 102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D4D253-C06D-4D9E-BF2F-4FA7BE35B19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5EEA84-BA2F-474C-86F0-888FBC0EB45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A09D30-087A-4022-9622-2FED446EDE8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52600"/>
            <a:ext cx="7848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3D001F-28CC-4780-978B-12D3CEEC9D7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2FE5B-DC4D-4342-9AB3-8FD052524D1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" name="灯片编号占位符 9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752600"/>
            <a:ext cx="3848100" cy="2209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4114800"/>
            <a:ext cx="3848100" cy="2209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685800"/>
            <a:ext cx="7924800" cy="5638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482427-EA8F-46E4-9076-3ADEFDD6209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E4D152-5BF3-4153-B018-ED93DF264B6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86D71C-789B-49D6-828B-CF1E7A816A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F79754-2D6C-42A8-BBB3-651C130B856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8"/>
          <p:cNvSpPr>
            <a:spLocks noGrp="1"/>
          </p:cNvSpPr>
          <p:nvPr>
            <p:ph type="dt" sz="half" idx="1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DFA02C-802B-4DDA-B148-E7B6705B79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036DB7-FA35-40CD-95C9-1644C83B831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1E4D20-D8A8-4A35-AE34-84D98240A86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7DF748-E558-4769-B0C2-A6797EC719A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5089F-1156-4792-B692-A19F2FE7D7F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并行计算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第一级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0" fontAlgn="base"/>
            <a:r>
              <a:rPr lang="zh-CN" altLang="en-US" strike="noStrike" noProof="1"/>
              <a:t>第一级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omic Sans MS" panose="030F0702030302020204" pitchFamily="66" charset="0"/>
            </a:endParaRPr>
          </a:p>
        </p:txBody>
      </p:sp>
      <p:sp>
        <p:nvSpPr>
          <p:cNvPr id="17920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56EB0-92A8-4AB4-9275-282ADF23AFE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2021/1/11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2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2"/>
          <p:cNvSpPr>
            <a:spLocks noGrp="1"/>
          </p:cNvSpPr>
          <p:nvPr>
            <p:ph type="ctrTitle"/>
          </p:nvPr>
        </p:nvSpPr>
        <p:spPr>
          <a:xfrm>
            <a:off x="539750" y="1412875"/>
            <a:ext cx="8204200" cy="4895850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zh-CN" altLang="en-US" sz="4400" dirty="0">
                <a:solidFill>
                  <a:srgbClr val="003399"/>
                </a:solidFill>
                <a:ea typeface="华文新魏" panose="02010800040101010101" pitchFamily="2" charset="-122"/>
              </a:rPr>
              <a:t>第九章 稠密矩阵运算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9.1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矩阵的划分</a:t>
            </a:r>
            <a:b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</a:b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9.2 </a:t>
            </a:r>
            <a:r>
              <a:rPr lang="zh-CN" altLang="en-US" dirty="0">
                <a:ea typeface="华文新魏" panose="02010800040101010101" pitchFamily="2" charset="-122"/>
              </a:rPr>
              <a:t>矩阵转置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9.3 </a:t>
            </a:r>
            <a:r>
              <a:rPr lang="zh-CN" altLang="en-US" dirty="0">
                <a:ea typeface="华文新魏" panose="02010800040101010101" pitchFamily="2" charset="-122"/>
              </a:rPr>
              <a:t>矩阵</a:t>
            </a:r>
            <a:r>
              <a:rPr lang="en-US" altLang="zh-CN" dirty="0">
                <a:ea typeface="华文新魏" panose="02010800040101010101" pitchFamily="2" charset="-122"/>
              </a:rPr>
              <a:t>-</a:t>
            </a:r>
            <a:r>
              <a:rPr lang="zh-CN" altLang="en-US" dirty="0">
                <a:ea typeface="华文新魏" panose="02010800040101010101" pitchFamily="2" charset="-122"/>
              </a:rPr>
              <a:t>向量乘法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9.4 </a:t>
            </a:r>
            <a:r>
              <a:rPr lang="zh-CN" altLang="en-US" dirty="0">
                <a:ea typeface="华文新魏" panose="02010800040101010101" pitchFamily="2" charset="-122"/>
              </a:rPr>
              <a:t>矩阵乘法</a:t>
            </a:r>
            <a:br>
              <a:rPr lang="zh-CN" altLang="en-US" dirty="0">
                <a:ea typeface="华文新魏" panose="02010800040101010101" pitchFamily="2" charset="-122"/>
              </a:rPr>
            </a:b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sz="44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棋盘划分的矩阵转置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7632700" cy="4968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网孔连接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情形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1: p=n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              通讯步                                   转置后</a:t>
            </a:r>
          </a:p>
        </p:txBody>
      </p:sp>
      <p:graphicFrame>
        <p:nvGraphicFramePr>
          <p:cNvPr id="304133" name="Object 4"/>
          <p:cNvGraphicFramePr>
            <a:graphicFrameLocks noGrp="1"/>
          </p:cNvGraphicFramePr>
          <p:nvPr>
            <p:ph sz="half" idx="2"/>
          </p:nvPr>
        </p:nvGraphicFramePr>
        <p:xfrm>
          <a:off x="1277938" y="2687638"/>
          <a:ext cx="6662737" cy="34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4210685" imgH="2540000" progId="Visio.Drawing.11">
                  <p:embed/>
                </p:oleObj>
              </mc:Choice>
              <mc:Fallback>
                <p:oleObj name="Visio" r:id="rId3" imgW="4210685" imgH="2540000" progId="Visio.Drawing.11">
                  <p:embed/>
                  <p:pic>
                    <p:nvPicPr>
                      <p:cNvPr id="304133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938" y="2687638"/>
                        <a:ext cx="6662737" cy="3471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棋盘划分的矩阵转置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8064500" cy="5256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情形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2: p&lt;n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-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划分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-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①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mesh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连接进行块转置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不同处理器间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      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进行块内转置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同一处理器内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            通讯步                                         转置后</a:t>
            </a:r>
          </a:p>
        </p:txBody>
      </p:sp>
      <p:graphicFrame>
        <p:nvGraphicFramePr>
          <p:cNvPr id="305157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5839322"/>
              </p:ext>
            </p:extLst>
          </p:nvPr>
        </p:nvGraphicFramePr>
        <p:xfrm>
          <a:off x="1115616" y="3274220"/>
          <a:ext cx="6408737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5226685" imgH="2957830" progId="Visio.Drawing.6">
                  <p:embed/>
                </p:oleObj>
              </mc:Choice>
              <mc:Fallback>
                <p:oleObj r:id="rId3" imgW="5226685" imgH="2957830" progId="Visio.Drawing.6">
                  <p:embed/>
                  <p:pic>
                    <p:nvPicPr>
                      <p:cNvPr id="305157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274220"/>
                        <a:ext cx="6408737" cy="3617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5"/>
          <p:cNvGraphicFramePr/>
          <p:nvPr/>
        </p:nvGraphicFramePr>
        <p:xfrm>
          <a:off x="1625600" y="1773238"/>
          <a:ext cx="35226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2257425" imgH="266065" progId="Equation.3">
                  <p:embed/>
                </p:oleObj>
              </mc:Choice>
              <mc:Fallback>
                <p:oleObj r:id="rId5" imgW="2257425" imgH="266065" progId="Equation.3">
                  <p:embed/>
                  <p:pic>
                    <p:nvPicPr>
                      <p:cNvPr id="305158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5600" y="1773238"/>
                        <a:ext cx="3522663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9" name="Object 6"/>
          <p:cNvGraphicFramePr/>
          <p:nvPr/>
        </p:nvGraphicFramePr>
        <p:xfrm>
          <a:off x="6299200" y="2066925"/>
          <a:ext cx="2305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7" imgW="1725930" imgH="254000" progId="Equation.3">
                  <p:embed/>
                </p:oleObj>
              </mc:Choice>
              <mc:Fallback>
                <p:oleObj r:id="rId7" imgW="1725930" imgH="254000" progId="Equation.3">
                  <p:embed/>
                  <p:pic>
                    <p:nvPicPr>
                      <p:cNvPr id="305159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9200" y="2066925"/>
                        <a:ext cx="230505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7"/>
          <p:cNvGraphicFramePr/>
          <p:nvPr/>
        </p:nvGraphicFramePr>
        <p:xfrm>
          <a:off x="6297613" y="2333625"/>
          <a:ext cx="1311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9" imgW="989965" imgH="444500" progId="Equation.3">
                  <p:embed/>
                </p:oleObj>
              </mc:Choice>
              <mc:Fallback>
                <p:oleObj r:id="rId9" imgW="989965" imgH="444500" progId="Equation.3">
                  <p:embed/>
                  <p:pic>
                    <p:nvPicPr>
                      <p:cNvPr id="305160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7613" y="2333625"/>
                        <a:ext cx="131127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8"/>
          <p:cNvGraphicFramePr/>
          <p:nvPr>
            <p:extLst>
              <p:ext uri="{D42A27DB-BD31-4B8C-83A1-F6EECF244321}">
                <p14:modId xmlns:p14="http://schemas.microsoft.com/office/powerpoint/2010/main" val="9125250"/>
              </p:ext>
            </p:extLst>
          </p:nvPr>
        </p:nvGraphicFramePr>
        <p:xfrm>
          <a:off x="1691680" y="2635745"/>
          <a:ext cx="41052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11" imgW="2780030" imgH="444500" progId="Equation.3">
                  <p:embed/>
                </p:oleObj>
              </mc:Choice>
              <mc:Fallback>
                <p:oleObj r:id="rId11" imgW="2780030" imgH="444500" progId="Equation.3">
                  <p:embed/>
                  <p:pic>
                    <p:nvPicPr>
                      <p:cNvPr id="305161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1680" y="2635745"/>
                        <a:ext cx="4105275" cy="65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棋盘划分的矩阵转置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353425" cy="4968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超立方连接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划分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算法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: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①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②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对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ij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递归应用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①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进行转置，直至分块矩阵的元素处于同一处理器；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③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进行同一处理器的内部转置。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运行时间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: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                      </a:t>
            </a:r>
          </a:p>
        </p:txBody>
      </p:sp>
      <p:graphicFrame>
        <p:nvGraphicFramePr>
          <p:cNvPr id="306181" name="Object 4"/>
          <p:cNvGraphicFramePr/>
          <p:nvPr/>
        </p:nvGraphicFramePr>
        <p:xfrm>
          <a:off x="2138363" y="2133600"/>
          <a:ext cx="33702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2257425" imgH="266065" progId="Equation.3">
                  <p:embed/>
                </p:oleObj>
              </mc:Choice>
              <mc:Fallback>
                <p:oleObj r:id="rId3" imgW="2257425" imgH="266065" progId="Equation.3">
                  <p:embed/>
                  <p:pic>
                    <p:nvPicPr>
                      <p:cNvPr id="306181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8363" y="2133600"/>
                        <a:ext cx="3370262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5"/>
          <p:cNvGraphicFramePr/>
          <p:nvPr/>
        </p:nvGraphicFramePr>
        <p:xfrm>
          <a:off x="1041400" y="4797425"/>
          <a:ext cx="734695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5219700" imgH="914400" progId="Equation.3">
                  <p:embed/>
                </p:oleObj>
              </mc:Choice>
              <mc:Fallback>
                <p:oleObj r:id="rId5" imgW="5219700" imgH="914400" progId="Equation.3">
                  <p:embed/>
                  <p:pic>
                    <p:nvPicPr>
                      <p:cNvPr id="306182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1400" y="4797425"/>
                        <a:ext cx="7346950" cy="1290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3" name="Object 6"/>
          <p:cNvGraphicFramePr/>
          <p:nvPr/>
        </p:nvGraphicFramePr>
        <p:xfrm>
          <a:off x="1376363" y="2852738"/>
          <a:ext cx="34115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7" imgW="2335530" imgH="482600" progId="Equation.3">
                  <p:embed/>
                </p:oleObj>
              </mc:Choice>
              <mc:Fallback>
                <p:oleObj r:id="rId7" imgW="2335530" imgH="482600" progId="Equation.3">
                  <p:embed/>
                  <p:pic>
                    <p:nvPicPr>
                      <p:cNvPr id="306183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6363" y="2852738"/>
                        <a:ext cx="3411537" cy="706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棋盘划分的矩阵转置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04925"/>
            <a:ext cx="38481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超立方连接：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742950" y="1143000"/>
            <a:ext cx="4175125" cy="7064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307206" name="Group 5"/>
          <p:cNvGrpSpPr/>
          <p:nvPr/>
        </p:nvGrpSpPr>
        <p:grpSpPr>
          <a:xfrm>
            <a:off x="1403350" y="1916113"/>
            <a:ext cx="5616575" cy="2881312"/>
            <a:chOff x="897" y="391"/>
            <a:chExt cx="4355" cy="2461"/>
          </a:xfrm>
        </p:grpSpPr>
        <p:graphicFrame>
          <p:nvGraphicFramePr>
            <p:cNvPr id="307207" name="Object 6"/>
            <p:cNvGraphicFramePr/>
            <p:nvPr/>
          </p:nvGraphicFramePr>
          <p:xfrm>
            <a:off x="897" y="391"/>
            <a:ext cx="4355" cy="2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Visio" r:id="rId3" imgW="5046345" imgH="2856230" progId="Visio.Drawing.11">
                    <p:embed/>
                  </p:oleObj>
                </mc:Choice>
                <mc:Fallback>
                  <p:oleObj name="Visio" r:id="rId3" imgW="5046345" imgH="2856230" progId="Visio.Drawing.11">
                    <p:embed/>
                    <p:pic>
                      <p:nvPicPr>
                        <p:cNvPr id="307207" name="Object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7" y="391"/>
                          <a:ext cx="4355" cy="24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1079" name="Line 7"/>
            <p:cNvSpPr>
              <a:spLocks noChangeShapeType="1"/>
            </p:cNvSpPr>
            <p:nvPr/>
          </p:nvSpPr>
          <p:spPr bwMode="auto">
            <a:xfrm flipV="1">
              <a:off x="3892" y="2114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71080" name="Line 8"/>
            <p:cNvSpPr>
              <a:spLocks noChangeShapeType="1"/>
            </p:cNvSpPr>
            <p:nvPr/>
          </p:nvSpPr>
          <p:spPr bwMode="auto">
            <a:xfrm flipV="1">
              <a:off x="3527" y="754"/>
              <a:ext cx="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71081" name="Line 9"/>
            <p:cNvSpPr>
              <a:spLocks noChangeShapeType="1"/>
            </p:cNvSpPr>
            <p:nvPr/>
          </p:nvSpPr>
          <p:spPr bwMode="auto">
            <a:xfrm flipV="1">
              <a:off x="3845" y="1073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71082" name="Line 10"/>
            <p:cNvSpPr>
              <a:spLocks noChangeShapeType="1"/>
            </p:cNvSpPr>
            <p:nvPr/>
          </p:nvSpPr>
          <p:spPr bwMode="auto">
            <a:xfrm flipV="1">
              <a:off x="4526" y="799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71083" name="Line 11"/>
            <p:cNvSpPr>
              <a:spLocks noChangeShapeType="1"/>
            </p:cNvSpPr>
            <p:nvPr/>
          </p:nvSpPr>
          <p:spPr bwMode="auto">
            <a:xfrm flipV="1">
              <a:off x="4843" y="1073"/>
              <a:ext cx="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71084" name="Line 12"/>
            <p:cNvSpPr>
              <a:spLocks noChangeShapeType="1"/>
            </p:cNvSpPr>
            <p:nvPr/>
          </p:nvSpPr>
          <p:spPr bwMode="auto">
            <a:xfrm flipV="1">
              <a:off x="3530" y="17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71085" name="Line 13"/>
            <p:cNvSpPr>
              <a:spLocks noChangeShapeType="1"/>
            </p:cNvSpPr>
            <p:nvPr/>
          </p:nvSpPr>
          <p:spPr bwMode="auto">
            <a:xfrm flipV="1">
              <a:off x="4526" y="1797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71086" name="Line 14"/>
            <p:cNvSpPr>
              <a:spLocks noChangeShapeType="1"/>
            </p:cNvSpPr>
            <p:nvPr/>
          </p:nvSpPr>
          <p:spPr bwMode="auto">
            <a:xfrm flipV="1">
              <a:off x="4843" y="2068"/>
              <a:ext cx="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pic>
        <p:nvPicPr>
          <p:cNvPr id="307216" name="Picture 15"/>
          <p:cNvPicPr>
            <a:picLocks noGrp="1" noChangeAspect="1"/>
          </p:cNvPicPr>
          <p:nvPr>
            <p:ph sz="quarter" idx="3"/>
          </p:nvPr>
        </p:nvPicPr>
        <p:blipFill>
          <a:blip r:embed="rId5"/>
          <a:stretch>
            <a:fillRect/>
          </a:stretch>
        </p:blipFill>
        <p:spPr>
          <a:xfrm>
            <a:off x="2092325" y="4508500"/>
            <a:ext cx="4279900" cy="19240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3131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9.2 </a:t>
            </a:r>
            <a:r>
              <a:rPr lang="zh-CN" altLang="en-US" sz="4400" dirty="0">
                <a:ea typeface="华文新魏" panose="02010800040101010101" pitchFamily="2" charset="-122"/>
              </a:rPr>
              <a:t>矩阵转置</a:t>
            </a:r>
            <a:br>
              <a:rPr lang="en-US" altLang="zh-CN" sz="4400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   9.2.1 </a:t>
            </a:r>
            <a:r>
              <a:rPr lang="zh-CN" altLang="en-US" dirty="0">
                <a:ea typeface="华文新魏" panose="02010800040101010101" pitchFamily="2" charset="-122"/>
              </a:rPr>
              <a:t>棋盘划分的矩阵转置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9.2.2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带状划分的矩阵转置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带状划分的矩阵转置</a:t>
            </a:r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742950" y="1143000"/>
            <a:ext cx="4175125" cy="7064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73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27050" y="1484313"/>
            <a:ext cx="7932738" cy="5056188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划分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 An×n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分成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个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(n/p)×n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大小的带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①Pi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有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p-1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个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(n/p)×(n/p)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大小子块发送到另外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p-1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个处理器中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②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每个处理器本地交换相应的元素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9254" name="Object 5"/>
          <p:cNvGraphicFramePr>
            <a:graphicFrameLocks noGrp="1"/>
          </p:cNvGraphicFramePr>
          <p:nvPr>
            <p:ph sz="quarter" idx="2"/>
          </p:nvPr>
        </p:nvGraphicFramePr>
        <p:xfrm>
          <a:off x="2578100" y="2139950"/>
          <a:ext cx="3690938" cy="323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2291715" imgH="2009140" progId="Visio.Drawing.6">
                  <p:embed/>
                </p:oleObj>
              </mc:Choice>
              <mc:Fallback>
                <p:oleObj r:id="rId3" imgW="2291715" imgH="2009140" progId="Visio.Drawing.6">
                  <p:embed/>
                  <p:pic>
                    <p:nvPicPr>
                      <p:cNvPr id="309254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8100" y="2139950"/>
                        <a:ext cx="3690938" cy="32337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2"/>
          <p:cNvSpPr>
            <a:spLocks noGrp="1"/>
          </p:cNvSpPr>
          <p:nvPr>
            <p:ph type="ctrTitle"/>
          </p:nvPr>
        </p:nvSpPr>
        <p:spPr>
          <a:xfrm>
            <a:off x="539750" y="1412875"/>
            <a:ext cx="8204200" cy="4895850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zh-CN" altLang="en-US" sz="4400" dirty="0">
                <a:solidFill>
                  <a:srgbClr val="003399"/>
                </a:solidFill>
                <a:ea typeface="华文新魏" panose="02010800040101010101" pitchFamily="2" charset="-122"/>
              </a:rPr>
              <a:t>第九章 稠密矩阵运算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ea typeface="华文新魏" panose="02010800040101010101" pitchFamily="2" charset="-122"/>
              </a:rPr>
              <a:t>9.1 </a:t>
            </a:r>
            <a:r>
              <a:rPr lang="zh-CN" altLang="en-US" dirty="0">
                <a:ea typeface="华文新魏" panose="02010800040101010101" pitchFamily="2" charset="-122"/>
              </a:rPr>
              <a:t>矩阵的划分</a:t>
            </a:r>
            <a:b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</a:b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9.2 </a:t>
            </a:r>
            <a:r>
              <a:rPr lang="zh-CN" altLang="en-US" dirty="0">
                <a:ea typeface="华文新魏" panose="02010800040101010101" pitchFamily="2" charset="-122"/>
              </a:rPr>
              <a:t>矩阵转置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9.3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矩阵</a:t>
            </a:r>
            <a:r>
              <a:rPr lang="en-US" altLang="zh-CN" u="sng" dirty="0">
                <a:solidFill>
                  <a:schemeClr val="tx2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向量乘法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9.4 </a:t>
            </a:r>
            <a:r>
              <a:rPr lang="zh-CN" altLang="en-US" dirty="0">
                <a:ea typeface="华文新魏" panose="02010800040101010101" pitchFamily="2" charset="-122"/>
              </a:rPr>
              <a:t>矩阵乘法</a:t>
            </a:r>
            <a:br>
              <a:rPr lang="zh-CN" altLang="en-US" dirty="0">
                <a:ea typeface="华文新魏" panose="02010800040101010101" pitchFamily="2" charset="-122"/>
              </a:rPr>
            </a:b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sz="44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3131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9.3 </a:t>
            </a:r>
            <a:r>
              <a:rPr lang="zh-CN" altLang="en-US" sz="4400" dirty="0">
                <a:ea typeface="华文新魏" panose="02010800040101010101" pitchFamily="2" charset="-122"/>
              </a:rPr>
              <a:t>矩阵</a:t>
            </a:r>
            <a:r>
              <a:rPr lang="en-US" altLang="zh-CN" sz="4400" dirty="0">
                <a:ea typeface="华文新魏" panose="02010800040101010101" pitchFamily="2" charset="-122"/>
              </a:rPr>
              <a:t>-</a:t>
            </a:r>
            <a:r>
              <a:rPr lang="zh-CN" altLang="en-US" sz="4400" dirty="0">
                <a:ea typeface="华文新魏" panose="02010800040101010101" pitchFamily="2" charset="-122"/>
              </a:rPr>
              <a:t>向量乘法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9.3.1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带状划分的矩阵</a:t>
            </a:r>
            <a:r>
              <a:rPr lang="en-US" altLang="zh-CN" u="sng" dirty="0">
                <a:solidFill>
                  <a:schemeClr val="tx2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向量乘法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9.3.2 </a:t>
            </a:r>
            <a:r>
              <a:rPr lang="zh-CN" altLang="en-US" dirty="0">
                <a:ea typeface="华文新魏" panose="02010800040101010101" pitchFamily="2" charset="-122"/>
              </a:rPr>
              <a:t>棋盘划分的矩阵</a:t>
            </a:r>
            <a:r>
              <a:rPr lang="en-US" altLang="zh-CN" dirty="0">
                <a:ea typeface="华文新魏" panose="02010800040101010101" pitchFamily="2" charset="-122"/>
              </a:rPr>
              <a:t>-</a:t>
            </a:r>
            <a:r>
              <a:rPr lang="zh-CN" altLang="en-US" dirty="0">
                <a:ea typeface="华文新魏" panose="02010800040101010101" pitchFamily="2" charset="-122"/>
              </a:rPr>
              <a:t>向量乘法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带状划分的矩阵</a:t>
            </a:r>
            <a:r>
              <a:rPr lang="en-US" altLang="zh-CN" sz="4400" dirty="0"/>
              <a:t>-</a:t>
            </a:r>
            <a:r>
              <a:rPr lang="zh-CN" altLang="en-US" sz="4400" dirty="0"/>
              <a:t>向量乘法</a:t>
            </a:r>
          </a:p>
        </p:txBody>
      </p:sp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742950" y="1143000"/>
            <a:ext cx="4175125" cy="7064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761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484313"/>
            <a:ext cx="8097838" cy="392112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划分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行带状划分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): 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存放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,a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,a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i,n-1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并输出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endParaRPr kumimoji="0" lang="en-US" altLang="zh-CN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p=n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情形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①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每个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向其他处理器播送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多到多播送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；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②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每个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计算；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p&lt;n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情形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要播送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中相应的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n/p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个分量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(1)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超立方连接的计算时间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(2)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网孔连接的计算时间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312326" name="Object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76043970"/>
              </p:ext>
            </p:extLst>
          </p:nvPr>
        </p:nvGraphicFramePr>
        <p:xfrm>
          <a:off x="1261602" y="4005064"/>
          <a:ext cx="7270838" cy="100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5080000" imgH="914400" progId="Equation.3">
                  <p:embed/>
                </p:oleObj>
              </mc:Choice>
              <mc:Fallback>
                <p:oleObj r:id="rId3" imgW="5080000" imgH="914400" progId="Equation.3">
                  <p:embed/>
                  <p:pic>
                    <p:nvPicPr>
                      <p:cNvPr id="31232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602" y="4005064"/>
                        <a:ext cx="7270838" cy="1003499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6"/>
          <p:cNvGraphicFramePr/>
          <p:nvPr>
            <p:extLst>
              <p:ext uri="{D42A27DB-BD31-4B8C-83A1-F6EECF244321}">
                <p14:modId xmlns:p14="http://schemas.microsoft.com/office/powerpoint/2010/main" val="2619137824"/>
              </p:ext>
            </p:extLst>
          </p:nvPr>
        </p:nvGraphicFramePr>
        <p:xfrm>
          <a:off x="1261602" y="5441951"/>
          <a:ext cx="74723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5" imgW="5334000" imgH="914400" progId="Equation.3">
                  <p:embed/>
                </p:oleObj>
              </mc:Choice>
              <mc:Fallback>
                <p:oleObj r:id="rId5" imgW="5334000" imgH="914400" progId="Equation.3">
                  <p:embed/>
                  <p:pic>
                    <p:nvPicPr>
                      <p:cNvPr id="31232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1602" y="5441951"/>
                        <a:ext cx="747236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带状划分的矩阵</a:t>
            </a:r>
            <a:r>
              <a:rPr lang="en-US" altLang="zh-CN" sz="4400" dirty="0"/>
              <a:t>-</a:t>
            </a:r>
            <a:r>
              <a:rPr lang="zh-CN" altLang="en-US" sz="4400" dirty="0"/>
              <a:t>向量乘法</a:t>
            </a:r>
          </a:p>
        </p:txBody>
      </p:sp>
      <p:sp>
        <p:nvSpPr>
          <p:cNvPr id="777219" name="Rectangle 3"/>
          <p:cNvSpPr>
            <a:spLocks noChangeArrowheads="1"/>
          </p:cNvSpPr>
          <p:nvPr/>
        </p:nvSpPr>
        <p:spPr bwMode="auto">
          <a:xfrm>
            <a:off x="742950" y="1143000"/>
            <a:ext cx="4175125" cy="7064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77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484313"/>
            <a:ext cx="8097838" cy="41592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</a:t>
            </a:r>
          </a:p>
        </p:txBody>
      </p:sp>
      <p:graphicFrame>
        <p:nvGraphicFramePr>
          <p:cNvPr id="313350" name="Object 5"/>
          <p:cNvGraphicFramePr>
            <a:graphicFrameLocks noGrp="1"/>
          </p:cNvGraphicFramePr>
          <p:nvPr>
            <p:ph sz="quarter" idx="2"/>
          </p:nvPr>
        </p:nvGraphicFramePr>
        <p:xfrm>
          <a:off x="1641475" y="1414463"/>
          <a:ext cx="6764338" cy="536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5170170" imgH="4097655" progId="Visio.Drawing.6">
                  <p:embed/>
                </p:oleObj>
              </mc:Choice>
              <mc:Fallback>
                <p:oleObj r:id="rId3" imgW="5170170" imgH="4097655" progId="Visio.Drawing.6">
                  <p:embed/>
                  <p:pic>
                    <p:nvPicPr>
                      <p:cNvPr id="31335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1475" y="1414463"/>
                        <a:ext cx="6764338" cy="5360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3131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9.1 </a:t>
            </a:r>
            <a:r>
              <a:rPr lang="zh-CN" altLang="en-US" sz="4400" dirty="0">
                <a:ea typeface="华文新魏" panose="02010800040101010101" pitchFamily="2" charset="-122"/>
              </a:rPr>
              <a:t>矩阵的划分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9.1.1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带状划分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9.1.2 </a:t>
            </a:r>
            <a:r>
              <a:rPr lang="zh-CN" altLang="en-US" dirty="0">
                <a:ea typeface="华文新魏" panose="02010800040101010101" pitchFamily="2" charset="-122"/>
              </a:rPr>
              <a:t>棋盘划分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3131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9.3 </a:t>
            </a:r>
            <a:r>
              <a:rPr lang="zh-CN" altLang="en-US" sz="4400" dirty="0">
                <a:ea typeface="华文新魏" panose="02010800040101010101" pitchFamily="2" charset="-122"/>
              </a:rPr>
              <a:t>矩阵</a:t>
            </a:r>
            <a:r>
              <a:rPr lang="en-US" altLang="zh-CN" sz="4400" dirty="0">
                <a:ea typeface="华文新魏" panose="02010800040101010101" pitchFamily="2" charset="-122"/>
              </a:rPr>
              <a:t>-</a:t>
            </a:r>
            <a:r>
              <a:rPr lang="zh-CN" altLang="en-US" sz="4400" dirty="0">
                <a:ea typeface="华文新魏" panose="02010800040101010101" pitchFamily="2" charset="-122"/>
              </a:rPr>
              <a:t>向量乘法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9.3.1 </a:t>
            </a:r>
            <a:r>
              <a:rPr lang="zh-CN" altLang="en-US" dirty="0">
                <a:ea typeface="华文新魏" panose="02010800040101010101" pitchFamily="2" charset="-122"/>
              </a:rPr>
              <a:t>带状划分的矩阵</a:t>
            </a:r>
            <a:r>
              <a:rPr lang="en-US" altLang="zh-CN" dirty="0">
                <a:ea typeface="华文新魏" panose="02010800040101010101" pitchFamily="2" charset="-122"/>
              </a:rPr>
              <a:t>-</a:t>
            </a:r>
            <a:r>
              <a:rPr lang="zh-CN" altLang="en-US" dirty="0">
                <a:ea typeface="华文新魏" panose="02010800040101010101" pitchFamily="2" charset="-122"/>
              </a:rPr>
              <a:t>向量乘法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9.3.2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棋盘划分的矩阵</a:t>
            </a:r>
            <a:r>
              <a:rPr lang="en-US" altLang="zh-CN" u="sng" dirty="0">
                <a:solidFill>
                  <a:schemeClr val="tx2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向量乘法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棋盘划分的矩阵</a:t>
            </a:r>
            <a:r>
              <a:rPr lang="en-US" altLang="zh-CN" sz="4400" dirty="0"/>
              <a:t>-</a:t>
            </a:r>
            <a:r>
              <a:rPr lang="zh-CN" altLang="en-US" sz="4400" dirty="0"/>
              <a:t>向量乘法</a:t>
            </a:r>
          </a:p>
        </p:txBody>
      </p:sp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742950" y="1143000"/>
            <a:ext cx="4175125" cy="7064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98575"/>
            <a:ext cx="8424863" cy="5010150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划分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块棋盘划分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):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存放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置入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中</a:t>
            </a:r>
            <a:endParaRPr kumimoji="0" lang="en-US" altLang="zh-CN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p=n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情形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①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每个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向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j,i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播送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一到多播送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；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②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按行方向进行乘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加与积累运算，最后一列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i,n-1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收集的结果为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；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p&lt;n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情形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个处理器排成          的二维网孔，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算法中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向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j,i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播送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中相应的        个分量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(1)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网孔连接的计算时间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(CT):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.X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中相应分量置入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的通讯时间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.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按列一到多播送时间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.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按行单点积累的时间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315398" name="Object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78358327"/>
              </p:ext>
            </p:extLst>
          </p:nvPr>
        </p:nvGraphicFramePr>
        <p:xfrm>
          <a:off x="4126250" y="5989253"/>
          <a:ext cx="39608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2692400" imgH="469900" progId="Equation.3">
                  <p:embed/>
                </p:oleObj>
              </mc:Choice>
              <mc:Fallback>
                <p:oleObj r:id="rId3" imgW="2692400" imgH="469900" progId="Equation.3">
                  <p:embed/>
                  <p:pic>
                    <p:nvPicPr>
                      <p:cNvPr id="315398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6250" y="5989253"/>
                        <a:ext cx="3960812" cy="6905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6"/>
          <p:cNvGraphicFramePr>
            <a:graphicFrameLocks noGrp="1"/>
          </p:cNvGraphicFramePr>
          <p:nvPr>
            <p:ph sz="quarter" idx="3"/>
          </p:nvPr>
        </p:nvGraphicFramePr>
        <p:xfrm>
          <a:off x="4965700" y="3716338"/>
          <a:ext cx="901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5" imgW="596265" imgH="254000" progId="Equation.3">
                  <p:embed/>
                </p:oleObj>
              </mc:Choice>
              <mc:Fallback>
                <p:oleObj r:id="rId5" imgW="596265" imgH="254000" progId="Equation.3">
                  <p:embed/>
                  <p:pic>
                    <p:nvPicPr>
                      <p:cNvPr id="315399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5700" y="3716338"/>
                        <a:ext cx="901700" cy="3825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0" name="Object 7"/>
          <p:cNvGraphicFramePr/>
          <p:nvPr>
            <p:extLst>
              <p:ext uri="{D42A27DB-BD31-4B8C-83A1-F6EECF244321}">
                <p14:modId xmlns:p14="http://schemas.microsoft.com/office/powerpoint/2010/main" val="3755774325"/>
              </p:ext>
            </p:extLst>
          </p:nvPr>
        </p:nvGraphicFramePr>
        <p:xfrm>
          <a:off x="5091112" y="4188439"/>
          <a:ext cx="6508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7" imgW="431165" imgH="254000" progId="Equation.3">
                  <p:embed/>
                </p:oleObj>
              </mc:Choice>
              <mc:Fallback>
                <p:oleObj r:id="rId7" imgW="431165" imgH="254000" progId="Equation.3">
                  <p:embed/>
                  <p:pic>
                    <p:nvPicPr>
                      <p:cNvPr id="315400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112" y="4188439"/>
                        <a:ext cx="650875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1" name="Object 8"/>
          <p:cNvGraphicFramePr/>
          <p:nvPr>
            <p:extLst>
              <p:ext uri="{D42A27DB-BD31-4B8C-83A1-F6EECF244321}">
                <p14:modId xmlns:p14="http://schemas.microsoft.com/office/powerpoint/2010/main" val="975598066"/>
              </p:ext>
            </p:extLst>
          </p:nvPr>
        </p:nvGraphicFramePr>
        <p:xfrm>
          <a:off x="5126048" y="4487863"/>
          <a:ext cx="16843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9" imgW="1116965" imgH="444500" progId="Equation.3">
                  <p:embed/>
                </p:oleObj>
              </mc:Choice>
              <mc:Fallback>
                <p:oleObj r:id="rId9" imgW="1116965" imgH="444500" progId="Equation.3">
                  <p:embed/>
                  <p:pic>
                    <p:nvPicPr>
                      <p:cNvPr id="315401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6048" y="4487863"/>
                        <a:ext cx="1684337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2" name="Object 9"/>
          <p:cNvGraphicFramePr/>
          <p:nvPr>
            <p:extLst>
              <p:ext uri="{D42A27DB-BD31-4B8C-83A1-F6EECF244321}">
                <p14:modId xmlns:p14="http://schemas.microsoft.com/office/powerpoint/2010/main" val="3746218266"/>
              </p:ext>
            </p:extLst>
          </p:nvPr>
        </p:nvGraphicFramePr>
        <p:xfrm>
          <a:off x="5416550" y="4954600"/>
          <a:ext cx="29479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11" imgW="1955165" imgH="444500" progId="Equation.3">
                  <p:embed/>
                </p:oleObj>
              </mc:Choice>
              <mc:Fallback>
                <p:oleObj r:id="rId11" imgW="1955165" imgH="444500" progId="Equation.3">
                  <p:embed/>
                  <p:pic>
                    <p:nvPicPr>
                      <p:cNvPr id="315402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6550" y="4954600"/>
                        <a:ext cx="2947987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Object 10"/>
          <p:cNvGraphicFramePr/>
          <p:nvPr>
            <p:extLst>
              <p:ext uri="{D42A27DB-BD31-4B8C-83A1-F6EECF244321}">
                <p14:modId xmlns:p14="http://schemas.microsoft.com/office/powerpoint/2010/main" val="2152605334"/>
              </p:ext>
            </p:extLst>
          </p:nvPr>
        </p:nvGraphicFramePr>
        <p:xfrm>
          <a:off x="4171723" y="5498307"/>
          <a:ext cx="29479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13" imgW="1955165" imgH="444500" progId="Equation.3">
                  <p:embed/>
                </p:oleObj>
              </mc:Choice>
              <mc:Fallback>
                <p:oleObj r:id="rId13" imgW="1955165" imgH="444500" progId="Equation.3">
                  <p:embed/>
                  <p:pic>
                    <p:nvPicPr>
                      <p:cNvPr id="315403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71723" y="5498307"/>
                        <a:ext cx="2947987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棋盘划分的矩阵</a:t>
            </a:r>
            <a:r>
              <a:rPr lang="en-US" altLang="zh-CN" sz="4400" dirty="0"/>
              <a:t>-</a:t>
            </a:r>
            <a:r>
              <a:rPr lang="zh-CN" altLang="en-US" sz="4400" dirty="0"/>
              <a:t>向量乘法</a:t>
            </a:r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742950" y="1143000"/>
            <a:ext cx="4175125" cy="7064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80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484313"/>
            <a:ext cx="8097838" cy="41592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</a:t>
            </a:r>
          </a:p>
        </p:txBody>
      </p:sp>
      <p:graphicFrame>
        <p:nvGraphicFramePr>
          <p:cNvPr id="316422" name="Object 5"/>
          <p:cNvGraphicFramePr>
            <a:graphicFrameLocks noGrp="1"/>
          </p:cNvGraphicFramePr>
          <p:nvPr>
            <p:ph sz="quarter" idx="2"/>
          </p:nvPr>
        </p:nvGraphicFramePr>
        <p:xfrm>
          <a:off x="1763713" y="1268413"/>
          <a:ext cx="5538787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4876800" imgH="5193030" progId="Visio.Drawing.6">
                  <p:embed/>
                </p:oleObj>
              </mc:Choice>
              <mc:Fallback>
                <p:oleObj r:id="rId3" imgW="4876800" imgH="5193030" progId="Visio.Drawing.6">
                  <p:embed/>
                  <p:pic>
                    <p:nvPicPr>
                      <p:cNvPr id="316422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1268413"/>
                        <a:ext cx="5538787" cy="5905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带状与棋盘划分比较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557338"/>
            <a:ext cx="8097838" cy="3900488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以网孔链接为例</a:t>
            </a:r>
          </a:p>
          <a:p>
            <a:pPr marL="685800" marR="0" lvl="1" indent="-190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网孔上带状划分的运行时间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685800" marR="0" lvl="1" indent="-190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网孔上棋盘划分的运行时间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棋盘划分要比带状划分快。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317445" name="Object 4"/>
          <p:cNvGraphicFramePr>
            <a:graphicFrameLocks noGrp="1"/>
          </p:cNvGraphicFramePr>
          <p:nvPr>
            <p:ph sz="quarter" idx="2"/>
          </p:nvPr>
        </p:nvGraphicFramePr>
        <p:xfrm>
          <a:off x="2000250" y="2506663"/>
          <a:ext cx="63373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3618230" imgH="444500" progId="Equation.3">
                  <p:embed/>
                </p:oleObj>
              </mc:Choice>
              <mc:Fallback>
                <p:oleObj r:id="rId3" imgW="3618230" imgH="444500" progId="Equation.3">
                  <p:embed/>
                  <p:pic>
                    <p:nvPicPr>
                      <p:cNvPr id="31744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2506663"/>
                        <a:ext cx="6337300" cy="7794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6" name="Object 5"/>
          <p:cNvGraphicFramePr>
            <a:graphicFrameLocks noGrp="1"/>
          </p:cNvGraphicFramePr>
          <p:nvPr>
            <p:ph sz="quarter" idx="3"/>
          </p:nvPr>
        </p:nvGraphicFramePr>
        <p:xfrm>
          <a:off x="1497013" y="3573463"/>
          <a:ext cx="68405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5" imgW="3657600" imgH="469900" progId="Equation.3">
                  <p:embed/>
                </p:oleObj>
              </mc:Choice>
              <mc:Fallback>
                <p:oleObj r:id="rId5" imgW="3657600" imgH="469900" progId="Equation.3">
                  <p:embed/>
                  <p:pic>
                    <p:nvPicPr>
                      <p:cNvPr id="31744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013" y="3573463"/>
                        <a:ext cx="6840537" cy="879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Rectangle 2"/>
          <p:cNvSpPr>
            <a:spLocks noGrp="1"/>
          </p:cNvSpPr>
          <p:nvPr>
            <p:ph type="ctrTitle"/>
          </p:nvPr>
        </p:nvSpPr>
        <p:spPr>
          <a:xfrm>
            <a:off x="539750" y="1412875"/>
            <a:ext cx="8204200" cy="4895850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zh-CN" altLang="en-US" sz="4400" dirty="0">
                <a:solidFill>
                  <a:srgbClr val="003399"/>
                </a:solidFill>
                <a:ea typeface="华文新魏" panose="02010800040101010101" pitchFamily="2" charset="-122"/>
              </a:rPr>
              <a:t>第九章 稠密矩阵运算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ea typeface="华文新魏" panose="02010800040101010101" pitchFamily="2" charset="-122"/>
              </a:rPr>
              <a:t>9.1 </a:t>
            </a:r>
            <a:r>
              <a:rPr lang="zh-CN" altLang="en-US" dirty="0">
                <a:ea typeface="华文新魏" panose="02010800040101010101" pitchFamily="2" charset="-122"/>
              </a:rPr>
              <a:t>矩阵的划分</a:t>
            </a:r>
            <a:b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</a:b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9.2 </a:t>
            </a:r>
            <a:r>
              <a:rPr lang="zh-CN" altLang="en-US" dirty="0">
                <a:ea typeface="华文新魏" panose="02010800040101010101" pitchFamily="2" charset="-122"/>
              </a:rPr>
              <a:t>矩阵转置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9.3 </a:t>
            </a:r>
            <a:r>
              <a:rPr lang="zh-CN" altLang="en-US" dirty="0">
                <a:ea typeface="华文新魏" panose="02010800040101010101" pitchFamily="2" charset="-122"/>
              </a:rPr>
              <a:t>矩阵</a:t>
            </a:r>
            <a:r>
              <a:rPr lang="en-US" altLang="zh-CN" dirty="0">
                <a:ea typeface="华文新魏" panose="02010800040101010101" pitchFamily="2" charset="-122"/>
              </a:rPr>
              <a:t>-</a:t>
            </a:r>
            <a:r>
              <a:rPr lang="zh-CN" altLang="en-US" dirty="0">
                <a:ea typeface="华文新魏" panose="02010800040101010101" pitchFamily="2" charset="-122"/>
              </a:rPr>
              <a:t>向量乘法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9.4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矩阵乘法</a:t>
            </a:r>
            <a:br>
              <a:rPr lang="zh-CN" altLang="en-US" dirty="0">
                <a:ea typeface="华文新魏" panose="02010800040101010101" pitchFamily="2" charset="-122"/>
              </a:rPr>
            </a:b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sz="44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9608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9.4 </a:t>
            </a:r>
            <a:r>
              <a:rPr lang="zh-CN" altLang="en-US" sz="4400" dirty="0">
                <a:ea typeface="华文新魏" panose="02010800040101010101" pitchFamily="2" charset="-122"/>
              </a:rPr>
              <a:t>矩阵乘法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9.4.1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简单并行分块乘法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9.4.2 Cannon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9.4.3 Fox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9.4.4 Systolic</a:t>
            </a:r>
            <a:r>
              <a:rPr lang="zh-CN" altLang="en-US" dirty="0">
                <a:ea typeface="华文新魏" panose="02010800040101010101" pitchFamily="2" charset="-122"/>
              </a:rPr>
              <a:t>乘法  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9.4.5 DNS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矩阵乘法符号及定义</a:t>
            </a:r>
          </a:p>
        </p:txBody>
      </p:sp>
      <p:graphicFrame>
        <p:nvGraphicFramePr>
          <p:cNvPr id="320516" name="Object 3"/>
          <p:cNvGraphicFramePr>
            <a:graphicFrameLocks noGrp="1"/>
          </p:cNvGraphicFramePr>
          <p:nvPr>
            <p:ph sz="quarter" idx="2"/>
          </p:nvPr>
        </p:nvGraphicFramePr>
        <p:xfrm>
          <a:off x="466725" y="1547813"/>
          <a:ext cx="82089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3" imgW="5384800" imgH="1422400" progId="Equation.3">
                  <p:embed/>
                </p:oleObj>
              </mc:Choice>
              <mc:Fallback>
                <p:oleObj r:id="rId3" imgW="5384800" imgH="1422400" progId="Equation.3">
                  <p:embed/>
                  <p:pic>
                    <p:nvPicPr>
                      <p:cNvPr id="320516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1547813"/>
                        <a:ext cx="8208963" cy="2168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17" name="Group 4"/>
          <p:cNvGrpSpPr/>
          <p:nvPr/>
        </p:nvGrpSpPr>
        <p:grpSpPr>
          <a:xfrm>
            <a:off x="1116013" y="3357563"/>
            <a:ext cx="6264275" cy="1657350"/>
            <a:chOff x="739" y="2387"/>
            <a:chExt cx="4105" cy="1169"/>
          </a:xfrm>
        </p:grpSpPr>
        <p:sp>
          <p:nvSpPr>
            <p:cNvPr id="784389" name="Rectangle 5"/>
            <p:cNvSpPr>
              <a:spLocks noChangeArrowheads="1"/>
            </p:cNvSpPr>
            <p:nvPr/>
          </p:nvSpPr>
          <p:spPr bwMode="auto">
            <a:xfrm rot="-5400000">
              <a:off x="1036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0" name="Rectangle 6"/>
            <p:cNvSpPr>
              <a:spLocks noChangeArrowheads="1"/>
            </p:cNvSpPr>
            <p:nvPr/>
          </p:nvSpPr>
          <p:spPr bwMode="auto">
            <a:xfrm rot="-5400000">
              <a:off x="3928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1" name="Rectangle 7"/>
            <p:cNvSpPr>
              <a:spLocks noChangeArrowheads="1"/>
            </p:cNvSpPr>
            <p:nvPr/>
          </p:nvSpPr>
          <p:spPr bwMode="auto">
            <a:xfrm rot="-5400000">
              <a:off x="2728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2" name="Line 8"/>
            <p:cNvSpPr>
              <a:spLocks noChangeShapeType="1"/>
            </p:cNvSpPr>
            <p:nvPr/>
          </p:nvSpPr>
          <p:spPr bwMode="auto">
            <a:xfrm>
              <a:off x="1392" y="2668"/>
              <a:ext cx="1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3" name="Line 9"/>
            <p:cNvSpPr>
              <a:spLocks noChangeShapeType="1"/>
            </p:cNvSpPr>
            <p:nvPr/>
          </p:nvSpPr>
          <p:spPr bwMode="auto">
            <a:xfrm>
              <a:off x="1488" y="2668"/>
              <a:ext cx="1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4" name="Line 10"/>
            <p:cNvSpPr>
              <a:spLocks noChangeShapeType="1"/>
            </p:cNvSpPr>
            <p:nvPr/>
          </p:nvSpPr>
          <p:spPr bwMode="auto">
            <a:xfrm>
              <a:off x="1008" y="2884"/>
              <a:ext cx="9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5" name="Line 11"/>
            <p:cNvSpPr>
              <a:spLocks noChangeShapeType="1"/>
            </p:cNvSpPr>
            <p:nvPr/>
          </p:nvSpPr>
          <p:spPr bwMode="auto">
            <a:xfrm>
              <a:off x="1008" y="2980"/>
              <a:ext cx="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6" name="Rectangle 12"/>
            <p:cNvSpPr>
              <a:spLocks noChangeArrowheads="1"/>
            </p:cNvSpPr>
            <p:nvPr/>
          </p:nvSpPr>
          <p:spPr bwMode="auto">
            <a:xfrm>
              <a:off x="2700" y="2900"/>
              <a:ext cx="944" cy="81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7" name="Rectangle 13"/>
            <p:cNvSpPr>
              <a:spLocks noChangeArrowheads="1"/>
            </p:cNvSpPr>
            <p:nvPr/>
          </p:nvSpPr>
          <p:spPr bwMode="auto">
            <a:xfrm>
              <a:off x="4236" y="2668"/>
              <a:ext cx="83" cy="88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8" name="Rectangle 14"/>
            <p:cNvSpPr>
              <a:spLocks noChangeArrowheads="1"/>
            </p:cNvSpPr>
            <p:nvPr/>
          </p:nvSpPr>
          <p:spPr bwMode="auto">
            <a:xfrm>
              <a:off x="1392" y="2876"/>
              <a:ext cx="102" cy="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399" name="Rectangle 15"/>
            <p:cNvSpPr>
              <a:spLocks noChangeArrowheads="1"/>
            </p:cNvSpPr>
            <p:nvPr/>
          </p:nvSpPr>
          <p:spPr bwMode="auto">
            <a:xfrm>
              <a:off x="2235" y="2986"/>
              <a:ext cx="214" cy="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84400" name="Rectangle 16"/>
            <p:cNvSpPr>
              <a:spLocks noChangeArrowheads="1"/>
            </p:cNvSpPr>
            <p:nvPr/>
          </p:nvSpPr>
          <p:spPr bwMode="auto">
            <a:xfrm>
              <a:off x="2235" y="3083"/>
              <a:ext cx="214" cy="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0530" name="Text Box 17"/>
            <p:cNvSpPr txBox="1"/>
            <p:nvPr/>
          </p:nvSpPr>
          <p:spPr>
            <a:xfrm>
              <a:off x="1335" y="2387"/>
              <a:ext cx="165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20531" name="Text Box 18"/>
            <p:cNvSpPr txBox="1"/>
            <p:nvPr/>
          </p:nvSpPr>
          <p:spPr>
            <a:xfrm>
              <a:off x="821" y="2804"/>
              <a:ext cx="214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20532" name="Text Box 19"/>
            <p:cNvSpPr txBox="1"/>
            <p:nvPr/>
          </p:nvSpPr>
          <p:spPr>
            <a:xfrm>
              <a:off x="2507" y="2403"/>
              <a:ext cx="215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0533" name="Text Box 20"/>
            <p:cNvSpPr txBox="1"/>
            <p:nvPr/>
          </p:nvSpPr>
          <p:spPr>
            <a:xfrm>
              <a:off x="3708" y="2403"/>
              <a:ext cx="214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0534" name="Text Box 21"/>
            <p:cNvSpPr txBox="1"/>
            <p:nvPr/>
          </p:nvSpPr>
          <p:spPr>
            <a:xfrm>
              <a:off x="739" y="2396"/>
              <a:ext cx="214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aphicFrame>
        <p:nvGraphicFramePr>
          <p:cNvPr id="320535" name="Object 22"/>
          <p:cNvGraphicFramePr/>
          <p:nvPr/>
        </p:nvGraphicFramePr>
        <p:xfrm>
          <a:off x="1343025" y="1371600"/>
          <a:ext cx="6604000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5" imgW="114300" imgH="215265" progId="Equation.3">
                  <p:embed/>
                </p:oleObj>
              </mc:Choice>
              <mc:Fallback>
                <p:oleObj r:id="rId5" imgW="114300" imgH="215265" progId="Equation.3">
                  <p:embed/>
                  <p:pic>
                    <p:nvPicPr>
                      <p:cNvPr id="320535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3025" y="1371600"/>
                        <a:ext cx="6604000" cy="440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36" name="Object 23"/>
          <p:cNvGraphicFramePr/>
          <p:nvPr/>
        </p:nvGraphicFramePr>
        <p:xfrm>
          <a:off x="611188" y="5013325"/>
          <a:ext cx="2643187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7" imgW="824865" imgH="431800" progId="Equation.3">
                  <p:embed/>
                </p:oleObj>
              </mc:Choice>
              <mc:Fallback>
                <p:oleObj r:id="rId7" imgW="824865" imgH="431800" progId="Equation.3">
                  <p:embed/>
                  <p:pic>
                    <p:nvPicPr>
                      <p:cNvPr id="320536" name="Object 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5013325"/>
                        <a:ext cx="2643187" cy="1366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4408" name="Line 24"/>
          <p:cNvSpPr>
            <a:spLocks noChangeShapeType="1"/>
          </p:cNvSpPr>
          <p:nvPr/>
        </p:nvSpPr>
        <p:spPr bwMode="auto">
          <a:xfrm flipH="1" flipV="1">
            <a:off x="2608263" y="5967413"/>
            <a:ext cx="109538" cy="347663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84409" name="Line 25"/>
          <p:cNvSpPr>
            <a:spLocks noChangeShapeType="1"/>
          </p:cNvSpPr>
          <p:nvPr/>
        </p:nvSpPr>
        <p:spPr bwMode="auto">
          <a:xfrm flipV="1">
            <a:off x="2738438" y="5948363"/>
            <a:ext cx="228600" cy="360363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20539" name="Text Box 26"/>
          <p:cNvSpPr txBox="1"/>
          <p:nvPr/>
        </p:nvSpPr>
        <p:spPr>
          <a:xfrm>
            <a:off x="3419475" y="5619750"/>
            <a:ext cx="6624638" cy="257175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 anchor="t">
            <a:spAutoFit/>
          </a:bodyPr>
          <a:lstStyle/>
          <a:p>
            <a:pPr marL="203200" indent="-203200" eaLnBrk="0" hangingPunct="0"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6000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中元素的第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下标与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中元素的第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下标相一致（对准）</a:t>
            </a:r>
            <a:endParaRPr lang="zh-CN" altLang="en-US" sz="20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矩阵乘法并行实现方法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6624638" cy="3554413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计算结构：二维阵列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空间对准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(元素已加载到阵列中）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Cannon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华文新魏" panose="02010800040101010101" pitchFamily="2" charset="-122"/>
                <a:cs typeface="+mn-cs"/>
              </a:rPr>
              <a:t>’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 ,   Fox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华文新魏" panose="02010800040101010101" pitchFamily="2" charset="-122"/>
                <a:cs typeface="+mn-cs"/>
              </a:rPr>
              <a:t>’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时间对准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(元素未加载到阵列中）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Systolic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321541" name="Group 4"/>
          <p:cNvGrpSpPr/>
          <p:nvPr/>
        </p:nvGrpSpPr>
        <p:grpSpPr>
          <a:xfrm>
            <a:off x="3924300" y="3573463"/>
            <a:ext cx="3240088" cy="2808287"/>
            <a:chOff x="1497" y="1383"/>
            <a:chExt cx="2794" cy="2365"/>
          </a:xfrm>
        </p:grpSpPr>
        <p:sp>
          <p:nvSpPr>
            <p:cNvPr id="321542" name="Rectangle 5"/>
            <p:cNvSpPr/>
            <p:nvPr/>
          </p:nvSpPr>
          <p:spPr>
            <a:xfrm>
              <a:off x="1497" y="1383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43" name="Rectangle 6"/>
            <p:cNvSpPr/>
            <p:nvPr/>
          </p:nvSpPr>
          <p:spPr>
            <a:xfrm>
              <a:off x="1497" y="1974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44" name="Rectangle 7"/>
            <p:cNvSpPr/>
            <p:nvPr/>
          </p:nvSpPr>
          <p:spPr>
            <a:xfrm>
              <a:off x="1497" y="2565"/>
              <a:ext cx="699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45" name="Rectangle 8"/>
            <p:cNvSpPr/>
            <p:nvPr/>
          </p:nvSpPr>
          <p:spPr>
            <a:xfrm>
              <a:off x="1497" y="3157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46" name="Rectangle 9"/>
            <p:cNvSpPr/>
            <p:nvPr/>
          </p:nvSpPr>
          <p:spPr>
            <a:xfrm>
              <a:off x="2196" y="1383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47" name="Rectangle 10"/>
            <p:cNvSpPr/>
            <p:nvPr/>
          </p:nvSpPr>
          <p:spPr>
            <a:xfrm>
              <a:off x="2196" y="1974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48" name="Rectangle 11"/>
            <p:cNvSpPr/>
            <p:nvPr/>
          </p:nvSpPr>
          <p:spPr>
            <a:xfrm>
              <a:off x="2196" y="2565"/>
              <a:ext cx="69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49" name="Rectangle 12"/>
            <p:cNvSpPr/>
            <p:nvPr/>
          </p:nvSpPr>
          <p:spPr>
            <a:xfrm>
              <a:off x="2196" y="3157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50" name="Rectangle 13"/>
            <p:cNvSpPr/>
            <p:nvPr/>
          </p:nvSpPr>
          <p:spPr>
            <a:xfrm>
              <a:off x="2894" y="1383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51" name="Rectangle 14"/>
            <p:cNvSpPr/>
            <p:nvPr/>
          </p:nvSpPr>
          <p:spPr>
            <a:xfrm>
              <a:off x="2894" y="1974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52" name="Rectangle 15"/>
            <p:cNvSpPr/>
            <p:nvPr/>
          </p:nvSpPr>
          <p:spPr>
            <a:xfrm>
              <a:off x="2894" y="2565"/>
              <a:ext cx="699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53" name="Rectangle 16"/>
            <p:cNvSpPr/>
            <p:nvPr/>
          </p:nvSpPr>
          <p:spPr>
            <a:xfrm>
              <a:off x="2894" y="3157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chemeClr val="accent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21554" name="Rectangle 17"/>
            <p:cNvSpPr/>
            <p:nvPr/>
          </p:nvSpPr>
          <p:spPr>
            <a:xfrm>
              <a:off x="3593" y="1383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55" name="Rectangle 18"/>
            <p:cNvSpPr/>
            <p:nvPr/>
          </p:nvSpPr>
          <p:spPr>
            <a:xfrm>
              <a:off x="3593" y="1974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56" name="Rectangle 19"/>
            <p:cNvSpPr/>
            <p:nvPr/>
          </p:nvSpPr>
          <p:spPr>
            <a:xfrm>
              <a:off x="3593" y="2565"/>
              <a:ext cx="69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1557" name="Rectangle 20"/>
            <p:cNvSpPr/>
            <p:nvPr/>
          </p:nvSpPr>
          <p:spPr>
            <a:xfrm>
              <a:off x="3593" y="3157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简单并行分块乘法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4366324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分块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分成              的方块阵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大小均为       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个处理器编号为                       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存放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。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①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通讯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每行处理器进行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矩阵块的多到多播送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得到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i,k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k=0~        )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每列处理器进行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矩阵块的多到多播送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得到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k,j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k=0~        )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②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乘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-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加运算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做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运行时间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1)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超立方连接：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①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的时间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②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的时间</a:t>
            </a:r>
          </a:p>
        </p:txBody>
      </p:sp>
      <p:graphicFrame>
        <p:nvGraphicFramePr>
          <p:cNvPr id="322565" name="Object 4"/>
          <p:cNvGraphicFramePr>
            <a:graphicFrameLocks noGrp="1"/>
          </p:cNvGraphicFramePr>
          <p:nvPr>
            <p:ph sz="quarter" idx="2"/>
          </p:nvPr>
        </p:nvGraphicFramePr>
        <p:xfrm>
          <a:off x="3221038" y="1557338"/>
          <a:ext cx="99218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3" imgW="850265" imgH="254000" progId="Equation.3">
                  <p:embed/>
                </p:oleObj>
              </mc:Choice>
              <mc:Fallback>
                <p:oleObj r:id="rId3" imgW="850265" imgH="254000" progId="Equation.3">
                  <p:embed/>
                  <p:pic>
                    <p:nvPicPr>
                      <p:cNvPr id="32256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1038" y="1557338"/>
                        <a:ext cx="992187" cy="296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6" name="Object 5"/>
          <p:cNvGraphicFramePr/>
          <p:nvPr>
            <p:extLst>
              <p:ext uri="{D42A27DB-BD31-4B8C-83A1-F6EECF244321}">
                <p14:modId xmlns:p14="http://schemas.microsoft.com/office/powerpoint/2010/main" val="1324491259"/>
              </p:ext>
            </p:extLst>
          </p:nvPr>
        </p:nvGraphicFramePr>
        <p:xfrm>
          <a:off x="8100392" y="1557338"/>
          <a:ext cx="528789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5" imgW="647700" imgH="444500" progId="Equation.3">
                  <p:embed/>
                </p:oleObj>
              </mc:Choice>
              <mc:Fallback>
                <p:oleObj r:id="rId5" imgW="647700" imgH="444500" progId="Equation.3">
                  <p:embed/>
                  <p:pic>
                    <p:nvPicPr>
                      <p:cNvPr id="32256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0392" y="1557338"/>
                        <a:ext cx="528789" cy="296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6"/>
          <p:cNvGraphicFramePr/>
          <p:nvPr>
            <p:extLst>
              <p:ext uri="{D42A27DB-BD31-4B8C-83A1-F6EECF244321}">
                <p14:modId xmlns:p14="http://schemas.microsoft.com/office/powerpoint/2010/main" val="3368185233"/>
              </p:ext>
            </p:extLst>
          </p:nvPr>
        </p:nvGraphicFramePr>
        <p:xfrm>
          <a:off x="2667699" y="1928336"/>
          <a:ext cx="1545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7" imgW="1711960" imgH="266065" progId="Equation.3">
                  <p:embed/>
                </p:oleObj>
              </mc:Choice>
              <mc:Fallback>
                <p:oleObj r:id="rId7" imgW="1711960" imgH="266065" progId="Equation.3">
                  <p:embed/>
                  <p:pic>
                    <p:nvPicPr>
                      <p:cNvPr id="32256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699" y="1928336"/>
                        <a:ext cx="1545525" cy="296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8" name="Object 7"/>
          <p:cNvGraphicFramePr/>
          <p:nvPr>
            <p:extLst>
              <p:ext uri="{D42A27DB-BD31-4B8C-83A1-F6EECF244321}">
                <p14:modId xmlns:p14="http://schemas.microsoft.com/office/powerpoint/2010/main" val="2396223741"/>
              </p:ext>
            </p:extLst>
          </p:nvPr>
        </p:nvGraphicFramePr>
        <p:xfrm>
          <a:off x="8282781" y="2852936"/>
          <a:ext cx="5032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9" imgW="431165" imgH="254000" progId="Equation.3">
                  <p:embed/>
                </p:oleObj>
              </mc:Choice>
              <mc:Fallback>
                <p:oleObj r:id="rId9" imgW="431165" imgH="254000" progId="Equation.3">
                  <p:embed/>
                  <p:pic>
                    <p:nvPicPr>
                      <p:cNvPr id="32256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82781" y="2852936"/>
                        <a:ext cx="503237" cy="296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9" name="Object 8"/>
          <p:cNvGraphicFramePr/>
          <p:nvPr>
            <p:extLst>
              <p:ext uri="{D42A27DB-BD31-4B8C-83A1-F6EECF244321}">
                <p14:modId xmlns:p14="http://schemas.microsoft.com/office/powerpoint/2010/main" val="2737072050"/>
              </p:ext>
            </p:extLst>
          </p:nvPr>
        </p:nvGraphicFramePr>
        <p:xfrm>
          <a:off x="3131840" y="3476149"/>
          <a:ext cx="13620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11" imgW="1016000" imgH="469900" progId="Equation.3">
                  <p:embed/>
                </p:oleObj>
              </mc:Choice>
              <mc:Fallback>
                <p:oleObj r:id="rId11" imgW="1016000" imgH="469900" progId="Equation.3">
                  <p:embed/>
                  <p:pic>
                    <p:nvPicPr>
                      <p:cNvPr id="32256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1840" y="3476149"/>
                        <a:ext cx="136207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0" name="Object 9"/>
          <p:cNvGraphicFramePr/>
          <p:nvPr>
            <p:extLst>
              <p:ext uri="{D42A27DB-BD31-4B8C-83A1-F6EECF244321}">
                <p14:modId xmlns:p14="http://schemas.microsoft.com/office/powerpoint/2010/main" val="3216107852"/>
              </p:ext>
            </p:extLst>
          </p:nvPr>
        </p:nvGraphicFramePr>
        <p:xfrm>
          <a:off x="2411760" y="4802411"/>
          <a:ext cx="31146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13" imgW="1980565" imgH="444500" progId="Equation.3">
                  <p:embed/>
                </p:oleObj>
              </mc:Choice>
              <mc:Fallback>
                <p:oleObj r:id="rId13" imgW="1980565" imgH="444500" progId="Equation.3">
                  <p:embed/>
                  <p:pic>
                    <p:nvPicPr>
                      <p:cNvPr id="32257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1760" y="4802411"/>
                        <a:ext cx="3114675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1" name="Object 10"/>
          <p:cNvGraphicFramePr/>
          <p:nvPr>
            <p:extLst>
              <p:ext uri="{D42A27DB-BD31-4B8C-83A1-F6EECF244321}">
                <p14:modId xmlns:p14="http://schemas.microsoft.com/office/powerpoint/2010/main" val="3622379545"/>
              </p:ext>
            </p:extLst>
          </p:nvPr>
        </p:nvGraphicFramePr>
        <p:xfrm>
          <a:off x="2387600" y="5394122"/>
          <a:ext cx="2292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15" imgW="1447165" imgH="292100" progId="Equation.3">
                  <p:embed/>
                </p:oleObj>
              </mc:Choice>
              <mc:Fallback>
                <p:oleObj r:id="rId15" imgW="1447165" imgH="292100" progId="Equation.3">
                  <p:embed/>
                  <p:pic>
                    <p:nvPicPr>
                      <p:cNvPr id="322571" name="Object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87600" y="5394122"/>
                        <a:ext cx="22923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2" name="Object 11"/>
          <p:cNvGraphicFramePr/>
          <p:nvPr>
            <p:extLst>
              <p:ext uri="{D42A27DB-BD31-4B8C-83A1-F6EECF244321}">
                <p14:modId xmlns:p14="http://schemas.microsoft.com/office/powerpoint/2010/main" val="4105259548"/>
              </p:ext>
            </p:extLst>
          </p:nvPr>
        </p:nvGraphicFramePr>
        <p:xfrm>
          <a:off x="7740352" y="3231356"/>
          <a:ext cx="5032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17" imgW="431165" imgH="254000" progId="Equation.3">
                  <p:embed/>
                </p:oleObj>
              </mc:Choice>
              <mc:Fallback>
                <p:oleObj r:id="rId17" imgW="431165" imgH="254000" progId="Equation.3">
                  <p:embed/>
                  <p:pic>
                    <p:nvPicPr>
                      <p:cNvPr id="32257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0352" y="3231356"/>
                        <a:ext cx="503238" cy="296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简单并行分块乘法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38263"/>
            <a:ext cx="8569325" cy="502729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运行时间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1)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超立方连接：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(2)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二维环绕网孔连接：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①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的时间：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②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的时间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</a:t>
            </a:r>
            <a:r>
              <a:rPr kumimoji="0" lang="en-US" altLang="zh-CN" sz="2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=n</a:t>
            </a:r>
            <a:r>
              <a:rPr kumimoji="0" lang="en-US" altLang="zh-CN" sz="2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/p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注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(1)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本算法的缺点是对处理器的存储要求过大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每个处理器有        个块，每块大小为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</a:t>
            </a:r>
            <a:r>
              <a:rPr kumimoji="0" lang="en-US" altLang="zh-CN" sz="2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/p,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所以需要               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p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个处理器共需要            ，是串行算法的       倍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(2)p=n</a:t>
            </a:r>
            <a:r>
              <a:rPr kumimoji="0" lang="en-US" altLang="zh-CN" sz="2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时，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t(n)=O(n), c(n)=O(n</a:t>
            </a:r>
            <a:r>
              <a:rPr kumimoji="0" lang="en-US" altLang="zh-CN" sz="2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</a:p>
        </p:txBody>
      </p:sp>
      <p:graphicFrame>
        <p:nvGraphicFramePr>
          <p:cNvPr id="323589" name="Object 4"/>
          <p:cNvGraphicFramePr/>
          <p:nvPr/>
        </p:nvGraphicFramePr>
        <p:xfrm>
          <a:off x="2411413" y="2543175"/>
          <a:ext cx="41735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2654300" imgH="469900" progId="Equation.3">
                  <p:embed/>
                </p:oleObj>
              </mc:Choice>
              <mc:Fallback>
                <p:oleObj r:id="rId3" imgW="2654300" imgH="469900" progId="Equation.3">
                  <p:embed/>
                  <p:pic>
                    <p:nvPicPr>
                      <p:cNvPr id="323589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2543175"/>
                        <a:ext cx="4173537" cy="74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5"/>
          <p:cNvGraphicFramePr/>
          <p:nvPr/>
        </p:nvGraphicFramePr>
        <p:xfrm>
          <a:off x="1547813" y="3405188"/>
          <a:ext cx="295116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5" imgW="1866900" imgH="469900" progId="Equation.3">
                  <p:embed/>
                </p:oleObj>
              </mc:Choice>
              <mc:Fallback>
                <p:oleObj r:id="rId5" imgW="1866900" imgH="469900" progId="Equation.3">
                  <p:embed/>
                  <p:pic>
                    <p:nvPicPr>
                      <p:cNvPr id="323590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3405188"/>
                        <a:ext cx="2951162" cy="74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1" name="Object 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41311743"/>
              </p:ext>
            </p:extLst>
          </p:nvPr>
        </p:nvGraphicFramePr>
        <p:xfrm>
          <a:off x="2771775" y="4811331"/>
          <a:ext cx="5032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7" imgW="342900" imgH="254000" progId="Equation.3">
                  <p:embed/>
                </p:oleObj>
              </mc:Choice>
              <mc:Fallback>
                <p:oleObj r:id="rId7" imgW="342900" imgH="254000" progId="Equation.3">
                  <p:embed/>
                  <p:pic>
                    <p:nvPicPr>
                      <p:cNvPr id="323591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4811331"/>
                        <a:ext cx="503238" cy="3730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7"/>
          <p:cNvGraphicFramePr/>
          <p:nvPr>
            <p:extLst>
              <p:ext uri="{D42A27DB-BD31-4B8C-83A1-F6EECF244321}">
                <p14:modId xmlns:p14="http://schemas.microsoft.com/office/powerpoint/2010/main" val="1029822349"/>
              </p:ext>
            </p:extLst>
          </p:nvPr>
        </p:nvGraphicFramePr>
        <p:xfrm>
          <a:off x="2169615" y="5196332"/>
          <a:ext cx="10795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9" imgW="710565" imgH="254000" progId="Equation.3">
                  <p:embed/>
                </p:oleObj>
              </mc:Choice>
              <mc:Fallback>
                <p:oleObj r:id="rId9" imgW="710565" imgH="254000" progId="Equation.3">
                  <p:embed/>
                  <p:pic>
                    <p:nvPicPr>
                      <p:cNvPr id="323592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69615" y="5196332"/>
                        <a:ext cx="1079500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8"/>
          <p:cNvGraphicFramePr/>
          <p:nvPr>
            <p:extLst>
              <p:ext uri="{D42A27DB-BD31-4B8C-83A1-F6EECF244321}">
                <p14:modId xmlns:p14="http://schemas.microsoft.com/office/powerpoint/2010/main" val="1482794001"/>
              </p:ext>
            </p:extLst>
          </p:nvPr>
        </p:nvGraphicFramePr>
        <p:xfrm>
          <a:off x="5508104" y="5236019"/>
          <a:ext cx="8477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11" imgW="621665" imgH="254000" progId="Equation.3">
                  <p:embed/>
                </p:oleObj>
              </mc:Choice>
              <mc:Fallback>
                <p:oleObj r:id="rId11" imgW="621665" imgH="254000" progId="Equation.3">
                  <p:embed/>
                  <p:pic>
                    <p:nvPicPr>
                      <p:cNvPr id="323593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8104" y="5236019"/>
                        <a:ext cx="84772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4" name="Object 9"/>
          <p:cNvGraphicFramePr/>
          <p:nvPr>
            <p:extLst>
              <p:ext uri="{D42A27DB-BD31-4B8C-83A1-F6EECF244321}">
                <p14:modId xmlns:p14="http://schemas.microsoft.com/office/powerpoint/2010/main" val="1110783545"/>
              </p:ext>
            </p:extLst>
          </p:nvPr>
        </p:nvGraphicFramePr>
        <p:xfrm>
          <a:off x="8316416" y="5203474"/>
          <a:ext cx="431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13" imgW="266065" imgH="253365" progId="Equation.3">
                  <p:embed/>
                </p:oleObj>
              </mc:Choice>
              <mc:Fallback>
                <p:oleObj r:id="rId13" imgW="266065" imgH="253365" progId="Equation.3">
                  <p:embed/>
                  <p:pic>
                    <p:nvPicPr>
                      <p:cNvPr id="323594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16416" y="5203474"/>
                        <a:ext cx="431800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带状划分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57338"/>
            <a:ext cx="7707313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16×16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阶矩阵，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p=4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列块带状划分         行循环带状划分</a:t>
            </a:r>
          </a:p>
        </p:txBody>
      </p:sp>
      <p:graphicFrame>
        <p:nvGraphicFramePr>
          <p:cNvPr id="296965" name="Object 4"/>
          <p:cNvGraphicFramePr>
            <a:graphicFrameLocks noGrp="1"/>
          </p:cNvGraphicFramePr>
          <p:nvPr>
            <p:ph sz="half" idx="2"/>
          </p:nvPr>
        </p:nvGraphicFramePr>
        <p:xfrm>
          <a:off x="871538" y="2205038"/>
          <a:ext cx="7156450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339715" imgH="3093085" progId="Visio.Drawing.6">
                  <p:embed/>
                </p:oleObj>
              </mc:Choice>
              <mc:Fallback>
                <p:oleObj r:id="rId3" imgW="5339715" imgH="3093085" progId="Visio.Drawing.6">
                  <p:embed/>
                  <p:pic>
                    <p:nvPicPr>
                      <p:cNvPr id="29696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538" y="2205038"/>
                        <a:ext cx="7156450" cy="41481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9608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9.4 </a:t>
            </a:r>
            <a:r>
              <a:rPr lang="zh-CN" altLang="en-US" sz="4400" dirty="0">
                <a:ea typeface="华文新魏" panose="02010800040101010101" pitchFamily="2" charset="-122"/>
              </a:rPr>
              <a:t>矩阵乘法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9.4.1 </a:t>
            </a:r>
            <a:r>
              <a:rPr lang="zh-CN" altLang="en-US" dirty="0">
                <a:ea typeface="华文新魏" panose="02010800040101010101" pitchFamily="2" charset="-122"/>
              </a:rPr>
              <a:t>简单并行分块乘法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9.4.2 </a:t>
            </a:r>
            <a:r>
              <a:rPr lang="en-US" altLang="zh-CN" u="sng" dirty="0">
                <a:solidFill>
                  <a:schemeClr val="tx2"/>
                </a:solidFill>
                <a:ea typeface="华文新魏" panose="02010800040101010101" pitchFamily="2" charset="-122"/>
              </a:rPr>
              <a:t>Cannon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9.4.3 Fox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9.4.4 Systolic</a:t>
            </a:r>
            <a:r>
              <a:rPr lang="zh-CN" altLang="en-US" dirty="0">
                <a:ea typeface="华文新魏" panose="02010800040101010101" pitchFamily="2" charset="-122"/>
              </a:rPr>
              <a:t>乘法  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9.4.5 DNS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Cannon</a:t>
            </a:r>
            <a:r>
              <a:rPr lang="zh-CN" altLang="en-US" sz="4400" dirty="0"/>
              <a:t>乘法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135938" cy="2758440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分块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分成                的方块阵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大小</a:t>
            </a:r>
            <a:r>
              <a:rPr lang="zh-CN" altLang="en-US" noProof="0" dirty="0">
                <a:ln>
                  <a:noFill/>
                </a:ln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均为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   ，</a:t>
            </a:r>
            <a:r>
              <a:rPr lang="en-US" altLang="zh-CN" noProof="0" dirty="0">
                <a:ln>
                  <a:noFill/>
                </a:ln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</a:t>
            </a:r>
            <a:r>
              <a:rPr lang="zh-CN" altLang="en-US" noProof="0" dirty="0">
                <a:ln>
                  <a:noFill/>
                </a:ln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个处理器编号为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存放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(n &gt; &gt; 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325637" name="Object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43800633"/>
              </p:ext>
            </p:extLst>
          </p:nvPr>
        </p:nvGraphicFramePr>
        <p:xfrm>
          <a:off x="3714688" y="1616587"/>
          <a:ext cx="1136774" cy="36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3" imgW="850265" imgH="254000" progId="Equation.3">
                  <p:embed/>
                </p:oleObj>
              </mc:Choice>
              <mc:Fallback>
                <p:oleObj r:id="rId3" imgW="850265" imgH="254000" progId="Equation.3">
                  <p:embed/>
                  <p:pic>
                    <p:nvPicPr>
                      <p:cNvPr id="325637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688" y="1616587"/>
                        <a:ext cx="1136774" cy="3626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8" name="Object 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29104663"/>
              </p:ext>
            </p:extLst>
          </p:nvPr>
        </p:nvGraphicFramePr>
        <p:xfrm>
          <a:off x="1808035" y="1930974"/>
          <a:ext cx="864096" cy="458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5" imgW="647700" imgH="444500" progId="Equation.3">
                  <p:embed/>
                </p:oleObj>
              </mc:Choice>
              <mc:Fallback>
                <p:oleObj r:id="rId5" imgW="647700" imgH="444500" progId="Equation.3">
                  <p:embed/>
                  <p:pic>
                    <p:nvPicPr>
                      <p:cNvPr id="325638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8035" y="1930974"/>
                        <a:ext cx="864096" cy="45884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9" name="Object 6"/>
          <p:cNvGraphicFramePr/>
          <p:nvPr>
            <p:extLst>
              <p:ext uri="{D42A27DB-BD31-4B8C-83A1-F6EECF244321}">
                <p14:modId xmlns:p14="http://schemas.microsoft.com/office/powerpoint/2010/main" val="1917834445"/>
              </p:ext>
            </p:extLst>
          </p:nvPr>
        </p:nvGraphicFramePr>
        <p:xfrm>
          <a:off x="5436096" y="2030715"/>
          <a:ext cx="2566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7" imgW="1711960" imgH="266065" progId="Equation.3">
                  <p:embed/>
                </p:oleObj>
              </mc:Choice>
              <mc:Fallback>
                <p:oleObj r:id="rId7" imgW="1711960" imgH="266065" progId="Equation.3">
                  <p:embed/>
                  <p:pic>
                    <p:nvPicPr>
                      <p:cNvPr id="325639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6096" y="2030715"/>
                        <a:ext cx="2566987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5640" name="Group 7"/>
          <p:cNvGrpSpPr/>
          <p:nvPr/>
        </p:nvGrpSpPr>
        <p:grpSpPr>
          <a:xfrm>
            <a:off x="2555875" y="2932113"/>
            <a:ext cx="3454400" cy="2801937"/>
            <a:chOff x="1497" y="1383"/>
            <a:chExt cx="2794" cy="2365"/>
          </a:xfrm>
        </p:grpSpPr>
        <p:sp>
          <p:nvSpPr>
            <p:cNvPr id="325641" name="Rectangle 8"/>
            <p:cNvSpPr/>
            <p:nvPr/>
          </p:nvSpPr>
          <p:spPr>
            <a:xfrm>
              <a:off x="1497" y="1383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42" name="Rectangle 9"/>
            <p:cNvSpPr/>
            <p:nvPr/>
          </p:nvSpPr>
          <p:spPr>
            <a:xfrm>
              <a:off x="1497" y="1974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43" name="Rectangle 10"/>
            <p:cNvSpPr/>
            <p:nvPr/>
          </p:nvSpPr>
          <p:spPr>
            <a:xfrm>
              <a:off x="1497" y="2565"/>
              <a:ext cx="699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44" name="Rectangle 11"/>
            <p:cNvSpPr/>
            <p:nvPr/>
          </p:nvSpPr>
          <p:spPr>
            <a:xfrm>
              <a:off x="1497" y="3157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45" name="Rectangle 12"/>
            <p:cNvSpPr/>
            <p:nvPr/>
          </p:nvSpPr>
          <p:spPr>
            <a:xfrm>
              <a:off x="2196" y="1383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46" name="Rectangle 13"/>
            <p:cNvSpPr/>
            <p:nvPr/>
          </p:nvSpPr>
          <p:spPr>
            <a:xfrm>
              <a:off x="2196" y="1974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47" name="Rectangle 14"/>
            <p:cNvSpPr/>
            <p:nvPr/>
          </p:nvSpPr>
          <p:spPr>
            <a:xfrm>
              <a:off x="2196" y="2565"/>
              <a:ext cx="69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48" name="Rectangle 15"/>
            <p:cNvSpPr/>
            <p:nvPr/>
          </p:nvSpPr>
          <p:spPr>
            <a:xfrm>
              <a:off x="2196" y="3157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49" name="Rectangle 16"/>
            <p:cNvSpPr/>
            <p:nvPr/>
          </p:nvSpPr>
          <p:spPr>
            <a:xfrm>
              <a:off x="2894" y="1383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50" name="Rectangle 17"/>
            <p:cNvSpPr/>
            <p:nvPr/>
          </p:nvSpPr>
          <p:spPr>
            <a:xfrm>
              <a:off x="2894" y="1974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51" name="Rectangle 18"/>
            <p:cNvSpPr/>
            <p:nvPr/>
          </p:nvSpPr>
          <p:spPr>
            <a:xfrm>
              <a:off x="2894" y="2565"/>
              <a:ext cx="699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52" name="Rectangle 19"/>
            <p:cNvSpPr/>
            <p:nvPr/>
          </p:nvSpPr>
          <p:spPr>
            <a:xfrm>
              <a:off x="2894" y="3157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chemeClr val="accent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25653" name="Rectangle 20"/>
            <p:cNvSpPr/>
            <p:nvPr/>
          </p:nvSpPr>
          <p:spPr>
            <a:xfrm>
              <a:off x="3593" y="1383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54" name="Rectangle 21"/>
            <p:cNvSpPr/>
            <p:nvPr/>
          </p:nvSpPr>
          <p:spPr>
            <a:xfrm>
              <a:off x="3593" y="1974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55" name="Rectangle 22"/>
            <p:cNvSpPr/>
            <p:nvPr/>
          </p:nvSpPr>
          <p:spPr>
            <a:xfrm>
              <a:off x="3593" y="2565"/>
              <a:ext cx="69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5656" name="Rectangle 23"/>
            <p:cNvSpPr/>
            <p:nvPr/>
          </p:nvSpPr>
          <p:spPr>
            <a:xfrm>
              <a:off x="3593" y="3157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</p:grpSp>
      <p:sp>
        <p:nvSpPr>
          <p:cNvPr id="789528" name="AutoShape 24"/>
          <p:cNvSpPr/>
          <p:nvPr/>
        </p:nvSpPr>
        <p:spPr bwMode="auto">
          <a:xfrm>
            <a:off x="6084888" y="2924175"/>
            <a:ext cx="263525" cy="2770188"/>
          </a:xfrm>
          <a:prstGeom prst="rightBrace">
            <a:avLst>
              <a:gd name="adj1" fmla="val 876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89529" name="AutoShape 25"/>
          <p:cNvSpPr/>
          <p:nvPr/>
        </p:nvSpPr>
        <p:spPr bwMode="auto">
          <a:xfrm>
            <a:off x="2332038" y="2957513"/>
            <a:ext cx="152400" cy="687388"/>
          </a:xfrm>
          <a:prstGeom prst="leftBrace">
            <a:avLst>
              <a:gd name="adj1" fmla="val 3758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325659" name="Object 26"/>
          <p:cNvGraphicFramePr/>
          <p:nvPr/>
        </p:nvGraphicFramePr>
        <p:xfrm>
          <a:off x="1908175" y="2997200"/>
          <a:ext cx="419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9" imgW="292100" imgH="444500" progId="Equation.3">
                  <p:embed/>
                </p:oleObj>
              </mc:Choice>
              <mc:Fallback>
                <p:oleObj r:id="rId9" imgW="292100" imgH="444500" progId="Equation.3">
                  <p:embed/>
                  <p:pic>
                    <p:nvPicPr>
                      <p:cNvPr id="325659" name="Object 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5" y="2997200"/>
                        <a:ext cx="41910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60" name="Object 27"/>
          <p:cNvGraphicFramePr/>
          <p:nvPr/>
        </p:nvGraphicFramePr>
        <p:xfrm>
          <a:off x="6423025" y="4178300"/>
          <a:ext cx="236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11" imgW="127000" imgH="139700" progId="Equation.3">
                  <p:embed/>
                </p:oleObj>
              </mc:Choice>
              <mc:Fallback>
                <p:oleObj r:id="rId11" imgW="127000" imgH="139700" progId="Equation.3">
                  <p:embed/>
                  <p:pic>
                    <p:nvPicPr>
                      <p:cNvPr id="325660" name="Object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23025" y="4178300"/>
                        <a:ext cx="236538" cy="25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32" name="AutoShape 28"/>
          <p:cNvSpPr/>
          <p:nvPr/>
        </p:nvSpPr>
        <p:spPr bwMode="auto">
          <a:xfrm rot="5400000">
            <a:off x="4140200" y="4221163"/>
            <a:ext cx="287338" cy="3455988"/>
          </a:xfrm>
          <a:prstGeom prst="rightBrace">
            <a:avLst>
              <a:gd name="adj1" fmla="val 10023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325662" name="Object 29"/>
          <p:cNvGraphicFramePr/>
          <p:nvPr/>
        </p:nvGraphicFramePr>
        <p:xfrm>
          <a:off x="4067175" y="6092825"/>
          <a:ext cx="412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13" imgW="266065" imgH="253365" progId="Equation.3">
                  <p:embed/>
                </p:oleObj>
              </mc:Choice>
              <mc:Fallback>
                <p:oleObj r:id="rId13" imgW="266065" imgH="253365" progId="Equation.3">
                  <p:embed/>
                  <p:pic>
                    <p:nvPicPr>
                      <p:cNvPr id="325662" name="Object 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7175" y="6092825"/>
                        <a:ext cx="41275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Cannon</a:t>
            </a:r>
            <a:r>
              <a:rPr lang="zh-CN" altLang="en-US" sz="4400" dirty="0"/>
              <a:t>乘法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135938" cy="4043363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算法原理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非形式描述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①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所有块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(0≤i,j≤        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向左循环移动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步(按行移位)；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所有块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(0≤i,j≤         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向上循环移动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步(按列移位)；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②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所有处理器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做执行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加运算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③A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的每个块向左循环移动一步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的每个块向上循环移动一步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④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②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执行         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326661" name="Object 4"/>
          <p:cNvGraphicFramePr/>
          <p:nvPr>
            <p:extLst>
              <p:ext uri="{D42A27DB-BD31-4B8C-83A1-F6EECF244321}">
                <p14:modId xmlns:p14="http://schemas.microsoft.com/office/powerpoint/2010/main" val="3723086996"/>
              </p:ext>
            </p:extLst>
          </p:nvPr>
        </p:nvGraphicFramePr>
        <p:xfrm>
          <a:off x="3563888" y="2132856"/>
          <a:ext cx="7191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431165" imgH="254000" progId="Equation.3">
                  <p:embed/>
                </p:oleObj>
              </mc:Choice>
              <mc:Fallback>
                <p:oleObj r:id="rId3" imgW="431165" imgH="254000" progId="Equation.3">
                  <p:embed/>
                  <p:pic>
                    <p:nvPicPr>
                      <p:cNvPr id="326661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2132856"/>
                        <a:ext cx="719138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2" name="Object 5"/>
          <p:cNvGraphicFramePr/>
          <p:nvPr>
            <p:extLst>
              <p:ext uri="{D42A27DB-BD31-4B8C-83A1-F6EECF244321}">
                <p14:modId xmlns:p14="http://schemas.microsoft.com/office/powerpoint/2010/main" val="3505461647"/>
              </p:ext>
            </p:extLst>
          </p:nvPr>
        </p:nvGraphicFramePr>
        <p:xfrm>
          <a:off x="3275856" y="2575578"/>
          <a:ext cx="7191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5" imgW="431165" imgH="254000" progId="Equation.3">
                  <p:embed/>
                </p:oleObj>
              </mc:Choice>
              <mc:Fallback>
                <p:oleObj r:id="rId5" imgW="431165" imgH="254000" progId="Equation.3">
                  <p:embed/>
                  <p:pic>
                    <p:nvPicPr>
                      <p:cNvPr id="326662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2575578"/>
                        <a:ext cx="719138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3" name="Object 6"/>
          <p:cNvGraphicFramePr/>
          <p:nvPr>
            <p:extLst>
              <p:ext uri="{D42A27DB-BD31-4B8C-83A1-F6EECF244321}">
                <p14:modId xmlns:p14="http://schemas.microsoft.com/office/powerpoint/2010/main" val="998049473"/>
              </p:ext>
            </p:extLst>
          </p:nvPr>
        </p:nvGraphicFramePr>
        <p:xfrm>
          <a:off x="2483768" y="4293096"/>
          <a:ext cx="7191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6" imgW="431165" imgH="254000" progId="Equation.3">
                  <p:embed/>
                </p:oleObj>
              </mc:Choice>
              <mc:Fallback>
                <p:oleObj r:id="rId6" imgW="431165" imgH="254000" progId="Equation.3">
                  <p:embed/>
                  <p:pic>
                    <p:nvPicPr>
                      <p:cNvPr id="326663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4293096"/>
                        <a:ext cx="719137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Cannon</a:t>
            </a:r>
            <a:r>
              <a:rPr lang="zh-CN" altLang="en-US" sz="4400" dirty="0"/>
              <a:t>乘法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1300"/>
            <a:ext cx="8135938" cy="1341438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示例：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 p=16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327685" name="Group 4"/>
          <p:cNvGrpSpPr/>
          <p:nvPr/>
        </p:nvGrpSpPr>
        <p:grpSpPr>
          <a:xfrm>
            <a:off x="684213" y="2108200"/>
            <a:ext cx="7832725" cy="4200525"/>
            <a:chOff x="431" y="1328"/>
            <a:chExt cx="4934" cy="2646"/>
          </a:xfrm>
        </p:grpSpPr>
        <p:sp>
          <p:nvSpPr>
            <p:cNvPr id="327686" name="Rectangle 5"/>
            <p:cNvSpPr/>
            <p:nvPr/>
          </p:nvSpPr>
          <p:spPr>
            <a:xfrm>
              <a:off x="431" y="1723"/>
              <a:ext cx="531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87" name="Rectangle 6"/>
            <p:cNvSpPr/>
            <p:nvPr/>
          </p:nvSpPr>
          <p:spPr>
            <a:xfrm>
              <a:off x="431" y="2286"/>
              <a:ext cx="531" cy="5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88" name="Rectangle 7"/>
            <p:cNvSpPr/>
            <p:nvPr/>
          </p:nvSpPr>
          <p:spPr>
            <a:xfrm>
              <a:off x="431" y="2848"/>
              <a:ext cx="531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89" name="Rectangle 8"/>
            <p:cNvSpPr/>
            <p:nvPr/>
          </p:nvSpPr>
          <p:spPr>
            <a:xfrm>
              <a:off x="431" y="3411"/>
              <a:ext cx="531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0" name="Rectangle 9"/>
            <p:cNvSpPr/>
            <p:nvPr/>
          </p:nvSpPr>
          <p:spPr>
            <a:xfrm>
              <a:off x="962" y="1723"/>
              <a:ext cx="530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1" name="Rectangle 10"/>
            <p:cNvSpPr/>
            <p:nvPr/>
          </p:nvSpPr>
          <p:spPr>
            <a:xfrm>
              <a:off x="962" y="2286"/>
              <a:ext cx="530" cy="5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2" name="Rectangle 11"/>
            <p:cNvSpPr/>
            <p:nvPr/>
          </p:nvSpPr>
          <p:spPr>
            <a:xfrm>
              <a:off x="962" y="2848"/>
              <a:ext cx="530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3" name="Rectangle 12"/>
            <p:cNvSpPr/>
            <p:nvPr/>
          </p:nvSpPr>
          <p:spPr>
            <a:xfrm>
              <a:off x="962" y="3411"/>
              <a:ext cx="530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4" name="Rectangle 13"/>
            <p:cNvSpPr/>
            <p:nvPr/>
          </p:nvSpPr>
          <p:spPr>
            <a:xfrm>
              <a:off x="1492" y="1723"/>
              <a:ext cx="531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5" name="Rectangle 14"/>
            <p:cNvSpPr/>
            <p:nvPr/>
          </p:nvSpPr>
          <p:spPr>
            <a:xfrm>
              <a:off x="1492" y="2286"/>
              <a:ext cx="531" cy="5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6" name="Rectangle 15"/>
            <p:cNvSpPr/>
            <p:nvPr/>
          </p:nvSpPr>
          <p:spPr>
            <a:xfrm>
              <a:off x="1492" y="2848"/>
              <a:ext cx="531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7" name="Rectangle 16"/>
            <p:cNvSpPr/>
            <p:nvPr/>
          </p:nvSpPr>
          <p:spPr>
            <a:xfrm>
              <a:off x="1492" y="3411"/>
              <a:ext cx="531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8" name="Rectangle 17"/>
            <p:cNvSpPr/>
            <p:nvPr/>
          </p:nvSpPr>
          <p:spPr>
            <a:xfrm>
              <a:off x="2023" y="1723"/>
              <a:ext cx="530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699" name="Rectangle 18"/>
            <p:cNvSpPr/>
            <p:nvPr/>
          </p:nvSpPr>
          <p:spPr>
            <a:xfrm>
              <a:off x="2023" y="2286"/>
              <a:ext cx="530" cy="5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0" name="Rectangle 19"/>
            <p:cNvSpPr/>
            <p:nvPr/>
          </p:nvSpPr>
          <p:spPr>
            <a:xfrm>
              <a:off x="2023" y="2848"/>
              <a:ext cx="530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1" name="Rectangle 20"/>
            <p:cNvSpPr/>
            <p:nvPr/>
          </p:nvSpPr>
          <p:spPr>
            <a:xfrm>
              <a:off x="2023" y="3411"/>
              <a:ext cx="530" cy="5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2" name="Rectangle 21"/>
            <p:cNvSpPr/>
            <p:nvPr/>
          </p:nvSpPr>
          <p:spPr>
            <a:xfrm>
              <a:off x="3077" y="1723"/>
              <a:ext cx="531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3" name="Rectangle 22"/>
            <p:cNvSpPr/>
            <p:nvPr/>
          </p:nvSpPr>
          <p:spPr>
            <a:xfrm>
              <a:off x="3077" y="2286"/>
              <a:ext cx="531" cy="562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4" name="Rectangle 23"/>
            <p:cNvSpPr/>
            <p:nvPr/>
          </p:nvSpPr>
          <p:spPr>
            <a:xfrm>
              <a:off x="3077" y="2848"/>
              <a:ext cx="531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5" name="Rectangle 24"/>
            <p:cNvSpPr/>
            <p:nvPr/>
          </p:nvSpPr>
          <p:spPr>
            <a:xfrm>
              <a:off x="3077" y="3411"/>
              <a:ext cx="531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6" name="Rectangle 25"/>
            <p:cNvSpPr/>
            <p:nvPr/>
          </p:nvSpPr>
          <p:spPr>
            <a:xfrm>
              <a:off x="3608" y="1723"/>
              <a:ext cx="530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7" name="Rectangle 26"/>
            <p:cNvSpPr/>
            <p:nvPr/>
          </p:nvSpPr>
          <p:spPr>
            <a:xfrm>
              <a:off x="3608" y="2286"/>
              <a:ext cx="530" cy="562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8" name="Rectangle 27"/>
            <p:cNvSpPr/>
            <p:nvPr/>
          </p:nvSpPr>
          <p:spPr>
            <a:xfrm>
              <a:off x="3608" y="2848"/>
              <a:ext cx="530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09" name="Rectangle 28"/>
            <p:cNvSpPr/>
            <p:nvPr/>
          </p:nvSpPr>
          <p:spPr>
            <a:xfrm>
              <a:off x="3608" y="3411"/>
              <a:ext cx="530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0" name="Rectangle 29"/>
            <p:cNvSpPr/>
            <p:nvPr/>
          </p:nvSpPr>
          <p:spPr>
            <a:xfrm>
              <a:off x="4138" y="1723"/>
              <a:ext cx="531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1" name="Rectangle 30"/>
            <p:cNvSpPr/>
            <p:nvPr/>
          </p:nvSpPr>
          <p:spPr>
            <a:xfrm>
              <a:off x="4138" y="2286"/>
              <a:ext cx="531" cy="562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2" name="Rectangle 31"/>
            <p:cNvSpPr/>
            <p:nvPr/>
          </p:nvSpPr>
          <p:spPr>
            <a:xfrm>
              <a:off x="4138" y="2848"/>
              <a:ext cx="531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3" name="Rectangle 32"/>
            <p:cNvSpPr/>
            <p:nvPr/>
          </p:nvSpPr>
          <p:spPr>
            <a:xfrm>
              <a:off x="4138" y="3411"/>
              <a:ext cx="531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4" name="Rectangle 33"/>
            <p:cNvSpPr/>
            <p:nvPr/>
          </p:nvSpPr>
          <p:spPr>
            <a:xfrm>
              <a:off x="4669" y="1723"/>
              <a:ext cx="530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5" name="Rectangle 34"/>
            <p:cNvSpPr/>
            <p:nvPr/>
          </p:nvSpPr>
          <p:spPr>
            <a:xfrm>
              <a:off x="4669" y="2286"/>
              <a:ext cx="530" cy="562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6" name="Rectangle 35"/>
            <p:cNvSpPr/>
            <p:nvPr/>
          </p:nvSpPr>
          <p:spPr>
            <a:xfrm>
              <a:off x="4669" y="2848"/>
              <a:ext cx="530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7" name="Rectangle 36"/>
            <p:cNvSpPr/>
            <p:nvPr/>
          </p:nvSpPr>
          <p:spPr>
            <a:xfrm>
              <a:off x="4669" y="3411"/>
              <a:ext cx="530" cy="563"/>
            </a:xfrm>
            <a:prstGeom prst="rect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bIns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7718" name="Text Box 37"/>
            <p:cNvSpPr txBox="1"/>
            <p:nvPr/>
          </p:nvSpPr>
          <p:spPr>
            <a:xfrm>
              <a:off x="469" y="1328"/>
              <a:ext cx="22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Initial alignment of A</a:t>
              </a:r>
            </a:p>
          </p:txBody>
        </p:sp>
        <p:sp>
          <p:nvSpPr>
            <p:cNvPr id="327719" name="Text Box 38"/>
            <p:cNvSpPr txBox="1"/>
            <p:nvPr/>
          </p:nvSpPr>
          <p:spPr>
            <a:xfrm>
              <a:off x="3092" y="1328"/>
              <a:ext cx="2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Initial alignment of B</a:t>
              </a:r>
            </a:p>
          </p:txBody>
        </p:sp>
        <p:grpSp>
          <p:nvGrpSpPr>
            <p:cNvPr id="327720" name="Group 39"/>
            <p:cNvGrpSpPr/>
            <p:nvPr/>
          </p:nvGrpSpPr>
          <p:grpSpPr>
            <a:xfrm>
              <a:off x="659" y="2366"/>
              <a:ext cx="1667" cy="161"/>
              <a:chOff x="480" y="2976"/>
              <a:chExt cx="1056" cy="96"/>
            </a:xfrm>
          </p:grpSpPr>
          <p:sp>
            <p:nvSpPr>
              <p:cNvPr id="791592" name="Oval 40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1593" name="Line 41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sp>
          <p:nvSpPr>
            <p:cNvPr id="791594" name="Oval 42"/>
            <p:cNvSpPr>
              <a:spLocks noChangeArrowheads="1"/>
            </p:cNvSpPr>
            <p:nvPr/>
          </p:nvSpPr>
          <p:spPr bwMode="auto">
            <a:xfrm>
              <a:off x="659" y="2929"/>
              <a:ext cx="1667" cy="161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1595" name="Freeform 43"/>
            <p:cNvSpPr/>
            <p:nvPr/>
          </p:nvSpPr>
          <p:spPr bwMode="auto">
            <a:xfrm flipV="1">
              <a:off x="1265" y="2996"/>
              <a:ext cx="1061" cy="94"/>
            </a:xfrm>
            <a:custGeom>
              <a:avLst/>
              <a:gdLst/>
              <a:ahLst/>
              <a:cxnLst>
                <a:cxn ang="0">
                  <a:pos x="672" y="56"/>
                </a:cxn>
                <a:cxn ang="0">
                  <a:pos x="336" y="8"/>
                </a:cxn>
                <a:cxn ang="0">
                  <a:pos x="0" y="8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560" y="36"/>
                    <a:pt x="448" y="16"/>
                    <a:pt x="336" y="8"/>
                  </a:cubicBezTo>
                  <a:cubicBezTo>
                    <a:pt x="224" y="0"/>
                    <a:pt x="112" y="4"/>
                    <a:pt x="0" y="8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1596" name="Oval 44"/>
            <p:cNvSpPr>
              <a:spLocks noChangeArrowheads="1"/>
            </p:cNvSpPr>
            <p:nvPr/>
          </p:nvSpPr>
          <p:spPr bwMode="auto">
            <a:xfrm>
              <a:off x="659" y="3492"/>
              <a:ext cx="1667" cy="16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1597" name="Freeform 45"/>
            <p:cNvSpPr/>
            <p:nvPr/>
          </p:nvSpPr>
          <p:spPr bwMode="auto">
            <a:xfrm flipV="1">
              <a:off x="659" y="3559"/>
              <a:ext cx="1667" cy="93"/>
            </a:xfrm>
            <a:custGeom>
              <a:avLst/>
              <a:gdLst/>
              <a:ahLst/>
              <a:cxnLst>
                <a:cxn ang="0">
                  <a:pos x="1056" y="56"/>
                </a:cxn>
                <a:cxn ang="0">
                  <a:pos x="672" y="8"/>
                </a:cxn>
                <a:cxn ang="0">
                  <a:pos x="336" y="8"/>
                </a:cxn>
                <a:cxn ang="0">
                  <a:pos x="0" y="56"/>
                </a:cxn>
              </a:cxnLst>
              <a:rect l="0" t="0" r="r" b="b"/>
              <a:pathLst>
                <a:path w="1056" h="56">
                  <a:moveTo>
                    <a:pt x="1056" y="56"/>
                  </a:moveTo>
                  <a:cubicBezTo>
                    <a:pt x="924" y="36"/>
                    <a:pt x="792" y="16"/>
                    <a:pt x="672" y="8"/>
                  </a:cubicBezTo>
                  <a:cubicBezTo>
                    <a:pt x="552" y="0"/>
                    <a:pt x="448" y="0"/>
                    <a:pt x="336" y="8"/>
                  </a:cubicBezTo>
                  <a:cubicBezTo>
                    <a:pt x="224" y="16"/>
                    <a:pt x="112" y="36"/>
                    <a:pt x="0" y="56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327727" name="Group 46"/>
            <p:cNvGrpSpPr/>
            <p:nvPr/>
          </p:nvGrpSpPr>
          <p:grpSpPr>
            <a:xfrm>
              <a:off x="3606" y="2044"/>
              <a:ext cx="153" cy="1769"/>
              <a:chOff x="2495" y="2783"/>
              <a:chExt cx="97" cy="1056"/>
            </a:xfrm>
          </p:grpSpPr>
          <p:sp>
            <p:nvSpPr>
              <p:cNvPr id="791599" name="Oval 47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1600" name="Line 48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sp>
          <p:nvSpPr>
            <p:cNvPr id="791601" name="Oval 49"/>
            <p:cNvSpPr>
              <a:spLocks noChangeArrowheads="1"/>
            </p:cNvSpPr>
            <p:nvPr/>
          </p:nvSpPr>
          <p:spPr bwMode="auto">
            <a:xfrm rot="5400000" flipV="1">
              <a:off x="3328" y="2851"/>
              <a:ext cx="1769" cy="152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1602" name="Freeform 50"/>
            <p:cNvSpPr/>
            <p:nvPr/>
          </p:nvSpPr>
          <p:spPr bwMode="auto">
            <a:xfrm rot="-5400000" flipH="1" flipV="1">
              <a:off x="3678" y="3206"/>
              <a:ext cx="1126" cy="89"/>
            </a:xfrm>
            <a:custGeom>
              <a:avLst/>
              <a:gdLst/>
              <a:ahLst/>
              <a:cxnLst>
                <a:cxn ang="0">
                  <a:pos x="672" y="56"/>
                </a:cxn>
                <a:cxn ang="0">
                  <a:pos x="336" y="8"/>
                </a:cxn>
                <a:cxn ang="0">
                  <a:pos x="0" y="8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560" y="36"/>
                    <a:pt x="448" y="16"/>
                    <a:pt x="336" y="8"/>
                  </a:cubicBezTo>
                  <a:cubicBezTo>
                    <a:pt x="224" y="0"/>
                    <a:pt x="112" y="4"/>
                    <a:pt x="0" y="8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1603" name="Oval 51"/>
            <p:cNvSpPr>
              <a:spLocks noChangeArrowheads="1"/>
            </p:cNvSpPr>
            <p:nvPr/>
          </p:nvSpPr>
          <p:spPr bwMode="auto">
            <a:xfrm rot="5400000" flipV="1">
              <a:off x="3857" y="2850"/>
              <a:ext cx="1769" cy="152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1604" name="Freeform 52"/>
            <p:cNvSpPr/>
            <p:nvPr/>
          </p:nvSpPr>
          <p:spPr bwMode="auto">
            <a:xfrm rot="-5400000" flipH="1" flipV="1">
              <a:off x="3890" y="2882"/>
              <a:ext cx="1769" cy="88"/>
            </a:xfrm>
            <a:custGeom>
              <a:avLst/>
              <a:gdLst/>
              <a:ahLst/>
              <a:cxnLst>
                <a:cxn ang="0">
                  <a:pos x="1056" y="56"/>
                </a:cxn>
                <a:cxn ang="0">
                  <a:pos x="672" y="8"/>
                </a:cxn>
                <a:cxn ang="0">
                  <a:pos x="336" y="8"/>
                </a:cxn>
                <a:cxn ang="0">
                  <a:pos x="0" y="56"/>
                </a:cxn>
              </a:cxnLst>
              <a:rect l="0" t="0" r="r" b="b"/>
              <a:pathLst>
                <a:path w="1056" h="56">
                  <a:moveTo>
                    <a:pt x="1056" y="56"/>
                  </a:moveTo>
                  <a:cubicBezTo>
                    <a:pt x="924" y="36"/>
                    <a:pt x="792" y="16"/>
                    <a:pt x="672" y="8"/>
                  </a:cubicBezTo>
                  <a:cubicBezTo>
                    <a:pt x="552" y="0"/>
                    <a:pt x="448" y="0"/>
                    <a:pt x="336" y="8"/>
                  </a:cubicBezTo>
                  <a:cubicBezTo>
                    <a:pt x="224" y="16"/>
                    <a:pt x="112" y="36"/>
                    <a:pt x="0" y="56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Cannon</a:t>
            </a:r>
            <a:r>
              <a:rPr lang="zh-CN" altLang="en-US" sz="4400" dirty="0"/>
              <a:t>乘法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135938" cy="1341438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示例：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 p=16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328709" name="Group 4"/>
          <p:cNvGrpSpPr/>
          <p:nvPr/>
        </p:nvGrpSpPr>
        <p:grpSpPr>
          <a:xfrm>
            <a:off x="1260475" y="2125663"/>
            <a:ext cx="6696075" cy="4194175"/>
            <a:chOff x="794" y="1339"/>
            <a:chExt cx="4218" cy="2642"/>
          </a:xfrm>
        </p:grpSpPr>
        <p:grpSp>
          <p:nvGrpSpPr>
            <p:cNvPr id="328710" name="Group 5"/>
            <p:cNvGrpSpPr/>
            <p:nvPr/>
          </p:nvGrpSpPr>
          <p:grpSpPr>
            <a:xfrm>
              <a:off x="1602" y="3390"/>
              <a:ext cx="2196" cy="169"/>
              <a:chOff x="480" y="2976"/>
              <a:chExt cx="1056" cy="96"/>
            </a:xfrm>
          </p:grpSpPr>
          <p:sp>
            <p:nvSpPr>
              <p:cNvPr id="792582" name="Oval 6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2583" name="Line 7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8713" name="Group 8"/>
            <p:cNvGrpSpPr/>
            <p:nvPr/>
          </p:nvGrpSpPr>
          <p:grpSpPr>
            <a:xfrm>
              <a:off x="1602" y="1616"/>
              <a:ext cx="2196" cy="169"/>
              <a:chOff x="480" y="2976"/>
              <a:chExt cx="1056" cy="96"/>
            </a:xfrm>
          </p:grpSpPr>
          <p:sp>
            <p:nvSpPr>
              <p:cNvPr id="792585" name="Oval 9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2586" name="Line 10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8716" name="Group 11"/>
            <p:cNvGrpSpPr/>
            <p:nvPr/>
          </p:nvGrpSpPr>
          <p:grpSpPr>
            <a:xfrm>
              <a:off x="1602" y="2207"/>
              <a:ext cx="2196" cy="169"/>
              <a:chOff x="480" y="2976"/>
              <a:chExt cx="1056" cy="96"/>
            </a:xfrm>
          </p:grpSpPr>
          <p:sp>
            <p:nvSpPr>
              <p:cNvPr id="792588" name="Oval 12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2589" name="Line 13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8719" name="Group 14"/>
            <p:cNvGrpSpPr/>
            <p:nvPr/>
          </p:nvGrpSpPr>
          <p:grpSpPr>
            <a:xfrm>
              <a:off x="1602" y="2798"/>
              <a:ext cx="2196" cy="169"/>
              <a:chOff x="480" y="2976"/>
              <a:chExt cx="1056" cy="96"/>
            </a:xfrm>
          </p:grpSpPr>
          <p:sp>
            <p:nvSpPr>
              <p:cNvPr id="792591" name="Oval 15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2592" name="Line 16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sp>
          <p:nvSpPr>
            <p:cNvPr id="328722" name="Text Box 17"/>
            <p:cNvSpPr txBox="1"/>
            <p:nvPr/>
          </p:nvSpPr>
          <p:spPr>
            <a:xfrm>
              <a:off x="794" y="1339"/>
              <a:ext cx="42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 and B after initial alignment and shifts after every step</a:t>
              </a:r>
            </a:p>
          </p:txBody>
        </p:sp>
        <p:sp>
          <p:nvSpPr>
            <p:cNvPr id="328723" name="Rectangle 18"/>
            <p:cNvSpPr/>
            <p:nvPr/>
          </p:nvSpPr>
          <p:spPr>
            <a:xfrm>
              <a:off x="1303" y="1616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24" name="Rectangle 19"/>
            <p:cNvSpPr/>
            <p:nvPr/>
          </p:nvSpPr>
          <p:spPr>
            <a:xfrm>
              <a:off x="1303" y="2207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25" name="Rectangle 20"/>
            <p:cNvSpPr/>
            <p:nvPr/>
          </p:nvSpPr>
          <p:spPr>
            <a:xfrm>
              <a:off x="1303" y="2798"/>
              <a:ext cx="699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26" name="Rectangle 21"/>
            <p:cNvSpPr/>
            <p:nvPr/>
          </p:nvSpPr>
          <p:spPr>
            <a:xfrm>
              <a:off x="1303" y="3390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27" name="Rectangle 22"/>
            <p:cNvSpPr/>
            <p:nvPr/>
          </p:nvSpPr>
          <p:spPr>
            <a:xfrm>
              <a:off x="2002" y="1616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28" name="Rectangle 23"/>
            <p:cNvSpPr/>
            <p:nvPr/>
          </p:nvSpPr>
          <p:spPr>
            <a:xfrm>
              <a:off x="2002" y="2207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29" name="Rectangle 24"/>
            <p:cNvSpPr/>
            <p:nvPr/>
          </p:nvSpPr>
          <p:spPr>
            <a:xfrm>
              <a:off x="2002" y="2798"/>
              <a:ext cx="69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0" name="Rectangle 25"/>
            <p:cNvSpPr/>
            <p:nvPr/>
          </p:nvSpPr>
          <p:spPr>
            <a:xfrm>
              <a:off x="2002" y="3390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1" name="Rectangle 26"/>
            <p:cNvSpPr/>
            <p:nvPr/>
          </p:nvSpPr>
          <p:spPr>
            <a:xfrm>
              <a:off x="2700" y="1616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2" name="Rectangle 27"/>
            <p:cNvSpPr/>
            <p:nvPr/>
          </p:nvSpPr>
          <p:spPr>
            <a:xfrm>
              <a:off x="2700" y="2207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3" name="Rectangle 28"/>
            <p:cNvSpPr/>
            <p:nvPr/>
          </p:nvSpPr>
          <p:spPr>
            <a:xfrm>
              <a:off x="2700" y="2798"/>
              <a:ext cx="699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4" name="Rectangle 29"/>
            <p:cNvSpPr/>
            <p:nvPr/>
          </p:nvSpPr>
          <p:spPr>
            <a:xfrm>
              <a:off x="2700" y="3390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5" name="Rectangle 30"/>
            <p:cNvSpPr/>
            <p:nvPr/>
          </p:nvSpPr>
          <p:spPr>
            <a:xfrm>
              <a:off x="3399" y="1616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6" name="Rectangle 31"/>
            <p:cNvSpPr/>
            <p:nvPr/>
          </p:nvSpPr>
          <p:spPr>
            <a:xfrm>
              <a:off x="3399" y="2207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7" name="Rectangle 32"/>
            <p:cNvSpPr/>
            <p:nvPr/>
          </p:nvSpPr>
          <p:spPr>
            <a:xfrm>
              <a:off x="3399" y="2798"/>
              <a:ext cx="69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8738" name="Rectangle 33"/>
            <p:cNvSpPr/>
            <p:nvPr/>
          </p:nvSpPr>
          <p:spPr>
            <a:xfrm>
              <a:off x="3399" y="3390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grpSp>
          <p:nvGrpSpPr>
            <p:cNvPr id="328739" name="Group 34"/>
            <p:cNvGrpSpPr/>
            <p:nvPr/>
          </p:nvGrpSpPr>
          <p:grpSpPr>
            <a:xfrm>
              <a:off x="1318" y="1954"/>
              <a:ext cx="202" cy="1858"/>
              <a:chOff x="2495" y="2783"/>
              <a:chExt cx="97" cy="1056"/>
            </a:xfrm>
          </p:grpSpPr>
          <p:sp>
            <p:nvSpPr>
              <p:cNvPr id="792611" name="Oval 3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2612" name="Line 3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8742" name="Group 37"/>
            <p:cNvGrpSpPr/>
            <p:nvPr/>
          </p:nvGrpSpPr>
          <p:grpSpPr>
            <a:xfrm>
              <a:off x="2047" y="1954"/>
              <a:ext cx="201" cy="1858"/>
              <a:chOff x="2495" y="2783"/>
              <a:chExt cx="97" cy="1056"/>
            </a:xfrm>
          </p:grpSpPr>
          <p:sp>
            <p:nvSpPr>
              <p:cNvPr id="792614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2615" name="Line 3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8745" name="Group 40"/>
            <p:cNvGrpSpPr/>
            <p:nvPr/>
          </p:nvGrpSpPr>
          <p:grpSpPr>
            <a:xfrm>
              <a:off x="2745" y="1954"/>
              <a:ext cx="202" cy="1858"/>
              <a:chOff x="2495" y="2783"/>
              <a:chExt cx="97" cy="1056"/>
            </a:xfrm>
          </p:grpSpPr>
          <p:sp>
            <p:nvSpPr>
              <p:cNvPr id="792617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2618" name="Line 42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8748" name="Group 43"/>
            <p:cNvGrpSpPr/>
            <p:nvPr/>
          </p:nvGrpSpPr>
          <p:grpSpPr>
            <a:xfrm>
              <a:off x="3405" y="1954"/>
              <a:ext cx="201" cy="1858"/>
              <a:chOff x="2495" y="2783"/>
              <a:chExt cx="97" cy="1056"/>
            </a:xfrm>
          </p:grpSpPr>
          <p:sp>
            <p:nvSpPr>
              <p:cNvPr id="792620" name="Oval 44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2621" name="Line 45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Cannon</a:t>
            </a:r>
            <a:r>
              <a:rPr lang="zh-CN" altLang="en-US" sz="4400" dirty="0"/>
              <a:t>乘法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135938" cy="1341438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示例：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 p=16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329733" name="Group 4"/>
          <p:cNvGrpSpPr/>
          <p:nvPr/>
        </p:nvGrpSpPr>
        <p:grpSpPr>
          <a:xfrm>
            <a:off x="295275" y="2130425"/>
            <a:ext cx="8956675" cy="3603625"/>
            <a:chOff x="186" y="1342"/>
            <a:chExt cx="5642" cy="2270"/>
          </a:xfrm>
        </p:grpSpPr>
        <p:sp>
          <p:nvSpPr>
            <p:cNvPr id="329734" name="Text Box 5"/>
            <p:cNvSpPr txBox="1"/>
            <p:nvPr/>
          </p:nvSpPr>
          <p:spPr>
            <a:xfrm>
              <a:off x="412" y="1342"/>
              <a:ext cx="135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After first shift</a:t>
              </a:r>
            </a:p>
          </p:txBody>
        </p:sp>
        <p:sp>
          <p:nvSpPr>
            <p:cNvPr id="329735" name="Rectangle 6"/>
            <p:cNvSpPr/>
            <p:nvPr/>
          </p:nvSpPr>
          <p:spPr>
            <a:xfrm>
              <a:off x="299" y="1796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36" name="Rectangle 7"/>
            <p:cNvSpPr/>
            <p:nvPr/>
          </p:nvSpPr>
          <p:spPr>
            <a:xfrm>
              <a:off x="299" y="2250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37" name="Rectangle 8"/>
            <p:cNvSpPr/>
            <p:nvPr/>
          </p:nvSpPr>
          <p:spPr>
            <a:xfrm>
              <a:off x="299" y="2704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38" name="Rectangle 9"/>
            <p:cNvSpPr/>
            <p:nvPr/>
          </p:nvSpPr>
          <p:spPr>
            <a:xfrm>
              <a:off x="299" y="3158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39" name="Rectangle 10"/>
            <p:cNvSpPr/>
            <p:nvPr/>
          </p:nvSpPr>
          <p:spPr>
            <a:xfrm>
              <a:off x="696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0" name="Rectangle 11"/>
            <p:cNvSpPr/>
            <p:nvPr/>
          </p:nvSpPr>
          <p:spPr>
            <a:xfrm>
              <a:off x="696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1" name="Rectangle 12"/>
            <p:cNvSpPr/>
            <p:nvPr/>
          </p:nvSpPr>
          <p:spPr>
            <a:xfrm>
              <a:off x="696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2" name="Rectangle 13"/>
            <p:cNvSpPr/>
            <p:nvPr/>
          </p:nvSpPr>
          <p:spPr>
            <a:xfrm>
              <a:off x="696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3" name="Rectangle 14"/>
            <p:cNvSpPr/>
            <p:nvPr/>
          </p:nvSpPr>
          <p:spPr>
            <a:xfrm>
              <a:off x="1092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4" name="Rectangle 15"/>
            <p:cNvSpPr/>
            <p:nvPr/>
          </p:nvSpPr>
          <p:spPr>
            <a:xfrm>
              <a:off x="1092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5" name="Rectangle 16"/>
            <p:cNvSpPr/>
            <p:nvPr/>
          </p:nvSpPr>
          <p:spPr>
            <a:xfrm>
              <a:off x="1092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6" name="Rectangle 17"/>
            <p:cNvSpPr/>
            <p:nvPr/>
          </p:nvSpPr>
          <p:spPr>
            <a:xfrm>
              <a:off x="1092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7" name="Rectangle 18"/>
            <p:cNvSpPr/>
            <p:nvPr/>
          </p:nvSpPr>
          <p:spPr>
            <a:xfrm>
              <a:off x="1488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8" name="Rectangle 19"/>
            <p:cNvSpPr/>
            <p:nvPr/>
          </p:nvSpPr>
          <p:spPr>
            <a:xfrm>
              <a:off x="1488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49" name="Rectangle 20"/>
            <p:cNvSpPr/>
            <p:nvPr/>
          </p:nvSpPr>
          <p:spPr>
            <a:xfrm>
              <a:off x="1488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0" name="Rectangle 21"/>
            <p:cNvSpPr/>
            <p:nvPr/>
          </p:nvSpPr>
          <p:spPr>
            <a:xfrm>
              <a:off x="1488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1" name="Text Box 22"/>
            <p:cNvSpPr txBox="1"/>
            <p:nvPr/>
          </p:nvSpPr>
          <p:spPr>
            <a:xfrm>
              <a:off x="2204" y="1342"/>
              <a:ext cx="17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After second shift</a:t>
              </a:r>
            </a:p>
          </p:txBody>
        </p:sp>
        <p:sp>
          <p:nvSpPr>
            <p:cNvPr id="329752" name="Rectangle 23"/>
            <p:cNvSpPr/>
            <p:nvPr/>
          </p:nvSpPr>
          <p:spPr>
            <a:xfrm>
              <a:off x="2147" y="1796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3" name="Rectangle 24"/>
            <p:cNvSpPr/>
            <p:nvPr/>
          </p:nvSpPr>
          <p:spPr>
            <a:xfrm>
              <a:off x="2147" y="2250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4" name="Rectangle 25"/>
            <p:cNvSpPr/>
            <p:nvPr/>
          </p:nvSpPr>
          <p:spPr>
            <a:xfrm>
              <a:off x="2147" y="2704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5" name="Rectangle 26"/>
            <p:cNvSpPr/>
            <p:nvPr/>
          </p:nvSpPr>
          <p:spPr>
            <a:xfrm>
              <a:off x="2147" y="3158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6" name="Rectangle 27"/>
            <p:cNvSpPr/>
            <p:nvPr/>
          </p:nvSpPr>
          <p:spPr>
            <a:xfrm>
              <a:off x="2544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7" name="Rectangle 28"/>
            <p:cNvSpPr/>
            <p:nvPr/>
          </p:nvSpPr>
          <p:spPr>
            <a:xfrm>
              <a:off x="2544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8" name="Rectangle 29"/>
            <p:cNvSpPr/>
            <p:nvPr/>
          </p:nvSpPr>
          <p:spPr>
            <a:xfrm>
              <a:off x="2544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59" name="Rectangle 30"/>
            <p:cNvSpPr/>
            <p:nvPr/>
          </p:nvSpPr>
          <p:spPr>
            <a:xfrm>
              <a:off x="2544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0" name="Rectangle 31"/>
            <p:cNvSpPr/>
            <p:nvPr/>
          </p:nvSpPr>
          <p:spPr>
            <a:xfrm>
              <a:off x="2940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1" name="Rectangle 32"/>
            <p:cNvSpPr/>
            <p:nvPr/>
          </p:nvSpPr>
          <p:spPr>
            <a:xfrm>
              <a:off x="2940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2" name="Rectangle 33"/>
            <p:cNvSpPr/>
            <p:nvPr/>
          </p:nvSpPr>
          <p:spPr>
            <a:xfrm>
              <a:off x="2940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3" name="Rectangle 34"/>
            <p:cNvSpPr/>
            <p:nvPr/>
          </p:nvSpPr>
          <p:spPr>
            <a:xfrm>
              <a:off x="2940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4" name="Rectangle 35"/>
            <p:cNvSpPr/>
            <p:nvPr/>
          </p:nvSpPr>
          <p:spPr>
            <a:xfrm>
              <a:off x="3336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5" name="Rectangle 36"/>
            <p:cNvSpPr/>
            <p:nvPr/>
          </p:nvSpPr>
          <p:spPr>
            <a:xfrm>
              <a:off x="3336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6" name="Rectangle 37"/>
            <p:cNvSpPr/>
            <p:nvPr/>
          </p:nvSpPr>
          <p:spPr>
            <a:xfrm>
              <a:off x="3336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7" name="Rectangle 38"/>
            <p:cNvSpPr/>
            <p:nvPr/>
          </p:nvSpPr>
          <p:spPr>
            <a:xfrm>
              <a:off x="3336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68" name="Text Box 39"/>
            <p:cNvSpPr txBox="1"/>
            <p:nvPr/>
          </p:nvSpPr>
          <p:spPr>
            <a:xfrm>
              <a:off x="4073" y="1342"/>
              <a:ext cx="17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After third shift</a:t>
              </a:r>
            </a:p>
          </p:txBody>
        </p:sp>
        <p:sp>
          <p:nvSpPr>
            <p:cNvPr id="329769" name="Rectangle 40"/>
            <p:cNvSpPr/>
            <p:nvPr/>
          </p:nvSpPr>
          <p:spPr>
            <a:xfrm>
              <a:off x="3960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</a:t>
              </a:r>
              <a:endParaRPr lang="en-CA" altLang="zh-CN" sz="1800" b="1" baseline="-25000" dirty="0">
                <a:solidFill>
                  <a:schemeClr val="accent2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0" name="Rectangle 41"/>
            <p:cNvSpPr/>
            <p:nvPr/>
          </p:nvSpPr>
          <p:spPr>
            <a:xfrm>
              <a:off x="3960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1" name="Rectangle 42"/>
            <p:cNvSpPr/>
            <p:nvPr/>
          </p:nvSpPr>
          <p:spPr>
            <a:xfrm>
              <a:off x="3960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2" name="Rectangle 43"/>
            <p:cNvSpPr/>
            <p:nvPr/>
          </p:nvSpPr>
          <p:spPr>
            <a:xfrm>
              <a:off x="3960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3" name="Rectangle 44"/>
            <p:cNvSpPr/>
            <p:nvPr/>
          </p:nvSpPr>
          <p:spPr>
            <a:xfrm>
              <a:off x="4356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4" name="Rectangle 45"/>
            <p:cNvSpPr/>
            <p:nvPr/>
          </p:nvSpPr>
          <p:spPr>
            <a:xfrm>
              <a:off x="4356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5" name="Rectangle 46"/>
            <p:cNvSpPr/>
            <p:nvPr/>
          </p:nvSpPr>
          <p:spPr>
            <a:xfrm>
              <a:off x="4356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6" name="Rectangle 47"/>
            <p:cNvSpPr/>
            <p:nvPr/>
          </p:nvSpPr>
          <p:spPr>
            <a:xfrm>
              <a:off x="4356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7" name="Rectangle 48"/>
            <p:cNvSpPr/>
            <p:nvPr/>
          </p:nvSpPr>
          <p:spPr>
            <a:xfrm>
              <a:off x="4752" y="1796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8" name="Rectangle 49"/>
            <p:cNvSpPr/>
            <p:nvPr/>
          </p:nvSpPr>
          <p:spPr>
            <a:xfrm>
              <a:off x="4752" y="2250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79" name="Rectangle 50"/>
            <p:cNvSpPr/>
            <p:nvPr/>
          </p:nvSpPr>
          <p:spPr>
            <a:xfrm>
              <a:off x="4752" y="2704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80" name="Rectangle 51"/>
            <p:cNvSpPr/>
            <p:nvPr/>
          </p:nvSpPr>
          <p:spPr>
            <a:xfrm>
              <a:off x="4752" y="3158"/>
              <a:ext cx="397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81" name="Rectangle 52"/>
            <p:cNvSpPr/>
            <p:nvPr/>
          </p:nvSpPr>
          <p:spPr>
            <a:xfrm>
              <a:off x="5149" y="1796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82" name="Rectangle 53"/>
            <p:cNvSpPr/>
            <p:nvPr/>
          </p:nvSpPr>
          <p:spPr>
            <a:xfrm>
              <a:off x="5149" y="2250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83" name="Rectangle 54"/>
            <p:cNvSpPr/>
            <p:nvPr/>
          </p:nvSpPr>
          <p:spPr>
            <a:xfrm>
              <a:off x="5149" y="2704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29784" name="Rectangle 55"/>
            <p:cNvSpPr/>
            <p:nvPr/>
          </p:nvSpPr>
          <p:spPr>
            <a:xfrm>
              <a:off x="5149" y="3158"/>
              <a:ext cx="396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grpSp>
          <p:nvGrpSpPr>
            <p:cNvPr id="329785" name="Group 56"/>
            <p:cNvGrpSpPr/>
            <p:nvPr/>
          </p:nvGrpSpPr>
          <p:grpSpPr>
            <a:xfrm>
              <a:off x="186" y="1991"/>
              <a:ext cx="114" cy="1426"/>
              <a:chOff x="2495" y="2783"/>
              <a:chExt cx="97" cy="1056"/>
            </a:xfrm>
          </p:grpSpPr>
          <p:sp>
            <p:nvSpPr>
              <p:cNvPr id="793657" name="Oval 57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3658" name="Line 58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9788" name="Group 59"/>
            <p:cNvGrpSpPr/>
            <p:nvPr/>
          </p:nvGrpSpPr>
          <p:grpSpPr>
            <a:xfrm>
              <a:off x="3847" y="1991"/>
              <a:ext cx="114" cy="1426"/>
              <a:chOff x="2495" y="2783"/>
              <a:chExt cx="97" cy="1056"/>
            </a:xfrm>
          </p:grpSpPr>
          <p:sp>
            <p:nvSpPr>
              <p:cNvPr id="793660" name="Oval 6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3661" name="Line 6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9791" name="Group 62"/>
            <p:cNvGrpSpPr/>
            <p:nvPr/>
          </p:nvGrpSpPr>
          <p:grpSpPr>
            <a:xfrm>
              <a:off x="2033" y="1926"/>
              <a:ext cx="114" cy="1427"/>
              <a:chOff x="2495" y="2783"/>
              <a:chExt cx="97" cy="1056"/>
            </a:xfrm>
          </p:grpSpPr>
          <p:sp>
            <p:nvSpPr>
              <p:cNvPr id="793663" name="Oval 6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3664" name="Line 6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9794" name="Group 65"/>
            <p:cNvGrpSpPr/>
            <p:nvPr/>
          </p:nvGrpSpPr>
          <p:grpSpPr>
            <a:xfrm>
              <a:off x="469" y="1666"/>
              <a:ext cx="1246" cy="130"/>
              <a:chOff x="480" y="2976"/>
              <a:chExt cx="1056" cy="96"/>
            </a:xfrm>
          </p:grpSpPr>
          <p:sp>
            <p:nvSpPr>
              <p:cNvPr id="793666" name="Oval 66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3667" name="Line 67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9797" name="Group 68"/>
            <p:cNvGrpSpPr/>
            <p:nvPr/>
          </p:nvGrpSpPr>
          <p:grpSpPr>
            <a:xfrm>
              <a:off x="2317" y="1666"/>
              <a:ext cx="1246" cy="130"/>
              <a:chOff x="480" y="2976"/>
              <a:chExt cx="1056" cy="96"/>
            </a:xfrm>
          </p:grpSpPr>
          <p:sp>
            <p:nvSpPr>
              <p:cNvPr id="793669" name="Oval 69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3670" name="Line 70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29800" name="Group 71"/>
            <p:cNvGrpSpPr/>
            <p:nvPr/>
          </p:nvGrpSpPr>
          <p:grpSpPr>
            <a:xfrm>
              <a:off x="4130" y="1666"/>
              <a:ext cx="1245" cy="130"/>
              <a:chOff x="480" y="2976"/>
              <a:chExt cx="1056" cy="96"/>
            </a:xfrm>
          </p:grpSpPr>
          <p:sp>
            <p:nvSpPr>
              <p:cNvPr id="793672" name="Oval 72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3673" name="Line 73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Cannon</a:t>
            </a:r>
            <a:r>
              <a:rPr lang="zh-CN" altLang="en-US" sz="4400" dirty="0"/>
              <a:t>乘法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423988"/>
            <a:ext cx="8135938" cy="5301964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算法描述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Cannon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分块乘法算法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输入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n×n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n×n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 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输出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n×n</a:t>
            </a:r>
            <a:endParaRPr kumimoji="0" lang="en-US" altLang="zh-CN" sz="20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Begin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(1)for k=0 to          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for all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par-do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if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&gt;k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A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i,(j+1)mod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endif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(ii)if j&gt;k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B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(i+1)mod      , 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           endif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endfor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endfor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(2)for all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par-do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endfor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</p:txBody>
      </p:sp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4356100" y="2103438"/>
            <a:ext cx="4464050" cy="20605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(3)for k=0 to          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for all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par-do</a:t>
            </a:r>
          </a:p>
          <a:p>
            <a:pPr marL="342900" marR="0" lvl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  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)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+A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B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i,j</a:t>
            </a:r>
            <a:endParaRPr kumimoji="0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   (ii)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 A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i,(j+1)mod</a:t>
            </a:r>
            <a:endParaRPr kumimoji="0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   (iii)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B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 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(i+1)mod     , j</a:t>
            </a:r>
            <a:endParaRPr kumimoji="0" lang="zh-CN" altLang="en-US" sz="20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endfor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endfor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End</a:t>
            </a:r>
          </a:p>
        </p:txBody>
      </p:sp>
      <p:sp>
        <p:nvSpPr>
          <p:cNvPr id="330758" name="Text Box 5"/>
          <p:cNvSpPr txBox="1"/>
          <p:nvPr/>
        </p:nvSpPr>
        <p:spPr>
          <a:xfrm>
            <a:off x="4500563" y="4518025"/>
            <a:ext cx="3617912" cy="371475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 anchor="t">
            <a:spAutoFit/>
          </a:bodyPr>
          <a:lstStyle/>
          <a:p>
            <a:pPr marL="203200" indent="-203200" eaLnBrk="0" hangingPunct="0"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60000"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时间分析：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330759" name="Object 6"/>
          <p:cNvGraphicFramePr/>
          <p:nvPr/>
        </p:nvGraphicFramePr>
        <p:xfrm>
          <a:off x="4643438" y="4941888"/>
          <a:ext cx="40322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3" imgW="2551430" imgH="723900" progId="Equation.3">
                  <p:embed/>
                </p:oleObj>
              </mc:Choice>
              <mc:Fallback>
                <p:oleObj r:id="rId3" imgW="2551430" imgH="723900" progId="Equation.3">
                  <p:embed/>
                  <p:pic>
                    <p:nvPicPr>
                      <p:cNvPr id="330759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4941888"/>
                        <a:ext cx="4032250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0" name="Object 7"/>
          <p:cNvGraphicFramePr/>
          <p:nvPr/>
        </p:nvGraphicFramePr>
        <p:xfrm>
          <a:off x="2451100" y="2643188"/>
          <a:ext cx="4651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5" imgW="431165" imgH="254000" progId="Equation.3">
                  <p:embed/>
                </p:oleObj>
              </mc:Choice>
              <mc:Fallback>
                <p:oleObj r:id="rId5" imgW="431165" imgH="254000" progId="Equation.3">
                  <p:embed/>
                  <p:pic>
                    <p:nvPicPr>
                      <p:cNvPr id="330760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1100" y="2643188"/>
                        <a:ext cx="465138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1" name="Object 8"/>
          <p:cNvGraphicFramePr/>
          <p:nvPr/>
        </p:nvGraphicFramePr>
        <p:xfrm>
          <a:off x="7727950" y="3213100"/>
          <a:ext cx="2286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7" imgW="266065" imgH="253365" progId="Equation.3">
                  <p:embed/>
                </p:oleObj>
              </mc:Choice>
              <mc:Fallback>
                <p:oleObj r:id="rId7" imgW="266065" imgH="253365" progId="Equation.3">
                  <p:embed/>
                  <p:pic>
                    <p:nvPicPr>
                      <p:cNvPr id="330761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27950" y="3213100"/>
                        <a:ext cx="228600" cy="26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2" name="Object 9"/>
          <p:cNvGraphicFramePr/>
          <p:nvPr/>
        </p:nvGraphicFramePr>
        <p:xfrm>
          <a:off x="3924300" y="3771900"/>
          <a:ext cx="2460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9" imgW="266065" imgH="253365" progId="Equation.3">
                  <p:embed/>
                </p:oleObj>
              </mc:Choice>
              <mc:Fallback>
                <p:oleObj r:id="rId9" imgW="266065" imgH="253365" progId="Equation.3">
                  <p:embed/>
                  <p:pic>
                    <p:nvPicPr>
                      <p:cNvPr id="330762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4300" y="3771900"/>
                        <a:ext cx="246063" cy="284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3" name="Object 10"/>
          <p:cNvGraphicFramePr/>
          <p:nvPr/>
        </p:nvGraphicFramePr>
        <p:xfrm>
          <a:off x="3751263" y="4802188"/>
          <a:ext cx="2444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10" imgW="266065" imgH="253365" progId="Equation.3">
                  <p:embed/>
                </p:oleObj>
              </mc:Choice>
              <mc:Fallback>
                <p:oleObj r:id="rId10" imgW="266065" imgH="253365" progId="Equation.3">
                  <p:embed/>
                  <p:pic>
                    <p:nvPicPr>
                      <p:cNvPr id="330763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1263" y="4802188"/>
                        <a:ext cx="24447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4" name="Object 11"/>
          <p:cNvGraphicFramePr/>
          <p:nvPr/>
        </p:nvGraphicFramePr>
        <p:xfrm>
          <a:off x="7870825" y="2924175"/>
          <a:ext cx="23018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11" imgW="266065" imgH="253365" progId="Equation.3">
                  <p:embed/>
                </p:oleObj>
              </mc:Choice>
              <mc:Fallback>
                <p:oleObj r:id="rId11" imgW="266065" imgH="253365" progId="Equation.3">
                  <p:embed/>
                  <p:pic>
                    <p:nvPicPr>
                      <p:cNvPr id="330764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0825" y="2924175"/>
                        <a:ext cx="230188" cy="265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5" name="Object 12"/>
          <p:cNvGraphicFramePr/>
          <p:nvPr/>
        </p:nvGraphicFramePr>
        <p:xfrm>
          <a:off x="6516688" y="2060575"/>
          <a:ext cx="4651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12" imgW="431165" imgH="254000" progId="Equation.3">
                  <p:embed/>
                </p:oleObj>
              </mc:Choice>
              <mc:Fallback>
                <p:oleObj r:id="rId12" imgW="431165" imgH="254000" progId="Equation.3">
                  <p:embed/>
                  <p:pic>
                    <p:nvPicPr>
                      <p:cNvPr id="330765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688" y="2060575"/>
                        <a:ext cx="465137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9608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9.4 </a:t>
            </a:r>
            <a:r>
              <a:rPr lang="zh-CN" altLang="en-US" sz="4400" dirty="0">
                <a:ea typeface="华文新魏" panose="02010800040101010101" pitchFamily="2" charset="-122"/>
              </a:rPr>
              <a:t>矩阵乘法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9.4.1 </a:t>
            </a:r>
            <a:r>
              <a:rPr lang="zh-CN" altLang="en-US" dirty="0">
                <a:ea typeface="华文新魏" panose="02010800040101010101" pitchFamily="2" charset="-122"/>
              </a:rPr>
              <a:t>简单并行分块乘法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9.4.2 Cannon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9.4.3 </a:t>
            </a:r>
            <a:r>
              <a:rPr lang="en-US" altLang="zh-CN" u="sng" dirty="0">
                <a:solidFill>
                  <a:schemeClr val="tx2"/>
                </a:solidFill>
                <a:ea typeface="华文新魏" panose="02010800040101010101" pitchFamily="2" charset="-122"/>
              </a:rPr>
              <a:t>Fox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9.4.4 Systolic</a:t>
            </a:r>
            <a:r>
              <a:rPr lang="zh-CN" altLang="en-US" dirty="0">
                <a:ea typeface="华文新魏" panose="02010800040101010101" pitchFamily="2" charset="-122"/>
              </a:rPr>
              <a:t>乘法  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9.4.5 DNS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Fox</a:t>
            </a:r>
            <a:r>
              <a:rPr lang="zh-CN" altLang="en-US" sz="4400" dirty="0"/>
              <a:t>乘法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81163"/>
            <a:ext cx="8135938" cy="460438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分块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Cannon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分块算法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算法原理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①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向所在行的其他处理器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进行一到多播送；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②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各处理器将收到的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块与原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有的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块进行乘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加运算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③B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块向上循环移动一步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④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是上次第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行播送的块，本次选择               向所在行的其他处理器进行一到多播送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⑤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②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执行        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332805" name="Object 4"/>
          <p:cNvGraphicFramePr/>
          <p:nvPr>
            <p:extLst>
              <p:ext uri="{D42A27DB-BD31-4B8C-83A1-F6EECF244321}">
                <p14:modId xmlns:p14="http://schemas.microsoft.com/office/powerpoint/2010/main" val="1354735093"/>
              </p:ext>
            </p:extLst>
          </p:nvPr>
        </p:nvGraphicFramePr>
        <p:xfrm>
          <a:off x="2267744" y="5877272"/>
          <a:ext cx="576064" cy="35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3" imgW="443865" imgH="254000" progId="Equation.3">
                  <p:embed/>
                </p:oleObj>
              </mc:Choice>
              <mc:Fallback>
                <p:oleObj r:id="rId3" imgW="443865" imgH="254000" progId="Equation.3">
                  <p:embed/>
                  <p:pic>
                    <p:nvPicPr>
                      <p:cNvPr id="33280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5877272"/>
                        <a:ext cx="576064" cy="35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5"/>
          <p:cNvGraphicFramePr/>
          <p:nvPr>
            <p:extLst>
              <p:ext uri="{D42A27DB-BD31-4B8C-83A1-F6EECF244321}">
                <p14:modId xmlns:p14="http://schemas.microsoft.com/office/powerpoint/2010/main" val="2615002859"/>
              </p:ext>
            </p:extLst>
          </p:nvPr>
        </p:nvGraphicFramePr>
        <p:xfrm>
          <a:off x="6660232" y="5071247"/>
          <a:ext cx="1007342" cy="40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5" imgW="710565" imgH="266065" progId="Equation.3">
                  <p:embed/>
                </p:oleObj>
              </mc:Choice>
              <mc:Fallback>
                <p:oleObj r:id="rId5" imgW="710565" imgH="266065" progId="Equation.3">
                  <p:embed/>
                  <p:pic>
                    <p:nvPicPr>
                      <p:cNvPr id="33280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0232" y="5071247"/>
                        <a:ext cx="1007342" cy="4092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07" name="Group 6"/>
          <p:cNvGrpSpPr/>
          <p:nvPr/>
        </p:nvGrpSpPr>
        <p:grpSpPr>
          <a:xfrm>
            <a:off x="4787900" y="1628775"/>
            <a:ext cx="4032250" cy="3455988"/>
            <a:chOff x="1497" y="1383"/>
            <a:chExt cx="2794" cy="2365"/>
          </a:xfrm>
        </p:grpSpPr>
        <p:sp>
          <p:nvSpPr>
            <p:cNvPr id="332808" name="Rectangle 7"/>
            <p:cNvSpPr/>
            <p:nvPr/>
          </p:nvSpPr>
          <p:spPr>
            <a:xfrm>
              <a:off x="1497" y="1383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09" name="Rectangle 8"/>
            <p:cNvSpPr/>
            <p:nvPr/>
          </p:nvSpPr>
          <p:spPr>
            <a:xfrm>
              <a:off x="1497" y="1974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0" name="Rectangle 9"/>
            <p:cNvSpPr/>
            <p:nvPr/>
          </p:nvSpPr>
          <p:spPr>
            <a:xfrm>
              <a:off x="1497" y="2565"/>
              <a:ext cx="699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1" name="Rectangle 10"/>
            <p:cNvSpPr/>
            <p:nvPr/>
          </p:nvSpPr>
          <p:spPr>
            <a:xfrm>
              <a:off x="1497" y="3157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2" name="Rectangle 11"/>
            <p:cNvSpPr/>
            <p:nvPr/>
          </p:nvSpPr>
          <p:spPr>
            <a:xfrm>
              <a:off x="2196" y="1383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3" name="Rectangle 12"/>
            <p:cNvSpPr/>
            <p:nvPr/>
          </p:nvSpPr>
          <p:spPr>
            <a:xfrm>
              <a:off x="2196" y="1974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4" name="Rectangle 13"/>
            <p:cNvSpPr/>
            <p:nvPr/>
          </p:nvSpPr>
          <p:spPr>
            <a:xfrm>
              <a:off x="2196" y="2565"/>
              <a:ext cx="69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5" name="Rectangle 14"/>
            <p:cNvSpPr/>
            <p:nvPr/>
          </p:nvSpPr>
          <p:spPr>
            <a:xfrm>
              <a:off x="2196" y="3157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6" name="Rectangle 15"/>
            <p:cNvSpPr/>
            <p:nvPr/>
          </p:nvSpPr>
          <p:spPr>
            <a:xfrm>
              <a:off x="2894" y="1383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7" name="Rectangle 16"/>
            <p:cNvSpPr/>
            <p:nvPr/>
          </p:nvSpPr>
          <p:spPr>
            <a:xfrm>
              <a:off x="2894" y="1974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8" name="Rectangle 17"/>
            <p:cNvSpPr/>
            <p:nvPr/>
          </p:nvSpPr>
          <p:spPr>
            <a:xfrm>
              <a:off x="2894" y="2565"/>
              <a:ext cx="699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19" name="Rectangle 18"/>
            <p:cNvSpPr/>
            <p:nvPr/>
          </p:nvSpPr>
          <p:spPr>
            <a:xfrm>
              <a:off x="2894" y="3157"/>
              <a:ext cx="699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2820" name="Rectangle 19"/>
            <p:cNvSpPr/>
            <p:nvPr/>
          </p:nvSpPr>
          <p:spPr>
            <a:xfrm>
              <a:off x="3593" y="1383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21" name="Rectangle 20"/>
            <p:cNvSpPr/>
            <p:nvPr/>
          </p:nvSpPr>
          <p:spPr>
            <a:xfrm>
              <a:off x="3593" y="1974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22" name="Rectangle 21"/>
            <p:cNvSpPr/>
            <p:nvPr/>
          </p:nvSpPr>
          <p:spPr>
            <a:xfrm>
              <a:off x="3593" y="2565"/>
              <a:ext cx="69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2823" name="Rectangle 22"/>
            <p:cNvSpPr/>
            <p:nvPr/>
          </p:nvSpPr>
          <p:spPr>
            <a:xfrm>
              <a:off x="3593" y="3157"/>
              <a:ext cx="69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Fox</a:t>
            </a:r>
            <a:r>
              <a:rPr lang="zh-CN" altLang="en-US" sz="4400" dirty="0"/>
              <a:t>乘法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1300"/>
            <a:ext cx="8135938" cy="4773613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示例：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 p=16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(a)                                                        (b)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33829" name="Group 4"/>
          <p:cNvGrpSpPr/>
          <p:nvPr/>
        </p:nvGrpSpPr>
        <p:grpSpPr>
          <a:xfrm>
            <a:off x="395288" y="2133600"/>
            <a:ext cx="8569325" cy="3754438"/>
            <a:chOff x="249" y="1344"/>
            <a:chExt cx="5398" cy="2365"/>
          </a:xfrm>
        </p:grpSpPr>
        <p:sp>
          <p:nvSpPr>
            <p:cNvPr id="333830" name="Rectangle 5"/>
            <p:cNvSpPr/>
            <p:nvPr/>
          </p:nvSpPr>
          <p:spPr>
            <a:xfrm>
              <a:off x="249" y="1344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1" name="Rectangle 6"/>
            <p:cNvSpPr/>
            <p:nvPr/>
          </p:nvSpPr>
          <p:spPr>
            <a:xfrm>
              <a:off x="249" y="1935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2" name="Rectangle 7"/>
            <p:cNvSpPr/>
            <p:nvPr/>
          </p:nvSpPr>
          <p:spPr>
            <a:xfrm>
              <a:off x="249" y="2526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3" name="Rectangle 8"/>
            <p:cNvSpPr/>
            <p:nvPr/>
          </p:nvSpPr>
          <p:spPr>
            <a:xfrm>
              <a:off x="249" y="3118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4" name="Rectangle 9"/>
            <p:cNvSpPr/>
            <p:nvPr/>
          </p:nvSpPr>
          <p:spPr>
            <a:xfrm>
              <a:off x="907" y="1344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5" name="Rectangle 10"/>
            <p:cNvSpPr/>
            <p:nvPr/>
          </p:nvSpPr>
          <p:spPr>
            <a:xfrm>
              <a:off x="907" y="1935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6" name="Rectangle 11"/>
            <p:cNvSpPr/>
            <p:nvPr/>
          </p:nvSpPr>
          <p:spPr>
            <a:xfrm>
              <a:off x="907" y="2526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7" name="Rectangle 12"/>
            <p:cNvSpPr/>
            <p:nvPr/>
          </p:nvSpPr>
          <p:spPr>
            <a:xfrm>
              <a:off x="907" y="3118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8" name="Rectangle 13"/>
            <p:cNvSpPr/>
            <p:nvPr/>
          </p:nvSpPr>
          <p:spPr>
            <a:xfrm>
              <a:off x="1565" y="1344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39" name="Rectangle 14"/>
            <p:cNvSpPr/>
            <p:nvPr/>
          </p:nvSpPr>
          <p:spPr>
            <a:xfrm>
              <a:off x="1565" y="1935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40" name="Rectangle 15"/>
            <p:cNvSpPr/>
            <p:nvPr/>
          </p:nvSpPr>
          <p:spPr>
            <a:xfrm>
              <a:off x="1565" y="2526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41" name="Rectangle 16"/>
            <p:cNvSpPr/>
            <p:nvPr/>
          </p:nvSpPr>
          <p:spPr>
            <a:xfrm>
              <a:off x="1565" y="3118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42" name="Rectangle 17"/>
            <p:cNvSpPr/>
            <p:nvPr/>
          </p:nvSpPr>
          <p:spPr>
            <a:xfrm>
              <a:off x="2223" y="1344"/>
              <a:ext cx="657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43" name="Rectangle 18"/>
            <p:cNvSpPr/>
            <p:nvPr/>
          </p:nvSpPr>
          <p:spPr>
            <a:xfrm>
              <a:off x="2223" y="1935"/>
              <a:ext cx="657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44" name="Rectangle 19"/>
            <p:cNvSpPr/>
            <p:nvPr/>
          </p:nvSpPr>
          <p:spPr>
            <a:xfrm>
              <a:off x="2223" y="2526"/>
              <a:ext cx="657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45" name="Rectangle 20"/>
            <p:cNvSpPr/>
            <p:nvPr/>
          </p:nvSpPr>
          <p:spPr>
            <a:xfrm>
              <a:off x="2223" y="3118"/>
              <a:ext cx="657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grpSp>
          <p:nvGrpSpPr>
            <p:cNvPr id="333846" name="Group 21"/>
            <p:cNvGrpSpPr/>
            <p:nvPr/>
          </p:nvGrpSpPr>
          <p:grpSpPr>
            <a:xfrm>
              <a:off x="263" y="1682"/>
              <a:ext cx="190" cy="1858"/>
              <a:chOff x="2495" y="2783"/>
              <a:chExt cx="97" cy="1056"/>
            </a:xfrm>
          </p:grpSpPr>
          <p:sp>
            <p:nvSpPr>
              <p:cNvPr id="797718" name="Oval 22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7719" name="Line 23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33849" name="Group 24"/>
            <p:cNvGrpSpPr/>
            <p:nvPr/>
          </p:nvGrpSpPr>
          <p:grpSpPr>
            <a:xfrm>
              <a:off x="950" y="1682"/>
              <a:ext cx="189" cy="1858"/>
              <a:chOff x="2495" y="2783"/>
              <a:chExt cx="97" cy="1056"/>
            </a:xfrm>
          </p:grpSpPr>
          <p:sp>
            <p:nvSpPr>
              <p:cNvPr id="797721" name="Oval 2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7722" name="Line 2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33852" name="Group 27"/>
            <p:cNvGrpSpPr/>
            <p:nvPr/>
          </p:nvGrpSpPr>
          <p:grpSpPr>
            <a:xfrm>
              <a:off x="1607" y="1682"/>
              <a:ext cx="190" cy="1858"/>
              <a:chOff x="2495" y="2783"/>
              <a:chExt cx="97" cy="1056"/>
            </a:xfrm>
          </p:grpSpPr>
          <p:sp>
            <p:nvSpPr>
              <p:cNvPr id="797724" name="Oval 2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7725" name="Line 2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33855" name="Group 30"/>
            <p:cNvGrpSpPr/>
            <p:nvPr/>
          </p:nvGrpSpPr>
          <p:grpSpPr>
            <a:xfrm>
              <a:off x="2228" y="1682"/>
              <a:ext cx="190" cy="1858"/>
              <a:chOff x="2495" y="2783"/>
              <a:chExt cx="97" cy="1056"/>
            </a:xfrm>
          </p:grpSpPr>
          <p:sp>
            <p:nvSpPr>
              <p:cNvPr id="797727" name="Oval 31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7728" name="Line 32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sp>
          <p:nvSpPr>
            <p:cNvPr id="797729" name="Line 33"/>
            <p:cNvSpPr>
              <a:spLocks noChangeShapeType="1"/>
            </p:cNvSpPr>
            <p:nvPr/>
          </p:nvSpPr>
          <p:spPr bwMode="auto">
            <a:xfrm>
              <a:off x="773" y="1531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0" name="Line 34"/>
            <p:cNvSpPr>
              <a:spLocks noChangeShapeType="1"/>
            </p:cNvSpPr>
            <p:nvPr/>
          </p:nvSpPr>
          <p:spPr bwMode="auto">
            <a:xfrm flipV="1">
              <a:off x="1286" y="1531"/>
              <a:ext cx="63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1" name="Line 35"/>
            <p:cNvSpPr>
              <a:spLocks noChangeShapeType="1"/>
            </p:cNvSpPr>
            <p:nvPr/>
          </p:nvSpPr>
          <p:spPr bwMode="auto">
            <a:xfrm flipV="1">
              <a:off x="1927" y="1525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2" name="Line 36"/>
            <p:cNvSpPr>
              <a:spLocks noChangeShapeType="1"/>
            </p:cNvSpPr>
            <p:nvPr/>
          </p:nvSpPr>
          <p:spPr bwMode="auto">
            <a:xfrm>
              <a:off x="1403" y="2166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3" name="Line 37"/>
            <p:cNvSpPr>
              <a:spLocks noChangeShapeType="1"/>
            </p:cNvSpPr>
            <p:nvPr/>
          </p:nvSpPr>
          <p:spPr bwMode="auto">
            <a:xfrm flipV="1">
              <a:off x="1917" y="216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4" name="Line 38"/>
            <p:cNvSpPr>
              <a:spLocks noChangeShapeType="1"/>
            </p:cNvSpPr>
            <p:nvPr/>
          </p:nvSpPr>
          <p:spPr bwMode="auto">
            <a:xfrm>
              <a:off x="2043" y="275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5" name="Line 39"/>
            <p:cNvSpPr>
              <a:spLocks noChangeShapeType="1"/>
            </p:cNvSpPr>
            <p:nvPr/>
          </p:nvSpPr>
          <p:spPr bwMode="auto">
            <a:xfrm>
              <a:off x="548" y="216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6" name="Line 40"/>
            <p:cNvSpPr>
              <a:spLocks noChangeShapeType="1"/>
            </p:cNvSpPr>
            <p:nvPr/>
          </p:nvSpPr>
          <p:spPr bwMode="auto">
            <a:xfrm>
              <a:off x="1191" y="275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7" name="Line 41"/>
            <p:cNvSpPr>
              <a:spLocks noChangeShapeType="1"/>
            </p:cNvSpPr>
            <p:nvPr/>
          </p:nvSpPr>
          <p:spPr bwMode="auto">
            <a:xfrm flipV="1">
              <a:off x="548" y="275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8" name="Line 42"/>
            <p:cNvSpPr>
              <a:spLocks noChangeShapeType="1"/>
            </p:cNvSpPr>
            <p:nvPr/>
          </p:nvSpPr>
          <p:spPr bwMode="auto">
            <a:xfrm>
              <a:off x="1832" y="334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39" name="Line 43"/>
            <p:cNvSpPr>
              <a:spLocks noChangeShapeType="1"/>
            </p:cNvSpPr>
            <p:nvPr/>
          </p:nvSpPr>
          <p:spPr bwMode="auto">
            <a:xfrm flipV="1">
              <a:off x="1189" y="334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40" name="Line 44"/>
            <p:cNvSpPr>
              <a:spLocks noChangeShapeType="1"/>
            </p:cNvSpPr>
            <p:nvPr/>
          </p:nvSpPr>
          <p:spPr bwMode="auto">
            <a:xfrm flipV="1">
              <a:off x="548" y="334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3870" name="Rectangle 45"/>
            <p:cNvSpPr/>
            <p:nvPr/>
          </p:nvSpPr>
          <p:spPr>
            <a:xfrm>
              <a:off x="3016" y="1344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71" name="Rectangle 46"/>
            <p:cNvSpPr/>
            <p:nvPr/>
          </p:nvSpPr>
          <p:spPr>
            <a:xfrm>
              <a:off x="3016" y="1935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72" name="Rectangle 47"/>
            <p:cNvSpPr/>
            <p:nvPr/>
          </p:nvSpPr>
          <p:spPr>
            <a:xfrm>
              <a:off x="3016" y="2526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73" name="Rectangle 48"/>
            <p:cNvSpPr/>
            <p:nvPr/>
          </p:nvSpPr>
          <p:spPr>
            <a:xfrm>
              <a:off x="3674" y="1344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33874" name="Rectangle 49"/>
            <p:cNvSpPr/>
            <p:nvPr/>
          </p:nvSpPr>
          <p:spPr>
            <a:xfrm>
              <a:off x="3674" y="1935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75" name="Rectangle 50"/>
            <p:cNvSpPr/>
            <p:nvPr/>
          </p:nvSpPr>
          <p:spPr>
            <a:xfrm>
              <a:off x="3674" y="2526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76" name="Rectangle 51"/>
            <p:cNvSpPr/>
            <p:nvPr/>
          </p:nvSpPr>
          <p:spPr>
            <a:xfrm>
              <a:off x="3674" y="3118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77" name="Rectangle 52"/>
            <p:cNvSpPr/>
            <p:nvPr/>
          </p:nvSpPr>
          <p:spPr>
            <a:xfrm>
              <a:off x="4332" y="1344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78" name="Rectangle 53"/>
            <p:cNvSpPr/>
            <p:nvPr/>
          </p:nvSpPr>
          <p:spPr>
            <a:xfrm>
              <a:off x="4332" y="2526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79" name="Rectangle 54"/>
            <p:cNvSpPr/>
            <p:nvPr/>
          </p:nvSpPr>
          <p:spPr>
            <a:xfrm>
              <a:off x="4332" y="3118"/>
              <a:ext cx="658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80" name="Rectangle 55"/>
            <p:cNvSpPr/>
            <p:nvPr/>
          </p:nvSpPr>
          <p:spPr>
            <a:xfrm>
              <a:off x="4990" y="1344"/>
              <a:ext cx="657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81" name="Rectangle 56"/>
            <p:cNvSpPr/>
            <p:nvPr/>
          </p:nvSpPr>
          <p:spPr>
            <a:xfrm>
              <a:off x="4990" y="1935"/>
              <a:ext cx="657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882" name="Rectangle 57"/>
            <p:cNvSpPr/>
            <p:nvPr/>
          </p:nvSpPr>
          <p:spPr>
            <a:xfrm>
              <a:off x="4990" y="3118"/>
              <a:ext cx="657" cy="5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grpSp>
          <p:nvGrpSpPr>
            <p:cNvPr id="333883" name="Group 58"/>
            <p:cNvGrpSpPr/>
            <p:nvPr/>
          </p:nvGrpSpPr>
          <p:grpSpPr>
            <a:xfrm>
              <a:off x="3030" y="1682"/>
              <a:ext cx="190" cy="1858"/>
              <a:chOff x="2495" y="2783"/>
              <a:chExt cx="97" cy="1056"/>
            </a:xfrm>
          </p:grpSpPr>
          <p:sp>
            <p:nvSpPr>
              <p:cNvPr id="797755" name="Oval 59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7756" name="Line 60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33886" name="Group 61"/>
            <p:cNvGrpSpPr/>
            <p:nvPr/>
          </p:nvGrpSpPr>
          <p:grpSpPr>
            <a:xfrm>
              <a:off x="3717" y="1682"/>
              <a:ext cx="189" cy="1858"/>
              <a:chOff x="2495" y="2783"/>
              <a:chExt cx="97" cy="1056"/>
            </a:xfrm>
          </p:grpSpPr>
          <p:sp>
            <p:nvSpPr>
              <p:cNvPr id="797758" name="Oval 62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7759" name="Line 63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33889" name="Group 64"/>
            <p:cNvGrpSpPr/>
            <p:nvPr/>
          </p:nvGrpSpPr>
          <p:grpSpPr>
            <a:xfrm>
              <a:off x="4374" y="1682"/>
              <a:ext cx="190" cy="1858"/>
              <a:chOff x="2495" y="2783"/>
              <a:chExt cx="97" cy="1056"/>
            </a:xfrm>
          </p:grpSpPr>
          <p:sp>
            <p:nvSpPr>
              <p:cNvPr id="797761" name="Oval 6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7762" name="Line 6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grpSp>
          <p:nvGrpSpPr>
            <p:cNvPr id="333892" name="Group 67"/>
            <p:cNvGrpSpPr/>
            <p:nvPr/>
          </p:nvGrpSpPr>
          <p:grpSpPr>
            <a:xfrm>
              <a:off x="4995" y="1682"/>
              <a:ext cx="190" cy="1858"/>
              <a:chOff x="2495" y="2783"/>
              <a:chExt cx="97" cy="1056"/>
            </a:xfrm>
          </p:grpSpPr>
          <p:sp>
            <p:nvSpPr>
              <p:cNvPr id="797764" name="Oval 6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97765" name="Line 6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黑体" panose="02010609060101010101" pitchFamily="2" charset="-122"/>
                  <a:cs typeface="+mn-cs"/>
                </a:endParaRPr>
              </a:p>
            </p:txBody>
          </p:sp>
        </p:grpSp>
        <p:sp>
          <p:nvSpPr>
            <p:cNvPr id="797766" name="Line 70"/>
            <p:cNvSpPr>
              <a:spLocks noChangeShapeType="1"/>
            </p:cNvSpPr>
            <p:nvPr/>
          </p:nvSpPr>
          <p:spPr bwMode="auto">
            <a:xfrm>
              <a:off x="4143" y="1531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67" name="Line 71"/>
            <p:cNvSpPr>
              <a:spLocks noChangeShapeType="1"/>
            </p:cNvSpPr>
            <p:nvPr/>
          </p:nvSpPr>
          <p:spPr bwMode="auto">
            <a:xfrm flipV="1">
              <a:off x="4682" y="153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68" name="Line 72"/>
            <p:cNvSpPr>
              <a:spLocks noChangeShapeType="1"/>
            </p:cNvSpPr>
            <p:nvPr/>
          </p:nvSpPr>
          <p:spPr bwMode="auto">
            <a:xfrm>
              <a:off x="4810" y="216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69" name="Line 73"/>
            <p:cNvSpPr>
              <a:spLocks noChangeShapeType="1"/>
            </p:cNvSpPr>
            <p:nvPr/>
          </p:nvSpPr>
          <p:spPr bwMode="auto">
            <a:xfrm>
              <a:off x="3958" y="216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70" name="Line 74"/>
            <p:cNvSpPr>
              <a:spLocks noChangeShapeType="1"/>
            </p:cNvSpPr>
            <p:nvPr/>
          </p:nvSpPr>
          <p:spPr bwMode="auto">
            <a:xfrm flipV="1">
              <a:off x="3315" y="216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71" name="Line 75"/>
            <p:cNvSpPr>
              <a:spLocks noChangeShapeType="1"/>
            </p:cNvSpPr>
            <p:nvPr/>
          </p:nvSpPr>
          <p:spPr bwMode="auto">
            <a:xfrm>
              <a:off x="3307" y="1542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3901" name="Rectangle 76"/>
            <p:cNvSpPr/>
            <p:nvPr/>
          </p:nvSpPr>
          <p:spPr>
            <a:xfrm>
              <a:off x="4331" y="1934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1,2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902" name="Rectangle 77"/>
            <p:cNvSpPr/>
            <p:nvPr/>
          </p:nvSpPr>
          <p:spPr>
            <a:xfrm>
              <a:off x="4989" y="2524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2,3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333903" name="Rectangle 78"/>
            <p:cNvSpPr/>
            <p:nvPr/>
          </p:nvSpPr>
          <p:spPr>
            <a:xfrm>
              <a:off x="3016" y="3113"/>
              <a:ext cx="658" cy="5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3,0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Gulim" panose="020B0600000101010101" pitchFamily="34" charset="-127"/>
              </a:endParaRPr>
            </a:p>
          </p:txBody>
        </p:sp>
        <p:sp>
          <p:nvSpPr>
            <p:cNvPr id="797775" name="Line 79"/>
            <p:cNvSpPr>
              <a:spLocks noChangeShapeType="1"/>
            </p:cNvSpPr>
            <p:nvPr/>
          </p:nvSpPr>
          <p:spPr bwMode="auto">
            <a:xfrm>
              <a:off x="3515" y="3337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76" name="Line 80"/>
            <p:cNvSpPr>
              <a:spLocks noChangeShapeType="1"/>
            </p:cNvSpPr>
            <p:nvPr/>
          </p:nvSpPr>
          <p:spPr bwMode="auto">
            <a:xfrm flipV="1">
              <a:off x="4028" y="3337"/>
              <a:ext cx="63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77" name="Line 81"/>
            <p:cNvSpPr>
              <a:spLocks noChangeShapeType="1"/>
            </p:cNvSpPr>
            <p:nvPr/>
          </p:nvSpPr>
          <p:spPr bwMode="auto">
            <a:xfrm flipV="1">
              <a:off x="4669" y="3340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78" name="Line 82"/>
            <p:cNvSpPr>
              <a:spLocks noChangeShapeType="1"/>
            </p:cNvSpPr>
            <p:nvPr/>
          </p:nvSpPr>
          <p:spPr bwMode="auto">
            <a:xfrm>
              <a:off x="4604" y="275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79" name="Line 83"/>
            <p:cNvSpPr>
              <a:spLocks noChangeShapeType="1"/>
            </p:cNvSpPr>
            <p:nvPr/>
          </p:nvSpPr>
          <p:spPr bwMode="auto">
            <a:xfrm flipV="1">
              <a:off x="3961" y="275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7780" name="Line 84"/>
            <p:cNvSpPr>
              <a:spLocks noChangeShapeType="1"/>
            </p:cNvSpPr>
            <p:nvPr/>
          </p:nvSpPr>
          <p:spPr bwMode="auto">
            <a:xfrm flipV="1">
              <a:off x="3320" y="275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带状划分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57338"/>
            <a:ext cx="7707313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＝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27× 27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矩阵的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种带状划分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</a:t>
            </a:r>
          </a:p>
        </p:txBody>
      </p:sp>
      <p:pic>
        <p:nvPicPr>
          <p:cNvPr id="297989" name="Picture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288" y="2276475"/>
            <a:ext cx="7921625" cy="301148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Fox</a:t>
            </a:r>
            <a:r>
              <a:rPr lang="zh-CN" altLang="en-US" sz="4400" dirty="0"/>
              <a:t>乘法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1300"/>
            <a:ext cx="8135938" cy="4773613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示例：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4×4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 p=16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(c)                                                    (d)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34853" name="Rectangle 4"/>
          <p:cNvSpPr/>
          <p:nvPr/>
        </p:nvSpPr>
        <p:spPr>
          <a:xfrm>
            <a:off x="323850" y="2122488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2,0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54" name="Rectangle 5"/>
          <p:cNvSpPr/>
          <p:nvPr/>
        </p:nvSpPr>
        <p:spPr>
          <a:xfrm>
            <a:off x="323850" y="3060700"/>
            <a:ext cx="1044575" cy="9382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3,0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55" name="Rectangle 6"/>
          <p:cNvSpPr/>
          <p:nvPr/>
        </p:nvSpPr>
        <p:spPr>
          <a:xfrm>
            <a:off x="1368425" y="2122488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2,1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56" name="Rectangle 7"/>
          <p:cNvSpPr/>
          <p:nvPr/>
        </p:nvSpPr>
        <p:spPr>
          <a:xfrm>
            <a:off x="1368425" y="3060700"/>
            <a:ext cx="1044575" cy="9382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3,1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57" name="Rectangle 8"/>
          <p:cNvSpPr/>
          <p:nvPr/>
        </p:nvSpPr>
        <p:spPr>
          <a:xfrm>
            <a:off x="1368425" y="3998913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0,1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58" name="Rectangle 9"/>
          <p:cNvSpPr/>
          <p:nvPr/>
        </p:nvSpPr>
        <p:spPr>
          <a:xfrm>
            <a:off x="2413000" y="3060700"/>
            <a:ext cx="1044575" cy="9382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59" name="Rectangle 10"/>
          <p:cNvSpPr/>
          <p:nvPr/>
        </p:nvSpPr>
        <p:spPr>
          <a:xfrm>
            <a:off x="2413000" y="3998913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60" name="Rectangle 11"/>
          <p:cNvSpPr/>
          <p:nvPr/>
        </p:nvSpPr>
        <p:spPr>
          <a:xfrm>
            <a:off x="2413000" y="4938713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61" name="Rectangle 12"/>
          <p:cNvSpPr/>
          <p:nvPr/>
        </p:nvSpPr>
        <p:spPr>
          <a:xfrm>
            <a:off x="3457575" y="2122488"/>
            <a:ext cx="1042988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2,3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62" name="Rectangle 13"/>
          <p:cNvSpPr/>
          <p:nvPr/>
        </p:nvSpPr>
        <p:spPr>
          <a:xfrm>
            <a:off x="3457575" y="3998913"/>
            <a:ext cx="1042988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0,3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63" name="Rectangle 14"/>
          <p:cNvSpPr/>
          <p:nvPr/>
        </p:nvSpPr>
        <p:spPr>
          <a:xfrm>
            <a:off x="3457575" y="4938713"/>
            <a:ext cx="1042988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1,3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grpSp>
        <p:nvGrpSpPr>
          <p:cNvPr id="334864" name="Group 15"/>
          <p:cNvGrpSpPr/>
          <p:nvPr/>
        </p:nvGrpSpPr>
        <p:grpSpPr>
          <a:xfrm>
            <a:off x="346075" y="2659063"/>
            <a:ext cx="301625" cy="2949575"/>
            <a:chOff x="2495" y="2783"/>
            <a:chExt cx="97" cy="1056"/>
          </a:xfrm>
        </p:grpSpPr>
        <p:sp>
          <p:nvSpPr>
            <p:cNvPr id="798736" name="Oval 16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8737" name="Line 17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34867" name="Group 18"/>
          <p:cNvGrpSpPr/>
          <p:nvPr/>
        </p:nvGrpSpPr>
        <p:grpSpPr>
          <a:xfrm>
            <a:off x="1436688" y="2659063"/>
            <a:ext cx="300037" cy="2949575"/>
            <a:chOff x="2495" y="2783"/>
            <a:chExt cx="97" cy="1056"/>
          </a:xfrm>
        </p:grpSpPr>
        <p:sp>
          <p:nvSpPr>
            <p:cNvPr id="798739" name="Oval 19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8740" name="Line 20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34870" name="Group 21"/>
          <p:cNvGrpSpPr/>
          <p:nvPr/>
        </p:nvGrpSpPr>
        <p:grpSpPr>
          <a:xfrm>
            <a:off x="2479675" y="2659063"/>
            <a:ext cx="301625" cy="2949575"/>
            <a:chOff x="2495" y="2783"/>
            <a:chExt cx="97" cy="1056"/>
          </a:xfrm>
        </p:grpSpPr>
        <p:sp>
          <p:nvSpPr>
            <p:cNvPr id="798742" name="Oval 22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8743" name="Line 23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34873" name="Group 24"/>
          <p:cNvGrpSpPr/>
          <p:nvPr/>
        </p:nvGrpSpPr>
        <p:grpSpPr>
          <a:xfrm>
            <a:off x="3465513" y="2659063"/>
            <a:ext cx="301625" cy="2949575"/>
            <a:chOff x="2495" y="2783"/>
            <a:chExt cx="97" cy="1056"/>
          </a:xfrm>
        </p:grpSpPr>
        <p:sp>
          <p:nvSpPr>
            <p:cNvPr id="798745" name="Oval 25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8746" name="Line 26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798747" name="Line 27"/>
          <p:cNvSpPr>
            <a:spLocks noChangeShapeType="1"/>
          </p:cNvSpPr>
          <p:nvPr/>
        </p:nvSpPr>
        <p:spPr bwMode="auto">
          <a:xfrm>
            <a:off x="1136650" y="4283075"/>
            <a:ext cx="811213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48" name="Line 28"/>
          <p:cNvSpPr>
            <a:spLocks noChangeShapeType="1"/>
          </p:cNvSpPr>
          <p:nvPr/>
        </p:nvSpPr>
        <p:spPr bwMode="auto">
          <a:xfrm flipV="1">
            <a:off x="1951038" y="4283075"/>
            <a:ext cx="1014413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49" name="Line 29"/>
          <p:cNvSpPr>
            <a:spLocks noChangeShapeType="1"/>
          </p:cNvSpPr>
          <p:nvPr/>
        </p:nvSpPr>
        <p:spPr bwMode="auto">
          <a:xfrm flipV="1">
            <a:off x="2968625" y="4287838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0" name="Line 30"/>
          <p:cNvSpPr>
            <a:spLocks noChangeShapeType="1"/>
          </p:cNvSpPr>
          <p:nvPr/>
        </p:nvSpPr>
        <p:spPr bwMode="auto">
          <a:xfrm>
            <a:off x="2155825" y="5291138"/>
            <a:ext cx="811213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1" name="Line 31"/>
          <p:cNvSpPr>
            <a:spLocks noChangeShapeType="1"/>
          </p:cNvSpPr>
          <p:nvPr/>
        </p:nvSpPr>
        <p:spPr bwMode="auto">
          <a:xfrm flipV="1">
            <a:off x="2971800" y="5291138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2" name="Line 32"/>
          <p:cNvSpPr>
            <a:spLocks noChangeShapeType="1"/>
          </p:cNvSpPr>
          <p:nvPr/>
        </p:nvSpPr>
        <p:spPr bwMode="auto">
          <a:xfrm>
            <a:off x="3171825" y="2482850"/>
            <a:ext cx="8096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3" name="Line 33"/>
          <p:cNvSpPr>
            <a:spLocks noChangeShapeType="1"/>
          </p:cNvSpPr>
          <p:nvPr/>
        </p:nvSpPr>
        <p:spPr bwMode="auto">
          <a:xfrm>
            <a:off x="798513" y="5291138"/>
            <a:ext cx="8096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4" name="Line 34"/>
          <p:cNvSpPr>
            <a:spLocks noChangeShapeType="1"/>
          </p:cNvSpPr>
          <p:nvPr/>
        </p:nvSpPr>
        <p:spPr bwMode="auto">
          <a:xfrm>
            <a:off x="1819275" y="2482850"/>
            <a:ext cx="8096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5" name="Line 35"/>
          <p:cNvSpPr>
            <a:spLocks noChangeShapeType="1"/>
          </p:cNvSpPr>
          <p:nvPr/>
        </p:nvSpPr>
        <p:spPr bwMode="auto">
          <a:xfrm flipV="1">
            <a:off x="798513" y="2482850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6" name="Line 36"/>
          <p:cNvSpPr>
            <a:spLocks noChangeShapeType="1"/>
          </p:cNvSpPr>
          <p:nvPr/>
        </p:nvSpPr>
        <p:spPr bwMode="auto">
          <a:xfrm>
            <a:off x="2836863" y="3419475"/>
            <a:ext cx="8096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7" name="Line 37"/>
          <p:cNvSpPr>
            <a:spLocks noChangeShapeType="1"/>
          </p:cNvSpPr>
          <p:nvPr/>
        </p:nvSpPr>
        <p:spPr bwMode="auto">
          <a:xfrm flipV="1">
            <a:off x="1816100" y="3419475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58" name="Line 38"/>
          <p:cNvSpPr>
            <a:spLocks noChangeShapeType="1"/>
          </p:cNvSpPr>
          <p:nvPr/>
        </p:nvSpPr>
        <p:spPr bwMode="auto">
          <a:xfrm flipV="1">
            <a:off x="798513" y="3419475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4888" name="Rectangle 39"/>
          <p:cNvSpPr/>
          <p:nvPr/>
        </p:nvSpPr>
        <p:spPr>
          <a:xfrm>
            <a:off x="4716463" y="2122488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3,0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89" name="Rectangle 40"/>
          <p:cNvSpPr/>
          <p:nvPr/>
        </p:nvSpPr>
        <p:spPr>
          <a:xfrm>
            <a:off x="4716463" y="3998913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1,0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90" name="Rectangle 41"/>
          <p:cNvSpPr/>
          <p:nvPr/>
        </p:nvSpPr>
        <p:spPr>
          <a:xfrm>
            <a:off x="5761038" y="2122488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3,1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4891" name="Rectangle 42"/>
          <p:cNvSpPr/>
          <p:nvPr/>
        </p:nvSpPr>
        <p:spPr>
          <a:xfrm>
            <a:off x="5761038" y="3060700"/>
            <a:ext cx="1044575" cy="9382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0,1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92" name="Rectangle 43"/>
          <p:cNvSpPr/>
          <p:nvPr/>
        </p:nvSpPr>
        <p:spPr>
          <a:xfrm>
            <a:off x="5761038" y="4938713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2,1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93" name="Rectangle 44"/>
          <p:cNvSpPr/>
          <p:nvPr/>
        </p:nvSpPr>
        <p:spPr>
          <a:xfrm>
            <a:off x="6805613" y="2122488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94" name="Rectangle 45"/>
          <p:cNvSpPr/>
          <p:nvPr/>
        </p:nvSpPr>
        <p:spPr>
          <a:xfrm>
            <a:off x="6805613" y="3998913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95" name="Rectangle 46"/>
          <p:cNvSpPr/>
          <p:nvPr/>
        </p:nvSpPr>
        <p:spPr>
          <a:xfrm>
            <a:off x="7850188" y="3060700"/>
            <a:ext cx="1042987" cy="9382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0,3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896" name="Rectangle 47"/>
          <p:cNvSpPr/>
          <p:nvPr/>
        </p:nvSpPr>
        <p:spPr>
          <a:xfrm>
            <a:off x="7850188" y="4938713"/>
            <a:ext cx="1042987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2,3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grpSp>
        <p:nvGrpSpPr>
          <p:cNvPr id="334897" name="Group 48"/>
          <p:cNvGrpSpPr/>
          <p:nvPr/>
        </p:nvGrpSpPr>
        <p:grpSpPr>
          <a:xfrm>
            <a:off x="4738688" y="2659063"/>
            <a:ext cx="301625" cy="2949575"/>
            <a:chOff x="2495" y="2783"/>
            <a:chExt cx="97" cy="1056"/>
          </a:xfrm>
        </p:grpSpPr>
        <p:sp>
          <p:nvSpPr>
            <p:cNvPr id="798769" name="Oval 49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8770" name="Line 50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34900" name="Group 51"/>
          <p:cNvGrpSpPr/>
          <p:nvPr/>
        </p:nvGrpSpPr>
        <p:grpSpPr>
          <a:xfrm>
            <a:off x="5829300" y="2659063"/>
            <a:ext cx="300038" cy="2949575"/>
            <a:chOff x="2495" y="2783"/>
            <a:chExt cx="97" cy="1056"/>
          </a:xfrm>
        </p:grpSpPr>
        <p:sp>
          <p:nvSpPr>
            <p:cNvPr id="798772" name="Oval 52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8773" name="Line 53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34903" name="Group 54"/>
          <p:cNvGrpSpPr/>
          <p:nvPr/>
        </p:nvGrpSpPr>
        <p:grpSpPr>
          <a:xfrm>
            <a:off x="6872288" y="2659063"/>
            <a:ext cx="301625" cy="2949575"/>
            <a:chOff x="2495" y="2783"/>
            <a:chExt cx="97" cy="1056"/>
          </a:xfrm>
        </p:grpSpPr>
        <p:sp>
          <p:nvSpPr>
            <p:cNvPr id="798775" name="Oval 55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8776" name="Line 56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34906" name="Group 57"/>
          <p:cNvGrpSpPr/>
          <p:nvPr/>
        </p:nvGrpSpPr>
        <p:grpSpPr>
          <a:xfrm>
            <a:off x="7858125" y="2659063"/>
            <a:ext cx="301625" cy="2949575"/>
            <a:chOff x="2495" y="2783"/>
            <a:chExt cx="97" cy="1056"/>
          </a:xfrm>
        </p:grpSpPr>
        <p:sp>
          <p:nvSpPr>
            <p:cNvPr id="798778" name="Oval 58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8779" name="Line 59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798780" name="Line 60"/>
          <p:cNvSpPr>
            <a:spLocks noChangeShapeType="1"/>
          </p:cNvSpPr>
          <p:nvPr/>
        </p:nvSpPr>
        <p:spPr bwMode="auto">
          <a:xfrm>
            <a:off x="6505575" y="4291013"/>
            <a:ext cx="811213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81" name="Line 61"/>
          <p:cNvSpPr>
            <a:spLocks noChangeShapeType="1"/>
          </p:cNvSpPr>
          <p:nvPr/>
        </p:nvSpPr>
        <p:spPr bwMode="auto">
          <a:xfrm flipV="1">
            <a:off x="7361238" y="4291013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82" name="Line 62"/>
          <p:cNvSpPr>
            <a:spLocks noChangeShapeType="1"/>
          </p:cNvSpPr>
          <p:nvPr/>
        </p:nvSpPr>
        <p:spPr bwMode="auto">
          <a:xfrm>
            <a:off x="7564438" y="5291138"/>
            <a:ext cx="8096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83" name="Line 63"/>
          <p:cNvSpPr>
            <a:spLocks noChangeShapeType="1"/>
          </p:cNvSpPr>
          <p:nvPr/>
        </p:nvSpPr>
        <p:spPr bwMode="auto">
          <a:xfrm>
            <a:off x="6211888" y="5291138"/>
            <a:ext cx="8096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84" name="Line 64"/>
          <p:cNvSpPr>
            <a:spLocks noChangeShapeType="1"/>
          </p:cNvSpPr>
          <p:nvPr/>
        </p:nvSpPr>
        <p:spPr bwMode="auto">
          <a:xfrm flipV="1">
            <a:off x="5191125" y="5291138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85" name="Line 65"/>
          <p:cNvSpPr>
            <a:spLocks noChangeShapeType="1"/>
          </p:cNvSpPr>
          <p:nvPr/>
        </p:nvSpPr>
        <p:spPr bwMode="auto">
          <a:xfrm>
            <a:off x="5178425" y="4308475"/>
            <a:ext cx="8096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4915" name="Rectangle 66"/>
          <p:cNvSpPr/>
          <p:nvPr/>
        </p:nvSpPr>
        <p:spPr>
          <a:xfrm>
            <a:off x="6804025" y="3059113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16" name="Rectangle 67"/>
          <p:cNvSpPr/>
          <p:nvPr/>
        </p:nvSpPr>
        <p:spPr>
          <a:xfrm>
            <a:off x="7848600" y="3995738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1,3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17" name="Rectangle 68"/>
          <p:cNvSpPr/>
          <p:nvPr/>
        </p:nvSpPr>
        <p:spPr>
          <a:xfrm>
            <a:off x="4716463" y="4930775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2,0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798789" name="Line 69"/>
          <p:cNvSpPr>
            <a:spLocks noChangeShapeType="1"/>
          </p:cNvSpPr>
          <p:nvPr/>
        </p:nvSpPr>
        <p:spPr bwMode="auto">
          <a:xfrm>
            <a:off x="5508625" y="3413125"/>
            <a:ext cx="811213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90" name="Line 70"/>
          <p:cNvSpPr>
            <a:spLocks noChangeShapeType="1"/>
          </p:cNvSpPr>
          <p:nvPr/>
        </p:nvSpPr>
        <p:spPr bwMode="auto">
          <a:xfrm flipV="1">
            <a:off x="6323013" y="3413125"/>
            <a:ext cx="1014413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91" name="Line 71"/>
          <p:cNvSpPr>
            <a:spLocks noChangeShapeType="1"/>
          </p:cNvSpPr>
          <p:nvPr/>
        </p:nvSpPr>
        <p:spPr bwMode="auto">
          <a:xfrm flipV="1">
            <a:off x="7340600" y="3417888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92" name="Line 72"/>
          <p:cNvSpPr>
            <a:spLocks noChangeShapeType="1"/>
          </p:cNvSpPr>
          <p:nvPr/>
        </p:nvSpPr>
        <p:spPr bwMode="auto">
          <a:xfrm>
            <a:off x="7237413" y="2482850"/>
            <a:ext cx="8096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93" name="Line 73"/>
          <p:cNvSpPr>
            <a:spLocks noChangeShapeType="1"/>
          </p:cNvSpPr>
          <p:nvPr/>
        </p:nvSpPr>
        <p:spPr bwMode="auto">
          <a:xfrm flipV="1">
            <a:off x="6216650" y="2482850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98794" name="Line 74"/>
          <p:cNvSpPr>
            <a:spLocks noChangeShapeType="1"/>
          </p:cNvSpPr>
          <p:nvPr/>
        </p:nvSpPr>
        <p:spPr bwMode="auto">
          <a:xfrm flipV="1">
            <a:off x="5199063" y="2482850"/>
            <a:ext cx="1012825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4924" name="Rectangle 75"/>
          <p:cNvSpPr/>
          <p:nvPr/>
        </p:nvSpPr>
        <p:spPr>
          <a:xfrm>
            <a:off x="2413000" y="2122488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0,2</a:t>
            </a: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25" name="Rectangle 76"/>
          <p:cNvSpPr/>
          <p:nvPr/>
        </p:nvSpPr>
        <p:spPr>
          <a:xfrm>
            <a:off x="3455988" y="3057525"/>
            <a:ext cx="1044575" cy="9382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1,3</a:t>
            </a: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3,3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26" name="Rectangle 77"/>
          <p:cNvSpPr/>
          <p:nvPr/>
        </p:nvSpPr>
        <p:spPr>
          <a:xfrm>
            <a:off x="323850" y="3995738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2,0</a:t>
            </a: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0,0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27" name="Rectangle 78"/>
          <p:cNvSpPr/>
          <p:nvPr/>
        </p:nvSpPr>
        <p:spPr>
          <a:xfrm>
            <a:off x="323850" y="4930775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1,0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28" name="Rectangle 79"/>
          <p:cNvSpPr/>
          <p:nvPr/>
        </p:nvSpPr>
        <p:spPr>
          <a:xfrm>
            <a:off x="1368425" y="4930775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3,1</a:t>
            </a: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1,1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29" name="Rectangle 80"/>
          <p:cNvSpPr/>
          <p:nvPr/>
        </p:nvSpPr>
        <p:spPr>
          <a:xfrm>
            <a:off x="7848600" y="2122488"/>
            <a:ext cx="1044575" cy="938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0,3</a:t>
            </a: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3,3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34930" name="Rectangle 81"/>
          <p:cNvSpPr/>
          <p:nvPr/>
        </p:nvSpPr>
        <p:spPr>
          <a:xfrm>
            <a:off x="4716463" y="3055938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1,0</a:t>
            </a: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31" name="Rectangle 82"/>
          <p:cNvSpPr/>
          <p:nvPr/>
        </p:nvSpPr>
        <p:spPr>
          <a:xfrm>
            <a:off x="5759450" y="3995738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2,1</a:t>
            </a: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1,1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334932" name="Rectangle 83"/>
          <p:cNvSpPr/>
          <p:nvPr/>
        </p:nvSpPr>
        <p:spPr>
          <a:xfrm>
            <a:off x="6804025" y="4930775"/>
            <a:ext cx="1044575" cy="93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3,2</a:t>
            </a:r>
          </a:p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 baseline="-25000" dirty="0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2,2</a:t>
            </a:r>
            <a:endParaRPr lang="en-CA" altLang="zh-CN" sz="1800" b="1" baseline="-25000" dirty="0">
              <a:solidFill>
                <a:srgbClr val="003399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9608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9.4 </a:t>
            </a:r>
            <a:r>
              <a:rPr lang="zh-CN" altLang="en-US" sz="4400" dirty="0">
                <a:ea typeface="华文新魏" panose="02010800040101010101" pitchFamily="2" charset="-122"/>
              </a:rPr>
              <a:t>矩阵乘法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9.4.1 </a:t>
            </a:r>
            <a:r>
              <a:rPr lang="zh-CN" altLang="en-US" dirty="0">
                <a:ea typeface="华文新魏" panose="02010800040101010101" pitchFamily="2" charset="-122"/>
              </a:rPr>
              <a:t>简单并行分块乘法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9.4.2 Cannon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9.4.3 Fox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9.4.4 </a:t>
            </a:r>
            <a:r>
              <a:rPr lang="en-US" altLang="zh-CN" u="sng" dirty="0">
                <a:solidFill>
                  <a:schemeClr val="tx2"/>
                </a:solidFill>
                <a:ea typeface="华文新魏" panose="02010800040101010101" pitchFamily="2" charset="-122"/>
              </a:rPr>
              <a:t>Systolic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乘法</a:t>
            </a:r>
            <a:r>
              <a:rPr lang="zh-CN" altLang="en-US" dirty="0">
                <a:ea typeface="华文新魏" panose="02010800040101010101" pitchFamily="2" charset="-122"/>
              </a:rPr>
              <a:t>  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9.4.5 DNS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800771" name="Line 3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772" name="Line 4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773" name="Line 5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774" name="Line 6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775" name="Line 7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776" name="Line 8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777" name="Line 9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6907" name="Rectangle 10"/>
          <p:cNvSpPr/>
          <p:nvPr/>
        </p:nvSpPr>
        <p:spPr>
          <a:xfrm>
            <a:off x="2943225" y="352425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6908" name="Rectangle 11"/>
          <p:cNvSpPr/>
          <p:nvPr/>
        </p:nvSpPr>
        <p:spPr>
          <a:xfrm>
            <a:off x="3937000" y="258921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4,1</a:t>
            </a:r>
          </a:p>
        </p:txBody>
      </p:sp>
      <p:sp>
        <p:nvSpPr>
          <p:cNvPr id="336909" name="Rectangle 12"/>
          <p:cNvSpPr/>
          <p:nvPr/>
        </p:nvSpPr>
        <p:spPr>
          <a:xfrm>
            <a:off x="3937000" y="230028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6910" name="Rectangle 13"/>
          <p:cNvSpPr/>
          <p:nvPr/>
        </p:nvSpPr>
        <p:spPr>
          <a:xfrm>
            <a:off x="3937000" y="201295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6911" name="Rectangle 14"/>
          <p:cNvSpPr/>
          <p:nvPr/>
        </p:nvSpPr>
        <p:spPr>
          <a:xfrm>
            <a:off x="5089525" y="17240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6912" name="Rectangle 15"/>
          <p:cNvSpPr/>
          <p:nvPr/>
        </p:nvSpPr>
        <p:spPr>
          <a:xfrm>
            <a:off x="5089525" y="230028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4,2</a:t>
            </a:r>
          </a:p>
        </p:txBody>
      </p:sp>
      <p:sp>
        <p:nvSpPr>
          <p:cNvPr id="336913" name="Rectangle 16"/>
          <p:cNvSpPr/>
          <p:nvPr/>
        </p:nvSpPr>
        <p:spPr>
          <a:xfrm>
            <a:off x="5089525" y="201295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6914" name="Rectangle 17"/>
          <p:cNvSpPr/>
          <p:nvPr/>
        </p:nvSpPr>
        <p:spPr>
          <a:xfrm>
            <a:off x="6176963" y="143668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6915" name="Rectangle 18"/>
          <p:cNvSpPr/>
          <p:nvPr/>
        </p:nvSpPr>
        <p:spPr>
          <a:xfrm>
            <a:off x="6176963" y="17240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6916" name="Rectangle 19"/>
          <p:cNvSpPr/>
          <p:nvPr/>
        </p:nvSpPr>
        <p:spPr>
          <a:xfrm>
            <a:off x="6176963" y="201295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4,3</a:t>
            </a:r>
          </a:p>
        </p:txBody>
      </p:sp>
      <p:sp>
        <p:nvSpPr>
          <p:cNvPr id="336917" name="Rectangle 20"/>
          <p:cNvSpPr/>
          <p:nvPr/>
        </p:nvSpPr>
        <p:spPr>
          <a:xfrm>
            <a:off x="7464425" y="114935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6918" name="Rectangle 21"/>
          <p:cNvSpPr/>
          <p:nvPr/>
        </p:nvSpPr>
        <p:spPr>
          <a:xfrm>
            <a:off x="7464425" y="143668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6919" name="Rectangle 22"/>
          <p:cNvSpPr/>
          <p:nvPr/>
        </p:nvSpPr>
        <p:spPr>
          <a:xfrm>
            <a:off x="7464425" y="17240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4,4</a:t>
            </a:r>
          </a:p>
        </p:txBody>
      </p:sp>
      <p:sp>
        <p:nvSpPr>
          <p:cNvPr id="336920" name="Rectangle 23"/>
          <p:cNvSpPr/>
          <p:nvPr/>
        </p:nvSpPr>
        <p:spPr>
          <a:xfrm>
            <a:off x="2505075" y="352425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6921" name="Rectangle 24"/>
          <p:cNvSpPr/>
          <p:nvPr/>
        </p:nvSpPr>
        <p:spPr>
          <a:xfrm>
            <a:off x="1641475" y="352425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6922" name="Rectangle 25"/>
          <p:cNvSpPr/>
          <p:nvPr/>
        </p:nvSpPr>
        <p:spPr>
          <a:xfrm>
            <a:off x="2073275" y="352425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6923" name="Rectangle 26"/>
          <p:cNvSpPr/>
          <p:nvPr/>
        </p:nvSpPr>
        <p:spPr>
          <a:xfrm>
            <a:off x="2505075" y="45418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6924" name="Rectangle 27"/>
          <p:cNvSpPr/>
          <p:nvPr/>
        </p:nvSpPr>
        <p:spPr>
          <a:xfrm>
            <a:off x="1209675" y="45418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6925" name="Rectangle 28"/>
          <p:cNvSpPr/>
          <p:nvPr/>
        </p:nvSpPr>
        <p:spPr>
          <a:xfrm>
            <a:off x="1641475" y="45418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6926" name="Rectangle 29"/>
          <p:cNvSpPr/>
          <p:nvPr/>
        </p:nvSpPr>
        <p:spPr>
          <a:xfrm>
            <a:off x="2073275" y="45418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6927" name="Rectangle 30"/>
          <p:cNvSpPr/>
          <p:nvPr/>
        </p:nvSpPr>
        <p:spPr>
          <a:xfrm>
            <a:off x="776288" y="554990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6928" name="Rectangle 31"/>
          <p:cNvSpPr/>
          <p:nvPr/>
        </p:nvSpPr>
        <p:spPr>
          <a:xfrm>
            <a:off x="1209675" y="554990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6929" name="Rectangle 32"/>
          <p:cNvSpPr/>
          <p:nvPr/>
        </p:nvSpPr>
        <p:spPr>
          <a:xfrm>
            <a:off x="1641475" y="554990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6930" name="Rectangle 33"/>
          <p:cNvSpPr/>
          <p:nvPr/>
        </p:nvSpPr>
        <p:spPr>
          <a:xfrm>
            <a:off x="2073275" y="554990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6931" name="Rectangle 34"/>
          <p:cNvSpPr/>
          <p:nvPr/>
        </p:nvSpPr>
        <p:spPr>
          <a:xfrm>
            <a:off x="3935413" y="170973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6932" name="Rectangle 35"/>
          <p:cNvSpPr/>
          <p:nvPr/>
        </p:nvSpPr>
        <p:spPr>
          <a:xfrm>
            <a:off x="5097463" y="142081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6933" name="Rectangle 36"/>
          <p:cNvSpPr/>
          <p:nvPr/>
        </p:nvSpPr>
        <p:spPr>
          <a:xfrm>
            <a:off x="6176963" y="112553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6934" name="Rectangle 37"/>
          <p:cNvSpPr/>
          <p:nvPr/>
        </p:nvSpPr>
        <p:spPr>
          <a:xfrm>
            <a:off x="7464425" y="83661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6935" name="Rectangle 38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</a:p>
        </p:txBody>
      </p:sp>
      <p:sp>
        <p:nvSpPr>
          <p:cNvPr id="336936" name="Rectangle 39"/>
          <p:cNvSpPr/>
          <p:nvPr/>
        </p:nvSpPr>
        <p:spPr>
          <a:xfrm>
            <a:off x="3694113" y="3284538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6937" name="Rectangle 40"/>
          <p:cNvSpPr/>
          <p:nvPr/>
        </p:nvSpPr>
        <p:spPr>
          <a:xfrm>
            <a:off x="4868863" y="3284538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6938" name="Rectangle 41"/>
          <p:cNvSpPr/>
          <p:nvPr/>
        </p:nvSpPr>
        <p:spPr>
          <a:xfrm>
            <a:off x="6046788" y="3284538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6939" name="Rectangle 42"/>
          <p:cNvSpPr/>
          <p:nvPr/>
        </p:nvSpPr>
        <p:spPr>
          <a:xfrm>
            <a:off x="7223125" y="3284538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6940" name="Rectangle 43"/>
          <p:cNvSpPr/>
          <p:nvPr/>
        </p:nvSpPr>
        <p:spPr>
          <a:xfrm>
            <a:off x="3694113" y="4292600"/>
            <a:ext cx="885825" cy="7191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2, 1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6941" name="Rectangle 44"/>
          <p:cNvSpPr/>
          <p:nvPr/>
        </p:nvSpPr>
        <p:spPr>
          <a:xfrm>
            <a:off x="4868863" y="4292600"/>
            <a:ext cx="885825" cy="7191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6942" name="Rectangle 45"/>
          <p:cNvSpPr/>
          <p:nvPr/>
        </p:nvSpPr>
        <p:spPr>
          <a:xfrm>
            <a:off x="6046788" y="4292600"/>
            <a:ext cx="885825" cy="7191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6943" name="Rectangle 46"/>
          <p:cNvSpPr/>
          <p:nvPr/>
        </p:nvSpPr>
        <p:spPr>
          <a:xfrm>
            <a:off x="7223125" y="4292600"/>
            <a:ext cx="885825" cy="7191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6944" name="Rectangle 47"/>
          <p:cNvSpPr/>
          <p:nvPr/>
        </p:nvSpPr>
        <p:spPr>
          <a:xfrm>
            <a:off x="3694113" y="5300663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6945" name="Rectangle 48"/>
          <p:cNvSpPr/>
          <p:nvPr/>
        </p:nvSpPr>
        <p:spPr>
          <a:xfrm>
            <a:off x="4868863" y="5300663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6946" name="Rectangle 49"/>
          <p:cNvSpPr/>
          <p:nvPr/>
        </p:nvSpPr>
        <p:spPr>
          <a:xfrm>
            <a:off x="6046788" y="5300663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6947" name="Rectangle 50"/>
          <p:cNvSpPr/>
          <p:nvPr/>
        </p:nvSpPr>
        <p:spPr>
          <a:xfrm>
            <a:off x="7223125" y="5300663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800819" name="Line 51"/>
          <p:cNvSpPr>
            <a:spLocks noChangeShapeType="1"/>
          </p:cNvSpPr>
          <p:nvPr/>
        </p:nvSpPr>
        <p:spPr bwMode="auto">
          <a:xfrm>
            <a:off x="4579938" y="36322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0" name="Line 52"/>
          <p:cNvSpPr>
            <a:spLocks noChangeShapeType="1"/>
          </p:cNvSpPr>
          <p:nvPr/>
        </p:nvSpPr>
        <p:spPr bwMode="auto">
          <a:xfrm>
            <a:off x="5757863" y="36322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1" name="Line 53"/>
          <p:cNvSpPr>
            <a:spLocks noChangeShapeType="1"/>
          </p:cNvSpPr>
          <p:nvPr/>
        </p:nvSpPr>
        <p:spPr bwMode="auto">
          <a:xfrm>
            <a:off x="6934200" y="36322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2" name="Line 54"/>
          <p:cNvSpPr>
            <a:spLocks noChangeShapeType="1"/>
          </p:cNvSpPr>
          <p:nvPr/>
        </p:nvSpPr>
        <p:spPr bwMode="auto">
          <a:xfrm>
            <a:off x="4579938" y="46402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3" name="Line 55"/>
          <p:cNvSpPr>
            <a:spLocks noChangeShapeType="1"/>
          </p:cNvSpPr>
          <p:nvPr/>
        </p:nvSpPr>
        <p:spPr bwMode="auto">
          <a:xfrm>
            <a:off x="5757863" y="46402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4" name="Line 56"/>
          <p:cNvSpPr>
            <a:spLocks noChangeShapeType="1"/>
          </p:cNvSpPr>
          <p:nvPr/>
        </p:nvSpPr>
        <p:spPr bwMode="auto">
          <a:xfrm>
            <a:off x="6934200" y="46402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5" name="Line 57"/>
          <p:cNvSpPr>
            <a:spLocks noChangeShapeType="1"/>
          </p:cNvSpPr>
          <p:nvPr/>
        </p:nvSpPr>
        <p:spPr bwMode="auto">
          <a:xfrm>
            <a:off x="4148138" y="39925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6" name="Line 58"/>
          <p:cNvSpPr>
            <a:spLocks noChangeShapeType="1"/>
          </p:cNvSpPr>
          <p:nvPr/>
        </p:nvSpPr>
        <p:spPr bwMode="auto">
          <a:xfrm>
            <a:off x="5300663" y="39925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7" name="Line 59"/>
          <p:cNvSpPr>
            <a:spLocks noChangeShapeType="1"/>
          </p:cNvSpPr>
          <p:nvPr/>
        </p:nvSpPr>
        <p:spPr bwMode="auto">
          <a:xfrm>
            <a:off x="6453188" y="39925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8" name="Line 60"/>
          <p:cNvSpPr>
            <a:spLocks noChangeShapeType="1"/>
          </p:cNvSpPr>
          <p:nvPr/>
        </p:nvSpPr>
        <p:spPr bwMode="auto">
          <a:xfrm>
            <a:off x="7677150" y="39925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29" name="Line 61"/>
          <p:cNvSpPr>
            <a:spLocks noChangeShapeType="1"/>
          </p:cNvSpPr>
          <p:nvPr/>
        </p:nvSpPr>
        <p:spPr bwMode="auto">
          <a:xfrm>
            <a:off x="4579938" y="56483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0" name="Line 62"/>
          <p:cNvSpPr>
            <a:spLocks noChangeShapeType="1"/>
          </p:cNvSpPr>
          <p:nvPr/>
        </p:nvSpPr>
        <p:spPr bwMode="auto">
          <a:xfrm>
            <a:off x="5757863" y="56483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1" name="Line 63"/>
          <p:cNvSpPr>
            <a:spLocks noChangeShapeType="1"/>
          </p:cNvSpPr>
          <p:nvPr/>
        </p:nvSpPr>
        <p:spPr bwMode="auto">
          <a:xfrm>
            <a:off x="6934200" y="56483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2" name="Line 64"/>
          <p:cNvSpPr>
            <a:spLocks noChangeShapeType="1"/>
          </p:cNvSpPr>
          <p:nvPr/>
        </p:nvSpPr>
        <p:spPr bwMode="auto">
          <a:xfrm>
            <a:off x="4148138" y="50006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3" name="Line 65"/>
          <p:cNvSpPr>
            <a:spLocks noChangeShapeType="1"/>
          </p:cNvSpPr>
          <p:nvPr/>
        </p:nvSpPr>
        <p:spPr bwMode="auto">
          <a:xfrm>
            <a:off x="5300663" y="50006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4" name="Line 66"/>
          <p:cNvSpPr>
            <a:spLocks noChangeShapeType="1"/>
          </p:cNvSpPr>
          <p:nvPr/>
        </p:nvSpPr>
        <p:spPr bwMode="auto">
          <a:xfrm>
            <a:off x="6453188" y="50006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5" name="Line 67"/>
          <p:cNvSpPr>
            <a:spLocks noChangeShapeType="1"/>
          </p:cNvSpPr>
          <p:nvPr/>
        </p:nvSpPr>
        <p:spPr bwMode="auto">
          <a:xfrm>
            <a:off x="7677150" y="50006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6" name="Line 68"/>
          <p:cNvSpPr>
            <a:spLocks noChangeShapeType="1"/>
          </p:cNvSpPr>
          <p:nvPr/>
        </p:nvSpPr>
        <p:spPr bwMode="auto">
          <a:xfrm>
            <a:off x="3355975" y="36560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7" name="Line 69"/>
          <p:cNvSpPr>
            <a:spLocks noChangeShapeType="1"/>
          </p:cNvSpPr>
          <p:nvPr/>
        </p:nvSpPr>
        <p:spPr bwMode="auto">
          <a:xfrm>
            <a:off x="3355975" y="46640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0838" name="Line 70"/>
          <p:cNvSpPr>
            <a:spLocks noChangeShapeType="1"/>
          </p:cNvSpPr>
          <p:nvPr/>
        </p:nvSpPr>
        <p:spPr bwMode="auto">
          <a:xfrm>
            <a:off x="3355975" y="56721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37924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7925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7926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7927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7928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7929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7930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7931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7932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7933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7934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7935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7936" name="Rectangle 15"/>
          <p:cNvSpPr/>
          <p:nvPr/>
        </p:nvSpPr>
        <p:spPr>
          <a:xfrm>
            <a:off x="3937000" y="264477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7937" name="Rectangle 16"/>
          <p:cNvSpPr/>
          <p:nvPr/>
        </p:nvSpPr>
        <p:spPr>
          <a:xfrm>
            <a:off x="3937000" y="235743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7938" name="Rectangle 17"/>
          <p:cNvSpPr/>
          <p:nvPr/>
        </p:nvSpPr>
        <p:spPr>
          <a:xfrm>
            <a:off x="5089525" y="206851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7939" name="Rectangle 18"/>
          <p:cNvSpPr/>
          <p:nvPr/>
        </p:nvSpPr>
        <p:spPr>
          <a:xfrm>
            <a:off x="5089525" y="264477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4,2</a:t>
            </a:r>
          </a:p>
        </p:txBody>
      </p:sp>
      <p:sp>
        <p:nvSpPr>
          <p:cNvPr id="337940" name="Rectangle 19"/>
          <p:cNvSpPr/>
          <p:nvPr/>
        </p:nvSpPr>
        <p:spPr>
          <a:xfrm>
            <a:off x="5089525" y="235743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7941" name="Rectangle 20"/>
          <p:cNvSpPr/>
          <p:nvPr/>
        </p:nvSpPr>
        <p:spPr>
          <a:xfrm>
            <a:off x="6176963" y="178117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7942" name="Rectangle 21"/>
          <p:cNvSpPr/>
          <p:nvPr/>
        </p:nvSpPr>
        <p:spPr>
          <a:xfrm>
            <a:off x="6176963" y="206851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7943" name="Rectangle 22"/>
          <p:cNvSpPr/>
          <p:nvPr/>
        </p:nvSpPr>
        <p:spPr>
          <a:xfrm>
            <a:off x="6176963" y="235743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4,3</a:t>
            </a:r>
          </a:p>
        </p:txBody>
      </p:sp>
      <p:sp>
        <p:nvSpPr>
          <p:cNvPr id="337944" name="Rectangle 23"/>
          <p:cNvSpPr/>
          <p:nvPr/>
        </p:nvSpPr>
        <p:spPr>
          <a:xfrm>
            <a:off x="7464425" y="149383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7945" name="Rectangle 24"/>
          <p:cNvSpPr/>
          <p:nvPr/>
        </p:nvSpPr>
        <p:spPr>
          <a:xfrm>
            <a:off x="7464425" y="178117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7946" name="Rectangle 25"/>
          <p:cNvSpPr/>
          <p:nvPr/>
        </p:nvSpPr>
        <p:spPr>
          <a:xfrm>
            <a:off x="7464425" y="206851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4,4</a:t>
            </a:r>
          </a:p>
        </p:txBody>
      </p:sp>
      <p:sp>
        <p:nvSpPr>
          <p:cNvPr id="337947" name="Rectangle 26"/>
          <p:cNvSpPr/>
          <p:nvPr/>
        </p:nvSpPr>
        <p:spPr>
          <a:xfrm>
            <a:off x="2941638" y="352425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7948" name="Rectangle 27"/>
          <p:cNvSpPr/>
          <p:nvPr/>
        </p:nvSpPr>
        <p:spPr>
          <a:xfrm>
            <a:off x="2078038" y="352425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7949" name="Rectangle 28"/>
          <p:cNvSpPr/>
          <p:nvPr/>
        </p:nvSpPr>
        <p:spPr>
          <a:xfrm>
            <a:off x="2509838" y="352425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7950" name="Rectangle 29"/>
          <p:cNvSpPr/>
          <p:nvPr/>
        </p:nvSpPr>
        <p:spPr>
          <a:xfrm>
            <a:off x="2941638" y="45418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7951" name="Rectangle 30"/>
          <p:cNvSpPr/>
          <p:nvPr/>
        </p:nvSpPr>
        <p:spPr>
          <a:xfrm>
            <a:off x="1646238" y="45418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7952" name="Rectangle 31"/>
          <p:cNvSpPr/>
          <p:nvPr/>
        </p:nvSpPr>
        <p:spPr>
          <a:xfrm>
            <a:off x="2078038" y="45418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7953" name="Rectangle 32"/>
          <p:cNvSpPr/>
          <p:nvPr/>
        </p:nvSpPr>
        <p:spPr>
          <a:xfrm>
            <a:off x="2509838" y="45418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7954" name="Rectangle 33"/>
          <p:cNvSpPr/>
          <p:nvPr/>
        </p:nvSpPr>
        <p:spPr>
          <a:xfrm>
            <a:off x="1212850" y="554990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7955" name="Rectangle 34"/>
          <p:cNvSpPr/>
          <p:nvPr/>
        </p:nvSpPr>
        <p:spPr>
          <a:xfrm>
            <a:off x="1646238" y="554990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7956" name="Rectangle 35"/>
          <p:cNvSpPr/>
          <p:nvPr/>
        </p:nvSpPr>
        <p:spPr>
          <a:xfrm>
            <a:off x="2078038" y="554990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7957" name="Rectangle 36"/>
          <p:cNvSpPr/>
          <p:nvPr/>
        </p:nvSpPr>
        <p:spPr>
          <a:xfrm>
            <a:off x="2509838" y="5549900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7958" name="Rectangle 37"/>
          <p:cNvSpPr/>
          <p:nvPr/>
        </p:nvSpPr>
        <p:spPr>
          <a:xfrm>
            <a:off x="3935413" y="2054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7959" name="Rectangle 38"/>
          <p:cNvSpPr/>
          <p:nvPr/>
        </p:nvSpPr>
        <p:spPr>
          <a:xfrm>
            <a:off x="5097463" y="17653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7960" name="Rectangle 39"/>
          <p:cNvSpPr/>
          <p:nvPr/>
        </p:nvSpPr>
        <p:spPr>
          <a:xfrm>
            <a:off x="6176963" y="14700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7961" name="Rectangle 40"/>
          <p:cNvSpPr/>
          <p:nvPr/>
        </p:nvSpPr>
        <p:spPr>
          <a:xfrm>
            <a:off x="7464425" y="1181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7962" name="Rectangle 41"/>
          <p:cNvSpPr/>
          <p:nvPr/>
        </p:nvSpPr>
        <p:spPr>
          <a:xfrm>
            <a:off x="3733800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7963" name="Rectangle 42"/>
          <p:cNvSpPr/>
          <p:nvPr/>
        </p:nvSpPr>
        <p:spPr>
          <a:xfrm>
            <a:off x="4089400" y="334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4,1</a:t>
            </a:r>
          </a:p>
        </p:txBody>
      </p:sp>
      <p:sp>
        <p:nvSpPr>
          <p:cNvPr id="801835" name="Freeform 43"/>
          <p:cNvSpPr/>
          <p:nvPr/>
        </p:nvSpPr>
        <p:spPr bwMode="auto">
          <a:xfrm>
            <a:off x="4376738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7965" name="Rectangle 44"/>
          <p:cNvSpPr/>
          <p:nvPr/>
        </p:nvSpPr>
        <p:spPr>
          <a:xfrm>
            <a:off x="4305300" y="3644900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37966" name="Rectangle 45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2</a:t>
            </a:r>
          </a:p>
        </p:txBody>
      </p:sp>
      <p:sp>
        <p:nvSpPr>
          <p:cNvPr id="801838" name="Line 46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39" name="Line 47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0" name="Line 48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1" name="Line 49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2" name="Line 50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3" name="Line 51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4" name="Line 52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5" name="Line 53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6" name="Line 54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7" name="Line 55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8" name="Line 56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49" name="Line 57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0" name="Line 58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1" name="Line 59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2" name="Line 60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3" name="Line 61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4" name="Line 62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5" name="Line 63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6" name="Line 64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7" name="Line 65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8" name="Line 66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59" name="Line 67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60" name="Line 68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1861" name="Line 69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38948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8949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8950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8951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8952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8953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8954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8955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8956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8957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8958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8959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8960" name="Rectangle 15"/>
          <p:cNvSpPr/>
          <p:nvPr/>
        </p:nvSpPr>
        <p:spPr>
          <a:xfrm>
            <a:off x="3937000" y="266065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8961" name="Rectangle 16"/>
          <p:cNvSpPr/>
          <p:nvPr/>
        </p:nvSpPr>
        <p:spPr>
          <a:xfrm>
            <a:off x="5089525" y="23717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8962" name="Rectangle 17"/>
          <p:cNvSpPr/>
          <p:nvPr/>
        </p:nvSpPr>
        <p:spPr>
          <a:xfrm>
            <a:off x="5089525" y="266065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8963" name="Rectangle 18"/>
          <p:cNvSpPr/>
          <p:nvPr/>
        </p:nvSpPr>
        <p:spPr>
          <a:xfrm>
            <a:off x="6176963" y="208438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8964" name="Rectangle 19"/>
          <p:cNvSpPr/>
          <p:nvPr/>
        </p:nvSpPr>
        <p:spPr>
          <a:xfrm>
            <a:off x="6176963" y="23717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8965" name="Rectangle 20"/>
          <p:cNvSpPr/>
          <p:nvPr/>
        </p:nvSpPr>
        <p:spPr>
          <a:xfrm>
            <a:off x="6176963" y="266065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4,3</a:t>
            </a:r>
          </a:p>
        </p:txBody>
      </p:sp>
      <p:sp>
        <p:nvSpPr>
          <p:cNvPr id="338966" name="Rectangle 21"/>
          <p:cNvSpPr/>
          <p:nvPr/>
        </p:nvSpPr>
        <p:spPr>
          <a:xfrm>
            <a:off x="7464425" y="179705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8967" name="Rectangle 22"/>
          <p:cNvSpPr/>
          <p:nvPr/>
        </p:nvSpPr>
        <p:spPr>
          <a:xfrm>
            <a:off x="7464425" y="208438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8968" name="Rectangle 23"/>
          <p:cNvSpPr/>
          <p:nvPr/>
        </p:nvSpPr>
        <p:spPr>
          <a:xfrm>
            <a:off x="7464425" y="23717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4,4</a:t>
            </a:r>
          </a:p>
        </p:txBody>
      </p:sp>
      <p:sp>
        <p:nvSpPr>
          <p:cNvPr id="338969" name="Rectangle 24"/>
          <p:cNvSpPr/>
          <p:nvPr/>
        </p:nvSpPr>
        <p:spPr>
          <a:xfrm>
            <a:off x="2505075" y="35004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8970" name="Rectangle 25"/>
          <p:cNvSpPr/>
          <p:nvPr/>
        </p:nvSpPr>
        <p:spPr>
          <a:xfrm>
            <a:off x="2936875" y="35004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8971" name="Rectangle 26"/>
          <p:cNvSpPr/>
          <p:nvPr/>
        </p:nvSpPr>
        <p:spPr>
          <a:xfrm>
            <a:off x="2073275" y="45180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8972" name="Rectangle 27"/>
          <p:cNvSpPr/>
          <p:nvPr/>
        </p:nvSpPr>
        <p:spPr>
          <a:xfrm>
            <a:off x="2505075" y="45180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8973" name="Rectangle 28"/>
          <p:cNvSpPr/>
          <p:nvPr/>
        </p:nvSpPr>
        <p:spPr>
          <a:xfrm>
            <a:off x="2936875" y="45180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8974" name="Rectangle 29"/>
          <p:cNvSpPr/>
          <p:nvPr/>
        </p:nvSpPr>
        <p:spPr>
          <a:xfrm>
            <a:off x="1639888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8975" name="Rectangle 30"/>
          <p:cNvSpPr/>
          <p:nvPr/>
        </p:nvSpPr>
        <p:spPr>
          <a:xfrm>
            <a:off x="2073275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8976" name="Rectangle 31"/>
          <p:cNvSpPr/>
          <p:nvPr/>
        </p:nvSpPr>
        <p:spPr>
          <a:xfrm>
            <a:off x="2505075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8977" name="Rectangle 32"/>
          <p:cNvSpPr/>
          <p:nvPr/>
        </p:nvSpPr>
        <p:spPr>
          <a:xfrm>
            <a:off x="2936875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8978" name="Rectangle 33"/>
          <p:cNvSpPr/>
          <p:nvPr/>
        </p:nvSpPr>
        <p:spPr>
          <a:xfrm>
            <a:off x="3935413" y="235743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8979" name="Rectangle 34"/>
          <p:cNvSpPr/>
          <p:nvPr/>
        </p:nvSpPr>
        <p:spPr>
          <a:xfrm>
            <a:off x="5097463" y="206851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8980" name="Rectangle 35"/>
          <p:cNvSpPr/>
          <p:nvPr/>
        </p:nvSpPr>
        <p:spPr>
          <a:xfrm>
            <a:off x="6176963" y="177323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8981" name="Rectangle 36"/>
          <p:cNvSpPr/>
          <p:nvPr/>
        </p:nvSpPr>
        <p:spPr>
          <a:xfrm>
            <a:off x="7464425" y="148431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8982" name="Rectangle 37"/>
          <p:cNvSpPr/>
          <p:nvPr/>
        </p:nvSpPr>
        <p:spPr>
          <a:xfrm>
            <a:off x="3733800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8983" name="Rectangle 38"/>
          <p:cNvSpPr/>
          <p:nvPr/>
        </p:nvSpPr>
        <p:spPr>
          <a:xfrm>
            <a:off x="4089400" y="334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802855" name="Freeform 39"/>
          <p:cNvSpPr/>
          <p:nvPr/>
        </p:nvSpPr>
        <p:spPr bwMode="auto">
          <a:xfrm>
            <a:off x="4376738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8985" name="Rectangle 40"/>
          <p:cNvSpPr/>
          <p:nvPr/>
        </p:nvSpPr>
        <p:spPr>
          <a:xfrm>
            <a:off x="4305300" y="3644900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38986" name="Rectangle 41"/>
          <p:cNvSpPr/>
          <p:nvPr/>
        </p:nvSpPr>
        <p:spPr>
          <a:xfrm>
            <a:off x="4876800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8987" name="Rectangle 42"/>
          <p:cNvSpPr/>
          <p:nvPr/>
        </p:nvSpPr>
        <p:spPr>
          <a:xfrm>
            <a:off x="5232400" y="334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4,2</a:t>
            </a:r>
          </a:p>
        </p:txBody>
      </p:sp>
      <p:sp>
        <p:nvSpPr>
          <p:cNvPr id="802859" name="Freeform 43"/>
          <p:cNvSpPr/>
          <p:nvPr/>
        </p:nvSpPr>
        <p:spPr bwMode="auto">
          <a:xfrm>
            <a:off x="5519738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8989" name="Rectangle 44"/>
          <p:cNvSpPr/>
          <p:nvPr/>
        </p:nvSpPr>
        <p:spPr>
          <a:xfrm>
            <a:off x="5448300" y="3644900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38990" name="Rectangle 45"/>
          <p:cNvSpPr/>
          <p:nvPr/>
        </p:nvSpPr>
        <p:spPr>
          <a:xfrm>
            <a:off x="3729038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8991" name="Rectangle 46"/>
          <p:cNvSpPr/>
          <p:nvPr/>
        </p:nvSpPr>
        <p:spPr>
          <a:xfrm>
            <a:off x="4084638" y="434816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4,1</a:t>
            </a:r>
          </a:p>
        </p:txBody>
      </p:sp>
      <p:sp>
        <p:nvSpPr>
          <p:cNvPr id="802863" name="Freeform 47"/>
          <p:cNvSpPr/>
          <p:nvPr/>
        </p:nvSpPr>
        <p:spPr bwMode="auto">
          <a:xfrm>
            <a:off x="4371975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8993" name="Rectangle 48"/>
          <p:cNvSpPr/>
          <p:nvPr/>
        </p:nvSpPr>
        <p:spPr>
          <a:xfrm>
            <a:off x="4300538" y="4652963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38994" name="Rectangle 49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3</a:t>
            </a:r>
          </a:p>
        </p:txBody>
      </p:sp>
      <p:sp>
        <p:nvSpPr>
          <p:cNvPr id="802866" name="Line 50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67" name="Line 51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68" name="Line 52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69" name="Line 53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0" name="Line 54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1" name="Line 55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2" name="Line 56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3" name="Line 57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4" name="Line 58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5" name="Line 59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6" name="Line 60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7" name="Line 61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8" name="Line 62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79" name="Line 63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0" name="Line 64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1" name="Line 65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2" name="Line 66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3" name="Line 67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4" name="Line 68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5" name="Line 69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6" name="Line 70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7" name="Line 71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8" name="Line 72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2889" name="Line 73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39972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9973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9974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9975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39976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9977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9978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9979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9980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9981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9982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9983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9984" name="Rectangle 15"/>
          <p:cNvSpPr/>
          <p:nvPr/>
        </p:nvSpPr>
        <p:spPr>
          <a:xfrm>
            <a:off x="5089525" y="264477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9985" name="Rectangle 16"/>
          <p:cNvSpPr/>
          <p:nvPr/>
        </p:nvSpPr>
        <p:spPr>
          <a:xfrm>
            <a:off x="6176963" y="235743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39986" name="Rectangle 17"/>
          <p:cNvSpPr/>
          <p:nvPr/>
        </p:nvSpPr>
        <p:spPr>
          <a:xfrm>
            <a:off x="6176963" y="264477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9987" name="Rectangle 18"/>
          <p:cNvSpPr/>
          <p:nvPr/>
        </p:nvSpPr>
        <p:spPr>
          <a:xfrm>
            <a:off x="7464425" y="207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39988" name="Rectangle 19"/>
          <p:cNvSpPr/>
          <p:nvPr/>
        </p:nvSpPr>
        <p:spPr>
          <a:xfrm>
            <a:off x="7464425" y="235743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39989" name="Rectangle 20"/>
          <p:cNvSpPr/>
          <p:nvPr/>
        </p:nvSpPr>
        <p:spPr>
          <a:xfrm>
            <a:off x="7464425" y="264477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4,4</a:t>
            </a:r>
          </a:p>
        </p:txBody>
      </p:sp>
      <p:sp>
        <p:nvSpPr>
          <p:cNvPr id="339990" name="Rectangle 21"/>
          <p:cNvSpPr/>
          <p:nvPr/>
        </p:nvSpPr>
        <p:spPr>
          <a:xfrm>
            <a:off x="2941638" y="350043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9991" name="Rectangle 22"/>
          <p:cNvSpPr/>
          <p:nvPr/>
        </p:nvSpPr>
        <p:spPr>
          <a:xfrm>
            <a:off x="2509838" y="45180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39992" name="Rectangle 23"/>
          <p:cNvSpPr/>
          <p:nvPr/>
        </p:nvSpPr>
        <p:spPr>
          <a:xfrm>
            <a:off x="2941638" y="45180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39993" name="Rectangle 24"/>
          <p:cNvSpPr/>
          <p:nvPr/>
        </p:nvSpPr>
        <p:spPr>
          <a:xfrm>
            <a:off x="2076450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39994" name="Rectangle 25"/>
          <p:cNvSpPr/>
          <p:nvPr/>
        </p:nvSpPr>
        <p:spPr>
          <a:xfrm>
            <a:off x="2509838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39995" name="Rectangle 26"/>
          <p:cNvSpPr/>
          <p:nvPr/>
        </p:nvSpPr>
        <p:spPr>
          <a:xfrm>
            <a:off x="2941638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39996" name="Rectangle 27"/>
          <p:cNvSpPr/>
          <p:nvPr/>
        </p:nvSpPr>
        <p:spPr>
          <a:xfrm>
            <a:off x="3935413" y="263048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39997" name="Rectangle 28"/>
          <p:cNvSpPr/>
          <p:nvPr/>
        </p:nvSpPr>
        <p:spPr>
          <a:xfrm>
            <a:off x="5097463" y="234156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39998" name="Rectangle 29"/>
          <p:cNvSpPr/>
          <p:nvPr/>
        </p:nvSpPr>
        <p:spPr>
          <a:xfrm>
            <a:off x="6176963" y="2046288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39999" name="Rectangle 30"/>
          <p:cNvSpPr/>
          <p:nvPr/>
        </p:nvSpPr>
        <p:spPr>
          <a:xfrm>
            <a:off x="7464425" y="17573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0000" name="Rectangle 31"/>
          <p:cNvSpPr/>
          <p:nvPr/>
        </p:nvSpPr>
        <p:spPr>
          <a:xfrm>
            <a:off x="3733800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0001" name="Rectangle 32"/>
          <p:cNvSpPr/>
          <p:nvPr/>
        </p:nvSpPr>
        <p:spPr>
          <a:xfrm>
            <a:off x="4089400" y="334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803873" name="Freeform 33"/>
          <p:cNvSpPr/>
          <p:nvPr/>
        </p:nvSpPr>
        <p:spPr bwMode="auto">
          <a:xfrm>
            <a:off x="4376738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0003" name="Rectangle 34"/>
          <p:cNvSpPr/>
          <p:nvPr/>
        </p:nvSpPr>
        <p:spPr>
          <a:xfrm>
            <a:off x="4305300" y="3644900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0004" name="Rectangle 35"/>
          <p:cNvSpPr/>
          <p:nvPr/>
        </p:nvSpPr>
        <p:spPr>
          <a:xfrm>
            <a:off x="4876800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0005" name="Rectangle 36"/>
          <p:cNvSpPr/>
          <p:nvPr/>
        </p:nvSpPr>
        <p:spPr>
          <a:xfrm>
            <a:off x="5232400" y="334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803877" name="Freeform 37"/>
          <p:cNvSpPr/>
          <p:nvPr/>
        </p:nvSpPr>
        <p:spPr bwMode="auto">
          <a:xfrm>
            <a:off x="5519738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0007" name="Rectangle 38"/>
          <p:cNvSpPr/>
          <p:nvPr/>
        </p:nvSpPr>
        <p:spPr>
          <a:xfrm>
            <a:off x="5448300" y="3644900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0008" name="Rectangle 39"/>
          <p:cNvSpPr/>
          <p:nvPr/>
        </p:nvSpPr>
        <p:spPr>
          <a:xfrm>
            <a:off x="3729038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0009" name="Rectangle 40"/>
          <p:cNvSpPr/>
          <p:nvPr/>
        </p:nvSpPr>
        <p:spPr>
          <a:xfrm>
            <a:off x="4084638" y="434816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803881" name="Freeform 41"/>
          <p:cNvSpPr/>
          <p:nvPr/>
        </p:nvSpPr>
        <p:spPr bwMode="auto">
          <a:xfrm>
            <a:off x="4371975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0011" name="Rectangle 42"/>
          <p:cNvSpPr/>
          <p:nvPr/>
        </p:nvSpPr>
        <p:spPr>
          <a:xfrm>
            <a:off x="4300538" y="4652963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0012" name="Rectangle 43"/>
          <p:cNvSpPr/>
          <p:nvPr/>
        </p:nvSpPr>
        <p:spPr>
          <a:xfrm>
            <a:off x="6100763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0013" name="Rectangle 44"/>
          <p:cNvSpPr/>
          <p:nvPr/>
        </p:nvSpPr>
        <p:spPr>
          <a:xfrm>
            <a:off x="6456363" y="33401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4,3</a:t>
            </a:r>
          </a:p>
        </p:txBody>
      </p:sp>
      <p:sp>
        <p:nvSpPr>
          <p:cNvPr id="803885" name="Freeform 45"/>
          <p:cNvSpPr/>
          <p:nvPr/>
        </p:nvSpPr>
        <p:spPr bwMode="auto">
          <a:xfrm>
            <a:off x="6743700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0015" name="Rectangle 46"/>
          <p:cNvSpPr/>
          <p:nvPr/>
        </p:nvSpPr>
        <p:spPr>
          <a:xfrm>
            <a:off x="6672263" y="3644900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0016" name="Rectangle 47"/>
          <p:cNvSpPr/>
          <p:nvPr/>
        </p:nvSpPr>
        <p:spPr>
          <a:xfrm>
            <a:off x="3729038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0017" name="Rectangle 48"/>
          <p:cNvSpPr/>
          <p:nvPr/>
        </p:nvSpPr>
        <p:spPr>
          <a:xfrm>
            <a:off x="4084638" y="5356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4,1</a:t>
            </a:r>
          </a:p>
        </p:txBody>
      </p:sp>
      <p:sp>
        <p:nvSpPr>
          <p:cNvPr id="803889" name="Freeform 49"/>
          <p:cNvSpPr/>
          <p:nvPr/>
        </p:nvSpPr>
        <p:spPr bwMode="auto">
          <a:xfrm>
            <a:off x="4371975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0019" name="Rectangle 50"/>
          <p:cNvSpPr/>
          <p:nvPr/>
        </p:nvSpPr>
        <p:spPr>
          <a:xfrm>
            <a:off x="4300538" y="5661025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0020" name="Rectangle 51"/>
          <p:cNvSpPr/>
          <p:nvPr/>
        </p:nvSpPr>
        <p:spPr>
          <a:xfrm>
            <a:off x="4876800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0021" name="Rectangle 52"/>
          <p:cNvSpPr/>
          <p:nvPr/>
        </p:nvSpPr>
        <p:spPr>
          <a:xfrm>
            <a:off x="5232400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4,2</a:t>
            </a:r>
          </a:p>
        </p:txBody>
      </p:sp>
      <p:sp>
        <p:nvSpPr>
          <p:cNvPr id="803893" name="Freeform 53"/>
          <p:cNvSpPr/>
          <p:nvPr/>
        </p:nvSpPr>
        <p:spPr bwMode="auto">
          <a:xfrm>
            <a:off x="5519738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0023" name="Rectangle 54"/>
          <p:cNvSpPr/>
          <p:nvPr/>
        </p:nvSpPr>
        <p:spPr>
          <a:xfrm>
            <a:off x="5448300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0024" name="Rectangle 55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4</a:t>
            </a:r>
          </a:p>
        </p:txBody>
      </p:sp>
      <p:sp>
        <p:nvSpPr>
          <p:cNvPr id="803896" name="Line 56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897" name="Line 57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898" name="Line 58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899" name="Line 59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0" name="Line 60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1" name="Line 61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2" name="Line 62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3" name="Line 63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4" name="Line 64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5" name="Line 65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6" name="Line 66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7" name="Line 67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8" name="Line 68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09" name="Line 69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0" name="Line 70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1" name="Line 71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2" name="Line 72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3" name="Line 73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4" name="Line 74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5" name="Line 75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6" name="Line 76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7" name="Line 77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8" name="Line 78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3919" name="Line 79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40996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0997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0998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0999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1000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1001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1002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1003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1004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1005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1006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1007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1008" name="Rectangle 15"/>
          <p:cNvSpPr/>
          <p:nvPr/>
        </p:nvSpPr>
        <p:spPr>
          <a:xfrm>
            <a:off x="6176963" y="264477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1009" name="Rectangle 16"/>
          <p:cNvSpPr/>
          <p:nvPr/>
        </p:nvSpPr>
        <p:spPr>
          <a:xfrm>
            <a:off x="7464425" y="235743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1010" name="Rectangle 17"/>
          <p:cNvSpPr/>
          <p:nvPr/>
        </p:nvSpPr>
        <p:spPr>
          <a:xfrm>
            <a:off x="7464425" y="264477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1011" name="Rectangle 18"/>
          <p:cNvSpPr/>
          <p:nvPr/>
        </p:nvSpPr>
        <p:spPr>
          <a:xfrm>
            <a:off x="2941638" y="45180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1012" name="Rectangle 19"/>
          <p:cNvSpPr/>
          <p:nvPr/>
        </p:nvSpPr>
        <p:spPr>
          <a:xfrm>
            <a:off x="2508250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1013" name="Rectangle 20"/>
          <p:cNvSpPr/>
          <p:nvPr/>
        </p:nvSpPr>
        <p:spPr>
          <a:xfrm>
            <a:off x="2941638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1014" name="Rectangle 21"/>
          <p:cNvSpPr/>
          <p:nvPr/>
        </p:nvSpPr>
        <p:spPr>
          <a:xfrm>
            <a:off x="5097463" y="26289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1015" name="Rectangle 22"/>
          <p:cNvSpPr/>
          <p:nvPr/>
        </p:nvSpPr>
        <p:spPr>
          <a:xfrm>
            <a:off x="6176963" y="23336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1016" name="Rectangle 23"/>
          <p:cNvSpPr/>
          <p:nvPr/>
        </p:nvSpPr>
        <p:spPr>
          <a:xfrm>
            <a:off x="7464425" y="20447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1017" name="Rectangle 24"/>
          <p:cNvSpPr/>
          <p:nvPr/>
        </p:nvSpPr>
        <p:spPr>
          <a:xfrm>
            <a:off x="3733800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1018" name="Rectangle 25"/>
          <p:cNvSpPr/>
          <p:nvPr/>
        </p:nvSpPr>
        <p:spPr>
          <a:xfrm>
            <a:off x="4089400" y="334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804890" name="Freeform 26"/>
          <p:cNvSpPr/>
          <p:nvPr/>
        </p:nvSpPr>
        <p:spPr bwMode="auto">
          <a:xfrm>
            <a:off x="4376738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20" name="Rectangle 27"/>
          <p:cNvSpPr/>
          <p:nvPr/>
        </p:nvSpPr>
        <p:spPr>
          <a:xfrm>
            <a:off x="4305300" y="3644900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21" name="Rectangle 28"/>
          <p:cNvSpPr/>
          <p:nvPr/>
        </p:nvSpPr>
        <p:spPr>
          <a:xfrm>
            <a:off x="4876800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1022" name="Rectangle 29"/>
          <p:cNvSpPr/>
          <p:nvPr/>
        </p:nvSpPr>
        <p:spPr>
          <a:xfrm>
            <a:off x="5232400" y="334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804894" name="Freeform 30"/>
          <p:cNvSpPr/>
          <p:nvPr/>
        </p:nvSpPr>
        <p:spPr bwMode="auto">
          <a:xfrm>
            <a:off x="5519738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24" name="Rectangle 31"/>
          <p:cNvSpPr/>
          <p:nvPr/>
        </p:nvSpPr>
        <p:spPr>
          <a:xfrm>
            <a:off x="5448300" y="3644900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25" name="Rectangle 32"/>
          <p:cNvSpPr/>
          <p:nvPr/>
        </p:nvSpPr>
        <p:spPr>
          <a:xfrm>
            <a:off x="3729038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1026" name="Rectangle 33"/>
          <p:cNvSpPr/>
          <p:nvPr/>
        </p:nvSpPr>
        <p:spPr>
          <a:xfrm>
            <a:off x="4084638" y="434816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804898" name="Freeform 34"/>
          <p:cNvSpPr/>
          <p:nvPr/>
        </p:nvSpPr>
        <p:spPr bwMode="auto">
          <a:xfrm>
            <a:off x="4371975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28" name="Rectangle 35"/>
          <p:cNvSpPr/>
          <p:nvPr/>
        </p:nvSpPr>
        <p:spPr>
          <a:xfrm>
            <a:off x="4300538" y="4652963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29" name="Rectangle 36"/>
          <p:cNvSpPr/>
          <p:nvPr/>
        </p:nvSpPr>
        <p:spPr>
          <a:xfrm>
            <a:off x="6100763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1030" name="Rectangle 37"/>
          <p:cNvSpPr/>
          <p:nvPr/>
        </p:nvSpPr>
        <p:spPr>
          <a:xfrm>
            <a:off x="6456363" y="33401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804902" name="Freeform 38"/>
          <p:cNvSpPr/>
          <p:nvPr/>
        </p:nvSpPr>
        <p:spPr bwMode="auto">
          <a:xfrm>
            <a:off x="6743700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32" name="Rectangle 39"/>
          <p:cNvSpPr/>
          <p:nvPr/>
        </p:nvSpPr>
        <p:spPr>
          <a:xfrm>
            <a:off x="6672263" y="3644900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33" name="Rectangle 40"/>
          <p:cNvSpPr/>
          <p:nvPr/>
        </p:nvSpPr>
        <p:spPr>
          <a:xfrm>
            <a:off x="3729038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1034" name="Rectangle 41"/>
          <p:cNvSpPr/>
          <p:nvPr/>
        </p:nvSpPr>
        <p:spPr>
          <a:xfrm>
            <a:off x="4084638" y="5356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804906" name="Freeform 42"/>
          <p:cNvSpPr/>
          <p:nvPr/>
        </p:nvSpPr>
        <p:spPr bwMode="auto">
          <a:xfrm>
            <a:off x="4371975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36" name="Rectangle 43"/>
          <p:cNvSpPr/>
          <p:nvPr/>
        </p:nvSpPr>
        <p:spPr>
          <a:xfrm>
            <a:off x="4300538" y="5661025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37" name="Rectangle 44"/>
          <p:cNvSpPr/>
          <p:nvPr/>
        </p:nvSpPr>
        <p:spPr>
          <a:xfrm>
            <a:off x="4876800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1038" name="Rectangle 45"/>
          <p:cNvSpPr/>
          <p:nvPr/>
        </p:nvSpPr>
        <p:spPr>
          <a:xfrm>
            <a:off x="5232400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804910" name="Freeform 46"/>
          <p:cNvSpPr/>
          <p:nvPr/>
        </p:nvSpPr>
        <p:spPr bwMode="auto">
          <a:xfrm>
            <a:off x="5519738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40" name="Rectangle 47"/>
          <p:cNvSpPr/>
          <p:nvPr/>
        </p:nvSpPr>
        <p:spPr>
          <a:xfrm>
            <a:off x="5448300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41" name="Rectangle 48"/>
          <p:cNvSpPr/>
          <p:nvPr/>
        </p:nvSpPr>
        <p:spPr>
          <a:xfrm>
            <a:off x="7253288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1042" name="Rectangle 49"/>
          <p:cNvSpPr/>
          <p:nvPr/>
        </p:nvSpPr>
        <p:spPr>
          <a:xfrm>
            <a:off x="7608888" y="33401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4,4</a:t>
            </a:r>
          </a:p>
        </p:txBody>
      </p:sp>
      <p:sp>
        <p:nvSpPr>
          <p:cNvPr id="804914" name="Freeform 50"/>
          <p:cNvSpPr/>
          <p:nvPr/>
        </p:nvSpPr>
        <p:spPr bwMode="auto">
          <a:xfrm>
            <a:off x="7896225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44" name="Rectangle 51"/>
          <p:cNvSpPr/>
          <p:nvPr/>
        </p:nvSpPr>
        <p:spPr>
          <a:xfrm>
            <a:off x="7824788" y="3644900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45" name="Rectangle 52"/>
          <p:cNvSpPr/>
          <p:nvPr/>
        </p:nvSpPr>
        <p:spPr>
          <a:xfrm>
            <a:off x="6105525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1046" name="Rectangle 53"/>
          <p:cNvSpPr/>
          <p:nvPr/>
        </p:nvSpPr>
        <p:spPr>
          <a:xfrm>
            <a:off x="6461125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4,3</a:t>
            </a:r>
          </a:p>
        </p:txBody>
      </p:sp>
      <p:sp>
        <p:nvSpPr>
          <p:cNvPr id="804918" name="Freeform 54"/>
          <p:cNvSpPr/>
          <p:nvPr/>
        </p:nvSpPr>
        <p:spPr bwMode="auto">
          <a:xfrm>
            <a:off x="6748463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48" name="Rectangle 55"/>
          <p:cNvSpPr/>
          <p:nvPr/>
        </p:nvSpPr>
        <p:spPr>
          <a:xfrm>
            <a:off x="6677025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49" name="Rectangle 56"/>
          <p:cNvSpPr/>
          <p:nvPr/>
        </p:nvSpPr>
        <p:spPr>
          <a:xfrm>
            <a:off x="4948238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1050" name="Rectangle 57"/>
          <p:cNvSpPr/>
          <p:nvPr/>
        </p:nvSpPr>
        <p:spPr>
          <a:xfrm>
            <a:off x="5303838" y="5356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4,2</a:t>
            </a:r>
          </a:p>
        </p:txBody>
      </p:sp>
      <p:sp>
        <p:nvSpPr>
          <p:cNvPr id="804922" name="Freeform 58"/>
          <p:cNvSpPr/>
          <p:nvPr/>
        </p:nvSpPr>
        <p:spPr bwMode="auto">
          <a:xfrm>
            <a:off x="5591175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1052" name="Rectangle 59"/>
          <p:cNvSpPr/>
          <p:nvPr/>
        </p:nvSpPr>
        <p:spPr>
          <a:xfrm>
            <a:off x="5519738" y="5661025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1053" name="Rectangle 60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5</a:t>
            </a:r>
          </a:p>
        </p:txBody>
      </p:sp>
      <p:sp>
        <p:nvSpPr>
          <p:cNvPr id="804925" name="Line 61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26" name="Line 62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27" name="Line 63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28" name="Line 64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29" name="Line 65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0" name="Line 66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1" name="Line 67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2" name="Line 68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3" name="Line 69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4" name="Line 70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5" name="Line 71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6" name="Line 72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7" name="Line 73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8" name="Line 74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39" name="Line 75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0" name="Line 76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1" name="Line 77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2" name="Line 78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3" name="Line 79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4" name="Line 80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5" name="Line 81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6" name="Line 82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7" name="Line 83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4948" name="Line 84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42020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2021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2022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2023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2024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2025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2026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2027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2028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2029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2030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2031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2032" name="Rectangle 15"/>
          <p:cNvSpPr/>
          <p:nvPr/>
        </p:nvSpPr>
        <p:spPr>
          <a:xfrm>
            <a:off x="7464425" y="264477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2033" name="Rectangle 16"/>
          <p:cNvSpPr/>
          <p:nvPr/>
        </p:nvSpPr>
        <p:spPr>
          <a:xfrm>
            <a:off x="2941638" y="55260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2034" name="Rectangle 17"/>
          <p:cNvSpPr/>
          <p:nvPr/>
        </p:nvSpPr>
        <p:spPr>
          <a:xfrm>
            <a:off x="6176963" y="262096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2035" name="Rectangle 18"/>
          <p:cNvSpPr/>
          <p:nvPr/>
        </p:nvSpPr>
        <p:spPr>
          <a:xfrm>
            <a:off x="7464425" y="2332038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2036" name="Rectangle 19"/>
          <p:cNvSpPr/>
          <p:nvPr/>
        </p:nvSpPr>
        <p:spPr>
          <a:xfrm>
            <a:off x="4876800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2037" name="Rectangle 20"/>
          <p:cNvSpPr/>
          <p:nvPr/>
        </p:nvSpPr>
        <p:spPr>
          <a:xfrm>
            <a:off x="5232400" y="3340100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805909" name="Freeform 21"/>
          <p:cNvSpPr/>
          <p:nvPr/>
        </p:nvSpPr>
        <p:spPr bwMode="auto">
          <a:xfrm>
            <a:off x="5519738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39" name="Rectangle 22"/>
          <p:cNvSpPr/>
          <p:nvPr/>
        </p:nvSpPr>
        <p:spPr>
          <a:xfrm>
            <a:off x="5448300" y="3644900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40" name="Rectangle 23"/>
          <p:cNvSpPr/>
          <p:nvPr/>
        </p:nvSpPr>
        <p:spPr>
          <a:xfrm>
            <a:off x="3729038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2041" name="Rectangle 24"/>
          <p:cNvSpPr/>
          <p:nvPr/>
        </p:nvSpPr>
        <p:spPr>
          <a:xfrm>
            <a:off x="4084638" y="4348163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805913" name="Freeform 25"/>
          <p:cNvSpPr/>
          <p:nvPr/>
        </p:nvSpPr>
        <p:spPr bwMode="auto">
          <a:xfrm>
            <a:off x="4371975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43" name="Rectangle 26"/>
          <p:cNvSpPr/>
          <p:nvPr/>
        </p:nvSpPr>
        <p:spPr>
          <a:xfrm>
            <a:off x="4300538" y="4652963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44" name="Rectangle 27"/>
          <p:cNvSpPr/>
          <p:nvPr/>
        </p:nvSpPr>
        <p:spPr>
          <a:xfrm>
            <a:off x="6100763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2045" name="Rectangle 28"/>
          <p:cNvSpPr/>
          <p:nvPr/>
        </p:nvSpPr>
        <p:spPr>
          <a:xfrm>
            <a:off x="6456363" y="33401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05917" name="Freeform 29"/>
          <p:cNvSpPr/>
          <p:nvPr/>
        </p:nvSpPr>
        <p:spPr bwMode="auto">
          <a:xfrm>
            <a:off x="6743700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47" name="Rectangle 30"/>
          <p:cNvSpPr/>
          <p:nvPr/>
        </p:nvSpPr>
        <p:spPr>
          <a:xfrm>
            <a:off x="6672263" y="3644900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48" name="Rectangle 31"/>
          <p:cNvSpPr/>
          <p:nvPr/>
        </p:nvSpPr>
        <p:spPr>
          <a:xfrm>
            <a:off x="3729038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2049" name="Rectangle 32"/>
          <p:cNvSpPr/>
          <p:nvPr/>
        </p:nvSpPr>
        <p:spPr>
          <a:xfrm>
            <a:off x="4084638" y="5356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805921" name="Freeform 33"/>
          <p:cNvSpPr/>
          <p:nvPr/>
        </p:nvSpPr>
        <p:spPr bwMode="auto">
          <a:xfrm>
            <a:off x="4371975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51" name="Rectangle 34"/>
          <p:cNvSpPr/>
          <p:nvPr/>
        </p:nvSpPr>
        <p:spPr>
          <a:xfrm>
            <a:off x="4300538" y="5661025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52" name="Rectangle 35"/>
          <p:cNvSpPr/>
          <p:nvPr/>
        </p:nvSpPr>
        <p:spPr>
          <a:xfrm>
            <a:off x="4876800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2053" name="Rectangle 36"/>
          <p:cNvSpPr/>
          <p:nvPr/>
        </p:nvSpPr>
        <p:spPr>
          <a:xfrm>
            <a:off x="5232400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805925" name="Freeform 37"/>
          <p:cNvSpPr/>
          <p:nvPr/>
        </p:nvSpPr>
        <p:spPr bwMode="auto">
          <a:xfrm>
            <a:off x="5519738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55" name="Rectangle 38"/>
          <p:cNvSpPr/>
          <p:nvPr/>
        </p:nvSpPr>
        <p:spPr>
          <a:xfrm>
            <a:off x="5448300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56" name="Rectangle 39"/>
          <p:cNvSpPr/>
          <p:nvPr/>
        </p:nvSpPr>
        <p:spPr>
          <a:xfrm>
            <a:off x="7253288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2057" name="Rectangle 40"/>
          <p:cNvSpPr/>
          <p:nvPr/>
        </p:nvSpPr>
        <p:spPr>
          <a:xfrm>
            <a:off x="7608888" y="33401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805929" name="Freeform 41"/>
          <p:cNvSpPr/>
          <p:nvPr/>
        </p:nvSpPr>
        <p:spPr bwMode="auto">
          <a:xfrm>
            <a:off x="7896225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59" name="Rectangle 42"/>
          <p:cNvSpPr/>
          <p:nvPr/>
        </p:nvSpPr>
        <p:spPr>
          <a:xfrm>
            <a:off x="7824788" y="3644900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60" name="Rectangle 43"/>
          <p:cNvSpPr/>
          <p:nvPr/>
        </p:nvSpPr>
        <p:spPr>
          <a:xfrm>
            <a:off x="6105525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2061" name="Rectangle 44"/>
          <p:cNvSpPr/>
          <p:nvPr/>
        </p:nvSpPr>
        <p:spPr>
          <a:xfrm>
            <a:off x="6461125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805933" name="Freeform 45"/>
          <p:cNvSpPr/>
          <p:nvPr/>
        </p:nvSpPr>
        <p:spPr bwMode="auto">
          <a:xfrm>
            <a:off x="6748463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63" name="Rectangle 46"/>
          <p:cNvSpPr/>
          <p:nvPr/>
        </p:nvSpPr>
        <p:spPr>
          <a:xfrm>
            <a:off x="6677025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64" name="Rectangle 47"/>
          <p:cNvSpPr/>
          <p:nvPr/>
        </p:nvSpPr>
        <p:spPr>
          <a:xfrm>
            <a:off x="4948238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2065" name="Rectangle 48"/>
          <p:cNvSpPr/>
          <p:nvPr/>
        </p:nvSpPr>
        <p:spPr>
          <a:xfrm>
            <a:off x="5303838" y="5356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805937" name="Freeform 49"/>
          <p:cNvSpPr/>
          <p:nvPr/>
        </p:nvSpPr>
        <p:spPr bwMode="auto">
          <a:xfrm>
            <a:off x="5591175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67" name="Rectangle 50"/>
          <p:cNvSpPr/>
          <p:nvPr/>
        </p:nvSpPr>
        <p:spPr>
          <a:xfrm>
            <a:off x="5519738" y="5661025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68" name="Rectangle 51"/>
          <p:cNvSpPr/>
          <p:nvPr/>
        </p:nvSpPr>
        <p:spPr>
          <a:xfrm>
            <a:off x="7258050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2069" name="Rectangle 52"/>
          <p:cNvSpPr/>
          <p:nvPr/>
        </p:nvSpPr>
        <p:spPr>
          <a:xfrm>
            <a:off x="7613650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4,4</a:t>
            </a:r>
          </a:p>
        </p:txBody>
      </p:sp>
      <p:sp>
        <p:nvSpPr>
          <p:cNvPr id="805941" name="Freeform 53"/>
          <p:cNvSpPr/>
          <p:nvPr/>
        </p:nvSpPr>
        <p:spPr bwMode="auto">
          <a:xfrm>
            <a:off x="7900988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71" name="Rectangle 54"/>
          <p:cNvSpPr/>
          <p:nvPr/>
        </p:nvSpPr>
        <p:spPr>
          <a:xfrm>
            <a:off x="7829550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72" name="Rectangle 55"/>
          <p:cNvSpPr/>
          <p:nvPr/>
        </p:nvSpPr>
        <p:spPr>
          <a:xfrm>
            <a:off x="6105525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2073" name="Rectangle 56"/>
          <p:cNvSpPr/>
          <p:nvPr/>
        </p:nvSpPr>
        <p:spPr>
          <a:xfrm>
            <a:off x="6461125" y="53562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4,3</a:t>
            </a:r>
          </a:p>
        </p:txBody>
      </p:sp>
      <p:sp>
        <p:nvSpPr>
          <p:cNvPr id="805945" name="Freeform 57"/>
          <p:cNvSpPr/>
          <p:nvPr/>
        </p:nvSpPr>
        <p:spPr bwMode="auto">
          <a:xfrm>
            <a:off x="6748463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2075" name="Rectangle 58"/>
          <p:cNvSpPr/>
          <p:nvPr/>
        </p:nvSpPr>
        <p:spPr>
          <a:xfrm>
            <a:off x="6677025" y="5661025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2076" name="Rectangle 59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6</a:t>
            </a:r>
          </a:p>
        </p:txBody>
      </p:sp>
      <p:sp>
        <p:nvSpPr>
          <p:cNvPr id="805948" name="Line 60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49" name="Line 61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0" name="Line 62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1" name="Line 63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2" name="Line 64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3" name="Line 65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4" name="Line 66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5" name="Line 67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6" name="Line 68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7" name="Line 69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8" name="Line 70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59" name="Line 71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0" name="Line 72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1" name="Line 73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2" name="Line 74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3" name="Line 75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4" name="Line 76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5" name="Line 77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6" name="Line 78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7" name="Line 79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8" name="Line 80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69" name="Line 81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70" name="Line 82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5971" name="Line 83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43044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3045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3046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3047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3048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3049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3050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3051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3052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3053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3054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3055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3056" name="Rectangle 15"/>
          <p:cNvSpPr/>
          <p:nvPr/>
        </p:nvSpPr>
        <p:spPr>
          <a:xfrm>
            <a:off x="7464425" y="264477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3057" name="Rectangle 16"/>
          <p:cNvSpPr/>
          <p:nvPr/>
        </p:nvSpPr>
        <p:spPr>
          <a:xfrm>
            <a:off x="6100763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3058" name="Rectangle 17"/>
          <p:cNvSpPr/>
          <p:nvPr/>
        </p:nvSpPr>
        <p:spPr>
          <a:xfrm>
            <a:off x="6456363" y="33401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806930" name="Freeform 18"/>
          <p:cNvSpPr/>
          <p:nvPr/>
        </p:nvSpPr>
        <p:spPr bwMode="auto">
          <a:xfrm>
            <a:off x="6743700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60" name="Rectangle 19"/>
          <p:cNvSpPr/>
          <p:nvPr/>
        </p:nvSpPr>
        <p:spPr>
          <a:xfrm>
            <a:off x="6672263" y="3644900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61" name="Rectangle 20"/>
          <p:cNvSpPr/>
          <p:nvPr/>
        </p:nvSpPr>
        <p:spPr>
          <a:xfrm>
            <a:off x="3729038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3062" name="Rectangle 21"/>
          <p:cNvSpPr/>
          <p:nvPr/>
        </p:nvSpPr>
        <p:spPr>
          <a:xfrm>
            <a:off x="4084638" y="5356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806934" name="Freeform 22"/>
          <p:cNvSpPr/>
          <p:nvPr/>
        </p:nvSpPr>
        <p:spPr bwMode="auto">
          <a:xfrm>
            <a:off x="4371975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64" name="Rectangle 23"/>
          <p:cNvSpPr/>
          <p:nvPr/>
        </p:nvSpPr>
        <p:spPr>
          <a:xfrm>
            <a:off x="4300538" y="5661025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65" name="Rectangle 24"/>
          <p:cNvSpPr/>
          <p:nvPr/>
        </p:nvSpPr>
        <p:spPr>
          <a:xfrm>
            <a:off x="4876800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3066" name="Rectangle 25"/>
          <p:cNvSpPr/>
          <p:nvPr/>
        </p:nvSpPr>
        <p:spPr>
          <a:xfrm>
            <a:off x="5232400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806938" name="Freeform 26"/>
          <p:cNvSpPr/>
          <p:nvPr/>
        </p:nvSpPr>
        <p:spPr bwMode="auto">
          <a:xfrm>
            <a:off x="5519738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68" name="Rectangle 27"/>
          <p:cNvSpPr/>
          <p:nvPr/>
        </p:nvSpPr>
        <p:spPr>
          <a:xfrm>
            <a:off x="5448300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69" name="Rectangle 28"/>
          <p:cNvSpPr/>
          <p:nvPr/>
        </p:nvSpPr>
        <p:spPr>
          <a:xfrm>
            <a:off x="7253288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3070" name="Rectangle 29"/>
          <p:cNvSpPr/>
          <p:nvPr/>
        </p:nvSpPr>
        <p:spPr>
          <a:xfrm>
            <a:off x="7608888" y="33401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806942" name="Freeform 30"/>
          <p:cNvSpPr/>
          <p:nvPr/>
        </p:nvSpPr>
        <p:spPr bwMode="auto">
          <a:xfrm>
            <a:off x="7896225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72" name="Rectangle 31"/>
          <p:cNvSpPr/>
          <p:nvPr/>
        </p:nvSpPr>
        <p:spPr>
          <a:xfrm>
            <a:off x="7824788" y="3644900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73" name="Rectangle 32"/>
          <p:cNvSpPr/>
          <p:nvPr/>
        </p:nvSpPr>
        <p:spPr>
          <a:xfrm>
            <a:off x="6105525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3074" name="Rectangle 33"/>
          <p:cNvSpPr/>
          <p:nvPr/>
        </p:nvSpPr>
        <p:spPr>
          <a:xfrm>
            <a:off x="6461125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06946" name="Freeform 34"/>
          <p:cNvSpPr/>
          <p:nvPr/>
        </p:nvSpPr>
        <p:spPr bwMode="auto">
          <a:xfrm>
            <a:off x="6748463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76" name="Rectangle 35"/>
          <p:cNvSpPr/>
          <p:nvPr/>
        </p:nvSpPr>
        <p:spPr>
          <a:xfrm>
            <a:off x="6677025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77" name="Rectangle 36"/>
          <p:cNvSpPr/>
          <p:nvPr/>
        </p:nvSpPr>
        <p:spPr>
          <a:xfrm>
            <a:off x="4948238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3078" name="Rectangle 37"/>
          <p:cNvSpPr/>
          <p:nvPr/>
        </p:nvSpPr>
        <p:spPr>
          <a:xfrm>
            <a:off x="5303838" y="5356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806950" name="Freeform 38"/>
          <p:cNvSpPr/>
          <p:nvPr/>
        </p:nvSpPr>
        <p:spPr bwMode="auto">
          <a:xfrm>
            <a:off x="5591175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80" name="Rectangle 39"/>
          <p:cNvSpPr/>
          <p:nvPr/>
        </p:nvSpPr>
        <p:spPr>
          <a:xfrm>
            <a:off x="5519738" y="5661025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81" name="Rectangle 40"/>
          <p:cNvSpPr/>
          <p:nvPr/>
        </p:nvSpPr>
        <p:spPr>
          <a:xfrm>
            <a:off x="7258050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3082" name="Rectangle 41"/>
          <p:cNvSpPr/>
          <p:nvPr/>
        </p:nvSpPr>
        <p:spPr>
          <a:xfrm>
            <a:off x="7613650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806954" name="Freeform 42"/>
          <p:cNvSpPr/>
          <p:nvPr/>
        </p:nvSpPr>
        <p:spPr bwMode="auto">
          <a:xfrm>
            <a:off x="7900988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84" name="Rectangle 43"/>
          <p:cNvSpPr/>
          <p:nvPr/>
        </p:nvSpPr>
        <p:spPr>
          <a:xfrm>
            <a:off x="7829550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85" name="Rectangle 44"/>
          <p:cNvSpPr/>
          <p:nvPr/>
        </p:nvSpPr>
        <p:spPr>
          <a:xfrm>
            <a:off x="6105525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3086" name="Rectangle 45"/>
          <p:cNvSpPr/>
          <p:nvPr/>
        </p:nvSpPr>
        <p:spPr>
          <a:xfrm>
            <a:off x="6461125" y="53562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806958" name="Freeform 46"/>
          <p:cNvSpPr/>
          <p:nvPr/>
        </p:nvSpPr>
        <p:spPr bwMode="auto">
          <a:xfrm>
            <a:off x="6748463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88" name="Rectangle 47"/>
          <p:cNvSpPr/>
          <p:nvPr/>
        </p:nvSpPr>
        <p:spPr>
          <a:xfrm>
            <a:off x="6677025" y="5661025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89" name="Rectangle 48"/>
          <p:cNvSpPr/>
          <p:nvPr/>
        </p:nvSpPr>
        <p:spPr>
          <a:xfrm>
            <a:off x="7258050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3090" name="Rectangle 49"/>
          <p:cNvSpPr/>
          <p:nvPr/>
        </p:nvSpPr>
        <p:spPr>
          <a:xfrm>
            <a:off x="7613650" y="53562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4,4</a:t>
            </a:r>
          </a:p>
        </p:txBody>
      </p:sp>
      <p:sp>
        <p:nvSpPr>
          <p:cNvPr id="806962" name="Freeform 50"/>
          <p:cNvSpPr/>
          <p:nvPr/>
        </p:nvSpPr>
        <p:spPr bwMode="auto">
          <a:xfrm>
            <a:off x="7900988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3092" name="Rectangle 51"/>
          <p:cNvSpPr/>
          <p:nvPr/>
        </p:nvSpPr>
        <p:spPr>
          <a:xfrm>
            <a:off x="7829550" y="5661025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3093" name="Rectangle 52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7</a:t>
            </a:r>
          </a:p>
        </p:txBody>
      </p:sp>
      <p:sp>
        <p:nvSpPr>
          <p:cNvPr id="806965" name="Line 53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66" name="Line 54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67" name="Line 55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68" name="Line 56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69" name="Line 57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0" name="Line 58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1" name="Line 59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2" name="Line 60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3" name="Line 61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4" name="Line 62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5" name="Line 63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6" name="Line 64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7" name="Line 65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8" name="Line 66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79" name="Line 67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0" name="Line 68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1" name="Line 69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2" name="Line 70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3" name="Line 71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4" name="Line 72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5" name="Line 73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6" name="Line 74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7" name="Line 75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6988" name="Line 76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44068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4069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4070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4071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4072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4073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4074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4075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4076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4077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4078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4079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4080" name="Rectangle 15"/>
          <p:cNvSpPr/>
          <p:nvPr/>
        </p:nvSpPr>
        <p:spPr>
          <a:xfrm>
            <a:off x="7253288" y="3332163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4081" name="Rectangle 16"/>
          <p:cNvSpPr/>
          <p:nvPr/>
        </p:nvSpPr>
        <p:spPr>
          <a:xfrm>
            <a:off x="7608888" y="3340100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807953" name="Freeform 17"/>
          <p:cNvSpPr/>
          <p:nvPr/>
        </p:nvSpPr>
        <p:spPr bwMode="auto">
          <a:xfrm>
            <a:off x="7896225" y="3644900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4083" name="Rectangle 18"/>
          <p:cNvSpPr/>
          <p:nvPr/>
        </p:nvSpPr>
        <p:spPr>
          <a:xfrm>
            <a:off x="7824788" y="3644900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4084" name="Rectangle 19"/>
          <p:cNvSpPr/>
          <p:nvPr/>
        </p:nvSpPr>
        <p:spPr>
          <a:xfrm>
            <a:off x="6105525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4085" name="Rectangle 20"/>
          <p:cNvSpPr/>
          <p:nvPr/>
        </p:nvSpPr>
        <p:spPr>
          <a:xfrm>
            <a:off x="6461125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807957" name="Freeform 21"/>
          <p:cNvSpPr/>
          <p:nvPr/>
        </p:nvSpPr>
        <p:spPr bwMode="auto">
          <a:xfrm>
            <a:off x="6748463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4087" name="Rectangle 22"/>
          <p:cNvSpPr/>
          <p:nvPr/>
        </p:nvSpPr>
        <p:spPr>
          <a:xfrm>
            <a:off x="6677025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4088" name="Rectangle 23"/>
          <p:cNvSpPr/>
          <p:nvPr/>
        </p:nvSpPr>
        <p:spPr>
          <a:xfrm>
            <a:off x="4948238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4089" name="Rectangle 24"/>
          <p:cNvSpPr/>
          <p:nvPr/>
        </p:nvSpPr>
        <p:spPr>
          <a:xfrm>
            <a:off x="5303838" y="5356225"/>
            <a:ext cx="512762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807961" name="Freeform 25"/>
          <p:cNvSpPr/>
          <p:nvPr/>
        </p:nvSpPr>
        <p:spPr bwMode="auto">
          <a:xfrm>
            <a:off x="5591175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4091" name="Rectangle 26"/>
          <p:cNvSpPr/>
          <p:nvPr/>
        </p:nvSpPr>
        <p:spPr>
          <a:xfrm>
            <a:off x="5519738" y="5661025"/>
            <a:ext cx="246062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4092" name="Rectangle 27"/>
          <p:cNvSpPr/>
          <p:nvPr/>
        </p:nvSpPr>
        <p:spPr>
          <a:xfrm>
            <a:off x="7258050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4093" name="Rectangle 28"/>
          <p:cNvSpPr/>
          <p:nvPr/>
        </p:nvSpPr>
        <p:spPr>
          <a:xfrm>
            <a:off x="7613650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807965" name="Freeform 29"/>
          <p:cNvSpPr/>
          <p:nvPr/>
        </p:nvSpPr>
        <p:spPr bwMode="auto">
          <a:xfrm>
            <a:off x="7900988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4095" name="Rectangle 30"/>
          <p:cNvSpPr/>
          <p:nvPr/>
        </p:nvSpPr>
        <p:spPr>
          <a:xfrm>
            <a:off x="7829550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4096" name="Rectangle 31"/>
          <p:cNvSpPr/>
          <p:nvPr/>
        </p:nvSpPr>
        <p:spPr>
          <a:xfrm>
            <a:off x="6105525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4097" name="Rectangle 32"/>
          <p:cNvSpPr/>
          <p:nvPr/>
        </p:nvSpPr>
        <p:spPr>
          <a:xfrm>
            <a:off x="6461125" y="53562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07969" name="Freeform 33"/>
          <p:cNvSpPr/>
          <p:nvPr/>
        </p:nvSpPr>
        <p:spPr bwMode="auto">
          <a:xfrm>
            <a:off x="6748463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4099" name="Rectangle 34"/>
          <p:cNvSpPr/>
          <p:nvPr/>
        </p:nvSpPr>
        <p:spPr>
          <a:xfrm>
            <a:off x="6677025" y="5661025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4100" name="Rectangle 35"/>
          <p:cNvSpPr/>
          <p:nvPr/>
        </p:nvSpPr>
        <p:spPr>
          <a:xfrm>
            <a:off x="7258050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4101" name="Rectangle 36"/>
          <p:cNvSpPr/>
          <p:nvPr/>
        </p:nvSpPr>
        <p:spPr>
          <a:xfrm>
            <a:off x="7613650" y="53562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807973" name="Freeform 37"/>
          <p:cNvSpPr/>
          <p:nvPr/>
        </p:nvSpPr>
        <p:spPr bwMode="auto">
          <a:xfrm>
            <a:off x="7900988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4103" name="Rectangle 38"/>
          <p:cNvSpPr/>
          <p:nvPr/>
        </p:nvSpPr>
        <p:spPr>
          <a:xfrm>
            <a:off x="7829550" y="5661025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4104" name="Rectangle 39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8</a:t>
            </a:r>
          </a:p>
        </p:txBody>
      </p:sp>
      <p:sp>
        <p:nvSpPr>
          <p:cNvPr id="807976" name="Line 40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77" name="Line 41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78" name="Line 42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79" name="Line 43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0" name="Line 44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1" name="Line 45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2" name="Line 46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3" name="Line 47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4" name="Line 48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5" name="Line 49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6" name="Line 50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7" name="Line 51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89" name="Line 53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0" name="Line 54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1" name="Line 55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2" name="Line 56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3" name="Line 57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4" name="Line 58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5" name="Line 59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6" name="Line 60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7" name="Line 61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8" name="Line 62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7999" name="Line 63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3131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9.1 </a:t>
            </a:r>
            <a:r>
              <a:rPr lang="zh-CN" altLang="en-US" sz="4400" dirty="0">
                <a:ea typeface="华文新魏" panose="02010800040101010101" pitchFamily="2" charset="-122"/>
              </a:rPr>
              <a:t>矩阵的划分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9.1.1 </a:t>
            </a:r>
            <a:r>
              <a:rPr lang="zh-CN" altLang="en-US" dirty="0">
                <a:ea typeface="华文新魏" panose="02010800040101010101" pitchFamily="2" charset="-122"/>
              </a:rPr>
              <a:t>带状划分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9.1.2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棋盘划分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45092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5093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5094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5095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5096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5097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5098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5099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5100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5101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5102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5103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5104" name="Rectangle 15"/>
          <p:cNvSpPr/>
          <p:nvPr/>
        </p:nvSpPr>
        <p:spPr>
          <a:xfrm>
            <a:off x="7258050" y="4340225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5105" name="Rectangle 16"/>
          <p:cNvSpPr/>
          <p:nvPr/>
        </p:nvSpPr>
        <p:spPr>
          <a:xfrm>
            <a:off x="7613650" y="4348163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808977" name="Freeform 17"/>
          <p:cNvSpPr/>
          <p:nvPr/>
        </p:nvSpPr>
        <p:spPr bwMode="auto">
          <a:xfrm>
            <a:off x="7900988" y="4652963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5107" name="Rectangle 18"/>
          <p:cNvSpPr/>
          <p:nvPr/>
        </p:nvSpPr>
        <p:spPr>
          <a:xfrm>
            <a:off x="7829550" y="4652963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5108" name="Rectangle 19"/>
          <p:cNvSpPr/>
          <p:nvPr/>
        </p:nvSpPr>
        <p:spPr>
          <a:xfrm>
            <a:off x="6105525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5109" name="Rectangle 20"/>
          <p:cNvSpPr/>
          <p:nvPr/>
        </p:nvSpPr>
        <p:spPr>
          <a:xfrm>
            <a:off x="6461125" y="53562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808981" name="Freeform 21"/>
          <p:cNvSpPr/>
          <p:nvPr/>
        </p:nvSpPr>
        <p:spPr bwMode="auto">
          <a:xfrm>
            <a:off x="6748463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5111" name="Rectangle 22"/>
          <p:cNvSpPr/>
          <p:nvPr/>
        </p:nvSpPr>
        <p:spPr>
          <a:xfrm>
            <a:off x="6677025" y="5661025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5112" name="Rectangle 23"/>
          <p:cNvSpPr/>
          <p:nvPr/>
        </p:nvSpPr>
        <p:spPr>
          <a:xfrm>
            <a:off x="7258050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5113" name="Rectangle 24"/>
          <p:cNvSpPr/>
          <p:nvPr/>
        </p:nvSpPr>
        <p:spPr>
          <a:xfrm>
            <a:off x="7613650" y="53562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808985" name="Freeform 25"/>
          <p:cNvSpPr/>
          <p:nvPr/>
        </p:nvSpPr>
        <p:spPr bwMode="auto">
          <a:xfrm>
            <a:off x="7900988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5115" name="Rectangle 26"/>
          <p:cNvSpPr/>
          <p:nvPr/>
        </p:nvSpPr>
        <p:spPr>
          <a:xfrm>
            <a:off x="7829550" y="5661025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5116" name="Rectangle 27"/>
          <p:cNvSpPr/>
          <p:nvPr/>
        </p:nvSpPr>
        <p:spPr>
          <a:xfrm>
            <a:off x="1611313" y="2182813"/>
            <a:ext cx="1041400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9</a:t>
            </a:r>
          </a:p>
        </p:txBody>
      </p:sp>
      <p:sp>
        <p:nvSpPr>
          <p:cNvPr id="808988" name="Line 28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89" name="Line 29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0" name="Line 30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1" name="Line 31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2" name="Line 32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3" name="Line 33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4" name="Line 34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5" name="Line 35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6" name="Line 36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7" name="Line 37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8" name="Line 38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8999" name="Line 39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0" name="Line 40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1" name="Line 41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2" name="Line 42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3" name="Line 43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4" name="Line 44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5" name="Line 45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6" name="Line 46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7" name="Line 47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8" name="Line 48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09" name="Line 49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10" name="Line 50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9011" name="Line 51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46116" name="Rectangle 3"/>
          <p:cNvSpPr/>
          <p:nvPr/>
        </p:nvSpPr>
        <p:spPr>
          <a:xfrm>
            <a:off x="370681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6117" name="Rectangle 4"/>
          <p:cNvSpPr/>
          <p:nvPr/>
        </p:nvSpPr>
        <p:spPr>
          <a:xfrm>
            <a:off x="4881563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6118" name="Rectangle 5"/>
          <p:cNvSpPr/>
          <p:nvPr/>
        </p:nvSpPr>
        <p:spPr>
          <a:xfrm>
            <a:off x="6059488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6119" name="Rectangle 6"/>
          <p:cNvSpPr/>
          <p:nvPr/>
        </p:nvSpPr>
        <p:spPr>
          <a:xfrm>
            <a:off x="7235825" y="3343275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6120" name="Rectangle 7"/>
          <p:cNvSpPr/>
          <p:nvPr/>
        </p:nvSpPr>
        <p:spPr>
          <a:xfrm>
            <a:off x="370681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6121" name="Rectangle 8"/>
          <p:cNvSpPr/>
          <p:nvPr/>
        </p:nvSpPr>
        <p:spPr>
          <a:xfrm>
            <a:off x="4881563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6122" name="Rectangle 9"/>
          <p:cNvSpPr/>
          <p:nvPr/>
        </p:nvSpPr>
        <p:spPr>
          <a:xfrm>
            <a:off x="6059488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6123" name="Rectangle 10"/>
          <p:cNvSpPr/>
          <p:nvPr/>
        </p:nvSpPr>
        <p:spPr>
          <a:xfrm>
            <a:off x="7235825" y="4351338"/>
            <a:ext cx="885825" cy="6270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6124" name="Rectangle 11"/>
          <p:cNvSpPr/>
          <p:nvPr/>
        </p:nvSpPr>
        <p:spPr>
          <a:xfrm>
            <a:off x="370681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6125" name="Rectangle 12"/>
          <p:cNvSpPr/>
          <p:nvPr/>
        </p:nvSpPr>
        <p:spPr>
          <a:xfrm>
            <a:off x="4881563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6126" name="Rectangle 13"/>
          <p:cNvSpPr/>
          <p:nvPr/>
        </p:nvSpPr>
        <p:spPr>
          <a:xfrm>
            <a:off x="6059488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6127" name="Rectangle 14"/>
          <p:cNvSpPr/>
          <p:nvPr/>
        </p:nvSpPr>
        <p:spPr>
          <a:xfrm>
            <a:off x="7235825" y="5359400"/>
            <a:ext cx="885825" cy="6270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6128" name="Rectangle 15"/>
          <p:cNvSpPr/>
          <p:nvPr/>
        </p:nvSpPr>
        <p:spPr>
          <a:xfrm>
            <a:off x="7258050" y="5348288"/>
            <a:ext cx="498475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6129" name="Rectangle 16"/>
          <p:cNvSpPr/>
          <p:nvPr/>
        </p:nvSpPr>
        <p:spPr>
          <a:xfrm>
            <a:off x="7613650" y="5356225"/>
            <a:ext cx="512763" cy="27940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810001" name="Freeform 17"/>
          <p:cNvSpPr/>
          <p:nvPr/>
        </p:nvSpPr>
        <p:spPr bwMode="auto">
          <a:xfrm>
            <a:off x="7900988" y="5661025"/>
            <a:ext cx="144463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6"/>
              </a:cxn>
              <a:cxn ang="0">
                <a:pos x="0" y="137"/>
              </a:cxn>
            </a:cxnLst>
            <a:rect l="0" t="0" r="r" b="b"/>
            <a:pathLst>
              <a:path w="91" h="137">
                <a:moveTo>
                  <a:pt x="0" y="0"/>
                </a:moveTo>
                <a:cubicBezTo>
                  <a:pt x="45" y="11"/>
                  <a:pt x="91" y="23"/>
                  <a:pt x="91" y="46"/>
                </a:cubicBezTo>
                <a:cubicBezTo>
                  <a:pt x="91" y="69"/>
                  <a:pt x="45" y="103"/>
                  <a:pt x="0" y="137"/>
                </a:cubicBezTo>
              </a:path>
            </a:pathLst>
          </a:custGeom>
          <a:noFill/>
          <a:ln w="25400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6131" name="Rectangle 18"/>
          <p:cNvSpPr/>
          <p:nvPr/>
        </p:nvSpPr>
        <p:spPr>
          <a:xfrm>
            <a:off x="7829550" y="5661025"/>
            <a:ext cx="246063" cy="234950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6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46132" name="Rectangle 19"/>
          <p:cNvSpPr/>
          <p:nvPr/>
        </p:nvSpPr>
        <p:spPr>
          <a:xfrm>
            <a:off x="1527175" y="2182813"/>
            <a:ext cx="1211263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10</a:t>
            </a:r>
          </a:p>
        </p:txBody>
      </p:sp>
      <p:sp>
        <p:nvSpPr>
          <p:cNvPr id="810004" name="Line 20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05" name="Line 21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06" name="Line 22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08" name="Line 24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09" name="Line 25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0" name="Line 26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1" name="Line 27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2" name="Line 28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3" name="Line 29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4" name="Line 30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5" name="Line 31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6" name="Line 32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7" name="Line 33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8" name="Line 34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19" name="Line 35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20" name="Line 36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22" name="Line 38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23" name="Line 39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24" name="Line 40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25" name="Line 41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26" name="Line 42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0027" name="Line 43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347140" name="Rectangle 3"/>
          <p:cNvSpPr/>
          <p:nvPr/>
        </p:nvSpPr>
        <p:spPr>
          <a:xfrm>
            <a:off x="3706813" y="3297238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</a:p>
        </p:txBody>
      </p:sp>
      <p:sp>
        <p:nvSpPr>
          <p:cNvPr id="347141" name="Rectangle 4"/>
          <p:cNvSpPr/>
          <p:nvPr/>
        </p:nvSpPr>
        <p:spPr>
          <a:xfrm>
            <a:off x="4881563" y="3297238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</a:p>
        </p:txBody>
      </p:sp>
      <p:sp>
        <p:nvSpPr>
          <p:cNvPr id="347142" name="Rectangle 5"/>
          <p:cNvSpPr/>
          <p:nvPr/>
        </p:nvSpPr>
        <p:spPr>
          <a:xfrm>
            <a:off x="6059488" y="3297238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</a:p>
        </p:txBody>
      </p:sp>
      <p:sp>
        <p:nvSpPr>
          <p:cNvPr id="347143" name="Rectangle 6"/>
          <p:cNvSpPr/>
          <p:nvPr/>
        </p:nvSpPr>
        <p:spPr>
          <a:xfrm>
            <a:off x="7235825" y="3297238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</a:p>
        </p:txBody>
      </p:sp>
      <p:sp>
        <p:nvSpPr>
          <p:cNvPr id="347144" name="Rectangle 7"/>
          <p:cNvSpPr/>
          <p:nvPr/>
        </p:nvSpPr>
        <p:spPr>
          <a:xfrm>
            <a:off x="3706813" y="4305300"/>
            <a:ext cx="885825" cy="7191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2, 1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</a:p>
        </p:txBody>
      </p:sp>
      <p:sp>
        <p:nvSpPr>
          <p:cNvPr id="347145" name="Rectangle 8"/>
          <p:cNvSpPr/>
          <p:nvPr/>
        </p:nvSpPr>
        <p:spPr>
          <a:xfrm>
            <a:off x="4881563" y="4305300"/>
            <a:ext cx="885825" cy="7191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</a:p>
        </p:txBody>
      </p:sp>
      <p:sp>
        <p:nvSpPr>
          <p:cNvPr id="347146" name="Rectangle 9"/>
          <p:cNvSpPr/>
          <p:nvPr/>
        </p:nvSpPr>
        <p:spPr>
          <a:xfrm>
            <a:off x="6059488" y="4305300"/>
            <a:ext cx="885825" cy="7191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347147" name="Rectangle 10"/>
          <p:cNvSpPr/>
          <p:nvPr/>
        </p:nvSpPr>
        <p:spPr>
          <a:xfrm>
            <a:off x="7235825" y="4305300"/>
            <a:ext cx="885825" cy="7191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</a:p>
        </p:txBody>
      </p:sp>
      <p:sp>
        <p:nvSpPr>
          <p:cNvPr id="347148" name="Rectangle 11"/>
          <p:cNvSpPr/>
          <p:nvPr/>
        </p:nvSpPr>
        <p:spPr>
          <a:xfrm>
            <a:off x="3706813" y="5313363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</a:p>
        </p:txBody>
      </p:sp>
      <p:sp>
        <p:nvSpPr>
          <p:cNvPr id="347149" name="Rectangle 12"/>
          <p:cNvSpPr/>
          <p:nvPr/>
        </p:nvSpPr>
        <p:spPr>
          <a:xfrm>
            <a:off x="4881563" y="5313363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</a:p>
        </p:txBody>
      </p:sp>
      <p:sp>
        <p:nvSpPr>
          <p:cNvPr id="347150" name="Rectangle 13"/>
          <p:cNvSpPr/>
          <p:nvPr/>
        </p:nvSpPr>
        <p:spPr>
          <a:xfrm>
            <a:off x="6059488" y="5313363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</a:p>
        </p:txBody>
      </p:sp>
      <p:sp>
        <p:nvSpPr>
          <p:cNvPr id="347151" name="Rectangle 14"/>
          <p:cNvSpPr/>
          <p:nvPr/>
        </p:nvSpPr>
        <p:spPr>
          <a:xfrm>
            <a:off x="7235825" y="5313363"/>
            <a:ext cx="885825" cy="7191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  <a:endParaRPr lang="en-US" altLang="zh-CN" sz="1800" b="1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</a:p>
        </p:txBody>
      </p:sp>
      <p:sp>
        <p:nvSpPr>
          <p:cNvPr id="347152" name="Rectangle 15"/>
          <p:cNvSpPr/>
          <p:nvPr/>
        </p:nvSpPr>
        <p:spPr>
          <a:xfrm>
            <a:off x="1720850" y="2182813"/>
            <a:ext cx="822325" cy="3254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Over</a:t>
            </a:r>
          </a:p>
        </p:txBody>
      </p:sp>
      <p:sp>
        <p:nvSpPr>
          <p:cNvPr id="811024" name="Line 16"/>
          <p:cNvSpPr>
            <a:spLocks noChangeShapeType="1"/>
          </p:cNvSpPr>
          <p:nvPr/>
        </p:nvSpPr>
        <p:spPr bwMode="auto">
          <a:xfrm>
            <a:off x="4592638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25" name="Line 17"/>
          <p:cNvSpPr>
            <a:spLocks noChangeShapeType="1"/>
          </p:cNvSpPr>
          <p:nvPr/>
        </p:nvSpPr>
        <p:spPr bwMode="auto">
          <a:xfrm>
            <a:off x="5770563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26" name="Line 18"/>
          <p:cNvSpPr>
            <a:spLocks noChangeShapeType="1"/>
          </p:cNvSpPr>
          <p:nvPr/>
        </p:nvSpPr>
        <p:spPr bwMode="auto">
          <a:xfrm>
            <a:off x="6946900" y="3644900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27" name="Line 19"/>
          <p:cNvSpPr>
            <a:spLocks noChangeShapeType="1"/>
          </p:cNvSpPr>
          <p:nvPr/>
        </p:nvSpPr>
        <p:spPr bwMode="auto">
          <a:xfrm>
            <a:off x="4592638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28" name="Line 20"/>
          <p:cNvSpPr>
            <a:spLocks noChangeShapeType="1"/>
          </p:cNvSpPr>
          <p:nvPr/>
        </p:nvSpPr>
        <p:spPr bwMode="auto">
          <a:xfrm>
            <a:off x="5770563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29" name="Line 21"/>
          <p:cNvSpPr>
            <a:spLocks noChangeShapeType="1"/>
          </p:cNvSpPr>
          <p:nvPr/>
        </p:nvSpPr>
        <p:spPr bwMode="auto">
          <a:xfrm>
            <a:off x="6946900" y="465296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0" name="Line 22"/>
          <p:cNvSpPr>
            <a:spLocks noChangeShapeType="1"/>
          </p:cNvSpPr>
          <p:nvPr/>
        </p:nvSpPr>
        <p:spPr bwMode="auto">
          <a:xfrm>
            <a:off x="416083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1" name="Line 23"/>
          <p:cNvSpPr>
            <a:spLocks noChangeShapeType="1"/>
          </p:cNvSpPr>
          <p:nvPr/>
        </p:nvSpPr>
        <p:spPr bwMode="auto">
          <a:xfrm>
            <a:off x="5313363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2" name="Line 24"/>
          <p:cNvSpPr>
            <a:spLocks noChangeShapeType="1"/>
          </p:cNvSpPr>
          <p:nvPr/>
        </p:nvSpPr>
        <p:spPr bwMode="auto">
          <a:xfrm>
            <a:off x="6465888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3" name="Line 25"/>
          <p:cNvSpPr>
            <a:spLocks noChangeShapeType="1"/>
          </p:cNvSpPr>
          <p:nvPr/>
        </p:nvSpPr>
        <p:spPr bwMode="auto">
          <a:xfrm>
            <a:off x="7689850" y="4005263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4" name="Line 26"/>
          <p:cNvSpPr>
            <a:spLocks noChangeShapeType="1"/>
          </p:cNvSpPr>
          <p:nvPr/>
        </p:nvSpPr>
        <p:spPr bwMode="auto">
          <a:xfrm>
            <a:off x="4592638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5" name="Line 27"/>
          <p:cNvSpPr>
            <a:spLocks noChangeShapeType="1"/>
          </p:cNvSpPr>
          <p:nvPr/>
        </p:nvSpPr>
        <p:spPr bwMode="auto">
          <a:xfrm>
            <a:off x="5770563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6" name="Line 28"/>
          <p:cNvSpPr>
            <a:spLocks noChangeShapeType="1"/>
          </p:cNvSpPr>
          <p:nvPr/>
        </p:nvSpPr>
        <p:spPr bwMode="auto">
          <a:xfrm>
            <a:off x="6946900" y="566102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7" name="Line 29"/>
          <p:cNvSpPr>
            <a:spLocks noChangeShapeType="1"/>
          </p:cNvSpPr>
          <p:nvPr/>
        </p:nvSpPr>
        <p:spPr bwMode="auto">
          <a:xfrm>
            <a:off x="416083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8" name="Line 30"/>
          <p:cNvSpPr>
            <a:spLocks noChangeShapeType="1"/>
          </p:cNvSpPr>
          <p:nvPr/>
        </p:nvSpPr>
        <p:spPr bwMode="auto">
          <a:xfrm>
            <a:off x="5313363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39" name="Line 31"/>
          <p:cNvSpPr>
            <a:spLocks noChangeShapeType="1"/>
          </p:cNvSpPr>
          <p:nvPr/>
        </p:nvSpPr>
        <p:spPr bwMode="auto">
          <a:xfrm>
            <a:off x="6465888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40" name="Line 32"/>
          <p:cNvSpPr>
            <a:spLocks noChangeShapeType="1"/>
          </p:cNvSpPr>
          <p:nvPr/>
        </p:nvSpPr>
        <p:spPr bwMode="auto">
          <a:xfrm>
            <a:off x="7689850" y="501332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41" name="Line 33"/>
          <p:cNvSpPr>
            <a:spLocks noChangeShapeType="1"/>
          </p:cNvSpPr>
          <p:nvPr/>
        </p:nvSpPr>
        <p:spPr bwMode="auto">
          <a:xfrm>
            <a:off x="416083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42" name="Line 34"/>
          <p:cNvSpPr>
            <a:spLocks noChangeShapeType="1"/>
          </p:cNvSpPr>
          <p:nvPr/>
        </p:nvSpPr>
        <p:spPr bwMode="auto">
          <a:xfrm>
            <a:off x="5313363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43" name="Line 35"/>
          <p:cNvSpPr>
            <a:spLocks noChangeShapeType="1"/>
          </p:cNvSpPr>
          <p:nvPr/>
        </p:nvSpPr>
        <p:spPr bwMode="auto">
          <a:xfrm>
            <a:off x="6465888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44" name="Line 36"/>
          <p:cNvSpPr>
            <a:spLocks noChangeShapeType="1"/>
          </p:cNvSpPr>
          <p:nvPr/>
        </p:nvSpPr>
        <p:spPr bwMode="auto">
          <a:xfrm>
            <a:off x="7689850" y="2949575"/>
            <a:ext cx="0" cy="312738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45" name="Line 37"/>
          <p:cNvSpPr>
            <a:spLocks noChangeShapeType="1"/>
          </p:cNvSpPr>
          <p:nvPr/>
        </p:nvSpPr>
        <p:spPr bwMode="auto">
          <a:xfrm>
            <a:off x="3368675" y="3668713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46" name="Line 38"/>
          <p:cNvSpPr>
            <a:spLocks noChangeShapeType="1"/>
          </p:cNvSpPr>
          <p:nvPr/>
        </p:nvSpPr>
        <p:spPr bwMode="auto">
          <a:xfrm>
            <a:off x="3368675" y="4676775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1047" name="Line 39"/>
          <p:cNvSpPr>
            <a:spLocks noChangeShapeType="1"/>
          </p:cNvSpPr>
          <p:nvPr/>
        </p:nvSpPr>
        <p:spPr bwMode="auto">
          <a:xfrm>
            <a:off x="3368675" y="5684838"/>
            <a:ext cx="2889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7177" name="Text Box 40"/>
          <p:cNvSpPr txBox="1"/>
          <p:nvPr/>
        </p:nvSpPr>
        <p:spPr>
          <a:xfrm>
            <a:off x="4089400" y="1268413"/>
            <a:ext cx="5040313" cy="1514475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 anchor="t">
            <a:spAutoFit/>
          </a:bodyPr>
          <a:lstStyle/>
          <a:p>
            <a:pPr marL="203200" indent="-203200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 </a:t>
            </a: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4,1 </a:t>
            </a:r>
          </a:p>
          <a:p>
            <a:pPr marL="203200" indent="-203200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 </a:t>
            </a: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1,3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4,2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…………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indent="-203200" eaLnBrk="0" hangingPunct="0"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60000"/>
            </a:pP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 </a:t>
            </a: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3,1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1,4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3,2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2,4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3,3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 </a:t>
            </a:r>
            <a:r>
              <a:rPr lang="en-US" altLang="zh-CN" sz="20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000" b="1" baseline="-25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4,4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 b="1" baseline="-250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Systolic</a:t>
            </a:r>
            <a:r>
              <a:rPr lang="zh-CN" altLang="en-US" sz="4400" dirty="0"/>
              <a:t>乘法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755650" y="1550988"/>
            <a:ext cx="6337300" cy="46878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Systolic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算法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//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输入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: A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m×n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, B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n×k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;   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输出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: C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m×k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Begin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    for i=1 to m   par- do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            for j=1 to k  par-do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               (i) c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= 0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		   (ii) while P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i,j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收到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a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b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时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do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                      c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= c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i,j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+ab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		           if  i &lt; m then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发送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b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给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i+1,j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endif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		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if  j &lt; k   then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发送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a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给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i,j+1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endif</a:t>
            </a:r>
            <a:endParaRPr kumimoji="0" lang="zh-CN" altLang="en-US" sz="2400" b="0" i="0" u="none" strike="noStrike" kern="1200" cap="none" spc="0" normalizeH="0" baseline="-2500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Wingdings" panose="05000000000000000000" pitchFamily="2" charset="2"/>
            </a:endParaRP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      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     endwhile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             endfor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	     endfor</a:t>
            </a:r>
          </a:p>
          <a:p>
            <a:pPr marL="342900" marR="0" indent="-3429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End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9608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9.4 </a:t>
            </a:r>
            <a:r>
              <a:rPr lang="zh-CN" altLang="en-US" sz="4400" dirty="0">
                <a:ea typeface="华文新魏" panose="02010800040101010101" pitchFamily="2" charset="-122"/>
              </a:rPr>
              <a:t>矩阵乘法</a:t>
            </a:r>
            <a:br>
              <a:rPr lang="zh-CN" altLang="en-US" sz="4400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9.4.1 </a:t>
            </a:r>
            <a:r>
              <a:rPr lang="zh-CN" altLang="en-US" dirty="0">
                <a:ea typeface="华文新魏" panose="02010800040101010101" pitchFamily="2" charset="-122"/>
              </a:rPr>
              <a:t>简单并行分块乘法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9.4.2 Cannon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9.4.3 Fox</a:t>
            </a:r>
            <a:r>
              <a:rPr lang="zh-CN" altLang="en-US" dirty="0">
                <a:ea typeface="华文新魏" panose="02010800040101010101" pitchFamily="2" charset="-122"/>
              </a:rPr>
              <a:t>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9.4.4 Systolic</a:t>
            </a:r>
            <a:r>
              <a:rPr lang="zh-CN" altLang="en-US" dirty="0">
                <a:ea typeface="华文新魏" panose="02010800040101010101" pitchFamily="2" charset="-122"/>
              </a:rPr>
              <a:t>乘法  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9.4.5 </a:t>
            </a:r>
            <a:r>
              <a:rPr lang="en-US" altLang="zh-CN" u="sng" dirty="0">
                <a:solidFill>
                  <a:schemeClr val="tx2"/>
                </a:solidFill>
                <a:ea typeface="华文新魏" panose="02010800040101010101" pitchFamily="2" charset="-122"/>
              </a:rPr>
              <a:t>DNS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乘法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2"/>
          <p:cNvSpPr>
            <a:spLocks noGrp="1"/>
          </p:cNvSpPr>
          <p:nvPr>
            <p:ph type="title"/>
          </p:nvPr>
        </p:nvSpPr>
        <p:spPr>
          <a:xfrm>
            <a:off x="666115" y="327660"/>
            <a:ext cx="7848600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400" dirty="0"/>
              <a:t>DNS</a:t>
            </a:r>
            <a:r>
              <a:rPr lang="zh-CN" altLang="en-US" sz="4400" dirty="0"/>
              <a:t>乘法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5428" y="1089343"/>
            <a:ext cx="8821738" cy="4888230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背景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由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Dekel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Nassimi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Sahni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提出的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SIMD-CC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上的矩阵乘法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处理器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数目为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运行时间为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O(logn),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是一种速度很快的算法。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基本思想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通过一到一和一到多的播送办法，使得处理器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(k,i,j)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拥有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i,k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k,j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进行本地相乘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再沿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方向进行单点积累求和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结果存储在处理器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(0,i,j)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中。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处理器编号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处理器数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p=n</a:t>
            </a:r>
            <a:r>
              <a:rPr kumimoji="0" lang="en-US" altLang="zh-CN" sz="20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= (2</a:t>
            </a:r>
            <a:r>
              <a:rPr kumimoji="0" lang="en-US" altLang="zh-CN" sz="2000" b="0" i="0" u="none" strike="noStrike" kern="0" cap="none" spc="0" normalizeH="0" baseline="4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q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r>
              <a:rPr kumimoji="0" lang="en-US" altLang="zh-CN" sz="20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=2</a:t>
            </a:r>
            <a:r>
              <a:rPr kumimoji="0" lang="en-US" altLang="zh-CN" sz="20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en-US" altLang="zh-CN" sz="2000" b="0" i="0" u="none" strike="noStrike" kern="0" cap="none" spc="0" normalizeH="0" baseline="4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q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处理器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位于位置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(k,i,j),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这里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r=kn</a:t>
            </a:r>
            <a:r>
              <a:rPr kumimoji="0" lang="en-US" altLang="zh-CN" sz="20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+in+j, (0≤i, j, k≤n-1)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。位于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(k,i,j)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的处理器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的三个寄存器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,B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,C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分别表示为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A[k,i,j], B[k,i,j]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C[k,i,j],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初始时均为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0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。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初始时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i,j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存储于寄存器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A[0,i,j]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B[0,i,j];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①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数据复制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:A,B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同时在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维复制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一到一播送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；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j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维复制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一到多播送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); B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维复制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一到多播送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);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②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相乘运算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所有处理器的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寄存器两两相乘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③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求和运算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沿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方向进行单点积累求和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5" name="Object 2"/>
          <p:cNvGraphicFramePr>
            <a:graphicFrameLocks noGrp="1"/>
          </p:cNvGraphicFramePr>
          <p:nvPr>
            <p:ph sz="quarter" idx="2"/>
          </p:nvPr>
        </p:nvGraphicFramePr>
        <p:xfrm>
          <a:off x="2324100" y="836613"/>
          <a:ext cx="6784975" cy="570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3" imgW="3725545" imgH="3138170" progId="Visio.Drawing.6">
                  <p:embed/>
                </p:oleObj>
              </mc:Choice>
              <mc:Fallback>
                <p:oleObj r:id="rId3" imgW="3725545" imgH="3138170" progId="Visio.Drawing.6">
                  <p:embed/>
                  <p:pic>
                    <p:nvPicPr>
                      <p:cNvPr id="351235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836613"/>
                        <a:ext cx="6784975" cy="57038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8" y="881063"/>
            <a:ext cx="4175125" cy="5084763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示例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C00=1×(-5)+2×7=9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C01=1×(-6)+2×8=10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C10=3×(-5)+4×7=13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C11=3×(-6)+4×8=14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51237" name="Object 4"/>
          <p:cNvGraphicFramePr>
            <a:graphicFrameLocks noGrp="1"/>
          </p:cNvGraphicFramePr>
          <p:nvPr>
            <p:ph sz="quarter" idx="3"/>
          </p:nvPr>
        </p:nvGraphicFramePr>
        <p:xfrm>
          <a:off x="463550" y="1268413"/>
          <a:ext cx="16446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5" imgW="951865" imgH="1167765" progId="Equation.3">
                  <p:embed/>
                </p:oleObj>
              </mc:Choice>
              <mc:Fallback>
                <p:oleObj r:id="rId5" imgW="951865" imgH="1167765" progId="Equation.3">
                  <p:embed/>
                  <p:pic>
                    <p:nvPicPr>
                      <p:cNvPr id="351237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550" y="1268413"/>
                        <a:ext cx="1644650" cy="2016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38" name="Group 5"/>
          <p:cNvGrpSpPr/>
          <p:nvPr/>
        </p:nvGrpSpPr>
        <p:grpSpPr>
          <a:xfrm>
            <a:off x="884238" y="3284538"/>
            <a:ext cx="935037" cy="855662"/>
            <a:chOff x="376" y="2387"/>
            <a:chExt cx="589" cy="539"/>
          </a:xfrm>
        </p:grpSpPr>
        <p:sp>
          <p:nvSpPr>
            <p:cNvPr id="815110" name="Line 6"/>
            <p:cNvSpPr>
              <a:spLocks noChangeShapeType="1"/>
            </p:cNvSpPr>
            <p:nvPr/>
          </p:nvSpPr>
          <p:spPr bwMode="auto">
            <a:xfrm flipV="1">
              <a:off x="444" y="252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15111" name="Line 7"/>
            <p:cNvSpPr>
              <a:spLocks noChangeShapeType="1"/>
            </p:cNvSpPr>
            <p:nvPr/>
          </p:nvSpPr>
          <p:spPr bwMode="auto">
            <a:xfrm flipV="1">
              <a:off x="444" y="265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15112" name="Line 8"/>
            <p:cNvSpPr>
              <a:spLocks noChangeShapeType="1"/>
            </p:cNvSpPr>
            <p:nvPr/>
          </p:nvSpPr>
          <p:spPr bwMode="auto">
            <a:xfrm>
              <a:off x="444" y="288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1242" name="Rectangle 9"/>
            <p:cNvSpPr/>
            <p:nvPr/>
          </p:nvSpPr>
          <p:spPr>
            <a:xfrm>
              <a:off x="376" y="2387"/>
              <a:ext cx="169" cy="1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algn="ctr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51243" name="Rectangle 10"/>
            <p:cNvSpPr/>
            <p:nvPr/>
          </p:nvSpPr>
          <p:spPr>
            <a:xfrm>
              <a:off x="628" y="2523"/>
              <a:ext cx="133" cy="1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algn="ctr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51244" name="Rectangle 11"/>
            <p:cNvSpPr/>
            <p:nvPr/>
          </p:nvSpPr>
          <p:spPr>
            <a:xfrm>
              <a:off x="841" y="2750"/>
              <a:ext cx="124" cy="1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algn="ctr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351245" name="Rectangle 12"/>
          <p:cNvSpPr/>
          <p:nvPr/>
        </p:nvSpPr>
        <p:spPr>
          <a:xfrm>
            <a:off x="3227388" y="3027363"/>
            <a:ext cx="10414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初始加载</a:t>
            </a:r>
          </a:p>
        </p:txBody>
      </p:sp>
      <p:sp>
        <p:nvSpPr>
          <p:cNvPr id="351246" name="Rectangle 13"/>
          <p:cNvSpPr/>
          <p:nvPr/>
        </p:nvSpPr>
        <p:spPr>
          <a:xfrm>
            <a:off x="4873625" y="3068638"/>
            <a:ext cx="1797050" cy="2571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(b)A,B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维复制</a:t>
            </a:r>
          </a:p>
        </p:txBody>
      </p:sp>
      <p:sp>
        <p:nvSpPr>
          <p:cNvPr id="351247" name="Rectangle 14"/>
          <p:cNvSpPr/>
          <p:nvPr/>
        </p:nvSpPr>
        <p:spPr>
          <a:xfrm>
            <a:off x="7318375" y="3068638"/>
            <a:ext cx="1524000" cy="2571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(c)A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维复制</a:t>
            </a:r>
          </a:p>
        </p:txBody>
      </p:sp>
      <p:sp>
        <p:nvSpPr>
          <p:cNvPr id="351248" name="Rectangle 15"/>
          <p:cNvSpPr/>
          <p:nvPr/>
        </p:nvSpPr>
        <p:spPr>
          <a:xfrm>
            <a:off x="2463800" y="5692775"/>
            <a:ext cx="1524000" cy="2571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(d)B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维复制</a:t>
            </a:r>
          </a:p>
        </p:txBody>
      </p:sp>
      <p:sp>
        <p:nvSpPr>
          <p:cNvPr id="351249" name="Rectangle 16"/>
          <p:cNvSpPr/>
          <p:nvPr/>
        </p:nvSpPr>
        <p:spPr>
          <a:xfrm>
            <a:off x="5132388" y="5692775"/>
            <a:ext cx="838200" cy="2571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点积</a:t>
            </a:r>
          </a:p>
        </p:txBody>
      </p:sp>
      <p:sp>
        <p:nvSpPr>
          <p:cNvPr id="351250" name="Rectangle 17"/>
          <p:cNvSpPr/>
          <p:nvPr/>
        </p:nvSpPr>
        <p:spPr>
          <a:xfrm>
            <a:off x="7375525" y="5692775"/>
            <a:ext cx="1384300" cy="2571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维求和</a:t>
            </a:r>
          </a:p>
        </p:txBody>
      </p:sp>
      <p:sp>
        <p:nvSpPr>
          <p:cNvPr id="351251" name="Rectangle 18"/>
          <p:cNvSpPr/>
          <p:nvPr/>
        </p:nvSpPr>
        <p:spPr>
          <a:xfrm>
            <a:off x="3765550" y="3357563"/>
            <a:ext cx="2921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15123" name="Line 19"/>
          <p:cNvSpPr>
            <a:spLocks noChangeShapeType="1"/>
          </p:cNvSpPr>
          <p:nvPr/>
        </p:nvSpPr>
        <p:spPr bwMode="auto">
          <a:xfrm flipH="1">
            <a:off x="3333750" y="3471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1253" name="Rectangle 20"/>
          <p:cNvSpPr/>
          <p:nvPr/>
        </p:nvSpPr>
        <p:spPr>
          <a:xfrm>
            <a:off x="2757488" y="5403850"/>
            <a:ext cx="2921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15125" name="Line 21"/>
          <p:cNvSpPr>
            <a:spLocks noChangeShapeType="1"/>
          </p:cNvSpPr>
          <p:nvPr/>
        </p:nvSpPr>
        <p:spPr bwMode="auto">
          <a:xfrm flipH="1">
            <a:off x="3046413" y="55181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1255" name="Rectangle 22"/>
          <p:cNvSpPr/>
          <p:nvPr/>
        </p:nvSpPr>
        <p:spPr>
          <a:xfrm>
            <a:off x="7361238" y="836613"/>
            <a:ext cx="2921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15127" name="Line 23"/>
          <p:cNvSpPr>
            <a:spLocks noChangeShapeType="1"/>
          </p:cNvSpPr>
          <p:nvPr/>
        </p:nvSpPr>
        <p:spPr bwMode="auto">
          <a:xfrm flipH="1">
            <a:off x="7150100" y="1052513"/>
            <a:ext cx="257175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1257" name="Rectangle 24"/>
          <p:cNvSpPr/>
          <p:nvPr/>
        </p:nvSpPr>
        <p:spPr>
          <a:xfrm>
            <a:off x="8513763" y="2708275"/>
            <a:ext cx="2921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15129" name="Line 25"/>
          <p:cNvSpPr>
            <a:spLocks noChangeShapeType="1"/>
          </p:cNvSpPr>
          <p:nvPr/>
        </p:nvSpPr>
        <p:spPr bwMode="auto">
          <a:xfrm flipH="1">
            <a:off x="8737600" y="2416175"/>
            <a:ext cx="269875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5130" name="Line 26"/>
          <p:cNvSpPr>
            <a:spLocks noChangeShapeType="1"/>
          </p:cNvSpPr>
          <p:nvPr/>
        </p:nvSpPr>
        <p:spPr bwMode="auto">
          <a:xfrm flipH="1" flipV="1">
            <a:off x="9021763" y="4005263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5131" name="Line 27"/>
          <p:cNvSpPr>
            <a:spLocks noChangeShapeType="1"/>
          </p:cNvSpPr>
          <p:nvPr/>
        </p:nvSpPr>
        <p:spPr bwMode="auto">
          <a:xfrm flipH="1" flipV="1">
            <a:off x="6645275" y="1412875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63500" tIns="25400" rIns="63500" bIns="2540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1261" name="Rectangle 28"/>
          <p:cNvSpPr/>
          <p:nvPr/>
        </p:nvSpPr>
        <p:spPr>
          <a:xfrm>
            <a:off x="2684463" y="2492375"/>
            <a:ext cx="5080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000</a:t>
            </a:r>
          </a:p>
        </p:txBody>
      </p:sp>
      <p:sp>
        <p:nvSpPr>
          <p:cNvPr id="351262" name="Rectangle 29"/>
          <p:cNvSpPr/>
          <p:nvPr/>
        </p:nvSpPr>
        <p:spPr>
          <a:xfrm>
            <a:off x="3692525" y="2492375"/>
            <a:ext cx="5080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010</a:t>
            </a:r>
          </a:p>
        </p:txBody>
      </p:sp>
      <p:sp>
        <p:nvSpPr>
          <p:cNvPr id="351263" name="Rectangle 30"/>
          <p:cNvSpPr/>
          <p:nvPr/>
        </p:nvSpPr>
        <p:spPr>
          <a:xfrm>
            <a:off x="3184525" y="1947863"/>
            <a:ext cx="5080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001</a:t>
            </a:r>
          </a:p>
        </p:txBody>
      </p:sp>
      <p:sp>
        <p:nvSpPr>
          <p:cNvPr id="351264" name="Rectangle 31"/>
          <p:cNvSpPr/>
          <p:nvPr/>
        </p:nvSpPr>
        <p:spPr>
          <a:xfrm>
            <a:off x="4192588" y="1947863"/>
            <a:ext cx="5080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011</a:t>
            </a:r>
          </a:p>
        </p:txBody>
      </p:sp>
      <p:sp>
        <p:nvSpPr>
          <p:cNvPr id="351265" name="Rectangle 32"/>
          <p:cNvSpPr/>
          <p:nvPr/>
        </p:nvSpPr>
        <p:spPr>
          <a:xfrm>
            <a:off x="2613025" y="1452563"/>
            <a:ext cx="5080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351266" name="Rectangle 33"/>
          <p:cNvSpPr/>
          <p:nvPr/>
        </p:nvSpPr>
        <p:spPr>
          <a:xfrm>
            <a:off x="3621088" y="1490663"/>
            <a:ext cx="5080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110</a:t>
            </a:r>
          </a:p>
        </p:txBody>
      </p:sp>
      <p:sp>
        <p:nvSpPr>
          <p:cNvPr id="351267" name="Rectangle 34"/>
          <p:cNvSpPr/>
          <p:nvPr/>
        </p:nvSpPr>
        <p:spPr>
          <a:xfrm>
            <a:off x="3113088" y="946150"/>
            <a:ext cx="5080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101</a:t>
            </a:r>
          </a:p>
        </p:txBody>
      </p:sp>
      <p:sp>
        <p:nvSpPr>
          <p:cNvPr id="351268" name="Rectangle 35"/>
          <p:cNvSpPr/>
          <p:nvPr/>
        </p:nvSpPr>
        <p:spPr>
          <a:xfrm>
            <a:off x="4121150" y="946150"/>
            <a:ext cx="508000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111</a:t>
            </a:r>
          </a:p>
        </p:txBody>
      </p:sp>
      <p:sp>
        <p:nvSpPr>
          <p:cNvPr id="351269" name="Rectangle 36"/>
          <p:cNvSpPr/>
          <p:nvPr/>
        </p:nvSpPr>
        <p:spPr>
          <a:xfrm>
            <a:off x="2681288" y="2679700"/>
            <a:ext cx="363537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1270" name="Rectangle 37"/>
          <p:cNvSpPr/>
          <p:nvPr/>
        </p:nvSpPr>
        <p:spPr>
          <a:xfrm>
            <a:off x="3189288" y="2133600"/>
            <a:ext cx="363537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1271" name="Rectangle 38"/>
          <p:cNvSpPr/>
          <p:nvPr/>
        </p:nvSpPr>
        <p:spPr>
          <a:xfrm>
            <a:off x="3686175" y="2679700"/>
            <a:ext cx="363538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51272" name="Rectangle 39"/>
          <p:cNvSpPr/>
          <p:nvPr/>
        </p:nvSpPr>
        <p:spPr>
          <a:xfrm>
            <a:off x="4194175" y="2133600"/>
            <a:ext cx="363538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1273" name="Rectangle 40"/>
          <p:cNvSpPr/>
          <p:nvPr/>
        </p:nvSpPr>
        <p:spPr>
          <a:xfrm>
            <a:off x="2638425" y="1697038"/>
            <a:ext cx="363538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51274" name="Rectangle 41"/>
          <p:cNvSpPr/>
          <p:nvPr/>
        </p:nvSpPr>
        <p:spPr>
          <a:xfrm>
            <a:off x="3146425" y="1150938"/>
            <a:ext cx="363538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51275" name="Rectangle 42"/>
          <p:cNvSpPr/>
          <p:nvPr/>
        </p:nvSpPr>
        <p:spPr>
          <a:xfrm>
            <a:off x="3643313" y="1697038"/>
            <a:ext cx="363537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51276" name="Rectangle 43"/>
          <p:cNvSpPr/>
          <p:nvPr/>
        </p:nvSpPr>
        <p:spPr>
          <a:xfrm>
            <a:off x="4151313" y="1150938"/>
            <a:ext cx="363537" cy="2571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 anchor="ctr">
            <a:spAutoFit/>
          </a:bodyPr>
          <a:lstStyle/>
          <a:p>
            <a:pPr marL="203200" indent="-203200" algn="ctr" eaLnBrk="0" hangingPunct="0">
              <a:lnSpc>
                <a:spcPct val="75000"/>
              </a:lnSpc>
              <a:spcBef>
                <a:spcPct val="65000"/>
              </a:spcBef>
              <a:buClr>
                <a:schemeClr val="accent2"/>
              </a:buClr>
              <a:buSzPct val="60000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03325"/>
            <a:ext cx="5616575" cy="5249863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算法描述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//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令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8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(m)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表示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的第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位取反；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{p, r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=d}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表示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r(0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≤r≤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p-1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的集合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这里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的二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进制第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位为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d;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输入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A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n×n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B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n×n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     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C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n×n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Begin  //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n=2, p=8=2</a:t>
            </a:r>
            <a:r>
              <a:rPr kumimoji="0" lang="en-US" altLang="zh-CN" sz="1400" b="0" i="0" u="none" strike="noStrike" kern="0" cap="none" spc="0" normalizeH="0" baseline="30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举例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q=1, r=(r</a:t>
            </a:r>
            <a:r>
              <a:rPr kumimoji="0" lang="en-US" altLang="zh-CN" sz="1400" b="0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400" b="0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400" b="0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1400" b="0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(1)for m=3q-1 to 2q do  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按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维复制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A,B, 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m=2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for all r in {p, r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=0} par-do 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200" b="0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(1.1) A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400" b="0" i="0" u="none" strike="noStrike" kern="0" cap="none" spc="0" normalizeH="0" baseline="-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(m)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A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r      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//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A(100)A(000)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等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               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(1.2) B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400" b="0" i="0" u="none" strike="noStrike" kern="0" cap="none" spc="0" normalizeH="0" baseline="-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(m)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B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r     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//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B(100)B(000)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等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          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endfor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endfor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(2)for m=q-1 to 0 do       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按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维复制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A,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m=0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for all r in {p, r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r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2q+m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 par-do //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400" b="0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=r</a:t>
            </a:r>
            <a:r>
              <a:rPr kumimoji="0" lang="en-US" altLang="zh-CN" sz="1400" b="0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A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1400" b="0" i="0" u="none" strike="noStrike" kern="0" cap="none" spc="0" normalizeH="0" baseline="-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(m)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A</a:t>
            </a:r>
            <a:r>
              <a:rPr kumimoji="0" lang="en-US" altLang="zh-CN" sz="16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r   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//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A(001)A(000),A(100)A(101)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endfor          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A(011)A(010),A(110)A(111)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endfor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16131" name="Rectangle 3"/>
          <p:cNvSpPr>
            <a:spLocks noChangeArrowheads="1"/>
          </p:cNvSpPr>
          <p:nvPr/>
        </p:nvSpPr>
        <p:spPr bwMode="auto">
          <a:xfrm>
            <a:off x="4427538" y="2420938"/>
            <a:ext cx="4572000" cy="39417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(3)for m=2q-1 to q do  //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按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维复制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B,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m=1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for all r in {p, r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m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= r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q+m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} par-do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//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  <a:r>
              <a:rPr kumimoji="0" lang="en-US" altLang="zh-CN" sz="1200" b="0" i="0" u="none" strike="noStrike" kern="120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=r</a:t>
            </a:r>
            <a:r>
              <a:rPr kumimoji="0" lang="en-US" altLang="zh-CN" sz="1200" b="0" i="0" u="none" strike="noStrike" kern="120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的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    B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  <a:r>
              <a:rPr kumimoji="0" lang="en-US" altLang="zh-CN" sz="1400" b="0" i="0" u="none" strike="noStrike" kern="1200" cap="none" spc="0" normalizeH="0" baseline="-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(m)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 B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r   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//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B(010)B(000),B(100)B(110)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endfor          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//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B(011)B(001),B(101)B(111)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endfor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(4)for r=0 to p-1 par-do     //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相乘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,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all P</a:t>
            </a:r>
            <a:r>
              <a:rPr kumimoji="0" lang="en-US" altLang="zh-CN" sz="1200" b="0" i="0" u="none" strike="noStrike" kern="1200" cap="none" spc="0" normalizeH="0" baseline="-2500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=A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×B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endfor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(5)for m=2q to 3q-1 do     //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求和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m=2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for r=0 to p-1 par-do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    C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=C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+C</a:t>
            </a:r>
            <a:r>
              <a:rPr kumimoji="0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</a:t>
            </a:r>
            <a:r>
              <a:rPr kumimoji="0" lang="en-US" altLang="zh-CN" sz="1400" b="0" i="0" u="none" strike="noStrike" kern="1200" cap="none" spc="0" normalizeH="0" baseline="-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(m)</a:t>
            </a:r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     endfor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endfor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 End</a:t>
            </a:r>
          </a:p>
        </p:txBody>
      </p:sp>
      <p:sp>
        <p:nvSpPr>
          <p:cNvPr id="35226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DNS</a:t>
            </a:r>
            <a:r>
              <a:rPr lang="zh-CN" altLang="en-US" dirty="0"/>
              <a:t>乘法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83" name="Object 2"/>
          <p:cNvGraphicFramePr>
            <a:graphicFrameLocks noGrp="1"/>
          </p:cNvGraphicFramePr>
          <p:nvPr>
            <p:ph sz="quarter" idx="2"/>
          </p:nvPr>
        </p:nvGraphicFramePr>
        <p:xfrm>
          <a:off x="684213" y="1484313"/>
          <a:ext cx="7632700" cy="50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3" imgW="4944745" imgH="3296285" progId="Visio.Drawing.6">
                  <p:embed/>
                </p:oleObj>
              </mc:Choice>
              <mc:Fallback>
                <p:oleObj r:id="rId3" imgW="4944745" imgH="3296285" progId="Visio.Drawing.6">
                  <p:embed/>
                  <p:pic>
                    <p:nvPicPr>
                      <p:cNvPr id="35328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484313"/>
                        <a:ext cx="7632700" cy="50879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2775" y="1428750"/>
            <a:ext cx="4175125" cy="1208088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示例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</a:p>
          <a:p>
            <a:pPr marL="203200" marR="0" lvl="0" indent="-203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328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DNS</a:t>
            </a:r>
            <a:r>
              <a:rPr lang="zh-CN" altLang="en-US" dirty="0"/>
              <a:t>乘法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307" name="Group 2"/>
          <p:cNvGrpSpPr/>
          <p:nvPr/>
        </p:nvGrpSpPr>
        <p:grpSpPr>
          <a:xfrm>
            <a:off x="574675" y="3835400"/>
            <a:ext cx="812800" cy="746125"/>
            <a:chOff x="358" y="2365"/>
            <a:chExt cx="620" cy="581"/>
          </a:xfrm>
        </p:grpSpPr>
        <p:sp>
          <p:nvSpPr>
            <p:cNvPr id="818179" name="Line 3"/>
            <p:cNvSpPr>
              <a:spLocks noChangeShapeType="1"/>
            </p:cNvSpPr>
            <p:nvPr/>
          </p:nvSpPr>
          <p:spPr bwMode="auto">
            <a:xfrm flipV="1">
              <a:off x="444" y="2523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18180" name="Line 4"/>
            <p:cNvSpPr>
              <a:spLocks noChangeShapeType="1"/>
            </p:cNvSpPr>
            <p:nvPr/>
          </p:nvSpPr>
          <p:spPr bwMode="auto">
            <a:xfrm flipV="1">
              <a:off x="444" y="2659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18181" name="Line 5"/>
            <p:cNvSpPr>
              <a:spLocks noChangeShapeType="1"/>
            </p:cNvSpPr>
            <p:nvPr/>
          </p:nvSpPr>
          <p:spPr bwMode="auto">
            <a:xfrm>
              <a:off x="444" y="288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4311" name="Rectangle 6"/>
            <p:cNvSpPr/>
            <p:nvPr/>
          </p:nvSpPr>
          <p:spPr>
            <a:xfrm>
              <a:off x="358" y="2365"/>
              <a:ext cx="205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algn="ctr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54312" name="Rectangle 7"/>
            <p:cNvSpPr/>
            <p:nvPr/>
          </p:nvSpPr>
          <p:spPr>
            <a:xfrm>
              <a:off x="614" y="2503"/>
              <a:ext cx="161" cy="2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algn="ctr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54313" name="Rectangle 8"/>
            <p:cNvSpPr/>
            <p:nvPr/>
          </p:nvSpPr>
          <p:spPr>
            <a:xfrm>
              <a:off x="828" y="2729"/>
              <a:ext cx="150" cy="2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algn="ctr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aphicFrame>
        <p:nvGraphicFramePr>
          <p:cNvPr id="354314" name="Object 9"/>
          <p:cNvGraphicFramePr>
            <a:graphicFrameLocks noGrp="1"/>
          </p:cNvGraphicFramePr>
          <p:nvPr>
            <p:ph sz="quarter" idx="2"/>
          </p:nvPr>
        </p:nvGraphicFramePr>
        <p:xfrm>
          <a:off x="1208088" y="1449388"/>
          <a:ext cx="7035800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3" imgW="4775200" imgH="3442970" progId="Visio.Drawing.6">
                  <p:embed/>
                </p:oleObj>
              </mc:Choice>
              <mc:Fallback>
                <p:oleObj r:id="rId3" imgW="4775200" imgH="3442970" progId="Visio.Drawing.6">
                  <p:embed/>
                  <p:pic>
                    <p:nvPicPr>
                      <p:cNvPr id="354314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088" y="1449388"/>
                        <a:ext cx="7035800" cy="507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5" name="Rectangle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DNS</a:t>
            </a:r>
            <a:r>
              <a:rPr lang="zh-CN" altLang="en-US" dirty="0"/>
              <a:t>乘法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棋盘划分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57655"/>
            <a:ext cx="7707630" cy="529971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8×8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阶矩阵，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p=16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块棋盘划分                     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循环棋盘划分</a:t>
            </a:r>
          </a:p>
        </p:txBody>
      </p:sp>
      <p:graphicFrame>
        <p:nvGraphicFramePr>
          <p:cNvPr id="300037" name="Object 4"/>
          <p:cNvGraphicFramePr>
            <a:graphicFrameLocks noGrp="1"/>
          </p:cNvGraphicFramePr>
          <p:nvPr>
            <p:ph sz="half" idx="2"/>
          </p:nvPr>
        </p:nvGraphicFramePr>
        <p:xfrm>
          <a:off x="659130" y="1989455"/>
          <a:ext cx="772922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5316855" imgH="3081655" progId="Visio.Drawing.6">
                  <p:embed/>
                </p:oleObj>
              </mc:Choice>
              <mc:Fallback>
                <p:oleObj r:id="rId3" imgW="5316855" imgH="3081655" progId="Visio.Drawing.6">
                  <p:embed/>
                  <p:pic>
                    <p:nvPicPr>
                      <p:cNvPr id="300037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130" y="1989455"/>
                        <a:ext cx="7729220" cy="4064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400" dirty="0"/>
              <a:t> 棋盘划分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57338"/>
            <a:ext cx="7707313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示例：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＝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16×16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矩阵的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种棋盘划分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</a:t>
            </a:r>
          </a:p>
        </p:txBody>
      </p:sp>
      <p:pic>
        <p:nvPicPr>
          <p:cNvPr id="301061" name="Picture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7338" y="2087563"/>
            <a:ext cx="8351837" cy="31178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/>
          </p:cNvSpPr>
          <p:nvPr>
            <p:ph type="ctrTitle"/>
          </p:nvPr>
        </p:nvSpPr>
        <p:spPr>
          <a:xfrm>
            <a:off x="539750" y="1412875"/>
            <a:ext cx="8204200" cy="4895850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zh-CN" altLang="en-US" sz="4400" dirty="0">
                <a:solidFill>
                  <a:srgbClr val="003399"/>
                </a:solidFill>
                <a:ea typeface="华文新魏" panose="02010800040101010101" pitchFamily="2" charset="-122"/>
              </a:rPr>
              <a:t>第九章 稠密矩阵运算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ea typeface="华文新魏" panose="02010800040101010101" pitchFamily="2" charset="-122"/>
              </a:rPr>
              <a:t>9.1 </a:t>
            </a:r>
            <a:r>
              <a:rPr lang="zh-CN" altLang="en-US" dirty="0">
                <a:ea typeface="华文新魏" panose="02010800040101010101" pitchFamily="2" charset="-122"/>
              </a:rPr>
              <a:t>矩阵的划分</a:t>
            </a:r>
            <a:b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</a:b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9.2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矩阵转置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9.3 </a:t>
            </a:r>
            <a:r>
              <a:rPr lang="zh-CN" altLang="en-US" dirty="0">
                <a:ea typeface="华文新魏" panose="02010800040101010101" pitchFamily="2" charset="-122"/>
              </a:rPr>
              <a:t>矩阵</a:t>
            </a:r>
            <a:r>
              <a:rPr lang="en-US" altLang="zh-CN" dirty="0">
                <a:ea typeface="华文新魏" panose="02010800040101010101" pitchFamily="2" charset="-122"/>
              </a:rPr>
              <a:t>-</a:t>
            </a:r>
            <a:r>
              <a:rPr lang="zh-CN" altLang="en-US" dirty="0">
                <a:ea typeface="华文新魏" panose="02010800040101010101" pitchFamily="2" charset="-122"/>
              </a:rPr>
              <a:t>向量乘法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9.4 </a:t>
            </a:r>
            <a:r>
              <a:rPr lang="zh-CN" altLang="en-US" dirty="0">
                <a:ea typeface="华文新魏" panose="02010800040101010101" pitchFamily="2" charset="-122"/>
              </a:rPr>
              <a:t>矩阵乘法</a:t>
            </a:r>
            <a:br>
              <a:rPr lang="zh-CN" altLang="en-US" dirty="0">
                <a:ea typeface="华文新魏" panose="02010800040101010101" pitchFamily="2" charset="-122"/>
              </a:rPr>
            </a:b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sz="44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ctrTitle"/>
          </p:nvPr>
        </p:nvSpPr>
        <p:spPr>
          <a:xfrm>
            <a:off x="544513" y="1412875"/>
            <a:ext cx="8204200" cy="3313113"/>
          </a:xfrm>
        </p:spPr>
        <p:txBody>
          <a:bodyPr vert="horz" wrap="square" lIns="91440" tIns="45720" rIns="91440" bIns="45720" anchor="b"/>
          <a:lstStyle/>
          <a:p>
            <a:pPr algn="l" eaLnBrk="1" hangingPunct="1">
              <a:buClrTx/>
              <a:buSzTx/>
              <a:buFontTx/>
            </a:pPr>
            <a:r>
              <a:rPr lang="en-US" altLang="zh-CN" sz="4400" dirty="0">
                <a:ea typeface="华文新魏" panose="02010800040101010101" pitchFamily="2" charset="-122"/>
              </a:rPr>
              <a:t>9.2 </a:t>
            </a:r>
            <a:r>
              <a:rPr lang="zh-CN" altLang="en-US" sz="4400" dirty="0">
                <a:ea typeface="华文新魏" panose="02010800040101010101" pitchFamily="2" charset="-122"/>
              </a:rPr>
              <a:t>矩阵转置</a:t>
            </a:r>
            <a:br>
              <a:rPr lang="en-US" altLang="zh-CN" sz="4400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9.2.1 </a:t>
            </a:r>
            <a:r>
              <a:rPr lang="zh-CN" altLang="en-US" u="sng" dirty="0">
                <a:solidFill>
                  <a:schemeClr val="tx2"/>
                </a:solidFill>
                <a:ea typeface="华文新魏" panose="02010800040101010101" pitchFamily="2" charset="-122"/>
              </a:rPr>
              <a:t>棋盘划分的矩阵转置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ea typeface="华文新魏" panose="02010800040101010101" pitchFamily="2" charset="-122"/>
              </a:rPr>
              <a:t>9.2.2 </a:t>
            </a:r>
            <a:r>
              <a:rPr lang="zh-CN" altLang="en-US" dirty="0">
                <a:ea typeface="华文新魏" panose="02010800040101010101" pitchFamily="2" charset="-122"/>
              </a:rPr>
              <a:t>带状划分的矩阵转置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zh-CN" altLang="en-US" dirty="0">
                <a:ea typeface="华文新魏" panose="02010800040101010101" pitchFamily="2" charset="-122"/>
              </a:rPr>
              <a:t>   </a:t>
            </a:r>
            <a:br>
              <a:rPr lang="zh-CN" altLang="en-US" dirty="0">
                <a:ea typeface="华文新魏" panose="02010800040101010101" pitchFamily="2" charset="-122"/>
              </a:rPr>
            </a:br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">
  <a:themeElements>
    <a:clrScheme name="3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3">
      <a:majorFont>
        <a:latin typeface="Comic Sans MS"/>
        <a:ea typeface="华文行楷"/>
        <a:cs typeface=""/>
      </a:majorFont>
      <a:minorFont>
        <a:latin typeface="Comic Sans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3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E:\jmwu\teaching\parallel computing\3.pot</Template>
  <TotalTime>137</TotalTime>
  <Words>3595</Words>
  <Application>Microsoft Office PowerPoint</Application>
  <PresentationFormat>全屏显示(4:3)</PresentationFormat>
  <Paragraphs>1300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Gulim</vt:lpstr>
      <vt:lpstr>华文中宋</vt:lpstr>
      <vt:lpstr>华文新魏</vt:lpstr>
      <vt:lpstr>华文行楷</vt:lpstr>
      <vt:lpstr>宋体</vt:lpstr>
      <vt:lpstr>宋体</vt:lpstr>
      <vt:lpstr>黑体</vt:lpstr>
      <vt:lpstr>Arial</vt:lpstr>
      <vt:lpstr>Comic Sans MS</vt:lpstr>
      <vt:lpstr>Times New Roman</vt:lpstr>
      <vt:lpstr>Wingdings</vt:lpstr>
      <vt:lpstr>3</vt:lpstr>
      <vt:lpstr>Microsoft Visio 2000/2002 Drawing</vt:lpstr>
      <vt:lpstr>Microsoft Visio 2003-2010 绘图</vt:lpstr>
      <vt:lpstr>Equation.3</vt:lpstr>
      <vt:lpstr>Visio</vt:lpstr>
      <vt:lpstr>第九章 稠密矩阵运算      9.1 矩阵的划分     9.2 矩阵转置     9.3 矩阵-向量乘法     9.4 矩阵乘法  </vt:lpstr>
      <vt:lpstr>9.1 矩阵的划分    9.1.1 带状划分    9.1.2 棋盘划分     </vt:lpstr>
      <vt:lpstr> 带状划分</vt:lpstr>
      <vt:lpstr> 带状划分</vt:lpstr>
      <vt:lpstr>9.1 矩阵的划分    9.1.1 带状划分    9.1.2 棋盘划分     </vt:lpstr>
      <vt:lpstr> 棋盘划分</vt:lpstr>
      <vt:lpstr> 棋盘划分</vt:lpstr>
      <vt:lpstr>第九章 稠密矩阵运算      9.1 矩阵的划分     9.2 矩阵转置     9.3 矩阵-向量乘法     9.4 矩阵乘法  </vt:lpstr>
      <vt:lpstr>9.2 矩阵转置    9.2.1 棋盘划分的矩阵转置    9.2.2 带状划分的矩阵转置     </vt:lpstr>
      <vt:lpstr> 棋盘划分的矩阵转置</vt:lpstr>
      <vt:lpstr> 棋盘划分的矩阵转置</vt:lpstr>
      <vt:lpstr> 棋盘划分的矩阵转置</vt:lpstr>
      <vt:lpstr> 棋盘划分的矩阵转置</vt:lpstr>
      <vt:lpstr>9.2 矩阵转置    9.2.1 棋盘划分的矩阵转置    9.2.2 带状划分的矩阵转置     </vt:lpstr>
      <vt:lpstr> 带状划分的矩阵转置</vt:lpstr>
      <vt:lpstr>第九章 稠密矩阵运算      9.1 矩阵的划分     9.2 矩阵转置     9.3 矩阵-向量乘法     9.4 矩阵乘法  </vt:lpstr>
      <vt:lpstr>9.3 矩阵-向量乘法    9.3.1 带状划分的矩阵-向量乘法    9.3.2 棋盘划分的矩阵-向量乘法     </vt:lpstr>
      <vt:lpstr> 带状划分的矩阵-向量乘法</vt:lpstr>
      <vt:lpstr> 带状划分的矩阵-向量乘法</vt:lpstr>
      <vt:lpstr>9.3 矩阵-向量乘法    9.3.1 带状划分的矩阵-向量乘法    9.3.2 棋盘划分的矩阵-向量乘法     </vt:lpstr>
      <vt:lpstr> 棋盘划分的矩阵-向量乘法</vt:lpstr>
      <vt:lpstr> 棋盘划分的矩阵-向量乘法</vt:lpstr>
      <vt:lpstr>带状与棋盘划分比较</vt:lpstr>
      <vt:lpstr>第九章 稠密矩阵运算      9.1 矩阵的划分     9.2 矩阵转置     9.3 矩阵-向量乘法     9.4 矩阵乘法  </vt:lpstr>
      <vt:lpstr>9.4 矩阵乘法    9.4.1 简单并行分块乘法    9.4.2 Cannon乘法    9.4.3 Fox乘法    9.4.4 Systolic乘法      9.4.5 DNS乘法</vt:lpstr>
      <vt:lpstr>矩阵乘法符号及定义</vt:lpstr>
      <vt:lpstr>矩阵乘法并行实现方法</vt:lpstr>
      <vt:lpstr>简单并行分块乘法</vt:lpstr>
      <vt:lpstr>简单并行分块乘法</vt:lpstr>
      <vt:lpstr>9.4 矩阵乘法    9.4.1 简单并行分块乘法    9.4.2 Cannon乘法    9.4.3 Fox乘法    9.4.4 Systolic乘法      9.4.5 DNS乘法</vt:lpstr>
      <vt:lpstr>Cannon乘法</vt:lpstr>
      <vt:lpstr>Cannon乘法</vt:lpstr>
      <vt:lpstr>Cannon乘法</vt:lpstr>
      <vt:lpstr>Cannon乘法</vt:lpstr>
      <vt:lpstr>Cannon乘法</vt:lpstr>
      <vt:lpstr>Cannon乘法</vt:lpstr>
      <vt:lpstr>9.4 矩阵乘法    9.4.1 简单并行分块乘法    9.4.2 Cannon乘法    9.4.3 Fox乘法    9.4.4 Systolic乘法      9.4.5 DNS乘法</vt:lpstr>
      <vt:lpstr>Fox乘法</vt:lpstr>
      <vt:lpstr>Fox乘法</vt:lpstr>
      <vt:lpstr>Fox乘法</vt:lpstr>
      <vt:lpstr>9.4 矩阵乘法    9.4.1 简单并行分块乘法    9.4.2 Cannon乘法    9.4.3 Fox乘法    9.4.4 Systolic乘法      9.4.5 DNS乘法</vt:lpstr>
      <vt:lpstr>Systolic乘法</vt:lpstr>
      <vt:lpstr>Systolic乘法</vt:lpstr>
      <vt:lpstr>Systolic乘法</vt:lpstr>
      <vt:lpstr>Systolic乘法</vt:lpstr>
      <vt:lpstr>Systolic乘法</vt:lpstr>
      <vt:lpstr>Systolic乘法</vt:lpstr>
      <vt:lpstr>Systolic乘法</vt:lpstr>
      <vt:lpstr>Systolic乘法</vt:lpstr>
      <vt:lpstr>Systolic乘法</vt:lpstr>
      <vt:lpstr>Systolic乘法</vt:lpstr>
      <vt:lpstr>Systolic乘法</vt:lpstr>
      <vt:lpstr>Systolic乘法</vt:lpstr>
      <vt:lpstr>9.4 矩阵乘法    9.4.1 简单并行分块乘法    9.4.2 Cannon乘法    9.4.3 Fox乘法    9.4.4 Systolic乘法      9.4.5 DNS乘法</vt:lpstr>
      <vt:lpstr>DNS乘法</vt:lpstr>
      <vt:lpstr>PowerPoint 演示文稿</vt:lpstr>
      <vt:lpstr>DNS乘法</vt:lpstr>
      <vt:lpstr>DNS乘法</vt:lpstr>
      <vt:lpstr>DNS乘法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吴俊敏</dc:creator>
  <cp:lastModifiedBy>o C</cp:lastModifiedBy>
  <cp:revision>62</cp:revision>
  <dcterms:created xsi:type="dcterms:W3CDTF">2003-07-16T00:37:00Z</dcterms:created>
  <dcterms:modified xsi:type="dcterms:W3CDTF">2021-01-11T13:17:55Z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2052-11.1.0.9145</vt:lpwstr>
  </property>
</Properties>
</file>