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eneral Meats"/>
          <p:cNvSpPr txBox="1">
            <a:spLocks noGrp="1"/>
          </p:cNvSpPr>
          <p:nvPr>
            <p:ph type="ctrTitle"/>
          </p:nvPr>
        </p:nvSpPr>
        <p:spPr>
          <a:prstGeom prst="rect">
            <a:avLst/>
          </a:prstGeom>
        </p:spPr>
        <p:txBody>
          <a:bodyPr/>
          <a:lstStyle/>
          <a:p>
            <a:r>
              <a:t>General Meats</a:t>
            </a:r>
          </a:p>
        </p:txBody>
      </p:sp>
      <p:sp>
        <p:nvSpPr>
          <p:cNvPr id="167" name="CS 180"/>
          <p:cNvSpPr txBox="1">
            <a:spLocks noGrp="1"/>
          </p:cNvSpPr>
          <p:nvPr>
            <p:ph type="subTitle" sz="quarter" idx="1"/>
          </p:nvPr>
        </p:nvSpPr>
        <p:spPr>
          <a:prstGeom prst="rect">
            <a:avLst/>
          </a:prstGeom>
        </p:spPr>
        <p:txBody>
          <a:bodyPr/>
          <a:lstStyle/>
          <a:p>
            <a:r>
              <a:t>CS 180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elect  distinct last_name as &quot;Customer&quot;,…"/>
          <p:cNvSpPr txBox="1">
            <a:spLocks noGrp="1"/>
          </p:cNvSpPr>
          <p:nvPr>
            <p:ph type="title"/>
          </p:nvPr>
        </p:nvSpPr>
        <p:spPr>
          <a:xfrm>
            <a:off x="406400" y="1536700"/>
            <a:ext cx="12296230" cy="8680947"/>
          </a:xfrm>
          <a:prstGeom prst="rect">
            <a:avLst/>
          </a:prstGeom>
        </p:spPr>
        <p:txBody>
          <a:bodyPr/>
          <a:lstStyle/>
          <a:p>
            <a:pPr defTabSz="321310">
              <a:spcBef>
                <a:spcPts val="1500"/>
              </a:spcBef>
              <a:defRPr sz="3300">
                <a:solidFill>
                  <a:srgbClr val="000000"/>
                </a:solidFill>
              </a:defRPr>
            </a:pPr>
            <a:r>
              <a:rPr>
                <a:solidFill>
                  <a:schemeClr val="accent1"/>
                </a:solidFill>
              </a:rPr>
              <a:t>select  distinct</a:t>
            </a:r>
            <a:r>
              <a:t> last_name </a:t>
            </a:r>
            <a:r>
              <a:rPr>
                <a:solidFill>
                  <a:schemeClr val="accent1"/>
                </a:solidFill>
              </a:rPr>
              <a:t>as</a:t>
            </a:r>
            <a:r>
              <a:t> "Customer",</a:t>
            </a:r>
          </a:p>
          <a:p>
            <a:pPr defTabSz="321310">
              <a:spcBef>
                <a:spcPts val="1500"/>
              </a:spcBef>
              <a:defRPr sz="3300">
                <a:solidFill>
                  <a:srgbClr val="000000"/>
                </a:solidFill>
              </a:defRPr>
            </a:pPr>
            <a:r>
              <a:t>Purchase_Order.cut_name </a:t>
            </a:r>
            <a:r>
              <a:rPr>
                <a:solidFill>
                  <a:schemeClr val="accent1"/>
                </a:solidFill>
              </a:rPr>
              <a:t>as</a:t>
            </a:r>
            <a:r>
              <a:t> "Cut",</a:t>
            </a:r>
          </a:p>
          <a:p>
            <a:pPr defTabSz="321310">
              <a:spcBef>
                <a:spcPts val="1500"/>
              </a:spcBef>
              <a:defRPr sz="3300">
                <a:solidFill>
                  <a:srgbClr val="000000"/>
                </a:solidFill>
              </a:defRPr>
            </a:pPr>
            <a:r>
              <a:t>Purchase_Order.species_type </a:t>
            </a:r>
            <a:r>
              <a:rPr>
                <a:solidFill>
                  <a:schemeClr val="accent1"/>
                </a:solidFill>
              </a:rPr>
              <a:t>as</a:t>
            </a:r>
            <a:r>
              <a:t> "Species", </a:t>
            </a:r>
          </a:p>
          <a:p>
            <a:pPr defTabSz="321310">
              <a:spcBef>
                <a:spcPts val="1500"/>
              </a:spcBef>
              <a:defRPr sz="3300">
                <a:solidFill>
                  <a:srgbClr val="000000"/>
                </a:solidFill>
              </a:defRPr>
            </a:pPr>
            <a:r>
              <a:t>purchase_time </a:t>
            </a:r>
            <a:r>
              <a:rPr>
                <a:solidFill>
                  <a:schemeClr val="accent1"/>
                </a:solidFill>
              </a:rPr>
              <a:t>as</a:t>
            </a:r>
            <a:r>
              <a:t> "Time of Purchase",</a:t>
            </a:r>
          </a:p>
          <a:p>
            <a:pPr defTabSz="321310">
              <a:spcBef>
                <a:spcPts val="1500"/>
              </a:spcBef>
              <a:defRPr sz="3300">
                <a:solidFill>
                  <a:srgbClr val="000000"/>
                </a:solidFill>
              </a:defRPr>
            </a:pPr>
            <a:r>
              <a:t>quantity </a:t>
            </a:r>
            <a:r>
              <a:rPr>
                <a:solidFill>
                  <a:schemeClr val="accent1"/>
                </a:solidFill>
              </a:rPr>
              <a:t>as</a:t>
            </a:r>
            <a:r>
              <a:t> "Quantity",</a:t>
            </a:r>
          </a:p>
          <a:p>
            <a:pPr defTabSz="321310">
              <a:spcBef>
                <a:spcPts val="1500"/>
              </a:spcBef>
              <a:defRPr sz="3300">
                <a:solidFill>
                  <a:srgbClr val="000000"/>
                </a:solidFill>
              </a:defRPr>
            </a:pPr>
            <a:r>
              <a:t>purchase_price </a:t>
            </a:r>
            <a:r>
              <a:rPr>
                <a:solidFill>
                  <a:schemeClr val="accent1"/>
                </a:solidFill>
              </a:rPr>
              <a:t>as</a:t>
            </a:r>
            <a:r>
              <a:t> "Price",</a:t>
            </a:r>
          </a:p>
          <a:p>
            <a:pPr defTabSz="321310">
              <a:spcBef>
                <a:spcPts val="1500"/>
              </a:spcBef>
              <a:defRPr sz="3300">
                <a:solidFill>
                  <a:srgbClr val="000000"/>
                </a:solidFill>
              </a:defRPr>
            </a:pPr>
            <a:r>
              <a:t>(quantity * purchase_price) </a:t>
            </a:r>
            <a:r>
              <a:rPr>
                <a:solidFill>
                  <a:schemeClr val="accent1"/>
                </a:solidFill>
              </a:rPr>
              <a:t>as</a:t>
            </a:r>
            <a:r>
              <a:t> "Total Line Item"</a:t>
            </a:r>
          </a:p>
          <a:p>
            <a:pPr defTabSz="321310">
              <a:spcBef>
                <a:spcPts val="1500"/>
              </a:spcBef>
              <a:defRPr sz="3300"/>
            </a:pPr>
            <a:r>
              <a:t>from</a:t>
            </a:r>
            <a:r>
              <a:rPr>
                <a:solidFill>
                  <a:srgbClr val="000000"/>
                </a:solidFill>
              </a:rPr>
              <a:t> Customer </a:t>
            </a:r>
          </a:p>
          <a:p>
            <a:pPr defTabSz="321310">
              <a:spcBef>
                <a:spcPts val="1500"/>
              </a:spcBef>
              <a:defRPr sz="3300"/>
            </a:pPr>
            <a:r>
              <a:t>join Purchase_Order using(customer_id)</a:t>
            </a:r>
          </a:p>
          <a:p>
            <a:pPr defTabSz="321310">
              <a:spcBef>
                <a:spcPts val="1500"/>
              </a:spcBef>
              <a:defRPr sz="3300">
                <a:solidFill>
                  <a:srgbClr val="000000"/>
                </a:solidFill>
              </a:defRPr>
            </a:pPr>
            <a:r>
              <a:rPr>
                <a:solidFill>
                  <a:schemeClr val="accent1"/>
                </a:solidFill>
              </a:rPr>
              <a:t>join</a:t>
            </a:r>
            <a:r>
              <a:t> Species </a:t>
            </a:r>
            <a:r>
              <a:rPr>
                <a:solidFill>
                  <a:schemeClr val="accent1"/>
                </a:solidFill>
              </a:rPr>
              <a:t>using</a:t>
            </a:r>
            <a:r>
              <a:t>(species_id)</a:t>
            </a:r>
          </a:p>
          <a:p>
            <a:pPr defTabSz="321310">
              <a:spcBef>
                <a:spcPts val="1500"/>
              </a:spcBef>
              <a:defRPr sz="3300">
                <a:solidFill>
                  <a:srgbClr val="000000"/>
                </a:solidFill>
              </a:defRPr>
            </a:pPr>
            <a:r>
              <a:rPr>
                <a:solidFill>
                  <a:schemeClr val="accent1"/>
                </a:solidFill>
              </a:rPr>
              <a:t>join</a:t>
            </a:r>
            <a:r>
              <a:t> Species_Cuts_Link </a:t>
            </a:r>
            <a:r>
              <a:rPr>
                <a:solidFill>
                  <a:schemeClr val="accent1"/>
                </a:solidFill>
              </a:rPr>
              <a:t>using</a:t>
            </a:r>
            <a:r>
              <a:t>(species_id)</a:t>
            </a:r>
          </a:p>
          <a:p>
            <a:pPr defTabSz="321310">
              <a:spcBef>
                <a:spcPts val="1500"/>
              </a:spcBef>
              <a:defRPr sz="3300">
                <a:solidFill>
                  <a:srgbClr val="000000"/>
                </a:solidFill>
              </a:defRPr>
            </a:pPr>
            <a:r>
              <a:rPr>
                <a:solidFill>
                  <a:schemeClr val="accent1"/>
                </a:solidFill>
              </a:rPr>
              <a:t>join </a:t>
            </a:r>
            <a:r>
              <a:t>Cuts </a:t>
            </a:r>
            <a:r>
              <a:rPr>
                <a:solidFill>
                  <a:schemeClr val="accent1"/>
                </a:solidFill>
              </a:rPr>
              <a:t>using</a:t>
            </a:r>
            <a:r>
              <a:t>(cuts_id)</a:t>
            </a:r>
          </a:p>
          <a:p>
            <a:pPr defTabSz="321310">
              <a:spcBef>
                <a:spcPts val="1500"/>
              </a:spcBef>
              <a:defRPr sz="3300">
                <a:solidFill>
                  <a:srgbClr val="000000"/>
                </a:solidFill>
              </a:defRPr>
            </a:pPr>
            <a:r>
              <a:rPr>
                <a:solidFill>
                  <a:schemeClr val="accent1"/>
                </a:solidFill>
              </a:rPr>
              <a:t>order by</a:t>
            </a:r>
            <a:r>
              <a:t> last_name;</a:t>
            </a:r>
          </a:p>
        </p:txBody>
      </p:sp>
      <p:sp>
        <p:nvSpPr>
          <p:cNvPr id="196" name="Sales report with cut name, species name,…"/>
          <p:cNvSpPr txBox="1"/>
          <p:nvPr/>
        </p:nvSpPr>
        <p:spPr>
          <a:xfrm>
            <a:off x="326405" y="117475"/>
            <a:ext cx="10734477" cy="2330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15000"/>
              </a:lnSpc>
              <a:spcBef>
                <a:spcPts val="0"/>
              </a:spcBef>
              <a:defRPr sz="2200">
                <a:solidFill>
                  <a:srgbClr val="757575"/>
                </a:solidFill>
                <a:latin typeface="DIN Alternate"/>
                <a:ea typeface="DIN Alternate"/>
                <a:cs typeface="DIN Alternate"/>
                <a:sym typeface="DIN Alternate"/>
              </a:defRPr>
            </a:pPr>
            <a:r>
              <a:t>Sales report with cut name, species name, </a:t>
            </a:r>
          </a:p>
          <a:p>
            <a:pPr defTabSz="457200">
              <a:lnSpc>
                <a:spcPct val="115000"/>
              </a:lnSpc>
              <a:spcBef>
                <a:spcPts val="0"/>
              </a:spcBef>
              <a:defRPr sz="2200">
                <a:solidFill>
                  <a:srgbClr val="757575"/>
                </a:solidFill>
                <a:latin typeface="DIN Alternate"/>
                <a:ea typeface="DIN Alternate"/>
                <a:cs typeface="DIN Alternate"/>
                <a:sym typeface="DIN Alternate"/>
              </a:defRPr>
            </a:pPr>
            <a:r>
              <a:t>time of sale , quantity, price, and a total of each line item--</a:t>
            </a:r>
          </a:p>
          <a:p>
            <a:pPr defTabSz="457200">
              <a:lnSpc>
                <a:spcPct val="115000"/>
              </a:lnSpc>
              <a:spcBef>
                <a:spcPts val="0"/>
              </a:spcBef>
              <a:defRPr sz="2200">
                <a:solidFill>
                  <a:srgbClr val="757575"/>
                </a:solidFill>
                <a:latin typeface="DIN Alternate"/>
                <a:ea typeface="DIN Alternate"/>
                <a:cs typeface="DIN Alternate"/>
                <a:sym typeface="DIN Alternate"/>
              </a:defRPr>
            </a:pPr>
            <a:endParaRPr/>
          </a:p>
          <a:p>
            <a:pPr defTabSz="457200">
              <a:lnSpc>
                <a:spcPct val="115000"/>
              </a:lnSpc>
              <a:spcBef>
                <a:spcPts val="0"/>
              </a:spcBef>
              <a:defRPr sz="2200">
                <a:solidFill>
                  <a:srgbClr val="757575"/>
                </a:solidFill>
                <a:latin typeface="DIN Alternate"/>
                <a:ea typeface="DIN Alternate"/>
                <a:cs typeface="DIN Alternate"/>
                <a:sym typeface="DIN Alternate"/>
              </a:defRPr>
            </a:pPr>
            <a:endParaRPr/>
          </a:p>
          <a:p>
            <a:pPr defTabSz="457200">
              <a:lnSpc>
                <a:spcPct val="115000"/>
              </a:lnSpc>
              <a:spcBef>
                <a:spcPts val="0"/>
              </a:spcBef>
              <a:defRPr sz="2200">
                <a:solidFill>
                  <a:srgbClr val="757575"/>
                </a:solidFill>
                <a:latin typeface="DIN Alternate"/>
                <a:ea typeface="DIN Alternate"/>
                <a:cs typeface="DIN Alternate"/>
                <a:sym typeface="DIN Alternate"/>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Output"/>
          <p:cNvSpPr txBox="1"/>
          <p:nvPr/>
        </p:nvSpPr>
        <p:spPr>
          <a:xfrm>
            <a:off x="203200" y="1072183"/>
            <a:ext cx="12741970" cy="2705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ctr" defTabSz="457200">
              <a:lnSpc>
                <a:spcPct val="115000"/>
              </a:lnSpc>
              <a:spcBef>
                <a:spcPts val="0"/>
              </a:spcBef>
              <a:defRPr sz="6600" b="1">
                <a:solidFill>
                  <a:srgbClr val="57A3D5"/>
                </a:solidFill>
                <a:latin typeface="Arial"/>
                <a:ea typeface="Arial"/>
                <a:cs typeface="Arial"/>
                <a:sym typeface="Arial"/>
              </a:defRPr>
            </a:lvl1pPr>
          </a:lstStyle>
          <a:p>
            <a:r>
              <a:t>Output</a:t>
            </a:r>
          </a:p>
        </p:txBody>
      </p:sp>
      <p:pic>
        <p:nvPicPr>
          <p:cNvPr id="199" name="Image" descr="Image"/>
          <p:cNvPicPr>
            <a:picLocks noChangeAspect="1"/>
          </p:cNvPicPr>
          <p:nvPr/>
        </p:nvPicPr>
        <p:blipFill>
          <a:blip r:embed="rId2"/>
          <a:stretch>
            <a:fillRect/>
          </a:stretch>
        </p:blipFill>
        <p:spPr>
          <a:xfrm>
            <a:off x="371563" y="2345752"/>
            <a:ext cx="12261674" cy="736224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About"/>
          <p:cNvSpPr txBox="1">
            <a:spLocks noGrp="1"/>
          </p:cNvSpPr>
          <p:nvPr>
            <p:ph type="body" idx="13"/>
          </p:nvPr>
        </p:nvSpPr>
        <p:spPr>
          <a:prstGeom prst="rect">
            <a:avLst/>
          </a:prstGeom>
        </p:spPr>
        <p:txBody>
          <a:bodyPr/>
          <a:lstStyle/>
          <a:p>
            <a:r>
              <a:t>About</a:t>
            </a:r>
          </a:p>
        </p:txBody>
      </p:sp>
      <p:sp>
        <p:nvSpPr>
          <p:cNvPr id="170" name="General Meats"/>
          <p:cNvSpPr txBox="1">
            <a:spLocks noGrp="1"/>
          </p:cNvSpPr>
          <p:nvPr>
            <p:ph type="title"/>
          </p:nvPr>
        </p:nvSpPr>
        <p:spPr>
          <a:prstGeom prst="rect">
            <a:avLst/>
          </a:prstGeom>
        </p:spPr>
        <p:txBody>
          <a:bodyPr/>
          <a:lstStyle>
            <a:lvl1pPr defTabSz="467359">
              <a:spcBef>
                <a:spcPts val="2200"/>
              </a:spcBef>
              <a:defRPr sz="4800"/>
            </a:lvl1pPr>
          </a:lstStyle>
          <a:p>
            <a:r>
              <a:t>General Meats</a:t>
            </a:r>
          </a:p>
        </p:txBody>
      </p:sp>
      <p:sp>
        <p:nvSpPr>
          <p:cNvPr id="171" name="General Meats is a small family owned butcher shop that sells only land animals from local organic farms, no seafood.  They receive deliveries two days a week from multiple local organic farms.The carcasses are cut into forequarter and hind quarters.  Then from there they are broken down dependent on the cuts that are processed by the type of animal being processed.  Birds can be sold as whole birds, half birds, breast with bones, boneless breast, leg quarters, thigh bone in, thigh boneless, legs, wings, and bones.…"/>
          <p:cNvSpPr txBox="1">
            <a:spLocks noGrp="1"/>
          </p:cNvSpPr>
          <p:nvPr>
            <p:ph type="body" idx="1"/>
          </p:nvPr>
        </p:nvSpPr>
        <p:spPr>
          <a:prstGeom prst="rect">
            <a:avLst/>
          </a:prstGeom>
        </p:spPr>
        <p:txBody>
          <a:bodyPr/>
          <a:lstStyle/>
          <a:p>
            <a:pPr marL="0" indent="0" defTabSz="457200">
              <a:lnSpc>
                <a:spcPct val="115000"/>
              </a:lnSpc>
              <a:spcBef>
                <a:spcPts val="0"/>
              </a:spcBef>
              <a:buClrTx/>
              <a:buSzTx/>
              <a:buFontTx/>
              <a:buNone/>
              <a:defRPr sz="3200">
                <a:solidFill>
                  <a:srgbClr val="FFFFFF"/>
                </a:solidFill>
                <a:latin typeface="Arial"/>
                <a:ea typeface="Arial"/>
                <a:cs typeface="Arial"/>
                <a:sym typeface="Arial"/>
              </a:defRPr>
            </a:pPr>
            <a:r>
              <a:t>General Meats is a small family owned butcher shop that sells only land animals from local organic farms, no seafood.  They receive deliveries two days a week from multiple local organic farms.The carcasses are cut into forequarter and hind quarters.  Then from there they are broken down dependent on the cuts that are processed by the type of animal being processed.  Birds can be sold as whole birds, half birds, breast with bones, boneless breast, leg quarters, thigh bone in, thigh boneless, legs, wings, and bones.</a:t>
            </a:r>
          </a:p>
          <a:p>
            <a:pPr marL="0" indent="0" defTabSz="457200">
              <a:lnSpc>
                <a:spcPct val="115000"/>
              </a:lnSpc>
              <a:spcBef>
                <a:spcPts val="0"/>
              </a:spcBef>
              <a:buClrTx/>
              <a:buSzTx/>
              <a:buFontTx/>
              <a:buNone/>
              <a:defRPr sz="3200">
                <a:solidFill>
                  <a:srgbClr val="FFFFFF"/>
                </a:solidFill>
                <a:latin typeface="Arial"/>
                <a:ea typeface="Arial"/>
                <a:cs typeface="Arial"/>
                <a:sym typeface="Arial"/>
              </a:defRPr>
            </a:pPr>
            <a:r>
              <a:t>General Meats is open 7 days a week.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Erd"/>
          <p:cNvSpPr txBox="1">
            <a:spLocks noGrp="1"/>
          </p:cNvSpPr>
          <p:nvPr>
            <p:ph type="title"/>
          </p:nvPr>
        </p:nvSpPr>
        <p:spPr>
          <a:xfrm>
            <a:off x="7912100" y="4318000"/>
            <a:ext cx="6705600" cy="2705100"/>
          </a:xfrm>
          <a:prstGeom prst="rect">
            <a:avLst/>
          </a:prstGeom>
        </p:spPr>
        <p:txBody>
          <a:bodyPr/>
          <a:lstStyle/>
          <a:p>
            <a:r>
              <a:t>Erd</a:t>
            </a:r>
          </a:p>
        </p:txBody>
      </p:sp>
      <p:pic>
        <p:nvPicPr>
          <p:cNvPr id="174" name="Screen Shot 2019-12-08 at 11.25.26 PM.png" descr="Screen Shot 2019-12-08 at 11.25.26 PM.png"/>
          <p:cNvPicPr>
            <a:picLocks noChangeAspect="1"/>
          </p:cNvPicPr>
          <p:nvPr/>
        </p:nvPicPr>
        <p:blipFill>
          <a:blip r:embed="rId2"/>
          <a:stretch>
            <a:fillRect/>
          </a:stretch>
        </p:blipFill>
        <p:spPr>
          <a:xfrm>
            <a:off x="-34464" y="-17323"/>
            <a:ext cx="7180944" cy="978824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elect concat(last_name,&quot;, &quot;, first_name) as Employee,…"/>
          <p:cNvSpPr txBox="1">
            <a:spLocks noGrp="1"/>
          </p:cNvSpPr>
          <p:nvPr>
            <p:ph type="title"/>
          </p:nvPr>
        </p:nvSpPr>
        <p:spPr>
          <a:xfrm>
            <a:off x="406400" y="1536700"/>
            <a:ext cx="12032010" cy="8107809"/>
          </a:xfrm>
          <a:prstGeom prst="rect">
            <a:avLst/>
          </a:prstGeom>
        </p:spPr>
        <p:txBody>
          <a:bodyPr/>
          <a:lstStyle/>
          <a:p>
            <a:pPr>
              <a:defRPr sz="4200">
                <a:solidFill>
                  <a:srgbClr val="000000"/>
                </a:solidFill>
              </a:defRPr>
            </a:pPr>
            <a:r>
              <a:rPr>
                <a:solidFill>
                  <a:schemeClr val="accent1"/>
                </a:solidFill>
              </a:rPr>
              <a:t>select</a:t>
            </a:r>
            <a:r>
              <a:t> concat(last_name,", ", first_name) </a:t>
            </a:r>
            <a:r>
              <a:rPr>
                <a:solidFill>
                  <a:schemeClr val="accent1"/>
                </a:solidFill>
              </a:rPr>
              <a:t>as</a:t>
            </a:r>
            <a:r>
              <a:t> Employee,</a:t>
            </a:r>
          </a:p>
          <a:p>
            <a:pPr>
              <a:defRPr sz="4200">
                <a:solidFill>
                  <a:srgbClr val="000000"/>
                </a:solidFill>
              </a:defRPr>
            </a:pPr>
            <a:r>
              <a:t>street , city, state, </a:t>
            </a:r>
          </a:p>
          <a:p>
            <a:pPr>
              <a:defRPr sz="4200">
                <a:solidFill>
                  <a:srgbClr val="000000"/>
                </a:solidFill>
              </a:defRPr>
            </a:pPr>
            <a:r>
              <a:t>pay_rate_per_hour </a:t>
            </a:r>
            <a:r>
              <a:rPr>
                <a:solidFill>
                  <a:schemeClr val="accent1"/>
                </a:solidFill>
              </a:rPr>
              <a:t>as</a:t>
            </a:r>
            <a:r>
              <a:t> "Hourly Rate",</a:t>
            </a:r>
          </a:p>
          <a:p>
            <a:pPr>
              <a:defRPr sz="4200">
                <a:solidFill>
                  <a:srgbClr val="000000"/>
                </a:solidFill>
              </a:defRPr>
            </a:pPr>
            <a:r>
              <a:t>department </a:t>
            </a:r>
            <a:r>
              <a:rPr>
                <a:solidFill>
                  <a:schemeClr val="accent1"/>
                </a:solidFill>
              </a:rPr>
              <a:t>as</a:t>
            </a:r>
            <a:r>
              <a:t> "Department"</a:t>
            </a:r>
          </a:p>
          <a:p>
            <a:pPr>
              <a:defRPr sz="4200"/>
            </a:pPr>
            <a:r>
              <a:t>from</a:t>
            </a:r>
          </a:p>
          <a:p>
            <a:pPr>
              <a:defRPr sz="4200">
                <a:solidFill>
                  <a:srgbClr val="000000"/>
                </a:solidFill>
              </a:defRPr>
            </a:pPr>
            <a:r>
              <a:t>Employee join Human_Resources using(hr_id)</a:t>
            </a:r>
          </a:p>
          <a:p>
            <a:pPr>
              <a:defRPr sz="4200">
                <a:solidFill>
                  <a:srgbClr val="000000"/>
                </a:solidFill>
              </a:defRPr>
            </a:pPr>
            <a:r>
              <a:rPr>
                <a:solidFill>
                  <a:schemeClr val="accent1"/>
                </a:solidFill>
              </a:rPr>
              <a:t>join </a:t>
            </a:r>
            <a:r>
              <a:t>Address </a:t>
            </a:r>
            <a:r>
              <a:rPr>
                <a:solidFill>
                  <a:schemeClr val="accent1"/>
                </a:solidFill>
              </a:rPr>
              <a:t>using</a:t>
            </a:r>
            <a:r>
              <a:t>(address_id);</a:t>
            </a:r>
          </a:p>
        </p:txBody>
      </p:sp>
      <p:sp>
        <p:nvSpPr>
          <p:cNvPr id="177" name="List of Employee with name, address, and hourly rate--"/>
          <p:cNvSpPr txBox="1"/>
          <p:nvPr/>
        </p:nvSpPr>
        <p:spPr>
          <a:xfrm>
            <a:off x="369701" y="161290"/>
            <a:ext cx="8701733" cy="1224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b">
            <a:spAutoFit/>
          </a:bodyPr>
          <a:lstStyle/>
          <a:p>
            <a:pPr defTabSz="457200">
              <a:lnSpc>
                <a:spcPct val="80000"/>
              </a:lnSpc>
              <a:spcBef>
                <a:spcPts val="0"/>
              </a:spcBef>
              <a:defRPr sz="2900">
                <a:solidFill>
                  <a:srgbClr val="717171"/>
                </a:solidFill>
                <a:latin typeface="DIN Alternate"/>
                <a:ea typeface="DIN Alternate"/>
                <a:cs typeface="DIN Alternate"/>
                <a:sym typeface="DIN Alternate"/>
              </a:defRPr>
            </a:pPr>
            <a:endParaRPr/>
          </a:p>
          <a:p>
            <a:pPr defTabSz="457200">
              <a:lnSpc>
                <a:spcPct val="80000"/>
              </a:lnSpc>
              <a:spcBef>
                <a:spcPts val="0"/>
              </a:spcBef>
              <a:defRPr sz="2900">
                <a:solidFill>
                  <a:srgbClr val="717171"/>
                </a:solidFill>
                <a:latin typeface="DIN Alternate"/>
                <a:ea typeface="DIN Alternate"/>
                <a:cs typeface="DIN Alternate"/>
                <a:sym typeface="DIN Alternate"/>
              </a:defRPr>
            </a:pPr>
            <a:r>
              <a:t>List of Employee with name, address, and hourly rate--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Image" descr="Image"/>
          <p:cNvPicPr>
            <a:picLocks noGrp="1" noChangeAspect="1"/>
          </p:cNvPicPr>
          <p:nvPr>
            <p:ph type="pic" idx="13"/>
          </p:nvPr>
        </p:nvPicPr>
        <p:blipFill>
          <a:blip r:embed="rId2"/>
          <a:srcRect/>
          <a:stretch>
            <a:fillRect/>
          </a:stretch>
        </p:blipFill>
        <p:spPr>
          <a:xfrm>
            <a:off x="466659" y="4735303"/>
            <a:ext cx="12071569" cy="2811541"/>
          </a:xfrm>
          <a:prstGeom prst="rect">
            <a:avLst/>
          </a:prstGeom>
        </p:spPr>
      </p:pic>
      <p:sp>
        <p:nvSpPr>
          <p:cNvPr id="180" name="Output"/>
          <p:cNvSpPr txBox="1">
            <a:spLocks noGrp="1"/>
          </p:cNvSpPr>
          <p:nvPr>
            <p:ph type="body" sz="quarter" idx="1"/>
          </p:nvPr>
        </p:nvSpPr>
        <p:spPr>
          <a:xfrm>
            <a:off x="469900" y="2983387"/>
            <a:ext cx="6705600" cy="1803401"/>
          </a:xfrm>
          <a:prstGeom prst="rect">
            <a:avLst/>
          </a:prstGeom>
        </p:spPr>
        <p:txBody>
          <a:bodyPr/>
          <a:lstStyle>
            <a:lvl1pPr>
              <a:defRPr>
                <a:solidFill>
                  <a:srgbClr val="57A3D5"/>
                </a:solidFill>
              </a:defRPr>
            </a:lvl1pPr>
          </a:lstStyle>
          <a:p>
            <a:r>
              <a:t>Output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reate procedure printSchedule…"/>
          <p:cNvSpPr txBox="1">
            <a:spLocks noGrp="1"/>
          </p:cNvSpPr>
          <p:nvPr>
            <p:ph type="title"/>
          </p:nvPr>
        </p:nvSpPr>
        <p:spPr>
          <a:xfrm>
            <a:off x="190500" y="1072183"/>
            <a:ext cx="11928277" cy="8002539"/>
          </a:xfrm>
          <a:prstGeom prst="rect">
            <a:avLst/>
          </a:prstGeom>
        </p:spPr>
        <p:txBody>
          <a:bodyPr/>
          <a:lstStyle/>
          <a:p>
            <a:pPr defTabSz="245363">
              <a:spcBef>
                <a:spcPts val="1100"/>
              </a:spcBef>
              <a:defRPr sz="1470"/>
            </a:pPr>
            <a:endParaRPr/>
          </a:p>
          <a:p>
            <a:pPr defTabSz="245363">
              <a:spcBef>
                <a:spcPts val="1100"/>
              </a:spcBef>
              <a:defRPr sz="1470"/>
            </a:pPr>
            <a:r>
              <a:t>create procedure </a:t>
            </a:r>
            <a:r>
              <a:rPr>
                <a:solidFill>
                  <a:srgbClr val="000000"/>
                </a:solidFill>
              </a:rPr>
              <a:t>printSchedule</a:t>
            </a:r>
          </a:p>
          <a:p>
            <a:pPr defTabSz="245363">
              <a:spcBef>
                <a:spcPts val="1100"/>
              </a:spcBef>
              <a:defRPr sz="1470"/>
            </a:pPr>
            <a:r>
              <a:t>(</a:t>
            </a:r>
            <a:endParaRPr>
              <a:solidFill>
                <a:srgbClr val="000000"/>
              </a:solidFill>
            </a:endParaRPr>
          </a:p>
          <a:p>
            <a:pPr defTabSz="245363">
              <a:spcBef>
                <a:spcPts val="1100"/>
              </a:spcBef>
              <a:defRPr sz="1470"/>
            </a:pPr>
            <a:r>
              <a:rPr>
                <a:solidFill>
                  <a:srgbClr val="000000"/>
                </a:solidFill>
              </a:rPr>
              <a:t>employee_first_name_param</a:t>
            </a:r>
            <a:r>
              <a:t> varChar(50),</a:t>
            </a:r>
          </a:p>
          <a:p>
            <a:pPr defTabSz="245363">
              <a:spcBef>
                <a:spcPts val="1100"/>
              </a:spcBef>
              <a:defRPr sz="1470"/>
            </a:pPr>
            <a:r>
              <a:rPr>
                <a:solidFill>
                  <a:srgbClr val="000000"/>
                </a:solidFill>
              </a:rPr>
              <a:t>employee_last_name_param</a:t>
            </a:r>
            <a:r>
              <a:t> varChar(50)</a:t>
            </a:r>
          </a:p>
          <a:p>
            <a:pPr defTabSz="245363">
              <a:spcBef>
                <a:spcPts val="1100"/>
              </a:spcBef>
              <a:defRPr sz="1470"/>
            </a:pPr>
            <a:r>
              <a:t>)</a:t>
            </a:r>
          </a:p>
          <a:p>
            <a:pPr defTabSz="245363">
              <a:spcBef>
                <a:spcPts val="1100"/>
              </a:spcBef>
              <a:defRPr sz="1470"/>
            </a:pPr>
            <a:r>
              <a:t>begin</a:t>
            </a:r>
          </a:p>
          <a:p>
            <a:pPr defTabSz="245363">
              <a:spcBef>
                <a:spcPts val="1100"/>
              </a:spcBef>
              <a:defRPr sz="1470"/>
            </a:pPr>
            <a:r>
              <a:t>declare </a:t>
            </a:r>
            <a:r>
              <a:rPr>
                <a:solidFill>
                  <a:srgbClr val="000000"/>
                </a:solidFill>
              </a:rPr>
              <a:t>employee_id_var</a:t>
            </a:r>
            <a:r>
              <a:t> int;</a:t>
            </a:r>
          </a:p>
          <a:p>
            <a:pPr defTabSz="245363">
              <a:spcBef>
                <a:spcPts val="1100"/>
              </a:spcBef>
              <a:defRPr sz="1470"/>
            </a:pPr>
            <a:endParaRPr/>
          </a:p>
          <a:p>
            <a:pPr defTabSz="245363">
              <a:spcBef>
                <a:spcPts val="1100"/>
              </a:spcBef>
              <a:defRPr sz="1470"/>
            </a:pPr>
            <a:r>
              <a:t>select </a:t>
            </a:r>
            <a:r>
              <a:rPr>
                <a:solidFill>
                  <a:srgbClr val="000000"/>
                </a:solidFill>
              </a:rPr>
              <a:t>employee_id</a:t>
            </a:r>
            <a:r>
              <a:t> into </a:t>
            </a:r>
            <a:r>
              <a:rPr>
                <a:solidFill>
                  <a:srgbClr val="000000"/>
                </a:solidFill>
              </a:rPr>
              <a:t>employee_id_var </a:t>
            </a:r>
            <a:r>
              <a:t>from </a:t>
            </a:r>
            <a:r>
              <a:rPr>
                <a:solidFill>
                  <a:srgbClr val="000000"/>
                </a:solidFill>
              </a:rPr>
              <a:t>Employee where employee_id = findEmployee(employee_first_name_param, employee_last_name_param);</a:t>
            </a:r>
          </a:p>
          <a:p>
            <a:pPr defTabSz="245363">
              <a:spcBef>
                <a:spcPts val="1100"/>
              </a:spcBef>
              <a:defRPr sz="1470"/>
            </a:pPr>
            <a:endParaRPr>
              <a:solidFill>
                <a:srgbClr val="000000"/>
              </a:solidFill>
            </a:endParaRPr>
          </a:p>
          <a:p>
            <a:pPr defTabSz="245363">
              <a:spcBef>
                <a:spcPts val="1100"/>
              </a:spcBef>
              <a:defRPr sz="1470"/>
            </a:pPr>
            <a:r>
              <a:t>if </a:t>
            </a:r>
            <a:r>
              <a:rPr>
                <a:solidFill>
                  <a:srgbClr val="000000"/>
                </a:solidFill>
              </a:rPr>
              <a:t>findEmployee(employee_first_name_param, employee_last_name_param) = 0 </a:t>
            </a:r>
            <a:r>
              <a:t>then</a:t>
            </a:r>
          </a:p>
          <a:p>
            <a:pPr defTabSz="245363">
              <a:spcBef>
                <a:spcPts val="1100"/>
              </a:spcBef>
              <a:defRPr sz="1470"/>
            </a:pPr>
            <a:r>
              <a:t>select </a:t>
            </a:r>
            <a:r>
              <a:rPr>
                <a:solidFill>
                  <a:srgbClr val="000000"/>
                </a:solidFill>
              </a:rPr>
              <a:t>"No Employee Found" </a:t>
            </a:r>
            <a:r>
              <a:t>as </a:t>
            </a:r>
            <a:r>
              <a:rPr>
                <a:solidFill>
                  <a:srgbClr val="000000"/>
                </a:solidFill>
              </a:rPr>
              <a:t>Message;</a:t>
            </a:r>
          </a:p>
          <a:p>
            <a:pPr defTabSz="245363">
              <a:spcBef>
                <a:spcPts val="1100"/>
              </a:spcBef>
              <a:defRPr sz="1470"/>
            </a:pPr>
            <a:r>
              <a:t>else</a:t>
            </a:r>
          </a:p>
          <a:p>
            <a:pPr defTabSz="245363">
              <a:spcBef>
                <a:spcPts val="1100"/>
              </a:spcBef>
              <a:defRPr sz="1470"/>
            </a:pPr>
            <a:r>
              <a:t>select </a:t>
            </a:r>
            <a:r>
              <a:rPr>
                <a:solidFill>
                  <a:srgbClr val="000000"/>
                </a:solidFill>
              </a:rPr>
              <a:t>concat(first_name, " " , last_name)</a:t>
            </a:r>
            <a:r>
              <a:t> as "Employee", </a:t>
            </a:r>
          </a:p>
          <a:p>
            <a:pPr defTabSz="245363">
              <a:spcBef>
                <a:spcPts val="1100"/>
              </a:spcBef>
              <a:defRPr sz="1470"/>
            </a:pPr>
            <a:r>
              <a:rPr>
                <a:solidFill>
                  <a:srgbClr val="000000"/>
                </a:solidFill>
              </a:rPr>
              <a:t>week_day</a:t>
            </a:r>
            <a:r>
              <a:t> as "Day" , </a:t>
            </a:r>
            <a:r>
              <a:rPr>
                <a:solidFill>
                  <a:srgbClr val="000000"/>
                </a:solidFill>
              </a:rPr>
              <a:t>start_shift </a:t>
            </a:r>
            <a:r>
              <a:t>as "Start Time", </a:t>
            </a:r>
            <a:r>
              <a:rPr>
                <a:solidFill>
                  <a:srgbClr val="000000"/>
                </a:solidFill>
              </a:rPr>
              <a:t>end_shift</a:t>
            </a:r>
            <a:r>
              <a:t> as "End Time"</a:t>
            </a:r>
          </a:p>
          <a:p>
            <a:pPr defTabSz="245363">
              <a:spcBef>
                <a:spcPts val="1100"/>
              </a:spcBef>
              <a:defRPr sz="1470"/>
            </a:pPr>
            <a:r>
              <a:t>from </a:t>
            </a:r>
            <a:r>
              <a:rPr>
                <a:solidFill>
                  <a:srgbClr val="000000"/>
                </a:solidFill>
              </a:rPr>
              <a:t>Employee </a:t>
            </a:r>
            <a:r>
              <a:t>join </a:t>
            </a:r>
            <a:r>
              <a:rPr>
                <a:solidFill>
                  <a:srgbClr val="000000"/>
                </a:solidFill>
              </a:rPr>
              <a:t>Employee_Schedule_Link </a:t>
            </a:r>
            <a:r>
              <a:t>using</a:t>
            </a:r>
            <a:r>
              <a:rPr>
                <a:solidFill>
                  <a:srgbClr val="000000"/>
                </a:solidFill>
              </a:rPr>
              <a:t>(employee_id)</a:t>
            </a:r>
            <a:r>
              <a:t> </a:t>
            </a:r>
          </a:p>
          <a:p>
            <a:pPr defTabSz="245363">
              <a:spcBef>
                <a:spcPts val="1100"/>
              </a:spcBef>
              <a:defRPr sz="1470"/>
            </a:pPr>
            <a:r>
              <a:t>join </a:t>
            </a:r>
            <a:r>
              <a:rPr>
                <a:solidFill>
                  <a:srgbClr val="000000"/>
                </a:solidFill>
              </a:rPr>
              <a:t>Emp_Schedule </a:t>
            </a:r>
            <a:r>
              <a:t>using</a:t>
            </a:r>
            <a:r>
              <a:rPr>
                <a:solidFill>
                  <a:srgbClr val="000000"/>
                </a:solidFill>
              </a:rPr>
              <a:t>(emp_schedule_id)</a:t>
            </a:r>
          </a:p>
          <a:p>
            <a:pPr defTabSz="245363">
              <a:spcBef>
                <a:spcPts val="1100"/>
              </a:spcBef>
              <a:defRPr sz="1470"/>
            </a:pPr>
            <a:r>
              <a:t>join</a:t>
            </a:r>
            <a:r>
              <a:rPr>
                <a:solidFill>
                  <a:srgbClr val="000000"/>
                </a:solidFill>
              </a:rPr>
              <a:t> Day_Of_Week</a:t>
            </a:r>
            <a:r>
              <a:t> using</a:t>
            </a:r>
            <a:r>
              <a:rPr>
                <a:solidFill>
                  <a:srgbClr val="000000"/>
                </a:solidFill>
              </a:rPr>
              <a:t>(day_id)</a:t>
            </a:r>
          </a:p>
          <a:p>
            <a:pPr defTabSz="245363">
              <a:spcBef>
                <a:spcPts val="1100"/>
              </a:spcBef>
              <a:defRPr sz="1470"/>
            </a:pPr>
            <a:r>
              <a:t>where </a:t>
            </a:r>
            <a:r>
              <a:rPr>
                <a:solidFill>
                  <a:srgbClr val="000000"/>
                </a:solidFill>
              </a:rPr>
              <a:t>Employee_Schedule_Link.employee_id =  employee_id_var;</a:t>
            </a:r>
          </a:p>
          <a:p>
            <a:pPr defTabSz="245363">
              <a:spcBef>
                <a:spcPts val="1100"/>
              </a:spcBef>
              <a:defRPr sz="1470"/>
            </a:pPr>
            <a:r>
              <a:t>end if;</a:t>
            </a:r>
          </a:p>
          <a:p>
            <a:pPr defTabSz="245363">
              <a:spcBef>
                <a:spcPts val="1100"/>
              </a:spcBef>
              <a:defRPr sz="1470"/>
            </a:pPr>
            <a:endParaRPr/>
          </a:p>
          <a:p>
            <a:pPr defTabSz="245363">
              <a:spcBef>
                <a:spcPts val="1100"/>
              </a:spcBef>
              <a:defRPr sz="1470"/>
            </a:pPr>
            <a:endParaRPr/>
          </a:p>
          <a:p>
            <a:pPr defTabSz="245363">
              <a:spcBef>
                <a:spcPts val="1100"/>
              </a:spcBef>
              <a:defRPr sz="1470"/>
            </a:pPr>
            <a:r>
              <a:t>end//</a:t>
            </a:r>
          </a:p>
        </p:txBody>
      </p:sp>
      <p:sp>
        <p:nvSpPr>
          <p:cNvPr id="183" name="Printed Schedule for Each Employees--"/>
          <p:cNvSpPr txBox="1"/>
          <p:nvPr/>
        </p:nvSpPr>
        <p:spPr>
          <a:xfrm>
            <a:off x="431800" y="259237"/>
            <a:ext cx="11598077" cy="1364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pPr defTabSz="278892">
              <a:lnSpc>
                <a:spcPct val="80000"/>
              </a:lnSpc>
              <a:spcBef>
                <a:spcPts val="0"/>
              </a:spcBef>
              <a:defRPr sz="2501">
                <a:solidFill>
                  <a:srgbClr val="757575"/>
                </a:solidFill>
                <a:latin typeface="DIN Alternate"/>
                <a:ea typeface="DIN Alternate"/>
                <a:cs typeface="DIN Alternate"/>
                <a:sym typeface="DIN Alternate"/>
              </a:defRPr>
            </a:pPr>
            <a:endParaRPr/>
          </a:p>
          <a:p>
            <a:pPr defTabSz="278892">
              <a:lnSpc>
                <a:spcPct val="80000"/>
              </a:lnSpc>
              <a:spcBef>
                <a:spcPts val="0"/>
              </a:spcBef>
              <a:defRPr sz="2501">
                <a:solidFill>
                  <a:srgbClr val="757575"/>
                </a:solidFill>
                <a:latin typeface="DIN Alternate"/>
                <a:ea typeface="DIN Alternate"/>
                <a:cs typeface="DIN Alternate"/>
                <a:sym typeface="DIN Alternate"/>
              </a:defRPr>
            </a:pPr>
            <a:r>
              <a:t>Printed Schedule for Each Employees--</a:t>
            </a:r>
          </a:p>
          <a:p>
            <a:pPr defTabSz="278892">
              <a:lnSpc>
                <a:spcPct val="80000"/>
              </a:lnSpc>
              <a:spcBef>
                <a:spcPts val="0"/>
              </a:spcBef>
              <a:defRPr sz="2501">
                <a:solidFill>
                  <a:srgbClr val="757575"/>
                </a:solidFill>
                <a:latin typeface="DIN Alternate"/>
                <a:ea typeface="DIN Alternate"/>
                <a:cs typeface="DIN Alternate"/>
                <a:sym typeface="DIN Alternate"/>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Image" descr="Image"/>
          <p:cNvPicPr>
            <a:picLocks noGrp="1" noChangeAspect="1"/>
          </p:cNvPicPr>
          <p:nvPr>
            <p:ph type="pic" idx="13"/>
          </p:nvPr>
        </p:nvPicPr>
        <p:blipFill>
          <a:blip r:embed="rId2"/>
          <a:srcRect/>
          <a:stretch>
            <a:fillRect/>
          </a:stretch>
        </p:blipFill>
        <p:spPr>
          <a:xfrm>
            <a:off x="2041411" y="5066590"/>
            <a:ext cx="10836185" cy="1829185"/>
          </a:xfrm>
          <a:prstGeom prst="rect">
            <a:avLst/>
          </a:prstGeom>
        </p:spPr>
      </p:pic>
      <p:sp>
        <p:nvSpPr>
          <p:cNvPr id="186" name="Output"/>
          <p:cNvSpPr txBox="1">
            <a:spLocks noGrp="1"/>
          </p:cNvSpPr>
          <p:nvPr>
            <p:ph type="body" sz="quarter" idx="1"/>
          </p:nvPr>
        </p:nvSpPr>
        <p:spPr>
          <a:xfrm>
            <a:off x="469900" y="2983387"/>
            <a:ext cx="6705600" cy="1803401"/>
          </a:xfrm>
          <a:prstGeom prst="rect">
            <a:avLst/>
          </a:prstGeom>
        </p:spPr>
        <p:txBody>
          <a:bodyPr/>
          <a:lstStyle>
            <a:lvl1pPr>
              <a:defRPr>
                <a:solidFill>
                  <a:srgbClr val="57A3D5"/>
                </a:solidFill>
              </a:defRPr>
            </a:lvl1pPr>
          </a:lstStyle>
          <a:p>
            <a:r>
              <a:t>Output</a:t>
            </a:r>
          </a:p>
        </p:txBody>
      </p:sp>
      <p:pic>
        <p:nvPicPr>
          <p:cNvPr id="187" name="Image" descr="Image"/>
          <p:cNvPicPr>
            <a:picLocks noChangeAspect="1"/>
          </p:cNvPicPr>
          <p:nvPr/>
        </p:nvPicPr>
        <p:blipFill>
          <a:blip r:embed="rId3"/>
          <a:stretch>
            <a:fillRect/>
          </a:stretch>
        </p:blipFill>
        <p:spPr>
          <a:xfrm>
            <a:off x="241300" y="7600950"/>
            <a:ext cx="10835879" cy="148183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Breakdown of Species by Vendor--"/>
          <p:cNvSpPr txBox="1">
            <a:spLocks noGrp="1"/>
          </p:cNvSpPr>
          <p:nvPr>
            <p:ph type="body" idx="13"/>
          </p:nvPr>
        </p:nvSpPr>
        <p:spPr>
          <a:prstGeom prst="rect">
            <a:avLst/>
          </a:prstGeom>
        </p:spPr>
        <p:txBody>
          <a:bodyPr/>
          <a:lstStyle/>
          <a:p>
            <a:r>
              <a:t>Breakdown of Species by Vendor--</a:t>
            </a:r>
          </a:p>
        </p:txBody>
      </p:sp>
      <p:sp>
        <p:nvSpPr>
          <p:cNvPr id="190" name="select vendor_name as &quot;Vendor&quot;,…"/>
          <p:cNvSpPr txBox="1">
            <a:spLocks noGrp="1"/>
          </p:cNvSpPr>
          <p:nvPr>
            <p:ph type="title"/>
          </p:nvPr>
        </p:nvSpPr>
        <p:spPr>
          <a:xfrm>
            <a:off x="406400" y="1536700"/>
            <a:ext cx="12192000" cy="8043367"/>
          </a:xfrm>
          <a:prstGeom prst="rect">
            <a:avLst/>
          </a:prstGeom>
        </p:spPr>
        <p:txBody>
          <a:bodyPr/>
          <a:lstStyle/>
          <a:p>
            <a:pPr defTabSz="420624">
              <a:spcBef>
                <a:spcPts val="2000"/>
              </a:spcBef>
              <a:defRPr sz="4320">
                <a:solidFill>
                  <a:srgbClr val="000000"/>
                </a:solidFill>
              </a:defRPr>
            </a:pPr>
            <a:r>
              <a:rPr>
                <a:solidFill>
                  <a:schemeClr val="accent1"/>
                </a:solidFill>
              </a:rPr>
              <a:t>select</a:t>
            </a:r>
            <a:r>
              <a:t> vendor_name </a:t>
            </a:r>
            <a:r>
              <a:rPr>
                <a:solidFill>
                  <a:schemeClr val="accent1"/>
                </a:solidFill>
              </a:rPr>
              <a:t>as</a:t>
            </a:r>
            <a:r>
              <a:t> "Vendor", </a:t>
            </a:r>
          </a:p>
          <a:p>
            <a:pPr defTabSz="420624">
              <a:spcBef>
                <a:spcPts val="2000"/>
              </a:spcBef>
              <a:defRPr sz="4320">
                <a:solidFill>
                  <a:srgbClr val="000000"/>
                </a:solidFill>
              </a:defRPr>
            </a:pPr>
            <a:r>
              <a:t>species_type </a:t>
            </a:r>
            <a:r>
              <a:rPr>
                <a:solidFill>
                  <a:schemeClr val="accent1"/>
                </a:solidFill>
              </a:rPr>
              <a:t>as </a:t>
            </a:r>
            <a:r>
              <a:t>"Species",</a:t>
            </a:r>
          </a:p>
          <a:p>
            <a:pPr defTabSz="420624">
              <a:spcBef>
                <a:spcPts val="2000"/>
              </a:spcBef>
              <a:defRPr sz="4320">
                <a:solidFill>
                  <a:srgbClr val="000000"/>
                </a:solidFill>
              </a:defRPr>
            </a:pPr>
            <a:r>
              <a:t>cut_name </a:t>
            </a:r>
            <a:r>
              <a:rPr>
                <a:solidFill>
                  <a:schemeClr val="accent1"/>
                </a:solidFill>
              </a:rPr>
              <a:t>as</a:t>
            </a:r>
            <a:r>
              <a:t> "Cut",</a:t>
            </a:r>
          </a:p>
          <a:p>
            <a:pPr defTabSz="420624">
              <a:spcBef>
                <a:spcPts val="2000"/>
              </a:spcBef>
              <a:defRPr sz="4320">
                <a:solidFill>
                  <a:srgbClr val="000000"/>
                </a:solidFill>
              </a:defRPr>
            </a:pPr>
            <a:r>
              <a:t>vendors_price </a:t>
            </a:r>
            <a:r>
              <a:rPr>
                <a:solidFill>
                  <a:schemeClr val="accent1"/>
                </a:solidFill>
              </a:rPr>
              <a:t>as</a:t>
            </a:r>
            <a:r>
              <a:t> "Our Cost"</a:t>
            </a:r>
          </a:p>
          <a:p>
            <a:pPr defTabSz="420624">
              <a:spcBef>
                <a:spcPts val="2000"/>
              </a:spcBef>
              <a:defRPr sz="4320">
                <a:solidFill>
                  <a:srgbClr val="000000"/>
                </a:solidFill>
              </a:defRPr>
            </a:pPr>
            <a:r>
              <a:rPr>
                <a:solidFill>
                  <a:schemeClr val="accent1"/>
                </a:solidFill>
              </a:rPr>
              <a:t>from</a:t>
            </a:r>
            <a:r>
              <a:t> Vendor</a:t>
            </a:r>
          </a:p>
          <a:p>
            <a:pPr defTabSz="420624">
              <a:spcBef>
                <a:spcPts val="2000"/>
              </a:spcBef>
              <a:defRPr sz="4320">
                <a:solidFill>
                  <a:srgbClr val="000000"/>
                </a:solidFill>
              </a:defRPr>
            </a:pPr>
            <a:r>
              <a:rPr>
                <a:solidFill>
                  <a:schemeClr val="accent1"/>
                </a:solidFill>
              </a:rPr>
              <a:t>join </a:t>
            </a:r>
            <a:r>
              <a:t>Vendor_Species_Link </a:t>
            </a:r>
            <a:r>
              <a:rPr>
                <a:solidFill>
                  <a:schemeClr val="accent1"/>
                </a:solidFill>
              </a:rPr>
              <a:t>using</a:t>
            </a:r>
            <a:r>
              <a:t>(vendor_id)</a:t>
            </a:r>
          </a:p>
          <a:p>
            <a:pPr defTabSz="420624">
              <a:spcBef>
                <a:spcPts val="2000"/>
              </a:spcBef>
              <a:defRPr sz="4320">
                <a:solidFill>
                  <a:srgbClr val="000000"/>
                </a:solidFill>
              </a:defRPr>
            </a:pPr>
            <a:r>
              <a:rPr>
                <a:solidFill>
                  <a:schemeClr val="accent1"/>
                </a:solidFill>
              </a:rPr>
              <a:t>join</a:t>
            </a:r>
            <a:r>
              <a:t> Species </a:t>
            </a:r>
            <a:r>
              <a:rPr>
                <a:solidFill>
                  <a:schemeClr val="accent1"/>
                </a:solidFill>
              </a:rPr>
              <a:t>using</a:t>
            </a:r>
            <a:r>
              <a:t>(species_id)</a:t>
            </a:r>
          </a:p>
          <a:p>
            <a:pPr defTabSz="420624">
              <a:spcBef>
                <a:spcPts val="2000"/>
              </a:spcBef>
              <a:defRPr sz="4320">
                <a:solidFill>
                  <a:srgbClr val="000000"/>
                </a:solidFill>
              </a:defRPr>
            </a:pPr>
            <a:r>
              <a:rPr>
                <a:solidFill>
                  <a:schemeClr val="accent1"/>
                </a:solidFill>
              </a:rPr>
              <a:t>join</a:t>
            </a:r>
            <a:r>
              <a:t> Species_Cuts_Link </a:t>
            </a:r>
            <a:r>
              <a:rPr>
                <a:solidFill>
                  <a:schemeClr val="accent1"/>
                </a:solidFill>
              </a:rPr>
              <a:t>using</a:t>
            </a:r>
            <a:r>
              <a:t>(species_id)</a:t>
            </a:r>
          </a:p>
          <a:p>
            <a:pPr defTabSz="420624">
              <a:spcBef>
                <a:spcPts val="2000"/>
              </a:spcBef>
              <a:defRPr sz="4320">
                <a:solidFill>
                  <a:srgbClr val="000000"/>
                </a:solidFill>
              </a:defRPr>
            </a:pPr>
            <a:r>
              <a:rPr>
                <a:solidFill>
                  <a:schemeClr val="accent1"/>
                </a:solidFill>
              </a:rPr>
              <a:t>join</a:t>
            </a:r>
            <a:r>
              <a:t> Cuts </a:t>
            </a:r>
            <a:r>
              <a:rPr>
                <a:solidFill>
                  <a:schemeClr val="accent1"/>
                </a:solidFill>
              </a:rPr>
              <a:t>using</a:t>
            </a:r>
            <a:r>
              <a:t>(cuts_id)</a:t>
            </a:r>
          </a:p>
          <a:p>
            <a:pPr defTabSz="420624">
              <a:spcBef>
                <a:spcPts val="2000"/>
              </a:spcBef>
              <a:defRPr sz="4320">
                <a:solidFill>
                  <a:srgbClr val="000000"/>
                </a:solidFill>
              </a:defRPr>
            </a:pPr>
            <a:r>
              <a:rPr>
                <a:solidFill>
                  <a:schemeClr val="accent1"/>
                </a:solidFill>
              </a:rPr>
              <a:t>order by</a:t>
            </a:r>
            <a:r>
              <a:t> species_type </a:t>
            </a:r>
            <a:r>
              <a:rPr>
                <a:solidFill>
                  <a:schemeClr val="accent1"/>
                </a:solidFill>
              </a:rPr>
              <a:t>desc</a:t>
            </a: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Output"/>
          <p:cNvSpPr txBox="1"/>
          <p:nvPr/>
        </p:nvSpPr>
        <p:spPr>
          <a:xfrm>
            <a:off x="203200" y="1072183"/>
            <a:ext cx="6705600" cy="2705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ctr" defTabSz="448055">
              <a:lnSpc>
                <a:spcPct val="115000"/>
              </a:lnSpc>
              <a:spcBef>
                <a:spcPts val="0"/>
              </a:spcBef>
              <a:defRPr sz="1078">
                <a:solidFill>
                  <a:srgbClr val="000000"/>
                </a:solidFill>
                <a:latin typeface="Helvetica"/>
                <a:ea typeface="Helvetica"/>
                <a:cs typeface="Helvetica"/>
                <a:sym typeface="Helvetica"/>
              </a:defRPr>
            </a:pPr>
            <a:endParaRPr/>
          </a:p>
          <a:p>
            <a:pPr algn="ctr" defTabSz="448055">
              <a:lnSpc>
                <a:spcPct val="115000"/>
              </a:lnSpc>
              <a:spcBef>
                <a:spcPts val="0"/>
              </a:spcBef>
              <a:defRPr sz="4802" b="1">
                <a:solidFill>
                  <a:srgbClr val="57A3D5"/>
                </a:solidFill>
                <a:latin typeface="Arial"/>
                <a:ea typeface="Arial"/>
                <a:cs typeface="Arial"/>
                <a:sym typeface="Arial"/>
              </a:defRPr>
            </a:pPr>
            <a:r>
              <a:t>Output</a:t>
            </a:r>
          </a:p>
          <a:p>
            <a:pPr algn="ctr" defTabSz="448055">
              <a:lnSpc>
                <a:spcPct val="115000"/>
              </a:lnSpc>
              <a:spcBef>
                <a:spcPts val="0"/>
              </a:spcBef>
              <a:defRPr sz="3920" b="1">
                <a:solidFill>
                  <a:srgbClr val="57A3D5"/>
                </a:solidFill>
                <a:latin typeface="Arial"/>
                <a:ea typeface="Arial"/>
                <a:cs typeface="Arial"/>
                <a:sym typeface="Arial"/>
              </a:defRPr>
            </a:pPr>
            <a:endParaRPr/>
          </a:p>
          <a:p>
            <a:pPr algn="ctr" defTabSz="448055">
              <a:lnSpc>
                <a:spcPct val="115000"/>
              </a:lnSpc>
              <a:spcBef>
                <a:spcPts val="0"/>
              </a:spcBef>
              <a:defRPr sz="3038" b="1">
                <a:solidFill>
                  <a:srgbClr val="57A3D5"/>
                </a:solidFill>
                <a:latin typeface="Arial"/>
                <a:ea typeface="Arial"/>
                <a:cs typeface="Arial"/>
                <a:sym typeface="Arial"/>
              </a:defRPr>
            </a:pPr>
            <a:endParaRPr/>
          </a:p>
        </p:txBody>
      </p:sp>
      <p:pic>
        <p:nvPicPr>
          <p:cNvPr id="193" name="Image" descr="Image"/>
          <p:cNvPicPr>
            <a:picLocks noChangeAspect="1"/>
          </p:cNvPicPr>
          <p:nvPr/>
        </p:nvPicPr>
        <p:blipFill>
          <a:blip r:embed="rId2"/>
          <a:stretch>
            <a:fillRect/>
          </a:stretch>
        </p:blipFill>
        <p:spPr>
          <a:xfrm>
            <a:off x="1802907" y="2587452"/>
            <a:ext cx="11201427" cy="902337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625</Words>
  <Application>Microsoft Macintosh PowerPoint</Application>
  <PresentationFormat>Custom</PresentationFormat>
  <Paragraphs>74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Next</vt:lpstr>
      <vt:lpstr>Avenir Next Medium</vt:lpstr>
      <vt:lpstr>DIN Alternate</vt:lpstr>
      <vt:lpstr>DIN Condensed</vt:lpstr>
      <vt:lpstr>Helvetica</vt:lpstr>
      <vt:lpstr>Helvetica Neue</vt:lpstr>
      <vt:lpstr>New_Template7</vt:lpstr>
      <vt:lpstr>General Meats</vt:lpstr>
      <vt:lpstr>General Meats</vt:lpstr>
      <vt:lpstr>Erd</vt:lpstr>
      <vt:lpstr>select concat(last_name,", ", first_name) as Employee, street , city, state,  pay_rate_per_hour as "Hourly Rate", department as "Department" from Employee join Human_Resources using(hr_id) join Address using(address_id);</vt:lpstr>
      <vt:lpstr>PowerPoint Presentation</vt:lpstr>
      <vt:lpstr> create procedure printSchedule ( employee_first_name_param varChar(50), employee_last_name_param varChar(50) ) begin declare employee_id_var int;  select employee_id into employee_id_var from Employee where employee_id = findEmployee(employee_first_name_param, employee_last_name_param);  if findEmployee(employee_first_name_param, employee_last_name_param) = 0 then select "No Employee Found" as Message; else select concat(first_name, " " , last_name) as "Employee",  week_day as "Day" , start_shift as "Start Time", end_shift as "End Time" from Employee join Employee_Schedule_Link using(employee_id)  join Emp_Schedule using(emp_schedule_id) join Day_Of_Week using(day_id) where Employee_Schedule_Link.employee_id =  employee_id_var; end if;   end//</vt:lpstr>
      <vt:lpstr>PowerPoint Presentation</vt:lpstr>
      <vt:lpstr>select vendor_name as "Vendor",  species_type as "Species", cut_name as "Cut", vendors_price as "Our Cost" from Vendor join Vendor_Species_Link using(vendor_id) join Species using(species_id) join Species_Cuts_Link using(species_id) join Cuts using(cuts_id) order by species_type desc;</vt:lpstr>
      <vt:lpstr>PowerPoint Presentation</vt:lpstr>
      <vt:lpstr>select  distinct last_name as "Customer", Purchase_Order.cut_name as "Cut", Purchase_Order.species_type as "Species",  purchase_time as "Time of Purchase", quantity as "Quantity", purchase_price as "Price", (quantity * purchase_price) as "Total Line Item" from Customer  join Purchase_Order using(customer_id) join Species using(species_id) join Species_Cuts_Link using(species_id) join Cuts using(cuts_id) order by last_name;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Meats</dc:title>
  <cp:lastModifiedBy>Gavin Erezuma</cp:lastModifiedBy>
  <cp:revision>1</cp:revision>
  <dcterms:modified xsi:type="dcterms:W3CDTF">2019-12-09T20:12:47Z</dcterms:modified>
</cp:coreProperties>
</file>