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1" r:id="rId4"/>
    <p:sldId id="258" r:id="rId5"/>
    <p:sldId id="259" r:id="rId6"/>
    <p:sldId id="260" r:id="rId7"/>
    <p:sldId id="262" r:id="rId8"/>
    <p:sldId id="263" r:id="rId9"/>
    <p:sldId id="264"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53" autoAdjust="0"/>
    <p:restoredTop sz="94660"/>
  </p:normalViewPr>
  <p:slideViewPr>
    <p:cSldViewPr>
      <p:cViewPr varScale="1">
        <p:scale>
          <a:sx n="65" d="100"/>
          <a:sy n="65" d="100"/>
        </p:scale>
        <p:origin x="-156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7DBA80C9-7A40-4C31-B7BB-1E8C96D3E455}" type="datetimeFigureOut">
              <a:rPr lang="zh-CN" altLang="en-US" smtClean="0"/>
              <a:pPr/>
              <a:t>2016/11/15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1C87AC-7419-4623-8E17-69704EBA1772}"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DBA80C9-7A40-4C31-B7BB-1E8C96D3E455}" type="datetimeFigureOut">
              <a:rPr lang="zh-CN" altLang="en-US" smtClean="0"/>
              <a:pPr/>
              <a:t>2016/11/15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1C87AC-7419-4623-8E17-69704EBA177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DBA80C9-7A40-4C31-B7BB-1E8C96D3E455}" type="datetimeFigureOut">
              <a:rPr lang="zh-CN" altLang="en-US" smtClean="0"/>
              <a:pPr/>
              <a:t>2016/11/15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1C87AC-7419-4623-8E17-69704EBA177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DBA80C9-7A40-4C31-B7BB-1E8C96D3E455}" type="datetimeFigureOut">
              <a:rPr lang="zh-CN" altLang="en-US" smtClean="0"/>
              <a:pPr/>
              <a:t>2016/11/15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1C87AC-7419-4623-8E17-69704EBA177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DBA80C9-7A40-4C31-B7BB-1E8C96D3E455}" type="datetimeFigureOut">
              <a:rPr lang="zh-CN" altLang="en-US" smtClean="0"/>
              <a:pPr/>
              <a:t>2016/11/15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1C87AC-7419-4623-8E17-69704EBA1772}"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7DBA80C9-7A40-4C31-B7BB-1E8C96D3E455}" type="datetimeFigureOut">
              <a:rPr lang="zh-CN" altLang="en-US" smtClean="0"/>
              <a:pPr/>
              <a:t>2016/11/15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1C87AC-7419-4623-8E17-69704EBA1772}"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7DBA80C9-7A40-4C31-B7BB-1E8C96D3E455}" type="datetimeFigureOut">
              <a:rPr lang="zh-CN" altLang="en-US" smtClean="0"/>
              <a:pPr/>
              <a:t>2016/11/15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F1C87AC-7419-4623-8E17-69704EBA1772}"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7DBA80C9-7A40-4C31-B7BB-1E8C96D3E455}" type="datetimeFigureOut">
              <a:rPr lang="zh-CN" altLang="en-US" smtClean="0"/>
              <a:pPr/>
              <a:t>2016/11/15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F1C87AC-7419-4623-8E17-69704EBA177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BA80C9-7A40-4C31-B7BB-1E8C96D3E455}" type="datetimeFigureOut">
              <a:rPr lang="zh-CN" altLang="en-US" smtClean="0"/>
              <a:pPr/>
              <a:t>2016/11/15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F1C87AC-7419-4623-8E17-69704EBA1772}"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7DBA80C9-7A40-4C31-B7BB-1E8C96D3E455}" type="datetimeFigureOut">
              <a:rPr lang="zh-CN" altLang="en-US" smtClean="0"/>
              <a:pPr/>
              <a:t>2016/11/15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1C87AC-7419-4623-8E17-69704EBA1772}"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7DBA80C9-7A40-4C31-B7BB-1E8C96D3E455}" type="datetimeFigureOut">
              <a:rPr lang="zh-CN" altLang="en-US" smtClean="0"/>
              <a:pPr/>
              <a:t>2016/11/15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1C87AC-7419-4623-8E17-69704EBA1772}"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7DBA80C9-7A40-4C31-B7BB-1E8C96D3E455}" type="datetimeFigureOut">
              <a:rPr lang="zh-CN" altLang="en-US" smtClean="0"/>
              <a:pPr/>
              <a:t>2016/11/15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7F1C87AC-7419-4623-8E17-69704EBA177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1026" name="Picture 2" descr="http://img.blog.163.com/photo/r4q-KJwO-_eZCxLrfrDaXA==/849491479713421209.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TextBox 4"/>
          <p:cNvSpPr txBox="1"/>
          <p:nvPr/>
        </p:nvSpPr>
        <p:spPr>
          <a:xfrm>
            <a:off x="2214546" y="642918"/>
            <a:ext cx="4708340" cy="1107996"/>
          </a:xfrm>
          <a:prstGeom prst="rect">
            <a:avLst/>
          </a:prstGeom>
          <a:noFill/>
        </p:spPr>
        <p:txBody>
          <a:bodyPr wrap="none" rtlCol="0">
            <a:spAutoFit/>
          </a:bodyPr>
          <a:lstStyle/>
          <a:p>
            <a:r>
              <a:rPr lang="en-US" altLang="zh-CN" sz="6600" smtClean="0">
                <a:solidFill>
                  <a:srgbClr val="00B0F0"/>
                </a:solidFill>
              </a:rPr>
              <a:t>QQ</a:t>
            </a:r>
            <a:r>
              <a:rPr lang="zh-CN" altLang="en-US" sz="6600" smtClean="0">
                <a:solidFill>
                  <a:srgbClr val="00B0F0"/>
                </a:solidFill>
              </a:rPr>
              <a:t>项目答辩</a:t>
            </a:r>
            <a:endParaRPr lang="zh-CN" altLang="en-US" sz="6600">
              <a:solidFill>
                <a:srgbClr val="00B0F0"/>
              </a:solidFill>
            </a:endParaRPr>
          </a:p>
        </p:txBody>
      </p:sp>
      <p:sp>
        <p:nvSpPr>
          <p:cNvPr id="6" name="TextBox 5"/>
          <p:cNvSpPr txBox="1"/>
          <p:nvPr/>
        </p:nvSpPr>
        <p:spPr>
          <a:xfrm>
            <a:off x="214282" y="2214554"/>
            <a:ext cx="3211135" cy="646331"/>
          </a:xfrm>
          <a:prstGeom prst="rect">
            <a:avLst/>
          </a:prstGeom>
          <a:noFill/>
        </p:spPr>
        <p:txBody>
          <a:bodyPr wrap="none" rtlCol="0">
            <a:spAutoFit/>
          </a:bodyPr>
          <a:lstStyle/>
          <a:p>
            <a:r>
              <a:rPr lang="zh-CN" altLang="en-US" sz="3200" smtClean="0">
                <a:solidFill>
                  <a:srgbClr val="FF0000"/>
                </a:solidFill>
              </a:rPr>
              <a:t>答辩人：</a:t>
            </a:r>
            <a:r>
              <a:rPr lang="zh-CN" altLang="en-US" sz="3600" smtClean="0">
                <a:solidFill>
                  <a:srgbClr val="0070C0"/>
                </a:solidFill>
                <a:latin typeface="华文行楷" pitchFamily="2" charset="-122"/>
                <a:ea typeface="华文行楷" pitchFamily="2" charset="-122"/>
              </a:rPr>
              <a:t>曾志湖</a:t>
            </a:r>
            <a:endParaRPr lang="zh-CN" altLang="en-US" sz="3600">
              <a:solidFill>
                <a:srgbClr val="0070C0"/>
              </a:solidFill>
              <a:latin typeface="华文行楷" pitchFamily="2" charset="-122"/>
              <a:ea typeface="华文行楷" pitchFamily="2" charset="-122"/>
            </a:endParaRPr>
          </a:p>
        </p:txBody>
      </p:sp>
      <p:sp>
        <p:nvSpPr>
          <p:cNvPr id="7" name="TextBox 6"/>
          <p:cNvSpPr txBox="1"/>
          <p:nvPr/>
        </p:nvSpPr>
        <p:spPr>
          <a:xfrm>
            <a:off x="214282" y="3143248"/>
            <a:ext cx="4031873" cy="707886"/>
          </a:xfrm>
          <a:prstGeom prst="rect">
            <a:avLst/>
          </a:prstGeom>
          <a:noFill/>
        </p:spPr>
        <p:txBody>
          <a:bodyPr wrap="none" rtlCol="0">
            <a:spAutoFit/>
          </a:bodyPr>
          <a:lstStyle/>
          <a:p>
            <a:r>
              <a:rPr lang="zh-CN" altLang="en-US" sz="3600" smtClean="0">
                <a:solidFill>
                  <a:srgbClr val="FF0000"/>
                </a:solidFill>
                <a:latin typeface="华文行楷" pitchFamily="2" charset="-122"/>
                <a:ea typeface="华文行楷" pitchFamily="2" charset="-122"/>
              </a:rPr>
              <a:t>指导老师：</a:t>
            </a:r>
            <a:r>
              <a:rPr lang="zh-CN" altLang="en-US" sz="4000" smtClean="0">
                <a:solidFill>
                  <a:srgbClr val="00B0F0"/>
                </a:solidFill>
                <a:latin typeface="华文行楷" pitchFamily="2" charset="-122"/>
                <a:ea typeface="华文行楷" pitchFamily="2" charset="-122"/>
              </a:rPr>
              <a:t>赖老师</a:t>
            </a:r>
            <a:endParaRPr lang="zh-CN" altLang="en-US" sz="4000">
              <a:solidFill>
                <a:srgbClr val="00B0F0"/>
              </a:solidFill>
              <a:latin typeface="华文行楷" pitchFamily="2" charset="-122"/>
              <a:ea typeface="华文行楷" pitchFamily="2" charset="-122"/>
            </a:endParaRPr>
          </a:p>
        </p:txBody>
      </p:sp>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85728"/>
            <a:ext cx="3143240" cy="1143000"/>
          </a:xfrm>
        </p:spPr>
        <p:txBody>
          <a:bodyPr>
            <a:normAutofit/>
          </a:bodyPr>
          <a:lstStyle/>
          <a:p>
            <a:r>
              <a:rPr lang="zh-CN" altLang="en-US" sz="5400" smtClean="0">
                <a:solidFill>
                  <a:srgbClr val="FF0000"/>
                </a:solidFill>
              </a:rPr>
              <a:t>答辩内容</a:t>
            </a:r>
            <a:endParaRPr lang="zh-CN" altLang="en-US" sz="5400">
              <a:solidFill>
                <a:srgbClr val="FF0000"/>
              </a:solidFill>
            </a:endParaRPr>
          </a:p>
        </p:txBody>
      </p:sp>
      <p:sp>
        <p:nvSpPr>
          <p:cNvPr id="3" name="内容占位符 2"/>
          <p:cNvSpPr>
            <a:spLocks noGrp="1"/>
          </p:cNvSpPr>
          <p:nvPr>
            <p:ph idx="1"/>
          </p:nvPr>
        </p:nvSpPr>
        <p:spPr/>
        <p:txBody>
          <a:bodyPr>
            <a:normAutofit fontScale="47500" lnSpcReduction="20000"/>
          </a:bodyPr>
          <a:lstStyle/>
          <a:p>
            <a:r>
              <a:rPr lang="en-US" altLang="zh-CN" sz="6500" smtClean="0">
                <a:solidFill>
                  <a:srgbClr val="00B0F0"/>
                </a:solidFill>
              </a:rPr>
              <a:t>1.</a:t>
            </a:r>
            <a:r>
              <a:rPr lang="zh-CN" altLang="en-US" sz="6500" smtClean="0">
                <a:solidFill>
                  <a:srgbClr val="00B0F0"/>
                </a:solidFill>
              </a:rPr>
              <a:t>项目介绍</a:t>
            </a:r>
            <a:endParaRPr lang="en-US" altLang="zh-CN" sz="6500" smtClean="0">
              <a:solidFill>
                <a:srgbClr val="00B0F0"/>
              </a:solidFill>
            </a:endParaRPr>
          </a:p>
          <a:p>
            <a:endParaRPr lang="en-US" altLang="zh-CN" sz="4800" smtClean="0">
              <a:solidFill>
                <a:srgbClr val="00B0F0"/>
              </a:solidFill>
            </a:endParaRPr>
          </a:p>
          <a:p>
            <a:r>
              <a:rPr lang="en-US" altLang="zh-CN" sz="5800" smtClean="0">
                <a:solidFill>
                  <a:srgbClr val="00B0F0"/>
                </a:solidFill>
              </a:rPr>
              <a:t>2.</a:t>
            </a:r>
            <a:r>
              <a:rPr lang="zh-CN" altLang="en-US" sz="5800" smtClean="0">
                <a:solidFill>
                  <a:srgbClr val="00B0F0"/>
                </a:solidFill>
              </a:rPr>
              <a:t>实现的功能</a:t>
            </a:r>
            <a:endParaRPr lang="en-US" altLang="zh-CN" sz="5800" smtClean="0">
              <a:solidFill>
                <a:srgbClr val="00B0F0"/>
              </a:solidFill>
            </a:endParaRPr>
          </a:p>
          <a:p>
            <a:endParaRPr lang="en-US" altLang="zh-CN" smtClean="0"/>
          </a:p>
          <a:p>
            <a:r>
              <a:rPr lang="en-US" altLang="zh-CN" sz="5800" smtClean="0">
                <a:solidFill>
                  <a:srgbClr val="00B0F0"/>
                </a:solidFill>
              </a:rPr>
              <a:t>3.</a:t>
            </a:r>
            <a:r>
              <a:rPr lang="zh-CN" altLang="en-US" sz="5800" smtClean="0">
                <a:solidFill>
                  <a:srgbClr val="00B0F0"/>
                </a:solidFill>
              </a:rPr>
              <a:t>使用技术</a:t>
            </a:r>
            <a:endParaRPr lang="en-US" altLang="zh-CN" sz="5800" smtClean="0">
              <a:solidFill>
                <a:srgbClr val="00B0F0"/>
              </a:solidFill>
            </a:endParaRPr>
          </a:p>
          <a:p>
            <a:endParaRPr lang="en-US" altLang="zh-CN" smtClean="0"/>
          </a:p>
          <a:p>
            <a:r>
              <a:rPr lang="en-US" altLang="zh-CN" sz="6500" smtClean="0">
                <a:solidFill>
                  <a:srgbClr val="00B0F0"/>
                </a:solidFill>
              </a:rPr>
              <a:t>4.</a:t>
            </a:r>
            <a:r>
              <a:rPr lang="zh-CN" altLang="en-US" sz="6500" smtClean="0">
                <a:solidFill>
                  <a:srgbClr val="00B0F0"/>
                </a:solidFill>
              </a:rPr>
              <a:t>遇到的问题</a:t>
            </a:r>
            <a:endParaRPr lang="en-US" altLang="zh-CN" sz="6500" smtClean="0">
              <a:solidFill>
                <a:srgbClr val="00B0F0"/>
              </a:solidFill>
            </a:endParaRPr>
          </a:p>
          <a:p>
            <a:endParaRPr lang="en-US" altLang="zh-CN" smtClean="0"/>
          </a:p>
          <a:p>
            <a:r>
              <a:rPr lang="en-US" altLang="zh-CN" sz="6500" smtClean="0">
                <a:solidFill>
                  <a:srgbClr val="00B0F0"/>
                </a:solidFill>
              </a:rPr>
              <a:t>5.</a:t>
            </a:r>
            <a:r>
              <a:rPr lang="zh-CN" altLang="en-US" sz="6500" smtClean="0">
                <a:solidFill>
                  <a:srgbClr val="00B0F0"/>
                </a:solidFill>
              </a:rPr>
              <a:t>项目总结</a:t>
            </a:r>
            <a:endParaRPr lang="en-US" altLang="zh-CN" sz="6500" smtClean="0">
              <a:solidFill>
                <a:srgbClr val="00B0F0"/>
              </a:solidFill>
            </a:endParaRPr>
          </a:p>
          <a:p>
            <a:endParaRPr lang="en-US" altLang="zh-CN" smtClean="0"/>
          </a:p>
          <a:p>
            <a:r>
              <a:rPr lang="en-US" altLang="zh-CN" sz="6500" smtClean="0">
                <a:solidFill>
                  <a:srgbClr val="00B0F0"/>
                </a:solidFill>
              </a:rPr>
              <a:t>6.</a:t>
            </a:r>
            <a:r>
              <a:rPr lang="zh-CN" altLang="en-US" sz="6500" smtClean="0">
                <a:solidFill>
                  <a:srgbClr val="00B0F0"/>
                </a:solidFill>
              </a:rPr>
              <a:t>个人感悟</a:t>
            </a:r>
            <a:endParaRPr lang="zh-CN" altLang="en-US" sz="6500">
              <a:solidFill>
                <a:srgbClr val="00B0F0"/>
              </a:solidFill>
            </a:endParaRPr>
          </a:p>
        </p:txBody>
      </p:sp>
      <p:pic>
        <p:nvPicPr>
          <p:cNvPr id="1026" name="Picture 2" descr="D:\FeigeDownload\HTML网页设计基础\images\images\01.gif"/>
          <p:cNvPicPr>
            <a:picLocks noChangeAspect="1" noChangeArrowheads="1" noCrop="1"/>
          </p:cNvPicPr>
          <p:nvPr/>
        </p:nvPicPr>
        <p:blipFill>
          <a:blip r:embed="rId2"/>
          <a:srcRect/>
          <a:stretch>
            <a:fillRect/>
          </a:stretch>
        </p:blipFill>
        <p:spPr bwMode="auto">
          <a:xfrm>
            <a:off x="7500958" y="428604"/>
            <a:ext cx="1143000" cy="1333500"/>
          </a:xfrm>
          <a:prstGeom prst="rect">
            <a:avLst/>
          </a:prstGeom>
          <a:noFill/>
        </p:spPr>
      </p:pic>
      <p:pic>
        <p:nvPicPr>
          <p:cNvPr id="1027" name="Picture 3" descr="D:\FeigeDownload\HTML网页设计基础\images\images\2.gif"/>
          <p:cNvPicPr>
            <a:picLocks noChangeAspect="1" noChangeArrowheads="1" noCrop="1"/>
          </p:cNvPicPr>
          <p:nvPr/>
        </p:nvPicPr>
        <p:blipFill>
          <a:blip r:embed="rId3"/>
          <a:srcRect/>
          <a:stretch>
            <a:fillRect/>
          </a:stretch>
        </p:blipFill>
        <p:spPr bwMode="auto">
          <a:xfrm>
            <a:off x="214282" y="785794"/>
            <a:ext cx="314325" cy="238125"/>
          </a:xfrm>
          <a:prstGeom prst="rect">
            <a:avLst/>
          </a:prstGeom>
          <a:noFill/>
        </p:spPr>
      </p:pic>
    </p:spTree>
  </p:cSld>
  <p:clrMapOvr>
    <a:masterClrMapping/>
  </p:clrMapOvr>
  <p:transition>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3500430" cy="1143000"/>
          </a:xfrm>
        </p:spPr>
        <p:txBody>
          <a:bodyPr/>
          <a:lstStyle/>
          <a:p>
            <a:r>
              <a:rPr lang="zh-CN" altLang="en-US" smtClean="0">
                <a:solidFill>
                  <a:srgbClr val="FF0000"/>
                </a:solidFill>
              </a:rPr>
              <a:t>项目介绍</a:t>
            </a:r>
            <a:endParaRPr lang="zh-CN" altLang="en-US">
              <a:solidFill>
                <a:srgbClr val="FF0000"/>
              </a:solidFill>
            </a:endParaRPr>
          </a:p>
        </p:txBody>
      </p:sp>
      <p:sp>
        <p:nvSpPr>
          <p:cNvPr id="3" name="内容占位符 2"/>
          <p:cNvSpPr>
            <a:spLocks noGrp="1"/>
          </p:cNvSpPr>
          <p:nvPr>
            <p:ph idx="1"/>
          </p:nvPr>
        </p:nvSpPr>
        <p:spPr>
          <a:xfrm>
            <a:off x="428596" y="1571612"/>
            <a:ext cx="8229600" cy="4525963"/>
          </a:xfrm>
        </p:spPr>
        <p:txBody>
          <a:bodyPr/>
          <a:lstStyle/>
          <a:p>
            <a:pPr>
              <a:buNone/>
            </a:pPr>
            <a:r>
              <a:rPr lang="zh-CN" altLang="en-US" smtClean="0">
                <a:solidFill>
                  <a:srgbClr val="00B050"/>
                </a:solidFill>
              </a:rPr>
              <a:t>项目类型：即时通讯聊天软件</a:t>
            </a:r>
            <a:endParaRPr lang="en-US" altLang="zh-CN" smtClean="0">
              <a:solidFill>
                <a:srgbClr val="00B050"/>
              </a:solidFill>
            </a:endParaRPr>
          </a:p>
          <a:p>
            <a:pPr>
              <a:buNone/>
            </a:pPr>
            <a:endParaRPr lang="en-US" altLang="zh-CN" smtClean="0">
              <a:solidFill>
                <a:srgbClr val="00B050"/>
              </a:solidFill>
            </a:endParaRPr>
          </a:p>
          <a:p>
            <a:pPr>
              <a:buNone/>
            </a:pPr>
            <a:r>
              <a:rPr lang="zh-CN" altLang="en-US" smtClean="0">
                <a:solidFill>
                  <a:srgbClr val="00B050"/>
                </a:solidFill>
              </a:rPr>
              <a:t>我们都知道</a:t>
            </a:r>
            <a:r>
              <a:rPr lang="en-US" altLang="zh-CN" smtClean="0">
                <a:solidFill>
                  <a:srgbClr val="00B050"/>
                </a:solidFill>
              </a:rPr>
              <a:t>QQ</a:t>
            </a:r>
            <a:r>
              <a:rPr lang="zh-CN" altLang="en-US" smtClean="0">
                <a:solidFill>
                  <a:srgbClr val="00B050"/>
                </a:solidFill>
              </a:rPr>
              <a:t>是每天都要用到的聊天软件，</a:t>
            </a:r>
            <a:r>
              <a:rPr lang="en-US" altLang="zh-CN" smtClean="0">
                <a:solidFill>
                  <a:srgbClr val="00B050"/>
                </a:solidFill>
              </a:rPr>
              <a:t>QQ</a:t>
            </a:r>
            <a:r>
              <a:rPr lang="zh-CN" altLang="en-US" smtClean="0">
                <a:solidFill>
                  <a:srgbClr val="00B050"/>
                </a:solidFill>
              </a:rPr>
              <a:t>里面的功能非常强大。现在我们做了一个类似的聊天软件，虽然没有腾讯</a:t>
            </a:r>
            <a:r>
              <a:rPr lang="en-US" altLang="zh-CN" smtClean="0">
                <a:solidFill>
                  <a:srgbClr val="00B050"/>
                </a:solidFill>
              </a:rPr>
              <a:t>QQ</a:t>
            </a:r>
            <a:r>
              <a:rPr lang="zh-CN" altLang="en-US" smtClean="0">
                <a:solidFill>
                  <a:srgbClr val="00B050"/>
                </a:solidFill>
              </a:rPr>
              <a:t>那么实用，但是至少还说得过去。我相信总有一天自己可以做的更好。因为每个人做的风格是不一样的。</a:t>
            </a:r>
            <a:endParaRPr lang="en-US" altLang="zh-CN" smtClean="0">
              <a:solidFill>
                <a:srgbClr val="00B050"/>
              </a:solidFill>
            </a:endParaRPr>
          </a:p>
        </p:txBody>
      </p:sp>
      <p:pic>
        <p:nvPicPr>
          <p:cNvPr id="2050" name="Picture 2" descr="D:\FeigeDownload\HTML网页设计基础\images\images\2.gif"/>
          <p:cNvPicPr>
            <a:picLocks noChangeAspect="1" noChangeArrowheads="1" noCrop="1"/>
          </p:cNvPicPr>
          <p:nvPr/>
        </p:nvPicPr>
        <p:blipFill>
          <a:blip r:embed="rId2"/>
          <a:srcRect/>
          <a:stretch>
            <a:fillRect/>
          </a:stretch>
        </p:blipFill>
        <p:spPr bwMode="auto">
          <a:xfrm>
            <a:off x="214282" y="785794"/>
            <a:ext cx="314325" cy="238125"/>
          </a:xfrm>
          <a:prstGeom prst="rect">
            <a:avLst/>
          </a:prstGeom>
          <a:noFill/>
        </p:spPr>
      </p:pic>
      <p:pic>
        <p:nvPicPr>
          <p:cNvPr id="2051" name="Picture 3" descr="D:\FeigeDownload\HTML网页设计基础\images\images\3.jpg"/>
          <p:cNvPicPr>
            <a:picLocks noChangeAspect="1" noChangeArrowheads="1"/>
          </p:cNvPicPr>
          <p:nvPr/>
        </p:nvPicPr>
        <p:blipFill>
          <a:blip r:embed="rId3"/>
          <a:srcRect/>
          <a:stretch>
            <a:fillRect/>
          </a:stretch>
        </p:blipFill>
        <p:spPr bwMode="auto">
          <a:xfrm>
            <a:off x="6305550" y="0"/>
            <a:ext cx="2838450" cy="2095500"/>
          </a:xfrm>
          <a:prstGeom prst="rect">
            <a:avLst/>
          </a:prstGeom>
          <a:noFill/>
        </p:spPr>
      </p:pic>
    </p:spTree>
  </p:cSld>
  <p:clrMapOvr>
    <a:masterClrMapping/>
  </p:clrMapOvr>
  <p:transition>
    <p:spli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14290"/>
            <a:ext cx="3214678" cy="1143000"/>
          </a:xfrm>
        </p:spPr>
        <p:txBody>
          <a:bodyPr/>
          <a:lstStyle/>
          <a:p>
            <a:r>
              <a:rPr lang="zh-CN" altLang="en-US" smtClean="0">
                <a:solidFill>
                  <a:srgbClr val="FF0000"/>
                </a:solidFill>
              </a:rPr>
              <a:t>实现的功能</a:t>
            </a:r>
            <a:endParaRPr lang="zh-CN" altLang="en-US">
              <a:solidFill>
                <a:srgbClr val="FF0000"/>
              </a:solidFill>
            </a:endParaRPr>
          </a:p>
        </p:txBody>
      </p:sp>
      <p:sp>
        <p:nvSpPr>
          <p:cNvPr id="3" name="内容占位符 2"/>
          <p:cNvSpPr>
            <a:spLocks noGrp="1"/>
          </p:cNvSpPr>
          <p:nvPr>
            <p:ph idx="1"/>
          </p:nvPr>
        </p:nvSpPr>
        <p:spPr/>
        <p:txBody>
          <a:bodyPr/>
          <a:lstStyle/>
          <a:p>
            <a:r>
              <a:rPr lang="en-US" altLang="zh-CN" smtClean="0">
                <a:solidFill>
                  <a:srgbClr val="7030A0"/>
                </a:solidFill>
              </a:rPr>
              <a:t>1.</a:t>
            </a:r>
            <a:r>
              <a:rPr lang="zh-CN" altLang="en-US" smtClean="0">
                <a:solidFill>
                  <a:srgbClr val="7030A0"/>
                </a:solidFill>
              </a:rPr>
              <a:t>用户的注册</a:t>
            </a:r>
            <a:r>
              <a:rPr lang="en-US" altLang="zh-CN" smtClean="0">
                <a:solidFill>
                  <a:srgbClr val="7030A0"/>
                </a:solidFill>
              </a:rPr>
              <a:t>(</a:t>
            </a:r>
            <a:r>
              <a:rPr lang="zh-CN" altLang="en-US" smtClean="0">
                <a:solidFill>
                  <a:srgbClr val="7030A0"/>
                </a:solidFill>
              </a:rPr>
              <a:t>昵称，个性签名，随机生成</a:t>
            </a:r>
            <a:r>
              <a:rPr lang="en-US" altLang="zh-CN" smtClean="0">
                <a:solidFill>
                  <a:srgbClr val="7030A0"/>
                </a:solidFill>
              </a:rPr>
              <a:t>QQ</a:t>
            </a:r>
            <a:r>
              <a:rPr lang="zh-CN" altLang="en-US" smtClean="0">
                <a:solidFill>
                  <a:srgbClr val="7030A0"/>
                </a:solidFill>
              </a:rPr>
              <a:t>号码等功能</a:t>
            </a:r>
            <a:r>
              <a:rPr lang="en-US" altLang="zh-CN" smtClean="0">
                <a:solidFill>
                  <a:srgbClr val="7030A0"/>
                </a:solidFill>
              </a:rPr>
              <a:t>)</a:t>
            </a:r>
          </a:p>
          <a:p>
            <a:r>
              <a:rPr lang="en-US" altLang="zh-CN" smtClean="0">
                <a:solidFill>
                  <a:srgbClr val="7030A0"/>
                </a:solidFill>
              </a:rPr>
              <a:t>2.</a:t>
            </a:r>
            <a:r>
              <a:rPr lang="zh-CN" altLang="en-US" smtClean="0">
                <a:solidFill>
                  <a:srgbClr val="7030A0"/>
                </a:solidFill>
              </a:rPr>
              <a:t>可以查看好友的个人信息以及修改个人的资料，实现了上线提醒以及添加好友功能</a:t>
            </a:r>
            <a:endParaRPr lang="en-US" altLang="zh-CN" smtClean="0">
              <a:solidFill>
                <a:srgbClr val="7030A0"/>
              </a:solidFill>
            </a:endParaRPr>
          </a:p>
          <a:p>
            <a:r>
              <a:rPr lang="en-US" altLang="zh-CN" smtClean="0">
                <a:solidFill>
                  <a:srgbClr val="7030A0"/>
                </a:solidFill>
              </a:rPr>
              <a:t>3.</a:t>
            </a:r>
            <a:r>
              <a:rPr lang="zh-CN" altLang="en-US" smtClean="0">
                <a:solidFill>
                  <a:srgbClr val="7030A0"/>
                </a:solidFill>
              </a:rPr>
              <a:t>聊天发送消息和抖动的时候有提示音</a:t>
            </a:r>
            <a:endParaRPr lang="en-US" altLang="zh-CN" smtClean="0">
              <a:solidFill>
                <a:srgbClr val="7030A0"/>
              </a:solidFill>
            </a:endParaRPr>
          </a:p>
          <a:p>
            <a:r>
              <a:rPr lang="en-US" altLang="zh-CN" smtClean="0">
                <a:solidFill>
                  <a:srgbClr val="7030A0"/>
                </a:solidFill>
              </a:rPr>
              <a:t>4.</a:t>
            </a:r>
            <a:r>
              <a:rPr lang="zh-CN" altLang="en-US" smtClean="0">
                <a:solidFill>
                  <a:srgbClr val="7030A0"/>
                </a:solidFill>
              </a:rPr>
              <a:t>主界面实现了超链接功能，在聊天界面可以打开摄像头和音乐</a:t>
            </a:r>
            <a:endParaRPr lang="en-US" altLang="zh-CN" smtClean="0">
              <a:solidFill>
                <a:srgbClr val="7030A0"/>
              </a:solidFill>
            </a:endParaRPr>
          </a:p>
          <a:p>
            <a:r>
              <a:rPr lang="en-US" altLang="zh-CN" smtClean="0">
                <a:solidFill>
                  <a:srgbClr val="7030A0"/>
                </a:solidFill>
              </a:rPr>
              <a:t>5.</a:t>
            </a:r>
            <a:r>
              <a:rPr lang="zh-CN" altLang="en-US" smtClean="0">
                <a:solidFill>
                  <a:srgbClr val="7030A0"/>
                </a:solidFill>
              </a:rPr>
              <a:t>其他的功能</a:t>
            </a:r>
            <a:r>
              <a:rPr lang="en-US" altLang="zh-CN" smtClean="0">
                <a:solidFill>
                  <a:srgbClr val="7030A0"/>
                </a:solidFill>
              </a:rPr>
              <a:t>(</a:t>
            </a:r>
            <a:r>
              <a:rPr lang="zh-CN" altLang="en-US" smtClean="0">
                <a:solidFill>
                  <a:srgbClr val="7030A0"/>
                </a:solidFill>
              </a:rPr>
              <a:t>换肤，换颜色，设置字体等</a:t>
            </a:r>
            <a:r>
              <a:rPr lang="en-US" altLang="zh-CN" smtClean="0">
                <a:solidFill>
                  <a:srgbClr val="7030A0"/>
                </a:solidFill>
              </a:rPr>
              <a:t>)</a:t>
            </a:r>
            <a:endParaRPr lang="zh-CN" altLang="en-US">
              <a:solidFill>
                <a:srgbClr val="7030A0"/>
              </a:solidFill>
            </a:endParaRPr>
          </a:p>
        </p:txBody>
      </p:sp>
      <p:pic>
        <p:nvPicPr>
          <p:cNvPr id="3074" name="Picture 2" descr="D:\FeigeDownload\HTML网页设计基础\images\images\2.gif"/>
          <p:cNvPicPr>
            <a:picLocks noChangeAspect="1" noChangeArrowheads="1" noCrop="1"/>
          </p:cNvPicPr>
          <p:nvPr/>
        </p:nvPicPr>
        <p:blipFill>
          <a:blip r:embed="rId2"/>
          <a:srcRect/>
          <a:stretch>
            <a:fillRect/>
          </a:stretch>
        </p:blipFill>
        <p:spPr bwMode="auto">
          <a:xfrm>
            <a:off x="214282" y="714356"/>
            <a:ext cx="314325" cy="238125"/>
          </a:xfrm>
          <a:prstGeom prst="rect">
            <a:avLst/>
          </a:prstGeom>
          <a:noFill/>
        </p:spPr>
      </p:pic>
      <p:pic>
        <p:nvPicPr>
          <p:cNvPr id="3078" name="Picture 6" descr="D:\FeigeDownload\HTML网页设计基础\images\images\8.gif"/>
          <p:cNvPicPr>
            <a:picLocks noChangeAspect="1" noChangeArrowheads="1" noCrop="1"/>
          </p:cNvPicPr>
          <p:nvPr/>
        </p:nvPicPr>
        <p:blipFill>
          <a:blip r:embed="rId3"/>
          <a:srcRect/>
          <a:stretch>
            <a:fillRect/>
          </a:stretch>
        </p:blipFill>
        <p:spPr bwMode="auto">
          <a:xfrm>
            <a:off x="8001000" y="0"/>
            <a:ext cx="1143000" cy="1333500"/>
          </a:xfrm>
          <a:prstGeom prst="rect">
            <a:avLst/>
          </a:prstGeom>
          <a:noFill/>
        </p:spPr>
      </p:pic>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543164" cy="1143000"/>
          </a:xfrm>
        </p:spPr>
        <p:txBody>
          <a:bodyPr/>
          <a:lstStyle/>
          <a:p>
            <a:r>
              <a:rPr lang="zh-CN" altLang="en-US" smtClean="0">
                <a:solidFill>
                  <a:srgbClr val="FF0000"/>
                </a:solidFill>
              </a:rPr>
              <a:t>使用技术</a:t>
            </a:r>
            <a:endParaRPr lang="zh-CN" altLang="en-US">
              <a:solidFill>
                <a:srgbClr val="FF0000"/>
              </a:solidFill>
            </a:endParaRPr>
          </a:p>
        </p:txBody>
      </p:sp>
      <p:sp>
        <p:nvSpPr>
          <p:cNvPr id="3" name="内容占位符 2"/>
          <p:cNvSpPr>
            <a:spLocks noGrp="1"/>
          </p:cNvSpPr>
          <p:nvPr>
            <p:ph idx="1"/>
          </p:nvPr>
        </p:nvSpPr>
        <p:spPr/>
        <p:txBody>
          <a:bodyPr/>
          <a:lstStyle/>
          <a:p>
            <a:r>
              <a:rPr lang="zh-CN" altLang="en-US" smtClean="0">
                <a:solidFill>
                  <a:srgbClr val="0070C0"/>
                </a:solidFill>
              </a:rPr>
              <a:t>线程控制，数据库访问技</a:t>
            </a:r>
            <a:endParaRPr lang="en-US" altLang="zh-CN" smtClean="0">
              <a:solidFill>
                <a:srgbClr val="0070C0"/>
              </a:solidFill>
            </a:endParaRPr>
          </a:p>
          <a:p>
            <a:r>
              <a:rPr lang="zh-CN" altLang="en-US" smtClean="0">
                <a:solidFill>
                  <a:srgbClr val="0070C0"/>
                </a:solidFill>
              </a:rPr>
              <a:t>术，通过</a:t>
            </a:r>
            <a:r>
              <a:rPr lang="en-US" altLang="zh-CN" smtClean="0">
                <a:solidFill>
                  <a:srgbClr val="0070C0"/>
                </a:solidFill>
              </a:rPr>
              <a:t>Java</a:t>
            </a:r>
            <a:r>
              <a:rPr lang="zh-CN" altLang="en-US" smtClean="0">
                <a:solidFill>
                  <a:srgbClr val="0070C0"/>
                </a:solidFill>
              </a:rPr>
              <a:t>中的</a:t>
            </a:r>
            <a:r>
              <a:rPr lang="en-US" altLang="zh-CN" smtClean="0">
                <a:solidFill>
                  <a:srgbClr val="0070C0"/>
                </a:solidFill>
              </a:rPr>
              <a:t>desktop</a:t>
            </a:r>
            <a:r>
              <a:rPr lang="zh-CN" altLang="en-US" smtClean="0">
                <a:solidFill>
                  <a:srgbClr val="0070C0"/>
                </a:solidFill>
              </a:rPr>
              <a:t>类实现超链接技</a:t>
            </a:r>
            <a:endParaRPr lang="en-US" altLang="zh-CN" smtClean="0">
              <a:solidFill>
                <a:srgbClr val="0070C0"/>
              </a:solidFill>
            </a:endParaRPr>
          </a:p>
          <a:p>
            <a:r>
              <a:rPr lang="zh-CN" altLang="en-US" smtClean="0">
                <a:solidFill>
                  <a:srgbClr val="0070C0"/>
                </a:solidFill>
              </a:rPr>
              <a:t>术实现直接在线打开网页，通过</a:t>
            </a:r>
            <a:r>
              <a:rPr lang="en-US" altLang="zh-CN" smtClean="0">
                <a:solidFill>
                  <a:srgbClr val="0070C0"/>
                </a:solidFill>
              </a:rPr>
              <a:t>Java</a:t>
            </a:r>
            <a:r>
              <a:rPr lang="zh-CN" altLang="en-US" smtClean="0">
                <a:solidFill>
                  <a:srgbClr val="0070C0"/>
                </a:solidFill>
              </a:rPr>
              <a:t>数据报技术实现聊天功能，</a:t>
            </a:r>
            <a:r>
              <a:rPr lang="en-US" altLang="zh-CN" smtClean="0">
                <a:solidFill>
                  <a:srgbClr val="0070C0"/>
                </a:solidFill>
              </a:rPr>
              <a:t>HashMap</a:t>
            </a:r>
            <a:r>
              <a:rPr lang="zh-CN" altLang="en-US" smtClean="0">
                <a:solidFill>
                  <a:srgbClr val="0070C0"/>
                </a:solidFill>
              </a:rPr>
              <a:t>和</a:t>
            </a:r>
            <a:r>
              <a:rPr lang="en-US" altLang="zh-CN" smtClean="0">
                <a:solidFill>
                  <a:srgbClr val="0070C0"/>
                </a:solidFill>
              </a:rPr>
              <a:t>HashTable</a:t>
            </a:r>
            <a:r>
              <a:rPr lang="zh-CN" altLang="en-US" smtClean="0">
                <a:solidFill>
                  <a:srgbClr val="0070C0"/>
                </a:solidFill>
              </a:rPr>
              <a:t>的使用，各类事件的</a:t>
            </a:r>
            <a:endParaRPr lang="en-US" altLang="zh-CN" smtClean="0">
              <a:solidFill>
                <a:srgbClr val="0070C0"/>
              </a:solidFill>
            </a:endParaRPr>
          </a:p>
          <a:p>
            <a:r>
              <a:rPr lang="zh-CN" altLang="en-US" smtClean="0">
                <a:solidFill>
                  <a:srgbClr val="0070C0"/>
                </a:solidFill>
              </a:rPr>
              <a:t>灵活使用，函数的封装和调用</a:t>
            </a:r>
            <a:endParaRPr lang="en-US" altLang="zh-CN" smtClean="0">
              <a:solidFill>
                <a:srgbClr val="0070C0"/>
              </a:solidFill>
            </a:endParaRPr>
          </a:p>
          <a:p>
            <a:endParaRPr lang="zh-CN" altLang="en-US">
              <a:solidFill>
                <a:srgbClr val="0070C0"/>
              </a:solidFill>
            </a:endParaRPr>
          </a:p>
        </p:txBody>
      </p:sp>
      <p:pic>
        <p:nvPicPr>
          <p:cNvPr id="4098" name="Picture 2" descr="D:\FeigeDownload\HTML网页设计基础\images\images\2.gif"/>
          <p:cNvPicPr>
            <a:picLocks noChangeAspect="1" noChangeArrowheads="1" noCrop="1"/>
          </p:cNvPicPr>
          <p:nvPr/>
        </p:nvPicPr>
        <p:blipFill>
          <a:blip r:embed="rId2"/>
          <a:srcRect/>
          <a:stretch>
            <a:fillRect/>
          </a:stretch>
        </p:blipFill>
        <p:spPr bwMode="auto">
          <a:xfrm>
            <a:off x="214282" y="785794"/>
            <a:ext cx="314325" cy="238125"/>
          </a:xfrm>
          <a:prstGeom prst="rect">
            <a:avLst/>
          </a:prstGeom>
          <a:noFill/>
        </p:spPr>
      </p:pic>
      <p:pic>
        <p:nvPicPr>
          <p:cNvPr id="4101" name="Picture 5" descr="D:\FeigeDownload\ChatQQ\qqmain\main1.jpg"/>
          <p:cNvPicPr>
            <a:picLocks noChangeAspect="1" noChangeArrowheads="1"/>
          </p:cNvPicPr>
          <p:nvPr/>
        </p:nvPicPr>
        <p:blipFill>
          <a:blip r:embed="rId3"/>
          <a:srcRect/>
          <a:stretch>
            <a:fillRect/>
          </a:stretch>
        </p:blipFill>
        <p:spPr bwMode="auto">
          <a:xfrm>
            <a:off x="7467600" y="0"/>
            <a:ext cx="1676400" cy="1047750"/>
          </a:xfrm>
          <a:prstGeom prst="rect">
            <a:avLst/>
          </a:prstGeom>
          <a:noFill/>
        </p:spPr>
      </p:pic>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971792" cy="1143000"/>
          </a:xfrm>
        </p:spPr>
        <p:txBody>
          <a:bodyPr>
            <a:normAutofit fontScale="90000"/>
          </a:bodyPr>
          <a:lstStyle/>
          <a:p>
            <a:r>
              <a:rPr lang="zh-CN" altLang="en-US" smtClean="0">
                <a:solidFill>
                  <a:srgbClr val="FF0000"/>
                </a:solidFill>
              </a:rPr>
              <a:t>遇到的问题</a:t>
            </a:r>
            <a:endParaRPr lang="zh-CN" altLang="en-US">
              <a:solidFill>
                <a:srgbClr val="FF0000"/>
              </a:solidFill>
            </a:endParaRPr>
          </a:p>
        </p:txBody>
      </p:sp>
      <p:sp>
        <p:nvSpPr>
          <p:cNvPr id="3" name="内容占位符 2"/>
          <p:cNvSpPr>
            <a:spLocks noGrp="1"/>
          </p:cNvSpPr>
          <p:nvPr>
            <p:ph idx="1"/>
          </p:nvPr>
        </p:nvSpPr>
        <p:spPr/>
        <p:txBody>
          <a:bodyPr/>
          <a:lstStyle/>
          <a:p>
            <a:r>
              <a:rPr lang="en-US" altLang="zh-CN" smtClean="0">
                <a:solidFill>
                  <a:srgbClr val="92D050"/>
                </a:solidFill>
              </a:rPr>
              <a:t>1.</a:t>
            </a:r>
            <a:r>
              <a:rPr lang="zh-CN" altLang="en-US" smtClean="0">
                <a:solidFill>
                  <a:srgbClr val="92D050"/>
                </a:solidFill>
              </a:rPr>
              <a:t>数据库总是出现问题，线程总是没有定义</a:t>
            </a:r>
            <a:endParaRPr lang="en-US" altLang="zh-CN" smtClean="0">
              <a:solidFill>
                <a:srgbClr val="92D050"/>
              </a:solidFill>
            </a:endParaRPr>
          </a:p>
          <a:p>
            <a:r>
              <a:rPr lang="en-US" altLang="zh-CN" smtClean="0">
                <a:solidFill>
                  <a:srgbClr val="92D050"/>
                </a:solidFill>
              </a:rPr>
              <a:t>2.</a:t>
            </a:r>
            <a:r>
              <a:rPr lang="zh-CN" altLang="en-US" smtClean="0">
                <a:solidFill>
                  <a:srgbClr val="92D050"/>
                </a:solidFill>
              </a:rPr>
              <a:t>有时候</a:t>
            </a:r>
            <a:r>
              <a:rPr lang="en-US" altLang="zh-CN" smtClean="0">
                <a:solidFill>
                  <a:srgbClr val="92D050"/>
                </a:solidFill>
              </a:rPr>
              <a:t>Javabean</a:t>
            </a:r>
            <a:r>
              <a:rPr lang="zh-CN" altLang="en-US" smtClean="0">
                <a:solidFill>
                  <a:srgbClr val="92D050"/>
                </a:solidFill>
              </a:rPr>
              <a:t>里面传值会传错</a:t>
            </a:r>
            <a:endParaRPr lang="en-US" altLang="zh-CN" smtClean="0">
              <a:solidFill>
                <a:srgbClr val="92D050"/>
              </a:solidFill>
            </a:endParaRPr>
          </a:p>
          <a:p>
            <a:r>
              <a:rPr lang="en-US" altLang="zh-CN" smtClean="0">
                <a:solidFill>
                  <a:srgbClr val="92D050"/>
                </a:solidFill>
              </a:rPr>
              <a:t>3.</a:t>
            </a:r>
            <a:r>
              <a:rPr lang="zh-CN" altLang="en-US" smtClean="0">
                <a:solidFill>
                  <a:srgbClr val="92D050"/>
                </a:solidFill>
              </a:rPr>
              <a:t>函数没有封装时总是报错</a:t>
            </a:r>
            <a:endParaRPr lang="en-US" altLang="zh-CN" smtClean="0">
              <a:solidFill>
                <a:srgbClr val="92D050"/>
              </a:solidFill>
            </a:endParaRPr>
          </a:p>
          <a:p>
            <a:r>
              <a:rPr lang="en-US" altLang="zh-CN" smtClean="0">
                <a:solidFill>
                  <a:srgbClr val="92D050"/>
                </a:solidFill>
              </a:rPr>
              <a:t>4.</a:t>
            </a:r>
            <a:r>
              <a:rPr lang="zh-CN" altLang="en-US" smtClean="0">
                <a:solidFill>
                  <a:srgbClr val="92D050"/>
                </a:solidFill>
              </a:rPr>
              <a:t>有时候函数没有调用和监听</a:t>
            </a:r>
            <a:endParaRPr lang="en-US" altLang="zh-CN" smtClean="0">
              <a:solidFill>
                <a:srgbClr val="92D050"/>
              </a:solidFill>
            </a:endParaRPr>
          </a:p>
          <a:p>
            <a:r>
              <a:rPr lang="en-US" altLang="zh-CN" smtClean="0">
                <a:solidFill>
                  <a:srgbClr val="92D050"/>
                </a:solidFill>
              </a:rPr>
              <a:t>5.</a:t>
            </a:r>
            <a:r>
              <a:rPr lang="zh-CN" altLang="en-US" smtClean="0">
                <a:solidFill>
                  <a:srgbClr val="92D050"/>
                </a:solidFill>
              </a:rPr>
              <a:t>更改状态时数据库里面的参数没有改变</a:t>
            </a:r>
            <a:endParaRPr lang="zh-CN" altLang="en-US">
              <a:solidFill>
                <a:srgbClr val="92D050"/>
              </a:solidFill>
            </a:endParaRPr>
          </a:p>
        </p:txBody>
      </p:sp>
      <p:pic>
        <p:nvPicPr>
          <p:cNvPr id="5122" name="Picture 2" descr="D:\FeigeDownload\HTML网页设计基础\images\images\2.gif"/>
          <p:cNvPicPr>
            <a:picLocks noChangeAspect="1" noChangeArrowheads="1" noCrop="1"/>
          </p:cNvPicPr>
          <p:nvPr/>
        </p:nvPicPr>
        <p:blipFill>
          <a:blip r:embed="rId2"/>
          <a:srcRect/>
          <a:stretch>
            <a:fillRect/>
          </a:stretch>
        </p:blipFill>
        <p:spPr bwMode="auto">
          <a:xfrm>
            <a:off x="285720" y="785794"/>
            <a:ext cx="314325" cy="238125"/>
          </a:xfrm>
          <a:prstGeom prst="rect">
            <a:avLst/>
          </a:prstGeom>
          <a:noFill/>
        </p:spPr>
      </p:pic>
      <p:pic>
        <p:nvPicPr>
          <p:cNvPr id="5124" name="Picture 4" descr="D:\FeigeDownload\ChatQQ\qqmain\main2.jpg"/>
          <p:cNvPicPr>
            <a:picLocks noChangeAspect="1" noChangeArrowheads="1"/>
          </p:cNvPicPr>
          <p:nvPr/>
        </p:nvPicPr>
        <p:blipFill>
          <a:blip r:embed="rId3"/>
          <a:srcRect/>
          <a:stretch>
            <a:fillRect/>
          </a:stretch>
        </p:blipFill>
        <p:spPr bwMode="auto">
          <a:xfrm>
            <a:off x="7467600" y="0"/>
            <a:ext cx="1676400" cy="1047750"/>
          </a:xfrm>
          <a:prstGeom prst="rect">
            <a:avLst/>
          </a:prstGeom>
          <a:noFill/>
        </p:spPr>
      </p:pic>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3071802" cy="1143000"/>
          </a:xfrm>
        </p:spPr>
        <p:txBody>
          <a:bodyPr/>
          <a:lstStyle/>
          <a:p>
            <a:r>
              <a:rPr lang="zh-CN" altLang="en-US" smtClean="0">
                <a:solidFill>
                  <a:srgbClr val="FF0000"/>
                </a:solidFill>
              </a:rPr>
              <a:t>项目总结</a:t>
            </a:r>
            <a:endParaRPr lang="zh-CN" altLang="en-US">
              <a:solidFill>
                <a:srgbClr val="FF0000"/>
              </a:solidFill>
            </a:endParaRPr>
          </a:p>
        </p:txBody>
      </p:sp>
      <p:sp>
        <p:nvSpPr>
          <p:cNvPr id="3" name="内容占位符 2"/>
          <p:cNvSpPr>
            <a:spLocks noGrp="1"/>
          </p:cNvSpPr>
          <p:nvPr>
            <p:ph idx="1"/>
          </p:nvPr>
        </p:nvSpPr>
        <p:spPr/>
        <p:txBody>
          <a:bodyPr/>
          <a:lstStyle/>
          <a:p>
            <a:pPr lvl="1"/>
            <a:r>
              <a:rPr lang="en-US" altLang="zh-CN" smtClean="0">
                <a:solidFill>
                  <a:srgbClr val="C00000"/>
                </a:solidFill>
              </a:rPr>
              <a:t>QQ</a:t>
            </a:r>
            <a:r>
              <a:rPr lang="zh-CN" altLang="en-US" smtClean="0">
                <a:solidFill>
                  <a:srgbClr val="C00000"/>
                </a:solidFill>
              </a:rPr>
              <a:t>聊天项目是我们做的第一个耗时长，难度大的项目，这个项目对于初学者来说做起来是很吃力的，而且综合性也很强，它运用到了</a:t>
            </a:r>
            <a:r>
              <a:rPr lang="en-US" altLang="zh-CN" smtClean="0">
                <a:solidFill>
                  <a:srgbClr val="C00000"/>
                </a:solidFill>
              </a:rPr>
              <a:t>Java</a:t>
            </a:r>
            <a:r>
              <a:rPr lang="zh-CN" altLang="en-US" smtClean="0">
                <a:solidFill>
                  <a:srgbClr val="C00000"/>
                </a:solidFill>
              </a:rPr>
              <a:t>所有的知识点。</a:t>
            </a:r>
          </a:p>
          <a:p>
            <a:pPr lvl="1"/>
            <a:r>
              <a:rPr lang="zh-CN" altLang="en-US" smtClean="0">
                <a:solidFill>
                  <a:srgbClr val="C00000"/>
                </a:solidFill>
              </a:rPr>
              <a:t>虽然做的不是很好，但是毕竟是第一次做这种项目，通过做这次的项目也让我对</a:t>
            </a:r>
            <a:r>
              <a:rPr lang="en-US" altLang="zh-CN" smtClean="0">
                <a:solidFill>
                  <a:srgbClr val="C00000"/>
                </a:solidFill>
              </a:rPr>
              <a:t>Java</a:t>
            </a:r>
            <a:r>
              <a:rPr lang="zh-CN" altLang="en-US" smtClean="0">
                <a:solidFill>
                  <a:srgbClr val="C00000"/>
                </a:solidFill>
              </a:rPr>
              <a:t>里面的知识点有了更充分的理解和认识。有了这一次的经验。以后做起来肯定更得心应手。</a:t>
            </a:r>
            <a:endParaRPr lang="zh-CN" altLang="en-US">
              <a:solidFill>
                <a:srgbClr val="C00000"/>
              </a:solidFill>
            </a:endParaRPr>
          </a:p>
        </p:txBody>
      </p:sp>
      <p:pic>
        <p:nvPicPr>
          <p:cNvPr id="6146" name="Picture 2" descr="D:\FeigeDownload\HTML网页设计基础\images\images\2.gif"/>
          <p:cNvPicPr>
            <a:picLocks noChangeAspect="1" noChangeArrowheads="1" noCrop="1"/>
          </p:cNvPicPr>
          <p:nvPr/>
        </p:nvPicPr>
        <p:blipFill>
          <a:blip r:embed="rId2"/>
          <a:srcRect/>
          <a:stretch>
            <a:fillRect/>
          </a:stretch>
        </p:blipFill>
        <p:spPr bwMode="auto">
          <a:xfrm>
            <a:off x="0" y="785794"/>
            <a:ext cx="314325" cy="238125"/>
          </a:xfrm>
          <a:prstGeom prst="rect">
            <a:avLst/>
          </a:prstGeom>
          <a:noFill/>
        </p:spPr>
      </p:pic>
      <p:pic>
        <p:nvPicPr>
          <p:cNvPr id="6147" name="Picture 3" descr="D:\FeigeDownload\ChatQQ\qqmain\main3.jpg"/>
          <p:cNvPicPr>
            <a:picLocks noChangeAspect="1" noChangeArrowheads="1"/>
          </p:cNvPicPr>
          <p:nvPr/>
        </p:nvPicPr>
        <p:blipFill>
          <a:blip r:embed="rId3"/>
          <a:srcRect/>
          <a:stretch>
            <a:fillRect/>
          </a:stretch>
        </p:blipFill>
        <p:spPr bwMode="auto">
          <a:xfrm>
            <a:off x="7467600" y="0"/>
            <a:ext cx="1676400" cy="1047750"/>
          </a:xfrm>
          <a:prstGeom prst="rect">
            <a:avLst/>
          </a:prstGeom>
          <a:noFill/>
        </p:spPr>
      </p:pic>
    </p:spTree>
  </p:cSld>
  <p:clrMapOvr>
    <a:masterClrMapping/>
  </p:clrMapOvr>
  <p:transition>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74638"/>
            <a:ext cx="2357454" cy="1143000"/>
          </a:xfrm>
        </p:spPr>
        <p:txBody>
          <a:bodyPr>
            <a:normAutofit fontScale="90000"/>
          </a:bodyPr>
          <a:lstStyle/>
          <a:p>
            <a:r>
              <a:rPr lang="zh-CN" altLang="en-US" smtClean="0">
                <a:solidFill>
                  <a:srgbClr val="FF0000"/>
                </a:solidFill>
              </a:rPr>
              <a:t>个人感悟</a:t>
            </a:r>
            <a:endParaRPr lang="zh-CN" altLang="en-US">
              <a:solidFill>
                <a:srgbClr val="FF0000"/>
              </a:solidFill>
            </a:endParaRPr>
          </a:p>
        </p:txBody>
      </p:sp>
      <p:sp>
        <p:nvSpPr>
          <p:cNvPr id="3" name="内容占位符 2"/>
          <p:cNvSpPr>
            <a:spLocks noGrp="1"/>
          </p:cNvSpPr>
          <p:nvPr>
            <p:ph idx="1"/>
          </p:nvPr>
        </p:nvSpPr>
        <p:spPr/>
        <p:txBody>
          <a:bodyPr>
            <a:normAutofit fontScale="92500"/>
          </a:bodyPr>
          <a:lstStyle/>
          <a:p>
            <a:r>
              <a:rPr lang="zh-CN" altLang="en-US" smtClean="0">
                <a:solidFill>
                  <a:srgbClr val="00B0F0"/>
                </a:solidFill>
              </a:rPr>
              <a:t>通过这次做项目让我对编程更加感兴趣，虽然做项目 的过程中遇到了很多问题，但是还是顺利的做出来了，多亏了同学和老师的帮助，自己才能顺利的做出来。我相信在后面自己可以做的更好。</a:t>
            </a:r>
            <a:endParaRPr lang="en-US" altLang="zh-CN" smtClean="0">
              <a:solidFill>
                <a:srgbClr val="00B0F0"/>
              </a:solidFill>
            </a:endParaRPr>
          </a:p>
          <a:p>
            <a:r>
              <a:rPr lang="zh-CN" altLang="en-US" smtClean="0">
                <a:solidFill>
                  <a:srgbClr val="00B0F0"/>
                </a:solidFill>
              </a:rPr>
              <a:t>通过做项目也让我知道了在综合运用上自己对于一些知识点还是不能熟练掌握，但是在后面的学习中我相信肯定比现在做的好。因为作为一个程序员，只有想不到的，没有做不到的。</a:t>
            </a:r>
            <a:endParaRPr lang="zh-CN" altLang="en-US">
              <a:solidFill>
                <a:srgbClr val="00B0F0"/>
              </a:solidFill>
            </a:endParaRPr>
          </a:p>
        </p:txBody>
      </p:sp>
      <p:pic>
        <p:nvPicPr>
          <p:cNvPr id="7170" name="Picture 2" descr="D:\FeigeDownload\HTML网页设计基础\images\images\2.gif"/>
          <p:cNvPicPr>
            <a:picLocks noChangeAspect="1" noChangeArrowheads="1" noCrop="1"/>
          </p:cNvPicPr>
          <p:nvPr/>
        </p:nvPicPr>
        <p:blipFill>
          <a:blip r:embed="rId2"/>
          <a:srcRect/>
          <a:stretch>
            <a:fillRect/>
          </a:stretch>
        </p:blipFill>
        <p:spPr bwMode="auto">
          <a:xfrm>
            <a:off x="214282" y="785794"/>
            <a:ext cx="314325" cy="238125"/>
          </a:xfrm>
          <a:prstGeom prst="rect">
            <a:avLst/>
          </a:prstGeom>
          <a:noFill/>
        </p:spPr>
      </p:pic>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smtClean="0"/>
          </a:p>
          <a:p>
            <a:endParaRPr lang="en-US" altLang="zh-CN" smtClean="0"/>
          </a:p>
          <a:p>
            <a:pPr lvl="2"/>
            <a:r>
              <a:rPr lang="zh-CN" altLang="en-US" sz="8400" smtClean="0">
                <a:latin typeface="华文新魏" pitchFamily="2" charset="-122"/>
                <a:ea typeface="华文新魏" pitchFamily="2" charset="-122"/>
              </a:rPr>
              <a:t>谢谢观看！</a:t>
            </a:r>
          </a:p>
          <a:p>
            <a:endParaRPr lang="en-US" altLang="zh-CN" smtClean="0"/>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297</TotalTime>
  <Words>517</Words>
  <Application>Microsoft Office PowerPoint</Application>
  <PresentationFormat>全屏显示(4:3)</PresentationFormat>
  <Paragraphs>45</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龙腾四海</vt:lpstr>
      <vt:lpstr>幻灯片 1</vt:lpstr>
      <vt:lpstr>答辩内容</vt:lpstr>
      <vt:lpstr>项目介绍</vt:lpstr>
      <vt:lpstr>实现的功能</vt:lpstr>
      <vt:lpstr>使用技术</vt:lpstr>
      <vt:lpstr>遇到的问题</vt:lpstr>
      <vt:lpstr>项目总结</vt:lpstr>
      <vt:lpstr>个人感悟</vt:lpstr>
      <vt:lpstr>幻灯片 9</vt:lpstr>
    </vt:vector>
  </TitlesOfParts>
  <Company>Sky123.Org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34</cp:revision>
  <dcterms:created xsi:type="dcterms:W3CDTF">2016-11-12T11:00:30Z</dcterms:created>
  <dcterms:modified xsi:type="dcterms:W3CDTF">2016-11-15T02:59:26Z</dcterms:modified>
</cp:coreProperties>
</file>