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145706646" r:id="rId2"/>
    <p:sldId id="2145706647" r:id="rId3"/>
    <p:sldId id="2145706649" r:id="rId4"/>
    <p:sldId id="2145706648" r:id="rId5"/>
    <p:sldId id="2145706652" r:id="rId6"/>
    <p:sldId id="2145706650" r:id="rId7"/>
    <p:sldId id="214570665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DBEC3-7294-4C53-AF17-C015544D90C2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5EAB8-D5C7-498C-9BED-CA9F0CFF22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67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4B14C5-DAFA-4DFB-A65E-93D0DBB285B7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57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7B283A2-D482-4409-A689-5ABA7F9145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5C12E8A-1916-428C-AA4C-2D71C038FA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CC8310-34B1-4B52-8E91-188EF0234DC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E35BE4C-2245-4E77-AF28-0C9CC5F48826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0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4C36613-1D4A-496D-88F2-54100797B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5A91C4-0AA5-470F-B400-792E488ACA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hangingPunct="0">
              <a:spcBef>
                <a:spcPts val="400"/>
              </a:spcBef>
            </a:pPr>
            <a:r>
              <a:rPr lang="pt-BR" sz="1000" dirty="0"/>
              <a:t>Fechando liberação de 2024 em 41 mil, ainda com saldo de áreas de 16 mil em setembro</a:t>
            </a:r>
          </a:p>
          <a:p>
            <a:pPr lvl="0"/>
            <a:endParaRPr lang="pt-BR" sz="1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B3968B-E8F2-4A32-B548-DD723B6307B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A722CD-602D-4F27-9EDD-C4D8D31062B9}" type="slidenum">
              <a: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6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7B283A2-D482-4409-A689-5ABA7F9145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5C12E8A-1916-428C-AA4C-2D71C038FA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CC8310-34B1-4B52-8E91-188EF0234DC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E35BE4C-2245-4E77-AF28-0C9CC5F48826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62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4C36613-1D4A-496D-88F2-54100797B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5A91C4-0AA5-470F-B400-792E488ACA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hangingPunct="0">
              <a:spcBef>
                <a:spcPts val="400"/>
              </a:spcBef>
            </a:pPr>
            <a:r>
              <a:rPr lang="pt-BR" sz="1000" dirty="0"/>
              <a:t>Fechando liberação de 2024 em 41 mil, ainda com saldo de áreas de 16 mil em setembro</a:t>
            </a:r>
          </a:p>
          <a:p>
            <a:pPr lvl="0"/>
            <a:endParaRPr lang="pt-BR" sz="1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B3968B-E8F2-4A32-B548-DD723B6307B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A722CD-602D-4F27-9EDD-C4D8D31062B9}" type="slidenum">
              <a: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0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4B14C5-DAFA-4DFB-A65E-93D0DBB285B7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048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C35CE-F859-427A-9599-FD2183760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66EC6D-F5AC-49BC-8E3F-C0C701DD8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4628F1-582C-48DC-8EBB-077F9BC9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F674-612C-4AEA-A46F-067922FBBB9F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FC01C7-536F-4B3D-A7AC-23B6C2DA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7ADAA-F2AF-4447-A7AC-63648C22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3F1F-F355-4DC9-AADB-D78635D1B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5A71A-2BDA-454F-8B92-7C3B814F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B6ABD7-6FD6-4FA2-9CF0-4FE550910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C44905-87ED-4971-A139-9D11FBF7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F674-612C-4AEA-A46F-067922FBBB9F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994256-5BE0-42FF-B22D-48EF4706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9497A-1847-4112-877A-03034BE9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3F1F-F355-4DC9-AADB-D78635D1B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92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2605E1-7148-41D4-82CF-65B5D6340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BAC929-D98D-4D9E-AE2F-97EF9290A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6752D-AF1E-4343-B62F-A2E40462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F674-612C-4AEA-A46F-067922FBBB9F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0DBEFA-1C30-4FCB-BF5D-F38BA628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49A75F-C053-4678-AD4B-C40ED1FB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3F1F-F355-4DC9-AADB-D78635D1B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313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view of a city from a window&#10;&#10;Description automatically generated with low confidence">
            <a:extLst>
              <a:ext uri="{FF2B5EF4-FFF2-40B4-BE49-F238E27FC236}">
                <a16:creationId xmlns:a16="http://schemas.microsoft.com/office/drawing/2014/main" id="{B9084DBF-5A8A-45FC-B472-C6EC3F492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97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B906C0A-788C-4886-83AB-03012829033F}"/>
              </a:ext>
            </a:extLst>
          </p:cNvPr>
          <p:cNvSpPr txBox="1">
            <a:spLocks/>
          </p:cNvSpPr>
          <p:nvPr userDrawn="1"/>
        </p:nvSpPr>
        <p:spPr>
          <a:xfrm>
            <a:off x="889084" y="285676"/>
            <a:ext cx="10413831" cy="50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000" b="1" dirty="0">
              <a:solidFill>
                <a:srgbClr val="2250A4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2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75A70-7F59-4BE7-897C-A976C30D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0CE15-E2E1-4B9E-8505-186858F0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7E4181-9C83-49FB-AB80-7BCC6711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F674-612C-4AEA-A46F-067922FBBB9F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1EA04B-B8F8-48F6-A887-107579F7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6FE3FD-F915-4C27-8861-ACEC0575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3F1F-F355-4DC9-AADB-D78635D1B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50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2C2C5-D425-46B4-96C6-AF7B2A1E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8E4312-6FE2-431D-8D14-ECAF3D3A2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9FE16C-383E-489A-AF20-7D8A77EE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F674-612C-4AEA-A46F-067922FBBB9F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371DF3-E67E-4763-8BF0-5C7A2894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4B1952-112E-44BD-8BA4-DB9B6D92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3F1F-F355-4DC9-AADB-D78635D1B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50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0955-1A56-4DB3-B36A-4DB60A3B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BE7985-3854-4C35-B3DB-06822B131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0F08F5-91FF-446E-9F52-487BB4819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6A78AA-E3A4-46A7-A34C-5FF5C764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F674-612C-4AEA-A46F-067922FBBB9F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8366A9-CF3D-404A-A89D-B99E634A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77331E-DE97-4C83-A64D-9B09D765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3F1F-F355-4DC9-AADB-D78635D1B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5AEEE-5C80-4CDD-B7D6-B03BA309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783EE3-8C1F-4EF3-955A-08240799B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52E075-DED2-469B-9937-0592436AE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E94302-8DED-4EB1-98F3-DDFDE0AEC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1D68B5-14C3-489B-A622-771267D8E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6B477A-B15E-4EC8-8995-1F570852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F674-612C-4AEA-A46F-067922FBBB9F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C11383-269C-41BB-9741-93A9C984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57C132-EECC-414F-9BA0-8749F8F5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3F1F-F355-4DC9-AADB-D78635D1B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3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D63CC-E92A-4239-89E6-3638920B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F72C51-D3DB-44B1-80BF-CBE64CE4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F674-612C-4AEA-A46F-067922FBBB9F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EE9CAC-E0E4-4930-9CB8-9DBE3E84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62582E-D36E-4C5E-AE2E-BBBE2C30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3F1F-F355-4DC9-AADB-D78635D1B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20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B7EDE6-8B31-4E83-9230-A9A0B6CA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F674-612C-4AEA-A46F-067922FBBB9F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2E6B21-8F5E-43AB-B4F0-18138CAD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596E45-038F-4D1C-A152-A46AF312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3F1F-F355-4DC9-AADB-D78635D1B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05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689FE-DF59-458D-8BAF-FEDAE9CE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D6B588-819A-4FF9-8698-1801200A4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E20D02-2669-4973-AE5B-51CBFD3FD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43F855-3676-4991-BFB6-AB7244D7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F674-612C-4AEA-A46F-067922FBBB9F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061698-690B-4AF4-825F-73FE6BEF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9419FF-38F7-43CB-A6E2-F6F6BF30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3F1F-F355-4DC9-AADB-D78635D1B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99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35DD2-0B2B-40C0-AEEF-4999874B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97F1F5-99F3-403A-8B5A-1228E5617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6F4706-6EFE-4790-90E4-116B91713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287616-0B3E-4224-8B0A-B52C7444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F674-612C-4AEA-A46F-067922FBBB9F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1F0EEE-7D7F-4ED2-8524-614A82EB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5E4099-072A-4A21-8069-507D622D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3F1F-F355-4DC9-AADB-D78635D1B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29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B43E65-623B-4B2F-815D-98A14127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AE2973-67F6-4310-A2AF-97FE6E1B3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AC75A1-AEF5-4D67-ADCF-146EDCCAA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9F674-612C-4AEA-A46F-067922FBBB9F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CEAD75-71E8-4C72-8556-0B7B60404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0C78FD-F3AE-4278-B678-544DE1CF7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3F1F-F355-4DC9-AADB-D78635D1B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75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8F83-FFF7-43DC-9DBD-0FF6ED7A6749}"/>
              </a:ext>
            </a:extLst>
          </p:cNvPr>
          <p:cNvSpPr txBox="1">
            <a:spLocks/>
          </p:cNvSpPr>
          <p:nvPr/>
        </p:nvSpPr>
        <p:spPr>
          <a:xfrm>
            <a:off x="-144856" y="3429000"/>
            <a:ext cx="4264184" cy="14732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pt-BR" sz="3200" b="1" i="0" cap="all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/>
            <a:r>
              <a:rPr lang="pt-BR" i="1" kern="0" dirty="0"/>
              <a:t>BALDEIO</a:t>
            </a:r>
          </a:p>
        </p:txBody>
      </p:sp>
    </p:spTree>
    <p:extLst>
      <p:ext uri="{BB962C8B-B14F-4D97-AF65-F5344CB8AC3E}">
        <p14:creationId xmlns:p14="http://schemas.microsoft.com/office/powerpoint/2010/main" val="291043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36">
            <a:extLst>
              <a:ext uri="{FF2B5EF4-FFF2-40B4-BE49-F238E27FC236}">
                <a16:creationId xmlns:a16="http://schemas.microsoft.com/office/drawing/2014/main" id="{5AEBE025-97A7-4382-9576-2F5AE4799FE1}"/>
              </a:ext>
            </a:extLst>
          </p:cNvPr>
          <p:cNvSpPr/>
          <p:nvPr/>
        </p:nvSpPr>
        <p:spPr>
          <a:xfrm>
            <a:off x="1786722" y="4876799"/>
            <a:ext cx="8821754" cy="110406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numCol="2" anchor="t" anchorCtr="0" compatLnSpc="1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000" kern="0" dirty="0">
              <a:solidFill>
                <a:srgbClr val="181717"/>
              </a:solidFill>
              <a:latin typeface="Calibri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pt-BR" sz="1000" b="1" dirty="0" err="1">
                <a:solidFill>
                  <a:srgbClr val="002060"/>
                </a:solidFill>
                <a:cs typeface="Arial" pitchFamily="34" charset="0"/>
              </a:rPr>
              <a:t>Highlights</a:t>
            </a:r>
            <a:endParaRPr lang="pt-BR" sz="1000" b="1" dirty="0">
              <a:solidFill>
                <a:srgbClr val="002060"/>
              </a:solidFill>
              <a:cs typeface="Arial" pitchFamily="34" charset="0"/>
            </a:endParaRPr>
          </a:p>
          <a:p>
            <a:pPr marL="285750" indent="-28575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000" b="1" kern="0" dirty="0">
                <a:solidFill>
                  <a:srgbClr val="181717"/>
                </a:solidFill>
              </a:rPr>
              <a:t>Premissas operacionais revisadas;</a:t>
            </a:r>
          </a:p>
          <a:p>
            <a:pPr marL="285750" indent="-28575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000" kern="0" dirty="0">
                <a:solidFill>
                  <a:srgbClr val="181717"/>
                </a:solidFill>
              </a:rPr>
              <a:t>Produtividade FY: 52,1 m³/h</a:t>
            </a:r>
          </a:p>
          <a:p>
            <a:pPr marL="285750" indent="-28575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000" kern="0" dirty="0">
                <a:solidFill>
                  <a:srgbClr val="181717"/>
                </a:solidFill>
              </a:rPr>
              <a:t>Liberação em 42,8 ha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000" kern="0" dirty="0">
              <a:solidFill>
                <a:srgbClr val="181717"/>
              </a:solidFill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000" b="1" dirty="0">
              <a:solidFill>
                <a:srgbClr val="002060"/>
              </a:solidFill>
              <a:latin typeface="Calibri" panose="020F0502020204030204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000" b="1" dirty="0">
                <a:solidFill>
                  <a:srgbClr val="002060"/>
                </a:solidFill>
                <a:latin typeface="Calibri" panose="020F0502020204030204"/>
              </a:rPr>
              <a:t>Riscos</a:t>
            </a:r>
            <a:endParaRPr lang="pt-BR" sz="1000" kern="0" dirty="0">
              <a:solidFill>
                <a:srgbClr val="181717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000" kern="0" dirty="0">
                <a:solidFill>
                  <a:srgbClr val="181717"/>
                </a:solidFill>
                <a:latin typeface="Calibri"/>
              </a:rPr>
              <a:t>Volume Queixada colhido pelo MD12, atribuído ao MD14;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000" kern="0" dirty="0">
                <a:solidFill>
                  <a:srgbClr val="181717"/>
                </a:solidFill>
                <a:latin typeface="Calibri"/>
              </a:rPr>
              <a:t>E</a:t>
            </a:r>
            <a:r>
              <a:rPr kumimoji="0" lang="pt-B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quilibrio</a:t>
            </a:r>
            <a:r>
              <a: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</a:t>
            </a:r>
            <a:r>
              <a:rPr lang="pt-BR" sz="1000" kern="0" dirty="0">
                <a:solidFill>
                  <a:srgbClr val="181717"/>
                </a:solidFill>
                <a:latin typeface="Calibri"/>
              </a:rPr>
              <a:t>entre os </a:t>
            </a:r>
            <a:r>
              <a: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projetos de condução  e priorização de estoque seguro de baixo TPC.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181717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181717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40CC452-B8EA-4BA2-ABE9-032C1FE4F9CB}"/>
              </a:ext>
            </a:extLst>
          </p:cNvPr>
          <p:cNvSpPr txBox="1"/>
          <p:nvPr/>
        </p:nvSpPr>
        <p:spPr>
          <a:xfrm>
            <a:off x="1051596" y="85725"/>
            <a:ext cx="8373060" cy="6305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26488C"/>
                </a:solidFill>
                <a:effectLst/>
                <a:uLnTx/>
                <a:uFillTx/>
                <a:latin typeface="Arial" pitchFamily="34"/>
                <a:ea typeface="+mn-ea"/>
                <a:cs typeface="Arial" pitchFamily="34"/>
              </a:rPr>
              <a:t>Cenário -  Premissas Operacionais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2AFC974-6A89-40CE-BC9D-6CD902BF7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12" y="1286279"/>
            <a:ext cx="11918775" cy="197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3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D4243-62E0-48DC-8864-97666E61079F}"/>
              </a:ext>
            </a:extLst>
          </p:cNvPr>
          <p:cNvSpPr txBox="1"/>
          <p:nvPr/>
        </p:nvSpPr>
        <p:spPr>
          <a:xfrm>
            <a:off x="1051596" y="85725"/>
            <a:ext cx="8373060" cy="6305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26488C"/>
                </a:solidFill>
                <a:effectLst/>
                <a:uLnTx/>
                <a:uFillTx/>
                <a:latin typeface="Arial" pitchFamily="34"/>
                <a:ea typeface="+mn-ea"/>
                <a:cs typeface="Arial" pitchFamily="34"/>
              </a:rPr>
              <a:t>Cenário – Liberação de áreas</a:t>
            </a:r>
          </a:p>
        </p:txBody>
      </p:sp>
      <p:sp>
        <p:nvSpPr>
          <p:cNvPr id="5" name="CaixaDeTexto 10">
            <a:extLst>
              <a:ext uri="{FF2B5EF4-FFF2-40B4-BE49-F238E27FC236}">
                <a16:creationId xmlns:a16="http://schemas.microsoft.com/office/drawing/2014/main" id="{2AAC5D38-4651-43F2-A990-C4436CA94C3D}"/>
              </a:ext>
            </a:extLst>
          </p:cNvPr>
          <p:cNvSpPr txBox="1"/>
          <p:nvPr/>
        </p:nvSpPr>
        <p:spPr>
          <a:xfrm>
            <a:off x="9584266" y="1460515"/>
            <a:ext cx="2070399" cy="1323439"/>
          </a:xfrm>
          <a:prstGeom prst="rect">
            <a:avLst/>
          </a:prstGeom>
          <a:solidFill>
            <a:srgbClr val="F2F2F2"/>
          </a:solidFill>
          <a:ln w="9528" cap="flat">
            <a:noFill/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Highlights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181717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Considerando estoque + liberação (Rehab e baldeio) – Plantio (54ha).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181717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000" kern="0" dirty="0">
                <a:solidFill>
                  <a:srgbClr val="181717"/>
                </a:solidFill>
                <a:latin typeface="Calibri"/>
                <a:cs typeface="Arial" pitchFamily="34" charset="0"/>
              </a:rPr>
              <a:t>Aumento do estoque de áreas devido ao aumento de baldeio frente ao RF anterior (RF02)</a:t>
            </a: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181717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FB07131-93D5-40A2-80EF-0D409E5AB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96" y="1030589"/>
            <a:ext cx="4934337" cy="33350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F10BCDD-DE06-491D-8D88-86225AC2C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96" y="1460515"/>
            <a:ext cx="7714389" cy="434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6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40CC452-B8EA-4BA2-ABE9-032C1FE4F9CB}"/>
              </a:ext>
            </a:extLst>
          </p:cNvPr>
          <p:cNvSpPr txBox="1"/>
          <p:nvPr/>
        </p:nvSpPr>
        <p:spPr>
          <a:xfrm>
            <a:off x="1051596" y="85725"/>
            <a:ext cx="8373060" cy="6305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26488C"/>
                </a:solidFill>
                <a:effectLst/>
                <a:uLnTx/>
                <a:uFillTx/>
                <a:latin typeface="Arial" pitchFamily="34"/>
                <a:ea typeface="+mn-ea"/>
                <a:cs typeface="Arial" pitchFamily="34"/>
              </a:rPr>
              <a:t>Cenário</a:t>
            </a:r>
            <a:r>
              <a:rPr lang="pt-BR" sz="2000" b="1" kern="0" dirty="0">
                <a:solidFill>
                  <a:srgbClr val="26488C"/>
                </a:solidFill>
                <a:latin typeface="Arial" pitchFamily="34"/>
                <a:cs typeface="Arial" pitchFamily="34"/>
              </a:rPr>
              <a:t> – Histórico prod. Últimos meses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sp>
        <p:nvSpPr>
          <p:cNvPr id="7" name="Retângulo 36">
            <a:extLst>
              <a:ext uri="{FF2B5EF4-FFF2-40B4-BE49-F238E27FC236}">
                <a16:creationId xmlns:a16="http://schemas.microsoft.com/office/drawing/2014/main" id="{D9187CDE-D137-44D0-BFF3-5A0142BDEE5C}"/>
              </a:ext>
            </a:extLst>
          </p:cNvPr>
          <p:cNvSpPr/>
          <p:nvPr/>
        </p:nvSpPr>
        <p:spPr>
          <a:xfrm>
            <a:off x="1051596" y="3674534"/>
            <a:ext cx="8837149" cy="158294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numCol="2" anchor="t" anchorCtr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Highlights</a:t>
            </a:r>
            <a:endParaRPr kumimoji="0" lang="pt-BR" sz="1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  <a:p>
            <a:pPr marL="285750" indent="-28575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000" kern="0" dirty="0">
                <a:solidFill>
                  <a:srgbClr val="181717"/>
                </a:solidFill>
                <a:latin typeface="Calibri"/>
              </a:rPr>
              <a:t>Produtividade FY: 51,27 m³/h</a:t>
            </a:r>
          </a:p>
          <a:p>
            <a:pPr marL="285750" marR="0" lvl="0" indent="-2857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1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Necessidade </a:t>
            </a:r>
            <a:r>
              <a:rPr lang="pt-BR" sz="1000" kern="0" dirty="0">
                <a:latin typeface="Calibri"/>
                <a:cs typeface="Arial" pitchFamily="34" charset="0"/>
              </a:rPr>
              <a:t>de remobilização de maq. chegando a 49 </a:t>
            </a:r>
            <a:r>
              <a:rPr kumimoji="0" lang="pt-BR" sz="1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FW e mantendo 48 até final do ano;</a:t>
            </a:r>
          </a:p>
          <a:p>
            <a:pPr marL="74295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1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Fechando dezembro em 22 dias de eito.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Liberação sem bloqueio em 43,3 mil m³.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000" kern="0" dirty="0">
              <a:solidFill>
                <a:srgbClr val="181717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181717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181717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16196B-6783-41D9-B538-92C22F48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7" y="1137498"/>
            <a:ext cx="12022666" cy="193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8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D4243-62E0-48DC-8864-97666E61079F}"/>
              </a:ext>
            </a:extLst>
          </p:cNvPr>
          <p:cNvSpPr txBox="1"/>
          <p:nvPr/>
        </p:nvSpPr>
        <p:spPr>
          <a:xfrm>
            <a:off x="1051596" y="85725"/>
            <a:ext cx="8373060" cy="6305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26488C"/>
                </a:solidFill>
                <a:effectLst/>
                <a:uLnTx/>
                <a:uFillTx/>
                <a:latin typeface="Arial" pitchFamily="34"/>
                <a:ea typeface="+mn-ea"/>
                <a:cs typeface="Arial" pitchFamily="34"/>
              </a:rPr>
              <a:t>Cenário – Liberação de áreas</a:t>
            </a:r>
          </a:p>
        </p:txBody>
      </p:sp>
      <p:sp>
        <p:nvSpPr>
          <p:cNvPr id="5" name="CaixaDeTexto 10">
            <a:extLst>
              <a:ext uri="{FF2B5EF4-FFF2-40B4-BE49-F238E27FC236}">
                <a16:creationId xmlns:a16="http://schemas.microsoft.com/office/drawing/2014/main" id="{2AAC5D38-4651-43F2-A990-C4436CA94C3D}"/>
              </a:ext>
            </a:extLst>
          </p:cNvPr>
          <p:cNvSpPr txBox="1"/>
          <p:nvPr/>
        </p:nvSpPr>
        <p:spPr>
          <a:xfrm>
            <a:off x="9584266" y="1460515"/>
            <a:ext cx="2070399" cy="1323439"/>
          </a:xfrm>
          <a:prstGeom prst="rect">
            <a:avLst/>
          </a:prstGeom>
          <a:solidFill>
            <a:srgbClr val="F2F2F2"/>
          </a:solidFill>
          <a:ln w="9528" cap="flat">
            <a:noFill/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Highlights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181717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Considerando estoque + liberação (Rehab e baldeio) – Plantio (54ha).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181717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Maior liberação de baldeio nesse cenário devido ao maior número de maquinas.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FB07131-93D5-40A2-80EF-0D409E5AB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96" y="1030589"/>
            <a:ext cx="4934337" cy="33350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B9E458B-FD1A-4678-8385-6DB10BC16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96" y="1620571"/>
            <a:ext cx="8125355" cy="44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042BE5-93FE-4B74-A08E-4ED741EFDD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069" y="130088"/>
            <a:ext cx="8374063" cy="57943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pt-BR" sz="2800" b="1" kern="0" dirty="0">
                <a:solidFill>
                  <a:srgbClr val="26488C"/>
                </a:solidFill>
                <a:latin typeface="Arial" pitchFamily="34"/>
                <a:cs typeface="Arial" pitchFamily="34"/>
              </a:rPr>
              <a:t>Cenário – Estoque em eito por MD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DBD91D8B-0C3D-43A8-8991-7ABF9705AD40}"/>
              </a:ext>
            </a:extLst>
          </p:cNvPr>
          <p:cNvSpPr txBox="1"/>
          <p:nvPr/>
        </p:nvSpPr>
        <p:spPr>
          <a:xfrm>
            <a:off x="719068" y="5814270"/>
            <a:ext cx="5291109" cy="707886"/>
          </a:xfrm>
          <a:prstGeom prst="rect">
            <a:avLst/>
          </a:prstGeom>
          <a:solidFill>
            <a:srgbClr val="F2F2F2"/>
          </a:solidFill>
          <a:ln w="9528" cap="flat">
            <a:noFill/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Highlights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181717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Balanço de estoque entre os módulos  com base na equalização de corte-baldeio, para visualização de flutuação do estoque de eito disponível para cada módulo.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90523D-B821-46A9-A976-6E7A2AD9CF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4226"/>
          <a:stretch/>
        </p:blipFill>
        <p:spPr>
          <a:xfrm>
            <a:off x="719068" y="643460"/>
            <a:ext cx="9291785" cy="501138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9A15AB4-A414-4BB4-A65A-49CD69F8F380}"/>
              </a:ext>
            </a:extLst>
          </p:cNvPr>
          <p:cNvSpPr/>
          <p:nvPr/>
        </p:nvSpPr>
        <p:spPr>
          <a:xfrm>
            <a:off x="3648635" y="1658470"/>
            <a:ext cx="4625789" cy="17705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ATUALIZAR</a:t>
            </a:r>
          </a:p>
        </p:txBody>
      </p:sp>
    </p:spTree>
    <p:extLst>
      <p:ext uri="{BB962C8B-B14F-4D97-AF65-F5344CB8AC3E}">
        <p14:creationId xmlns:p14="http://schemas.microsoft.com/office/powerpoint/2010/main" val="407072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FB1FA040-117B-4AE4-BC0E-B8F3ACEB89C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6600" y="167464"/>
            <a:ext cx="8374063" cy="57943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pt-BR" sz="2800" b="1" kern="0" dirty="0">
                <a:solidFill>
                  <a:srgbClr val="26488C"/>
                </a:solidFill>
                <a:latin typeface="Arial" pitchFamily="34"/>
                <a:cs typeface="Arial" pitchFamily="34"/>
              </a:rPr>
              <a:t>Visão Espacial MG</a:t>
            </a:r>
          </a:p>
        </p:txBody>
      </p:sp>
      <p:sp>
        <p:nvSpPr>
          <p:cNvPr id="3" name="Retângulo 36">
            <a:extLst>
              <a:ext uri="{FF2B5EF4-FFF2-40B4-BE49-F238E27FC236}">
                <a16:creationId xmlns:a16="http://schemas.microsoft.com/office/drawing/2014/main" id="{9760A650-AB4F-4AC1-8684-D3E3BFD811E6}"/>
              </a:ext>
            </a:extLst>
          </p:cNvPr>
          <p:cNvSpPr/>
          <p:nvPr/>
        </p:nvSpPr>
        <p:spPr>
          <a:xfrm>
            <a:off x="1063922" y="1713914"/>
            <a:ext cx="2622608" cy="323019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Distribuição dos módulos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181717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181717"/>
                </a:solidFill>
                <a:latin typeface="Calibri"/>
              </a:rPr>
              <a:t>MD12 e MD13 de corte atuando em regiões próximas 1º semestre. </a:t>
            </a:r>
          </a:p>
          <a:p>
            <a:pPr marL="285750" marR="0" lvl="0" indent="-2857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100" dirty="0">
              <a:solidFill>
                <a:srgbClr val="181717"/>
              </a:solidFill>
              <a:latin typeface="Calibri"/>
            </a:endParaRPr>
          </a:p>
          <a:p>
            <a:pPr marL="742950" lvl="1" indent="-28575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Cenário considerando aumentar maquinas no MD13 de baldeio para baldear também volume cortado pelo MD12.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538F5E-C144-436B-B351-0943DCF3AB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520" y="746902"/>
            <a:ext cx="7991230" cy="561236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24C6EE8A-80E3-45A9-9D4B-6D02859D860B}"/>
              </a:ext>
            </a:extLst>
          </p:cNvPr>
          <p:cNvSpPr/>
          <p:nvPr/>
        </p:nvSpPr>
        <p:spPr>
          <a:xfrm rot="783415">
            <a:off x="4131927" y="4386515"/>
            <a:ext cx="2753349" cy="1432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336438-AC6D-4B1B-BC4A-2EDE30D5EEFD}"/>
              </a:ext>
            </a:extLst>
          </p:cNvPr>
          <p:cNvSpPr/>
          <p:nvPr/>
        </p:nvSpPr>
        <p:spPr>
          <a:xfrm>
            <a:off x="3648635" y="1658470"/>
            <a:ext cx="4625789" cy="17705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278</Words>
  <Application>Microsoft Office PowerPoint</Application>
  <PresentationFormat>Widescreen</PresentationFormat>
  <Paragraphs>51</Paragraphs>
  <Slides>7</Slides>
  <Notes>6</Notes>
  <HiddenSlides>3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MS PGothic</vt:lpstr>
      <vt:lpstr>Arial</vt:lpstr>
      <vt:lpstr>Calibri</vt:lpstr>
      <vt:lpstr>Calibri Light</vt:lpstr>
      <vt:lpstr>Lato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Stephany Gisele de Oliveira Rodrigues</dc:creator>
  <cp:lastModifiedBy>Stephany Gisele de Oliveira Rodrigues</cp:lastModifiedBy>
  <cp:revision>11</cp:revision>
  <dcterms:created xsi:type="dcterms:W3CDTF">2025-02-11T18:16:39Z</dcterms:created>
  <dcterms:modified xsi:type="dcterms:W3CDTF">2025-02-12T14:35:18Z</dcterms:modified>
</cp:coreProperties>
</file>