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3" r:id="rId1"/>
  </p:sldMasterIdLst>
  <p:notesMasterIdLst>
    <p:notesMasterId r:id="rId24"/>
  </p:notesMasterIdLst>
  <p:handoutMasterIdLst>
    <p:handoutMasterId r:id="rId25"/>
  </p:handoutMasterIdLst>
  <p:sldIdLst>
    <p:sldId id="2126987970" r:id="rId2"/>
    <p:sldId id="2126987934" r:id="rId3"/>
    <p:sldId id="999" r:id="rId4"/>
    <p:sldId id="2145706627" r:id="rId5"/>
    <p:sldId id="2145706668" r:id="rId6"/>
    <p:sldId id="2126987960" r:id="rId7"/>
    <p:sldId id="2126987974" r:id="rId8"/>
    <p:sldId id="2145706609" r:id="rId9"/>
    <p:sldId id="2145706674" r:id="rId10"/>
    <p:sldId id="2145706675" r:id="rId11"/>
    <p:sldId id="2145706676" r:id="rId12"/>
    <p:sldId id="2145706677" r:id="rId13"/>
    <p:sldId id="2145706678" r:id="rId14"/>
    <p:sldId id="2145706679" r:id="rId15"/>
    <p:sldId id="2145706681" r:id="rId16"/>
    <p:sldId id="2145706680" r:id="rId17"/>
    <p:sldId id="2145706633" r:id="rId18"/>
    <p:sldId id="2126987939" r:id="rId19"/>
    <p:sldId id="1232" r:id="rId20"/>
    <p:sldId id="2145706626" r:id="rId21"/>
    <p:sldId id="2145706672" r:id="rId22"/>
    <p:sldId id="2145706673" r:id="rId23"/>
  </p:sldIdLst>
  <p:sldSz cx="12192000" cy="6858000"/>
  <p:notesSz cx="6797675" cy="9926638"/>
  <p:custDataLst>
    <p:tags r:id="rId2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A50579EF-4781-4D5A-B2B7-02F96AD75DC2}">
          <p14:sldIdLst>
            <p14:sldId id="2126987970"/>
            <p14:sldId id="2126987934"/>
            <p14:sldId id="999"/>
            <p14:sldId id="2145706627"/>
            <p14:sldId id="2145706668"/>
            <p14:sldId id="2126987960"/>
            <p14:sldId id="2126987974"/>
            <p14:sldId id="2145706609"/>
            <p14:sldId id="2145706674"/>
            <p14:sldId id="2145706675"/>
            <p14:sldId id="2145706676"/>
            <p14:sldId id="2145706677"/>
            <p14:sldId id="2145706678"/>
            <p14:sldId id="2145706679"/>
            <p14:sldId id="2145706681"/>
            <p14:sldId id="2145706680"/>
            <p14:sldId id="2145706633"/>
            <p14:sldId id="2126987939"/>
            <p14:sldId id="1232"/>
            <p14:sldId id="2145706626"/>
            <p14:sldId id="2145706672"/>
            <p14:sldId id="21457066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Evandro Fossa" initials="AEF" lastIdx="1" clrIdx="0">
    <p:extLst>
      <p:ext uri="{19B8F6BF-5375-455C-9EA6-DF929625EA0E}">
        <p15:presenceInfo xmlns:p15="http://schemas.microsoft.com/office/powerpoint/2012/main" userId="S::afossa@bracell.com::e6b43f54-bd52-469c-a06c-7a1807b5bd45" providerId="AD"/>
      </p:ext>
    </p:extLst>
  </p:cmAuthor>
  <p:cmAuthor id="2" name="Marina Sinicio de Barros" initials="MSdB" lastIdx="35" clrIdx="1">
    <p:extLst>
      <p:ext uri="{19B8F6BF-5375-455C-9EA6-DF929625EA0E}">
        <p15:presenceInfo xmlns:p15="http://schemas.microsoft.com/office/powerpoint/2012/main" userId="S-1-5-21-1934176846-813644499-1905203885-58543" providerId="AD"/>
      </p:ext>
    </p:extLst>
  </p:cmAuthor>
  <p:cmAuthor id="3" name="Barbara Aires Pereira" initials="BAP" lastIdx="3" clrIdx="2">
    <p:extLst>
      <p:ext uri="{19B8F6BF-5375-455C-9EA6-DF929625EA0E}">
        <p15:presenceInfo xmlns:p15="http://schemas.microsoft.com/office/powerpoint/2012/main" userId="S-1-5-21-1534484973-3760999978-2337971075-16535" providerId="AD"/>
      </p:ext>
    </p:extLst>
  </p:cmAuthor>
  <p:cmAuthor id="4" name="Diego Amaral Silva" initials="DAS" lastIdx="3" clrIdx="3">
    <p:extLst>
      <p:ext uri="{19B8F6BF-5375-455C-9EA6-DF929625EA0E}">
        <p15:presenceInfo xmlns:p15="http://schemas.microsoft.com/office/powerpoint/2012/main" userId="S-1-5-21-1534484973-3760999978-2337971075-6526" providerId="AD"/>
      </p:ext>
    </p:extLst>
  </p:cmAuthor>
  <p:cmAuthor id="5" name="Stephany Gisele de Oliveira Rodrigues" initials="SGdOR" lastIdx="1" clrIdx="4">
    <p:extLst>
      <p:ext uri="{19B8F6BF-5375-455C-9EA6-DF929625EA0E}">
        <p15:presenceInfo xmlns:p15="http://schemas.microsoft.com/office/powerpoint/2012/main" userId="S-1-5-21-1534484973-3760999978-2337971075-165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FFC5C5"/>
    <a:srgbClr val="FFFFCC"/>
    <a:srgbClr val="FF0000"/>
    <a:srgbClr val="FFF9E5"/>
    <a:srgbClr val="F9DAC3"/>
    <a:srgbClr val="FFFFFF"/>
    <a:srgbClr val="4472C4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117" autoAdjust="0"/>
  </p:normalViewPr>
  <p:slideViewPr>
    <p:cSldViewPr snapToGrid="0">
      <p:cViewPr varScale="1">
        <p:scale>
          <a:sx n="92" d="100"/>
          <a:sy n="92" d="100"/>
        </p:scale>
        <p:origin x="6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1008"/>
    </p:cViewPr>
  </p:sorterViewPr>
  <p:notesViewPr>
    <p:cSldViewPr snapToGrid="0">
      <p:cViewPr varScale="1">
        <p:scale>
          <a:sx n="74" d="100"/>
          <a:sy n="74" d="100"/>
        </p:scale>
        <p:origin x="35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172985-3D85-42C8-A50B-6DD8E34DE9D8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7C22F0-EBB1-4E9B-B6E6-1310061239F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8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4A6606-5EAD-4B3E-9878-83F20A81341D}" type="datetimeFigureOut">
              <a:rPr lang="pt-BR"/>
              <a:pPr>
                <a:defRPr/>
              </a:pPr>
              <a:t>11/02/2025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4B14C5-DAFA-4DFB-A65E-93D0DBB285B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4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14C5-DAFA-4DFB-A65E-93D0DBB285B7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30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6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5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645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3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73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0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6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17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90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14C5-DAFA-4DFB-A65E-93D0DBB285B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613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81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08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79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0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dirty="0"/>
              <a:t>Joarez em 2025 colocar </a:t>
            </a:r>
            <a:r>
              <a:rPr lang="pt-BR" sz="1000" dirty="0" err="1"/>
              <a:t>oq</a:t>
            </a:r>
            <a:r>
              <a:rPr lang="pt-BR" sz="1000" dirty="0"/>
              <a:t> foi para fase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1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6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9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6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15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3"/>
            <a:ext cx="12192000" cy="259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9" rIns="91427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prstClr val="white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4C5F45-28D6-4665-8F79-09530280EF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ítulo 19">
            <a:extLst>
              <a:ext uri="{FF2B5EF4-FFF2-40B4-BE49-F238E27FC236}">
                <a16:creationId xmlns:a16="http://schemas.microsoft.com/office/drawing/2014/main" id="{CAD6131D-BBA6-4702-BCCF-F08419A85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239" y="5669279"/>
            <a:ext cx="4957430" cy="920245"/>
          </a:xfrm>
          <a:prstGeom prst="rect">
            <a:avLst/>
          </a:prstGeom>
        </p:spPr>
        <p:txBody>
          <a:bodyPr lIns="91436" tIns="45718" rIns="91436" bIns="45718" anchor="t"/>
          <a:lstStyle>
            <a:lvl1pPr marL="0" marR="0" indent="0" algn="l" defTabSz="91419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Texto 23">
            <a:extLst>
              <a:ext uri="{FF2B5EF4-FFF2-40B4-BE49-F238E27FC236}">
                <a16:creationId xmlns:a16="http://schemas.microsoft.com/office/drawing/2014/main" id="{0719D97F-5F66-43CA-85F1-ECD07C1DA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4239" y="6474131"/>
            <a:ext cx="4199784" cy="88106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dirty="0"/>
              <a:t>ANO | Mês</a:t>
            </a:r>
          </a:p>
        </p:txBody>
      </p:sp>
    </p:spTree>
    <p:extLst>
      <p:ext uri="{BB962C8B-B14F-4D97-AF65-F5344CB8AC3E}">
        <p14:creationId xmlns:p14="http://schemas.microsoft.com/office/powerpoint/2010/main" val="150383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2blocos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9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6928" y="1966209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_bloco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52625"/>
            <a:ext cx="4680000" cy="4032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66396" y="1952625"/>
            <a:ext cx="4715147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7611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g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6448" y="1968123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 hasCustomPrompt="1"/>
          </p:nvPr>
        </p:nvSpPr>
        <p:spPr>
          <a:xfrm>
            <a:off x="805543" y="1968123"/>
            <a:ext cx="468000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x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8123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1" hasCustomPrompt="1"/>
          </p:nvPr>
        </p:nvSpPr>
        <p:spPr>
          <a:xfrm>
            <a:off x="6565081" y="1981570"/>
            <a:ext cx="468000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noProof="0" dirty="0"/>
              <a:t>[clique para adicionar imagem]</a:t>
            </a:r>
          </a:p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box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62725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2" y="2548890"/>
            <a:ext cx="4680000" cy="34359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7392" y="2548890"/>
            <a:ext cx="4680000" cy="34359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96539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0048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815749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6551839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428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54657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0048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828449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6551839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428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54657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 hasCustomPrompt="1"/>
          </p:nvPr>
        </p:nvSpPr>
        <p:spPr>
          <a:xfrm>
            <a:off x="815975" y="2512239"/>
            <a:ext cx="4716463" cy="3472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pt-BR" dirty="0"/>
              <a:t>[Clique para adicionar gráfico]</a:t>
            </a:r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8" hasCustomPrompt="1"/>
          </p:nvPr>
        </p:nvSpPr>
        <p:spPr>
          <a:xfrm>
            <a:off x="6564312" y="2606174"/>
            <a:ext cx="4716463" cy="347263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pt-BR" dirty="0"/>
              <a:t>[Clique para adicionar gráfico]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067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7" hasCustomPrompt="1"/>
          </p:nvPr>
        </p:nvSpPr>
        <p:spPr>
          <a:xfrm>
            <a:off x="4048123" y="2420938"/>
            <a:ext cx="7232652" cy="3563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pt-BR" dirty="0"/>
              <a:t>[clique para adicionar gráfico]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cxnSp>
        <p:nvCxnSpPr>
          <p:cNvPr id="13" name="Conector reto 10"/>
          <p:cNvCxnSpPr/>
          <p:nvPr userDrawn="1"/>
        </p:nvCxnSpPr>
        <p:spPr>
          <a:xfrm>
            <a:off x="4048125" y="2406650"/>
            <a:ext cx="6467475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4048124" y="1952625"/>
            <a:ext cx="6467475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1169894" y="1952625"/>
            <a:ext cx="2581835" cy="3816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pt-BR" dirty="0"/>
              <a:t>[clique para adicionar imagem]</a:t>
            </a:r>
          </a:p>
        </p:txBody>
      </p:sp>
    </p:spTree>
    <p:extLst>
      <p:ext uri="{BB962C8B-B14F-4D97-AF65-F5344CB8AC3E}">
        <p14:creationId xmlns:p14="http://schemas.microsoft.com/office/powerpoint/2010/main" val="152980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Title_1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7822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1894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63613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1041" y="1963613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794657" y="1110934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906C0A-788C-4886-83AB-03012829033F}"/>
              </a:ext>
            </a:extLst>
          </p:cNvPr>
          <p:cNvSpPr txBox="1">
            <a:spLocks/>
          </p:cNvSpPr>
          <p:nvPr userDrawn="1"/>
        </p:nvSpPr>
        <p:spPr>
          <a:xfrm>
            <a:off x="889084" y="285676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rgbClr val="2250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79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Title_1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514673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7822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1894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63613"/>
            <a:ext cx="514673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1041" y="1963613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4672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 hasCustomPrompt="1"/>
          </p:nvPr>
        </p:nvSpPr>
        <p:spPr>
          <a:xfrm>
            <a:off x="804862" y="2549525"/>
            <a:ext cx="5146675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pt-BR" dirty="0"/>
              <a:t>[Clique para adicionar gráfico]</a:t>
            </a:r>
          </a:p>
        </p:txBody>
      </p:sp>
    </p:spTree>
    <p:extLst>
      <p:ext uri="{BB962C8B-B14F-4D97-AF65-F5344CB8AC3E}">
        <p14:creationId xmlns:p14="http://schemas.microsoft.com/office/powerpoint/2010/main" val="193050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box_1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6554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4863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65543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10934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box_1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240103" y="2479675"/>
            <a:ext cx="500544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4863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40103" y="1979111"/>
            <a:ext cx="500544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7" hasCustomPrompt="1"/>
          </p:nvPr>
        </p:nvSpPr>
        <p:spPr>
          <a:xfrm>
            <a:off x="6240463" y="2549525"/>
            <a:ext cx="5005387" cy="34353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pt-BR" dirty="0"/>
              <a:t>[Clique para adicionar gráfico]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970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g_Titl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 userDrawn="1"/>
        </p:nvCxnSpPr>
        <p:spPr>
          <a:xfrm>
            <a:off x="6588168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68" y="2548889"/>
            <a:ext cx="4680000" cy="3586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68" y="1968225"/>
            <a:ext cx="4808702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816428" y="2547306"/>
            <a:ext cx="5040000" cy="3463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805543" y="1832460"/>
            <a:ext cx="5040000" cy="19560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3" y="4028813"/>
            <a:ext cx="5040000" cy="19560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2371551"/>
            <a:ext cx="5184775" cy="136318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95999" y="1844675"/>
            <a:ext cx="5184775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20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4555689"/>
            <a:ext cx="5184775" cy="136318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028813"/>
            <a:ext cx="5184775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20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  <p:extLst>
      <p:ext uri="{BB962C8B-B14F-4D97-AF65-F5344CB8AC3E}">
        <p14:creationId xmlns:p14="http://schemas.microsoft.com/office/powerpoint/2010/main" val="1016589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292224"/>
            <a:ext cx="6149295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7235264" y="1292224"/>
            <a:ext cx="3375585" cy="22526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6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7229194" y="3732212"/>
            <a:ext cx="3375585" cy="22526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1882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292224"/>
            <a:ext cx="3174787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0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4458086" y="1292224"/>
            <a:ext cx="3174787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1" name="Espaço Reservado para Imagem 3"/>
          <p:cNvSpPr>
            <a:spLocks noGrp="1"/>
          </p:cNvSpPr>
          <p:nvPr>
            <p:ph type="pic" sz="quarter" idx="20" hasCustomPrompt="1"/>
          </p:nvPr>
        </p:nvSpPr>
        <p:spPr>
          <a:xfrm>
            <a:off x="8110630" y="1292224"/>
            <a:ext cx="3174787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7531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4095189" y="2360613"/>
            <a:ext cx="3535363" cy="26543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3" name="Espaço Reservado para Imagem 3"/>
          <p:cNvSpPr>
            <a:spLocks noGrp="1"/>
          </p:cNvSpPr>
          <p:nvPr>
            <p:ph type="pic" sz="quarter" idx="20" hasCustomPrompt="1"/>
          </p:nvPr>
        </p:nvSpPr>
        <p:spPr>
          <a:xfrm>
            <a:off x="7745412" y="2360613"/>
            <a:ext cx="3535363" cy="26543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506538"/>
            <a:ext cx="3174787" cy="4149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148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box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2" y="2548889"/>
            <a:ext cx="4715147" cy="361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1" y="2014538"/>
            <a:ext cx="4932649" cy="441325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6" hasCustomPrompt="1"/>
          </p:nvPr>
        </p:nvSpPr>
        <p:spPr>
          <a:xfrm>
            <a:off x="6229577" y="1952625"/>
            <a:ext cx="504108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2551176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4462272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8092440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8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sem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5749" y="261953"/>
            <a:ext cx="10440000" cy="6746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6" tIns="45718" rIns="91436" bIns="45718"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E5C662E-4610-446F-9223-D537EB9F39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4379" y="-7286"/>
            <a:ext cx="12336379" cy="68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box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865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462272" y="2551176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8092440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06865" y="1961541"/>
            <a:ext cx="3175200" cy="468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62272" y="1961541"/>
            <a:ext cx="3175200" cy="468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8093763" y="1961541"/>
            <a:ext cx="3175200" cy="468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2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Espaço Reservado para Tabela 4"/>
          <p:cNvSpPr>
            <a:spLocks noGrp="1"/>
          </p:cNvSpPr>
          <p:nvPr>
            <p:ph type="tbl" sz="quarter" idx="12" hasCustomPrompt="1"/>
          </p:nvPr>
        </p:nvSpPr>
        <p:spPr>
          <a:xfrm>
            <a:off x="805543" y="1969949"/>
            <a:ext cx="10440000" cy="399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tabela]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259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A1B714-C7C5-4E7F-887B-7AD3A374A1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" y="257"/>
            <a:ext cx="12193982" cy="6857744"/>
          </a:xfrm>
          <a:prstGeom prst="rect">
            <a:avLst/>
          </a:prstGeom>
        </p:spPr>
      </p:pic>
      <p:sp>
        <p:nvSpPr>
          <p:cNvPr id="4" name="Título 19">
            <a:extLst>
              <a:ext uri="{FF2B5EF4-FFF2-40B4-BE49-F238E27FC236}">
                <a16:creationId xmlns:a16="http://schemas.microsoft.com/office/drawing/2014/main" id="{24431A31-0FC0-4DBA-B9D7-3BD7EDCA4E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0989" y="2732009"/>
            <a:ext cx="4073524" cy="1034144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A2BD30"/>
                </a:solidFill>
              </a:defRPr>
            </a:lvl1pPr>
          </a:lstStyle>
          <a:p>
            <a:r>
              <a:rPr lang="pt-BR" dirty="0"/>
              <a:t>ADD TITLE</a:t>
            </a:r>
          </a:p>
        </p:txBody>
      </p:sp>
      <p:sp>
        <p:nvSpPr>
          <p:cNvPr id="6" name="Espaço Reservado para Texto 23">
            <a:extLst>
              <a:ext uri="{FF2B5EF4-FFF2-40B4-BE49-F238E27FC236}">
                <a16:creationId xmlns:a16="http://schemas.microsoft.com/office/drawing/2014/main" id="{D65259BC-20BF-4612-ACE0-2D99FD423A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90989" y="4027636"/>
            <a:ext cx="4103687" cy="88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54A4"/>
                </a:solidFill>
              </a:defRPr>
            </a:lvl1pPr>
          </a:lstStyle>
          <a:p>
            <a:pPr lvl="0"/>
            <a:r>
              <a:rPr lang="pt-BR" dirty="0"/>
              <a:t>YEAR | MONTH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12192000" cy="3562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Espaço Reservado para Texto 5"/>
          <p:cNvSpPr txBox="1">
            <a:spLocks/>
          </p:cNvSpPr>
          <p:nvPr userDrawn="1"/>
        </p:nvSpPr>
        <p:spPr>
          <a:xfrm>
            <a:off x="804863" y="6484938"/>
            <a:ext cx="4494212" cy="23653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0" dirty="0"/>
              <a:t>This document is confidential and intended solely for the use and information of the addressee only.</a:t>
            </a:r>
          </a:p>
        </p:txBody>
      </p:sp>
      <p:sp>
        <p:nvSpPr>
          <p:cNvPr id="5" name="Espaço Reservado para Texto 5"/>
          <p:cNvSpPr txBox="1">
            <a:spLocks/>
          </p:cNvSpPr>
          <p:nvPr userDrawn="1"/>
        </p:nvSpPr>
        <p:spPr>
          <a:xfrm>
            <a:off x="5897563" y="6483350"/>
            <a:ext cx="396875" cy="2397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fld id="{06236C9B-0FB4-473E-8819-A3ABBD43982B}" type="slidenum">
              <a:rPr lang="en-US" noProof="0" smtClean="0"/>
              <a:pPr algn="ctr" fontAlgn="auto">
                <a:defRPr/>
              </a:pPr>
              <a:t>‹nº›</a:t>
            </a:fld>
            <a:endParaRPr lang="en-US" noProof="0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F5BED92-6846-4946-89AD-82D48DA4EF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5AA67E91-1FA7-4D61-889F-A3C3D8AF1FC0}"/>
              </a:ext>
            </a:extLst>
          </p:cNvPr>
          <p:cNvGrpSpPr/>
          <p:nvPr userDrawn="1"/>
        </p:nvGrpSpPr>
        <p:grpSpPr>
          <a:xfrm>
            <a:off x="10581405" y="423184"/>
            <a:ext cx="1301534" cy="229950"/>
            <a:chOff x="2232178" y="3326105"/>
            <a:chExt cx="5246620" cy="83733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DBC672D-36AB-40EB-BB96-AD28CA0DC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2178" y="3326108"/>
              <a:ext cx="865559" cy="8373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D24CBB2-C4D4-4C4C-9693-585008F5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8258" y="3326109"/>
              <a:ext cx="857250" cy="837331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7EB5C98-99B4-45FA-8FE6-221CB938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9923" y="3326105"/>
              <a:ext cx="857250" cy="83732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F8AFBB1-BD26-43B2-A3D2-9B0C1F9B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588" y="3326108"/>
              <a:ext cx="934504" cy="837334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F9D4693-8786-45F9-8C5B-5D37B6D99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8839" y="3326108"/>
              <a:ext cx="1019750" cy="837334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9E147F9-1E0F-413F-83B3-821B1002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5034" y="3326105"/>
              <a:ext cx="993764" cy="837334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CC71BE1-89B5-44C3-9AF2-41CCB27327E3}"/>
              </a:ext>
            </a:extLst>
          </p:cNvPr>
          <p:cNvGrpSpPr/>
          <p:nvPr userDrawn="1"/>
        </p:nvGrpSpPr>
        <p:grpSpPr>
          <a:xfrm>
            <a:off x="10904268" y="148762"/>
            <a:ext cx="655806" cy="225894"/>
            <a:chOff x="8682164" y="421988"/>
            <a:chExt cx="1010432" cy="484807"/>
          </a:xfrm>
        </p:grpSpPr>
        <p:sp>
          <p:nvSpPr>
            <p:cNvPr id="15" name="Divisa 27">
              <a:extLst>
                <a:ext uri="{FF2B5EF4-FFF2-40B4-BE49-F238E27FC236}">
                  <a16:creationId xmlns:a16="http://schemas.microsoft.com/office/drawing/2014/main" id="{01A874B2-6C72-4081-8FE7-492CB1A80293}"/>
                </a:ext>
              </a:extLst>
            </p:cNvPr>
            <p:cNvSpPr/>
            <p:nvPr/>
          </p:nvSpPr>
          <p:spPr>
            <a:xfrm>
              <a:off x="9105741" y="421988"/>
              <a:ext cx="586855" cy="484632"/>
            </a:xfrm>
            <a:prstGeom prst="chevron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Pentágono 28">
              <a:extLst>
                <a:ext uri="{FF2B5EF4-FFF2-40B4-BE49-F238E27FC236}">
                  <a16:creationId xmlns:a16="http://schemas.microsoft.com/office/drawing/2014/main" id="{93C479A6-CBD0-4A6E-9423-DE037A8B658A}"/>
                </a:ext>
              </a:extLst>
            </p:cNvPr>
            <p:cNvSpPr/>
            <p:nvPr/>
          </p:nvSpPr>
          <p:spPr>
            <a:xfrm>
              <a:off x="8682164" y="422162"/>
              <a:ext cx="454172" cy="484633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/>
                <a:t>Q</a:t>
              </a:r>
            </a:p>
          </p:txBody>
        </p:sp>
        <p:sp>
          <p:nvSpPr>
            <p:cNvPr id="17" name="Divisa 29">
              <a:extLst>
                <a:ext uri="{FF2B5EF4-FFF2-40B4-BE49-F238E27FC236}">
                  <a16:creationId xmlns:a16="http://schemas.microsoft.com/office/drawing/2014/main" id="{11DAFACB-B5D2-4CBD-8F2D-9EC84F82FC0E}"/>
                </a:ext>
              </a:extLst>
            </p:cNvPr>
            <p:cNvSpPr/>
            <p:nvPr/>
          </p:nvSpPr>
          <p:spPr>
            <a:xfrm>
              <a:off x="8944998" y="421988"/>
              <a:ext cx="484766" cy="48463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815CF4D-43E2-42DD-BD4C-CF584B342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3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0883-0A16-4E11-81F3-291EEC96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49" y="261938"/>
            <a:ext cx="10440000" cy="67468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3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0E4028-B3A1-42E5-84C1-C93A6F1722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8EC73B5-9656-4886-8562-9709FEC12797}"/>
              </a:ext>
            </a:extLst>
          </p:cNvPr>
          <p:cNvGrpSpPr/>
          <p:nvPr userDrawn="1"/>
        </p:nvGrpSpPr>
        <p:grpSpPr>
          <a:xfrm>
            <a:off x="10581405" y="423184"/>
            <a:ext cx="1301534" cy="229950"/>
            <a:chOff x="2232178" y="3326105"/>
            <a:chExt cx="5246620" cy="83733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E9A3029-ED20-4856-82A6-07A1934F6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2178" y="3326108"/>
              <a:ext cx="865559" cy="837332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052D9F9-F767-495D-9299-3772A242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8258" y="3326109"/>
              <a:ext cx="857250" cy="83733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AF7986F-23B8-46DC-9CC5-97CE94EF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9923" y="3326105"/>
              <a:ext cx="857250" cy="83732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2877BE4-5F22-4356-9850-C6B286C7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588" y="3326108"/>
              <a:ext cx="934504" cy="83733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94041F0-A437-4BF7-87CF-91CDB404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8839" y="3326108"/>
              <a:ext cx="1019750" cy="837334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309C8DA-BBAE-4452-A83D-32C490DD2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5034" y="3326105"/>
              <a:ext cx="993764" cy="837334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CEC45AF-E291-4907-928E-88E04076F3BA}"/>
              </a:ext>
            </a:extLst>
          </p:cNvPr>
          <p:cNvGrpSpPr/>
          <p:nvPr userDrawn="1"/>
        </p:nvGrpSpPr>
        <p:grpSpPr>
          <a:xfrm>
            <a:off x="10904268" y="148762"/>
            <a:ext cx="655806" cy="225894"/>
            <a:chOff x="8682164" y="421988"/>
            <a:chExt cx="1010432" cy="484807"/>
          </a:xfrm>
        </p:grpSpPr>
        <p:sp>
          <p:nvSpPr>
            <p:cNvPr id="12" name="Divisa 27">
              <a:extLst>
                <a:ext uri="{FF2B5EF4-FFF2-40B4-BE49-F238E27FC236}">
                  <a16:creationId xmlns:a16="http://schemas.microsoft.com/office/drawing/2014/main" id="{EEC8F939-6A9B-4D3D-8295-7F7AF628D0A3}"/>
                </a:ext>
              </a:extLst>
            </p:cNvPr>
            <p:cNvSpPr/>
            <p:nvPr/>
          </p:nvSpPr>
          <p:spPr>
            <a:xfrm>
              <a:off x="9105741" y="421988"/>
              <a:ext cx="586855" cy="484632"/>
            </a:xfrm>
            <a:prstGeom prst="chevron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3" name="Pentágono 28">
              <a:extLst>
                <a:ext uri="{FF2B5EF4-FFF2-40B4-BE49-F238E27FC236}">
                  <a16:creationId xmlns:a16="http://schemas.microsoft.com/office/drawing/2014/main" id="{A8C2892D-ED00-4505-AFBB-F91B44B955FA}"/>
                </a:ext>
              </a:extLst>
            </p:cNvPr>
            <p:cNvSpPr/>
            <p:nvPr/>
          </p:nvSpPr>
          <p:spPr>
            <a:xfrm>
              <a:off x="8682164" y="422162"/>
              <a:ext cx="454172" cy="484633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/>
                <a:t>Q</a:t>
              </a:r>
            </a:p>
          </p:txBody>
        </p:sp>
        <p:sp>
          <p:nvSpPr>
            <p:cNvPr id="14" name="Divisa 29">
              <a:extLst>
                <a:ext uri="{FF2B5EF4-FFF2-40B4-BE49-F238E27FC236}">
                  <a16:creationId xmlns:a16="http://schemas.microsoft.com/office/drawing/2014/main" id="{2EB75007-DB2B-428A-9A13-2F29CA1B721B}"/>
                </a:ext>
              </a:extLst>
            </p:cNvPr>
            <p:cNvSpPr/>
            <p:nvPr/>
          </p:nvSpPr>
          <p:spPr>
            <a:xfrm>
              <a:off x="8944998" y="421988"/>
              <a:ext cx="484766" cy="48463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18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view of a city from a window&#10;&#10;Description automatically generated with low confidence">
            <a:extLst>
              <a:ext uri="{FF2B5EF4-FFF2-40B4-BE49-F238E27FC236}">
                <a16:creationId xmlns:a16="http://schemas.microsoft.com/office/drawing/2014/main" id="{B9084DBF-5A8A-45FC-B472-C6EC3F492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_sem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_com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5176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1 bloc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3"/>
            <a:ext cx="1044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6" name="Espaço Reservado para Gráfico 5"/>
          <p:cNvSpPr>
            <a:spLocks noGrp="1"/>
          </p:cNvSpPr>
          <p:nvPr>
            <p:ph type="chart" sz="quarter" idx="12" hasCustomPrompt="1"/>
          </p:nvPr>
        </p:nvSpPr>
        <p:spPr>
          <a:xfrm>
            <a:off x="805543" y="1970555"/>
            <a:ext cx="1044000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gráfico]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_subtitulo_1 bloc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3"/>
            <a:ext cx="1044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5"/>
          <p:cNvSpPr txBox="1">
            <a:spLocks/>
          </p:cNvSpPr>
          <p:nvPr/>
        </p:nvSpPr>
        <p:spPr>
          <a:xfrm>
            <a:off x="6344119" y="6549621"/>
            <a:ext cx="4494212" cy="236537"/>
          </a:xfrm>
          <a:prstGeom prst="rect">
            <a:avLst/>
          </a:prstGeom>
        </p:spPr>
        <p:txBody>
          <a:bodyPr lIns="0" tIns="45719" rIns="0" bIns="45719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7" dirty="0">
                <a:solidFill>
                  <a:prstClr val="white">
                    <a:lumMod val="50000"/>
                  </a:prstClr>
                </a:solidFill>
              </a:rPr>
              <a:t>This document is confidential and intended solely for the use and information of the addressee only.</a:t>
            </a:r>
          </a:p>
        </p:txBody>
      </p:sp>
      <p:sp>
        <p:nvSpPr>
          <p:cNvPr id="15" name="Espaço Reservado para Texto 5"/>
          <p:cNvSpPr txBox="1">
            <a:spLocks/>
          </p:cNvSpPr>
          <p:nvPr/>
        </p:nvSpPr>
        <p:spPr>
          <a:xfrm>
            <a:off x="5897565" y="6483365"/>
            <a:ext cx="396875" cy="239713"/>
          </a:xfrm>
          <a:prstGeom prst="rect">
            <a:avLst/>
          </a:prstGeom>
        </p:spPr>
        <p:txBody>
          <a:bodyPr lIns="91427" tIns="45719" rIns="91427" bIns="45719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BC25885-5991-43AF-88AE-3D0632007B96}" type="slidenum">
              <a:rPr lang="en-US" sz="1067" smtClean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>
                <a:defRPr/>
              </a:pPr>
              <a:t>‹nº›</a:t>
            </a:fld>
            <a:endParaRPr lang="en-US" sz="1067" dirty="0">
              <a:solidFill>
                <a:prstClr val="white">
                  <a:lumMod val="50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EF39907B-9EEC-4E31-9AEA-C57ECDBB1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93"/>
          <a:stretch/>
        </p:blipFill>
        <p:spPr>
          <a:xfrm>
            <a:off x="0" y="0"/>
            <a:ext cx="1614399" cy="6858000"/>
          </a:xfrm>
          <a:prstGeom prst="rect">
            <a:avLst/>
          </a:prstGeom>
        </p:spPr>
      </p:pic>
      <p:grpSp>
        <p:nvGrpSpPr>
          <p:cNvPr id="7" name="Group 11">
            <a:extLst>
              <a:ext uri="{FF2B5EF4-FFF2-40B4-BE49-F238E27FC236}">
                <a16:creationId xmlns:a16="http://schemas.microsoft.com/office/drawing/2014/main" id="{CE6B0B36-6179-4525-8BEB-2BA0D7BAD7B9}"/>
              </a:ext>
            </a:extLst>
          </p:cNvPr>
          <p:cNvGrpSpPr/>
          <p:nvPr userDrawn="1"/>
        </p:nvGrpSpPr>
        <p:grpSpPr>
          <a:xfrm>
            <a:off x="11259514" y="6293072"/>
            <a:ext cx="716586" cy="564928"/>
            <a:chOff x="11259514" y="6293072"/>
            <a:chExt cx="716586" cy="56492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FA6E97B4-A190-4C8D-8BC8-CCDC8CD092D9}"/>
                </a:ext>
              </a:extLst>
            </p:cNvPr>
            <p:cNvSpPr/>
            <p:nvPr/>
          </p:nvSpPr>
          <p:spPr>
            <a:xfrm>
              <a:off x="11277600" y="6430685"/>
              <a:ext cx="698500" cy="23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8A1F03AF-A3F7-4BC0-A049-FF5240975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59514" y="6293072"/>
              <a:ext cx="698496" cy="564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4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20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62" r:id="rId15"/>
    <p:sldLayoutId id="2147483763" r:id="rId16"/>
    <p:sldLayoutId id="2147483790" r:id="rId17"/>
    <p:sldLayoutId id="2147483791" r:id="rId18"/>
    <p:sldLayoutId id="2147483764" r:id="rId19"/>
    <p:sldLayoutId id="2147483789" r:id="rId20"/>
    <p:sldLayoutId id="2147483765" r:id="rId21"/>
    <p:sldLayoutId id="2147483788" r:id="rId22"/>
    <p:sldLayoutId id="2147483766" r:id="rId23"/>
    <p:sldLayoutId id="2147483780" r:id="rId24"/>
    <p:sldLayoutId id="2147483781" r:id="rId25"/>
    <p:sldLayoutId id="2147483782" r:id="rId26"/>
    <p:sldLayoutId id="2147483783" r:id="rId27"/>
    <p:sldLayoutId id="2147483767" r:id="rId28"/>
    <p:sldLayoutId id="2147483756" r:id="rId29"/>
    <p:sldLayoutId id="2147483757" r:id="rId30"/>
    <p:sldLayoutId id="2147483758" r:id="rId31"/>
    <p:sldLayoutId id="2147483768" r:id="rId32"/>
    <p:sldLayoutId id="2147483769" r:id="rId33"/>
    <p:sldLayoutId id="2147483796" r:id="rId34"/>
    <p:sldLayoutId id="2147483798" r:id="rId3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pt-BR" sz="3200" b="1" i="0" cap="all" baseline="0" dirty="0">
          <a:solidFill>
            <a:schemeClr val="tx1"/>
          </a:solidFill>
          <a:latin typeface="+mn-lt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5pPr>
      <a:lvl6pPr marL="457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6pPr>
      <a:lvl7pPr marL="91419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7pPr>
      <a:lvl8pPr marL="137129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8pPr>
      <a:lvl9pPr marL="18283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9pPr>
    </p:titleStyle>
    <p:bodyStyle>
      <a:lvl1pPr marL="228552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Arial" pitchFamily="34" charset="0"/>
        <a:buChar char="•"/>
        <a:defRPr sz="1867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654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Calibri" pitchFamily="34" charset="0"/>
        <a:buChar char="‒"/>
        <a:defRPr sz="186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2746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Wingdings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599840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Arial" pitchFamily="34" charset="0"/>
        <a:buChar char="•"/>
        <a:defRPr sz="1867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6935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Calibri" pitchFamily="34" charset="0"/>
        <a:buChar char="‒"/>
        <a:defRPr sz="1867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036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2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96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4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2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4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6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9">
          <p15:clr>
            <a:srgbClr val="F26B43"/>
          </p15:clr>
        </p15:guide>
        <p15:guide id="2" pos="5120">
          <p15:clr>
            <a:srgbClr val="F26B43"/>
          </p15:clr>
        </p15:guide>
        <p15:guide id="3" pos="1119">
          <p15:clr>
            <a:srgbClr val="F26B43"/>
          </p15:clr>
        </p15:guide>
        <p15:guide id="4" pos="9475">
          <p15:clr>
            <a:srgbClr val="F26B43"/>
          </p15:clr>
        </p15:guide>
        <p15:guide id="5" orient="horz" pos="793">
          <p15:clr>
            <a:srgbClr val="F26B43"/>
          </p15:clr>
        </p15:guide>
        <p15:guide id="6" orient="horz" pos="915">
          <p15:clr>
            <a:srgbClr val="F26B43"/>
          </p15:clr>
        </p15:guide>
        <p15:guide id="7" orient="horz" pos="1549">
          <p15:clr>
            <a:srgbClr val="F26B43"/>
          </p15:clr>
        </p15:guide>
        <p15:guide id="8" orient="horz" pos="1640">
          <p15:clr>
            <a:srgbClr val="F26B43"/>
          </p15:clr>
        </p15:guide>
        <p15:guide id="9" orient="horz" pos="5027">
          <p15:clr>
            <a:srgbClr val="F26B43"/>
          </p15:clr>
        </p15:guide>
        <p15:guide id="10" pos="4999">
          <p15:clr>
            <a:srgbClr val="F26B43"/>
          </p15:clr>
        </p15:guide>
        <p15:guide id="11" pos="52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F83-FFF7-43DC-9DBD-0FF6ED7A6749}"/>
              </a:ext>
            </a:extLst>
          </p:cNvPr>
          <p:cNvSpPr txBox="1">
            <a:spLocks/>
          </p:cNvSpPr>
          <p:nvPr/>
        </p:nvSpPr>
        <p:spPr>
          <a:xfrm>
            <a:off x="-144856" y="3429000"/>
            <a:ext cx="4264184" cy="1473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pt-BR" sz="3200" b="1" i="0" cap="all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/>
            <a:r>
              <a:rPr lang="pt-BR" i="1" kern="0" dirty="0"/>
              <a:t>IOP</a:t>
            </a:r>
          </a:p>
        </p:txBody>
      </p:sp>
    </p:spTree>
    <p:extLst>
      <p:ext uri="{BB962C8B-B14F-4D97-AF65-F5344CB8AC3E}">
        <p14:creationId xmlns:p14="http://schemas.microsoft.com/office/powerpoint/2010/main" val="145738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MD06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599D5D-D2FF-4658-83E7-733FEC04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370366"/>
              </p:ext>
            </p:extLst>
          </p:nvPr>
        </p:nvGraphicFramePr>
        <p:xfrm>
          <a:off x="779931" y="509285"/>
          <a:ext cx="10441824" cy="5062999"/>
        </p:xfrm>
        <a:graphic>
          <a:graphicData uri="http://schemas.openxmlformats.org/drawingml/2006/table">
            <a:tbl>
              <a:tblPr/>
              <a:tblGrid>
                <a:gridCol w="724121">
                  <a:extLst>
                    <a:ext uri="{9D8B030D-6E8A-4147-A177-3AD203B41FA5}">
                      <a16:colId xmlns:a16="http://schemas.microsoft.com/office/drawing/2014/main" val="1504444126"/>
                    </a:ext>
                  </a:extLst>
                </a:gridCol>
                <a:gridCol w="572055">
                  <a:extLst>
                    <a:ext uri="{9D8B030D-6E8A-4147-A177-3AD203B41FA5}">
                      <a16:colId xmlns:a16="http://schemas.microsoft.com/office/drawing/2014/main" val="1025523116"/>
                    </a:ext>
                  </a:extLst>
                </a:gridCol>
                <a:gridCol w="2367874">
                  <a:extLst>
                    <a:ext uri="{9D8B030D-6E8A-4147-A177-3AD203B41FA5}">
                      <a16:colId xmlns:a16="http://schemas.microsoft.com/office/drawing/2014/main" val="4226502330"/>
                    </a:ext>
                  </a:extLst>
                </a:gridCol>
                <a:gridCol w="849635">
                  <a:extLst>
                    <a:ext uri="{9D8B030D-6E8A-4147-A177-3AD203B41FA5}">
                      <a16:colId xmlns:a16="http://schemas.microsoft.com/office/drawing/2014/main" val="162961471"/>
                    </a:ext>
                  </a:extLst>
                </a:gridCol>
                <a:gridCol w="531022">
                  <a:extLst>
                    <a:ext uri="{9D8B030D-6E8A-4147-A177-3AD203B41FA5}">
                      <a16:colId xmlns:a16="http://schemas.microsoft.com/office/drawing/2014/main" val="3879430047"/>
                    </a:ext>
                  </a:extLst>
                </a:gridCol>
                <a:gridCol w="328268">
                  <a:extLst>
                    <a:ext uri="{9D8B030D-6E8A-4147-A177-3AD203B41FA5}">
                      <a16:colId xmlns:a16="http://schemas.microsoft.com/office/drawing/2014/main" val="316086247"/>
                    </a:ext>
                  </a:extLst>
                </a:gridCol>
                <a:gridCol w="415163">
                  <a:extLst>
                    <a:ext uri="{9D8B030D-6E8A-4147-A177-3AD203B41FA5}">
                      <a16:colId xmlns:a16="http://schemas.microsoft.com/office/drawing/2014/main" val="692738335"/>
                    </a:ext>
                  </a:extLst>
                </a:gridCol>
                <a:gridCol w="386198">
                  <a:extLst>
                    <a:ext uri="{9D8B030D-6E8A-4147-A177-3AD203B41FA5}">
                      <a16:colId xmlns:a16="http://schemas.microsoft.com/office/drawing/2014/main" val="3771610210"/>
                    </a:ext>
                  </a:extLst>
                </a:gridCol>
                <a:gridCol w="386198">
                  <a:extLst>
                    <a:ext uri="{9D8B030D-6E8A-4147-A177-3AD203B41FA5}">
                      <a16:colId xmlns:a16="http://schemas.microsoft.com/office/drawing/2014/main" val="3182831338"/>
                    </a:ext>
                  </a:extLst>
                </a:gridCol>
                <a:gridCol w="386198">
                  <a:extLst>
                    <a:ext uri="{9D8B030D-6E8A-4147-A177-3AD203B41FA5}">
                      <a16:colId xmlns:a16="http://schemas.microsoft.com/office/drawing/2014/main" val="3269959415"/>
                    </a:ext>
                  </a:extLst>
                </a:gridCol>
                <a:gridCol w="386198">
                  <a:extLst>
                    <a:ext uri="{9D8B030D-6E8A-4147-A177-3AD203B41FA5}">
                      <a16:colId xmlns:a16="http://schemas.microsoft.com/office/drawing/2014/main" val="579434699"/>
                    </a:ext>
                  </a:extLst>
                </a:gridCol>
                <a:gridCol w="405508">
                  <a:extLst>
                    <a:ext uri="{9D8B030D-6E8A-4147-A177-3AD203B41FA5}">
                      <a16:colId xmlns:a16="http://schemas.microsoft.com/office/drawing/2014/main" val="2934145020"/>
                    </a:ext>
                  </a:extLst>
                </a:gridCol>
                <a:gridCol w="386198">
                  <a:extLst>
                    <a:ext uri="{9D8B030D-6E8A-4147-A177-3AD203B41FA5}">
                      <a16:colId xmlns:a16="http://schemas.microsoft.com/office/drawing/2014/main" val="2915386587"/>
                    </a:ext>
                  </a:extLst>
                </a:gridCol>
                <a:gridCol w="395853">
                  <a:extLst>
                    <a:ext uri="{9D8B030D-6E8A-4147-A177-3AD203B41FA5}">
                      <a16:colId xmlns:a16="http://schemas.microsoft.com/office/drawing/2014/main" val="330791796"/>
                    </a:ext>
                  </a:extLst>
                </a:gridCol>
                <a:gridCol w="405508">
                  <a:extLst>
                    <a:ext uri="{9D8B030D-6E8A-4147-A177-3AD203B41FA5}">
                      <a16:colId xmlns:a16="http://schemas.microsoft.com/office/drawing/2014/main" val="2352180054"/>
                    </a:ext>
                  </a:extLst>
                </a:gridCol>
                <a:gridCol w="386198">
                  <a:extLst>
                    <a:ext uri="{9D8B030D-6E8A-4147-A177-3AD203B41FA5}">
                      <a16:colId xmlns:a16="http://schemas.microsoft.com/office/drawing/2014/main" val="569004185"/>
                    </a:ext>
                  </a:extLst>
                </a:gridCol>
                <a:gridCol w="1129629">
                  <a:extLst>
                    <a:ext uri="{9D8B030D-6E8A-4147-A177-3AD203B41FA5}">
                      <a16:colId xmlns:a16="http://schemas.microsoft.com/office/drawing/2014/main" val="1137142981"/>
                    </a:ext>
                  </a:extLst>
                </a:gridCol>
              </a:tblGrid>
              <a:tr h="2897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5976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EDWIRGES 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1139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EDWIRGES 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648938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EDWIRGES III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9062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ICATU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25.381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6782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ICATU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46.853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896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III - MARÍLIA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29.157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76927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CRISTÓVÃO 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9308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MARCOS ANDRÉ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084042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BENEDITO II – GUAIMBÊ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961398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SANTA LAURA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12.464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133311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SONHO MEU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11.192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28.713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59423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XI - GETULINA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801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CAROLINA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2866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PAULA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19.622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1163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FÁTIMA III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64.327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58753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RITA DE CÁSSIA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18737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TRÊS IRMÃOS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1322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DA SALETE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41.718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15593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0365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FAVACHINHO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29.809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7569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MARIAM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52.418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37004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IPANEMA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17.911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4343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0338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VII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821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 DO TIBIRIÇÁ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441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IV - GETULINA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52.971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696527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GUATILU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804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MONTE ALTO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42.802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01943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MÔNICA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26.163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7625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TIBIRIÇA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195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HERCÍDIA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36.192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12501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IRAJÁ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9860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MORRO VERDE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0289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 Total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89.133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106.429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109.201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106.600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117.092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105.095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107.681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100.980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13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31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MD07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DD992A0-F1D1-4B76-B90C-D8970B699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10365"/>
              </p:ext>
            </p:extLst>
          </p:nvPr>
        </p:nvGraphicFramePr>
        <p:xfrm>
          <a:off x="1909469" y="106325"/>
          <a:ext cx="8373061" cy="6712320"/>
        </p:xfrm>
        <a:graphic>
          <a:graphicData uri="http://schemas.openxmlformats.org/drawingml/2006/table">
            <a:tbl>
              <a:tblPr/>
              <a:tblGrid>
                <a:gridCol w="592848">
                  <a:extLst>
                    <a:ext uri="{9D8B030D-6E8A-4147-A177-3AD203B41FA5}">
                      <a16:colId xmlns:a16="http://schemas.microsoft.com/office/drawing/2014/main" val="229084950"/>
                    </a:ext>
                  </a:extLst>
                </a:gridCol>
                <a:gridCol w="468350">
                  <a:extLst>
                    <a:ext uri="{9D8B030D-6E8A-4147-A177-3AD203B41FA5}">
                      <a16:colId xmlns:a16="http://schemas.microsoft.com/office/drawing/2014/main" val="381413917"/>
                    </a:ext>
                  </a:extLst>
                </a:gridCol>
                <a:gridCol w="1722027">
                  <a:extLst>
                    <a:ext uri="{9D8B030D-6E8A-4147-A177-3AD203B41FA5}">
                      <a16:colId xmlns:a16="http://schemas.microsoft.com/office/drawing/2014/main" val="3463914338"/>
                    </a:ext>
                  </a:extLst>
                </a:gridCol>
                <a:gridCol w="695609">
                  <a:extLst>
                    <a:ext uri="{9D8B030D-6E8A-4147-A177-3AD203B41FA5}">
                      <a16:colId xmlns:a16="http://schemas.microsoft.com/office/drawing/2014/main" val="2117485830"/>
                    </a:ext>
                  </a:extLst>
                </a:gridCol>
                <a:gridCol w="434757">
                  <a:extLst>
                    <a:ext uri="{9D8B030D-6E8A-4147-A177-3AD203B41FA5}">
                      <a16:colId xmlns:a16="http://schemas.microsoft.com/office/drawing/2014/main" val="579526690"/>
                    </a:ext>
                  </a:extLst>
                </a:gridCol>
                <a:gridCol w="268756">
                  <a:extLst>
                    <a:ext uri="{9D8B030D-6E8A-4147-A177-3AD203B41FA5}">
                      <a16:colId xmlns:a16="http://schemas.microsoft.com/office/drawing/2014/main" val="3792334749"/>
                    </a:ext>
                  </a:extLst>
                </a:gridCol>
                <a:gridCol w="339900">
                  <a:extLst>
                    <a:ext uri="{9D8B030D-6E8A-4147-A177-3AD203B41FA5}">
                      <a16:colId xmlns:a16="http://schemas.microsoft.com/office/drawing/2014/main" val="1898461956"/>
                    </a:ext>
                  </a:extLst>
                </a:gridCol>
                <a:gridCol w="308280">
                  <a:extLst>
                    <a:ext uri="{9D8B030D-6E8A-4147-A177-3AD203B41FA5}">
                      <a16:colId xmlns:a16="http://schemas.microsoft.com/office/drawing/2014/main" val="996070300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3619382510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2480849429"/>
                    </a:ext>
                  </a:extLst>
                </a:gridCol>
                <a:gridCol w="284567">
                  <a:extLst>
                    <a:ext uri="{9D8B030D-6E8A-4147-A177-3AD203B41FA5}">
                      <a16:colId xmlns:a16="http://schemas.microsoft.com/office/drawing/2014/main" val="1361474506"/>
                    </a:ext>
                  </a:extLst>
                </a:gridCol>
                <a:gridCol w="331994">
                  <a:extLst>
                    <a:ext uri="{9D8B030D-6E8A-4147-A177-3AD203B41FA5}">
                      <a16:colId xmlns:a16="http://schemas.microsoft.com/office/drawing/2014/main" val="1420302089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152018125"/>
                    </a:ext>
                  </a:extLst>
                </a:gridCol>
                <a:gridCol w="324090">
                  <a:extLst>
                    <a:ext uri="{9D8B030D-6E8A-4147-A177-3AD203B41FA5}">
                      <a16:colId xmlns:a16="http://schemas.microsoft.com/office/drawing/2014/main" val="3759720863"/>
                    </a:ext>
                  </a:extLst>
                </a:gridCol>
                <a:gridCol w="331994">
                  <a:extLst>
                    <a:ext uri="{9D8B030D-6E8A-4147-A177-3AD203B41FA5}">
                      <a16:colId xmlns:a16="http://schemas.microsoft.com/office/drawing/2014/main" val="2439521989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2787424192"/>
                    </a:ext>
                  </a:extLst>
                </a:gridCol>
                <a:gridCol w="1005149">
                  <a:extLst>
                    <a:ext uri="{9D8B030D-6E8A-4147-A177-3AD203B41FA5}">
                      <a16:colId xmlns:a16="http://schemas.microsoft.com/office/drawing/2014/main" val="308357387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77180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 DE PALMAS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2476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JACUTINGA III - CABRÁLIA PAULISTA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6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TEREZINHA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2823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LUZIA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28245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CORRENTE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4784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FORQUILHA III - PIRATININGA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25.281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4819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MATÃO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6037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2246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IGATU - GLEBA 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52.484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9990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 MINDA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52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REGINA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2735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INDEPENDÊNCIA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03046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0633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LUCIA IV - PIRATININGA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Postergar com St Franc.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9429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MAZZARELLO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19534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ESTHER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577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FRANCISCA - GLEBA B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34.225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2643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FRANCISCA - GLEBA 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25.086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6426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PINHALZINHO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7746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0809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GLEBA F (MARCOS MALUF)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6268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8873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CHAPADÃO II - PEDERNEIRAS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10.856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8105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DA BELA VISTA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4541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DO LIMOEIRO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5492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KATAPRI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35.472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8022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RETIRO 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3745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VIII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5028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PEDRO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8321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OLIVEIRA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0284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XII - PIRATININGA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0220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ALEGRE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089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NOVO HORIZONTE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0482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MADALENA IV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84774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ESPÍRITO SANTO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4559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 D'ALHO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20.469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1511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 DE PALMAS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77021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JESUS III - AVAÍ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18.862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3451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SANTA ELIZA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5123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SANTA ELIZA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14.289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04672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0402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34.573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72485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HELENA VI - GARÇA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57755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DA ÁGUA PARADA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91.232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54227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SEGREDO DA ÁGUA PARADA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2679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GIRASSOL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1206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72963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0697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RETIRO II - BAURU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512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SANTANA II - BAURU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143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SEKI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710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BARRA GRANDE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7199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TERRA ROXA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6171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X - AREALVA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367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GERALDO II - BORACÉIA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7600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III - BARIRI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7812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EXPEDITO II - PRESIDENTE ALVES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18.135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5326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CAMPINA VERDE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90169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CAMPINA VERDE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5067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ESPERANÇA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86351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CURRALINHO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136.840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964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 Total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97.211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98.279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102.775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96.974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106.669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105.476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136.840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0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MD09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A362D8-7108-499B-BE0B-97400F188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11526"/>
              </p:ext>
            </p:extLst>
          </p:nvPr>
        </p:nvGraphicFramePr>
        <p:xfrm>
          <a:off x="838201" y="509285"/>
          <a:ext cx="10515597" cy="4085620"/>
        </p:xfrm>
        <a:graphic>
          <a:graphicData uri="http://schemas.openxmlformats.org/drawingml/2006/table">
            <a:tbl>
              <a:tblPr/>
              <a:tblGrid>
                <a:gridCol w="729238">
                  <a:extLst>
                    <a:ext uri="{9D8B030D-6E8A-4147-A177-3AD203B41FA5}">
                      <a16:colId xmlns:a16="http://schemas.microsoft.com/office/drawing/2014/main" val="2930808803"/>
                    </a:ext>
                  </a:extLst>
                </a:gridCol>
                <a:gridCol w="576097">
                  <a:extLst>
                    <a:ext uri="{9D8B030D-6E8A-4147-A177-3AD203B41FA5}">
                      <a16:colId xmlns:a16="http://schemas.microsoft.com/office/drawing/2014/main" val="243429920"/>
                    </a:ext>
                  </a:extLst>
                </a:gridCol>
                <a:gridCol w="2384606">
                  <a:extLst>
                    <a:ext uri="{9D8B030D-6E8A-4147-A177-3AD203B41FA5}">
                      <a16:colId xmlns:a16="http://schemas.microsoft.com/office/drawing/2014/main" val="923814582"/>
                    </a:ext>
                  </a:extLst>
                </a:gridCol>
                <a:gridCol w="855638">
                  <a:extLst>
                    <a:ext uri="{9D8B030D-6E8A-4147-A177-3AD203B41FA5}">
                      <a16:colId xmlns:a16="http://schemas.microsoft.com/office/drawing/2014/main" val="3194987753"/>
                    </a:ext>
                  </a:extLst>
                </a:gridCol>
                <a:gridCol w="534774">
                  <a:extLst>
                    <a:ext uri="{9D8B030D-6E8A-4147-A177-3AD203B41FA5}">
                      <a16:colId xmlns:a16="http://schemas.microsoft.com/office/drawing/2014/main" val="3818730221"/>
                    </a:ext>
                  </a:extLst>
                </a:gridCol>
                <a:gridCol w="330587">
                  <a:extLst>
                    <a:ext uri="{9D8B030D-6E8A-4147-A177-3AD203B41FA5}">
                      <a16:colId xmlns:a16="http://schemas.microsoft.com/office/drawing/2014/main" val="3722501673"/>
                    </a:ext>
                  </a:extLst>
                </a:gridCol>
                <a:gridCol w="418096">
                  <a:extLst>
                    <a:ext uri="{9D8B030D-6E8A-4147-A177-3AD203B41FA5}">
                      <a16:colId xmlns:a16="http://schemas.microsoft.com/office/drawing/2014/main" val="1119653643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632424480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614306083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311381514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733476310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1955052748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051836716"/>
                    </a:ext>
                  </a:extLst>
                </a:gridCol>
                <a:gridCol w="398649">
                  <a:extLst>
                    <a:ext uri="{9D8B030D-6E8A-4147-A177-3AD203B41FA5}">
                      <a16:colId xmlns:a16="http://schemas.microsoft.com/office/drawing/2014/main" val="1697239623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395994021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568294255"/>
                    </a:ext>
                  </a:extLst>
                </a:gridCol>
                <a:gridCol w="1137610">
                  <a:extLst>
                    <a:ext uri="{9D8B030D-6E8A-4147-A177-3AD203B41FA5}">
                      <a16:colId xmlns:a16="http://schemas.microsoft.com/office/drawing/2014/main" val="2594491451"/>
                    </a:ext>
                  </a:extLst>
                </a:gridCol>
              </a:tblGrid>
              <a:tr h="2918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9031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0343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5.549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9045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MANOEL IV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31.440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22455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VERDE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13.394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4402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RANCHARIA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84626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REVOLTA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7065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JOVITA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52.612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657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TODOS OS SANTOS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18.862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9973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DO PAU D'ALHO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260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(MASCHIETO - PR)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20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BRINCO DE OURO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109.141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7050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IX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2539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ALMEIDA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7477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JANDAIA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6157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LUDLET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984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VICENTE DO POÇO DA PEDRA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14.363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5538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SANTANNA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668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APARECIDA VI - GÁLIA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3807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0355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ADÉLIA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20.156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2497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0368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J-UMEDA II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04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DIMAR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844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HERMÍNIA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9481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LUIZ V - VERA CRUZ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74.391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10294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ESMERALDA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7148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ANTONIO DA BELA VISTA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29.539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81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DO RIO DO PEIXE - GLEBA B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90534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 Total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101.681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115.401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114.951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115.385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109.141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117.667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128.244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110.897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111.154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71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22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MD10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386CD18-430B-4D94-9007-A97C7D5B6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76255"/>
              </p:ext>
            </p:extLst>
          </p:nvPr>
        </p:nvGraphicFramePr>
        <p:xfrm>
          <a:off x="838201" y="509285"/>
          <a:ext cx="10515598" cy="3210130"/>
        </p:xfrm>
        <a:graphic>
          <a:graphicData uri="http://schemas.openxmlformats.org/drawingml/2006/table">
            <a:tbl>
              <a:tblPr/>
              <a:tblGrid>
                <a:gridCol w="729238">
                  <a:extLst>
                    <a:ext uri="{9D8B030D-6E8A-4147-A177-3AD203B41FA5}">
                      <a16:colId xmlns:a16="http://schemas.microsoft.com/office/drawing/2014/main" val="515797908"/>
                    </a:ext>
                  </a:extLst>
                </a:gridCol>
                <a:gridCol w="576097">
                  <a:extLst>
                    <a:ext uri="{9D8B030D-6E8A-4147-A177-3AD203B41FA5}">
                      <a16:colId xmlns:a16="http://schemas.microsoft.com/office/drawing/2014/main" val="2541460795"/>
                    </a:ext>
                  </a:extLst>
                </a:gridCol>
                <a:gridCol w="2384606">
                  <a:extLst>
                    <a:ext uri="{9D8B030D-6E8A-4147-A177-3AD203B41FA5}">
                      <a16:colId xmlns:a16="http://schemas.microsoft.com/office/drawing/2014/main" val="2011894321"/>
                    </a:ext>
                  </a:extLst>
                </a:gridCol>
                <a:gridCol w="855638">
                  <a:extLst>
                    <a:ext uri="{9D8B030D-6E8A-4147-A177-3AD203B41FA5}">
                      <a16:colId xmlns:a16="http://schemas.microsoft.com/office/drawing/2014/main" val="3787175872"/>
                    </a:ext>
                  </a:extLst>
                </a:gridCol>
                <a:gridCol w="534774">
                  <a:extLst>
                    <a:ext uri="{9D8B030D-6E8A-4147-A177-3AD203B41FA5}">
                      <a16:colId xmlns:a16="http://schemas.microsoft.com/office/drawing/2014/main" val="1180347782"/>
                    </a:ext>
                  </a:extLst>
                </a:gridCol>
                <a:gridCol w="330587">
                  <a:extLst>
                    <a:ext uri="{9D8B030D-6E8A-4147-A177-3AD203B41FA5}">
                      <a16:colId xmlns:a16="http://schemas.microsoft.com/office/drawing/2014/main" val="1020889207"/>
                    </a:ext>
                  </a:extLst>
                </a:gridCol>
                <a:gridCol w="418096">
                  <a:extLst>
                    <a:ext uri="{9D8B030D-6E8A-4147-A177-3AD203B41FA5}">
                      <a16:colId xmlns:a16="http://schemas.microsoft.com/office/drawing/2014/main" val="107487405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232885825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350799703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4089300956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969482965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541197224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4087291857"/>
                    </a:ext>
                  </a:extLst>
                </a:gridCol>
                <a:gridCol w="398650">
                  <a:extLst>
                    <a:ext uri="{9D8B030D-6E8A-4147-A177-3AD203B41FA5}">
                      <a16:colId xmlns:a16="http://schemas.microsoft.com/office/drawing/2014/main" val="1928369608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2663629271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425346725"/>
                    </a:ext>
                  </a:extLst>
                </a:gridCol>
                <a:gridCol w="1137610">
                  <a:extLst>
                    <a:ext uri="{9D8B030D-6E8A-4147-A177-3AD203B41FA5}">
                      <a16:colId xmlns:a16="http://schemas.microsoft.com/office/drawing/2014/main" val="2265338872"/>
                    </a:ext>
                  </a:extLst>
                </a:gridCol>
              </a:tblGrid>
              <a:tr h="2918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199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EMÍLIA II - GLEBA B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1117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AUXILIADORA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55.248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36966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ESPERANÇA V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52.955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9302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V - MARÍLIA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25.518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38829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X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18.781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924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USINA PAREDÃO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64.832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113.018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118.104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111.788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100.916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6110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0351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MARIANA II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4674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APARECIDA XII - MARÍLIA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Bloco liberado ponte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25712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CEDRAL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39.375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03961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5300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ESTEVAM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39.017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968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VII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8011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REUNIDAS VALPANEMA - GLEBA 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4417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V - QUINTANA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44.915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96207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3460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IX - OCAUÇÚ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22.142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5758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MARTHA III - MARÍLIA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17.961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0506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SANTO ISIDORO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15.836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23020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TRÊS LAGOAS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5545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 Total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109.940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113.097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113.018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118.104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111.788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114.905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123.106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113.419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123.226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126.311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0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60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MD12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1E2FF47-4788-425A-8573-A7B76633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846846"/>
              </p:ext>
            </p:extLst>
          </p:nvPr>
        </p:nvGraphicFramePr>
        <p:xfrm>
          <a:off x="779931" y="509285"/>
          <a:ext cx="10365590" cy="4654336"/>
        </p:xfrm>
        <a:graphic>
          <a:graphicData uri="http://schemas.openxmlformats.org/drawingml/2006/table">
            <a:tbl>
              <a:tblPr/>
              <a:tblGrid>
                <a:gridCol w="726900">
                  <a:extLst>
                    <a:ext uri="{9D8B030D-6E8A-4147-A177-3AD203B41FA5}">
                      <a16:colId xmlns:a16="http://schemas.microsoft.com/office/drawing/2014/main" val="4051159235"/>
                    </a:ext>
                  </a:extLst>
                </a:gridCol>
                <a:gridCol w="574250">
                  <a:extLst>
                    <a:ext uri="{9D8B030D-6E8A-4147-A177-3AD203B41FA5}">
                      <a16:colId xmlns:a16="http://schemas.microsoft.com/office/drawing/2014/main" val="601778863"/>
                    </a:ext>
                  </a:extLst>
                </a:gridCol>
                <a:gridCol w="2376961">
                  <a:extLst>
                    <a:ext uri="{9D8B030D-6E8A-4147-A177-3AD203B41FA5}">
                      <a16:colId xmlns:a16="http://schemas.microsoft.com/office/drawing/2014/main" val="2278453029"/>
                    </a:ext>
                  </a:extLst>
                </a:gridCol>
                <a:gridCol w="852896">
                  <a:extLst>
                    <a:ext uri="{9D8B030D-6E8A-4147-A177-3AD203B41FA5}">
                      <a16:colId xmlns:a16="http://schemas.microsoft.com/office/drawing/2014/main" val="1760059270"/>
                    </a:ext>
                  </a:extLst>
                </a:gridCol>
                <a:gridCol w="533059">
                  <a:extLst>
                    <a:ext uri="{9D8B030D-6E8A-4147-A177-3AD203B41FA5}">
                      <a16:colId xmlns:a16="http://schemas.microsoft.com/office/drawing/2014/main" val="667463469"/>
                    </a:ext>
                  </a:extLst>
                </a:gridCol>
                <a:gridCol w="329528">
                  <a:extLst>
                    <a:ext uri="{9D8B030D-6E8A-4147-A177-3AD203B41FA5}">
                      <a16:colId xmlns:a16="http://schemas.microsoft.com/office/drawing/2014/main" val="1282904771"/>
                    </a:ext>
                  </a:extLst>
                </a:gridCol>
                <a:gridCol w="416756">
                  <a:extLst>
                    <a:ext uri="{9D8B030D-6E8A-4147-A177-3AD203B41FA5}">
                      <a16:colId xmlns:a16="http://schemas.microsoft.com/office/drawing/2014/main" val="3732163965"/>
                    </a:ext>
                  </a:extLst>
                </a:gridCol>
                <a:gridCol w="377988">
                  <a:extLst>
                    <a:ext uri="{9D8B030D-6E8A-4147-A177-3AD203B41FA5}">
                      <a16:colId xmlns:a16="http://schemas.microsoft.com/office/drawing/2014/main" val="751597992"/>
                    </a:ext>
                  </a:extLst>
                </a:gridCol>
                <a:gridCol w="387680">
                  <a:extLst>
                    <a:ext uri="{9D8B030D-6E8A-4147-A177-3AD203B41FA5}">
                      <a16:colId xmlns:a16="http://schemas.microsoft.com/office/drawing/2014/main" val="1747053597"/>
                    </a:ext>
                  </a:extLst>
                </a:gridCol>
                <a:gridCol w="377988">
                  <a:extLst>
                    <a:ext uri="{9D8B030D-6E8A-4147-A177-3AD203B41FA5}">
                      <a16:colId xmlns:a16="http://schemas.microsoft.com/office/drawing/2014/main" val="4129221434"/>
                    </a:ext>
                  </a:extLst>
                </a:gridCol>
                <a:gridCol w="348912">
                  <a:extLst>
                    <a:ext uri="{9D8B030D-6E8A-4147-A177-3AD203B41FA5}">
                      <a16:colId xmlns:a16="http://schemas.microsoft.com/office/drawing/2014/main" val="4155767297"/>
                    </a:ext>
                  </a:extLst>
                </a:gridCol>
                <a:gridCol w="407064">
                  <a:extLst>
                    <a:ext uri="{9D8B030D-6E8A-4147-A177-3AD203B41FA5}">
                      <a16:colId xmlns:a16="http://schemas.microsoft.com/office/drawing/2014/main" val="666071811"/>
                    </a:ext>
                  </a:extLst>
                </a:gridCol>
                <a:gridCol w="348912">
                  <a:extLst>
                    <a:ext uri="{9D8B030D-6E8A-4147-A177-3AD203B41FA5}">
                      <a16:colId xmlns:a16="http://schemas.microsoft.com/office/drawing/2014/main" val="1916933867"/>
                    </a:ext>
                  </a:extLst>
                </a:gridCol>
                <a:gridCol w="397372">
                  <a:extLst>
                    <a:ext uri="{9D8B030D-6E8A-4147-A177-3AD203B41FA5}">
                      <a16:colId xmlns:a16="http://schemas.microsoft.com/office/drawing/2014/main" val="995521134"/>
                    </a:ext>
                  </a:extLst>
                </a:gridCol>
                <a:gridCol w="407064">
                  <a:extLst>
                    <a:ext uri="{9D8B030D-6E8A-4147-A177-3AD203B41FA5}">
                      <a16:colId xmlns:a16="http://schemas.microsoft.com/office/drawing/2014/main" val="1643938256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823053653"/>
                    </a:ext>
                  </a:extLst>
                </a:gridCol>
                <a:gridCol w="1133964">
                  <a:extLst>
                    <a:ext uri="{9D8B030D-6E8A-4147-A177-3AD203B41FA5}">
                      <a16:colId xmlns:a16="http://schemas.microsoft.com/office/drawing/2014/main" val="4244043125"/>
                    </a:ext>
                  </a:extLst>
                </a:gridCol>
              </a:tblGrid>
              <a:tr h="2908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73199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0808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BONAMENS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4396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CRISTÓVÃO III - AGUDOS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7391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PRIMAVERA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226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JOÃO VENTURA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9863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QUEIXADA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Goias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42869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(SJ PAU D'ALHO - SP)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36703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0399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TEREZINHA DOS QUARENTA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68.831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36.968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8932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DAS HORTÊNCIAS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01309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20.355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3935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IX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30.891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9998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ESTRELA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34.379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45854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BRANCA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1773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DO LONTRA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7024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 V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12.204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07295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 IV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1714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CONQUISTA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457143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SEBASTIÃO DO BELMONT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00914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0320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SORTE III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98020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LOURDES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3441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FÉ - GÁLIA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00085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ROSA X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23.686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9106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PLANALTO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46.932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2142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BENEDITO IV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75.569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22.178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8556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0232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JUDAS TADEU DO INHEMA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29129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ILHA II - JULIO MESQUITA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13.989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0519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 VISTA GLEBA 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9809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LIMEIRA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19.098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00959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SÃO JOAQUIM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44.434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30498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SÃO JOAQUIM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4571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 Total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85.350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96.234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73.357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78.046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70.562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70.672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73.982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75.569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74.088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67.024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85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16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MD15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9C670FD-AA4C-4A1E-AE1E-E39E54BE5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81271"/>
              </p:ext>
            </p:extLst>
          </p:nvPr>
        </p:nvGraphicFramePr>
        <p:xfrm>
          <a:off x="779931" y="509285"/>
          <a:ext cx="10737857" cy="5424157"/>
        </p:xfrm>
        <a:graphic>
          <a:graphicData uri="http://schemas.openxmlformats.org/drawingml/2006/table">
            <a:tbl>
              <a:tblPr/>
              <a:tblGrid>
                <a:gridCol w="753006">
                  <a:extLst>
                    <a:ext uri="{9D8B030D-6E8A-4147-A177-3AD203B41FA5}">
                      <a16:colId xmlns:a16="http://schemas.microsoft.com/office/drawing/2014/main" val="116393138"/>
                    </a:ext>
                  </a:extLst>
                </a:gridCol>
                <a:gridCol w="594874">
                  <a:extLst>
                    <a:ext uri="{9D8B030D-6E8A-4147-A177-3AD203B41FA5}">
                      <a16:colId xmlns:a16="http://schemas.microsoft.com/office/drawing/2014/main" val="434324685"/>
                    </a:ext>
                  </a:extLst>
                </a:gridCol>
                <a:gridCol w="2462329">
                  <a:extLst>
                    <a:ext uri="{9D8B030D-6E8A-4147-A177-3AD203B41FA5}">
                      <a16:colId xmlns:a16="http://schemas.microsoft.com/office/drawing/2014/main" val="134163477"/>
                    </a:ext>
                  </a:extLst>
                </a:gridCol>
                <a:gridCol w="883527">
                  <a:extLst>
                    <a:ext uri="{9D8B030D-6E8A-4147-A177-3AD203B41FA5}">
                      <a16:colId xmlns:a16="http://schemas.microsoft.com/office/drawing/2014/main" val="172966417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861040388"/>
                    </a:ext>
                  </a:extLst>
                </a:gridCol>
                <a:gridCol w="341362">
                  <a:extLst>
                    <a:ext uri="{9D8B030D-6E8A-4147-A177-3AD203B41FA5}">
                      <a16:colId xmlns:a16="http://schemas.microsoft.com/office/drawing/2014/main" val="67673879"/>
                    </a:ext>
                  </a:extLst>
                </a:gridCol>
                <a:gridCol w="431724">
                  <a:extLst>
                    <a:ext uri="{9D8B030D-6E8A-4147-A177-3AD203B41FA5}">
                      <a16:colId xmlns:a16="http://schemas.microsoft.com/office/drawing/2014/main" val="2127940148"/>
                    </a:ext>
                  </a:extLst>
                </a:gridCol>
                <a:gridCol w="391562">
                  <a:extLst>
                    <a:ext uri="{9D8B030D-6E8A-4147-A177-3AD203B41FA5}">
                      <a16:colId xmlns:a16="http://schemas.microsoft.com/office/drawing/2014/main" val="3696253740"/>
                    </a:ext>
                  </a:extLst>
                </a:gridCol>
                <a:gridCol w="401603">
                  <a:extLst>
                    <a:ext uri="{9D8B030D-6E8A-4147-A177-3AD203B41FA5}">
                      <a16:colId xmlns:a16="http://schemas.microsoft.com/office/drawing/2014/main" val="507424258"/>
                    </a:ext>
                  </a:extLst>
                </a:gridCol>
                <a:gridCol w="391562">
                  <a:extLst>
                    <a:ext uri="{9D8B030D-6E8A-4147-A177-3AD203B41FA5}">
                      <a16:colId xmlns:a16="http://schemas.microsoft.com/office/drawing/2014/main" val="2933720497"/>
                    </a:ext>
                  </a:extLst>
                </a:gridCol>
                <a:gridCol w="361442">
                  <a:extLst>
                    <a:ext uri="{9D8B030D-6E8A-4147-A177-3AD203B41FA5}">
                      <a16:colId xmlns:a16="http://schemas.microsoft.com/office/drawing/2014/main" val="3519412003"/>
                    </a:ext>
                  </a:extLst>
                </a:gridCol>
                <a:gridCol w="421683">
                  <a:extLst>
                    <a:ext uri="{9D8B030D-6E8A-4147-A177-3AD203B41FA5}">
                      <a16:colId xmlns:a16="http://schemas.microsoft.com/office/drawing/2014/main" val="783209995"/>
                    </a:ext>
                  </a:extLst>
                </a:gridCol>
                <a:gridCol w="361442">
                  <a:extLst>
                    <a:ext uri="{9D8B030D-6E8A-4147-A177-3AD203B41FA5}">
                      <a16:colId xmlns:a16="http://schemas.microsoft.com/office/drawing/2014/main" val="2632816339"/>
                    </a:ext>
                  </a:extLst>
                </a:gridCol>
                <a:gridCol w="411643">
                  <a:extLst>
                    <a:ext uri="{9D8B030D-6E8A-4147-A177-3AD203B41FA5}">
                      <a16:colId xmlns:a16="http://schemas.microsoft.com/office/drawing/2014/main" val="3820356816"/>
                    </a:ext>
                  </a:extLst>
                </a:gridCol>
                <a:gridCol w="421683">
                  <a:extLst>
                    <a:ext uri="{9D8B030D-6E8A-4147-A177-3AD203B41FA5}">
                      <a16:colId xmlns:a16="http://schemas.microsoft.com/office/drawing/2014/main" val="1574103399"/>
                    </a:ext>
                  </a:extLst>
                </a:gridCol>
                <a:gridCol w="381523">
                  <a:extLst>
                    <a:ext uri="{9D8B030D-6E8A-4147-A177-3AD203B41FA5}">
                      <a16:colId xmlns:a16="http://schemas.microsoft.com/office/drawing/2014/main" val="1264415386"/>
                    </a:ext>
                  </a:extLst>
                </a:gridCol>
                <a:gridCol w="1174689">
                  <a:extLst>
                    <a:ext uri="{9D8B030D-6E8A-4147-A177-3AD203B41FA5}">
                      <a16:colId xmlns:a16="http://schemas.microsoft.com/office/drawing/2014/main" val="2178190322"/>
                    </a:ext>
                  </a:extLst>
                </a:gridCol>
              </a:tblGrid>
              <a:tr h="301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728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97.281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1423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VII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72762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BONITO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23182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BARRA MANSA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24.836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50588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X - BOFETE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9101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BREJÃO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463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DIMEP 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1834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DIMEP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66065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BUENA VISTA 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704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0995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BUENA VISTA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32.776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7124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VISTA X - RIBEIRÃO BONITO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22.243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9164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BOCAINA DA BOA VISTA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5340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QUATRO MARIAS - GLEBA B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7500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BACURY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26.955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01294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DA BICA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78393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 DA FIGUEIRA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120814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(PALMEIRA - PR)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332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15.450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67743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JACUTINGA IV - ANHEMBI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99495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RITA DE CÁSSIA II - RIBEIRÃO BONITO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19.419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44375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ALAMBARI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39.337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0659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BARRA - GLEBA B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854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MATIAS E SÃO JOÃO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4271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JUDITH NOVAES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18.735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1298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CACHOEIRA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2740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0407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 BRANCA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9.018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90875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85436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0480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PITANGUEIRAS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58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LUCIA III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27.714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38590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SANTANA IV - BOTUCATU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18.429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04962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PRATINHA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3,60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Avaçoar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90665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VISTA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4,10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58123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DA LAPA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8363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 Total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103.942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87.767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75.411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73.808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72.578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76.271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72.097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7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995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MD13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293137C-69E1-4905-BC34-2D1C7285A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426631"/>
              </p:ext>
            </p:extLst>
          </p:nvPr>
        </p:nvGraphicFramePr>
        <p:xfrm>
          <a:off x="838199" y="509285"/>
          <a:ext cx="10515601" cy="1475530"/>
        </p:xfrm>
        <a:graphic>
          <a:graphicData uri="http://schemas.openxmlformats.org/drawingml/2006/table">
            <a:tbl>
              <a:tblPr/>
              <a:tblGrid>
                <a:gridCol w="737420">
                  <a:extLst>
                    <a:ext uri="{9D8B030D-6E8A-4147-A177-3AD203B41FA5}">
                      <a16:colId xmlns:a16="http://schemas.microsoft.com/office/drawing/2014/main" val="3441291150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353273511"/>
                    </a:ext>
                  </a:extLst>
                </a:gridCol>
                <a:gridCol w="2411361">
                  <a:extLst>
                    <a:ext uri="{9D8B030D-6E8A-4147-A177-3AD203B41FA5}">
                      <a16:colId xmlns:a16="http://schemas.microsoft.com/office/drawing/2014/main" val="369160792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28604865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699832043"/>
                    </a:ext>
                  </a:extLst>
                </a:gridCol>
                <a:gridCol w="334297">
                  <a:extLst>
                    <a:ext uri="{9D8B030D-6E8A-4147-A177-3AD203B41FA5}">
                      <a16:colId xmlns:a16="http://schemas.microsoft.com/office/drawing/2014/main" val="3327199075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74322678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1342301208"/>
                    </a:ext>
                  </a:extLst>
                </a:gridCol>
                <a:gridCol w="393291">
                  <a:extLst>
                    <a:ext uri="{9D8B030D-6E8A-4147-A177-3AD203B41FA5}">
                      <a16:colId xmlns:a16="http://schemas.microsoft.com/office/drawing/2014/main" val="1924918671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3888337052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2769303757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599131094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2698621267"/>
                    </a:ext>
                  </a:extLst>
                </a:gridCol>
                <a:gridCol w="403123">
                  <a:extLst>
                    <a:ext uri="{9D8B030D-6E8A-4147-A177-3AD203B41FA5}">
                      <a16:colId xmlns:a16="http://schemas.microsoft.com/office/drawing/2014/main" val="1601959488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3970190263"/>
                    </a:ext>
                  </a:extLst>
                </a:gridCol>
                <a:gridCol w="373626">
                  <a:extLst>
                    <a:ext uri="{9D8B030D-6E8A-4147-A177-3AD203B41FA5}">
                      <a16:colId xmlns:a16="http://schemas.microsoft.com/office/drawing/2014/main" val="1128831987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843776371"/>
                    </a:ext>
                  </a:extLst>
                </a:gridCol>
              </a:tblGrid>
              <a:tr h="2951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67123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16.664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1210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NELO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49.268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36.724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26712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(SUCUPIRA - MG)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JP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4636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100.444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6409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CALUMBIS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32.531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0246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GANGORRAS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59690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CAPÃO ALTO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57.386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180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 Total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94.827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104.703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79073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284F04-1876-4C77-8EB8-BE90F2342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5743"/>
              </p:ext>
            </p:extLst>
          </p:nvPr>
        </p:nvGraphicFramePr>
        <p:xfrm>
          <a:off x="838199" y="3020786"/>
          <a:ext cx="10515598" cy="1612523"/>
        </p:xfrm>
        <a:graphic>
          <a:graphicData uri="http://schemas.openxmlformats.org/drawingml/2006/table">
            <a:tbl>
              <a:tblPr/>
              <a:tblGrid>
                <a:gridCol w="732454">
                  <a:extLst>
                    <a:ext uri="{9D8B030D-6E8A-4147-A177-3AD203B41FA5}">
                      <a16:colId xmlns:a16="http://schemas.microsoft.com/office/drawing/2014/main" val="1157816876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1036978252"/>
                    </a:ext>
                  </a:extLst>
                </a:gridCol>
                <a:gridCol w="2395125">
                  <a:extLst>
                    <a:ext uri="{9D8B030D-6E8A-4147-A177-3AD203B41FA5}">
                      <a16:colId xmlns:a16="http://schemas.microsoft.com/office/drawing/2014/main" val="198856144"/>
                    </a:ext>
                  </a:extLst>
                </a:gridCol>
                <a:gridCol w="930216">
                  <a:extLst>
                    <a:ext uri="{9D8B030D-6E8A-4147-A177-3AD203B41FA5}">
                      <a16:colId xmlns:a16="http://schemas.microsoft.com/office/drawing/2014/main" val="278912161"/>
                    </a:ext>
                  </a:extLst>
                </a:gridCol>
                <a:gridCol w="537133">
                  <a:extLst>
                    <a:ext uri="{9D8B030D-6E8A-4147-A177-3AD203B41FA5}">
                      <a16:colId xmlns:a16="http://schemas.microsoft.com/office/drawing/2014/main" val="2898390105"/>
                    </a:ext>
                  </a:extLst>
                </a:gridCol>
                <a:gridCol w="332046">
                  <a:extLst>
                    <a:ext uri="{9D8B030D-6E8A-4147-A177-3AD203B41FA5}">
                      <a16:colId xmlns:a16="http://schemas.microsoft.com/office/drawing/2014/main" val="120832226"/>
                    </a:ext>
                  </a:extLst>
                </a:gridCol>
                <a:gridCol w="419941">
                  <a:extLst>
                    <a:ext uri="{9D8B030D-6E8A-4147-A177-3AD203B41FA5}">
                      <a16:colId xmlns:a16="http://schemas.microsoft.com/office/drawing/2014/main" val="3052861337"/>
                    </a:ext>
                  </a:extLst>
                </a:gridCol>
                <a:gridCol w="380876">
                  <a:extLst>
                    <a:ext uri="{9D8B030D-6E8A-4147-A177-3AD203B41FA5}">
                      <a16:colId xmlns:a16="http://schemas.microsoft.com/office/drawing/2014/main" val="4153411722"/>
                    </a:ext>
                  </a:extLst>
                </a:gridCol>
                <a:gridCol w="390642">
                  <a:extLst>
                    <a:ext uri="{9D8B030D-6E8A-4147-A177-3AD203B41FA5}">
                      <a16:colId xmlns:a16="http://schemas.microsoft.com/office/drawing/2014/main" val="3374139275"/>
                    </a:ext>
                  </a:extLst>
                </a:gridCol>
                <a:gridCol w="380876">
                  <a:extLst>
                    <a:ext uri="{9D8B030D-6E8A-4147-A177-3AD203B41FA5}">
                      <a16:colId xmlns:a16="http://schemas.microsoft.com/office/drawing/2014/main" val="3445323432"/>
                    </a:ext>
                  </a:extLst>
                </a:gridCol>
                <a:gridCol w="351578">
                  <a:extLst>
                    <a:ext uri="{9D8B030D-6E8A-4147-A177-3AD203B41FA5}">
                      <a16:colId xmlns:a16="http://schemas.microsoft.com/office/drawing/2014/main" val="4041831349"/>
                    </a:ext>
                  </a:extLst>
                </a:gridCol>
                <a:gridCol w="410174">
                  <a:extLst>
                    <a:ext uri="{9D8B030D-6E8A-4147-A177-3AD203B41FA5}">
                      <a16:colId xmlns:a16="http://schemas.microsoft.com/office/drawing/2014/main" val="2460793804"/>
                    </a:ext>
                  </a:extLst>
                </a:gridCol>
                <a:gridCol w="351578">
                  <a:extLst>
                    <a:ext uri="{9D8B030D-6E8A-4147-A177-3AD203B41FA5}">
                      <a16:colId xmlns:a16="http://schemas.microsoft.com/office/drawing/2014/main" val="554449243"/>
                    </a:ext>
                  </a:extLst>
                </a:gridCol>
                <a:gridCol w="400408">
                  <a:extLst>
                    <a:ext uri="{9D8B030D-6E8A-4147-A177-3AD203B41FA5}">
                      <a16:colId xmlns:a16="http://schemas.microsoft.com/office/drawing/2014/main" val="3242710977"/>
                    </a:ext>
                  </a:extLst>
                </a:gridCol>
                <a:gridCol w="410174">
                  <a:extLst>
                    <a:ext uri="{9D8B030D-6E8A-4147-A177-3AD203B41FA5}">
                      <a16:colId xmlns:a16="http://schemas.microsoft.com/office/drawing/2014/main" val="854399667"/>
                    </a:ext>
                  </a:extLst>
                </a:gridCol>
                <a:gridCol w="371110">
                  <a:extLst>
                    <a:ext uri="{9D8B030D-6E8A-4147-A177-3AD203B41FA5}">
                      <a16:colId xmlns:a16="http://schemas.microsoft.com/office/drawing/2014/main" val="4287374157"/>
                    </a:ext>
                  </a:extLst>
                </a:gridCol>
                <a:gridCol w="1142628">
                  <a:extLst>
                    <a:ext uri="{9D8B030D-6E8A-4147-A177-3AD203B41FA5}">
                      <a16:colId xmlns:a16="http://schemas.microsoft.com/office/drawing/2014/main" val="4036754440"/>
                    </a:ext>
                  </a:extLst>
                </a:gridCol>
              </a:tblGrid>
              <a:tr h="2931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560509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SANTA IZA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00988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NOVAES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11,77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28.264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05037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SANTA IZA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12,37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29.190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36162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DAS PALHAS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61636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20.330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96662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(VARIOS CAFÉ - MG)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T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48.845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42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SORTE - RRP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 Grosso do Sul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24.869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7.131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20417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(CHAPADÃO DO ALTO - MG)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T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54647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 Total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54.097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80.126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96.454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69.628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73.714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6092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D475E73-680A-4DD1-AE87-B1B43D0C50FF}"/>
              </a:ext>
            </a:extLst>
          </p:cNvPr>
          <p:cNvSpPr txBox="1"/>
          <p:nvPr/>
        </p:nvSpPr>
        <p:spPr>
          <a:xfrm>
            <a:off x="689283" y="2300112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MD16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26424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FELLER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D64B63F-3537-4E6B-8254-7CEB3AB3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73825"/>
              </p:ext>
            </p:extLst>
          </p:nvPr>
        </p:nvGraphicFramePr>
        <p:xfrm>
          <a:off x="838199" y="509285"/>
          <a:ext cx="10515601" cy="1327977"/>
        </p:xfrm>
        <a:graphic>
          <a:graphicData uri="http://schemas.openxmlformats.org/drawingml/2006/table">
            <a:tbl>
              <a:tblPr/>
              <a:tblGrid>
                <a:gridCol w="737420">
                  <a:extLst>
                    <a:ext uri="{9D8B030D-6E8A-4147-A177-3AD203B41FA5}">
                      <a16:colId xmlns:a16="http://schemas.microsoft.com/office/drawing/2014/main" val="561700111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3287011145"/>
                    </a:ext>
                  </a:extLst>
                </a:gridCol>
                <a:gridCol w="2411361">
                  <a:extLst>
                    <a:ext uri="{9D8B030D-6E8A-4147-A177-3AD203B41FA5}">
                      <a16:colId xmlns:a16="http://schemas.microsoft.com/office/drawing/2014/main" val="1437916319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744334911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518004619"/>
                    </a:ext>
                  </a:extLst>
                </a:gridCol>
                <a:gridCol w="334297">
                  <a:extLst>
                    <a:ext uri="{9D8B030D-6E8A-4147-A177-3AD203B41FA5}">
                      <a16:colId xmlns:a16="http://schemas.microsoft.com/office/drawing/2014/main" val="3205248564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3726310100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2792778625"/>
                    </a:ext>
                  </a:extLst>
                </a:gridCol>
                <a:gridCol w="393291">
                  <a:extLst>
                    <a:ext uri="{9D8B030D-6E8A-4147-A177-3AD203B41FA5}">
                      <a16:colId xmlns:a16="http://schemas.microsoft.com/office/drawing/2014/main" val="491180961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132343085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3805373379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2167580955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404248960"/>
                    </a:ext>
                  </a:extLst>
                </a:gridCol>
                <a:gridCol w="403123">
                  <a:extLst>
                    <a:ext uri="{9D8B030D-6E8A-4147-A177-3AD203B41FA5}">
                      <a16:colId xmlns:a16="http://schemas.microsoft.com/office/drawing/2014/main" val="2498724494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14757787"/>
                    </a:ext>
                  </a:extLst>
                </a:gridCol>
                <a:gridCol w="373626">
                  <a:extLst>
                    <a:ext uri="{9D8B030D-6E8A-4147-A177-3AD203B41FA5}">
                      <a16:colId xmlns:a16="http://schemas.microsoft.com/office/drawing/2014/main" val="623398813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2181384338"/>
                    </a:ext>
                  </a:extLst>
                </a:gridCol>
              </a:tblGrid>
              <a:tr h="2951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11357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CAMAPUÃ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3,20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DH/Monitoramento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268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III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54450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LUNARDELLI I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11.792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21.584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3266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LUNARDELLI II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6152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0177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PEDRO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4597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FLECHA AZUL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522533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 Total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19.076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06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5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>
            <a:extLst>
              <a:ext uri="{FF2B5EF4-FFF2-40B4-BE49-F238E27FC236}">
                <a16:creationId xmlns:a16="http://schemas.microsoft.com/office/drawing/2014/main" id="{8ACCE7B4-3D11-467F-B1D8-D588FA4E4AB5}"/>
              </a:ext>
            </a:extLst>
          </p:cNvPr>
          <p:cNvSpPr/>
          <p:nvPr/>
        </p:nvSpPr>
        <p:spPr>
          <a:xfrm>
            <a:off x="8060267" y="994996"/>
            <a:ext cx="3877266" cy="1795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Highlights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Desvios: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8F711E5-D657-438D-992A-EBC762D3DEE0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IMPACTOS DE IDADE EM 2025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007EEF-C709-44AB-AD65-979AD15E6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30567"/>
              </p:ext>
            </p:extLst>
          </p:nvPr>
        </p:nvGraphicFramePr>
        <p:xfrm>
          <a:off x="863933" y="893824"/>
          <a:ext cx="6471589" cy="5573838"/>
        </p:xfrm>
        <a:graphic>
          <a:graphicData uri="http://schemas.openxmlformats.org/drawingml/2006/table">
            <a:tbl>
              <a:tblPr/>
              <a:tblGrid>
                <a:gridCol w="958445">
                  <a:extLst>
                    <a:ext uri="{9D8B030D-6E8A-4147-A177-3AD203B41FA5}">
                      <a16:colId xmlns:a16="http://schemas.microsoft.com/office/drawing/2014/main" val="3706990280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26809342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664465986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32241173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77918313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01120051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07776526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495734825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162367317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14343298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882635820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90519423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99114274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404535665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088057689"/>
                    </a:ext>
                  </a:extLst>
                </a:gridCol>
              </a:tblGrid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BDGT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1056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77.964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5191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55.638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77437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59.121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27.378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121.987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1302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182.972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48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40.019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76.686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34.671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224.242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4562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106.806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258.899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3969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0130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4707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188.492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20344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355581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757543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337426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135.096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362.414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230.649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63.890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22.533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1.137.506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5060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598660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Tratativas por MD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6021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1307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19.497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12.548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143.871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273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33.641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44310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11.640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265840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29.238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2021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9331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55.619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201.652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8211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85787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99447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11384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6399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26.485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5458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83.483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46.583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45.658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16.404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51.528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124.260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165.514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768.655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29610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3699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Desvio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5660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50.102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-14.027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-45.615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14.700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9.735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-4.836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-1.015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6.443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29.909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55.851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8396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17.350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2.068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-34.414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16.817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7.339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12.163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18.023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48.735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88.233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9968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8.548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-57.566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-10.958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-11.837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-22.831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2.830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-2.837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4.387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1.603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-88.346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0492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11.640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-30.030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-73.632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-12.260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3.959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-9.215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-31.213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-17.576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12.955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37.639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-107.732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4085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-37.601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-8.109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-29.874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-75.629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-16.450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2.492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-5.434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-179.887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3413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-7.085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-45.446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-104.146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-60.256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16.547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-13.145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-2.373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-1.734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-223.044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8707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10.692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3.477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12.036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9.193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9.878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17.420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70.329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55.543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13.008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201.575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70710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41481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5.063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-26.851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-29.431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-33.297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-34.543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-11.780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-21.632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1.195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4.824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-1.250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30.772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-116.517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44183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1.767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-11.620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-9.852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839914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561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-7.860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6.576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11.474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-7.757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8.436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10.868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1702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27.523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-88.512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-316.756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-185.815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-47.485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-57.274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-84.775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30.795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28.354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89.823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118.413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116.859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-368.851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13026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D8444B43-5582-462D-B05F-94E1264769D3}"/>
              </a:ext>
            </a:extLst>
          </p:cNvPr>
          <p:cNvSpPr/>
          <p:nvPr/>
        </p:nvSpPr>
        <p:spPr>
          <a:xfrm>
            <a:off x="3220461" y="2448397"/>
            <a:ext cx="4625789" cy="1770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Manter?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A48EF2-4BEA-4D91-96F3-DA2D4F190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073111"/>
              </p:ext>
            </p:extLst>
          </p:nvPr>
        </p:nvGraphicFramePr>
        <p:xfrm>
          <a:off x="8581580" y="3333662"/>
          <a:ext cx="2391220" cy="22860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469980320"/>
                    </a:ext>
                  </a:extLst>
                </a:gridCol>
                <a:gridCol w="750380">
                  <a:extLst>
                    <a:ext uri="{9D8B030D-6E8A-4147-A177-3AD203B41FA5}">
                      <a16:colId xmlns:a16="http://schemas.microsoft.com/office/drawing/2014/main" val="42677070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4750444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DH/Monit./Fogo - &lt;4,7 anos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Vol. 2025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7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1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58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60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98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43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74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9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438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61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3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44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6AD2E76-3436-4A8A-8100-189AED6BA1F2}"/>
              </a:ext>
            </a:extLst>
          </p:cNvPr>
          <p:cNvSpPr/>
          <p:nvPr/>
        </p:nvSpPr>
        <p:spPr>
          <a:xfrm>
            <a:off x="2019300" y="6116783"/>
            <a:ext cx="10090091" cy="7271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D21F28-49CF-4A37-A155-ECE5DB0C8DE6}"/>
              </a:ext>
            </a:extLst>
          </p:cNvPr>
          <p:cNvSpPr txBox="1"/>
          <p:nvPr/>
        </p:nvSpPr>
        <p:spPr>
          <a:xfrm>
            <a:off x="714375" y="-66267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FORA BASE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5DB2AE-9EBE-45C6-83DA-31D61DBD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1" y="817244"/>
            <a:ext cx="4102735" cy="12553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288949-032E-40D1-BBF7-77FDDCC9461D}"/>
              </a:ext>
            </a:extLst>
          </p:cNvPr>
          <p:cNvSpPr txBox="1"/>
          <p:nvPr/>
        </p:nvSpPr>
        <p:spPr>
          <a:xfrm>
            <a:off x="5128492" y="962913"/>
            <a:ext cx="28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Redução de 512 k m³ comparado a RF02, com a revisão da estratégico do MD16 ir para MG no lugar do MD12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D42671-4FEE-4C13-B4BC-53B6B6B34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784258"/>
              </p:ext>
            </p:extLst>
          </p:nvPr>
        </p:nvGraphicFramePr>
        <p:xfrm>
          <a:off x="798171" y="2277514"/>
          <a:ext cx="7979927" cy="4351341"/>
        </p:xfrm>
        <a:graphic>
          <a:graphicData uri="http://schemas.openxmlformats.org/drawingml/2006/table">
            <a:tbl>
              <a:tblPr/>
              <a:tblGrid>
                <a:gridCol w="704111">
                  <a:extLst>
                    <a:ext uri="{9D8B030D-6E8A-4147-A177-3AD203B41FA5}">
                      <a16:colId xmlns:a16="http://schemas.microsoft.com/office/drawing/2014/main" val="3171880259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2628969107"/>
                    </a:ext>
                  </a:extLst>
                </a:gridCol>
                <a:gridCol w="424938">
                  <a:extLst>
                    <a:ext uri="{9D8B030D-6E8A-4147-A177-3AD203B41FA5}">
                      <a16:colId xmlns:a16="http://schemas.microsoft.com/office/drawing/2014/main" val="1592798524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3314911651"/>
                    </a:ext>
                  </a:extLst>
                </a:gridCol>
                <a:gridCol w="484231">
                  <a:extLst>
                    <a:ext uri="{9D8B030D-6E8A-4147-A177-3AD203B41FA5}">
                      <a16:colId xmlns:a16="http://schemas.microsoft.com/office/drawing/2014/main" val="4073165113"/>
                    </a:ext>
                  </a:extLst>
                </a:gridCol>
                <a:gridCol w="444702">
                  <a:extLst>
                    <a:ext uri="{9D8B030D-6E8A-4147-A177-3AD203B41FA5}">
                      <a16:colId xmlns:a16="http://schemas.microsoft.com/office/drawing/2014/main" val="2327236647"/>
                    </a:ext>
                  </a:extLst>
                </a:gridCol>
                <a:gridCol w="444702">
                  <a:extLst>
                    <a:ext uri="{9D8B030D-6E8A-4147-A177-3AD203B41FA5}">
                      <a16:colId xmlns:a16="http://schemas.microsoft.com/office/drawing/2014/main" val="3218272349"/>
                    </a:ext>
                  </a:extLst>
                </a:gridCol>
                <a:gridCol w="437290">
                  <a:extLst>
                    <a:ext uri="{9D8B030D-6E8A-4147-A177-3AD203B41FA5}">
                      <a16:colId xmlns:a16="http://schemas.microsoft.com/office/drawing/2014/main" val="159644498"/>
                    </a:ext>
                  </a:extLst>
                </a:gridCol>
                <a:gridCol w="407643">
                  <a:extLst>
                    <a:ext uri="{9D8B030D-6E8A-4147-A177-3AD203B41FA5}">
                      <a16:colId xmlns:a16="http://schemas.microsoft.com/office/drawing/2014/main" val="3761472769"/>
                    </a:ext>
                  </a:extLst>
                </a:gridCol>
                <a:gridCol w="464466">
                  <a:extLst>
                    <a:ext uri="{9D8B030D-6E8A-4147-A177-3AD203B41FA5}">
                      <a16:colId xmlns:a16="http://schemas.microsoft.com/office/drawing/2014/main" val="1780265769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1573897713"/>
                    </a:ext>
                  </a:extLst>
                </a:gridCol>
                <a:gridCol w="454584">
                  <a:extLst>
                    <a:ext uri="{9D8B030D-6E8A-4147-A177-3AD203B41FA5}">
                      <a16:colId xmlns:a16="http://schemas.microsoft.com/office/drawing/2014/main" val="3734030542"/>
                    </a:ext>
                  </a:extLst>
                </a:gridCol>
                <a:gridCol w="464466">
                  <a:extLst>
                    <a:ext uri="{9D8B030D-6E8A-4147-A177-3AD203B41FA5}">
                      <a16:colId xmlns:a16="http://schemas.microsoft.com/office/drawing/2014/main" val="2436734208"/>
                    </a:ext>
                  </a:extLst>
                </a:gridCol>
                <a:gridCol w="437290">
                  <a:extLst>
                    <a:ext uri="{9D8B030D-6E8A-4147-A177-3AD203B41FA5}">
                      <a16:colId xmlns:a16="http://schemas.microsoft.com/office/drawing/2014/main" val="2279470360"/>
                    </a:ext>
                  </a:extLst>
                </a:gridCol>
                <a:gridCol w="484231">
                  <a:extLst>
                    <a:ext uri="{9D8B030D-6E8A-4147-A177-3AD203B41FA5}">
                      <a16:colId xmlns:a16="http://schemas.microsoft.com/office/drawing/2014/main" val="1418896753"/>
                    </a:ext>
                  </a:extLst>
                </a:gridCol>
                <a:gridCol w="496584">
                  <a:extLst>
                    <a:ext uri="{9D8B030D-6E8A-4147-A177-3AD203B41FA5}">
                      <a16:colId xmlns:a16="http://schemas.microsoft.com/office/drawing/2014/main" val="1525387699"/>
                    </a:ext>
                  </a:extLst>
                </a:gridCol>
              </a:tblGrid>
              <a:tr h="3118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2025 (m³)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Km base x faz 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83655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769477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654349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681424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20.246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0592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46.281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13.262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151.627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43533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01432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296471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64.677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46.281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33.508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238.785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3692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744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58712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63811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6007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2493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Goias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74.360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109.127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70615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68.831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57.691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140.574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49946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96.234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73.357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57.691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276.100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80314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55.311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86.824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36.724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572.436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733638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JP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352.000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99434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55.311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86.824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94.827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924.436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06305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34661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19.419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65.477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34006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47531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19.419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47782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 Grosso do Sul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59.633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24.869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176.638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10053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23.965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80.365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80.126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96.454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378.515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1162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T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48.845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371.560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02079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83.598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80.365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80.126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96.454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926.714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9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234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F70149C-2765-4700-A2DA-C915DF28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75121"/>
              </p:ext>
            </p:extLst>
          </p:nvPr>
        </p:nvGraphicFramePr>
        <p:xfrm>
          <a:off x="1009111" y="101600"/>
          <a:ext cx="10928891" cy="6280905"/>
        </p:xfrm>
        <a:graphic>
          <a:graphicData uri="http://schemas.openxmlformats.org/drawingml/2006/table">
            <a:tbl>
              <a:tblPr/>
              <a:tblGrid>
                <a:gridCol w="1407886">
                  <a:extLst>
                    <a:ext uri="{9D8B030D-6E8A-4147-A177-3AD203B41FA5}">
                      <a16:colId xmlns:a16="http://schemas.microsoft.com/office/drawing/2014/main" val="2939295112"/>
                    </a:ext>
                  </a:extLst>
                </a:gridCol>
                <a:gridCol w="433742">
                  <a:extLst>
                    <a:ext uri="{9D8B030D-6E8A-4147-A177-3AD203B41FA5}">
                      <a16:colId xmlns:a16="http://schemas.microsoft.com/office/drawing/2014/main" val="705016441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735984120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2036658939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3330076274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3082033826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1751701179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332649150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301146684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741114733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909589128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3080590657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1139201438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82098949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113914513"/>
                    </a:ext>
                  </a:extLst>
                </a:gridCol>
                <a:gridCol w="319974">
                  <a:extLst>
                    <a:ext uri="{9D8B030D-6E8A-4147-A177-3AD203B41FA5}">
                      <a16:colId xmlns:a16="http://schemas.microsoft.com/office/drawing/2014/main" val="2644606877"/>
                    </a:ext>
                  </a:extLst>
                </a:gridCol>
                <a:gridCol w="341305">
                  <a:extLst>
                    <a:ext uri="{9D8B030D-6E8A-4147-A177-3AD203B41FA5}">
                      <a16:colId xmlns:a16="http://schemas.microsoft.com/office/drawing/2014/main" val="1805911814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553967562"/>
                    </a:ext>
                  </a:extLst>
                </a:gridCol>
                <a:gridCol w="341305">
                  <a:extLst>
                    <a:ext uri="{9D8B030D-6E8A-4147-A177-3AD203B41FA5}">
                      <a16:colId xmlns:a16="http://schemas.microsoft.com/office/drawing/2014/main" val="3491465069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3602537345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203810371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2490784533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2126501666"/>
                    </a:ext>
                  </a:extLst>
                </a:gridCol>
                <a:gridCol w="206205">
                  <a:extLst>
                    <a:ext uri="{9D8B030D-6E8A-4147-A177-3AD203B41FA5}">
                      <a16:colId xmlns:a16="http://schemas.microsoft.com/office/drawing/2014/main" val="352910795"/>
                    </a:ext>
                  </a:extLst>
                </a:gridCol>
                <a:gridCol w="511959">
                  <a:extLst>
                    <a:ext uri="{9D8B030D-6E8A-4147-A177-3AD203B41FA5}">
                      <a16:colId xmlns:a16="http://schemas.microsoft.com/office/drawing/2014/main" val="2590830"/>
                    </a:ext>
                  </a:extLst>
                </a:gridCol>
                <a:gridCol w="341305">
                  <a:extLst>
                    <a:ext uri="{9D8B030D-6E8A-4147-A177-3AD203B41FA5}">
                      <a16:colId xmlns:a16="http://schemas.microsoft.com/office/drawing/2014/main" val="1648899707"/>
                    </a:ext>
                  </a:extLst>
                </a:gridCol>
              </a:tblGrid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Wood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20246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9127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1241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Infield +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6076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7734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Total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87151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18111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66237"/>
                  </a:ext>
                </a:extLst>
              </a:tr>
              <a:tr h="2583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Infield +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92993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9712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Total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2021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1019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01327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Infield +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7743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0220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73605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3761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Wood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13334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250278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83356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5719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58550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27634"/>
                  </a:ext>
                </a:extLst>
              </a:tr>
              <a:tr h="129191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6263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0974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0158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6699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pt-B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63934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consumption / 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29733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consumption / 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65598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consumption / 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2565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35254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58443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927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1 - KP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5316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2 - KP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2333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2 - DP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65993"/>
                  </a:ext>
                </a:extLst>
              </a:tr>
              <a:tr h="80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m³/ admt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21215"/>
                  </a:ext>
                </a:extLst>
              </a:tr>
              <a:tr h="129191"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5099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59317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Harvesting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548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0354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813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harvesting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1808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 HV + FL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87338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AIV  (VMI)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m³/tree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9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1757CA1-A138-43CD-8DD1-3129A73BF988}"/>
              </a:ext>
            </a:extLst>
          </p:cNvPr>
          <p:cNvSpPr/>
          <p:nvPr/>
        </p:nvSpPr>
        <p:spPr>
          <a:xfrm>
            <a:off x="2019300" y="6116783"/>
            <a:ext cx="10090091" cy="7271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714375" y="-66267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Experimentos</a:t>
            </a:r>
          </a:p>
        </p:txBody>
      </p: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2F9ED48C-219A-4FBC-A881-2E28CF55EBFB}"/>
              </a:ext>
            </a:extLst>
          </p:cNvPr>
          <p:cNvSpPr/>
          <p:nvPr/>
        </p:nvSpPr>
        <p:spPr>
          <a:xfrm>
            <a:off x="21837591" y="4738688"/>
            <a:ext cx="315913" cy="1152525"/>
          </a:xfrm>
          <a:prstGeom prst="rightBrac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áfico 2" descr="Seta com curva ligeira">
            <a:extLst>
              <a:ext uri="{FF2B5EF4-FFF2-40B4-BE49-F238E27FC236}">
                <a16:creationId xmlns:a16="http://schemas.microsoft.com/office/drawing/2014/main" id="{D04F90C5-50FE-45A1-93F3-0F0ABE4EC6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567" y="926261"/>
            <a:ext cx="571500" cy="57150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DC95E4-27D7-4E24-8CA9-A27BA014B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27971"/>
              </p:ext>
            </p:extLst>
          </p:nvPr>
        </p:nvGraphicFramePr>
        <p:xfrm>
          <a:off x="714375" y="915870"/>
          <a:ext cx="4430924" cy="1065508"/>
        </p:xfrm>
        <a:graphic>
          <a:graphicData uri="http://schemas.openxmlformats.org/drawingml/2006/table">
            <a:tbl>
              <a:tblPr/>
              <a:tblGrid>
                <a:gridCol w="1906588">
                  <a:extLst>
                    <a:ext uri="{9D8B030D-6E8A-4147-A177-3AD203B41FA5}">
                      <a16:colId xmlns:a16="http://schemas.microsoft.com/office/drawing/2014/main" val="257140149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946258278"/>
                    </a:ext>
                  </a:extLst>
                </a:gridCol>
                <a:gridCol w="779566">
                  <a:extLst>
                    <a:ext uri="{9D8B030D-6E8A-4147-A177-3AD203B41FA5}">
                      <a16:colId xmlns:a16="http://schemas.microsoft.com/office/drawing/2014/main" val="236126310"/>
                    </a:ext>
                  </a:extLst>
                </a:gridCol>
                <a:gridCol w="635202">
                  <a:extLst>
                    <a:ext uri="{9D8B030D-6E8A-4147-A177-3AD203B41FA5}">
                      <a16:colId xmlns:a16="http://schemas.microsoft.com/office/drawing/2014/main" val="4290687712"/>
                    </a:ext>
                  </a:extLst>
                </a:gridCol>
                <a:gridCol w="606330">
                  <a:extLst>
                    <a:ext uri="{9D8B030D-6E8A-4147-A177-3AD203B41FA5}">
                      <a16:colId xmlns:a16="http://schemas.microsoft.com/office/drawing/2014/main" val="3324375540"/>
                    </a:ext>
                  </a:extLst>
                </a:gridCol>
              </a:tblGrid>
              <a:tr h="5200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Talhão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Mês Corte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experimento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 média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85430"/>
                  </a:ext>
                </a:extLst>
              </a:tr>
              <a:tr h="17336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ALEGRE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0686004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01/07/2025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75749"/>
                  </a:ext>
                </a:extLst>
              </a:tr>
              <a:tr h="19870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DA ÁGUA PARADA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0659014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41222"/>
                  </a:ext>
                </a:extLst>
              </a:tr>
              <a:tr h="17336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9623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20E71C-A49F-40F0-8A1C-EA6D4C17F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051910"/>
              </p:ext>
            </p:extLst>
          </p:nvPr>
        </p:nvGraphicFramePr>
        <p:xfrm>
          <a:off x="6339335" y="926261"/>
          <a:ext cx="4610100" cy="15240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393400056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92014943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Tema | Justificativa | Fazenda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experimento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81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84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cooperativo (há contrato/acordo).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24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ALEGRE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214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DA ÁGUA PARADA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06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50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1757CA1-A138-43CD-8DD1-3129A73BF988}"/>
              </a:ext>
            </a:extLst>
          </p:cNvPr>
          <p:cNvSpPr/>
          <p:nvPr/>
        </p:nvSpPr>
        <p:spPr>
          <a:xfrm>
            <a:off x="2019300" y="6116783"/>
            <a:ext cx="10090091" cy="7271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714375" y="-66267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Experimentos - acompanhamento</a:t>
            </a:r>
          </a:p>
        </p:txBody>
      </p: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2F9ED48C-219A-4FBC-A881-2E28CF55EBFB}"/>
              </a:ext>
            </a:extLst>
          </p:cNvPr>
          <p:cNvSpPr/>
          <p:nvPr/>
        </p:nvSpPr>
        <p:spPr>
          <a:xfrm>
            <a:off x="21837591" y="4738688"/>
            <a:ext cx="315913" cy="1152525"/>
          </a:xfrm>
          <a:prstGeom prst="rightBrac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6FD5B1-A555-443A-98F4-EB4EB08C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7" y="1009033"/>
            <a:ext cx="10301720" cy="22436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7FF8A3-B0E5-4A73-9FB5-653F5795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738486"/>
              </p:ext>
            </p:extLst>
          </p:nvPr>
        </p:nvGraphicFramePr>
        <p:xfrm>
          <a:off x="877207" y="3605368"/>
          <a:ext cx="8414689" cy="2802095"/>
        </p:xfrm>
        <a:graphic>
          <a:graphicData uri="http://schemas.openxmlformats.org/drawingml/2006/table">
            <a:tbl>
              <a:tblPr/>
              <a:tblGrid>
                <a:gridCol w="1164953">
                  <a:extLst>
                    <a:ext uri="{9D8B030D-6E8A-4147-A177-3AD203B41FA5}">
                      <a16:colId xmlns:a16="http://schemas.microsoft.com/office/drawing/2014/main" val="1116861274"/>
                    </a:ext>
                  </a:extLst>
                </a:gridCol>
                <a:gridCol w="1245267">
                  <a:extLst>
                    <a:ext uri="{9D8B030D-6E8A-4147-A177-3AD203B41FA5}">
                      <a16:colId xmlns:a16="http://schemas.microsoft.com/office/drawing/2014/main" val="632062681"/>
                    </a:ext>
                  </a:extLst>
                </a:gridCol>
                <a:gridCol w="497780">
                  <a:extLst>
                    <a:ext uri="{9D8B030D-6E8A-4147-A177-3AD203B41FA5}">
                      <a16:colId xmlns:a16="http://schemas.microsoft.com/office/drawing/2014/main" val="695460692"/>
                    </a:ext>
                  </a:extLst>
                </a:gridCol>
                <a:gridCol w="980004">
                  <a:extLst>
                    <a:ext uri="{9D8B030D-6E8A-4147-A177-3AD203B41FA5}">
                      <a16:colId xmlns:a16="http://schemas.microsoft.com/office/drawing/2014/main" val="67407709"/>
                    </a:ext>
                  </a:extLst>
                </a:gridCol>
                <a:gridCol w="490002">
                  <a:extLst>
                    <a:ext uri="{9D8B030D-6E8A-4147-A177-3AD203B41FA5}">
                      <a16:colId xmlns:a16="http://schemas.microsoft.com/office/drawing/2014/main" val="2191374184"/>
                    </a:ext>
                  </a:extLst>
                </a:gridCol>
                <a:gridCol w="490002">
                  <a:extLst>
                    <a:ext uri="{9D8B030D-6E8A-4147-A177-3AD203B41FA5}">
                      <a16:colId xmlns:a16="http://schemas.microsoft.com/office/drawing/2014/main" val="856245307"/>
                    </a:ext>
                  </a:extLst>
                </a:gridCol>
                <a:gridCol w="624169">
                  <a:extLst>
                    <a:ext uri="{9D8B030D-6E8A-4147-A177-3AD203B41FA5}">
                      <a16:colId xmlns:a16="http://schemas.microsoft.com/office/drawing/2014/main" val="4055695866"/>
                    </a:ext>
                  </a:extLst>
                </a:gridCol>
                <a:gridCol w="624169">
                  <a:extLst>
                    <a:ext uri="{9D8B030D-6E8A-4147-A177-3AD203B41FA5}">
                      <a16:colId xmlns:a16="http://schemas.microsoft.com/office/drawing/2014/main" val="2644557259"/>
                    </a:ext>
                  </a:extLst>
                </a:gridCol>
                <a:gridCol w="624169">
                  <a:extLst>
                    <a:ext uri="{9D8B030D-6E8A-4147-A177-3AD203B41FA5}">
                      <a16:colId xmlns:a16="http://schemas.microsoft.com/office/drawing/2014/main" val="3410197563"/>
                    </a:ext>
                  </a:extLst>
                </a:gridCol>
                <a:gridCol w="373335">
                  <a:extLst>
                    <a:ext uri="{9D8B030D-6E8A-4147-A177-3AD203B41FA5}">
                      <a16:colId xmlns:a16="http://schemas.microsoft.com/office/drawing/2014/main" val="3251437489"/>
                    </a:ext>
                  </a:extLst>
                </a:gridCol>
                <a:gridCol w="1300839">
                  <a:extLst>
                    <a:ext uri="{9D8B030D-6E8A-4147-A177-3AD203B41FA5}">
                      <a16:colId xmlns:a16="http://schemas.microsoft.com/office/drawing/2014/main" val="3806416485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Pendencia de liberação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Talhão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de Pesquisa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experimento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 média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ultimo PAC 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PAC pévio 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PAC atual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83609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Experimento será 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REFLEM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0260025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01/06/2025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01/05/2025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Postergar pós querencia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14427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0526030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Solos e Nutrição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4483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0526031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Solos e Nutrição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6478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0526032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Solos e Nutrição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71215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XI - GETULINA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0608008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01/05/2025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-184,00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Antecpado/idade/estoqe seguro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230916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MÔNICA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0565002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-61,00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Déficit hidrico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36459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0473001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-212,00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72605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0473002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-212,00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7371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0473003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-184,00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78821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947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11673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5141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37667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0473023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3809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0036002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68799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0036011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17491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0036014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41371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0036021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05810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0036024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7285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82613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1.164,5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5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45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DH -  Monitoramento – Sinistro Fogo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62C25E-AA29-4CD7-9335-AC5378B842B9}"/>
              </a:ext>
            </a:extLst>
          </p:cNvPr>
          <p:cNvSpPr txBox="1"/>
          <p:nvPr/>
        </p:nvSpPr>
        <p:spPr>
          <a:xfrm>
            <a:off x="990934" y="3982178"/>
            <a:ext cx="715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Previsibilidade da Qualidade Madeira </a:t>
            </a:r>
            <a:r>
              <a:rPr lang="pt-BR" sz="1200" dirty="0" err="1"/>
              <a:t>Classif</a:t>
            </a:r>
            <a:r>
              <a:rPr lang="pt-BR" sz="1200" dirty="0"/>
              <a:t>. BAD - Casca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60E3AF-DECD-4BB0-AE44-FA531AF2C40C}"/>
              </a:ext>
            </a:extLst>
          </p:cNvPr>
          <p:cNvSpPr txBox="1"/>
          <p:nvPr/>
        </p:nvSpPr>
        <p:spPr>
          <a:xfrm>
            <a:off x="990934" y="1028219"/>
            <a:ext cx="715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Corte madeira de déficit hídrico ou com alertas vermelho (monitoramento).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AE5E89B-EE5A-4513-80DE-826CBFE8E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73152"/>
              </p:ext>
            </p:extLst>
          </p:nvPr>
        </p:nvGraphicFramePr>
        <p:xfrm>
          <a:off x="763261" y="1407994"/>
          <a:ext cx="11216801" cy="2021009"/>
        </p:xfrm>
        <a:graphic>
          <a:graphicData uri="http://schemas.openxmlformats.org/drawingml/2006/table">
            <a:tbl>
              <a:tblPr/>
              <a:tblGrid>
                <a:gridCol w="1210873">
                  <a:extLst>
                    <a:ext uri="{9D8B030D-6E8A-4147-A177-3AD203B41FA5}">
                      <a16:colId xmlns:a16="http://schemas.microsoft.com/office/drawing/2014/main" val="3258033282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868554691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776667795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003166128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316739219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388095505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66328288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175803305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99087601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806235992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209438264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258606081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441499728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75229931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239512761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21950182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612321613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28737645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98989827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496434776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415542518"/>
                    </a:ext>
                  </a:extLst>
                </a:gridCol>
                <a:gridCol w="491918">
                  <a:extLst>
                    <a:ext uri="{9D8B030D-6E8A-4147-A177-3AD203B41FA5}">
                      <a16:colId xmlns:a16="http://schemas.microsoft.com/office/drawing/2014/main" val="4406591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293171386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87423687"/>
                    </a:ext>
                  </a:extLst>
                </a:gridCol>
              </a:tblGrid>
              <a:tr h="2329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Celulose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JAN/26</a:t>
                      </a:r>
                    </a:p>
                  </a:txBody>
                  <a:tcPr marL="5407" marR="5407" marT="5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total (m³)</a:t>
                      </a:r>
                    </a:p>
                  </a:txBody>
                  <a:tcPr marL="5407" marR="5407" marT="5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(ha)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Pond.  Idade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109048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29.593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60.726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64.455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52.684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50.882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387.713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65118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46.823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1021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49323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10.516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60.726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33.703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50.882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25.254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7.470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321.780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5266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-8.061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23.163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141.665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416.240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92629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-12.251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21.842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-2.371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20.892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50.654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51.976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142.254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81077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571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996137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16.296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25.534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23.310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48.826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89.689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262.585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00043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 (celulose)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41.396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23.364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63.903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23.131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97.794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61.770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130.709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185.399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858.998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6.237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2622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21.756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20.435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-4.777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35.632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209.868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3359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13.620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8.822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51.819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1947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29.849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006444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14.987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32.065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45.271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30.181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34.502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55.877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30.515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111.099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65.951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567.463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9792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110.658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76.029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129.229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156.836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108.366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147.475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174.796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313.525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234.366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1.662.951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11.198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8439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6CF9D3F-54B5-4817-BEB8-8B8DD7C95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257336"/>
              </p:ext>
            </p:extLst>
          </p:nvPr>
        </p:nvGraphicFramePr>
        <p:xfrm>
          <a:off x="763261" y="4400911"/>
          <a:ext cx="11216805" cy="759580"/>
        </p:xfrm>
        <a:graphic>
          <a:graphicData uri="http://schemas.openxmlformats.org/drawingml/2006/table">
            <a:tbl>
              <a:tblPr/>
              <a:tblGrid>
                <a:gridCol w="355428">
                  <a:extLst>
                    <a:ext uri="{9D8B030D-6E8A-4147-A177-3AD203B41FA5}">
                      <a16:colId xmlns:a16="http://schemas.microsoft.com/office/drawing/2014/main" val="3962186145"/>
                    </a:ext>
                  </a:extLst>
                </a:gridCol>
                <a:gridCol w="1270469">
                  <a:extLst>
                    <a:ext uri="{9D8B030D-6E8A-4147-A177-3AD203B41FA5}">
                      <a16:colId xmlns:a16="http://schemas.microsoft.com/office/drawing/2014/main" val="866233736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2467453206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895876273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59537617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57684780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48120382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93679094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03689207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443427447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84453232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15458534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66602181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14894780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951756646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588357685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71791135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01891766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200087794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837885812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566092424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073531466"/>
                    </a:ext>
                  </a:extLst>
                </a:gridCol>
                <a:gridCol w="516128">
                  <a:extLst>
                    <a:ext uri="{9D8B030D-6E8A-4147-A177-3AD203B41FA5}">
                      <a16:colId xmlns:a16="http://schemas.microsoft.com/office/drawing/2014/main" val="3172708977"/>
                    </a:ext>
                  </a:extLst>
                </a:gridCol>
              </a:tblGrid>
              <a:tr h="241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BAD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JAN/26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total (m³)</a:t>
                      </a:r>
                    </a:p>
                  </a:txBody>
                  <a:tcPr marL="5612" marR="5612" marT="5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44856"/>
                  </a:ext>
                </a:extLst>
              </a:tr>
              <a:tr h="12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16.868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34.614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15.497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36.739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29.003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16.195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220.996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27781"/>
                  </a:ext>
                </a:extLst>
              </a:tr>
              <a:tr h="12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2.543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13.655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39.885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56.666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166.496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05294"/>
                  </a:ext>
                </a:extLst>
              </a:tr>
              <a:tr h="12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 (celulose)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21.940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33.286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12.383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33.869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51.831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22.361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32.738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24.166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69.276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98.261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40.831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455.269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74515"/>
                  </a:ext>
                </a:extLst>
              </a:tr>
              <a:tr h="126674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36.877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57.459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43.772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64.621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50.520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84.404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22.361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55.360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73.567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88.602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154.342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106.424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842.762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2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94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F83-FFF7-43DC-9DBD-0FF6ED7A6749}"/>
              </a:ext>
            </a:extLst>
          </p:cNvPr>
          <p:cNvSpPr txBox="1">
            <a:spLocks/>
          </p:cNvSpPr>
          <p:nvPr/>
        </p:nvSpPr>
        <p:spPr>
          <a:xfrm>
            <a:off x="-144856" y="3429000"/>
            <a:ext cx="4264184" cy="1473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pt-BR" sz="3200" b="1" i="0" cap="all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/>
            <a:r>
              <a:rPr lang="pt-BR" i="1" kern="0" dirty="0"/>
              <a:t>COLHEITA</a:t>
            </a:r>
          </a:p>
        </p:txBody>
      </p:sp>
    </p:spTree>
    <p:extLst>
      <p:ext uri="{BB962C8B-B14F-4D97-AF65-F5344CB8AC3E}">
        <p14:creationId xmlns:p14="http://schemas.microsoft.com/office/powerpoint/2010/main" val="24753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416D0B67-B1E2-4AE5-8D10-A65A7024AEA2}"/>
              </a:ext>
            </a:extLst>
          </p:cNvPr>
          <p:cNvSpPr/>
          <p:nvPr/>
        </p:nvSpPr>
        <p:spPr>
          <a:xfrm>
            <a:off x="2367363" y="6344869"/>
            <a:ext cx="8759440" cy="454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3576E1EF-B46C-46C3-A312-1D0DDE7778FB}"/>
              </a:ext>
            </a:extLst>
          </p:cNvPr>
          <p:cNvSpPr txBox="1">
            <a:spLocks/>
          </p:cNvSpPr>
          <p:nvPr/>
        </p:nvSpPr>
        <p:spPr bwMode="auto">
          <a:xfrm>
            <a:off x="830259" y="821640"/>
            <a:ext cx="4262091" cy="3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sz="1800" b="1" kern="1200" baseline="0">
                <a:solidFill>
                  <a:srgbClr val="0054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Cenário: RF03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088540CB-17D2-4976-8318-D7CC3AFE161C}"/>
              </a:ext>
            </a:extLst>
          </p:cNvPr>
          <p:cNvSpPr txBox="1"/>
          <p:nvPr/>
        </p:nvSpPr>
        <p:spPr>
          <a:xfrm>
            <a:off x="7186080" y="795554"/>
            <a:ext cx="1879599" cy="3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cs typeface="+mn-cs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pt-BR" dirty="0"/>
              <a:t>Área e IMA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ADEDA4CA-7D84-40D6-B3F2-A3D1D423BC8B}"/>
              </a:ext>
            </a:extLst>
          </p:cNvPr>
          <p:cNvSpPr txBox="1"/>
          <p:nvPr/>
        </p:nvSpPr>
        <p:spPr>
          <a:xfrm>
            <a:off x="1051594" y="85725"/>
            <a:ext cx="6204340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CENÁRIO GERAL DE CORTE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4226BF4-363E-4C1C-B502-812F94DEB03D}"/>
              </a:ext>
            </a:extLst>
          </p:cNvPr>
          <p:cNvSpPr txBox="1"/>
          <p:nvPr/>
        </p:nvSpPr>
        <p:spPr>
          <a:xfrm>
            <a:off x="7186079" y="3053934"/>
            <a:ext cx="1879599" cy="3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cs typeface="+mn-cs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pt-BR" dirty="0"/>
              <a:t>Idade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E6C53E38-FF46-4F1A-B80B-88F8F06B6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591400"/>
              </p:ext>
            </p:extLst>
          </p:nvPr>
        </p:nvGraphicFramePr>
        <p:xfrm>
          <a:off x="12443222" y="891543"/>
          <a:ext cx="2132556" cy="1498553"/>
        </p:xfrm>
        <a:graphic>
          <a:graphicData uri="http://schemas.openxmlformats.org/drawingml/2006/table">
            <a:tbl>
              <a:tblPr/>
              <a:tblGrid>
                <a:gridCol w="845338">
                  <a:extLst>
                    <a:ext uri="{9D8B030D-6E8A-4147-A177-3AD203B41FA5}">
                      <a16:colId xmlns:a16="http://schemas.microsoft.com/office/drawing/2014/main" val="2868714173"/>
                    </a:ext>
                  </a:extLst>
                </a:gridCol>
                <a:gridCol w="521762">
                  <a:extLst>
                    <a:ext uri="{9D8B030D-6E8A-4147-A177-3AD203B41FA5}">
                      <a16:colId xmlns:a16="http://schemas.microsoft.com/office/drawing/2014/main" val="4240270150"/>
                    </a:ext>
                  </a:extLst>
                </a:gridCol>
                <a:gridCol w="765456">
                  <a:extLst>
                    <a:ext uri="{9D8B030D-6E8A-4147-A177-3AD203B41FA5}">
                      <a16:colId xmlns:a16="http://schemas.microsoft.com/office/drawing/2014/main" val="3903479761"/>
                    </a:ext>
                  </a:extLst>
                </a:gridCol>
              </a:tblGrid>
              <a:tr h="4610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Classe Idade 2025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Vol. PAC</a:t>
                      </a:r>
                    </a:p>
                  </a:txBody>
                  <a:tcPr marL="7205" marR="7205" marT="72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Rehab/</a:t>
                      </a: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Monit</a:t>
                      </a: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Fogo</a:t>
                      </a:r>
                    </a:p>
                  </a:txBody>
                  <a:tcPr marL="7205" marR="7205" marT="72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34778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0-3,5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48.690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18.119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93588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3,5 e 4,0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36.224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18.262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3925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4,0 e 4,7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419.391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282.085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72304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4,7 e 5,0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2.057.401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521.017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25940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Maior que 5,0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7.324.439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942.605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01110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9.886.145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1.782.088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50831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AC3D8F15-68C5-45D7-B0CF-153BCB8B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569" y="4945159"/>
            <a:ext cx="5355271" cy="1695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6B19860-D266-447C-814D-A737C16A680A}"/>
              </a:ext>
            </a:extLst>
          </p:cNvPr>
          <p:cNvSpPr txBox="1"/>
          <p:nvPr/>
        </p:nvSpPr>
        <p:spPr>
          <a:xfrm>
            <a:off x="15446606" y="5510115"/>
            <a:ext cx="79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Comitê blocagem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035D09-BD40-4007-8EE2-C3495AC93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8204" y="2987627"/>
            <a:ext cx="2353381" cy="19260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37C9B3-C08D-4A95-BD8C-487DE20A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4987" y="2987403"/>
            <a:ext cx="2353260" cy="192650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ED9DF6-8C81-46A4-ACBF-DF891207B3AB}"/>
              </a:ext>
            </a:extLst>
          </p:cNvPr>
          <p:cNvSpPr txBox="1"/>
          <p:nvPr/>
        </p:nvSpPr>
        <p:spPr>
          <a:xfrm>
            <a:off x="14750593" y="5541368"/>
            <a:ext cx="79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/>
              <a:t>Antecipar corte: DH, Baixa performance floresta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079ABF-DE51-4CD1-85F4-B29D9567A03B}"/>
              </a:ext>
            </a:extLst>
          </p:cNvPr>
          <p:cNvSpPr txBox="1"/>
          <p:nvPr/>
        </p:nvSpPr>
        <p:spPr>
          <a:xfrm>
            <a:off x="13325623" y="3611371"/>
            <a:ext cx="79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Áreas de Antecipação do corte: DH, Baixa performance floresta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352D08-3951-475F-A4B4-12B74DB1E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9255" y="1104016"/>
            <a:ext cx="4936066" cy="17637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62DC29-4DC4-4F11-83EA-0A2E7625A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255" y="3343370"/>
            <a:ext cx="2486615" cy="13962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3D55C0-3F63-4013-BD35-32F17DBE1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327" y="1088646"/>
            <a:ext cx="5984027" cy="576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6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416D0B67-B1E2-4AE5-8D10-A65A7024AEA2}"/>
              </a:ext>
            </a:extLst>
          </p:cNvPr>
          <p:cNvSpPr/>
          <p:nvPr/>
        </p:nvSpPr>
        <p:spPr>
          <a:xfrm>
            <a:off x="2367363" y="6344869"/>
            <a:ext cx="8759440" cy="454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8818" name="Imagem 1" descr="image001">
            <a:extLst>
              <a:ext uri="{FF2B5EF4-FFF2-40B4-BE49-F238E27FC236}">
                <a16:creationId xmlns:a16="http://schemas.microsoft.com/office/drawing/2014/main" id="{1A0A4936-36EF-4519-974C-E65395D5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100" y="4763"/>
            <a:ext cx="12220575" cy="726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5B7E61-2DC7-49EB-B965-E74F1B68A72C}"/>
              </a:ext>
            </a:extLst>
          </p:cNvPr>
          <p:cNvSpPr/>
          <p:nvPr/>
        </p:nvSpPr>
        <p:spPr>
          <a:xfrm>
            <a:off x="3648635" y="1658470"/>
            <a:ext cx="4625789" cy="1770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229727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0B9D22-A893-435E-B3FF-B6547DB54E56}"/>
              </a:ext>
            </a:extLst>
          </p:cNvPr>
          <p:cNvSpPr/>
          <p:nvPr/>
        </p:nvSpPr>
        <p:spPr>
          <a:xfrm>
            <a:off x="804755" y="3876675"/>
            <a:ext cx="7597565" cy="298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CD68001-AEA0-493E-A8C5-CC6B57FDFA51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COLHEITA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3EE6B1D7-E4A8-4318-B40C-B9BA945F5B5D}"/>
              </a:ext>
            </a:extLst>
          </p:cNvPr>
          <p:cNvSpPr txBox="1">
            <a:spLocks/>
          </p:cNvSpPr>
          <p:nvPr/>
        </p:nvSpPr>
        <p:spPr bwMode="auto">
          <a:xfrm>
            <a:off x="733636" y="796332"/>
            <a:ext cx="4956450" cy="39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sz="1800" b="1" kern="1200" baseline="0">
                <a:solidFill>
                  <a:srgbClr val="0054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Volumes e premissas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8D421CF0-77C3-4111-8408-BDF61463FF52}"/>
              </a:ext>
            </a:extLst>
          </p:cNvPr>
          <p:cNvSpPr txBox="1">
            <a:spLocks/>
          </p:cNvSpPr>
          <p:nvPr/>
        </p:nvSpPr>
        <p:spPr bwMode="auto">
          <a:xfrm>
            <a:off x="733636" y="3693712"/>
            <a:ext cx="4956450" cy="25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sz="1800" b="1" kern="1200" baseline="0">
                <a:solidFill>
                  <a:srgbClr val="0054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Distribuição de máquinas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1BE473-1847-4663-B6D2-AD8B276DD561}"/>
              </a:ext>
            </a:extLst>
          </p:cNvPr>
          <p:cNvSpPr txBox="1"/>
          <p:nvPr/>
        </p:nvSpPr>
        <p:spPr>
          <a:xfrm>
            <a:off x="3053919" y="345357"/>
            <a:ext cx="3497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Menor produtividade em 6%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1A0C98-32BA-46B2-8E83-2F8EF44C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37" y="3951846"/>
            <a:ext cx="7380226" cy="292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693002-5B8E-4187-896D-A8A20B998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7" y="1035120"/>
            <a:ext cx="11236325" cy="25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5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META DE COMPRA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D1D1665-2BE3-438E-9441-43E015356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57855"/>
              </p:ext>
            </p:extLst>
          </p:nvPr>
        </p:nvGraphicFramePr>
        <p:xfrm>
          <a:off x="838200" y="1033538"/>
          <a:ext cx="10916920" cy="2522468"/>
        </p:xfrm>
        <a:graphic>
          <a:graphicData uri="http://schemas.openxmlformats.org/drawingml/2006/table">
            <a:tbl>
              <a:tblPr/>
              <a:tblGrid>
                <a:gridCol w="654220">
                  <a:extLst>
                    <a:ext uri="{9D8B030D-6E8A-4147-A177-3AD203B41FA5}">
                      <a16:colId xmlns:a16="http://schemas.microsoft.com/office/drawing/2014/main" val="2683032383"/>
                    </a:ext>
                  </a:extLst>
                </a:gridCol>
                <a:gridCol w="481777">
                  <a:extLst>
                    <a:ext uri="{9D8B030D-6E8A-4147-A177-3AD203B41FA5}">
                      <a16:colId xmlns:a16="http://schemas.microsoft.com/office/drawing/2014/main" val="3139025251"/>
                    </a:ext>
                  </a:extLst>
                </a:gridCol>
                <a:gridCol w="2671236">
                  <a:extLst>
                    <a:ext uri="{9D8B030D-6E8A-4147-A177-3AD203B41FA5}">
                      <a16:colId xmlns:a16="http://schemas.microsoft.com/office/drawing/2014/main" val="3440858717"/>
                    </a:ext>
                  </a:extLst>
                </a:gridCol>
                <a:gridCol w="831117">
                  <a:extLst>
                    <a:ext uri="{9D8B030D-6E8A-4147-A177-3AD203B41FA5}">
                      <a16:colId xmlns:a16="http://schemas.microsoft.com/office/drawing/2014/main" val="3029172054"/>
                    </a:ext>
                  </a:extLst>
                </a:gridCol>
                <a:gridCol w="446178">
                  <a:extLst>
                    <a:ext uri="{9D8B030D-6E8A-4147-A177-3AD203B41FA5}">
                      <a16:colId xmlns:a16="http://schemas.microsoft.com/office/drawing/2014/main" val="3346970681"/>
                    </a:ext>
                  </a:extLst>
                </a:gridCol>
                <a:gridCol w="443263">
                  <a:extLst>
                    <a:ext uri="{9D8B030D-6E8A-4147-A177-3AD203B41FA5}">
                      <a16:colId xmlns:a16="http://schemas.microsoft.com/office/drawing/2014/main" val="839485602"/>
                    </a:ext>
                  </a:extLst>
                </a:gridCol>
                <a:gridCol w="501586">
                  <a:extLst>
                    <a:ext uri="{9D8B030D-6E8A-4147-A177-3AD203B41FA5}">
                      <a16:colId xmlns:a16="http://schemas.microsoft.com/office/drawing/2014/main" val="2702049773"/>
                    </a:ext>
                  </a:extLst>
                </a:gridCol>
                <a:gridCol w="466591">
                  <a:extLst>
                    <a:ext uri="{9D8B030D-6E8A-4147-A177-3AD203B41FA5}">
                      <a16:colId xmlns:a16="http://schemas.microsoft.com/office/drawing/2014/main" val="2643699816"/>
                    </a:ext>
                  </a:extLst>
                </a:gridCol>
                <a:gridCol w="466591">
                  <a:extLst>
                    <a:ext uri="{9D8B030D-6E8A-4147-A177-3AD203B41FA5}">
                      <a16:colId xmlns:a16="http://schemas.microsoft.com/office/drawing/2014/main" val="4002330475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1462245514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2489585187"/>
                    </a:ext>
                  </a:extLst>
                </a:gridCol>
                <a:gridCol w="489921">
                  <a:extLst>
                    <a:ext uri="{9D8B030D-6E8A-4147-A177-3AD203B41FA5}">
                      <a16:colId xmlns:a16="http://schemas.microsoft.com/office/drawing/2014/main" val="1785106374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1466005193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777432579"/>
                    </a:ext>
                  </a:extLst>
                </a:gridCol>
                <a:gridCol w="489921">
                  <a:extLst>
                    <a:ext uri="{9D8B030D-6E8A-4147-A177-3AD203B41FA5}">
                      <a16:colId xmlns:a16="http://schemas.microsoft.com/office/drawing/2014/main" val="2814605429"/>
                    </a:ext>
                  </a:extLst>
                </a:gridCol>
                <a:gridCol w="454926">
                  <a:extLst>
                    <a:ext uri="{9D8B030D-6E8A-4147-A177-3AD203B41FA5}">
                      <a16:colId xmlns:a16="http://schemas.microsoft.com/office/drawing/2014/main" val="797250543"/>
                    </a:ext>
                  </a:extLst>
                </a:gridCol>
                <a:gridCol w="606569">
                  <a:extLst>
                    <a:ext uri="{9D8B030D-6E8A-4147-A177-3AD203B41FA5}">
                      <a16:colId xmlns:a16="http://schemas.microsoft.com/office/drawing/2014/main" val="714536895"/>
                    </a:ext>
                  </a:extLst>
                </a:gridCol>
              </a:tblGrid>
              <a:tr h="3435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2025 (m³)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75774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(SUCUPIRA - MG)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Curvelo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58.103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352.000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98418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(VARIOS CAFÉ - MG)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Andrelândia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64267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(CHAPADÃO DO ALTO - MG)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Andrelândia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24153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169.936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406995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(MASCHIETO - PR)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Sengés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6843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(PALMEIRA - PR)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Arapoti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3257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57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(SJ PAU D'ALHO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Guarantã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14771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(M2A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Ubirajara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5205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(GUMERCINDO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Capão Bonito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79215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(CACHOEIRINHA III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Capão Bonito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675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76152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1.175.773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71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4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0AC1563-0D3B-4D5F-9B7B-85D1D824A938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MD01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8987BF2-B23D-46CC-9563-0299DFDB2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227279"/>
              </p:ext>
            </p:extLst>
          </p:nvPr>
        </p:nvGraphicFramePr>
        <p:xfrm>
          <a:off x="779931" y="509285"/>
          <a:ext cx="10385908" cy="5881345"/>
        </p:xfrm>
        <a:graphic>
          <a:graphicData uri="http://schemas.openxmlformats.org/drawingml/2006/table">
            <a:tbl>
              <a:tblPr/>
              <a:tblGrid>
                <a:gridCol w="720243">
                  <a:extLst>
                    <a:ext uri="{9D8B030D-6E8A-4147-A177-3AD203B41FA5}">
                      <a16:colId xmlns:a16="http://schemas.microsoft.com/office/drawing/2014/main" val="3907583410"/>
                    </a:ext>
                  </a:extLst>
                </a:gridCol>
                <a:gridCol w="568993">
                  <a:extLst>
                    <a:ext uri="{9D8B030D-6E8A-4147-A177-3AD203B41FA5}">
                      <a16:colId xmlns:a16="http://schemas.microsoft.com/office/drawing/2014/main" val="1151270544"/>
                    </a:ext>
                  </a:extLst>
                </a:gridCol>
                <a:gridCol w="2355196">
                  <a:extLst>
                    <a:ext uri="{9D8B030D-6E8A-4147-A177-3AD203B41FA5}">
                      <a16:colId xmlns:a16="http://schemas.microsoft.com/office/drawing/2014/main" val="178699129"/>
                    </a:ext>
                  </a:extLst>
                </a:gridCol>
                <a:gridCol w="845085">
                  <a:extLst>
                    <a:ext uri="{9D8B030D-6E8A-4147-A177-3AD203B41FA5}">
                      <a16:colId xmlns:a16="http://schemas.microsoft.com/office/drawing/2014/main" val="897643635"/>
                    </a:ext>
                  </a:extLst>
                </a:gridCol>
                <a:gridCol w="528179">
                  <a:extLst>
                    <a:ext uri="{9D8B030D-6E8A-4147-A177-3AD203B41FA5}">
                      <a16:colId xmlns:a16="http://schemas.microsoft.com/office/drawing/2014/main" val="1365559709"/>
                    </a:ext>
                  </a:extLst>
                </a:gridCol>
                <a:gridCol w="326509">
                  <a:extLst>
                    <a:ext uri="{9D8B030D-6E8A-4147-A177-3AD203B41FA5}">
                      <a16:colId xmlns:a16="http://schemas.microsoft.com/office/drawing/2014/main" val="2763723192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334959784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2279915857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1126463105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3219741408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407647322"/>
                    </a:ext>
                  </a:extLst>
                </a:gridCol>
                <a:gridCol w="403336">
                  <a:extLst>
                    <a:ext uri="{9D8B030D-6E8A-4147-A177-3AD203B41FA5}">
                      <a16:colId xmlns:a16="http://schemas.microsoft.com/office/drawing/2014/main" val="2730415412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3332261216"/>
                    </a:ext>
                  </a:extLst>
                </a:gridCol>
                <a:gridCol w="393732">
                  <a:extLst>
                    <a:ext uri="{9D8B030D-6E8A-4147-A177-3AD203B41FA5}">
                      <a16:colId xmlns:a16="http://schemas.microsoft.com/office/drawing/2014/main" val="2477063379"/>
                    </a:ext>
                  </a:extLst>
                </a:gridCol>
                <a:gridCol w="403336">
                  <a:extLst>
                    <a:ext uri="{9D8B030D-6E8A-4147-A177-3AD203B41FA5}">
                      <a16:colId xmlns:a16="http://schemas.microsoft.com/office/drawing/2014/main" val="2567186982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1263607481"/>
                    </a:ext>
                  </a:extLst>
                </a:gridCol>
                <a:gridCol w="1123579">
                  <a:extLst>
                    <a:ext uri="{9D8B030D-6E8A-4147-A177-3AD203B41FA5}">
                      <a16:colId xmlns:a16="http://schemas.microsoft.com/office/drawing/2014/main" val="2482829369"/>
                    </a:ext>
                  </a:extLst>
                </a:gridCol>
              </a:tblGrid>
              <a:tr h="2800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5868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IPÊ III - 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20.595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78369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67.052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5111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ANCHIETA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1333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SEMEADOR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34.194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4514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DOS PALMARES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6826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VERDE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25.565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2336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REFLEM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32.416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8408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QUERÊNCIA III - AGUDOS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58.567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3889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QUERÊNCIA IV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10261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0346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MADALENA III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23027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JACUTINGA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7467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SEGURO - GLEBA 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19.832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9385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SEGURO - GLEBA B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222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CÓRREGO DO CAMPO II - GLEBA B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754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CÓRREGO DO CAMPO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3528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PEDRA BRANCA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88311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POÇO FUNDO - GLEBA 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861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CABREÚVA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89.361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672578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(M2A - SP)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8904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74.632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115.682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120.139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70.872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84684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57.290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41.865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9266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8511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DA ONÇA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78439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FÁTIMA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3,83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20287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21.399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431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MARRUÁ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20.565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9514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FORQUILHA 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97878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TOCA DA ONÇA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65272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LAGEADINHO II - BOREBI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1831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93389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CRISTINA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9773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SELVA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3895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9568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0333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PEDRO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99130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EMBAÚ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3,70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184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RONDON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8.332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6307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CORVO BRANCO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4693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68365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MAMEDINA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9636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 Total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117.049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120.023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122.034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137.036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120.438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115.682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120.139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128.161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136.740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119.214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3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11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MD02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1A3E50E-D0B1-4665-8615-1B9FF84E0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2927"/>
              </p:ext>
            </p:extLst>
          </p:nvPr>
        </p:nvGraphicFramePr>
        <p:xfrm>
          <a:off x="779931" y="509286"/>
          <a:ext cx="9461346" cy="5708679"/>
        </p:xfrm>
        <a:graphic>
          <a:graphicData uri="http://schemas.openxmlformats.org/drawingml/2006/table">
            <a:tbl>
              <a:tblPr/>
              <a:tblGrid>
                <a:gridCol w="663488">
                  <a:extLst>
                    <a:ext uri="{9D8B030D-6E8A-4147-A177-3AD203B41FA5}">
                      <a16:colId xmlns:a16="http://schemas.microsoft.com/office/drawing/2014/main" val="609238287"/>
                    </a:ext>
                  </a:extLst>
                </a:gridCol>
                <a:gridCol w="524155">
                  <a:extLst>
                    <a:ext uri="{9D8B030D-6E8A-4147-A177-3AD203B41FA5}">
                      <a16:colId xmlns:a16="http://schemas.microsoft.com/office/drawing/2014/main" val="2319886136"/>
                    </a:ext>
                  </a:extLst>
                </a:gridCol>
                <a:gridCol w="2169607">
                  <a:extLst>
                    <a:ext uri="{9D8B030D-6E8A-4147-A177-3AD203B41FA5}">
                      <a16:colId xmlns:a16="http://schemas.microsoft.com/office/drawing/2014/main" val="2846352810"/>
                    </a:ext>
                  </a:extLst>
                </a:gridCol>
                <a:gridCol w="778494">
                  <a:extLst>
                    <a:ext uri="{9D8B030D-6E8A-4147-A177-3AD203B41FA5}">
                      <a16:colId xmlns:a16="http://schemas.microsoft.com/office/drawing/2014/main" val="3871459947"/>
                    </a:ext>
                  </a:extLst>
                </a:gridCol>
                <a:gridCol w="486558">
                  <a:extLst>
                    <a:ext uri="{9D8B030D-6E8A-4147-A177-3AD203B41FA5}">
                      <a16:colId xmlns:a16="http://schemas.microsoft.com/office/drawing/2014/main" val="489041093"/>
                    </a:ext>
                  </a:extLst>
                </a:gridCol>
                <a:gridCol w="300782">
                  <a:extLst>
                    <a:ext uri="{9D8B030D-6E8A-4147-A177-3AD203B41FA5}">
                      <a16:colId xmlns:a16="http://schemas.microsoft.com/office/drawing/2014/main" val="4258116508"/>
                    </a:ext>
                  </a:extLst>
                </a:gridCol>
                <a:gridCol w="380401">
                  <a:extLst>
                    <a:ext uri="{9D8B030D-6E8A-4147-A177-3AD203B41FA5}">
                      <a16:colId xmlns:a16="http://schemas.microsoft.com/office/drawing/2014/main" val="2473491305"/>
                    </a:ext>
                  </a:extLst>
                </a:gridCol>
                <a:gridCol w="345014">
                  <a:extLst>
                    <a:ext uri="{9D8B030D-6E8A-4147-A177-3AD203B41FA5}">
                      <a16:colId xmlns:a16="http://schemas.microsoft.com/office/drawing/2014/main" val="3787087406"/>
                    </a:ext>
                  </a:extLst>
                </a:gridCol>
                <a:gridCol w="353861">
                  <a:extLst>
                    <a:ext uri="{9D8B030D-6E8A-4147-A177-3AD203B41FA5}">
                      <a16:colId xmlns:a16="http://schemas.microsoft.com/office/drawing/2014/main" val="1413319872"/>
                    </a:ext>
                  </a:extLst>
                </a:gridCol>
                <a:gridCol w="345014">
                  <a:extLst>
                    <a:ext uri="{9D8B030D-6E8A-4147-A177-3AD203B41FA5}">
                      <a16:colId xmlns:a16="http://schemas.microsoft.com/office/drawing/2014/main" val="2755830859"/>
                    </a:ext>
                  </a:extLst>
                </a:gridCol>
                <a:gridCol w="318474">
                  <a:extLst>
                    <a:ext uri="{9D8B030D-6E8A-4147-A177-3AD203B41FA5}">
                      <a16:colId xmlns:a16="http://schemas.microsoft.com/office/drawing/2014/main" val="2842547776"/>
                    </a:ext>
                  </a:extLst>
                </a:gridCol>
                <a:gridCol w="371554">
                  <a:extLst>
                    <a:ext uri="{9D8B030D-6E8A-4147-A177-3AD203B41FA5}">
                      <a16:colId xmlns:a16="http://schemas.microsoft.com/office/drawing/2014/main" val="3261918255"/>
                    </a:ext>
                  </a:extLst>
                </a:gridCol>
                <a:gridCol w="318474">
                  <a:extLst>
                    <a:ext uri="{9D8B030D-6E8A-4147-A177-3AD203B41FA5}">
                      <a16:colId xmlns:a16="http://schemas.microsoft.com/office/drawing/2014/main" val="2613469071"/>
                    </a:ext>
                  </a:extLst>
                </a:gridCol>
                <a:gridCol w="362708">
                  <a:extLst>
                    <a:ext uri="{9D8B030D-6E8A-4147-A177-3AD203B41FA5}">
                      <a16:colId xmlns:a16="http://schemas.microsoft.com/office/drawing/2014/main" val="697988585"/>
                    </a:ext>
                  </a:extLst>
                </a:gridCol>
                <a:gridCol w="371554">
                  <a:extLst>
                    <a:ext uri="{9D8B030D-6E8A-4147-A177-3AD203B41FA5}">
                      <a16:colId xmlns:a16="http://schemas.microsoft.com/office/drawing/2014/main" val="734834847"/>
                    </a:ext>
                  </a:extLst>
                </a:gridCol>
                <a:gridCol w="336167">
                  <a:extLst>
                    <a:ext uri="{9D8B030D-6E8A-4147-A177-3AD203B41FA5}">
                      <a16:colId xmlns:a16="http://schemas.microsoft.com/office/drawing/2014/main" val="3046184374"/>
                    </a:ext>
                  </a:extLst>
                </a:gridCol>
                <a:gridCol w="1035041">
                  <a:extLst>
                    <a:ext uri="{9D8B030D-6E8A-4147-A177-3AD203B41FA5}">
                      <a16:colId xmlns:a16="http://schemas.microsoft.com/office/drawing/2014/main" val="4034337595"/>
                    </a:ext>
                  </a:extLst>
                </a:gridCol>
              </a:tblGrid>
              <a:tr h="2655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6638" marR="6638" marT="663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161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CARIDADE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61494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VILICO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365892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GOMES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41.924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8993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MENINA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3,50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363374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ALIANÇA III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25.328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30744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MARUQUE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49.143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86069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III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4813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IV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8878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V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55904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VII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7130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0692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 HORIZONTE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93577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MAGNÓLIA 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44129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BORSOI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243461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PINHALZINHO II – ITAPETININGA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37.045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13.262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9336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BONITA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36.382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43666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(GUMERCINDO - SP)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8374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(CACHOEIRINHA III - SP)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79642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LAGEADO II - PARANAPANEMA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37127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VIII - TEJUPÁ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37.245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48.240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41716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NATIVIDADE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931453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0409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 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52596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CAMBUÍ II - ANGATUBA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38.438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1736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FILOMENA II - PIRAJU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23.227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983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0639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LAGOA 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986251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0637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LAGOA 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12.232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6596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LUIZ IV - GLEBA 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12274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QUARENTA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60886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PINHAL 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710688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OLINDA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1976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649312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01599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APARECIDA V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13.557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13643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BRANCA IV - GLEBA B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082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BRANCA IV - GLEBA 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18.338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55749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LAGEADO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03943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ÁGUAS CLARAS III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19.814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568550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 VII - GLEBA 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3,92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24.171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13543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 VII - GLEBA B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95481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MOVESA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4,30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933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ARATABA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31.804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60075"/>
                  </a:ext>
                </a:extLst>
              </a:tr>
              <a:tr h="13276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 Total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73.797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78.615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69.605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69.890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73.018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77.176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64.327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74.556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74.671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60.748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638" marR="6638" marT="66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4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893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7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31&quot; g=&quot;C5&quot; b=&quot;29&quot;/&gt;&lt;/elem&gt;&lt;/m_vecMRU&gt;&lt;/m_mruColor&gt;&lt;/CPresentation&gt;&lt;/root&gt;"/>
  <p:tag name="THINKCELLUNDODONOTDELETE" val="0"/>
</p:tagLst>
</file>

<file path=ppt/theme/theme1.xml><?xml version="1.0" encoding="utf-8"?>
<a:theme xmlns:a="http://schemas.openxmlformats.org/drawingml/2006/main" name="3_Mestre">
  <a:themeElements>
    <a:clrScheme name="BSC_personalizada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A2BD30"/>
      </a:accent1>
      <a:accent2>
        <a:srgbClr val="0054A4"/>
      </a:accent2>
      <a:accent3>
        <a:srgbClr val="646464"/>
      </a:accent3>
      <a:accent4>
        <a:srgbClr val="A6A6A6"/>
      </a:accent4>
      <a:accent5>
        <a:srgbClr val="BFBFBF"/>
      </a:accent5>
      <a:accent6>
        <a:srgbClr val="006666"/>
      </a:accent6>
      <a:hlink>
        <a:srgbClr val="432C84"/>
      </a:hlink>
      <a:folHlink>
        <a:srgbClr val="FF9933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itucional_BRacell_jun22C [Autosaved]" id="{674B121D-7A0F-A64F-AEC2-7ADC2A3951BB}" vid="{3FE37086-038B-6C46-8A7D-A1DD6899C23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35955</TotalTime>
  <Words>11442</Words>
  <Application>Microsoft Office PowerPoint</Application>
  <PresentationFormat>Widescreen</PresentationFormat>
  <Paragraphs>8519</Paragraphs>
  <Slides>22</Slides>
  <Notes>21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MS PGothic</vt:lpstr>
      <vt:lpstr>Arial</vt:lpstr>
      <vt:lpstr>Calibri</vt:lpstr>
      <vt:lpstr>Lato</vt:lpstr>
      <vt:lpstr>Wingdings</vt:lpstr>
      <vt:lpstr>3_Mestre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Vitor de Moraes</dc:creator>
  <cp:lastModifiedBy>Joarez Pais Lopes</cp:lastModifiedBy>
  <cp:revision>2386</cp:revision>
  <cp:lastPrinted>2023-12-21T14:36:50Z</cp:lastPrinted>
  <dcterms:created xsi:type="dcterms:W3CDTF">2016-09-08T13:34:01Z</dcterms:created>
  <dcterms:modified xsi:type="dcterms:W3CDTF">2025-02-11T17:29:34Z</dcterms:modified>
</cp:coreProperties>
</file>