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724" r:id="rId2"/>
    <p:sldId id="2145706926" r:id="rId3"/>
    <p:sldId id="2145706925" r:id="rId4"/>
    <p:sldId id="2145706927" r:id="rId5"/>
    <p:sldId id="2145706929" r:id="rId6"/>
    <p:sldId id="2145706930" r:id="rId7"/>
    <p:sldId id="2145706928" r:id="rId8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 Julia Santos Melo" initials="AJSM" lastIdx="1" clrIdx="0">
    <p:extLst>
      <p:ext uri="{19B8F6BF-5375-455C-9EA6-DF929625EA0E}">
        <p15:presenceInfo xmlns:p15="http://schemas.microsoft.com/office/powerpoint/2012/main" userId="S-1-5-21-1534484973-3760999978-2337971075-16554" providerId="AD"/>
      </p:ext>
    </p:extLst>
  </p:cmAuthor>
  <p:cmAuthor id="2" name="Igor Barcellos Pantuza" initials="IBP" lastIdx="1" clrIdx="1">
    <p:extLst>
      <p:ext uri="{19B8F6BF-5375-455C-9EA6-DF929625EA0E}">
        <p15:presenceInfo xmlns:p15="http://schemas.microsoft.com/office/powerpoint/2012/main" userId="S-1-5-21-1534484973-3760999978-2337971075-8759" providerId="AD"/>
      </p:ext>
    </p:extLst>
  </p:cmAuthor>
  <p:cmAuthor id="3" name="Luana Silveira Gamba" initials="LSG" lastIdx="2" clrIdx="2">
    <p:extLst>
      <p:ext uri="{19B8F6BF-5375-455C-9EA6-DF929625EA0E}">
        <p15:presenceInfo xmlns:p15="http://schemas.microsoft.com/office/powerpoint/2012/main" userId="S-1-5-21-1534484973-3760999978-2337971075-10127" providerId="AD"/>
      </p:ext>
    </p:extLst>
  </p:cmAuthor>
  <p:cmAuthor id="4" name="Amanda de Almeida Milagres" initials="AdAM" lastIdx="1" clrIdx="3">
    <p:extLst>
      <p:ext uri="{19B8F6BF-5375-455C-9EA6-DF929625EA0E}">
        <p15:presenceInfo xmlns:p15="http://schemas.microsoft.com/office/powerpoint/2012/main" userId="S-1-5-21-1534484973-3760999978-2337971075-165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76BC21"/>
    <a:srgbClr val="71B22C"/>
    <a:srgbClr val="70AD47"/>
    <a:srgbClr val="C00000"/>
    <a:srgbClr val="FFFFFF"/>
    <a:srgbClr val="087766"/>
    <a:srgbClr val="05502E"/>
    <a:srgbClr val="006452"/>
    <a:srgbClr val="C6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6340" autoAdjust="0"/>
  </p:normalViewPr>
  <p:slideViewPr>
    <p:cSldViewPr snapToGrid="0">
      <p:cViewPr varScale="1">
        <p:scale>
          <a:sx n="151" d="100"/>
          <a:sy n="151" d="100"/>
        </p:scale>
        <p:origin x="65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GLWFS02.lwart.net\LWC-FLORESTAL\Silvicultura\01.%20SP\PROCESSOS\COI%20Silvicultura%20-%20Edicao\01.%20Programa&#231;&#245;es%20&amp;%20Controles\002.%20Programa&#231;&#245;es%20e%20Acompanhamentos\&#193;reas_Lib_Plantio\BD_Liberacao_Area_Silvicultura_13.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000" b="0" i="0">
                <a:solidFill>
                  <a:sysClr val="windowText" lastClr="000000"/>
                </a:solidFill>
              </a:rPr>
              <a:t>Liberação de Área - Silvicultura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'tabela_racional '!$B$24:$B$27</c:f>
              <c:strCache>
                <c:ptCount val="4"/>
                <c:pt idx="3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4E-4E15-9CA5-4171EA86F52F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4E-4E15-9CA5-4171EA86F52F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4E-4E15-9CA5-4171EA86F52F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4E-4E15-9CA5-4171EA86F52F}"/>
              </c:ext>
            </c:extLst>
          </c:dPt>
          <c:dPt>
            <c:idx val="4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04E-4E15-9CA5-4171EA86F52F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04E-4E15-9CA5-4171EA86F52F}"/>
              </c:ext>
            </c:extLst>
          </c:dPt>
          <c:dPt>
            <c:idx val="6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04E-4E15-9CA5-4171EA86F52F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04E-4E15-9CA5-4171EA86F52F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04E-4E15-9CA5-4171EA86F52F}"/>
              </c:ext>
            </c:extLst>
          </c:dPt>
          <c:dPt>
            <c:idx val="9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04E-4E15-9CA5-4171EA86F52F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04E-4E15-9CA5-4171EA86F52F}"/>
              </c:ext>
            </c:extLst>
          </c:dPt>
          <c:dPt>
            <c:idx val="1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04E-4E15-9CA5-4171EA86F52F}"/>
              </c:ext>
            </c:extLst>
          </c:dPt>
          <c:dPt>
            <c:idx val="1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04E-4E15-9CA5-4171EA86F52F}"/>
              </c:ext>
            </c:extLst>
          </c:dPt>
          <c:dPt>
            <c:idx val="1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A04E-4E15-9CA5-4171EA86F52F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4E-4E15-9CA5-4171EA86F52F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4E-4E15-9CA5-4171EA86F52F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04E-4E15-9CA5-4171EA86F5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'tabela_racional '!$A$28:$A$41</c:f>
              <c:strCache>
                <c:ptCount val="14"/>
                <c:pt idx="0">
                  <c:v>Área colhida e não baldeada</c:v>
                </c:pt>
                <c:pt idx="1">
                  <c:v>"Aguardando Plantio" no Cadastro</c:v>
                </c:pt>
                <c:pt idx="2">
                  <c:v>Área bloqueada</c:v>
                </c:pt>
                <c:pt idx="3">
                  <c:v>Projetos &lt; 40 ha</c:v>
                </c:pt>
                <c:pt idx="4">
                  <c:v>Disponível para Operação</c:v>
                </c:pt>
                <c:pt idx="5">
                  <c:v>Aguard SOP Formiga</c:v>
                </c:pt>
                <c:pt idx="6">
                  <c:v>Aguard Combate Formiga</c:v>
                </c:pt>
                <c:pt idx="7">
                  <c:v>Savannah</c:v>
                </c:pt>
                <c:pt idx="8">
                  <c:v>Rebaixador</c:v>
                </c:pt>
                <c:pt idx="9">
                  <c:v>Aguard SOP Desseca</c:v>
                </c:pt>
                <c:pt idx="10">
                  <c:v>Aguard Desseca</c:v>
                </c:pt>
                <c:pt idx="11">
                  <c:v>Aguard Preparo</c:v>
                </c:pt>
                <c:pt idx="12">
                  <c:v>Aguard Plantio</c:v>
                </c:pt>
                <c:pt idx="13">
                  <c:v>Plantado - Aguardando SGF</c:v>
                </c:pt>
              </c:strCache>
            </c:strRef>
          </c:cat>
          <c:val>
            <c:numRef>
              <c:f>'tabela_racional '!$B$28:$B$41</c:f>
              <c:numCache>
                <c:formatCode>_-* #,##0_-;\-* #,##0_-;_-* "-"??_-;_-@_-</c:formatCode>
                <c:ptCount val="14"/>
                <c:pt idx="0">
                  <c:v>3672.0200000000004</c:v>
                </c:pt>
                <c:pt idx="1">
                  <c:v>19041.009999999998</c:v>
                </c:pt>
                <c:pt idx="2">
                  <c:v>17027.359999999997</c:v>
                </c:pt>
                <c:pt idx="3">
                  <c:v>15766.239999999998</c:v>
                </c:pt>
                <c:pt idx="4">
                  <c:v>15766.24</c:v>
                </c:pt>
                <c:pt idx="5">
                  <c:v>13781.97</c:v>
                </c:pt>
                <c:pt idx="6">
                  <c:v>9397.2199999999993</c:v>
                </c:pt>
                <c:pt idx="7">
                  <c:v>8318.84</c:v>
                </c:pt>
                <c:pt idx="8">
                  <c:v>8129.04</c:v>
                </c:pt>
                <c:pt idx="9">
                  <c:v>8060.22</c:v>
                </c:pt>
                <c:pt idx="10">
                  <c:v>5522.9399999999987</c:v>
                </c:pt>
                <c:pt idx="11">
                  <c:v>4191.2899999999991</c:v>
                </c:pt>
                <c:pt idx="12">
                  <c:v>2649.2599999999993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04E-4E15-9CA5-4171EA86F52F}"/>
            </c:ext>
          </c:extLst>
        </c:ser>
        <c:ser>
          <c:idx val="1"/>
          <c:order val="1"/>
          <c:tx>
            <c:strRef>
              <c:f>'tabela_racional '!$C$25:$C$27</c:f>
              <c:strCache>
                <c:ptCount val="3"/>
                <c:pt idx="2">
                  <c:v>Norte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'tabela_racional '!$A$28:$A$41</c:f>
              <c:strCache>
                <c:ptCount val="14"/>
                <c:pt idx="0">
                  <c:v>Área colhida e não baldeada</c:v>
                </c:pt>
                <c:pt idx="1">
                  <c:v>"Aguardando Plantio" no Cadastro</c:v>
                </c:pt>
                <c:pt idx="2">
                  <c:v>Área bloqueada</c:v>
                </c:pt>
                <c:pt idx="3">
                  <c:v>Projetos &lt; 40 ha</c:v>
                </c:pt>
                <c:pt idx="4">
                  <c:v>Disponível para Operação</c:v>
                </c:pt>
                <c:pt idx="5">
                  <c:v>Aguard SOP Formiga</c:v>
                </c:pt>
                <c:pt idx="6">
                  <c:v>Aguard Combate Formiga</c:v>
                </c:pt>
                <c:pt idx="7">
                  <c:v>Savannah</c:v>
                </c:pt>
                <c:pt idx="8">
                  <c:v>Rebaixador</c:v>
                </c:pt>
                <c:pt idx="9">
                  <c:v>Aguard SOP Desseca</c:v>
                </c:pt>
                <c:pt idx="10">
                  <c:v>Aguard Desseca</c:v>
                </c:pt>
                <c:pt idx="11">
                  <c:v>Aguard Preparo</c:v>
                </c:pt>
                <c:pt idx="12">
                  <c:v>Aguard Plantio</c:v>
                </c:pt>
                <c:pt idx="13">
                  <c:v>Plantado - Aguardando SGF</c:v>
                </c:pt>
              </c:strCache>
            </c:strRef>
          </c:cat>
          <c:val>
            <c:numRef>
              <c:f>'tabela_racional '!$C$28:$C$41</c:f>
              <c:numCache>
                <c:formatCode>General</c:formatCode>
                <c:ptCount val="14"/>
                <c:pt idx="2" formatCode="_-* #,##0_-;\-* #,##0_-;_-* &quot;-&quot;??_-;_-@_-">
                  <c:v>474.56000000000006</c:v>
                </c:pt>
                <c:pt idx="3" formatCode="_-* #,##0_-;\-* #,##0_-;_-* &quot;-&quot;??_-;_-@_-">
                  <c:v>331.57999999999993</c:v>
                </c:pt>
                <c:pt idx="5" formatCode="_-* #,##0_-;\-* #,##0_-;_-* &quot;-&quot;??_-;_-@_-">
                  <c:v>274.62999999999994</c:v>
                </c:pt>
                <c:pt idx="6" formatCode="_-* #,##0_-;\-* #,##0_-;_-* &quot;-&quot;??_-;_-@_-">
                  <c:v>1883.1699999999996</c:v>
                </c:pt>
                <c:pt idx="7" formatCode="_-* #,##0_-;\-* #,##0_-;_-* &quot;-&quot;??_-;_-@_-">
                  <c:v>309.84000000000003</c:v>
                </c:pt>
                <c:pt idx="8" formatCode="_-* #,##0_-;\-* #,##0_-;_-* &quot;-&quot;??_-;_-@_-">
                  <c:v>71.099999999999994</c:v>
                </c:pt>
                <c:pt idx="9" formatCode="_-* #,##0_-;\-* #,##0_-;_-* &quot;-&quot;??_-;_-@_-">
                  <c:v>43.82</c:v>
                </c:pt>
                <c:pt idx="10" formatCode="_-* #,##0_-;\-* #,##0_-;_-* &quot;-&quot;??_-;_-@_-">
                  <c:v>1494.0200000000011</c:v>
                </c:pt>
                <c:pt idx="11" formatCode="_-* #,##0_-;\-* #,##0_-;_-* &quot;-&quot;??_-;_-@_-">
                  <c:v>553.22</c:v>
                </c:pt>
                <c:pt idx="12" formatCode="_-* #,##0_-;\-* #,##0_-;_-* &quot;-&quot;??_-;_-@_-">
                  <c:v>595.66999999999985</c:v>
                </c:pt>
                <c:pt idx="13" formatCode="_-* #,##0_-;\-* #,##0_-;_-* &quot;-&quot;??_-;_-@_-">
                  <c:v>417.76000000000005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A04E-4E15-9CA5-4171EA86F52F}"/>
            </c:ext>
          </c:extLst>
        </c:ser>
        <c:ser>
          <c:idx val="2"/>
          <c:order val="2"/>
          <c:tx>
            <c:strRef>
              <c:f>'tabela_racional '!$D$25:$D$27</c:f>
              <c:strCache>
                <c:ptCount val="3"/>
                <c:pt idx="2">
                  <c:v>Noroeste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'tabela_racional '!$A$28:$A$41</c:f>
              <c:strCache>
                <c:ptCount val="14"/>
                <c:pt idx="0">
                  <c:v>Área colhida e não baldeada</c:v>
                </c:pt>
                <c:pt idx="1">
                  <c:v>"Aguardando Plantio" no Cadastro</c:v>
                </c:pt>
                <c:pt idx="2">
                  <c:v>Área bloqueada</c:v>
                </c:pt>
                <c:pt idx="3">
                  <c:v>Projetos &lt; 40 ha</c:v>
                </c:pt>
                <c:pt idx="4">
                  <c:v>Disponível para Operação</c:v>
                </c:pt>
                <c:pt idx="5">
                  <c:v>Aguard SOP Formiga</c:v>
                </c:pt>
                <c:pt idx="6">
                  <c:v>Aguard Combate Formiga</c:v>
                </c:pt>
                <c:pt idx="7">
                  <c:v>Savannah</c:v>
                </c:pt>
                <c:pt idx="8">
                  <c:v>Rebaixador</c:v>
                </c:pt>
                <c:pt idx="9">
                  <c:v>Aguard SOP Desseca</c:v>
                </c:pt>
                <c:pt idx="10">
                  <c:v>Aguard Desseca</c:v>
                </c:pt>
                <c:pt idx="11">
                  <c:v>Aguard Preparo</c:v>
                </c:pt>
                <c:pt idx="12">
                  <c:v>Aguard Plantio</c:v>
                </c:pt>
                <c:pt idx="13">
                  <c:v>Plantado - Aguardando SGF</c:v>
                </c:pt>
              </c:strCache>
            </c:strRef>
          </c:cat>
          <c:val>
            <c:numRef>
              <c:f>'tabela_racional '!$D$28:$D$41</c:f>
              <c:numCache>
                <c:formatCode>General</c:formatCode>
                <c:ptCount val="14"/>
                <c:pt idx="2" formatCode="_-* #,##0_-;\-* #,##0_-;_-* &quot;-&quot;??_-;_-@_-">
                  <c:v>655.2800000000002</c:v>
                </c:pt>
                <c:pt idx="3" formatCode="_-* #,##0_-;\-* #,##0_-;_-* &quot;-&quot;??_-;_-@_-">
                  <c:v>449.85999999999973</c:v>
                </c:pt>
                <c:pt idx="5" formatCode="_-* #,##0_-;\-* #,##0_-;_-* &quot;-&quot;??_-;_-@_-">
                  <c:v>460.92</c:v>
                </c:pt>
                <c:pt idx="6" formatCode="_-* #,##0_-;\-* #,##0_-;_-* &quot;-&quot;??_-;_-@_-">
                  <c:v>986.91000000000008</c:v>
                </c:pt>
                <c:pt idx="7" formatCode="_-* #,##0_-;\-* #,##0_-;_-* &quot;-&quot;??_-;_-@_-">
                  <c:v>0</c:v>
                </c:pt>
                <c:pt idx="8" formatCode="_-* #,##0_-;\-* #,##0_-;_-* &quot;-&quot;??_-;_-@_-">
                  <c:v>0</c:v>
                </c:pt>
                <c:pt idx="9" formatCode="_-* #,##0_-;\-* #,##0_-;_-* &quot;-&quot;??_-;_-@_-">
                  <c:v>25</c:v>
                </c:pt>
                <c:pt idx="10" formatCode="_-* #,##0_-;\-* #,##0_-;_-* &quot;-&quot;??_-;_-@_-">
                  <c:v>266.18</c:v>
                </c:pt>
                <c:pt idx="11" formatCode="_-* #,##0_-;\-* #,##0_-;_-* &quot;-&quot;??_-;_-@_-">
                  <c:v>308.34000000000003</c:v>
                </c:pt>
                <c:pt idx="12" formatCode="_-* #,##0_-;\-* #,##0_-;_-* &quot;-&quot;??_-;_-@_-">
                  <c:v>332.28000000000009</c:v>
                </c:pt>
                <c:pt idx="13" formatCode="_-* #,##0_-;\-* #,##0_-;_-* &quot;-&quot;??_-;_-@_-">
                  <c:v>771.25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A04E-4E15-9CA5-4171EA86F52F}"/>
            </c:ext>
          </c:extLst>
        </c:ser>
        <c:ser>
          <c:idx val="3"/>
          <c:order val="3"/>
          <c:tx>
            <c:strRef>
              <c:f>'tabela_racional '!$E$25:$E$27</c:f>
              <c:strCache>
                <c:ptCount val="3"/>
                <c:pt idx="2">
                  <c:v>Centro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'tabela_racional '!$A$28:$A$41</c:f>
              <c:strCache>
                <c:ptCount val="14"/>
                <c:pt idx="0">
                  <c:v>Área colhida e não baldeada</c:v>
                </c:pt>
                <c:pt idx="1">
                  <c:v>"Aguardando Plantio" no Cadastro</c:v>
                </c:pt>
                <c:pt idx="2">
                  <c:v>Área bloqueada</c:v>
                </c:pt>
                <c:pt idx="3">
                  <c:v>Projetos &lt; 40 ha</c:v>
                </c:pt>
                <c:pt idx="4">
                  <c:v>Disponível para Operação</c:v>
                </c:pt>
                <c:pt idx="5">
                  <c:v>Aguard SOP Formiga</c:v>
                </c:pt>
                <c:pt idx="6">
                  <c:v>Aguard Combate Formiga</c:v>
                </c:pt>
                <c:pt idx="7">
                  <c:v>Savannah</c:v>
                </c:pt>
                <c:pt idx="8">
                  <c:v>Rebaixador</c:v>
                </c:pt>
                <c:pt idx="9">
                  <c:v>Aguard SOP Desseca</c:v>
                </c:pt>
                <c:pt idx="10">
                  <c:v>Aguard Desseca</c:v>
                </c:pt>
                <c:pt idx="11">
                  <c:v>Aguard Preparo</c:v>
                </c:pt>
                <c:pt idx="12">
                  <c:v>Aguard Plantio</c:v>
                </c:pt>
                <c:pt idx="13">
                  <c:v>Plantado - Aguardando SGF</c:v>
                </c:pt>
              </c:strCache>
            </c:strRef>
          </c:cat>
          <c:val>
            <c:numRef>
              <c:f>'tabela_racional '!$E$28:$E$41</c:f>
              <c:numCache>
                <c:formatCode>General</c:formatCode>
                <c:ptCount val="14"/>
                <c:pt idx="2" formatCode="_-* #,##0_-;\-* #,##0_-;_-* &quot;-&quot;??_-;_-@_-">
                  <c:v>632.63</c:v>
                </c:pt>
                <c:pt idx="3" formatCode="_-* #,##0_-;\-* #,##0_-;_-* &quot;-&quot;??_-;_-@_-">
                  <c:v>231.30999999999997</c:v>
                </c:pt>
                <c:pt idx="5" formatCode="_-* #,##0_-;\-* #,##0_-;_-* &quot;-&quot;??_-;_-@_-">
                  <c:v>609.62</c:v>
                </c:pt>
                <c:pt idx="6" formatCode="_-* #,##0_-;\-* #,##0_-;_-* &quot;-&quot;??_-;_-@_-">
                  <c:v>68.900000000000006</c:v>
                </c:pt>
                <c:pt idx="7" formatCode="_-* #,##0_-;\-* #,##0_-;_-* &quot;-&quot;??_-;_-@_-">
                  <c:v>0</c:v>
                </c:pt>
                <c:pt idx="8" formatCode="_-* #,##0_-;\-* #,##0_-;_-* &quot;-&quot;??_-;_-@_-">
                  <c:v>0</c:v>
                </c:pt>
                <c:pt idx="9" formatCode="_-* #,##0_-;\-* #,##0_-;_-* &quot;-&quot;??_-;_-@_-">
                  <c:v>0</c:v>
                </c:pt>
                <c:pt idx="10" formatCode="_-* #,##0_-;\-* #,##0_-;_-* &quot;-&quot;??_-;_-@_-">
                  <c:v>169.47000000000003</c:v>
                </c:pt>
                <c:pt idx="11" formatCode="_-* #,##0_-;\-* #,##0_-;_-* &quot;-&quot;??_-;_-@_-">
                  <c:v>160.93</c:v>
                </c:pt>
                <c:pt idx="12" formatCode="_-* #,##0_-;\-* #,##0_-;_-* &quot;-&quot;??_-;_-@_-">
                  <c:v>253.42</c:v>
                </c:pt>
                <c:pt idx="13" formatCode="_-* #,##0_-;\-* #,##0_-;_-* &quot;-&quot;??_-;_-@_-">
                  <c:v>643.26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A04E-4E15-9CA5-4171EA86F52F}"/>
            </c:ext>
          </c:extLst>
        </c:ser>
        <c:ser>
          <c:idx val="4"/>
          <c:order val="4"/>
          <c:tx>
            <c:strRef>
              <c:f>'tabela_racional '!$F$25:$F$27</c:f>
              <c:strCache>
                <c:ptCount val="3"/>
                <c:pt idx="2">
                  <c:v>Sul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'tabela_racional '!$A$28:$A$41</c:f>
              <c:strCache>
                <c:ptCount val="14"/>
                <c:pt idx="0">
                  <c:v>Área colhida e não baldeada</c:v>
                </c:pt>
                <c:pt idx="1">
                  <c:v>"Aguardando Plantio" no Cadastro</c:v>
                </c:pt>
                <c:pt idx="2">
                  <c:v>Área bloqueada</c:v>
                </c:pt>
                <c:pt idx="3">
                  <c:v>Projetos &lt; 40 ha</c:v>
                </c:pt>
                <c:pt idx="4">
                  <c:v>Disponível para Operação</c:v>
                </c:pt>
                <c:pt idx="5">
                  <c:v>Aguard SOP Formiga</c:v>
                </c:pt>
                <c:pt idx="6">
                  <c:v>Aguard Combate Formiga</c:v>
                </c:pt>
                <c:pt idx="7">
                  <c:v>Savannah</c:v>
                </c:pt>
                <c:pt idx="8">
                  <c:v>Rebaixador</c:v>
                </c:pt>
                <c:pt idx="9">
                  <c:v>Aguard SOP Desseca</c:v>
                </c:pt>
                <c:pt idx="10">
                  <c:v>Aguard Desseca</c:v>
                </c:pt>
                <c:pt idx="11">
                  <c:v>Aguard Preparo</c:v>
                </c:pt>
                <c:pt idx="12">
                  <c:v>Aguard Plantio</c:v>
                </c:pt>
                <c:pt idx="13">
                  <c:v>Plantado - Aguardando SGF</c:v>
                </c:pt>
              </c:strCache>
            </c:strRef>
          </c:cat>
          <c:val>
            <c:numRef>
              <c:f>'tabela_racional '!$F$28:$F$41</c:f>
              <c:numCache>
                <c:formatCode>General</c:formatCode>
                <c:ptCount val="14"/>
                <c:pt idx="2" formatCode="_-* #,##0_-;\-* #,##0_-;_-* &quot;-&quot;??_-;_-@_-">
                  <c:v>251.18</c:v>
                </c:pt>
                <c:pt idx="3" formatCode="_-* #,##0_-;\-* #,##0_-;_-* &quot;-&quot;??_-;_-@_-">
                  <c:v>248.37000000000009</c:v>
                </c:pt>
                <c:pt idx="5" formatCode="_-* #,##0_-;\-* #,##0_-;_-* &quot;-&quot;??_-;_-@_-">
                  <c:v>639.1</c:v>
                </c:pt>
                <c:pt idx="6" formatCode="_-* #,##0_-;\-* #,##0_-;_-* &quot;-&quot;??_-;_-@_-">
                  <c:v>1008.7800000000001</c:v>
                </c:pt>
                <c:pt idx="7" formatCode="_-* #,##0_-;\-* #,##0_-;_-* &quot;-&quot;??_-;_-@_-">
                  <c:v>768.54000000000008</c:v>
                </c:pt>
                <c:pt idx="8" formatCode="_-* #,##0_-;\-* #,##0_-;_-* &quot;-&quot;??_-;_-@_-">
                  <c:v>118.69999999999999</c:v>
                </c:pt>
                <c:pt idx="9" formatCode="_-* #,##0_-;\-* #,##0_-;_-* &quot;-&quot;??_-;_-@_-">
                  <c:v>0</c:v>
                </c:pt>
                <c:pt idx="10" formatCode="_-* #,##0_-;\-* #,##0_-;_-* &quot;-&quot;??_-;_-@_-">
                  <c:v>282.45000000000005</c:v>
                </c:pt>
                <c:pt idx="11" formatCode="_-* #,##0_-;\-* #,##0_-;_-* &quot;-&quot;??_-;_-@_-">
                  <c:v>90.44</c:v>
                </c:pt>
                <c:pt idx="12" formatCode="_-* #,##0_-;\-* #,##0_-;_-* &quot;-&quot;??_-;_-@_-">
                  <c:v>229.96999999999994</c:v>
                </c:pt>
                <c:pt idx="13" formatCode="_-* #,##0_-;\-* #,##0_-;_-* &quot;-&quot;??_-;_-@_-">
                  <c:v>592.68000000000006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04E-4E15-9CA5-4171EA86F52F}"/>
            </c:ext>
          </c:extLst>
        </c:ser>
        <c:ser>
          <c:idx val="5"/>
          <c:order val="5"/>
          <c:tx>
            <c:strRef>
              <c:f>'tabela_racional '!$G$25:$G$27</c:f>
              <c:strCache>
                <c:ptCount val="3"/>
                <c:pt idx="2">
                  <c:v>Próprio</c:v>
                </c:pt>
              </c:strCache>
            </c:strRef>
          </c:tx>
          <c:spPr>
            <a:pattFill prst="dkUpDiag">
              <a:fgClr>
                <a:srgbClr val="9999FF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'tabela_racional '!$A$28:$A$41</c:f>
              <c:strCache>
                <c:ptCount val="14"/>
                <c:pt idx="0">
                  <c:v>Área colhida e não baldeada</c:v>
                </c:pt>
                <c:pt idx="1">
                  <c:v>"Aguardando Plantio" no Cadastro</c:v>
                </c:pt>
                <c:pt idx="2">
                  <c:v>Área bloqueada</c:v>
                </c:pt>
                <c:pt idx="3">
                  <c:v>Projetos &lt; 40 ha</c:v>
                </c:pt>
                <c:pt idx="4">
                  <c:v>Disponível para Operação</c:v>
                </c:pt>
                <c:pt idx="5">
                  <c:v>Aguard SOP Formiga</c:v>
                </c:pt>
                <c:pt idx="6">
                  <c:v>Aguard Combate Formiga</c:v>
                </c:pt>
                <c:pt idx="7">
                  <c:v>Savannah</c:v>
                </c:pt>
                <c:pt idx="8">
                  <c:v>Rebaixador</c:v>
                </c:pt>
                <c:pt idx="9">
                  <c:v>Aguard SOP Desseca</c:v>
                </c:pt>
                <c:pt idx="10">
                  <c:v>Aguard Desseca</c:v>
                </c:pt>
                <c:pt idx="11">
                  <c:v>Aguard Preparo</c:v>
                </c:pt>
                <c:pt idx="12">
                  <c:v>Aguard Plantio</c:v>
                </c:pt>
                <c:pt idx="13">
                  <c:v>Plantado - Aguardando SGF</c:v>
                </c:pt>
              </c:strCache>
            </c:strRef>
          </c:cat>
          <c:val>
            <c:numRef>
              <c:f>'tabela_racional '!$G$28:$G$41</c:f>
              <c:numCache>
                <c:formatCode>General</c:formatCode>
                <c:ptCount val="14"/>
                <c:pt idx="2" formatCode="_-* #,##0_-;\-* #,##0_-;_-* &quot;-&quot;??_-;_-@_-">
                  <c:v>0</c:v>
                </c:pt>
                <c:pt idx="3" formatCode="_-* #,##0_-;\-* #,##0_-;_-* &quot;-&quot;??_-;_-@_-">
                  <c:v>0</c:v>
                </c:pt>
                <c:pt idx="5" formatCode="_-* #,##0_-;\-* #,##0_-;_-* &quot;-&quot;??_-;_-@_-">
                  <c:v>0</c:v>
                </c:pt>
                <c:pt idx="6" formatCode="_-* #,##0_-;\-* #,##0_-;_-* &quot;-&quot;??_-;_-@_-">
                  <c:v>436.99000000000007</c:v>
                </c:pt>
                <c:pt idx="7" formatCode="_-* #,##0_-;\-* #,##0_-;_-* &quot;-&quot;??_-;_-@_-">
                  <c:v>0</c:v>
                </c:pt>
                <c:pt idx="8" formatCode="_-* #,##0_-;\-* #,##0_-;_-* &quot;-&quot;??_-;_-@_-">
                  <c:v>0</c:v>
                </c:pt>
                <c:pt idx="9" formatCode="_-* #,##0_-;\-* #,##0_-;_-* &quot;-&quot;??_-;_-@_-">
                  <c:v>0</c:v>
                </c:pt>
                <c:pt idx="10" formatCode="_-* #,##0_-;\-* #,##0_-;_-* &quot;-&quot;??_-;_-@_-">
                  <c:v>325.15999999999997</c:v>
                </c:pt>
                <c:pt idx="11" formatCode="_-* #,##0_-;\-* #,##0_-;_-* &quot;-&quot;??_-;_-@_-">
                  <c:v>218.72000000000003</c:v>
                </c:pt>
                <c:pt idx="12" formatCode="_-* #,##0_-;\-* #,##0_-;_-* &quot;-&quot;??_-;_-@_-">
                  <c:v>130.69</c:v>
                </c:pt>
                <c:pt idx="13" formatCode="_-* #,##0_-;\-* #,##0_-;_-* &quot;-&quot;??_-;_-@_-">
                  <c:v>224.31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A04E-4E15-9CA5-4171EA86F52F}"/>
            </c:ext>
          </c:extLst>
        </c:ser>
        <c:ser>
          <c:idx val="6"/>
          <c:order val="6"/>
          <c:tx>
            <c:strRef>
              <c:f>'tabela_racional '!$H$25:$H$27</c:f>
              <c:strCache>
                <c:ptCount val="3"/>
                <c:pt idx="2">
                  <c:v>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04E-4E15-9CA5-4171EA86F5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'tabela_racional '!$A$28:$A$41</c:f>
              <c:strCache>
                <c:ptCount val="14"/>
                <c:pt idx="0">
                  <c:v>Área colhida e não baldeada</c:v>
                </c:pt>
                <c:pt idx="1">
                  <c:v>"Aguardando Plantio" no Cadastro</c:v>
                </c:pt>
                <c:pt idx="2">
                  <c:v>Área bloqueada</c:v>
                </c:pt>
                <c:pt idx="3">
                  <c:v>Projetos &lt; 40 ha</c:v>
                </c:pt>
                <c:pt idx="4">
                  <c:v>Disponível para Operação</c:v>
                </c:pt>
                <c:pt idx="5">
                  <c:v>Aguard SOP Formiga</c:v>
                </c:pt>
                <c:pt idx="6">
                  <c:v>Aguard Combate Formiga</c:v>
                </c:pt>
                <c:pt idx="7">
                  <c:v>Savannah</c:v>
                </c:pt>
                <c:pt idx="8">
                  <c:v>Rebaixador</c:v>
                </c:pt>
                <c:pt idx="9">
                  <c:v>Aguard SOP Desseca</c:v>
                </c:pt>
                <c:pt idx="10">
                  <c:v>Aguard Desseca</c:v>
                </c:pt>
                <c:pt idx="11">
                  <c:v>Aguard Preparo</c:v>
                </c:pt>
                <c:pt idx="12">
                  <c:v>Aguard Plantio</c:v>
                </c:pt>
                <c:pt idx="13">
                  <c:v>Plantado - Aguardando SGF</c:v>
                </c:pt>
              </c:strCache>
            </c:strRef>
          </c:cat>
          <c:val>
            <c:numRef>
              <c:f>'tabela_racional '!$H$28:$H$41</c:f>
              <c:numCache>
                <c:formatCode>General</c:formatCode>
                <c:ptCount val="14"/>
                <c:pt idx="2" formatCode="_-* #,##0_-;\-* #,##0_-;_-* &quot;-&quot;??_-;_-@_-">
                  <c:v>2013.6500000000003</c:v>
                </c:pt>
                <c:pt idx="3" formatCode="_-* #,##0_-;\-* #,##0_-;_-* &quot;-&quot;??_-;_-@_-">
                  <c:v>1261.1199999999997</c:v>
                </c:pt>
                <c:pt idx="4" formatCode="_-* #,##0_-;\-* #,##0_-;_-* &quot;-&quot;??_-;_-@_-">
                  <c:v>0</c:v>
                </c:pt>
                <c:pt idx="5" formatCode="_-* #,##0_-;\-* #,##0_-;_-* &quot;-&quot;??_-;_-@_-">
                  <c:v>1984.27</c:v>
                </c:pt>
                <c:pt idx="6" formatCode="_-* #,##0_-;\-* #,##0_-;_-* &quot;-&quot;??_-;_-@_-">
                  <c:v>4384.75</c:v>
                </c:pt>
                <c:pt idx="7" formatCode="_-* #,##0_-;\-* #,##0_-;_-* &quot;-&quot;??_-;_-@_-">
                  <c:v>1078.3800000000001</c:v>
                </c:pt>
                <c:pt idx="8" formatCode="_-* #,##0_-;\-* #,##0_-;_-* &quot;-&quot;??_-;_-@_-">
                  <c:v>189.79999999999998</c:v>
                </c:pt>
                <c:pt idx="9" formatCode="_-* #,##0_-;\-* #,##0_-;_-* &quot;-&quot;??_-;_-@_-">
                  <c:v>68.819999999999993</c:v>
                </c:pt>
                <c:pt idx="10" formatCode="_-* #,##0_-;\-* #,##0_-;_-* &quot;-&quot;??_-;_-@_-">
                  <c:v>2537.2800000000011</c:v>
                </c:pt>
                <c:pt idx="11" formatCode="_-* #,##0_-;\-* #,##0_-;_-* &quot;-&quot;??_-;_-@_-">
                  <c:v>1331.65</c:v>
                </c:pt>
                <c:pt idx="12" formatCode="_-* #,##0_-;\-* #,##0_-;_-* &quot;-&quot;??_-;_-@_-">
                  <c:v>1542.03</c:v>
                </c:pt>
                <c:pt idx="13" formatCode="_-* #,##0_-;\-* #,##0_-;_-* &quot;-&quot;??_-;_-@_-">
                  <c:v>2649.2599999999998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A04E-4E15-9CA5-4171EA86F52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542855824"/>
        <c:axId val="542859568"/>
      </c:barChart>
      <c:catAx>
        <c:axId val="54285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2859568"/>
        <c:crosses val="autoZero"/>
        <c:auto val="1"/>
        <c:lblAlgn val="ctr"/>
        <c:lblOffset val="100"/>
        <c:noMultiLvlLbl val="0"/>
      </c:catAx>
      <c:valAx>
        <c:axId val="542859568"/>
        <c:scaling>
          <c:orientation val="minMax"/>
          <c:min val="0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54285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60F4A-7903-4A34-9CD0-02C62C2B0C0E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304E-3A47-4D1E-AF7D-8A5BA9D057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4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304E-3A47-4D1E-AF7D-8A5BA9D0578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95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304E-3A47-4D1E-AF7D-8A5BA9D0578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50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304E-3A47-4D1E-AF7D-8A5BA9D0578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88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304E-3A47-4D1E-AF7D-8A5BA9D0578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92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304E-3A47-4D1E-AF7D-8A5BA9D0578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48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C3304E-3A47-4D1E-AF7D-8A5BA9D0578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74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41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0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87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_sem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70857EF-B76C-41EB-942D-A92F66DF95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" y="193"/>
            <a:ext cx="9144343" cy="51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0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26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33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5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5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2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8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6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7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2BAA-E334-497C-8034-D919089DBB8F}" type="datetimeFigureOut">
              <a:rPr lang="pt-BR" smtClean="0"/>
              <a:t>20/12/2024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BD0A4-CD51-450D-9065-471B416A3C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15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Glwfs02\lwc-florestal\Silvicultura\Felipe%20Paiva\Replantio\Painel%20Replantio.xlsx" TargetMode="External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file:///\\Glwfs02\lwc-florestal\Silvicultura\Felipe%20Paiva\Replantio\Painel%20Replantio.xls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Glwfs02\lwc-florestal\Silvicultura\Felipe%20Paiva\Replantio\Painel%20Replantio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Glwfs02\lwc-florestal\Silvicultura\Felipe%20Paiva\Replantio\Painel%20Replantio.xls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Glwfs02\lwc-florestal\Silvicultura\Felipe%20Paiva\Replantio\Painel%20Replantio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Glwfs02\lwc-florestal\Silvicultura\Felipe%20Paiva\Replantio\Painel%20Replantio.xls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idx="4294967295"/>
          </p:nvPr>
        </p:nvSpPr>
        <p:spPr>
          <a:xfrm>
            <a:off x="4716173" y="1930764"/>
            <a:ext cx="4252058" cy="566738"/>
          </a:xfrm>
        </p:spPr>
        <p:txBody>
          <a:bodyPr>
            <a:noAutofit/>
          </a:bodyPr>
          <a:lstStyle/>
          <a:p>
            <a:pPr algn="r"/>
            <a:br>
              <a:rPr lang="pt-BR" sz="3600" b="1" dirty="0">
                <a:solidFill>
                  <a:schemeClr val="tx1"/>
                </a:solidFill>
              </a:rPr>
            </a:br>
            <a:r>
              <a:rPr lang="pt-BR" sz="2000" b="1" dirty="0"/>
              <a:t>REUNIÃO DE TRABALHO</a:t>
            </a:r>
            <a:br>
              <a:rPr lang="pt-BR" sz="2400" b="1" dirty="0"/>
            </a:br>
            <a:r>
              <a:rPr lang="pt-BR" sz="1600" b="1" dirty="0"/>
              <a:t>DEZEMBRO - 2024</a:t>
            </a:r>
            <a:endParaRPr lang="pt-BR" sz="3600" b="1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97A1101-32E5-47F2-9119-A8CCB773B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1502643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hlinkClick r:id="rId3" action="ppaction://hlinkfile"/>
            <a:extLst>
              <a:ext uri="{FF2B5EF4-FFF2-40B4-BE49-F238E27FC236}">
                <a16:creationId xmlns:a16="http://schemas.microsoft.com/office/drawing/2014/main" id="{F0F3F0F7-198B-486D-9FC0-017B52DCE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97" y="4863749"/>
            <a:ext cx="704206" cy="21981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18B898F-868C-47AE-83FB-D26D2EA6F8D3}"/>
              </a:ext>
            </a:extLst>
          </p:cNvPr>
          <p:cNvCxnSpPr>
            <a:cxnSpLocks/>
          </p:cNvCxnSpPr>
          <p:nvPr/>
        </p:nvCxnSpPr>
        <p:spPr>
          <a:xfrm>
            <a:off x="487262" y="604295"/>
            <a:ext cx="63150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D65346EA-A5A7-4DFC-A809-6DED9938463A}"/>
              </a:ext>
            </a:extLst>
          </p:cNvPr>
          <p:cNvSpPr txBox="1">
            <a:spLocks/>
          </p:cNvSpPr>
          <p:nvPr/>
        </p:nvSpPr>
        <p:spPr>
          <a:xfrm>
            <a:off x="487262" y="192580"/>
            <a:ext cx="7848770" cy="5060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kern="0" dirty="0">
                <a:solidFill>
                  <a:srgbClr val="002060"/>
                </a:solidFill>
                <a:latin typeface="+mn-lt"/>
              </a:rPr>
              <a:t>Premissas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0750A-BBB9-43B8-9EA9-D336DBE2F15D}"/>
              </a:ext>
            </a:extLst>
          </p:cNvPr>
          <p:cNvSpPr/>
          <p:nvPr/>
        </p:nvSpPr>
        <p:spPr>
          <a:xfrm>
            <a:off x="8581703" y="116380"/>
            <a:ext cx="419100" cy="411715"/>
          </a:xfrm>
          <a:prstGeom prst="ellipse">
            <a:avLst/>
          </a:prstGeom>
          <a:solidFill>
            <a:srgbClr val="76BC2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0DFD79-FE23-4979-80A4-4C78E49DF8D7}"/>
              </a:ext>
            </a:extLst>
          </p:cNvPr>
          <p:cNvSpPr txBox="1"/>
          <p:nvPr/>
        </p:nvSpPr>
        <p:spPr>
          <a:xfrm>
            <a:off x="2778125" y="791773"/>
            <a:ext cx="2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Cadastro Florestal</a:t>
            </a:r>
          </a:p>
        </p:txBody>
      </p:sp>
      <p:pic>
        <p:nvPicPr>
          <p:cNvPr id="3074" name="Picture 2" descr="Filtro - ícones de grátis">
            <a:extLst>
              <a:ext uri="{FF2B5EF4-FFF2-40B4-BE49-F238E27FC236}">
                <a16:creationId xmlns:a16="http://schemas.microsoft.com/office/drawing/2014/main" id="{90668531-E667-4409-8790-4181F664C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4" y="1331766"/>
            <a:ext cx="18415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DB40D5-57AB-442F-A8D0-B0B8FDA675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59"/>
          <a:stretch/>
        </p:blipFill>
        <p:spPr>
          <a:xfrm>
            <a:off x="2007319" y="3048837"/>
            <a:ext cx="4422056" cy="93418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59F4CC-2D7D-451B-B660-ADE4AA8872F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14"/>
          <a:stretch/>
        </p:blipFill>
        <p:spPr>
          <a:xfrm>
            <a:off x="2749765" y="1870728"/>
            <a:ext cx="2653869" cy="9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8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/>
        </p:nvGraphicFramePr>
        <p:xfrm>
          <a:off x="133943" y="1410535"/>
          <a:ext cx="9010057" cy="3673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3" name="Imagem 22">
            <a:hlinkClick r:id="rId4" action="ppaction://hlinkfile"/>
            <a:extLst>
              <a:ext uri="{FF2B5EF4-FFF2-40B4-BE49-F238E27FC236}">
                <a16:creationId xmlns:a16="http://schemas.microsoft.com/office/drawing/2014/main" id="{F0F3F0F7-198B-486D-9FC0-017B52DCEE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97" y="4863749"/>
            <a:ext cx="704206" cy="21981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18B898F-868C-47AE-83FB-D26D2EA6F8D3}"/>
              </a:ext>
            </a:extLst>
          </p:cNvPr>
          <p:cNvCxnSpPr>
            <a:cxnSpLocks/>
          </p:cNvCxnSpPr>
          <p:nvPr/>
        </p:nvCxnSpPr>
        <p:spPr>
          <a:xfrm>
            <a:off x="487262" y="604295"/>
            <a:ext cx="63150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D65346EA-A5A7-4DFC-A809-6DED9938463A}"/>
              </a:ext>
            </a:extLst>
          </p:cNvPr>
          <p:cNvSpPr txBox="1">
            <a:spLocks/>
          </p:cNvSpPr>
          <p:nvPr/>
        </p:nvSpPr>
        <p:spPr>
          <a:xfrm>
            <a:off x="487262" y="192580"/>
            <a:ext cx="7848770" cy="5060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kern="0" dirty="0">
                <a:solidFill>
                  <a:srgbClr val="002060"/>
                </a:solidFill>
                <a:latin typeface="+mn-lt"/>
              </a:rPr>
              <a:t>Liberação de Áreas - Bridge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0750A-BBB9-43B8-9EA9-D336DBE2F15D}"/>
              </a:ext>
            </a:extLst>
          </p:cNvPr>
          <p:cNvSpPr/>
          <p:nvPr/>
        </p:nvSpPr>
        <p:spPr>
          <a:xfrm>
            <a:off x="8581703" y="116380"/>
            <a:ext cx="419100" cy="411715"/>
          </a:xfrm>
          <a:prstGeom prst="ellipse">
            <a:avLst/>
          </a:prstGeom>
          <a:solidFill>
            <a:srgbClr val="76BC2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40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hlinkClick r:id="rId3" action="ppaction://hlinkfile"/>
            <a:extLst>
              <a:ext uri="{FF2B5EF4-FFF2-40B4-BE49-F238E27FC236}">
                <a16:creationId xmlns:a16="http://schemas.microsoft.com/office/drawing/2014/main" id="{F0F3F0F7-198B-486D-9FC0-017B52DCE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97" y="4863749"/>
            <a:ext cx="704206" cy="21981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18B898F-868C-47AE-83FB-D26D2EA6F8D3}"/>
              </a:ext>
            </a:extLst>
          </p:cNvPr>
          <p:cNvCxnSpPr>
            <a:cxnSpLocks/>
          </p:cNvCxnSpPr>
          <p:nvPr/>
        </p:nvCxnSpPr>
        <p:spPr>
          <a:xfrm>
            <a:off x="487262" y="604295"/>
            <a:ext cx="63150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D65346EA-A5A7-4DFC-A809-6DED9938463A}"/>
              </a:ext>
            </a:extLst>
          </p:cNvPr>
          <p:cNvSpPr txBox="1">
            <a:spLocks/>
          </p:cNvSpPr>
          <p:nvPr/>
        </p:nvSpPr>
        <p:spPr>
          <a:xfrm>
            <a:off x="487262" y="192580"/>
            <a:ext cx="7848770" cy="5060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kern="0" dirty="0">
                <a:solidFill>
                  <a:srgbClr val="002060"/>
                </a:solidFill>
                <a:latin typeface="+mn-lt"/>
              </a:rPr>
              <a:t>Premissas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0750A-BBB9-43B8-9EA9-D336DBE2F15D}"/>
              </a:ext>
            </a:extLst>
          </p:cNvPr>
          <p:cNvSpPr/>
          <p:nvPr/>
        </p:nvSpPr>
        <p:spPr>
          <a:xfrm>
            <a:off x="8581703" y="116380"/>
            <a:ext cx="419100" cy="411715"/>
          </a:xfrm>
          <a:prstGeom prst="ellipse">
            <a:avLst/>
          </a:prstGeom>
          <a:solidFill>
            <a:srgbClr val="76BC2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0DFD79-FE23-4979-80A4-4C78E49DF8D7}"/>
              </a:ext>
            </a:extLst>
          </p:cNvPr>
          <p:cNvSpPr txBox="1"/>
          <p:nvPr/>
        </p:nvSpPr>
        <p:spPr>
          <a:xfrm>
            <a:off x="2778125" y="791773"/>
            <a:ext cx="2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Cadastro Florestal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C639944-7F07-4A5C-AF54-D5E3EDCBD4C7}"/>
              </a:ext>
            </a:extLst>
          </p:cNvPr>
          <p:cNvSpPr txBox="1"/>
          <p:nvPr/>
        </p:nvSpPr>
        <p:spPr>
          <a:xfrm>
            <a:off x="3081337" y="1629256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Liberação de Áreas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12B41E7-9512-4411-91EC-4CD006B8E5A0}"/>
              </a:ext>
            </a:extLst>
          </p:cNvPr>
          <p:cNvCxnSpPr>
            <a:stCxn id="2" idx="2"/>
            <a:endCxn id="16" idx="0"/>
          </p:cNvCxnSpPr>
          <p:nvPr/>
        </p:nvCxnSpPr>
        <p:spPr>
          <a:xfrm>
            <a:off x="4076700" y="1161105"/>
            <a:ext cx="0" cy="46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Filtro - ícones de grátis">
            <a:extLst>
              <a:ext uri="{FF2B5EF4-FFF2-40B4-BE49-F238E27FC236}">
                <a16:creationId xmlns:a16="http://schemas.microsoft.com/office/drawing/2014/main" id="{A0F06FEF-28E6-401F-9A5E-AADCBBDC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1108399"/>
            <a:ext cx="18415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40F3EF59-9FF9-4605-9EA0-27E979937CFD}"/>
              </a:ext>
            </a:extLst>
          </p:cNvPr>
          <p:cNvSpPr/>
          <p:nvPr/>
        </p:nvSpPr>
        <p:spPr>
          <a:xfrm>
            <a:off x="7515225" y="1161105"/>
            <a:ext cx="250824" cy="9274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AADB56-FB0E-419D-829B-A37F988FFB79}"/>
              </a:ext>
            </a:extLst>
          </p:cNvPr>
          <p:cNvSpPr txBox="1"/>
          <p:nvPr/>
        </p:nvSpPr>
        <p:spPr>
          <a:xfrm>
            <a:off x="7766049" y="1123272"/>
            <a:ext cx="7041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Não considerados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1048CB1-52C0-447E-87C4-2EC7B81D0130}"/>
              </a:ext>
            </a:extLst>
          </p:cNvPr>
          <p:cNvGrpSpPr/>
          <p:nvPr/>
        </p:nvGrpSpPr>
        <p:grpSpPr>
          <a:xfrm>
            <a:off x="1690502" y="2179478"/>
            <a:ext cx="4626346" cy="2404204"/>
            <a:chOff x="1690502" y="2179478"/>
            <a:chExt cx="4626346" cy="2404204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80A31E72-7BFF-419E-B08C-10F649015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" t="1527"/>
            <a:stretch/>
          </p:blipFill>
          <p:spPr>
            <a:xfrm>
              <a:off x="1690502" y="2179478"/>
              <a:ext cx="4626346" cy="2404204"/>
            </a:xfrm>
            <a:prstGeom prst="rect">
              <a:avLst/>
            </a:prstGeom>
          </p:spPr>
        </p:pic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A246F51-13B1-4846-9511-CCDE79552785}"/>
                </a:ext>
              </a:extLst>
            </p:cNvPr>
            <p:cNvSpPr/>
            <p:nvPr/>
          </p:nvSpPr>
          <p:spPr>
            <a:xfrm>
              <a:off x="1690502" y="4035630"/>
              <a:ext cx="4526148" cy="1744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04981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hlinkClick r:id="rId3" action="ppaction://hlinkfile"/>
            <a:extLst>
              <a:ext uri="{FF2B5EF4-FFF2-40B4-BE49-F238E27FC236}">
                <a16:creationId xmlns:a16="http://schemas.microsoft.com/office/drawing/2014/main" id="{F0F3F0F7-198B-486D-9FC0-017B52DCE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97" y="4863749"/>
            <a:ext cx="704206" cy="21981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18B898F-868C-47AE-83FB-D26D2EA6F8D3}"/>
              </a:ext>
            </a:extLst>
          </p:cNvPr>
          <p:cNvCxnSpPr>
            <a:cxnSpLocks/>
          </p:cNvCxnSpPr>
          <p:nvPr/>
        </p:nvCxnSpPr>
        <p:spPr>
          <a:xfrm>
            <a:off x="487262" y="604295"/>
            <a:ext cx="63150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D65346EA-A5A7-4DFC-A809-6DED9938463A}"/>
              </a:ext>
            </a:extLst>
          </p:cNvPr>
          <p:cNvSpPr txBox="1">
            <a:spLocks/>
          </p:cNvSpPr>
          <p:nvPr/>
        </p:nvSpPr>
        <p:spPr>
          <a:xfrm>
            <a:off x="487262" y="192580"/>
            <a:ext cx="7848770" cy="5060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kern="0" dirty="0">
                <a:solidFill>
                  <a:srgbClr val="002060"/>
                </a:solidFill>
                <a:latin typeface="+mn-lt"/>
              </a:rPr>
              <a:t>Premissas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0750A-BBB9-43B8-9EA9-D336DBE2F15D}"/>
              </a:ext>
            </a:extLst>
          </p:cNvPr>
          <p:cNvSpPr/>
          <p:nvPr/>
        </p:nvSpPr>
        <p:spPr>
          <a:xfrm>
            <a:off x="8581703" y="116380"/>
            <a:ext cx="419100" cy="411715"/>
          </a:xfrm>
          <a:prstGeom prst="ellipse">
            <a:avLst/>
          </a:prstGeom>
          <a:solidFill>
            <a:srgbClr val="76BC2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0DFD79-FE23-4979-80A4-4C78E49DF8D7}"/>
              </a:ext>
            </a:extLst>
          </p:cNvPr>
          <p:cNvSpPr txBox="1"/>
          <p:nvPr/>
        </p:nvSpPr>
        <p:spPr>
          <a:xfrm>
            <a:off x="2778125" y="791773"/>
            <a:ext cx="2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Cadastro Florestal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12B41E7-9512-4411-91EC-4CD006B8E5A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076700" y="1161105"/>
            <a:ext cx="0" cy="46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Filtro - ícones de grátis">
            <a:extLst>
              <a:ext uri="{FF2B5EF4-FFF2-40B4-BE49-F238E27FC236}">
                <a16:creationId xmlns:a16="http://schemas.microsoft.com/office/drawing/2014/main" id="{A0F06FEF-28E6-401F-9A5E-AADCBBDC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1108399"/>
            <a:ext cx="18415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AADB56-FB0E-419D-829B-A37F988FFB79}"/>
              </a:ext>
            </a:extLst>
          </p:cNvPr>
          <p:cNvSpPr txBox="1"/>
          <p:nvPr/>
        </p:nvSpPr>
        <p:spPr>
          <a:xfrm>
            <a:off x="7389813" y="1123272"/>
            <a:ext cx="111442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/>
              <a:t>Considerado Volume Planejado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53E57F-7BDB-4A40-BFA4-313633DB7A72}"/>
              </a:ext>
            </a:extLst>
          </p:cNvPr>
          <p:cNvSpPr txBox="1"/>
          <p:nvPr/>
        </p:nvSpPr>
        <p:spPr>
          <a:xfrm>
            <a:off x="3482975" y="1844699"/>
            <a:ext cx="118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RF01-25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2512263-699E-401F-B2F6-4544679A2A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r="446"/>
          <a:stretch/>
        </p:blipFill>
        <p:spPr>
          <a:xfrm>
            <a:off x="965200" y="2312850"/>
            <a:ext cx="7061200" cy="22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6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hlinkClick r:id="rId3" action="ppaction://hlinkfile"/>
            <a:extLst>
              <a:ext uri="{FF2B5EF4-FFF2-40B4-BE49-F238E27FC236}">
                <a16:creationId xmlns:a16="http://schemas.microsoft.com/office/drawing/2014/main" id="{F0F3F0F7-198B-486D-9FC0-017B52DCE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97" y="4863749"/>
            <a:ext cx="704206" cy="21981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18B898F-868C-47AE-83FB-D26D2EA6F8D3}"/>
              </a:ext>
            </a:extLst>
          </p:cNvPr>
          <p:cNvCxnSpPr>
            <a:cxnSpLocks/>
          </p:cNvCxnSpPr>
          <p:nvPr/>
        </p:nvCxnSpPr>
        <p:spPr>
          <a:xfrm>
            <a:off x="487262" y="604295"/>
            <a:ext cx="63150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D65346EA-A5A7-4DFC-A809-6DED9938463A}"/>
              </a:ext>
            </a:extLst>
          </p:cNvPr>
          <p:cNvSpPr txBox="1">
            <a:spLocks/>
          </p:cNvSpPr>
          <p:nvPr/>
        </p:nvSpPr>
        <p:spPr>
          <a:xfrm>
            <a:off x="487262" y="192580"/>
            <a:ext cx="7848770" cy="5060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kern="0" dirty="0">
                <a:solidFill>
                  <a:srgbClr val="002060"/>
                </a:solidFill>
                <a:latin typeface="+mn-lt"/>
              </a:rPr>
              <a:t>Premissas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0750A-BBB9-43B8-9EA9-D336DBE2F15D}"/>
              </a:ext>
            </a:extLst>
          </p:cNvPr>
          <p:cNvSpPr/>
          <p:nvPr/>
        </p:nvSpPr>
        <p:spPr>
          <a:xfrm>
            <a:off x="8581703" y="116380"/>
            <a:ext cx="419100" cy="411715"/>
          </a:xfrm>
          <a:prstGeom prst="ellipse">
            <a:avLst/>
          </a:prstGeom>
          <a:solidFill>
            <a:srgbClr val="76BC2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0DFD79-FE23-4979-80A4-4C78E49DF8D7}"/>
              </a:ext>
            </a:extLst>
          </p:cNvPr>
          <p:cNvSpPr txBox="1"/>
          <p:nvPr/>
        </p:nvSpPr>
        <p:spPr>
          <a:xfrm>
            <a:off x="2778125" y="791773"/>
            <a:ext cx="2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Cadastro Florestal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12B41E7-9512-4411-91EC-4CD006B8E5A0}"/>
              </a:ext>
            </a:extLst>
          </p:cNvPr>
          <p:cNvCxnSpPr>
            <a:cxnSpLocks/>
          </p:cNvCxnSpPr>
          <p:nvPr/>
        </p:nvCxnSpPr>
        <p:spPr>
          <a:xfrm>
            <a:off x="4076700" y="1351605"/>
            <a:ext cx="0" cy="46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F630F6-DE31-4527-B022-F9131FB338AB}"/>
              </a:ext>
            </a:extLst>
          </p:cNvPr>
          <p:cNvSpPr txBox="1"/>
          <p:nvPr/>
        </p:nvSpPr>
        <p:spPr>
          <a:xfrm>
            <a:off x="415925" y="2185178"/>
            <a:ext cx="118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Micro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9B3CA6-86C3-4336-B0F5-CE196B3D8003}"/>
              </a:ext>
            </a:extLst>
          </p:cNvPr>
          <p:cNvSpPr txBox="1"/>
          <p:nvPr/>
        </p:nvSpPr>
        <p:spPr>
          <a:xfrm>
            <a:off x="2047055" y="2185178"/>
            <a:ext cx="118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RAF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4A4782-2FFD-4A18-98DD-AE96524BB6B5}"/>
              </a:ext>
            </a:extLst>
          </p:cNvPr>
          <p:cNvSpPr txBox="1"/>
          <p:nvPr/>
        </p:nvSpPr>
        <p:spPr>
          <a:xfrm>
            <a:off x="5309315" y="2185178"/>
            <a:ext cx="160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Distância Fazendas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D0F5FD-2460-458D-B04E-970CF4F53761}"/>
              </a:ext>
            </a:extLst>
          </p:cNvPr>
          <p:cNvSpPr txBox="1"/>
          <p:nvPr/>
        </p:nvSpPr>
        <p:spPr>
          <a:xfrm>
            <a:off x="3512726" y="2077456"/>
            <a:ext cx="118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Capacidade de Plantio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5B3232-74CC-4D90-BAE6-98D0923F2A78}"/>
              </a:ext>
            </a:extLst>
          </p:cNvPr>
          <p:cNvSpPr txBox="1"/>
          <p:nvPr/>
        </p:nvSpPr>
        <p:spPr>
          <a:xfrm>
            <a:off x="7353298" y="2077456"/>
            <a:ext cx="118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Fazenda Por Regional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4C26F8-EE37-47E9-B4A8-8E79F1878223}"/>
              </a:ext>
            </a:extLst>
          </p:cNvPr>
          <p:cNvSpPr txBox="1"/>
          <p:nvPr/>
        </p:nvSpPr>
        <p:spPr>
          <a:xfrm>
            <a:off x="688975" y="2650546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*Indicações de Savannah e rebaixamento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2281674-8F9C-436A-87B3-AF063756E91E}"/>
              </a:ext>
            </a:extLst>
          </p:cNvPr>
          <p:cNvSpPr txBox="1"/>
          <p:nvPr/>
        </p:nvSpPr>
        <p:spPr>
          <a:xfrm>
            <a:off x="3657600" y="2653142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*Capacidade de Plantio simulada para 2025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3DAA8AC-D8E8-4524-A223-6F2967205CBF}"/>
              </a:ext>
            </a:extLst>
          </p:cNvPr>
          <p:cNvSpPr txBox="1"/>
          <p:nvPr/>
        </p:nvSpPr>
        <p:spPr>
          <a:xfrm>
            <a:off x="5375275" y="266298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*Distância por estradas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7F44667-F073-49D1-B2DB-09F938B893E7}"/>
              </a:ext>
            </a:extLst>
          </p:cNvPr>
          <p:cNvSpPr txBox="1"/>
          <p:nvPr/>
        </p:nvSpPr>
        <p:spPr>
          <a:xfrm>
            <a:off x="7421632" y="2650546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*Bases alimentadas pelas analistas de regionais</a:t>
            </a:r>
          </a:p>
        </p:txBody>
      </p:sp>
    </p:spTree>
    <p:extLst>
      <p:ext uri="{BB962C8B-B14F-4D97-AF65-F5344CB8AC3E}">
        <p14:creationId xmlns:p14="http://schemas.microsoft.com/office/powerpoint/2010/main" val="46896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hlinkClick r:id="rId3" action="ppaction://hlinkfile"/>
            <a:extLst>
              <a:ext uri="{FF2B5EF4-FFF2-40B4-BE49-F238E27FC236}">
                <a16:creationId xmlns:a16="http://schemas.microsoft.com/office/drawing/2014/main" id="{F0F3F0F7-198B-486D-9FC0-017B52DCEE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597" y="4863749"/>
            <a:ext cx="704206" cy="21981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18B898F-868C-47AE-83FB-D26D2EA6F8D3}"/>
              </a:ext>
            </a:extLst>
          </p:cNvPr>
          <p:cNvCxnSpPr>
            <a:cxnSpLocks/>
          </p:cNvCxnSpPr>
          <p:nvPr/>
        </p:nvCxnSpPr>
        <p:spPr>
          <a:xfrm>
            <a:off x="487262" y="604295"/>
            <a:ext cx="63150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D65346EA-A5A7-4DFC-A809-6DED9938463A}"/>
              </a:ext>
            </a:extLst>
          </p:cNvPr>
          <p:cNvSpPr txBox="1">
            <a:spLocks/>
          </p:cNvSpPr>
          <p:nvPr/>
        </p:nvSpPr>
        <p:spPr>
          <a:xfrm>
            <a:off x="487262" y="192580"/>
            <a:ext cx="7848770" cy="5060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kern="0" dirty="0">
                <a:solidFill>
                  <a:srgbClr val="002060"/>
                </a:solidFill>
                <a:latin typeface="+mn-lt"/>
              </a:rPr>
              <a:t>Premissas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0750A-BBB9-43B8-9EA9-D336DBE2F15D}"/>
              </a:ext>
            </a:extLst>
          </p:cNvPr>
          <p:cNvSpPr/>
          <p:nvPr/>
        </p:nvSpPr>
        <p:spPr>
          <a:xfrm>
            <a:off x="8581703" y="116380"/>
            <a:ext cx="419100" cy="411715"/>
          </a:xfrm>
          <a:prstGeom prst="ellipse">
            <a:avLst/>
          </a:prstGeom>
          <a:solidFill>
            <a:srgbClr val="76BC2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0DFD79-FE23-4979-80A4-4C78E49DF8D7}"/>
              </a:ext>
            </a:extLst>
          </p:cNvPr>
          <p:cNvSpPr txBox="1"/>
          <p:nvPr/>
        </p:nvSpPr>
        <p:spPr>
          <a:xfrm>
            <a:off x="2778125" y="791773"/>
            <a:ext cx="2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Cadastro Florestal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1BE910-6759-48C9-AA30-27222D629FEB}"/>
              </a:ext>
            </a:extLst>
          </p:cNvPr>
          <p:cNvSpPr txBox="1"/>
          <p:nvPr/>
        </p:nvSpPr>
        <p:spPr>
          <a:xfrm>
            <a:off x="2307744" y="2149797"/>
            <a:ext cx="118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CTO baldeio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12F617D-091F-4D5D-ADB5-4CAD0EC994C3}"/>
              </a:ext>
            </a:extLst>
          </p:cNvPr>
          <p:cNvSpPr txBox="1"/>
          <p:nvPr/>
        </p:nvSpPr>
        <p:spPr>
          <a:xfrm>
            <a:off x="3418753" y="2149797"/>
            <a:ext cx="118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CTO corte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204078-FF54-43B7-BBB5-BC3F921644D4}"/>
              </a:ext>
            </a:extLst>
          </p:cNvPr>
          <p:cNvSpPr txBox="1"/>
          <p:nvPr/>
        </p:nvSpPr>
        <p:spPr>
          <a:xfrm>
            <a:off x="5640771" y="2149797"/>
            <a:ext cx="118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Pac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0F9AAD5-3979-4386-B6F0-BAA269C3B738}"/>
              </a:ext>
            </a:extLst>
          </p:cNvPr>
          <p:cNvSpPr txBox="1"/>
          <p:nvPr/>
        </p:nvSpPr>
        <p:spPr>
          <a:xfrm>
            <a:off x="6751780" y="2149797"/>
            <a:ext cx="118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87A5A12-AF70-4ACF-A2B3-0C925C5D40D4}"/>
              </a:ext>
            </a:extLst>
          </p:cNvPr>
          <p:cNvSpPr txBox="1"/>
          <p:nvPr/>
        </p:nvSpPr>
        <p:spPr>
          <a:xfrm>
            <a:off x="4529762" y="2149797"/>
            <a:ext cx="118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Pab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32DB7BD-E1B1-40D7-90E8-13E15CF25BE3}"/>
              </a:ext>
            </a:extLst>
          </p:cNvPr>
          <p:cNvCxnSpPr>
            <a:cxnSpLocks/>
          </p:cNvCxnSpPr>
          <p:nvPr/>
        </p:nvCxnSpPr>
        <p:spPr>
          <a:xfrm>
            <a:off x="4076700" y="1351605"/>
            <a:ext cx="0" cy="46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BE9D952-BA17-4C92-AD6C-DC6F993FC32B}"/>
              </a:ext>
            </a:extLst>
          </p:cNvPr>
          <p:cNvSpPr txBox="1"/>
          <p:nvPr/>
        </p:nvSpPr>
        <p:spPr>
          <a:xfrm>
            <a:off x="3056538" y="1441215"/>
            <a:ext cx="9503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/>
              <a:t>*Data de Referência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92A606E-4DD4-4055-9EE5-C83AAD146878}"/>
              </a:ext>
            </a:extLst>
          </p:cNvPr>
          <p:cNvSpPr txBox="1"/>
          <p:nvPr/>
        </p:nvSpPr>
        <p:spPr>
          <a:xfrm>
            <a:off x="32294" y="2042075"/>
            <a:ext cx="1240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Liberação de Áreas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A7A7-D106-4579-B86B-CF6263E04B2E}"/>
              </a:ext>
            </a:extLst>
          </p:cNvPr>
          <p:cNvSpPr txBox="1"/>
          <p:nvPr/>
        </p:nvSpPr>
        <p:spPr>
          <a:xfrm>
            <a:off x="7862787" y="2042075"/>
            <a:ext cx="118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Data de Contrato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4327AAA-9B5F-4D89-9E2B-09BBD1B7E6ED}"/>
              </a:ext>
            </a:extLst>
          </p:cNvPr>
          <p:cNvCxnSpPr>
            <a:cxnSpLocks/>
          </p:cNvCxnSpPr>
          <p:nvPr/>
        </p:nvCxnSpPr>
        <p:spPr>
          <a:xfrm>
            <a:off x="1580216" y="3008059"/>
            <a:ext cx="5983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B7A4FB0-53DC-4FFC-A6E6-12D051A9DC3F}"/>
              </a:ext>
            </a:extLst>
          </p:cNvPr>
          <p:cNvSpPr txBox="1"/>
          <p:nvPr/>
        </p:nvSpPr>
        <p:spPr>
          <a:xfrm>
            <a:off x="652735" y="2860955"/>
            <a:ext cx="26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61F4ADC-932A-48B9-9C28-A3952D5CA79D}"/>
              </a:ext>
            </a:extLst>
          </p:cNvPr>
          <p:cNvSpPr txBox="1"/>
          <p:nvPr/>
        </p:nvSpPr>
        <p:spPr>
          <a:xfrm>
            <a:off x="8361090" y="2860954"/>
            <a:ext cx="260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7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232CE31-305A-4883-80E7-4F48490DDC1E}"/>
              </a:ext>
            </a:extLst>
          </p:cNvPr>
          <p:cNvSpPr txBox="1"/>
          <p:nvPr/>
        </p:nvSpPr>
        <p:spPr>
          <a:xfrm>
            <a:off x="1496732" y="2761838"/>
            <a:ext cx="2362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i="1" dirty="0"/>
              <a:t>Ordem de Prioridade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DCB15C2-5E65-45AD-A098-F16A962D3B5D}"/>
              </a:ext>
            </a:extLst>
          </p:cNvPr>
          <p:cNvSpPr txBox="1"/>
          <p:nvPr/>
        </p:nvSpPr>
        <p:spPr>
          <a:xfrm>
            <a:off x="1196735" y="2149797"/>
            <a:ext cx="118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Micro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DC65907-8C72-491B-B0D9-D1021F8BD14D}"/>
              </a:ext>
            </a:extLst>
          </p:cNvPr>
          <p:cNvSpPr txBox="1"/>
          <p:nvPr/>
        </p:nvSpPr>
        <p:spPr>
          <a:xfrm>
            <a:off x="2635250" y="3438132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+75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C56D3BC-7338-491E-8082-6B10BAC691F5}"/>
              </a:ext>
            </a:extLst>
          </p:cNvPr>
          <p:cNvSpPr txBox="1"/>
          <p:nvPr/>
        </p:nvSpPr>
        <p:spPr>
          <a:xfrm>
            <a:off x="3733799" y="3438132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+90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5DDC2FF-50B3-427C-882C-19A7FB3777B0}"/>
              </a:ext>
            </a:extLst>
          </p:cNvPr>
          <p:cNvSpPr txBox="1"/>
          <p:nvPr/>
        </p:nvSpPr>
        <p:spPr>
          <a:xfrm>
            <a:off x="4864103" y="3438132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+75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EA00A3B-662E-4F7B-BDCB-F5AE2FBD5C68}"/>
              </a:ext>
            </a:extLst>
          </p:cNvPr>
          <p:cNvSpPr txBox="1"/>
          <p:nvPr/>
        </p:nvSpPr>
        <p:spPr>
          <a:xfrm>
            <a:off x="6045199" y="3438132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+90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77DEE72-F2E0-4253-99B1-0682CF9561CB}"/>
              </a:ext>
            </a:extLst>
          </p:cNvPr>
          <p:cNvSpPr txBox="1"/>
          <p:nvPr/>
        </p:nvSpPr>
        <p:spPr>
          <a:xfrm>
            <a:off x="7175503" y="3438132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+25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3F5EC8-ACD7-4FB9-A774-F97F6FC68779}"/>
              </a:ext>
            </a:extLst>
          </p:cNvPr>
          <p:cNvSpPr txBox="1"/>
          <p:nvPr/>
        </p:nvSpPr>
        <p:spPr>
          <a:xfrm>
            <a:off x="8124503" y="3438132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+90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6B7BD6F-E1A4-4AE2-BE81-E548CA02D8A0}"/>
              </a:ext>
            </a:extLst>
          </p:cNvPr>
          <p:cNvCxnSpPr>
            <a:cxnSpLocks/>
          </p:cNvCxnSpPr>
          <p:nvPr/>
        </p:nvCxnSpPr>
        <p:spPr>
          <a:xfrm>
            <a:off x="782909" y="3204056"/>
            <a:ext cx="0" cy="468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ACA4ED-2532-43DB-A2AD-C94F3E177181}"/>
              </a:ext>
            </a:extLst>
          </p:cNvPr>
          <p:cNvSpPr txBox="1"/>
          <p:nvPr/>
        </p:nvSpPr>
        <p:spPr>
          <a:xfrm>
            <a:off x="2677831" y="3807464"/>
            <a:ext cx="188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Data de Plantio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EFA4E59-038E-4C01-A825-9F7912771928}"/>
              </a:ext>
            </a:extLst>
          </p:cNvPr>
          <p:cNvGrpSpPr/>
          <p:nvPr/>
        </p:nvGrpSpPr>
        <p:grpSpPr>
          <a:xfrm>
            <a:off x="143197" y="3945964"/>
            <a:ext cx="1831653" cy="860986"/>
            <a:chOff x="1690502" y="2179478"/>
            <a:chExt cx="4626346" cy="2404204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36A9E7B6-4C25-48FD-B607-01CA061E9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" t="1527"/>
            <a:stretch/>
          </p:blipFill>
          <p:spPr>
            <a:xfrm>
              <a:off x="1690502" y="2179478"/>
              <a:ext cx="4626346" cy="2404204"/>
            </a:xfrm>
            <a:prstGeom prst="rect">
              <a:avLst/>
            </a:prstGeom>
          </p:spPr>
        </p:pic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7D15B0C5-B17E-427C-AEA2-61195699A5C6}"/>
                </a:ext>
              </a:extLst>
            </p:cNvPr>
            <p:cNvSpPr/>
            <p:nvPr/>
          </p:nvSpPr>
          <p:spPr>
            <a:xfrm>
              <a:off x="1690502" y="4035630"/>
              <a:ext cx="4526148" cy="1744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55423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20816</TotalTime>
  <Words>124</Words>
  <Application>Microsoft Office PowerPoint</Application>
  <PresentationFormat>Apresentação na tela (16:9)</PresentationFormat>
  <Paragraphs>55</Paragraphs>
  <Slides>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 REUNIÃO DE TRABALHO DEZEMBRO - 2024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OEM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Gabriel Aragao Martins de Moura</cp:lastModifiedBy>
  <cp:revision>2324</cp:revision>
  <cp:lastPrinted>2024-09-02T14:22:14Z</cp:lastPrinted>
  <dcterms:created xsi:type="dcterms:W3CDTF">2023-05-31T14:27:57Z</dcterms:created>
  <dcterms:modified xsi:type="dcterms:W3CDTF">2024-12-20T18:49:25Z</dcterms:modified>
</cp:coreProperties>
</file>