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0"/>
  </p:notesMasterIdLst>
  <p:sldIdLst>
    <p:sldId id="256" r:id="rId2"/>
    <p:sldId id="284" r:id="rId3"/>
    <p:sldId id="302" r:id="rId4"/>
    <p:sldId id="297" r:id="rId5"/>
    <p:sldId id="291" r:id="rId6"/>
    <p:sldId id="303" r:id="rId7"/>
    <p:sldId id="286" r:id="rId8"/>
    <p:sldId id="292" r:id="rId9"/>
    <p:sldId id="298" r:id="rId10"/>
    <p:sldId id="304" r:id="rId11"/>
    <p:sldId id="299" r:id="rId12"/>
    <p:sldId id="330" r:id="rId13"/>
    <p:sldId id="320" r:id="rId14"/>
    <p:sldId id="321" r:id="rId15"/>
    <p:sldId id="319" r:id="rId16"/>
    <p:sldId id="322" r:id="rId17"/>
    <p:sldId id="323" r:id="rId18"/>
    <p:sldId id="324" r:id="rId19"/>
    <p:sldId id="305" r:id="rId20"/>
    <p:sldId id="325" r:id="rId21"/>
    <p:sldId id="326" r:id="rId22"/>
    <p:sldId id="327" r:id="rId23"/>
    <p:sldId id="328" r:id="rId24"/>
    <p:sldId id="329" r:id="rId25"/>
    <p:sldId id="317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276" r:id="rId38"/>
    <p:sldId id="30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46"/>
    <a:srgbClr val="39714C"/>
    <a:srgbClr val="6EB141"/>
    <a:srgbClr val="FB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16" autoAdjust="0"/>
  </p:normalViewPr>
  <p:slideViewPr>
    <p:cSldViewPr snapToGrid="0" snapToObjects="1">
      <p:cViewPr varScale="1">
        <p:scale>
          <a:sx n="68" d="100"/>
          <a:sy n="68" d="100"/>
        </p:scale>
        <p:origin x="408" y="72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231-50DE-E248-AD17-974E7FCF08C2}" type="datetimeFigureOut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31E9-1855-4E48-9BC4-492911717A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60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6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997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12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40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599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12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2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68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84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35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36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0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23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661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8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19951-3E64-5849-AFC8-6C3B43B7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4E8D-EC98-5048-BF8F-6133878A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E153-8365-804E-887D-24B55434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AA5-02C5-6947-8C1B-86D96E833D50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896DE-5C56-ED4C-BB56-FFB8C947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A516C-A35E-D64D-AD1B-7454661D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2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FD96-C0B1-5A49-8C12-4E234CF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ED1DE-21B8-4D44-9A5F-0EC2B5D4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576AC-B78D-AE4F-8A64-EE1E515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0E-ED1B-EF4B-B93D-8466E5AF746D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8B74E-681B-654F-A0BE-314DA03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2ACE2-EB0A-4947-A41D-77515DBF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3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2052E-EF85-8D4C-A70A-0DD796EE0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5C76C-9025-DA47-A2FA-9CDCB33E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99EE-E3B1-D445-835D-AF35421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BFA4-B669-C541-9B88-0E0B79C07877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8D9C2-D3FF-FF47-AC2C-018F5CE9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CECA2-C00D-CF49-BC88-6222F33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5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5E30-75CA-BB46-9020-5E8D83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D875A-3F04-CE49-9395-8A10F53C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095C2-3538-014B-B4DE-04D704AA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06E6-8C0B-0141-B932-D02763CCF57F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6A3C5-8385-B24F-BBE7-8F6C22C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61381-E41B-7E4C-9068-ACBAE2A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46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09B7A-B6C3-DA4E-8C4E-4958C366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F533-853B-E14B-8E91-A21F4FAB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D6AB4-C38A-5343-8653-9455DA87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F8-8F30-FD41-A58D-37497550281A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D1E7-BBFC-C04F-9F98-F0893285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EAA5A-84F3-B144-9243-03B55FB3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8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A04D-8D48-5147-8582-6CE96673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390A-3987-6F4A-8AE2-009F409B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06179-7769-374F-BCE8-9A8EAB19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232E-C5AA-4C49-9717-A6AD3C1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423E-2019-AD46-A66F-89A4B92EF6DB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17DB-A34C-094F-ADA3-50E46CD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5646B-6CD2-AE46-9E17-F01F6C0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15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AF490-9708-CA46-BE79-AB52CC88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DA9C-FF76-404E-922A-635BCA55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E73B2-E0F1-9F4C-8828-7526B535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CFA0F2-FCD7-664B-B7D8-348650E68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104BB-DEA7-B04F-ACE8-97D4A194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5F5D1-ACC3-CB47-AFB5-7CD8268E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421-7CE5-B842-ABDD-C26DA7172C27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6202B-945B-7642-99E4-9273EF4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79BE2-8E4A-6444-AF85-5D62370B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9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EB4E-F663-D34E-B277-0523CE1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5CA09-D8E8-D742-9C83-09012784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6015-D2CB-2543-B533-F8EF3CB9F782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8630D-B792-5B4F-BBB8-88164CCB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2E1CC6-F84B-3848-BAC7-F4D6861C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6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65971-B1B3-8A4A-AB43-DF5872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BAE9-B4FA-854F-A278-63225F4E20D7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45683-A588-9E42-BD6E-FA39DE6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140E5-3D20-1F40-9F98-B2D41CC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D5B1-17AF-6A41-BB0F-1A13229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1808-42E5-6B4E-A9F5-754EE77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A400D-ADA2-A341-913F-0D2F4527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0BBBD-B8A3-7640-B44F-E923B60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B771-F8B5-E644-8CDD-EF1589E72E80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BDA2-35AE-8344-8202-8BF75E44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F6930-5A99-1446-97D3-AA37691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217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AE5-91CC-C247-8964-1E70C36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80A9C-5F90-AA49-9148-9384BF09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B9869-E759-2648-AC49-BE81300A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080B5-43DF-714C-9031-51CC761C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867-029D-FE42-90BF-D008F51E85DA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22F42-0405-5D4B-8449-5EF0F2B5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F63DB-1609-9449-BF20-D44DCF61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1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4B410-9870-5E4D-A252-18E459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83124-500E-B44F-8459-6BAA8075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C2E8C-49F5-C94C-9152-13627160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C3C-33B3-5243-B144-BBD7023E4495}" type="datetime1">
              <a:rPr kumimoji="1" lang="ko-KR" altLang="en-US" smtClean="0"/>
              <a:t>2023-06-01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4A637-A5CA-0448-84AD-2587A13AF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9FD7-DA20-AA46-B407-FD0B60F3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5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gayeong39/JVMJava-Virtual-Machi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BB53D-E0F0-E04E-98DB-39DB58ED1662}"/>
              </a:ext>
            </a:extLst>
          </p:cNvPr>
          <p:cNvSpPr txBox="1"/>
          <p:nvPr/>
        </p:nvSpPr>
        <p:spPr>
          <a:xfrm>
            <a:off x="726440" y="2383665"/>
            <a:ext cx="10740390" cy="10156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000" b="1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MY</a:t>
            </a:r>
            <a:r>
              <a:rPr lang="ko-KR" altLang="en-US" sz="6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WAY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927619" y="4947339"/>
            <a:ext cx="4539211" cy="8697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프로젝트명: SUBWAY 결제시스템 </a:t>
            </a:r>
            <a:r>
              <a:rPr lang="ko-KR" altLang="en-US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재구현</a:t>
            </a:r>
            <a:endParaRPr lang="en-US" altLang="ko-KR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algn="r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권가영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039154B-013D-E74E-A3C9-F303A5144E6A}"/>
              </a:ext>
            </a:extLst>
          </p:cNvPr>
          <p:cNvCxnSpPr/>
          <p:nvPr/>
        </p:nvCxnSpPr>
        <p:spPr>
          <a:xfrm>
            <a:off x="726440" y="342900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F59E59-38A5-6341-A2FF-9D5D98B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  <a:latin typeface="+mj-lt"/>
              </a:rPr>
              <a:t>1</a:t>
            </a:fld>
            <a:endParaRPr kumimoji="1" lang="ko-KR" altLang="en-US" dirty="0">
              <a:solidFill>
                <a:srgbClr val="3971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83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일정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3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621030" y="247015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3. 일정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11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A671643-8013-83F0-260B-019D281B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1400414"/>
            <a:ext cx="8211696" cy="4925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12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en-US" altLang="ko-KR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JVM</a:t>
              </a:r>
              <a:endParaRPr lang="ko-KR" altLang="en-US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5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13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9135" y="963240"/>
            <a:ext cx="402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JVM(Java Virtual Machine)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034" y="1363350"/>
            <a:ext cx="1054585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/>
              <a:t>“</a:t>
            </a:r>
            <a:r>
              <a:rPr lang="ko-KR" altLang="en-US" sz="1900" b="1" dirty="0"/>
              <a:t>자바 프로그램 실행 환경을 만들어주는 소프트웨어</a:t>
            </a:r>
            <a:r>
              <a:rPr lang="en-US" altLang="ko-KR" sz="1900" b="1" dirty="0"/>
              <a:t>”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JVM </a:t>
            </a:r>
            <a:r>
              <a:rPr lang="ko-KR" altLang="en-US" dirty="0"/>
              <a:t>사용함으로써 </a:t>
            </a:r>
            <a:r>
              <a:rPr lang="ko-KR" altLang="en-US" b="1" dirty="0"/>
              <a:t>어느 플랫폼에서도 동작</a:t>
            </a:r>
            <a:r>
              <a:rPr lang="ko-KR" altLang="en-US" dirty="0"/>
              <a:t>할</a:t>
            </a:r>
            <a:r>
              <a:rPr lang="ko-KR" altLang="en-US" b="1" dirty="0"/>
              <a:t> </a:t>
            </a:r>
            <a:r>
              <a:rPr lang="ko-KR" altLang="en-US" dirty="0"/>
              <a:t>수 있게 만든다는 점이 장점입니다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JAVA</a:t>
            </a:r>
            <a:r>
              <a:rPr lang="ko-KR" altLang="en-US" dirty="0"/>
              <a:t>는 어떠한 플랫폼에도 영향을 받지 않습니다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JVM</a:t>
            </a:r>
            <a:r>
              <a:rPr lang="ko-KR" altLang="en-US" dirty="0"/>
              <a:t>은 플랫폼에 종속적입니다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운영체제 별로 설치해야 할 </a:t>
            </a:r>
            <a:r>
              <a:rPr lang="en-US" altLang="ko-KR" dirty="0"/>
              <a:t>JDK[JVM, JRE]</a:t>
            </a:r>
            <a:r>
              <a:rPr lang="ko-KR" altLang="en-US" dirty="0"/>
              <a:t>가 다르기 때문입니다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51" y="3256176"/>
            <a:ext cx="8855502" cy="2989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9251" y="3256176"/>
            <a:ext cx="1837823" cy="3379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5E8B8-54D9-1F1E-F228-4EAAB41242FC}"/>
              </a:ext>
            </a:extLst>
          </p:cNvPr>
          <p:cNvSpPr txBox="1"/>
          <p:nvPr/>
        </p:nvSpPr>
        <p:spPr>
          <a:xfrm>
            <a:off x="3021012" y="6356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https://velog.io/@gayeong39/JVMJava-Virtual-Machine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0B0E7-D5A6-CD10-0BE2-E6A255A10D6E}"/>
              </a:ext>
            </a:extLst>
          </p:cNvPr>
          <p:cNvSpPr txBox="1"/>
          <p:nvPr/>
        </p:nvSpPr>
        <p:spPr>
          <a:xfrm>
            <a:off x="1429251" y="6361163"/>
            <a:ext cx="15917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/>
              <a:t>자세한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2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14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JVM(Java Virtual Machine) </a:t>
            </a:r>
            <a:r>
              <a:rPr lang="ko-KR" altLang="en-US" sz="2000" b="1" dirty="0">
                <a:solidFill>
                  <a:schemeClr val="accent2"/>
                </a:solidFill>
              </a:rPr>
              <a:t>동작 방식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939800" y="1590533"/>
            <a:ext cx="7048500" cy="4765817"/>
            <a:chOff x="939800" y="1590533"/>
            <a:chExt cx="7048500" cy="4765817"/>
          </a:xfrm>
        </p:grpSpPr>
        <p:sp>
          <p:nvSpPr>
            <p:cNvPr id="10" name="직사각형 9"/>
            <p:cNvSpPr/>
            <p:nvPr/>
          </p:nvSpPr>
          <p:spPr>
            <a:xfrm>
              <a:off x="1230086" y="202111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JAVA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컴파일러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2286" y="1590533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JAVA Source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62286" y="235131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ko-KR" altLang="en-US" sz="1200" b="1" dirty="0">
                  <a:solidFill>
                    <a:prstClr val="black"/>
                  </a:solidFill>
                </a:rPr>
                <a:t>파일</a:t>
              </a:r>
            </a:p>
          </p:txBody>
        </p:sp>
        <p:cxnSp>
          <p:nvCxnSpPr>
            <p:cNvPr id="14" name="직선 화살표 연결선 13"/>
            <p:cNvCxnSpPr>
              <a:stCxn id="11" idx="2"/>
              <a:endCxn id="12" idx="0"/>
            </p:cNvCxnSpPr>
            <p:nvPr/>
          </p:nvCxnSpPr>
          <p:spPr>
            <a:xfrm>
              <a:off x="5706836" y="1971533"/>
              <a:ext cx="0" cy="37978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3"/>
            </p:cNvCxnSpPr>
            <p:nvPr/>
          </p:nvCxnSpPr>
          <p:spPr>
            <a:xfrm flipV="1">
              <a:off x="2919186" y="2173514"/>
              <a:ext cx="2787650" cy="381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939800" y="3045460"/>
              <a:ext cx="6477000" cy="331089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9800" y="3045460"/>
              <a:ext cx="1270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JVM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2200" y="3665220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Garbage 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80922" y="3665220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Execution Engine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52620" y="366690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Class Loader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12" idx="2"/>
              <a:endCxn id="25" idx="0"/>
            </p:cNvCxnSpPr>
            <p:nvPr/>
          </p:nvCxnSpPr>
          <p:spPr>
            <a:xfrm>
              <a:off x="5706836" y="2732314"/>
              <a:ext cx="690334" cy="9345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092200" y="4275547"/>
              <a:ext cx="6149520" cy="1951082"/>
              <a:chOff x="1092200" y="4275547"/>
              <a:chExt cx="6149520" cy="195108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092200" y="4284980"/>
                <a:ext cx="6149520" cy="194164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97463" y="4275547"/>
                <a:ext cx="1738993" cy="381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Runtime Data 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491344" y="4758691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Method 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265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Stack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89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Heap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8441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PC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register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617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Native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Method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Stack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344386" y="2368915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memberFront.exe</a:t>
              </a:r>
              <a:endParaRPr lang="ko-KR" altLang="en-US" sz="1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1386" y="1640140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memberFront.java</a:t>
              </a:r>
              <a:endParaRPr lang="ko-KR" altLang="en-US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1386" y="2406596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/>
                <a:t>memberFront.class</a:t>
              </a:r>
              <a:endParaRPr lang="ko-KR" altLang="en-US" sz="10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F31E6F-8023-C9A0-D33A-2491A379393F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9232"/>
          <a:stretch/>
        </p:blipFill>
        <p:spPr>
          <a:xfrm>
            <a:off x="699135" y="1543050"/>
            <a:ext cx="5382837" cy="120779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14386" y="2109438"/>
            <a:ext cx="4352553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19438"/>
          <a:stretch/>
        </p:blipFill>
        <p:spPr>
          <a:xfrm>
            <a:off x="699135" y="3963047"/>
            <a:ext cx="5382837" cy="26225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379797" y="5999856"/>
            <a:ext cx="785553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95079" y="5343151"/>
            <a:ext cx="4179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void main(String[]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args</a:t>
            </a:r>
            <a:r>
              <a:rPr lang="en-US" altLang="ko-KR" sz="1000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altLang="ko-KR" sz="1000" b="1" dirty="0">
                <a:solidFill>
                  <a:schemeClr val="accent2"/>
                </a:solidFill>
              </a:rPr>
              <a:t>	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.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 ).index();</a:t>
            </a:r>
          </a:p>
          <a:p>
            <a:r>
              <a:rPr lang="en-US" altLang="ko-KR" sz="1000" b="1" dirty="0">
                <a:solidFill>
                  <a:schemeClr val="accent2"/>
                </a:solidFill>
              </a:rPr>
              <a:t>}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8166" y="3672102"/>
            <a:ext cx="228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-1137"/>
          <a:stretch/>
        </p:blipFill>
        <p:spPr>
          <a:xfrm>
            <a:off x="699134" y="2769022"/>
            <a:ext cx="5485909" cy="118491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14386" y="3397625"/>
            <a:ext cx="4015741" cy="48857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23508" y="1804377"/>
            <a:ext cx="3559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 {</a:t>
            </a:r>
          </a:p>
          <a:p>
            <a:r>
              <a:rPr lang="en-US" altLang="ko-KR" sz="1000" b="1" dirty="0">
                <a:solidFill>
                  <a:schemeClr val="accent2"/>
                </a:solidFill>
              </a:rPr>
              <a:t>	return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memberfrot</a:t>
            </a:r>
            <a:r>
              <a:rPr lang="en-US" altLang="ko-KR" sz="10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ko-KR" sz="1000" b="1" dirty="0">
                <a:solidFill>
                  <a:schemeClr val="accent2"/>
                </a:solidFill>
              </a:rPr>
              <a:t>}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03859" y="2107757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90614" y="3571331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3860" y="6034838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55770" y="2928352"/>
            <a:ext cx="1511169" cy="1394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03860" y="291744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325950" y="2272683"/>
            <a:ext cx="9587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B6F395-C9B8-7641-0226-FC5AA63342B6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 animBg="1"/>
      <p:bldP spid="46" grpId="0"/>
      <p:bldP spid="47" grpId="0"/>
      <p:bldP spid="48" grpId="0" animBg="1"/>
      <p:bldP spid="49" grpId="0"/>
      <p:bldP spid="20" grpId="0" animBg="1"/>
      <p:bldP spid="20" grpId="1" animBg="1"/>
      <p:bldP spid="21" grpId="0" animBg="1"/>
      <p:bldP spid="22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16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4" y="1474418"/>
            <a:ext cx="5377313" cy="4881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9134" y="1493714"/>
            <a:ext cx="4015741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23850" y="149762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9134" y="1846929"/>
            <a:ext cx="4015741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23850" y="1850839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23508" y="1684737"/>
            <a:ext cx="228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Scanner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scanner</a:t>
            </a:r>
            <a:r>
              <a:rPr lang="en-US" altLang="ko-KR" sz="1000" b="1" dirty="0"/>
              <a:t> 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3509" y="1953899"/>
            <a:ext cx="312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Private static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memberfrot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시작과 동시에 메모리 할당</a:t>
            </a:r>
            <a:r>
              <a:rPr lang="en-US" altLang="ko-KR" sz="1000" b="1" dirty="0"/>
              <a:t>] </a:t>
            </a:r>
            <a:endParaRPr lang="ko-KR" altLang="en-US" sz="10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95079" y="5343151"/>
            <a:ext cx="309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Scanner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scanner</a:t>
            </a:r>
            <a:r>
              <a:rPr lang="en-US" altLang="ko-KR" sz="1000" b="1" dirty="0">
                <a:solidFill>
                  <a:schemeClr val="accent2"/>
                </a:solidFill>
              </a:rPr>
              <a:t> = new Scanner(System.in);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3868" y="3574959"/>
            <a:ext cx="309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new Scanner(System.in);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8660" y="2021399"/>
            <a:ext cx="4060508" cy="33261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33375" y="2022317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47432" y="2354009"/>
            <a:ext cx="3123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(){ }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708660" y="2383408"/>
            <a:ext cx="4082891" cy="51758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333375" y="254996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47432" y="2629940"/>
            <a:ext cx="457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 { return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memberfrot</a:t>
            </a:r>
            <a:r>
              <a:rPr lang="en-US" altLang="ko-KR" sz="1000" b="1" dirty="0">
                <a:solidFill>
                  <a:schemeClr val="accent2"/>
                </a:solidFill>
              </a:rPr>
              <a:t>; }</a:t>
            </a:r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시작과 동시에 메모리 할당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73868" y="3852750"/>
            <a:ext cx="3123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new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507A8-4D8F-E46E-984D-9E9E12160D94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6" grpId="0"/>
      <p:bldP spid="29" grpId="0"/>
      <p:bldP spid="27" grpId="0"/>
      <p:bldP spid="33" grpId="0"/>
      <p:bldP spid="34" grpId="0" animBg="1"/>
      <p:bldP spid="34" grpId="1" animBg="1"/>
      <p:bldP spid="35" grpId="0" animBg="1"/>
      <p:bldP spid="35" grpId="1" animBg="1"/>
      <p:bldP spid="36" grpId="0"/>
      <p:bldP spid="37" grpId="0" animBg="1"/>
      <p:bldP spid="38" grpId="0" animBg="1"/>
      <p:bldP spid="39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29136"/>
          <a:stretch/>
        </p:blipFill>
        <p:spPr>
          <a:xfrm>
            <a:off x="699134" y="1474418"/>
            <a:ext cx="5377313" cy="34595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9851" y="3205875"/>
            <a:ext cx="5293055" cy="172807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329100" y="320750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23507" y="1684737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void delete() { } [</a:t>
            </a:r>
            <a:r>
              <a:rPr lang="ko-KR" altLang="en-US" sz="1000" b="1" dirty="0" err="1">
                <a:solidFill>
                  <a:schemeClr val="accent2"/>
                </a:solidFill>
              </a:rPr>
              <a:t>메소드의</a:t>
            </a:r>
            <a:r>
              <a:rPr lang="ko-KR" altLang="en-US" sz="1000" b="1" dirty="0">
                <a:solidFill>
                  <a:schemeClr val="accent2"/>
                </a:solidFill>
              </a:rPr>
              <a:t> 정보</a:t>
            </a:r>
            <a:r>
              <a:rPr lang="en-US" altLang="ko-KR" sz="1000" b="1" dirty="0">
                <a:solidFill>
                  <a:schemeClr val="accent2"/>
                </a:solidFill>
              </a:rPr>
              <a:t>] 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5957" y="336970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313982" y="1877061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3507" y="2055889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3982" y="2248213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memberId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98166" y="3573221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Scanner.next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3507" y="2417767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1559" y="2602989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memberpw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8165" y="3812333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Scanner.nextInt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1559" y="2804958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boolean</a:t>
            </a:r>
            <a:r>
              <a:rPr lang="en-US" altLang="ko-KR" sz="1000" b="1" dirty="0">
                <a:solidFill>
                  <a:schemeClr val="accent2"/>
                </a:solidFill>
              </a:rPr>
              <a:t> result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6382" y="5380684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memberId</a:t>
            </a:r>
            <a:r>
              <a:rPr lang="en-US" altLang="ko-KR" sz="1000" b="1" dirty="0">
                <a:solidFill>
                  <a:schemeClr val="accent2"/>
                </a:solidFill>
              </a:rPr>
              <a:t> =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scanner.next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66382" y="5626905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memberpw</a:t>
            </a:r>
            <a:r>
              <a:rPr lang="en-US" altLang="ko-KR" sz="1000" b="1" dirty="0">
                <a:solidFill>
                  <a:schemeClr val="accent2"/>
                </a:solidFill>
              </a:rPr>
              <a:t> =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scanner.nextInt</a:t>
            </a:r>
            <a:r>
              <a:rPr lang="en-US" altLang="ko-KR" sz="1000" b="1" dirty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5957" y="3540629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75957" y="373376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5957" y="387660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5957" y="406702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2629" y="4574680"/>
            <a:ext cx="5190277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37730" y="3409735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57151" y="3593101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54732" y="3787473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360239" y="4136288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360239" y="394191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352470" y="460193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A85F-EFB5-2532-39BD-94343BC26446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28" grpId="0"/>
      <p:bldP spid="32" grpId="0" animBg="1"/>
      <p:bldP spid="32" grpId="1" animBg="1"/>
      <p:bldP spid="40" grpId="0"/>
      <p:bldP spid="41" grpId="0"/>
      <p:bldP spid="42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3" grpId="0" animBg="1"/>
      <p:bldP spid="43" grpId="1" animBg="1"/>
      <p:bldP spid="47" grpId="0" animBg="1"/>
      <p:bldP spid="47" grpId="1" animBg="1"/>
      <p:bldP spid="47" grpId="2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18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4" y="3812333"/>
            <a:ext cx="5278368" cy="671648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57" idx="1"/>
            <a:endCxn id="34" idx="1"/>
          </p:cNvCxnSpPr>
          <p:nvPr/>
        </p:nvCxnSpPr>
        <p:spPr>
          <a:xfrm rot="10800000" flipH="1" flipV="1">
            <a:off x="691699" y="2398774"/>
            <a:ext cx="98946" cy="1749384"/>
          </a:xfrm>
          <a:prstGeom prst="bentConnector3">
            <a:avLst>
              <a:gd name="adj1" fmla="val -23103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rcRect t="62607" b="29136"/>
          <a:stretch/>
        </p:blipFill>
        <p:spPr>
          <a:xfrm>
            <a:off x="691699" y="2197236"/>
            <a:ext cx="5377313" cy="40307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914400" y="2248213"/>
            <a:ext cx="1019175" cy="24622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1349" y="1964239"/>
            <a:ext cx="587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MemberController</a:t>
            </a:r>
            <a:r>
              <a:rPr lang="ko-KR" altLang="en-US" sz="1000" b="1" dirty="0">
                <a:solidFill>
                  <a:schemeClr val="accent2"/>
                </a:solidFill>
              </a:rPr>
              <a:t>의 </a:t>
            </a:r>
            <a:r>
              <a:rPr lang="en-US" altLang="ko-KR" sz="1000" b="1" dirty="0">
                <a:solidFill>
                  <a:schemeClr val="accent2"/>
                </a:solidFill>
              </a:rPr>
              <a:t>static </a:t>
            </a:r>
            <a:r>
              <a:rPr lang="ko-KR" altLang="en-US" sz="1000" b="1" dirty="0" err="1">
                <a:solidFill>
                  <a:schemeClr val="accent2"/>
                </a:solidFill>
              </a:rPr>
              <a:t>메소드</a:t>
            </a:r>
            <a:r>
              <a:rPr lang="ko-KR" altLang="en-US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 </a:t>
            </a:r>
            <a:r>
              <a:rPr lang="ko-KR" altLang="en-US" sz="1000" b="1" dirty="0">
                <a:solidFill>
                  <a:schemeClr val="accent2"/>
                </a:solidFill>
              </a:rPr>
              <a:t>반환 값</a:t>
            </a:r>
            <a:r>
              <a:rPr lang="en-US" altLang="ko-KR" sz="1000" b="1" dirty="0">
                <a:solidFill>
                  <a:schemeClr val="accent2"/>
                </a:solidFill>
              </a:rPr>
              <a:t>[</a:t>
            </a:r>
            <a:r>
              <a:rPr lang="ko-KR" altLang="en-US" sz="1000" b="1" dirty="0">
                <a:solidFill>
                  <a:schemeClr val="accent2"/>
                </a:solidFill>
              </a:rPr>
              <a:t>객체</a:t>
            </a:r>
            <a:r>
              <a:rPr lang="en-US" altLang="ko-KR" sz="1000" b="1" dirty="0">
                <a:solidFill>
                  <a:schemeClr val="accent2"/>
                </a:solidFill>
              </a:rPr>
              <a:t>]</a:t>
            </a:r>
            <a:r>
              <a:rPr lang="ko-KR" altLang="en-US" sz="1000" b="1" dirty="0">
                <a:solidFill>
                  <a:schemeClr val="accent2"/>
                </a:solidFill>
              </a:rPr>
              <a:t>의 </a:t>
            </a:r>
            <a:r>
              <a:rPr lang="en-US" altLang="ko-KR" sz="1000" b="1" dirty="0">
                <a:solidFill>
                  <a:schemeClr val="accent2"/>
                </a:solidFill>
              </a:rPr>
              <a:t>delete()</a:t>
            </a:r>
            <a:r>
              <a:rPr lang="ko-KR" altLang="en-US" sz="1000" b="1" dirty="0" err="1">
                <a:solidFill>
                  <a:schemeClr val="accent2"/>
                </a:solidFill>
              </a:rPr>
              <a:t>메소드를</a:t>
            </a:r>
            <a:r>
              <a:rPr lang="ko-KR" altLang="en-US" sz="1000" b="1" dirty="0">
                <a:solidFill>
                  <a:schemeClr val="accent2"/>
                </a:solidFill>
              </a:rPr>
              <a:t> 호출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27738" y="2229197"/>
            <a:ext cx="3941274" cy="24622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7738" y="2229197"/>
            <a:ext cx="2031024" cy="246221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3"/>
            <a:endCxn id="34" idx="0"/>
          </p:cNvCxnSpPr>
          <p:nvPr/>
        </p:nvCxnSpPr>
        <p:spPr>
          <a:xfrm flipH="1">
            <a:off x="3296784" y="2352308"/>
            <a:ext cx="2772228" cy="1460026"/>
          </a:xfrm>
          <a:prstGeom prst="bentConnector4">
            <a:avLst>
              <a:gd name="adj1" fmla="val -4440"/>
              <a:gd name="adj2" fmla="val 5421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90645" y="3812334"/>
            <a:ext cx="5012278" cy="67164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87108" y="1685678"/>
            <a:ext cx="1163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Boolean result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0227" y="5338398"/>
            <a:ext cx="521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Boolean result</a:t>
            </a:r>
            <a:r>
              <a:rPr lang="ko-KR" altLang="en-US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>
                <a:solidFill>
                  <a:schemeClr val="accent2"/>
                </a:solidFill>
              </a:rPr>
              <a:t>=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MemberController.getInstance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().delete(); </a:t>
            </a:r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시작과 동시에 메모리 할당된 </a:t>
            </a:r>
            <a:r>
              <a:rPr lang="en-US" altLang="ko-KR" sz="1000" b="1" dirty="0" err="1"/>
              <a:t>MemberController.getInstance</a:t>
            </a:r>
            <a:r>
              <a:rPr lang="en-US" altLang="ko-KR" sz="1000" b="1" dirty="0"/>
              <a:t>()]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66331" y="1994598"/>
            <a:ext cx="360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MemberController.getInstance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().delete();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0215" y="2356473"/>
            <a:ext cx="2730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Boolean delete() { } [</a:t>
            </a:r>
            <a:r>
              <a:rPr lang="ko-KR" altLang="en-US" sz="1000" b="1" dirty="0" err="1">
                <a:solidFill>
                  <a:schemeClr val="accent2"/>
                </a:solidFill>
              </a:rPr>
              <a:t>메소드</a:t>
            </a:r>
            <a:r>
              <a:rPr lang="ko-KR" altLang="en-US" sz="1000" b="1" dirty="0">
                <a:solidFill>
                  <a:schemeClr val="accent2"/>
                </a:solidFill>
              </a:rPr>
              <a:t> 정보</a:t>
            </a:r>
            <a:r>
              <a:rPr lang="en-US" altLang="ko-KR" sz="1000" b="1" dirty="0">
                <a:solidFill>
                  <a:schemeClr val="accent2"/>
                </a:solidFill>
              </a:rPr>
              <a:t>]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E2C1D-4A9F-B11A-3869-09C83A6CF7C5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4.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2" grpId="0" animBg="1"/>
      <p:bldP spid="34" grpId="0" animBg="1"/>
      <p:bldP spid="43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19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55150" y="3043828"/>
              <a:ext cx="3347208" cy="73917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핵심 기능</a:t>
              </a:r>
              <a:endParaRPr lang="en-US" altLang="ko-KR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  <a:p>
              <a:pPr algn="ctr" latinLnBrk="0"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en-US" altLang="ko-KR" sz="2400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MCC, </a:t>
              </a:r>
              <a:r>
                <a:rPr lang="ko-KR" altLang="en-US" sz="2400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매출현황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70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84D36E-448A-CA4A-BE9E-ECB90C51E56C}"/>
              </a:ext>
            </a:extLst>
          </p:cNvPr>
          <p:cNvSpPr txBox="1"/>
          <p:nvPr/>
        </p:nvSpPr>
        <p:spPr>
          <a:xfrm>
            <a:off x="979692" y="1178273"/>
            <a:ext cx="482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3971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46A8143-BBC3-3F4F-9961-05B64CE9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2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16" name="직선 연결선[R] 4">
            <a:extLst>
              <a:ext uri="{FF2B5EF4-FFF2-40B4-BE49-F238E27FC236}">
                <a16:creationId xmlns:a16="http://schemas.microsoft.com/office/drawing/2014/main" id="{A4114211-0112-4E95-8DD1-4E1DCEBAFFE1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현대 자동차 이동권 보장 사회공헌 활동…"/>
          <p:cNvSpPr txBox="1">
            <a:spLocks/>
          </p:cNvSpPr>
          <p:nvPr/>
        </p:nvSpPr>
        <p:spPr>
          <a:xfrm>
            <a:off x="979692" y="2089150"/>
            <a:ext cx="3581400" cy="3344955"/>
          </a:xfrm>
          <a:prstGeom prst="rect">
            <a:avLst/>
          </a:prstGeom>
          <a:ln w="12700" cap="flat" cmpd="sng">
            <a:prstDash/>
            <a:miter lim="800000"/>
          </a:ln>
        </p:spPr>
        <p:txBody>
          <a:bodyPr vert="horz" wrap="square" lIns="45720" tIns="45720" rIns="45720" bIns="45720" numCol="1" anchor="t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구조도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일정 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핵심 기능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313897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20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구조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_DTO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0D6CF-8B9A-8FF9-824C-10FB5A85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96" y="1494251"/>
            <a:ext cx="4050777" cy="4393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03167-8778-CD23-CC0E-323373395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33"/>
          <a:stretch/>
        </p:blipFill>
        <p:spPr>
          <a:xfrm>
            <a:off x="432397" y="1494251"/>
            <a:ext cx="3041502" cy="2825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678E6B-FAAA-8A97-55A1-881AD0E67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03" y="1557580"/>
            <a:ext cx="4152147" cy="4267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41AD7-F097-CAFC-4C88-494A199F894B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75724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구조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_GET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1ECC99-9C43-2857-6A66-928C4C55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7" y="1526833"/>
            <a:ext cx="8479666" cy="2485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2708F2-3D2F-BD45-E1A8-A37E74EA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77" y="1220779"/>
            <a:ext cx="5196912" cy="6609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83D6AC4-5E45-C088-DB45-6F3EA0D60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295" y="2971045"/>
            <a:ext cx="3780104" cy="33396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BABC15-7BB1-BC0C-F890-5055EB9ADE34}"/>
              </a:ext>
            </a:extLst>
          </p:cNvPr>
          <p:cNvSpPr/>
          <p:nvPr/>
        </p:nvSpPr>
        <p:spPr>
          <a:xfrm>
            <a:off x="4727129" y="1888756"/>
            <a:ext cx="1811338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CDA1080D-D358-E67D-08F3-6ABD8F640AC5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5935996" y="1254842"/>
            <a:ext cx="330716" cy="93711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33D61A-DA17-B250-ECB8-CA66E1B45C1F}"/>
              </a:ext>
            </a:extLst>
          </p:cNvPr>
          <p:cNvSpPr/>
          <p:nvPr/>
        </p:nvSpPr>
        <p:spPr>
          <a:xfrm>
            <a:off x="9110924" y="1622571"/>
            <a:ext cx="1865886" cy="88503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3" name="꺾인 연결선 20">
            <a:extLst>
              <a:ext uri="{FF2B5EF4-FFF2-40B4-BE49-F238E27FC236}">
                <a16:creationId xmlns:a16="http://schemas.microsoft.com/office/drawing/2014/main" id="{9C8A7DFF-FD11-B8FF-5001-47D5A000EDD1}"/>
              </a:ext>
            </a:extLst>
          </p:cNvPr>
          <p:cNvCxnSpPr>
            <a:cxnSpLocks/>
          </p:cNvCxnSpPr>
          <p:nvPr/>
        </p:nvCxnSpPr>
        <p:spPr>
          <a:xfrm rot="5400000">
            <a:off x="9128959" y="2187323"/>
            <a:ext cx="1420494" cy="4921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045ACB-AA9B-616A-8714-5DC24F5AD2F8}"/>
              </a:ext>
            </a:extLst>
          </p:cNvPr>
          <p:cNvSpPr txBox="1"/>
          <p:nvPr/>
        </p:nvSpPr>
        <p:spPr>
          <a:xfrm>
            <a:off x="10078795" y="2197107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GET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63237-58C9-075F-A06F-4439CC047A44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344887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구조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_POST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36B1C-45FF-0063-D524-25894CAC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2" y="1608514"/>
            <a:ext cx="5125524" cy="1725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D6DE5E-1D30-DA9E-FA3F-2FE6709B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108"/>
            <a:ext cx="5391902" cy="2495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D8FC43-E7F4-0CED-FCC9-2CF918974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7" y="3186452"/>
            <a:ext cx="6134956" cy="31627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B79A5D-8E31-F379-079C-C24890C396F0}"/>
              </a:ext>
            </a:extLst>
          </p:cNvPr>
          <p:cNvSpPr/>
          <p:nvPr/>
        </p:nvSpPr>
        <p:spPr>
          <a:xfrm>
            <a:off x="4380981" y="2020824"/>
            <a:ext cx="602500" cy="13716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351E49-8626-A0F6-3F0C-2CEB473DC310}"/>
              </a:ext>
            </a:extLst>
          </p:cNvPr>
          <p:cNvSpPr/>
          <p:nvPr/>
        </p:nvSpPr>
        <p:spPr>
          <a:xfrm>
            <a:off x="8072108" y="2446265"/>
            <a:ext cx="2946411" cy="11405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꺾인 연결선 20">
            <a:extLst>
              <a:ext uri="{FF2B5EF4-FFF2-40B4-BE49-F238E27FC236}">
                <a16:creationId xmlns:a16="http://schemas.microsoft.com/office/drawing/2014/main" id="{D933F856-5907-17F2-9DDF-159CD05ED2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6204515" y="635699"/>
            <a:ext cx="345309" cy="3389877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20">
            <a:extLst>
              <a:ext uri="{FF2B5EF4-FFF2-40B4-BE49-F238E27FC236}">
                <a16:creationId xmlns:a16="http://schemas.microsoft.com/office/drawing/2014/main" id="{DFE65234-39AF-05C4-C05F-FEFF9178031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6209529" y="-149333"/>
            <a:ext cx="626132" cy="6045439"/>
          </a:xfrm>
          <a:prstGeom prst="bentConnector3">
            <a:avLst>
              <a:gd name="adj1" fmla="val 71906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93F9AB-B7F5-18D4-39FF-04871ABD63A1}"/>
              </a:ext>
            </a:extLst>
          </p:cNvPr>
          <p:cNvSpPr txBox="1"/>
          <p:nvPr/>
        </p:nvSpPr>
        <p:spPr>
          <a:xfrm>
            <a:off x="4153413" y="2762051"/>
            <a:ext cx="65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POST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E0426-EE1B-F0F7-4D4F-8D80D788C4A5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363873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구조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_PUT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88021F-4248-F48D-76ED-A6E1289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7" y="1842738"/>
            <a:ext cx="6401693" cy="1352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287FE0-4F0E-C345-CEF8-839A3EA4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27" y="3195477"/>
            <a:ext cx="6401693" cy="304658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594226-0293-DF9E-CE88-3EA2F1D5F932}"/>
              </a:ext>
            </a:extLst>
          </p:cNvPr>
          <p:cNvSpPr/>
          <p:nvPr/>
        </p:nvSpPr>
        <p:spPr>
          <a:xfrm>
            <a:off x="3553140" y="2516024"/>
            <a:ext cx="2737931" cy="99159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20">
            <a:extLst>
              <a:ext uri="{FF2B5EF4-FFF2-40B4-BE49-F238E27FC236}">
                <a16:creationId xmlns:a16="http://schemas.microsoft.com/office/drawing/2014/main" id="{1EC8FAD0-5B54-8629-2C12-FFDA242BBB4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6531293" y="1005996"/>
            <a:ext cx="580294" cy="379866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5F460-C6DE-7A3D-6A62-14ED2156CE20}"/>
              </a:ext>
            </a:extLst>
          </p:cNvPr>
          <p:cNvSpPr txBox="1"/>
          <p:nvPr/>
        </p:nvSpPr>
        <p:spPr>
          <a:xfrm>
            <a:off x="7972713" y="2669960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B239F-F72E-07A5-2848-53D0E9D4FB76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340448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59" y="930868"/>
            <a:ext cx="280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MVC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구조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_DELETE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800F1-1F31-016E-5629-BB64AAC4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7" y="1608514"/>
            <a:ext cx="4924561" cy="2195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5AABAA-334F-5173-1457-74BEE0DF8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817" y="1938130"/>
            <a:ext cx="4667901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039AE-2213-2005-A42A-529A30112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676" y="3908118"/>
            <a:ext cx="4925112" cy="2295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111882-7F12-ABA3-C82B-B5D38ADC1032}"/>
              </a:ext>
            </a:extLst>
          </p:cNvPr>
          <p:cNvSpPr/>
          <p:nvPr/>
        </p:nvSpPr>
        <p:spPr>
          <a:xfrm>
            <a:off x="3789373" y="2470099"/>
            <a:ext cx="1468427" cy="153927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1B5DD-0F64-BFC2-68B3-6C00966D800E}"/>
              </a:ext>
            </a:extLst>
          </p:cNvPr>
          <p:cNvSpPr/>
          <p:nvPr/>
        </p:nvSpPr>
        <p:spPr>
          <a:xfrm>
            <a:off x="8760767" y="2281079"/>
            <a:ext cx="1718257" cy="105506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꺾인 연결선 20">
            <a:extLst>
              <a:ext uri="{FF2B5EF4-FFF2-40B4-BE49-F238E27FC236}">
                <a16:creationId xmlns:a16="http://schemas.microsoft.com/office/drawing/2014/main" id="{F72D218B-0DBA-020C-E573-3C2AD00639D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5257800" y="2281079"/>
            <a:ext cx="4362096" cy="265984"/>
          </a:xfrm>
          <a:prstGeom prst="bentConnector4">
            <a:avLst>
              <a:gd name="adj1" fmla="val 21705"/>
              <a:gd name="adj2" fmla="val 185945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20">
            <a:extLst>
              <a:ext uri="{FF2B5EF4-FFF2-40B4-BE49-F238E27FC236}">
                <a16:creationId xmlns:a16="http://schemas.microsoft.com/office/drawing/2014/main" id="{D4EF2B81-8202-3D08-4389-17D3B786060B}"/>
              </a:ext>
            </a:extLst>
          </p:cNvPr>
          <p:cNvCxnSpPr>
            <a:cxnSpLocks/>
          </p:cNvCxnSpPr>
          <p:nvPr/>
        </p:nvCxnSpPr>
        <p:spPr>
          <a:xfrm rot="5400000">
            <a:off x="8033209" y="2491536"/>
            <a:ext cx="1691639" cy="14817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D3380C-0572-A9DB-C2D0-8519C1C0E74D}"/>
              </a:ext>
            </a:extLst>
          </p:cNvPr>
          <p:cNvSpPr txBox="1"/>
          <p:nvPr/>
        </p:nvSpPr>
        <p:spPr>
          <a:xfrm>
            <a:off x="8184695" y="2966975"/>
            <a:ext cx="1281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DELETE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252540-CF47-0194-43FB-ECB6561FA756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62909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달력 통계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월별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314457"/>
            <a:ext cx="10605105" cy="1734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3109911"/>
            <a:ext cx="7457729" cy="35983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03650" y="5476876"/>
            <a:ext cx="1811338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3650" y="5676901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03650" y="5876926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91756" y="5981701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65" y="3511475"/>
            <a:ext cx="5518244" cy="1965402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H="1" flipV="1">
            <a:off x="4052456" y="3262746"/>
            <a:ext cx="20780" cy="208765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2455" y="3262745"/>
            <a:ext cx="291984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72300" y="3262745"/>
            <a:ext cx="0" cy="3221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DF7C50-A209-6962-4B97-0AD9CE67BC62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123616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월별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16" y="4623647"/>
            <a:ext cx="5696939" cy="1819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1272894"/>
            <a:ext cx="7782713" cy="1273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" y="2635335"/>
            <a:ext cx="3466465" cy="3976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52" y="2701826"/>
            <a:ext cx="6422238" cy="16433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82150" y="3190876"/>
            <a:ext cx="7334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0" idx="2"/>
            <a:endCxn id="4" idx="0"/>
          </p:cNvCxnSpPr>
          <p:nvPr/>
        </p:nvCxnSpPr>
        <p:spPr>
          <a:xfrm rot="5400000">
            <a:off x="8023565" y="2698348"/>
            <a:ext cx="1337521" cy="2513077"/>
          </a:xfrm>
          <a:prstGeom prst="bentConnector3">
            <a:avLst>
              <a:gd name="adj1" fmla="val 76705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805202-204F-3789-AE36-28A0BD63F411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113454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일별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2211665"/>
            <a:ext cx="7548403" cy="25438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13" y="3254054"/>
            <a:ext cx="6435816" cy="26108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48287" b="38854"/>
          <a:stretch/>
        </p:blipFill>
        <p:spPr>
          <a:xfrm>
            <a:off x="776676" y="1300200"/>
            <a:ext cx="6521741" cy="5943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85411" y="395287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93031" y="418528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7" idx="2"/>
            <a:endCxn id="22" idx="0"/>
          </p:cNvCxnSpPr>
          <p:nvPr/>
        </p:nvCxnSpPr>
        <p:spPr>
          <a:xfrm rot="16200000" flipH="1">
            <a:off x="7259331" y="2539991"/>
            <a:ext cx="462260" cy="3943350"/>
          </a:xfrm>
          <a:prstGeom prst="bentConnector3">
            <a:avLst>
              <a:gd name="adj1" fmla="val 2664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36381" y="474279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16" idx="2"/>
            <a:endCxn id="22" idx="0"/>
          </p:cNvCxnSpPr>
          <p:nvPr/>
        </p:nvCxnSpPr>
        <p:spPr>
          <a:xfrm rot="16200000" flipH="1">
            <a:off x="7139316" y="2419976"/>
            <a:ext cx="694670" cy="3950970"/>
          </a:xfrm>
          <a:prstGeom prst="bentConnector3">
            <a:avLst>
              <a:gd name="adj1" fmla="val 1435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93674" y="4272349"/>
            <a:ext cx="888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accent6"/>
                </a:solidFill>
              </a:rPr>
              <a:t>둘 중 하나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0998D-D430-41EF-83B1-1263A29B3DB8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83730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[DAO]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5" y="1378897"/>
            <a:ext cx="10369678" cy="4604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87475" y="3589812"/>
            <a:ext cx="191452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375" y="1494312"/>
            <a:ext cx="29654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99255" y="2195352"/>
            <a:ext cx="128905" cy="1539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9" idx="2"/>
          </p:cNvCxnSpPr>
          <p:nvPr/>
        </p:nvCxnSpPr>
        <p:spPr>
          <a:xfrm rot="5400000">
            <a:off x="2297107" y="2103271"/>
            <a:ext cx="1941512" cy="1031570"/>
          </a:xfrm>
          <a:prstGeom prst="bentConnector3">
            <a:avLst/>
          </a:prstGeom>
          <a:ln w="12700">
            <a:solidFill>
              <a:srgbClr val="FFC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10" idx="2"/>
          </p:cNvCxnSpPr>
          <p:nvPr/>
        </p:nvCxnSpPr>
        <p:spPr>
          <a:xfrm flipV="1">
            <a:off x="3302000" y="2349340"/>
            <a:ext cx="961708" cy="1317466"/>
          </a:xfrm>
          <a:prstGeom prst="bentConnector2">
            <a:avLst/>
          </a:prstGeom>
          <a:ln w="12700">
            <a:solidFill>
              <a:srgbClr val="FFC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19" y="4000177"/>
            <a:ext cx="5420481" cy="857370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0800000">
            <a:off x="4130043" y="1569720"/>
            <a:ext cx="3772533" cy="2926080"/>
          </a:xfrm>
          <a:prstGeom prst="bentConnector3">
            <a:avLst>
              <a:gd name="adj1" fmla="val 54646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25467" y="4185021"/>
            <a:ext cx="80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controller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465" y="1448722"/>
            <a:ext cx="80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Dao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57169" y="5106192"/>
            <a:ext cx="966931" cy="153988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72722" y="4404985"/>
            <a:ext cx="4547695" cy="255381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02575" y="4428862"/>
            <a:ext cx="381698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0"/>
            <a:endCxn id="26" idx="2"/>
          </p:cNvCxnSpPr>
          <p:nvPr/>
        </p:nvCxnSpPr>
        <p:spPr>
          <a:xfrm rot="5400000" flipH="1" flipV="1">
            <a:off x="5420689" y="1080312"/>
            <a:ext cx="445826" cy="7605935"/>
          </a:xfrm>
          <a:prstGeom prst="bentConnector3">
            <a:avLst>
              <a:gd name="adj1" fmla="val 24362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86EA3A-A2A1-0B2A-EDE4-3C868B5AEE02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2755961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709557" y="1256182"/>
            <a:ext cx="4329986" cy="5372303"/>
            <a:chOff x="695960" y="856616"/>
            <a:chExt cx="4572094" cy="561651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" y="856616"/>
              <a:ext cx="4572094" cy="28776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60" y="3734259"/>
              <a:ext cx="4572094" cy="2738875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905251" y="1265706"/>
            <a:ext cx="819150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95839" y="1265706"/>
            <a:ext cx="595312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4970" y="1265706"/>
            <a:ext cx="752474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1262" y="1265706"/>
            <a:ext cx="809625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74705" y="1266968"/>
            <a:ext cx="835820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538" y="1042940"/>
            <a:ext cx="1142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카테고리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1547" y="1034873"/>
            <a:ext cx="909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[PK]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7558" y="1055840"/>
            <a:ext cx="726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이름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43531" y="1044351"/>
            <a:ext cx="71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재고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0249" y="1034874"/>
            <a:ext cx="71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가격</a:t>
            </a:r>
          </a:p>
        </p:txBody>
      </p:sp>
      <p:sp>
        <p:nvSpPr>
          <p:cNvPr id="30" name="왼쪽 중괄호 29"/>
          <p:cNvSpPr/>
          <p:nvPr/>
        </p:nvSpPr>
        <p:spPr>
          <a:xfrm>
            <a:off x="3470538" y="1422868"/>
            <a:ext cx="239019" cy="96790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3472691" y="2414588"/>
            <a:ext cx="239019" cy="61912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3467932" y="3033714"/>
            <a:ext cx="239019" cy="974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/>
          <p:cNvSpPr/>
          <p:nvPr/>
        </p:nvSpPr>
        <p:spPr>
          <a:xfrm>
            <a:off x="3467931" y="4008702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465324" y="4886326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460110" y="5756196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86791" y="1794846"/>
            <a:ext cx="285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5964" y="2608735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치즈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5964" y="3407220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메인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77947" y="4327335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채소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4717" y="5206731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소스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5964" y="6082583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음료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재료 정보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EA2D-F6D8-3DE4-8D5C-2E2F569DAD72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42661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사용 스킬 및 주제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77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64" y="3227313"/>
            <a:ext cx="9107171" cy="2191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49425" y="3227313"/>
            <a:ext cx="936625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74949" y="3227313"/>
            <a:ext cx="952501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16349" y="3227313"/>
            <a:ext cx="84613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51387" y="3222867"/>
            <a:ext cx="84613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86426" y="3221521"/>
            <a:ext cx="642938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42868" y="3221521"/>
            <a:ext cx="642938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107" y="3227313"/>
            <a:ext cx="891855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86264" y="3222867"/>
            <a:ext cx="756442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40645" y="3234146"/>
            <a:ext cx="812967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80276" y="3234146"/>
            <a:ext cx="54864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0"/>
          </p:cNvCxnSpPr>
          <p:nvPr/>
        </p:nvCxnSpPr>
        <p:spPr>
          <a:xfrm rot="16200000" flipV="1">
            <a:off x="1552613" y="2562188"/>
            <a:ext cx="484113" cy="84613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7479" y="2627784"/>
            <a:ext cx="894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주문번호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[PK]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0504" y="2287348"/>
            <a:ext cx="894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멤버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9" name="꺾인 연결선 28"/>
          <p:cNvCxnSpPr>
            <a:stCxn id="16" idx="0"/>
            <a:endCxn id="28" idx="2"/>
          </p:cNvCxnSpPr>
          <p:nvPr/>
        </p:nvCxnSpPr>
        <p:spPr>
          <a:xfrm rot="5400000" flipH="1" flipV="1">
            <a:off x="3039816" y="2729565"/>
            <a:ext cx="709133" cy="2863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7" idx="0"/>
            <a:endCxn id="37" idx="2"/>
          </p:cNvCxnSpPr>
          <p:nvPr/>
        </p:nvCxnSpPr>
        <p:spPr>
          <a:xfrm rot="5400000" flipH="1" flipV="1">
            <a:off x="3736975" y="2534845"/>
            <a:ext cx="1194913" cy="1900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73818" y="1801568"/>
            <a:ext cx="1111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빵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29198" y="1925669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</a:t>
            </a:r>
            <a:r>
              <a:rPr lang="ko-KR" altLang="en-US" sz="9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음료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44" name="꺾인 연결선 43"/>
          <p:cNvCxnSpPr>
            <a:stCxn id="20" idx="0"/>
            <a:endCxn id="43" idx="2"/>
          </p:cNvCxnSpPr>
          <p:nvPr/>
        </p:nvCxnSpPr>
        <p:spPr>
          <a:xfrm rot="5400000" flipH="1" flipV="1">
            <a:off x="4868686" y="2462272"/>
            <a:ext cx="1066366" cy="4548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73148" y="1437982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채소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49" name="꺾인 연결선 48"/>
          <p:cNvCxnSpPr>
            <a:stCxn id="21" idx="0"/>
            <a:endCxn id="48" idx="2"/>
          </p:cNvCxnSpPr>
          <p:nvPr/>
        </p:nvCxnSpPr>
        <p:spPr>
          <a:xfrm rot="5400000" flipH="1" flipV="1">
            <a:off x="5314210" y="2362500"/>
            <a:ext cx="1552707" cy="1653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23271" y="1633793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치즈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55" name="꺾인 연결선 54"/>
          <p:cNvCxnSpPr>
            <a:stCxn id="22" idx="0"/>
            <a:endCxn id="53" idx="2"/>
          </p:cNvCxnSpPr>
          <p:nvPr/>
        </p:nvCxnSpPr>
        <p:spPr>
          <a:xfrm rot="5400000" flipH="1" flipV="1">
            <a:off x="6315397" y="2313565"/>
            <a:ext cx="1356896" cy="45901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42541" y="1844147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소스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60" name="꺾인 연결선 59"/>
          <p:cNvCxnSpPr>
            <a:stCxn id="23" idx="0"/>
            <a:endCxn id="59" idx="2"/>
          </p:cNvCxnSpPr>
          <p:nvPr/>
        </p:nvCxnSpPr>
        <p:spPr>
          <a:xfrm rot="5400000" flipH="1" flipV="1">
            <a:off x="7363162" y="2347852"/>
            <a:ext cx="1152334" cy="60658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40562" y="1428266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메인</a:t>
            </a:r>
            <a:r>
              <a:rPr lang="en-US" altLang="ko-KR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64" name="꺾인 연결선 63"/>
          <p:cNvCxnSpPr>
            <a:stCxn id="24" idx="0"/>
            <a:endCxn id="63" idx="2"/>
          </p:cNvCxnSpPr>
          <p:nvPr/>
        </p:nvCxnSpPr>
        <p:spPr>
          <a:xfrm rot="5400000" flipH="1" flipV="1">
            <a:off x="8020681" y="2202903"/>
            <a:ext cx="1563769" cy="4761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5" idx="0"/>
            <a:endCxn id="71" idx="2"/>
          </p:cNvCxnSpPr>
          <p:nvPr/>
        </p:nvCxnSpPr>
        <p:spPr>
          <a:xfrm rot="5400000" flipH="1" flipV="1">
            <a:off x="9087957" y="2549084"/>
            <a:ext cx="1044235" cy="3258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39988" y="1959079"/>
            <a:ext cx="1066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결제 완료 여부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528925" y="2226895"/>
            <a:ext cx="1066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한 </a:t>
            </a:r>
            <a:r>
              <a:rPr lang="ko-KR" altLang="en-US" sz="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주문당</a:t>
            </a:r>
            <a:r>
              <a: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가격</a:t>
            </a:r>
          </a:p>
        </p:txBody>
      </p:sp>
      <p:cxnSp>
        <p:nvCxnSpPr>
          <p:cNvPr id="74" name="꺾인 연결선 73"/>
          <p:cNvCxnSpPr>
            <a:stCxn id="26" idx="0"/>
            <a:endCxn id="73" idx="2"/>
          </p:cNvCxnSpPr>
          <p:nvPr/>
        </p:nvCxnSpPr>
        <p:spPr>
          <a:xfrm rot="5400000" flipH="1" flipV="1">
            <a:off x="10270069" y="2442260"/>
            <a:ext cx="776419" cy="8073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주문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66F2D-87E2-CE4D-4D6F-B5902F21A166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132076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452022" y="1874710"/>
            <a:ext cx="7637550" cy="3903033"/>
            <a:chOff x="695959" y="1831601"/>
            <a:chExt cx="7637550" cy="390303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59" y="2179924"/>
              <a:ext cx="7637550" cy="35547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43814" y="2220102"/>
              <a:ext cx="1445092" cy="3638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13599" y="2220102"/>
              <a:ext cx="1269623" cy="3638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07915" y="2219523"/>
              <a:ext cx="1652299" cy="36500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4906" y="2216714"/>
              <a:ext cx="2323912" cy="37062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7796" y="1831601"/>
              <a:ext cx="14811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번호</a:t>
              </a:r>
              <a:r>
                <a:rPr lang="en-US" altLang="ko-KR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[PK]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8065" y="1831601"/>
              <a:ext cx="14872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주문 번호</a:t>
              </a:r>
              <a:r>
                <a:rPr lang="en-US" altLang="ko-KR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[FK]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3098" y="1831601"/>
              <a:ext cx="112193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가격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96424" y="1831601"/>
              <a:ext cx="11008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날짜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결제 정보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543CF-5E77-C7FD-EA97-5806F130FB0B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281228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9135" y="1132608"/>
            <a:ext cx="72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결제 정보와 주문 정보 테이블를 모은 </a:t>
            </a:r>
            <a:r>
              <a:rPr lang="ko-KR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로직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테이블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924" y="1782377"/>
            <a:ext cx="10845511" cy="4333010"/>
            <a:chOff x="144994" y="1781311"/>
            <a:chExt cx="11902012" cy="457059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912" y="3038733"/>
              <a:ext cx="9288047" cy="331317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94" y="1781311"/>
              <a:ext cx="11902012" cy="89192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714501" y="3038733"/>
              <a:ext cx="2015836" cy="3798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93127" y="3034287"/>
              <a:ext cx="6599831" cy="3798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722419" y="2493818"/>
              <a:ext cx="290946" cy="51374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1924052" y="2523413"/>
              <a:ext cx="2178626" cy="4156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67F9FD-5AAB-026C-3179-60867794EB99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74514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1943485"/>
            <a:ext cx="10997565" cy="7139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3109159"/>
            <a:ext cx="7130207" cy="30776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3030" y="6171684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66775" y="3117023"/>
            <a:ext cx="936625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181707" y="3117023"/>
            <a:ext cx="701193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956407" y="3109846"/>
            <a:ext cx="548793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563045" y="3117023"/>
            <a:ext cx="761305" cy="1270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82195" y="3109159"/>
            <a:ext cx="570805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010845" y="3120205"/>
            <a:ext cx="431105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00038" y="3120205"/>
            <a:ext cx="590307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157141" y="3120206"/>
            <a:ext cx="408819" cy="1309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633451" y="3120206"/>
            <a:ext cx="618249" cy="1348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22111" y="3114683"/>
            <a:ext cx="472695" cy="1293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960" y="3262248"/>
            <a:ext cx="1484901" cy="2909436"/>
          </a:xfrm>
          <a:prstGeom prst="roundRect">
            <a:avLst>
              <a:gd name="adj" fmla="val 0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90964" y="3262248"/>
            <a:ext cx="3434322" cy="2909435"/>
          </a:xfrm>
          <a:prstGeom prst="roundRect">
            <a:avLst>
              <a:gd name="adj" fmla="val 0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5" idx="2"/>
            <a:endCxn id="50" idx="0"/>
          </p:cNvCxnSpPr>
          <p:nvPr/>
        </p:nvCxnSpPr>
        <p:spPr>
          <a:xfrm flipH="1">
            <a:off x="1335088" y="2311116"/>
            <a:ext cx="3327713" cy="805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99219" y="2189957"/>
            <a:ext cx="927163" cy="1211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301267" y="2194841"/>
            <a:ext cx="813534" cy="1162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680460" y="2311116"/>
            <a:ext cx="2476681" cy="798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226397" y="2195986"/>
            <a:ext cx="927163" cy="1211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3301268" y="2317145"/>
            <a:ext cx="2388710" cy="7388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결제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재료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70175-D782-8ABA-BEC0-AD13E01D3BAD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399305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9" y="1509934"/>
            <a:ext cx="9458519" cy="172846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9" y="3461581"/>
            <a:ext cx="7130207" cy="307764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91539" y="3461581"/>
            <a:ext cx="2232649" cy="3077649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33788" y="3461581"/>
            <a:ext cx="4287958" cy="3077649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24188" y="3621087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335338" y="3614737"/>
            <a:ext cx="1731962" cy="127000"/>
            <a:chOff x="3335338" y="3614737"/>
            <a:chExt cx="1731962" cy="127000"/>
          </a:xfrm>
        </p:grpSpPr>
        <p:sp>
          <p:nvSpPr>
            <p:cNvPr id="9" name="직사각형 8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구부러진 연결선 16"/>
            <p:cNvCxnSpPr>
              <a:stCxn id="15" idx="0"/>
              <a:endCxn id="9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335338" y="3614737"/>
            <a:ext cx="2241551" cy="127000"/>
            <a:chOff x="3335338" y="3614737"/>
            <a:chExt cx="2241551" cy="127000"/>
          </a:xfrm>
        </p:grpSpPr>
        <p:sp>
          <p:nvSpPr>
            <p:cNvPr id="53" name="직사각형 52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구부러진 연결선 73"/>
            <p:cNvCxnSpPr>
              <a:stCxn id="15" idx="0"/>
              <a:endCxn id="53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335337" y="3614738"/>
            <a:ext cx="2865437" cy="126999"/>
            <a:chOff x="3335337" y="3614738"/>
            <a:chExt cx="2865437" cy="126999"/>
          </a:xfrm>
        </p:grpSpPr>
        <p:sp>
          <p:nvSpPr>
            <p:cNvPr id="64" name="직사각형 63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구부러진 연결선 74"/>
            <p:cNvCxnSpPr>
              <a:stCxn id="15" idx="0"/>
              <a:endCxn id="64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335337" y="3614738"/>
            <a:ext cx="3363119" cy="126999"/>
            <a:chOff x="3335337" y="3614738"/>
            <a:chExt cx="3363119" cy="126999"/>
          </a:xfrm>
        </p:grpSpPr>
        <p:sp>
          <p:nvSpPr>
            <p:cNvPr id="67" name="직사각형 66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구부러진 연결선 80"/>
            <p:cNvCxnSpPr>
              <a:stCxn id="15" idx="0"/>
              <a:endCxn id="67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3335337" y="3614738"/>
            <a:ext cx="4039394" cy="126999"/>
            <a:chOff x="3335337" y="3614738"/>
            <a:chExt cx="4039394" cy="126999"/>
          </a:xfrm>
        </p:grpSpPr>
        <p:sp>
          <p:nvSpPr>
            <p:cNvPr id="70" name="직사각형 69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구부러진 연결선 84"/>
            <p:cNvCxnSpPr>
              <a:stCxn id="15" idx="0"/>
              <a:endCxn id="70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3335337" y="3614738"/>
            <a:ext cx="4586207" cy="126999"/>
            <a:chOff x="3335337" y="3614738"/>
            <a:chExt cx="4586207" cy="126999"/>
          </a:xfrm>
        </p:grpSpPr>
        <p:sp>
          <p:nvSpPr>
            <p:cNvPr id="71" name="직사각형 70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구부러진 연결선 89"/>
            <p:cNvCxnSpPr>
              <a:stCxn id="15" idx="0"/>
              <a:endCxn id="71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아래쪽 화살표 100"/>
          <p:cNvSpPr/>
          <p:nvPr/>
        </p:nvSpPr>
        <p:spPr>
          <a:xfrm rot="5400000">
            <a:off x="7993022" y="3586163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 rot="5400000">
            <a:off x="7982865" y="3753606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024188" y="378059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3348038" y="3767137"/>
            <a:ext cx="1731962" cy="127000"/>
            <a:chOff x="3335338" y="3614737"/>
            <a:chExt cx="1731962" cy="127000"/>
          </a:xfrm>
        </p:grpSpPr>
        <p:sp>
          <p:nvSpPr>
            <p:cNvPr id="105" name="직사각형 104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구부러진 연결선 105"/>
            <p:cNvCxnSpPr>
              <a:endCxn id="105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348038" y="3767137"/>
            <a:ext cx="2241551" cy="127000"/>
            <a:chOff x="3335338" y="3614737"/>
            <a:chExt cx="2241551" cy="127000"/>
          </a:xfrm>
        </p:grpSpPr>
        <p:sp>
          <p:nvSpPr>
            <p:cNvPr id="108" name="직사각형 107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구부러진 연결선 108"/>
            <p:cNvCxnSpPr>
              <a:endCxn id="108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3348037" y="3767138"/>
            <a:ext cx="2865437" cy="126999"/>
            <a:chOff x="3335337" y="3614738"/>
            <a:chExt cx="2865437" cy="126999"/>
          </a:xfrm>
        </p:grpSpPr>
        <p:sp>
          <p:nvSpPr>
            <p:cNvPr id="111" name="직사각형 110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구부러진 연결선 111"/>
            <p:cNvCxnSpPr>
              <a:endCxn id="111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348037" y="3767138"/>
            <a:ext cx="3363119" cy="126999"/>
            <a:chOff x="3335337" y="3614738"/>
            <a:chExt cx="3363119" cy="126999"/>
          </a:xfrm>
        </p:grpSpPr>
        <p:sp>
          <p:nvSpPr>
            <p:cNvPr id="114" name="직사각형 113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구부러진 연결선 114"/>
            <p:cNvCxnSpPr>
              <a:endCxn id="114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3348037" y="3767138"/>
            <a:ext cx="4039394" cy="126999"/>
            <a:chOff x="3335337" y="3614738"/>
            <a:chExt cx="4039394" cy="126999"/>
          </a:xfrm>
        </p:grpSpPr>
        <p:sp>
          <p:nvSpPr>
            <p:cNvPr id="117" name="직사각형 116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구부러진 연결선 117"/>
            <p:cNvCxnSpPr>
              <a:endCxn id="117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3348037" y="3767138"/>
            <a:ext cx="4586207" cy="126999"/>
            <a:chOff x="3335337" y="3614738"/>
            <a:chExt cx="4586207" cy="126999"/>
          </a:xfrm>
        </p:grpSpPr>
        <p:sp>
          <p:nvSpPr>
            <p:cNvPr id="120" name="직사각형 119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구부러진 연결선 120"/>
            <p:cNvCxnSpPr>
              <a:endCxn id="120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/>
          <p:cNvGrpSpPr/>
          <p:nvPr/>
        </p:nvGrpSpPr>
        <p:grpSpPr>
          <a:xfrm>
            <a:off x="3334193" y="3913942"/>
            <a:ext cx="1731962" cy="127000"/>
            <a:chOff x="3335338" y="3614737"/>
            <a:chExt cx="1731962" cy="127000"/>
          </a:xfrm>
        </p:grpSpPr>
        <p:sp>
          <p:nvSpPr>
            <p:cNvPr id="164" name="직사각형 163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구부러진 연결선 164"/>
            <p:cNvCxnSpPr>
              <a:endCxn id="164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3334193" y="3913942"/>
            <a:ext cx="2241551" cy="127000"/>
            <a:chOff x="3335338" y="3614737"/>
            <a:chExt cx="2241551" cy="127000"/>
          </a:xfrm>
        </p:grpSpPr>
        <p:sp>
          <p:nvSpPr>
            <p:cNvPr id="167" name="직사각형 166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구부러진 연결선 167"/>
            <p:cNvCxnSpPr>
              <a:endCxn id="167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3334192" y="3913943"/>
            <a:ext cx="2865437" cy="126999"/>
            <a:chOff x="3335337" y="3614738"/>
            <a:chExt cx="2865437" cy="126999"/>
          </a:xfrm>
        </p:grpSpPr>
        <p:sp>
          <p:nvSpPr>
            <p:cNvPr id="170" name="직사각형 169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구부러진 연결선 170"/>
            <p:cNvCxnSpPr>
              <a:endCxn id="170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3334192" y="3913943"/>
            <a:ext cx="3363119" cy="126999"/>
            <a:chOff x="3335337" y="3614738"/>
            <a:chExt cx="3363119" cy="126999"/>
          </a:xfrm>
        </p:grpSpPr>
        <p:sp>
          <p:nvSpPr>
            <p:cNvPr id="173" name="직사각형 172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구부러진 연결선 173"/>
            <p:cNvCxnSpPr>
              <a:endCxn id="173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3334192" y="3913943"/>
            <a:ext cx="4039394" cy="126999"/>
            <a:chOff x="3335337" y="3614738"/>
            <a:chExt cx="4039394" cy="126999"/>
          </a:xfrm>
        </p:grpSpPr>
        <p:sp>
          <p:nvSpPr>
            <p:cNvPr id="176" name="직사각형 175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구부러진 연결선 176"/>
            <p:cNvCxnSpPr>
              <a:endCxn id="176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>
            <a:off x="3334192" y="3913943"/>
            <a:ext cx="4586207" cy="126999"/>
            <a:chOff x="3335337" y="3614738"/>
            <a:chExt cx="4586207" cy="126999"/>
          </a:xfrm>
        </p:grpSpPr>
        <p:sp>
          <p:nvSpPr>
            <p:cNvPr id="179" name="직사각형 178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구부러진 연결선 179"/>
            <p:cNvCxnSpPr>
              <a:endCxn id="179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352606" y="4079043"/>
            <a:ext cx="1731962" cy="127000"/>
            <a:chOff x="3335338" y="3614737"/>
            <a:chExt cx="1731962" cy="127000"/>
          </a:xfrm>
        </p:grpSpPr>
        <p:sp>
          <p:nvSpPr>
            <p:cNvPr id="182" name="직사각형 181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구부러진 연결선 182"/>
            <p:cNvCxnSpPr>
              <a:endCxn id="182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>
            <a:off x="3352606" y="4079043"/>
            <a:ext cx="2241551" cy="127000"/>
            <a:chOff x="3335338" y="3614737"/>
            <a:chExt cx="2241551" cy="127000"/>
          </a:xfrm>
        </p:grpSpPr>
        <p:sp>
          <p:nvSpPr>
            <p:cNvPr id="185" name="직사각형 184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구부러진 연결선 185"/>
            <p:cNvCxnSpPr>
              <a:endCxn id="185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3352605" y="4079044"/>
            <a:ext cx="2865437" cy="126999"/>
            <a:chOff x="3335337" y="3614738"/>
            <a:chExt cx="2865437" cy="126999"/>
          </a:xfrm>
        </p:grpSpPr>
        <p:sp>
          <p:nvSpPr>
            <p:cNvPr id="188" name="직사각형 187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구부러진 연결선 188"/>
            <p:cNvCxnSpPr>
              <a:endCxn id="188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/>
          <p:cNvGrpSpPr/>
          <p:nvPr/>
        </p:nvGrpSpPr>
        <p:grpSpPr>
          <a:xfrm>
            <a:off x="3352605" y="4079044"/>
            <a:ext cx="3363119" cy="126999"/>
            <a:chOff x="3335337" y="3614738"/>
            <a:chExt cx="3363119" cy="126999"/>
          </a:xfrm>
        </p:grpSpPr>
        <p:sp>
          <p:nvSpPr>
            <p:cNvPr id="191" name="직사각형 190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구부러진 연결선 191"/>
            <p:cNvCxnSpPr>
              <a:endCxn id="191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/>
          <p:cNvGrpSpPr/>
          <p:nvPr/>
        </p:nvGrpSpPr>
        <p:grpSpPr>
          <a:xfrm>
            <a:off x="3352605" y="4079044"/>
            <a:ext cx="4039394" cy="126999"/>
            <a:chOff x="3335337" y="3614738"/>
            <a:chExt cx="4039394" cy="126999"/>
          </a:xfrm>
        </p:grpSpPr>
        <p:sp>
          <p:nvSpPr>
            <p:cNvPr id="194" name="직사각형 193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구부러진 연결선 194"/>
            <p:cNvCxnSpPr>
              <a:endCxn id="194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3352605" y="4079044"/>
            <a:ext cx="4586207" cy="126999"/>
            <a:chOff x="3335337" y="3614738"/>
            <a:chExt cx="4586207" cy="126999"/>
          </a:xfrm>
        </p:grpSpPr>
        <p:sp>
          <p:nvSpPr>
            <p:cNvPr id="197" name="직사각형 196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구부러진 연결선 197"/>
            <p:cNvCxnSpPr>
              <a:endCxn id="197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3352607" y="4223058"/>
            <a:ext cx="1731962" cy="127000"/>
            <a:chOff x="3335338" y="3614737"/>
            <a:chExt cx="1731962" cy="127000"/>
          </a:xfrm>
        </p:grpSpPr>
        <p:sp>
          <p:nvSpPr>
            <p:cNvPr id="200" name="직사각형 199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구부러진 연결선 200"/>
            <p:cNvCxnSpPr>
              <a:endCxn id="200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직사각형 216"/>
          <p:cNvSpPr/>
          <p:nvPr/>
        </p:nvSpPr>
        <p:spPr>
          <a:xfrm>
            <a:off x="3016894" y="3928231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029392" y="408539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3035191" y="422381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아래쪽 화살표 219"/>
          <p:cNvSpPr/>
          <p:nvPr/>
        </p:nvSpPr>
        <p:spPr>
          <a:xfrm rot="5400000">
            <a:off x="7990701" y="3906006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아래쪽 화살표 220"/>
          <p:cNvSpPr/>
          <p:nvPr/>
        </p:nvSpPr>
        <p:spPr>
          <a:xfrm rot="5400000">
            <a:off x="7990701" y="4078211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아래쪽 화살표 221"/>
          <p:cNvSpPr/>
          <p:nvPr/>
        </p:nvSpPr>
        <p:spPr>
          <a:xfrm rot="5400000">
            <a:off x="7973635" y="4189682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4290387" y="3998594"/>
            <a:ext cx="2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19600" y="2150298"/>
            <a:ext cx="2405256" cy="98218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결재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재료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B421-9AFB-A097-46EF-7FBE6CB25B61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739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2" y="3532893"/>
            <a:ext cx="7027597" cy="1847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2" y="1837177"/>
            <a:ext cx="10904645" cy="1271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4866" y="2062330"/>
            <a:ext cx="8192351" cy="4019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17863" y="1697770"/>
            <a:ext cx="538679" cy="294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93730" y="1454730"/>
            <a:ext cx="2081438" cy="3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첫번째 테이블 </a:t>
            </a:r>
            <a:r>
              <a:rPr lang="ko-KR" altLang="en-US" sz="1600" dirty="0" err="1"/>
              <a:t>로직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17730" y="2651235"/>
            <a:ext cx="27188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70077" y="2043635"/>
            <a:ext cx="57968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C24388-853F-5409-9197-48E6A94EA006}"/>
              </a:ext>
            </a:extLst>
          </p:cNvPr>
          <p:cNvSpPr txBox="1">
            <a:spLocks/>
          </p:cNvSpPr>
          <p:nvPr/>
        </p:nvSpPr>
        <p:spPr>
          <a:xfrm>
            <a:off x="695960" y="20193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핵심 기능</a:t>
            </a:r>
          </a:p>
        </p:txBody>
      </p:sp>
    </p:spTree>
    <p:extLst>
      <p:ext uri="{BB962C8B-B14F-4D97-AF65-F5344CB8AC3E}">
        <p14:creationId xmlns:p14="http://schemas.microsoft.com/office/powerpoint/2010/main" val="28113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36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느낌점</a:t>
              </a:r>
              <a:endParaRPr lang="ko-KR" altLang="en-US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51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느낀점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37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D437E161-EF93-400D-893E-F7E4221145BC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4"/>
          <p:cNvSpPr txBox="1">
            <a:spLocks/>
          </p:cNvSpPr>
          <p:nvPr/>
        </p:nvSpPr>
        <p:spPr>
          <a:xfrm>
            <a:off x="699135" y="2587519"/>
            <a:ext cx="10442642" cy="168296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초기 </a:t>
            </a: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DB 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설계를 잘못해서 이 프로젝트를 수정하거나 확장하기 어려운 부분이 있었고</a:t>
            </a: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콘솔로는 보여줄 수 있는 부분에 한계점이 많아서</a:t>
            </a: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, UI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가 매끄럽지 못해서 아쉬운 점으로 남는다</a:t>
            </a: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72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38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12"/>
          <p:cNvSpPr txBox="1">
            <a:spLocks/>
          </p:cNvSpPr>
          <p:nvPr/>
        </p:nvSpPr>
        <p:spPr>
          <a:xfrm>
            <a:off x="726440" y="2505710"/>
            <a:ext cx="10741025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4"/>
          <p:cNvSpPr txBox="1">
            <a:spLocks/>
          </p:cNvSpPr>
          <p:nvPr/>
        </p:nvSpPr>
        <p:spPr>
          <a:xfrm>
            <a:off x="725805" y="49522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사용스킬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28252" y="2905400"/>
            <a:ext cx="8535497" cy="1787251"/>
            <a:chOff x="1441623" y="2905400"/>
            <a:chExt cx="8535497" cy="1787251"/>
          </a:xfrm>
        </p:grpSpPr>
        <p:pic>
          <p:nvPicPr>
            <p:cNvPr id="20" name="Picture " descr="C:/Users/백한결/AppData/Roaming/PolarisOffice/ETemp/18352_21799072/fImage55013794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096" y="2905401"/>
              <a:ext cx="4282024" cy="1787250"/>
            </a:xfrm>
            <a:prstGeom prst="rect">
              <a:avLst/>
            </a:prstGeom>
            <a:noFill/>
            <a:ln w="28575">
              <a:solidFill>
                <a:srgbClr val="1A7446"/>
              </a:solidFill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623" y="2905400"/>
              <a:ext cx="3307022" cy="1787250"/>
            </a:xfrm>
            <a:prstGeom prst="rect">
              <a:avLst/>
            </a:prstGeom>
            <a:ln w="28575">
              <a:solidFill>
                <a:srgbClr val="39714C"/>
              </a:solidFill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5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687782" y="3681730"/>
            <a:ext cx="6816437" cy="24006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Subway </a:t>
            </a:r>
            <a:r>
              <a:rPr lang="en-US" altLang="ko-KR" sz="20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주문시스템</a:t>
            </a:r>
            <a:r>
              <a:rPr lang="en-US" altLang="ko-KR" sz="2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20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en-US" altLang="ko-KR" sz="2000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서비스를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회원별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작성과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추천상품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제품의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단가총액과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기능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DB를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이용한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관리자와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고객의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댓글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소통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입장에서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편리한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결제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관리자가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매출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관리하기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편한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통계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3" descr="C:/Users/백한결/AppData/Roaming/PolarisOffice/ETemp/18352_21799072/fImage3865937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848542"/>
            <a:ext cx="5628005" cy="1124585"/>
          </a:xfrm>
          <a:prstGeom prst="rect">
            <a:avLst/>
          </a:prstGeom>
          <a:noFill/>
        </p:spPr>
      </p:pic>
      <p:cxnSp>
        <p:nvCxnSpPr>
          <p:cNvPr id="12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4"/>
          <p:cNvSpPr txBox="1">
            <a:spLocks/>
          </p:cNvSpPr>
          <p:nvPr/>
        </p:nvSpPr>
        <p:spPr>
          <a:xfrm>
            <a:off x="725805" y="49522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8114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6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구조도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58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>
            <a:off x="6699192" y="1685343"/>
            <a:ext cx="3982662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1. 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사용자</a:t>
            </a: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회원정보관리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구매 </a:t>
            </a:r>
            <a:r>
              <a:rPr lang="en-US" altLang="ko-KR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: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장바구니</a:t>
            </a: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쿠폰적용</a:t>
            </a: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커뮤니티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추천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) </a:t>
            </a: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댓글작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8"/>
          <p:cNvSpPr txBox="1">
            <a:spLocks/>
          </p:cNvSpPr>
          <p:nvPr/>
        </p:nvSpPr>
        <p:spPr>
          <a:xfrm>
            <a:off x="6699192" y="4033598"/>
            <a:ext cx="4146405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자 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재료 관리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및 현황</a:t>
            </a:r>
          </a:p>
          <a:p>
            <a:pPr marL="0" indent="0" algn="l" hangingPunct="1">
              <a:lnSpc>
                <a:spcPct val="150000"/>
              </a:lnSpc>
            </a:pP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커뮤니티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추천게시판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) 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관리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일별, 월별 매출</a:t>
            </a:r>
            <a:r>
              <a:rPr lang="en-US" alt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" y="1208001"/>
            <a:ext cx="5254856" cy="5514109"/>
          </a:xfrm>
          <a:prstGeom prst="rect">
            <a:avLst/>
          </a:prstGeom>
        </p:spPr>
      </p:pic>
      <p:cxnSp>
        <p:nvCxnSpPr>
          <p:cNvPr id="9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4"/>
          <p:cNvSpPr txBox="1">
            <a:spLocks/>
          </p:cNvSpPr>
          <p:nvPr/>
        </p:nvSpPr>
        <p:spPr>
          <a:xfrm>
            <a:off x="725805" y="49522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구조도</a:t>
            </a:r>
          </a:p>
        </p:txBody>
      </p:sp>
    </p:spTree>
    <p:extLst>
      <p:ext uri="{BB962C8B-B14F-4D97-AF65-F5344CB8AC3E}">
        <p14:creationId xmlns:p14="http://schemas.microsoft.com/office/powerpoint/2010/main" val="134067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구조도(MVC)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8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6" descr="C:/Users/백한결/AppData/Roaming/PolarisOffice/ETemp/18352_21799072/fImage2727038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8" y="935239"/>
            <a:ext cx="2091055" cy="5850255"/>
          </a:xfrm>
          <a:prstGeom prst="rect">
            <a:avLst/>
          </a:prstGeom>
          <a:noFill/>
        </p:spPr>
      </p:pic>
      <p:sp>
        <p:nvSpPr>
          <p:cNvPr id="19" name="텍스트 상자 25"/>
          <p:cNvSpPr txBox="1">
            <a:spLocks/>
          </p:cNvSpPr>
          <p:nvPr/>
        </p:nvSpPr>
        <p:spPr>
          <a:xfrm>
            <a:off x="3427456" y="935239"/>
            <a:ext cx="4545877" cy="65107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Member (</a:t>
            </a:r>
            <a:r>
              <a:rPr sz="1600" dirty="0" err="1">
                <a:latin typeface="맑은 고딕" charset="0"/>
                <a:ea typeface="맑은 고딕" charset="0"/>
              </a:rPr>
              <a:t>회원관리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br>
              <a:rPr sz="1800" dirty="0">
                <a:latin typeface="맑은 고딕" charset="0"/>
                <a:ea typeface="맑은 고딕" charset="0"/>
              </a:rPr>
            </a:br>
            <a:r>
              <a:rPr lang="en-US" sz="1400" dirty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회원가입,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로그인,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err="1">
                <a:latin typeface="맑은 고딕" charset="0"/>
                <a:ea typeface="맑은 고딕" charset="0"/>
              </a:rPr>
              <a:t>아이디찾기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err="1">
                <a:latin typeface="맑은 고딕" charset="0"/>
                <a:ea typeface="맑은 고딕" charset="0"/>
              </a:rPr>
              <a:t>비번수정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회원탈퇴,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전체회원조회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Board (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사용자용 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: </a:t>
            </a:r>
            <a:r>
              <a:rPr sz="1600" dirty="0" err="1">
                <a:latin typeface="맑은 고딕" charset="0"/>
                <a:ea typeface="맑은 고딕" charset="0"/>
              </a:rPr>
              <a:t>게시판</a:t>
            </a:r>
            <a:r>
              <a:rPr lang="en-US" sz="16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댓글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endParaRPr 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추천게시물출력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상세 게시물 보기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댓글 작성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br>
              <a:rPr sz="1800" dirty="0">
                <a:latin typeface="맑은 고딕" charset="0"/>
                <a:ea typeface="맑은 고딕" charset="0"/>
              </a:rPr>
            </a:b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 err="1">
                <a:latin typeface="맑은 고딕" charset="0"/>
                <a:ea typeface="맑은 고딕" charset="0"/>
              </a:rPr>
              <a:t>Recomemd</a:t>
            </a:r>
            <a:r>
              <a:rPr sz="1600" dirty="0">
                <a:latin typeface="맑은 고딕" charset="0"/>
                <a:ea typeface="맑은 고딕" charset="0"/>
              </a:rPr>
              <a:t> (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관리자용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: </a:t>
            </a:r>
            <a:r>
              <a:rPr sz="1600" dirty="0" err="1">
                <a:latin typeface="맑은 고딕" charset="0"/>
                <a:ea typeface="맑은 고딕" charset="0"/>
              </a:rPr>
              <a:t>추천게시판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endParaRPr 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등록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수정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삭제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Order (</a:t>
            </a:r>
            <a:r>
              <a:rPr sz="1600" dirty="0" err="1">
                <a:latin typeface="맑은 고딕" charset="0"/>
                <a:ea typeface="맑은 고딕" charset="0"/>
              </a:rPr>
              <a:t>메뉴선택</a:t>
            </a:r>
            <a:r>
              <a:rPr sz="1600" dirty="0">
                <a:latin typeface="맑은 고딕" charset="0"/>
                <a:ea typeface="맑은 고딕" charset="0"/>
              </a:rPr>
              <a:t> 및 </a:t>
            </a:r>
            <a:r>
              <a:rPr sz="1600" dirty="0" err="1">
                <a:latin typeface="맑은 고딕" charset="0"/>
                <a:ea typeface="맑은 고딕" charset="0"/>
              </a:rPr>
              <a:t>주문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endParaRPr 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재료리스트출력, 주문하기,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결제하기,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주문 목록 출력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영수증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출력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Stock (</a:t>
            </a:r>
            <a:r>
              <a:rPr sz="1600" dirty="0" err="1">
                <a:latin typeface="맑은 고딕" charset="0"/>
                <a:ea typeface="맑은 고딕" charset="0"/>
              </a:rPr>
              <a:t>재고</a:t>
            </a:r>
            <a:r>
              <a:rPr lang="en-US"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관리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endParaRPr 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관리자메인페이지, 재고관리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페이지, 재료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등록, 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 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재료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수정-삭제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9620" y="935239"/>
            <a:ext cx="364579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charset="0"/>
                <a:ea typeface="맑은 고딕" charset="0"/>
              </a:rPr>
              <a:t>Coupon (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결제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쿠폰서비스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)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: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전체쿠폰조회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endParaRPr lang="en-US" altLang="ko-KR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charset="0"/>
                <a:ea typeface="맑은 고딕" charset="0"/>
              </a:rPr>
              <a:t>Sales (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매출관리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)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매출현황보기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609600" y="23558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2. 구조도(ERD)</a:t>
            </a:r>
            <a:endParaRPr lang="ko-KR" altLang="en-US" sz="2400" b="1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9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7"/>
          <p:cNvSpPr txBox="1">
            <a:spLocks/>
          </p:cNvSpPr>
          <p:nvPr/>
        </p:nvSpPr>
        <p:spPr>
          <a:xfrm>
            <a:off x="8398510" y="1657812"/>
            <a:ext cx="2955925" cy="40177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MMaterial</a:t>
            </a:r>
            <a:r>
              <a:rPr lang="ko-KR" sz="1500" dirty="0">
                <a:latin typeface="맑은 고딕" charset="0"/>
                <a:ea typeface="맑은 고딕" charset="0"/>
              </a:rPr>
              <a:t> (재료카테고리)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dMetrial</a:t>
            </a:r>
            <a:r>
              <a:rPr lang="ko-KR" sz="1500" dirty="0">
                <a:latin typeface="맑은 고딕" charset="0"/>
                <a:ea typeface="맑은 고딕" charset="0"/>
              </a:rPr>
              <a:t>(</a:t>
            </a:r>
            <a:r>
              <a:rPr lang="ko-KR" sz="1500" dirty="0" err="1">
                <a:latin typeface="맑은 고딕" charset="0"/>
                <a:ea typeface="맑은 고딕" charset="0"/>
              </a:rPr>
              <a:t>상세재료</a:t>
            </a:r>
            <a:r>
              <a:rPr lang="ko-KR" sz="1500" dirty="0">
                <a:latin typeface="맑은 고딕" charset="0"/>
                <a:ea typeface="맑은 고딕" charset="0"/>
              </a:rPr>
              <a:t>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Member</a:t>
            </a:r>
            <a:r>
              <a:rPr lang="ko-KR" sz="1500" dirty="0">
                <a:latin typeface="맑은 고딕" charset="0"/>
                <a:ea typeface="맑은 고딕" charset="0"/>
              </a:rPr>
              <a:t>(회원)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Recomend</a:t>
            </a:r>
            <a:r>
              <a:rPr lang="ko-KR" sz="1500" dirty="0">
                <a:latin typeface="맑은 고딕" charset="0"/>
                <a:ea typeface="맑은 고딕" charset="0"/>
              </a:rPr>
              <a:t>(추천)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Bcomend</a:t>
            </a:r>
            <a:r>
              <a:rPr lang="ko-KR" sz="1500" dirty="0">
                <a:latin typeface="맑은 고딕" charset="0"/>
                <a:ea typeface="맑은 고딕" charset="0"/>
              </a:rPr>
              <a:t>(댓글)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Porder</a:t>
            </a:r>
            <a:r>
              <a:rPr lang="ko-KR" sz="1500" dirty="0">
                <a:latin typeface="맑은 고딕" charset="0"/>
                <a:ea typeface="맑은 고딕" charset="0"/>
              </a:rPr>
              <a:t>(주문)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Purchase</a:t>
            </a:r>
            <a:r>
              <a:rPr lang="ko-KR" sz="1500" dirty="0">
                <a:latin typeface="맑은 고딕" charset="0"/>
                <a:ea typeface="맑은 고딕" charset="0"/>
              </a:rPr>
              <a:t>(결제)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Coupon</a:t>
            </a:r>
            <a:r>
              <a:rPr lang="ko-KR" sz="1500" dirty="0">
                <a:latin typeface="맑은 고딕" charset="0"/>
                <a:ea typeface="맑은 고딕" charset="0"/>
              </a:rPr>
              <a:t>(쿠폰)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백한결/AppData/Roaming/PolarisOffice/ETemp/18908_10660360/fImage8101412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" y="929640"/>
            <a:ext cx="7049135" cy="5793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Pages>13</Pages>
  <Words>989</Words>
  <Characters>0</Characters>
  <Application>Microsoft Office PowerPoint</Application>
  <DocSecurity>0</DocSecurity>
  <PresentationFormat>와이드스크린</PresentationFormat>
  <Lines>0</Lines>
  <Paragraphs>282</Paragraphs>
  <Slides>38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yunsikd@gmail.com</dc:creator>
  <cp:lastModifiedBy>권 가영</cp:lastModifiedBy>
  <cp:revision>38</cp:revision>
  <dcterms:modified xsi:type="dcterms:W3CDTF">2023-06-01T09:00:27Z</dcterms:modified>
  <cp:version>9.104.151.49087</cp:version>
</cp:coreProperties>
</file>