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ortalclientes" id="{4BC12BC8-0B87-474C-B9DD-5F4432420354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4" autoAdjust="0"/>
  </p:normalViewPr>
  <p:slideViewPr>
    <p:cSldViewPr snapToGrid="0">
      <p:cViewPr varScale="1">
        <p:scale>
          <a:sx n="65" d="100"/>
          <a:sy n="65" d="100"/>
        </p:scale>
        <p:origin x="816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04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9A8DD5-6C75-4B7A-A2F2-2812ABEB09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682D3C-5DBB-4EB0-9A81-B7D4CF44E1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BFC8C-84C2-4CE2-B88B-9A02BE5F411F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C6F291-62C3-4D69-B2D2-2940233D33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A11CC-52B6-4404-8114-C156D36EB96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5884B-BFCE-4819-8F4E-0F5B7BDD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981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4F53AC-B322-4F99-8A5F-7A39D7C6DF22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D83A9-4D64-4F64-96FD-BBA253B6F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44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D83A9-4D64-4F64-96FD-BBA253B6FC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324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D83A9-4D64-4F64-96FD-BBA253B6FC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15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D83A9-4D64-4F64-96FD-BBA253B6FC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67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BEABE-EB65-4CE7-B5C7-5ED6A5148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5323E6-D58A-4E71-B4BE-1AB33CDD1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2D20B-B8BE-4E28-B9B4-A96072391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Mayo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AAED0-234C-4ECD-9708-4B41DD577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Portal </a:t>
            </a:r>
            <a:r>
              <a:rPr lang="en-US" dirty="0" err="1"/>
              <a:t>Clientes</a:t>
            </a:r>
            <a:r>
              <a:rPr lang="en-US" dirty="0"/>
              <a:t> v1.0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5FBCB-4AED-4E8E-ABCE-8863F418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EA877B-AF0A-44AF-B49C-3558631BB4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457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97680-5A77-4AFE-81DE-856F03EBE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BEA355-3760-4993-A313-828456B884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0042FF-5E64-4705-91BC-2EB469FD5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D909-72E6-434A-B1E2-54F9EE41C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3487D-31E9-44AF-8C04-CB1EC68BD9A8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EDE99-51E8-4D80-8322-3CA911621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05F30-DC7F-4626-A83C-5C541E8AA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EA877B-AF0A-44AF-B49C-3558631BB4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378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10F54-3174-45D6-A5F7-EFCFFD45A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59591E-9778-424E-867E-E65401F3F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75F0F-0ADC-4F4E-9A85-21E7E4A1F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3487D-31E9-44AF-8C04-CB1EC68BD9A8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98F97-1ABF-41F8-8BC0-C09002754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99FC5-23E0-4DB1-8C53-D55FA3150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EA877B-AF0A-44AF-B49C-3558631BB4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051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9AE976-4865-4D5C-989F-853897F529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26A8EB-D1EA-455F-9CDC-38599AD27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C67F3-4785-4B50-936D-928428EA4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3487D-31E9-44AF-8C04-CB1EC68BD9A8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9D1CE-39CE-4DE2-A0B3-A528F005E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78FEC-9DBB-4884-80AD-6216D238B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EA877B-AF0A-44AF-B49C-3558631BB4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885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40C9A-2608-45C0-9676-DA3844C28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138D11-B869-4D87-8A8E-9822C9574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3487D-31E9-44AF-8C04-CB1EC68BD9A8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FB3306-2C87-4C40-B16D-CDD482566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343864-BC8D-422C-8119-4A5526FBD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EA877B-AF0A-44AF-B49C-3558631BB4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911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A15DE-9997-49ED-AB5C-06DFCFF10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46FC22-36AF-4F80-ACBD-E3F43737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Mayo 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2C6C3-76A1-4062-89C2-1C97B8306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Portal Clientes v1.0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D908F5-4123-4B71-9643-8792640A1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5406C-7E27-4667-8B8B-CF5542A77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8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69769-BC3D-4790-94FA-09B87AF55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46B6C-6C9B-4B7F-A655-F68B6C740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579E1-9AC5-4579-8C9E-DC3585C1B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Mayo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6541B-6712-4CD9-80DD-D037066B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Portal </a:t>
            </a:r>
            <a:r>
              <a:rPr lang="en-US" dirty="0" err="1"/>
              <a:t>Clientes</a:t>
            </a:r>
            <a:r>
              <a:rPr lang="en-US" dirty="0"/>
              <a:t> v1.0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47C95-810C-421A-B8E1-F6CFB15BD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EA877B-AF0A-44AF-B49C-3558631BB4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034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BF971-4B00-4822-A445-371871D81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8244D-3CFC-461B-ABB4-4D04F2484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47D10-2095-4F17-A20C-FB8AB93E3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3487D-31E9-44AF-8C04-CB1EC68BD9A8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21751-E32B-4C48-98D4-27E43E690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16D86-B8AF-4346-A6AC-5DFEF2652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EA877B-AF0A-44AF-B49C-3558631BB4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45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CB7BB-6242-4ED6-A5A0-7138CD117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9A97C-CF26-4709-B28A-4F0B6FF61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95C81-2F65-4675-8CAE-707263E8E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0C7E5-9E0D-4449-88E4-4C79B2084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3487D-31E9-44AF-8C04-CB1EC68BD9A8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04BC1-368D-429E-9CFC-F1978F844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80648-2797-449C-9F9A-43D09296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EA877B-AF0A-44AF-B49C-3558631BB4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353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BCA67-99E7-40EB-B63F-9146F4E0D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628D5-B710-4217-98B7-5C9FB714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8B4C5B-91B7-4067-AD51-4949DA048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2F7F1B-7543-4EE1-BB21-98AE738A8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D20A17-AD99-4797-BE53-5F038E2822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E73D1D-8A9B-48B4-832C-362C1E1F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3487D-31E9-44AF-8C04-CB1EC68BD9A8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DD938F-8B1B-4AE3-B9CF-775FFF31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52C6B-DBE3-4A46-BFD3-49797C0F3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EA877B-AF0A-44AF-B49C-3558631BB4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795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28B50-4521-4847-A7A3-AEF8A1941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A405D5-8FDC-4801-BD18-4FF0FD3CE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3487D-31E9-44AF-8C04-CB1EC68BD9A8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C02672-26B4-4610-A572-ACBC2BDFE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771776-E13F-401F-8370-42DCC9F4E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EA877B-AF0A-44AF-B49C-3558631BB4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067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E58D22-7B51-4F2D-8433-6E1CEB083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3487D-31E9-44AF-8C04-CB1EC68BD9A8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349AEE-8068-4D50-88EC-747FC03ED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E97D3-3FD1-4728-87DE-6B5FD7247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EA877B-AF0A-44AF-B49C-3558631BB4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666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54454-7A64-4342-995B-0AD9FDBA7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91EC2-4195-4474-8AF5-390A1237E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13C87F-7121-4E11-829A-3602B7F71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0E1CF-F20F-4D89-953E-D51FEB262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3487D-31E9-44AF-8C04-CB1EC68BD9A8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1F4B4-A650-4305-9432-9C6E7165B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CE04E-8917-4BCB-8C7C-39BCD029E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EA877B-AF0A-44AF-B49C-3558631BB4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899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83000">
              <a:schemeClr val="accent3">
                <a:lumMod val="45000"/>
                <a:lumOff val="55000"/>
                <a:alpha val="13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F1486F-F53F-4BA5-9C3E-59D43BD07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5587"/>
            <a:ext cx="10515600" cy="915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8AEBE-908C-4B06-9E71-6B214448C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4B436-1505-4757-A038-80DB6F5B33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Mayo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CEEBD-B935-48AE-991D-C62BBF27F1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Portal </a:t>
            </a:r>
            <a:r>
              <a:rPr lang="en-US" dirty="0" err="1"/>
              <a:t>Clientes</a:t>
            </a:r>
            <a:r>
              <a:rPr lang="en-US" dirty="0"/>
              <a:t> v1.0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853B2C5-A2C8-4E97-84D8-0A3759E2B9A2}"/>
              </a:ext>
            </a:extLst>
          </p:cNvPr>
          <p:cNvGrpSpPr/>
          <p:nvPr/>
        </p:nvGrpSpPr>
        <p:grpSpPr>
          <a:xfrm>
            <a:off x="640762" y="147697"/>
            <a:ext cx="1736672" cy="816582"/>
            <a:chOff x="640762" y="147697"/>
            <a:chExt cx="1736672" cy="816582"/>
          </a:xfrm>
        </p:grpSpPr>
        <p:cxnSp>
          <p:nvCxnSpPr>
            <p:cNvPr id="9" name="Conector recto 11">
              <a:extLst>
                <a:ext uri="{FF2B5EF4-FFF2-40B4-BE49-F238E27FC236}">
                  <a16:creationId xmlns:a16="http://schemas.microsoft.com/office/drawing/2014/main" id="{130AFB57-F82E-411C-A1F8-AFB972B9E984}"/>
                </a:ext>
              </a:extLst>
            </p:cNvPr>
            <p:cNvCxnSpPr>
              <a:cxnSpLocks/>
            </p:cNvCxnSpPr>
            <p:nvPr/>
          </p:nvCxnSpPr>
          <p:spPr>
            <a:xfrm>
              <a:off x="709086" y="638896"/>
              <a:ext cx="166834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4819A6C-26D9-4616-A371-27F266F2F71A}"/>
                </a:ext>
              </a:extLst>
            </p:cNvPr>
            <p:cNvPicPr/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417" y="246257"/>
              <a:ext cx="1255830" cy="298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0" name="Conector recto 16">
              <a:extLst>
                <a:ext uri="{FF2B5EF4-FFF2-40B4-BE49-F238E27FC236}">
                  <a16:creationId xmlns:a16="http://schemas.microsoft.com/office/drawing/2014/main" id="{C2AF866C-4B09-4D4F-8F64-4048B903CC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3770" y="147697"/>
              <a:ext cx="0" cy="59851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16">
              <a:extLst>
                <a:ext uri="{FF2B5EF4-FFF2-40B4-BE49-F238E27FC236}">
                  <a16:creationId xmlns:a16="http://schemas.microsoft.com/office/drawing/2014/main" id="{305BDDC9-83B6-448B-A3AE-221080AEC1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365763"/>
              <a:ext cx="0" cy="59851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11">
              <a:extLst>
                <a:ext uri="{FF2B5EF4-FFF2-40B4-BE49-F238E27FC236}">
                  <a16:creationId xmlns:a16="http://schemas.microsoft.com/office/drawing/2014/main" id="{D289099B-D92F-42AF-9B1F-4028FF3784C3}"/>
                </a:ext>
              </a:extLst>
            </p:cNvPr>
            <p:cNvCxnSpPr>
              <a:cxnSpLocks/>
            </p:cNvCxnSpPr>
            <p:nvPr/>
          </p:nvCxnSpPr>
          <p:spPr>
            <a:xfrm>
              <a:off x="640762" y="571640"/>
              <a:ext cx="166834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1818C69-8535-4266-A83F-509C4490A6FF}"/>
              </a:ext>
            </a:extLst>
          </p:cNvPr>
          <p:cNvGrpSpPr/>
          <p:nvPr/>
        </p:nvGrpSpPr>
        <p:grpSpPr>
          <a:xfrm>
            <a:off x="838200" y="6721475"/>
            <a:ext cx="1140229" cy="49126"/>
            <a:chOff x="838200" y="6721475"/>
            <a:chExt cx="1140229" cy="49126"/>
          </a:xfrm>
        </p:grpSpPr>
        <p:cxnSp>
          <p:nvCxnSpPr>
            <p:cNvPr id="14" name="Conector recto 16">
              <a:extLst>
                <a:ext uri="{FF2B5EF4-FFF2-40B4-BE49-F238E27FC236}">
                  <a16:creationId xmlns:a16="http://schemas.microsoft.com/office/drawing/2014/main" id="{70D3796E-9998-4FC7-B6A9-29BFA20453F4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6721475"/>
              <a:ext cx="114022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16">
              <a:extLst>
                <a:ext uri="{FF2B5EF4-FFF2-40B4-BE49-F238E27FC236}">
                  <a16:creationId xmlns:a16="http://schemas.microsoft.com/office/drawing/2014/main" id="{04153B93-65BA-42B2-A41D-4CF20F7478CF}"/>
                </a:ext>
              </a:extLst>
            </p:cNvPr>
            <p:cNvCxnSpPr>
              <a:cxnSpLocks/>
            </p:cNvCxnSpPr>
            <p:nvPr/>
          </p:nvCxnSpPr>
          <p:spPr>
            <a:xfrm>
              <a:off x="1007225" y="6770601"/>
              <a:ext cx="74676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E3924FD-1FEB-45D8-A624-136E9B531409}"/>
              </a:ext>
            </a:extLst>
          </p:cNvPr>
          <p:cNvGrpSpPr/>
          <p:nvPr/>
        </p:nvGrpSpPr>
        <p:grpSpPr>
          <a:xfrm>
            <a:off x="10213571" y="6770601"/>
            <a:ext cx="1140229" cy="49126"/>
            <a:chOff x="838200" y="6721475"/>
            <a:chExt cx="1140229" cy="49126"/>
          </a:xfrm>
        </p:grpSpPr>
        <p:cxnSp>
          <p:nvCxnSpPr>
            <p:cNvPr id="31" name="Conector recto 16">
              <a:extLst>
                <a:ext uri="{FF2B5EF4-FFF2-40B4-BE49-F238E27FC236}">
                  <a16:creationId xmlns:a16="http://schemas.microsoft.com/office/drawing/2014/main" id="{17F8427A-FD93-4E4B-8A8C-16592ED56611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6721475"/>
              <a:ext cx="114022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16">
              <a:extLst>
                <a:ext uri="{FF2B5EF4-FFF2-40B4-BE49-F238E27FC236}">
                  <a16:creationId xmlns:a16="http://schemas.microsoft.com/office/drawing/2014/main" id="{A14CE11A-99B8-440E-896C-C4E221EAE3A3}"/>
                </a:ext>
              </a:extLst>
            </p:cNvPr>
            <p:cNvCxnSpPr>
              <a:cxnSpLocks/>
            </p:cNvCxnSpPr>
            <p:nvPr/>
          </p:nvCxnSpPr>
          <p:spPr>
            <a:xfrm>
              <a:off x="1007225" y="6770601"/>
              <a:ext cx="74676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96D5CC1-BD73-4104-8347-4142AAAB302E}"/>
              </a:ext>
            </a:extLst>
          </p:cNvPr>
          <p:cNvGrpSpPr/>
          <p:nvPr/>
        </p:nvGrpSpPr>
        <p:grpSpPr>
          <a:xfrm>
            <a:off x="11353800" y="114445"/>
            <a:ext cx="60960" cy="598516"/>
            <a:chOff x="11353800" y="114445"/>
            <a:chExt cx="60960" cy="598516"/>
          </a:xfrm>
        </p:grpSpPr>
        <p:cxnSp>
          <p:nvCxnSpPr>
            <p:cNvPr id="23" name="Conector recto 16">
              <a:extLst>
                <a:ext uri="{FF2B5EF4-FFF2-40B4-BE49-F238E27FC236}">
                  <a16:creationId xmlns:a16="http://schemas.microsoft.com/office/drawing/2014/main" id="{25EDA8B7-3ED7-4CEB-BC0E-F1889C4A7B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53800" y="114445"/>
              <a:ext cx="0" cy="59851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16">
              <a:extLst>
                <a:ext uri="{FF2B5EF4-FFF2-40B4-BE49-F238E27FC236}">
                  <a16:creationId xmlns:a16="http://schemas.microsoft.com/office/drawing/2014/main" id="{A98CC4BA-5AE9-4DEB-B9E9-716C768A75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14760" y="246615"/>
              <a:ext cx="0" cy="41840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BD1CA-3077-4B57-AB44-1EEB94F544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5406C-7E27-4667-8B8B-CF5542A77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07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AE032-890B-46FE-92E3-5FC772CE4E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Portal </a:t>
            </a:r>
            <a:r>
              <a:rPr lang="es-MX" dirty="0"/>
              <a:t>Trámites</a:t>
            </a:r>
            <a:endParaRPr lang="es-MX" sz="4400" dirty="0"/>
          </a:p>
        </p:txBody>
      </p:sp>
      <p:pic>
        <p:nvPicPr>
          <p:cNvPr id="1026" name="Picture 2" descr="Resultado de imagen para sitios web">
            <a:extLst>
              <a:ext uri="{FF2B5EF4-FFF2-40B4-BE49-F238E27FC236}">
                <a16:creationId xmlns:a16="http://schemas.microsoft.com/office/drawing/2014/main" id="{A76F9A75-BB6A-4AEB-9E8E-7D8DFBE72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820" y="3917659"/>
            <a:ext cx="1005020" cy="100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871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5E491-E1D3-4C71-AABF-EF23E80DA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2493"/>
            <a:ext cx="10515600" cy="915100"/>
          </a:xfrm>
        </p:spPr>
        <p:txBody>
          <a:bodyPr>
            <a:normAutofit/>
          </a:bodyPr>
          <a:lstStyle/>
          <a:p>
            <a:r>
              <a:rPr lang="en-US" sz="3600" dirty="0" err="1"/>
              <a:t>Contenido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9680E-5D05-4005-980E-A576F9481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2890"/>
            <a:ext cx="10515600" cy="3660775"/>
          </a:xfrm>
        </p:spPr>
        <p:txBody>
          <a:bodyPr/>
          <a:lstStyle/>
          <a:p>
            <a:pPr marL="342900" lvl="0" indent="-342900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MX" kern="0" dirty="0">
                <a:latin typeface="Segoe UI"/>
              </a:rPr>
              <a:t>Diagrama Conceptual.</a:t>
            </a:r>
          </a:p>
          <a:p>
            <a:pPr marL="342900" lvl="0" indent="-342900" defTabSz="914061" fontAlgn="base">
              <a:spcBef>
                <a:spcPct val="0"/>
              </a:spcBef>
              <a:spcAft>
                <a:spcPct val="0"/>
              </a:spcAft>
              <a:defRPr/>
            </a:pPr>
            <a:endParaRPr lang="es-MX" kern="0" dirty="0">
              <a:latin typeface="Segoe UI"/>
            </a:endParaRPr>
          </a:p>
          <a:p>
            <a:pPr marL="342900" lvl="0" indent="-342900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MX" kern="0" dirty="0">
                <a:latin typeface="Segoe UI"/>
              </a:rPr>
              <a:t>Módulos Identificados en el alcance.</a:t>
            </a:r>
          </a:p>
          <a:p>
            <a:pPr marL="342900" lvl="0" indent="-342900" defTabSz="914061" fontAlgn="base">
              <a:spcBef>
                <a:spcPct val="0"/>
              </a:spcBef>
              <a:spcAft>
                <a:spcPct val="0"/>
              </a:spcAft>
              <a:defRPr/>
            </a:pPr>
            <a:endParaRPr lang="es-MX" kern="0" dirty="0">
              <a:latin typeface="Segoe UI"/>
            </a:endParaRPr>
          </a:p>
          <a:p>
            <a:pPr marL="342900" lvl="0" indent="-342900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MX" kern="0" dirty="0">
                <a:latin typeface="Segoe UI"/>
              </a:rPr>
              <a:t>Alcance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106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071B38-D34E-4D43-B5C1-F1E3B01EE0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370" y="47625"/>
            <a:ext cx="7885993" cy="676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033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19034-BCF4-477E-A27E-E62AF3993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600" dirty="0"/>
              <a:t>Módulos</a:t>
            </a:r>
            <a:r>
              <a:rPr lang="en-US" sz="3600" dirty="0"/>
              <a:t> </a:t>
            </a:r>
            <a:r>
              <a:rPr lang="en-US" sz="3600" dirty="0" err="1"/>
              <a:t>Identificados</a:t>
            </a:r>
            <a:r>
              <a:rPr lang="en-US" sz="3600" dirty="0"/>
              <a:t> - </a:t>
            </a:r>
            <a:r>
              <a:rPr lang="en-US" sz="3600" dirty="0" err="1"/>
              <a:t>Alcance</a:t>
            </a:r>
            <a:endParaRPr lang="en-US" sz="36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06B39E0-3D59-4BF9-BB83-003F8DE5B445}"/>
              </a:ext>
            </a:extLst>
          </p:cNvPr>
          <p:cNvSpPr/>
          <p:nvPr/>
        </p:nvSpPr>
        <p:spPr>
          <a:xfrm>
            <a:off x="4694972" y="2196140"/>
            <a:ext cx="2784143" cy="1873056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200" b="1" u="sng" dirty="0"/>
          </a:p>
          <a:p>
            <a:pPr algn="ctr"/>
            <a:endParaRPr lang="es-MX" sz="1200" b="1" u="sng" dirty="0"/>
          </a:p>
          <a:p>
            <a:pPr algn="ctr"/>
            <a:r>
              <a:rPr lang="es-MX" sz="1200" b="1" u="sng" dirty="0"/>
              <a:t>PLATAFORMA DE DATOS</a:t>
            </a:r>
          </a:p>
          <a:p>
            <a:pPr algn="ctr"/>
            <a:endParaRPr lang="es-MX" sz="1200" b="1" u="sng" dirty="0"/>
          </a:p>
          <a:p>
            <a:pPr marL="171450" indent="-171450" algn="ctr">
              <a:buFontTx/>
              <a:buChar char="-"/>
            </a:pPr>
            <a:r>
              <a:rPr lang="es-MX" sz="1200" dirty="0"/>
              <a:t>Registro de Estatus</a:t>
            </a:r>
          </a:p>
          <a:p>
            <a:pPr marL="171450" indent="-171450" algn="ctr">
              <a:buFontTx/>
              <a:buChar char="-"/>
            </a:pPr>
            <a:r>
              <a:rPr lang="es-MX" sz="1200" dirty="0"/>
              <a:t>Registro de Tramites</a:t>
            </a:r>
          </a:p>
          <a:p>
            <a:pPr marL="171450" indent="-171450" algn="ctr">
              <a:buFontTx/>
              <a:buChar char="-"/>
            </a:pPr>
            <a:r>
              <a:rPr lang="es-MX" sz="1200" dirty="0"/>
              <a:t>Registro de Documentos</a:t>
            </a:r>
          </a:p>
          <a:p>
            <a:pPr marL="171450" indent="-171450" algn="ctr">
              <a:buFontTx/>
              <a:buChar char="-"/>
            </a:pPr>
            <a:r>
              <a:rPr lang="es-MX" sz="1200" dirty="0"/>
              <a:t>Registro de Logs</a:t>
            </a:r>
          </a:p>
          <a:p>
            <a:pPr marL="171450" indent="-171450" algn="ctr">
              <a:buFontTx/>
              <a:buChar char="-"/>
            </a:pPr>
            <a:endParaRPr lang="es-MX" sz="12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8034705-0669-4070-BF26-77AE583F253B}"/>
              </a:ext>
            </a:extLst>
          </p:cNvPr>
          <p:cNvSpPr/>
          <p:nvPr/>
        </p:nvSpPr>
        <p:spPr>
          <a:xfrm>
            <a:off x="1270689" y="2192326"/>
            <a:ext cx="2784143" cy="1873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200" b="1" u="sng" dirty="0"/>
              <a:t>ADINISTRACIÓN DE CATALOGOS</a:t>
            </a:r>
          </a:p>
          <a:p>
            <a:pPr algn="ctr"/>
            <a:endParaRPr lang="es-MX" sz="1200" b="1" u="sng" dirty="0"/>
          </a:p>
          <a:p>
            <a:pPr marL="171450" indent="-171450" algn="ctr">
              <a:buFontTx/>
              <a:buChar char="-"/>
            </a:pPr>
            <a:r>
              <a:rPr lang="es-MX" sz="1200" dirty="0"/>
              <a:t>Trámites</a:t>
            </a:r>
          </a:p>
          <a:p>
            <a:pPr marL="171450" indent="-171450" algn="ctr">
              <a:buFontTx/>
              <a:buChar char="-"/>
            </a:pPr>
            <a:r>
              <a:rPr lang="es-MX" sz="1200" dirty="0"/>
              <a:t>Documentos</a:t>
            </a:r>
          </a:p>
          <a:p>
            <a:pPr marL="171450" indent="-171450" algn="ctr">
              <a:buFontTx/>
              <a:buChar char="-"/>
            </a:pPr>
            <a:endParaRPr lang="es-MX" sz="1200" dirty="0"/>
          </a:p>
          <a:p>
            <a:pPr marL="171450" indent="-171450" algn="ctr">
              <a:buFontTx/>
              <a:buChar char="-"/>
            </a:pPr>
            <a:endParaRPr lang="es-MX" sz="1200" dirty="0"/>
          </a:p>
          <a:p>
            <a:pPr marL="171450" indent="-171450" algn="ctr">
              <a:buFontTx/>
              <a:buChar char="-"/>
            </a:pPr>
            <a:endParaRPr lang="es-MX" sz="1200" dirty="0"/>
          </a:p>
          <a:p>
            <a:pPr marL="171450" indent="-171450" algn="ctr">
              <a:buFontTx/>
              <a:buChar char="-"/>
            </a:pPr>
            <a:endParaRPr lang="es-MX" sz="1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F54EF03-ED74-4EFE-830E-29D21EFE90DE}"/>
              </a:ext>
            </a:extLst>
          </p:cNvPr>
          <p:cNvSpPr/>
          <p:nvPr/>
        </p:nvSpPr>
        <p:spPr>
          <a:xfrm>
            <a:off x="8000147" y="2196140"/>
            <a:ext cx="2784143" cy="1873056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200" b="1" u="sng" dirty="0"/>
              <a:t>MONITORES Y CONSULTAS</a:t>
            </a:r>
          </a:p>
          <a:p>
            <a:pPr algn="ctr"/>
            <a:endParaRPr lang="es-MX" sz="1200" b="1" u="sng" dirty="0"/>
          </a:p>
          <a:p>
            <a:pPr marL="171450" indent="-171450" algn="ctr">
              <a:buFontTx/>
              <a:buChar char="-"/>
            </a:pPr>
            <a:r>
              <a:rPr lang="es-MX" sz="1200" dirty="0"/>
              <a:t>Consulta Documentos</a:t>
            </a:r>
          </a:p>
          <a:p>
            <a:pPr marL="171450" indent="-171450" algn="ctr">
              <a:buFontTx/>
              <a:buChar char="-"/>
            </a:pPr>
            <a:r>
              <a:rPr lang="es-MX" sz="1200" dirty="0"/>
              <a:t>Consulta Áreas</a:t>
            </a:r>
          </a:p>
          <a:p>
            <a:pPr marL="171450" indent="-171450" algn="ctr">
              <a:buFontTx/>
              <a:buChar char="-"/>
            </a:pPr>
            <a:r>
              <a:rPr lang="es-MX" sz="1200" dirty="0" err="1"/>
              <a:t>DashBoard</a:t>
            </a:r>
            <a:r>
              <a:rPr lang="es-MX" sz="1200" dirty="0"/>
              <a:t> Tramites</a:t>
            </a:r>
          </a:p>
          <a:p>
            <a:pPr marL="171450" indent="-171450" algn="ctr">
              <a:buFontTx/>
              <a:buChar char="-"/>
            </a:pPr>
            <a:r>
              <a:rPr lang="es-MX" sz="1200" dirty="0"/>
              <a:t>Consulta de Estatus </a:t>
            </a:r>
          </a:p>
          <a:p>
            <a:pPr marL="171450" indent="-171450" algn="ctr">
              <a:buFontTx/>
              <a:buChar char="-"/>
            </a:pPr>
            <a:endParaRPr lang="en-US" sz="1200" dirty="0" err="1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6D2DE7-0677-40A7-915C-D301F915553E}"/>
              </a:ext>
            </a:extLst>
          </p:cNvPr>
          <p:cNvSpPr/>
          <p:nvPr/>
        </p:nvSpPr>
        <p:spPr>
          <a:xfrm>
            <a:off x="4694971" y="4637803"/>
            <a:ext cx="2784143" cy="144461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200" b="1" u="sng" dirty="0"/>
              <a:t>INTERRELACIÓN</a:t>
            </a:r>
          </a:p>
          <a:p>
            <a:pPr marL="171450" indent="-171450" algn="ctr">
              <a:buFontTx/>
              <a:buChar char="-"/>
            </a:pPr>
            <a:endParaRPr lang="es-MX" sz="1200" dirty="0"/>
          </a:p>
          <a:p>
            <a:pPr marL="171450" indent="-171450" algn="ctr">
              <a:buFontTx/>
              <a:buChar char="-"/>
            </a:pPr>
            <a:endParaRPr lang="es-MX" sz="1200" dirty="0"/>
          </a:p>
          <a:p>
            <a:pPr marL="171450" indent="-171450" algn="ctr">
              <a:buFontTx/>
              <a:buChar char="-"/>
            </a:pPr>
            <a:r>
              <a:rPr lang="es-MX" sz="1200" dirty="0"/>
              <a:t>Autorización de Documentos</a:t>
            </a:r>
          </a:p>
          <a:p>
            <a:pPr marL="171450" indent="-171450" algn="ctr">
              <a:buFontTx/>
              <a:buChar char="-"/>
            </a:pPr>
            <a:endParaRPr lang="es-MX" sz="1200" dirty="0"/>
          </a:p>
          <a:p>
            <a:pPr algn="ctr"/>
            <a:endParaRPr lang="es-MX" sz="1200" dirty="0"/>
          </a:p>
          <a:p>
            <a:pPr marL="171450" indent="-171450" algn="ctr">
              <a:buFontTx/>
              <a:buChar char="-"/>
            </a:pPr>
            <a:endParaRPr 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295973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90B0A-24B2-40BE-9B37-D936A09C1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Alcance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F07CC-659F-4C25-9250-C988DB812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s-MX" dirty="0">
                <a:solidFill>
                  <a:schemeClr val="accent1"/>
                </a:solidFill>
              </a:rPr>
              <a:t>Portal Trámites</a:t>
            </a:r>
          </a:p>
          <a:p>
            <a:pPr marL="818879" lvl="1" indent="-342900"/>
            <a:r>
              <a:rPr lang="es-MX" dirty="0"/>
              <a:t>La autorización de Trámites y Documentos desde la aplicación.</a:t>
            </a:r>
          </a:p>
          <a:p>
            <a:pPr marL="818879" lvl="1" indent="-342900"/>
            <a:r>
              <a:rPr lang="es-MX" dirty="0"/>
              <a:t>Administrar los catálogos de Trámites y Documentos desde la aplicación.</a:t>
            </a:r>
          </a:p>
          <a:p>
            <a:pPr marL="818879" lvl="1" indent="-342900"/>
            <a:r>
              <a:rPr lang="es-MX" dirty="0"/>
              <a:t>Colocar la aplicación en; Portal de Aplicaciones -&gt; Panel de Aplicaciones.</a:t>
            </a:r>
          </a:p>
          <a:p>
            <a:pPr marL="818879" lvl="1" indent="-342900"/>
            <a:r>
              <a:rPr lang="es-MX" dirty="0"/>
              <a:t>Conectarse a los servicios de API nuevos o existentes implementando mecanismos de seguridad.</a:t>
            </a:r>
          </a:p>
          <a:p>
            <a:pPr marL="818879" lvl="1" indent="-342900"/>
            <a:r>
              <a:rPr lang="es-MX" dirty="0"/>
              <a:t>Implementar registro de logs para el manejo de pistas de auditorias.</a:t>
            </a:r>
          </a:p>
        </p:txBody>
      </p:sp>
    </p:spTree>
    <p:extLst>
      <p:ext uri="{BB962C8B-B14F-4D97-AF65-F5344CB8AC3E}">
        <p14:creationId xmlns:p14="http://schemas.microsoft.com/office/powerpoint/2010/main" val="3323491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AE032-890B-46FE-92E3-5FC772CE4E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Gracias</a:t>
            </a:r>
            <a:endParaRPr lang="es-MX" sz="4400" dirty="0"/>
          </a:p>
        </p:txBody>
      </p:sp>
      <p:pic>
        <p:nvPicPr>
          <p:cNvPr id="1026" name="Picture 2" descr="Resultado de imagen para sitios web">
            <a:extLst>
              <a:ext uri="{FF2B5EF4-FFF2-40B4-BE49-F238E27FC236}">
                <a16:creationId xmlns:a16="http://schemas.microsoft.com/office/drawing/2014/main" id="{A76F9A75-BB6A-4AEB-9E8E-7D8DFBE72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820" y="3917659"/>
            <a:ext cx="1005020" cy="100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68767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_Andra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_Andrade" id="{D5CEECE1-DD91-4356-8CAD-1A335EB9F8A7}" vid="{00764DB9-C33D-4541-B8A5-BA06E2EF8A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Words>120</Words>
  <Application>Microsoft Office PowerPoint</Application>
  <PresentationFormat>Widescreen</PresentationFormat>
  <Paragraphs>44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Segoe UI</vt:lpstr>
      <vt:lpstr>Theme_Andrade</vt:lpstr>
      <vt:lpstr>Portal Trámites</vt:lpstr>
      <vt:lpstr>Contenido</vt:lpstr>
      <vt:lpstr>PowerPoint Presentation</vt:lpstr>
      <vt:lpstr>Módulos Identificados - Alcance</vt:lpstr>
      <vt:lpstr>Alcance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Emiliano</dc:creator>
  <cp:lastModifiedBy>Emiliano</cp:lastModifiedBy>
  <cp:revision>15</cp:revision>
  <dcterms:created xsi:type="dcterms:W3CDTF">2019-06-02T18:16:15Z</dcterms:created>
  <dcterms:modified xsi:type="dcterms:W3CDTF">2019-06-03T15:03:11Z</dcterms:modified>
</cp:coreProperties>
</file>