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8.jpeg" ContentType="image/jpeg"/>
  <Override PartName="/ppt/media/image2.png" ContentType="image/png"/>
  <Override PartName="/ppt/media/image7.jpeg" ContentType="image/jpeg"/>
  <Override PartName="/ppt/media/image3.jpeg" ContentType="image/jpeg"/>
  <Override PartName="/ppt/media/image4.jpeg" ContentType="image/jpeg"/>
  <Override PartName="/ppt/media/image5.jpeg" ContentType="image/jpeg"/>
  <Override PartName="/ppt/media/image6.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FCC1C13-A2FF-4B3E-A60C-766F8949159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288305D7-528A-4864-A939-CABF0BB6E13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
          </p:nvPr>
        </p:nvSpPr>
        <p:spPr/>
        <p:txBody>
          <a:bodyPr/>
          <a:p>
            <a:fld id="{2DE061F6-B1AF-429C-B2A8-C5336A365DC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
          </p:nvPr>
        </p:nvSpPr>
        <p:spPr/>
        <p:txBody>
          <a:bodyPr/>
          <a:p>
            <a:fld id="{E2C94B49-3B0C-48D2-8AAB-7EE887522E3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4C878E5-AAE9-446A-8460-A43C32E3490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C7EC4E32-4102-4B78-B1CD-0759EECC768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AE130B58-F16C-44C2-AA72-A781ACAB467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814FBC99-D3B1-4B25-938A-FA4D928B8AF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2"/>
          </p:nvPr>
        </p:nvSpPr>
        <p:spPr/>
        <p:txBody>
          <a:bodyPr/>
          <a:p>
            <a:fld id="{33E22278-71E2-4E75-813B-1406317F589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2"/>
          </p:nvPr>
        </p:nvSpPr>
        <p:spPr/>
        <p:txBody>
          <a:bodyPr/>
          <a:p>
            <a:fld id="{72950F2E-C633-4F4F-BE8B-51A66493D34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541931A5-0C2F-4CB6-BC52-2D03E8DABCE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C40387CB-5E29-4311-92C9-8F0D2035E25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C5A539B8-CBBD-4C60-9791-466EB32A27D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47EBB62A-AE42-476F-AD8A-FD808621D79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157FEA63-2898-4802-8021-DC0BC4F6C78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2"/>
          </p:nvPr>
        </p:nvSpPr>
        <p:spPr/>
        <p:txBody>
          <a:bodyPr/>
          <a:p>
            <a:fld id="{02E42560-AFE0-425B-B0E5-A7D1F26025C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2"/>
          </p:nvPr>
        </p:nvSpPr>
        <p:spPr/>
        <p:txBody>
          <a:bodyPr/>
          <a:p>
            <a:fld id="{9078C3B5-883E-458F-9A10-9F275085BC9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D673F195-672D-41A1-904B-784EFA24DEA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FBDED6C5-D0A1-40D1-B2B1-F2BA9395B8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
          </p:nvPr>
        </p:nvSpPr>
        <p:spPr/>
        <p:txBody>
          <a:bodyPr/>
          <a:p>
            <a:fld id="{A9A6A0C4-8BFF-47BC-9122-A8E53D6E079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
          </p:nvPr>
        </p:nvSpPr>
        <p:spPr/>
        <p:txBody>
          <a:bodyPr/>
          <a:p>
            <a:fld id="{D9F46695-78EB-47FD-8289-801E4BBFF46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424F71D8-9161-4C0E-82FA-234FCC8F005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FF4173E7-AC90-418B-B803-DE6E1426628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9FB0873F-D363-455C-BE65-86569F385DF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218F5223-D033-4381-BDE9-8569D52B342F}"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49757C98-843D-4F3B-B1F6-302F3A17982A}"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78" name="Google Shape;54;p13"/>
          <p:cNvSpPr/>
          <p:nvPr/>
        </p:nvSpPr>
        <p:spPr>
          <a:xfrm>
            <a:off x="2392920" y="1537560"/>
            <a:ext cx="4220280" cy="8002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pc="-1" strike="noStrike">
                <a:solidFill>
                  <a:schemeClr val="dk1"/>
                </a:solidFill>
                <a:latin typeface="Montserrat"/>
                <a:ea typeface="Montserrat"/>
              </a:rPr>
              <a:t>PRÉSENTATION</a:t>
            </a:r>
            <a:br>
              <a:rPr sz="3500"/>
            </a:br>
            <a:br>
              <a:rPr sz="3500"/>
            </a:br>
            <a:r>
              <a:rPr b="1" lang="fr" sz="3100" spc="-1" strike="noStrike">
                <a:solidFill>
                  <a:schemeClr val="dk1"/>
                </a:solidFill>
                <a:latin typeface="Montserrat"/>
                <a:ea typeface="Montserrat"/>
              </a:rPr>
              <a:t>Menu Maker by Qwenta</a:t>
            </a:r>
            <a:endParaRPr b="0" lang="fr-FR" sz="3100" spc="-1" strike="noStrike">
              <a:solidFill>
                <a:srgbClr val="000000"/>
              </a:solidFill>
              <a:latin typeface="Arial"/>
            </a:endParaRPr>
          </a:p>
        </p:txBody>
      </p:sp>
      <p:sp>
        <p:nvSpPr>
          <p:cNvPr id="79" name="Google Shape;55;p13"/>
          <p:cNvSpPr/>
          <p:nvPr/>
        </p:nvSpPr>
        <p:spPr>
          <a:xfrm>
            <a:off x="115200" y="118440"/>
            <a:ext cx="2382840" cy="278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pc="-1" strike="noStrike">
                <a:solidFill>
                  <a:schemeClr val="dk1"/>
                </a:solidFill>
                <a:latin typeface="Montserrat"/>
                <a:ea typeface="Montserrat"/>
              </a:rPr>
              <a:t>LOUËT Jérémy</a:t>
            </a:r>
            <a:br>
              <a:rPr sz="1500"/>
            </a:br>
            <a:r>
              <a:rPr b="0" lang="fr" sz="1500" spc="-1" strike="noStrike">
                <a:solidFill>
                  <a:srgbClr val="000000"/>
                </a:solidFill>
                <a:latin typeface="Arial"/>
                <a:ea typeface="DejaVu Sans"/>
              </a:rPr>
              <a:t>23</a:t>
            </a:r>
            <a:r>
              <a:rPr b="0" lang="fr" sz="1500" spc="-1" strike="noStrike">
                <a:solidFill>
                  <a:schemeClr val="dk1"/>
                </a:solidFill>
                <a:latin typeface="Montserrat"/>
                <a:ea typeface="Montserrat"/>
              </a:rPr>
              <a:t>/07/2024 </a:t>
            </a:r>
            <a:endParaRPr b="0" lang="fr-FR" sz="1500" spc="-1" strike="noStrike">
              <a:solidFill>
                <a:srgbClr val="000000"/>
              </a:solidFill>
              <a:latin typeface="Arial"/>
            </a:endParaRPr>
          </a:p>
        </p:txBody>
      </p:sp>
      <p:pic>
        <p:nvPicPr>
          <p:cNvPr id="80" name="Google Shape;56;p13"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Veille Technologique avec Wakelet</a:t>
            </a:r>
            <a:endParaRPr b="0" lang="fr-FR" sz="2000" spc="-1" strike="noStrike">
              <a:solidFill>
                <a:srgbClr val="000000"/>
              </a:solidFill>
              <a:latin typeface="Arial"/>
            </a:endParaRPr>
          </a:p>
        </p:txBody>
      </p:sp>
      <p:sp>
        <p:nvSpPr>
          <p:cNvPr id="122"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23" name="Google Shape;114;p 2"/>
          <p:cNvSpPr/>
          <p:nvPr/>
        </p:nvSpPr>
        <p:spPr>
          <a:xfrm>
            <a:off x="434880" y="1085400"/>
            <a:ext cx="8318880" cy="9860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pc="-1" strike="noStrike">
              <a:solidFill>
                <a:srgbClr val="000000"/>
              </a:solidFill>
              <a:latin typeface="Arial"/>
            </a:endParaRPr>
          </a:p>
          <a:p>
            <a:pPr>
              <a:lnSpc>
                <a:spcPct val="115000"/>
              </a:lnSpc>
              <a:tabLst>
                <a:tab algn="l" pos="0"/>
              </a:tabLst>
            </a:pPr>
            <a:endParaRPr b="0" lang="fr-FR" sz="12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24" name="Google Shape;115;p 2"/>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pc="-1" strike="noStrike">
              <a:solidFill>
                <a:srgbClr val="000000"/>
              </a:solidFill>
              <a:latin typeface="Arial"/>
              <a:ea typeface="DejaVu Sans"/>
            </a:endParaRPr>
          </a:p>
        </p:txBody>
      </p:sp>
      <p:pic>
        <p:nvPicPr>
          <p:cNvPr id="125" name="Google Shape;116;p 2" descr=""/>
          <p:cNvPicPr/>
          <p:nvPr/>
        </p:nvPicPr>
        <p:blipFill>
          <a:blip r:embed="rId1"/>
          <a:stretch/>
        </p:blipFill>
        <p:spPr>
          <a:xfrm>
            <a:off x="8469720" y="0"/>
            <a:ext cx="672480" cy="338760"/>
          </a:xfrm>
          <a:prstGeom prst="rect">
            <a:avLst/>
          </a:prstGeom>
          <a:ln w="0">
            <a:noFill/>
          </a:ln>
        </p:spPr>
      </p:pic>
      <p:pic>
        <p:nvPicPr>
          <p:cNvPr id="126" name="" descr=""/>
          <p:cNvPicPr/>
          <p:nvPr/>
        </p:nvPicPr>
        <p:blipFill>
          <a:blip r:embed="rId2"/>
          <a:stretch/>
        </p:blipFill>
        <p:spPr>
          <a:xfrm>
            <a:off x="1104120" y="1017360"/>
            <a:ext cx="7174440" cy="3834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Veille Technologique</a:t>
            </a:r>
            <a:endParaRPr b="0" lang="fr-FR" sz="2000" spc="-1" strike="noStrike">
              <a:solidFill>
                <a:srgbClr val="000000"/>
              </a:solidFill>
              <a:latin typeface="Arial"/>
            </a:endParaRPr>
          </a:p>
        </p:txBody>
      </p:sp>
      <p:sp>
        <p:nvSpPr>
          <p:cNvPr id="128"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29" name="Google Shape;113;p 1"/>
          <p:cNvSpPr/>
          <p:nvPr/>
        </p:nvSpPr>
        <p:spPr>
          <a:xfrm>
            <a:off x="-6480" y="-12600"/>
            <a:ext cx="4909680" cy="348840"/>
          </a:xfrm>
          <a:prstGeom prst="rect">
            <a:avLst/>
          </a:prstGeom>
          <a:noFill/>
          <a:ln w="0">
            <a:noFill/>
          </a:ln>
        </p:spPr>
        <p:style>
          <a:lnRef idx="0"/>
          <a:fillRef idx="0"/>
          <a:effectRef idx="0"/>
          <a:fontRef idx="minor"/>
        </p:style>
        <p:txBody>
          <a:bodyPr lIns="90000" rIns="90000" tIns="87840" bIns="87840" anchor="t">
            <a:spAutoFit/>
          </a:bodyPr>
          <a:p>
            <a:pPr>
              <a:lnSpc>
                <a:spcPct val="115000"/>
              </a:lnSpc>
              <a:spcAft>
                <a:spcPts val="1199"/>
              </a:spcAft>
              <a:tabLst>
                <a:tab algn="l" pos="0"/>
              </a:tabLst>
            </a:pPr>
            <a:endParaRPr b="0" lang="fr-FR" sz="1400" spc="-1" strike="noStrike">
              <a:solidFill>
                <a:srgbClr val="000000"/>
              </a:solidFill>
              <a:latin typeface="Arial"/>
              <a:ea typeface="DejaVu Sans"/>
            </a:endParaRPr>
          </a:p>
        </p:txBody>
      </p:sp>
      <p:sp>
        <p:nvSpPr>
          <p:cNvPr id="130" name="Google Shape;114;p 1"/>
          <p:cNvSpPr/>
          <p:nvPr/>
        </p:nvSpPr>
        <p:spPr>
          <a:xfrm>
            <a:off x="434880" y="1085400"/>
            <a:ext cx="8318880" cy="418140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500" spc="-1" strike="noStrike">
                <a:solidFill>
                  <a:srgbClr val="0d0d0d"/>
                </a:solidFill>
                <a:highlight>
                  <a:srgbClr val="ffffff"/>
                </a:highlight>
                <a:latin typeface="Montserrat"/>
                <a:ea typeface="Montserrat"/>
              </a:rPr>
              <a:t>La méthode de classification des sources d'information choisie est la classification par type de source avec des documents originaux, des études de recherches et des rapports techniques</a:t>
            </a:r>
            <a:endParaRPr b="0" lang="fr-FR" sz="1500" spc="-1" strike="noStrike">
              <a:solidFill>
                <a:srgbClr val="000000"/>
              </a:solidFill>
              <a:latin typeface="Arial"/>
            </a:endParaRPr>
          </a:p>
          <a:p>
            <a:pPr marL="457200" indent="-324000">
              <a:lnSpc>
                <a:spcPct val="150000"/>
              </a:lnSpc>
              <a:buClr>
                <a:srgbClr val="0d0d0d"/>
              </a:buClr>
              <a:buFont typeface="Montserrat"/>
              <a:buChar char="●"/>
            </a:pPr>
            <a:r>
              <a:rPr b="0" lang="fr" sz="1500" spc="-1" strike="noStrike">
                <a:solidFill>
                  <a:srgbClr val="0d0d0d"/>
                </a:solidFill>
                <a:highlight>
                  <a:srgbClr val="ffffff"/>
                </a:highlight>
                <a:latin typeface="Montserrat"/>
                <a:ea typeface="Montserrat"/>
              </a:rPr>
              <a:t>Source « Qu’est-ce que Node.js sur kinsta.com » : l’axe technique se retrouve en fin d’article pour l’installation de npm et l’explication de ce qu’est et permet Node.js ce qui rejoint le côté stratégique de la veille dans la volonté de respecter la stack MERN (MongoDB/Express/React/Node) </a:t>
            </a:r>
            <a:endParaRPr b="0" lang="fr-FR" sz="1500" spc="-1" strike="noStrike">
              <a:solidFill>
                <a:srgbClr val="000000"/>
              </a:solidFill>
              <a:latin typeface="Arial"/>
            </a:endParaRPr>
          </a:p>
          <a:p>
            <a:pPr marL="457200" indent="-324000">
              <a:lnSpc>
                <a:spcPct val="150000"/>
              </a:lnSpc>
              <a:buClr>
                <a:srgbClr val="0d0d0d"/>
              </a:buClr>
              <a:buFont typeface="Montserrat"/>
              <a:buChar char="●"/>
            </a:pPr>
            <a:r>
              <a:rPr b="0" lang="fr" sz="1500" spc="-1" strike="noStrike">
                <a:solidFill>
                  <a:srgbClr val="0d0d0d"/>
                </a:solidFill>
                <a:highlight>
                  <a:srgbClr val="ffffff"/>
                </a:highlight>
                <a:latin typeface="Montserrat"/>
                <a:ea typeface="Montserrat"/>
              </a:rPr>
              <a:t>La veille technologique joue un rôle crucial dans l'élaboration des spécifications techniques, en fournissant des informations actualisées, pertinentes et fiables qui peuvent influencer et orienter les décisions techniques et stratégiques.</a:t>
            </a:r>
            <a:endParaRPr b="0" lang="fr-FR" sz="1500" spc="-1" strike="noStrike">
              <a:solidFill>
                <a:srgbClr val="000000"/>
              </a:solidFill>
              <a:latin typeface="Arial"/>
            </a:endParaRPr>
          </a:p>
          <a:p>
            <a:pPr>
              <a:lnSpc>
                <a:spcPct val="115000"/>
              </a:lnSpc>
              <a:tabLst>
                <a:tab algn="l" pos="0"/>
              </a:tabLst>
            </a:pPr>
            <a:endParaRPr b="0" lang="fr-FR" sz="12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31" name="Google Shape;115;p 1"/>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pc="-1" strike="noStrike">
              <a:solidFill>
                <a:srgbClr val="000000"/>
              </a:solidFill>
              <a:latin typeface="Arial"/>
              <a:ea typeface="DejaVu Sans"/>
            </a:endParaRPr>
          </a:p>
        </p:txBody>
      </p:sp>
      <p:pic>
        <p:nvPicPr>
          <p:cNvPr id="132" name="Google Shape;116;p 1"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Conclusion</a:t>
            </a:r>
            <a:endParaRPr b="0" lang="fr-FR" sz="2000" spc="-1" strike="noStrike">
              <a:solidFill>
                <a:srgbClr val="000000"/>
              </a:solidFill>
              <a:latin typeface="Arial"/>
            </a:endParaRPr>
          </a:p>
        </p:txBody>
      </p:sp>
      <p:sp>
        <p:nvSpPr>
          <p:cNvPr id="134"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35" name="Google Shape;123;p21"/>
          <p:cNvSpPr/>
          <p:nvPr/>
        </p:nvSpPr>
        <p:spPr>
          <a:xfrm>
            <a:off x="0" y="0"/>
            <a:ext cx="4909680" cy="350280"/>
          </a:xfrm>
          <a:prstGeom prst="rect">
            <a:avLst/>
          </a:prstGeom>
          <a:noFill/>
          <a:ln w="0">
            <a:noFill/>
          </a:ln>
        </p:spPr>
        <p:style>
          <a:lnRef idx="0"/>
          <a:fillRef idx="0"/>
          <a:effectRef idx="0"/>
          <a:fontRef idx="minor"/>
        </p:style>
        <p:txBody>
          <a:bodyPr lIns="90000" rIns="90000" tIns="87840" bIns="87840" anchor="t">
            <a:spAutoFit/>
          </a:bodyPr>
          <a:p>
            <a:pPr>
              <a:lnSpc>
                <a:spcPct val="115000"/>
              </a:lnSpc>
              <a:spcAft>
                <a:spcPts val="1199"/>
              </a:spcAft>
              <a:tabLst>
                <a:tab algn="l" pos="0"/>
              </a:tabLst>
            </a:pPr>
            <a:r>
              <a:rPr b="0" lang="fr" sz="1000" spc="-1" strike="noStrike">
                <a:solidFill>
                  <a:schemeClr val="dk2"/>
                </a:solidFill>
                <a:latin typeface="Montserrat"/>
                <a:ea typeface="Montserrat"/>
              </a:rPr>
              <a:t>Présentation de l’usage du no-code</a:t>
            </a:r>
            <a:endParaRPr b="0" lang="fr-FR" sz="1000" spc="-1" strike="noStrike">
              <a:solidFill>
                <a:srgbClr val="000000"/>
              </a:solidFill>
              <a:latin typeface="Arial"/>
            </a:endParaRPr>
          </a:p>
        </p:txBody>
      </p:sp>
      <p:sp>
        <p:nvSpPr>
          <p:cNvPr id="136" name="Google Shape;124;p21"/>
          <p:cNvSpPr/>
          <p:nvPr/>
        </p:nvSpPr>
        <p:spPr>
          <a:xfrm>
            <a:off x="434880" y="1085400"/>
            <a:ext cx="8318880" cy="3382200"/>
          </a:xfrm>
          <a:prstGeom prst="rect">
            <a:avLst/>
          </a:prstGeom>
          <a:noFill/>
          <a:ln w="0">
            <a:noFill/>
          </a:ln>
        </p:spPr>
        <p:style>
          <a:lnRef idx="0"/>
          <a:fillRef idx="0"/>
          <a:effectRef idx="0"/>
          <a:fontRef idx="minor"/>
        </p:style>
        <p:txBody>
          <a:bodyPr lIns="90000" rIns="90000" tIns="91440" bIns="91440" anchor="t">
            <a:spAutoFit/>
          </a:bodyPr>
          <a:p>
            <a:pPr marL="457200" indent="-343080">
              <a:lnSpc>
                <a:spcPct val="115000"/>
              </a:lnSpc>
              <a:buClr>
                <a:srgbClr val="0d0d0d"/>
              </a:buClr>
              <a:buFont typeface="Montserrat"/>
              <a:buChar char="●"/>
            </a:pPr>
            <a:r>
              <a:rPr b="0" lang="fr" sz="1500" spc="-1" strike="noStrike">
                <a:solidFill>
                  <a:srgbClr val="0d0d0d"/>
                </a:solidFill>
                <a:highlight>
                  <a:srgbClr val="ffffff"/>
                </a:highlight>
                <a:latin typeface="Montserrat"/>
                <a:ea typeface="Montserrat"/>
              </a:rPr>
              <a:t>Menu Maker by Qwenta est un projet qui requiert plusieurs attentions de par son contenu. La réussite de notre projet de développement d'application repose sur une combinaison stratégique de veille informationnelle, d'utilisation d'un tableau Kanban et de choix de spécifications techniques bien réfléchis. Ces éléments vont non seulement optimiser notre processus de développement, mais ont aussi assurer la création d'une application de haute qualité, répondant aux attentes des utilisateurs et prête à évoluer avec les exigences du marché. La synergie entre ces approches nous permettra de mener à bien notre projet avec efficacité et innovation, plaçant notre application dans une position favorable pour le succès à long terme.  </a:t>
            </a:r>
            <a:endParaRPr b="0" lang="fr-FR" sz="1500" spc="-1" strike="noStrike">
              <a:solidFill>
                <a:srgbClr val="000000"/>
              </a:solidFill>
              <a:latin typeface="Arial"/>
            </a:endParaRPr>
          </a:p>
          <a:p>
            <a:pPr>
              <a:lnSpc>
                <a:spcPct val="115000"/>
              </a:lnSpc>
              <a:tabLst>
                <a:tab algn="l" pos="0"/>
              </a:tabLst>
            </a:pPr>
            <a:endParaRPr b="0" lang="fr-FR" sz="12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37" name="Google Shape;125;p21"/>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38" name="Google Shape;126;p21"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139" name="Google Shape;131;p22"/>
          <p:cNvSpPr/>
          <p:nvPr/>
        </p:nvSpPr>
        <p:spPr>
          <a:xfrm>
            <a:off x="2411640" y="2125800"/>
            <a:ext cx="4220280" cy="8002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pc="-1" strike="noStrike">
                <a:solidFill>
                  <a:schemeClr val="dk1"/>
                </a:solidFill>
                <a:latin typeface="Montserrat"/>
                <a:ea typeface="Montserrat"/>
              </a:rPr>
              <a:t>QUESTIONS ?</a:t>
            </a:r>
            <a:endParaRPr b="0" lang="fr-FR" sz="3500" spc="-1" strike="noStrike">
              <a:solidFill>
                <a:srgbClr val="000000"/>
              </a:solidFill>
              <a:latin typeface="Arial"/>
            </a:endParaRPr>
          </a:p>
        </p:txBody>
      </p:sp>
      <p:sp>
        <p:nvSpPr>
          <p:cNvPr id="140" name="Google Shape;132;p22"/>
          <p:cNvSpPr/>
          <p:nvPr/>
        </p:nvSpPr>
        <p:spPr>
          <a:xfrm>
            <a:off x="115200" y="118440"/>
            <a:ext cx="2382840" cy="2782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pc="-1" strike="noStrike">
              <a:solidFill>
                <a:srgbClr val="000000"/>
              </a:solidFill>
              <a:latin typeface="Arial"/>
              <a:ea typeface="DejaVu Sans"/>
            </a:endParaRPr>
          </a:p>
        </p:txBody>
      </p:sp>
      <p:pic>
        <p:nvPicPr>
          <p:cNvPr id="141" name="Google Shape;133;p22"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fontScale="93000"/>
          </a:bodyPr>
          <a:p>
            <a:pPr indent="0">
              <a:lnSpc>
                <a:spcPct val="100000"/>
              </a:lnSpc>
              <a:buNone/>
              <a:tabLst>
                <a:tab algn="l" pos="0"/>
              </a:tabLst>
            </a:pPr>
            <a:r>
              <a:rPr b="0" lang="fr" sz="2800" spc="-1" strike="noStrike">
                <a:solidFill>
                  <a:schemeClr val="dk1"/>
                </a:solidFill>
                <a:latin typeface="Montserrat"/>
                <a:ea typeface="Montserrat"/>
              </a:rPr>
              <a:t>Sommaire</a:t>
            </a:r>
            <a:endParaRPr b="0" lang="fr-FR" sz="2800" spc="-1" strike="noStrike">
              <a:solidFill>
                <a:srgbClr val="000000"/>
              </a:solidFill>
              <a:latin typeface="Arial"/>
            </a:endParaRPr>
          </a:p>
        </p:txBody>
      </p:sp>
      <p:sp>
        <p:nvSpPr>
          <p:cNvPr id="82"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marL="457200" indent="-336600">
              <a:lnSpc>
                <a:spcPct val="150000"/>
              </a:lnSpc>
              <a:spcBef>
                <a:spcPts val="1500"/>
              </a:spcBef>
              <a:buClr>
                <a:srgbClr val="0d0d0d"/>
              </a:buClr>
              <a:buFont typeface="Montserrat"/>
              <a:buAutoNum type="arabicPeriod"/>
            </a:pPr>
            <a:r>
              <a:rPr b="0" lang="fr" sz="1700" spc="-1" strike="noStrike">
                <a:solidFill>
                  <a:srgbClr val="0d0d0d"/>
                </a:solidFill>
                <a:highlight>
                  <a:srgbClr val="ffffff"/>
                </a:highlight>
                <a:latin typeface="Montserrat"/>
                <a:ea typeface="Montserrat"/>
              </a:rPr>
              <a:t>Contexte du projet</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Aperçu de la maquette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Méthodologie utilisée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Tableau Kanban</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Spécifications techniques</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Veille technologique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Conclusion </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Questions</a:t>
            </a:r>
            <a:endParaRPr b="0" lang="fr-FR" sz="1700" spc="-1" strike="noStrike">
              <a:solidFill>
                <a:srgbClr val="000000"/>
              </a:solidFill>
              <a:latin typeface="Arial"/>
            </a:endParaRPr>
          </a:p>
          <a:p>
            <a:pPr marL="457200" indent="0">
              <a:lnSpc>
                <a:spcPct val="115000"/>
              </a:lnSpc>
              <a:buNone/>
              <a:tabLst>
                <a:tab algn="l" pos="0"/>
              </a:tabLst>
            </a:pPr>
            <a:endParaRPr b="0" lang="fr-FR" sz="1200" spc="-1" strike="noStrike">
              <a:solidFill>
                <a:srgbClr val="000000"/>
              </a:solidFill>
              <a:latin typeface="Arial"/>
            </a:endParaRPr>
          </a:p>
        </p:txBody>
      </p:sp>
      <p:pic>
        <p:nvPicPr>
          <p:cNvPr id="83" name="Google Shape;63;p14"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Contexte du Projet</a:t>
            </a:r>
            <a:endParaRPr b="0" lang="fr-FR" sz="2000" spc="-1" strike="noStrike">
              <a:solidFill>
                <a:srgbClr val="000000"/>
              </a:solidFill>
              <a:latin typeface="Arial"/>
            </a:endParaRPr>
          </a:p>
        </p:txBody>
      </p:sp>
      <p:sp>
        <p:nvSpPr>
          <p:cNvPr id="85" name="Google Shape;69;p15"/>
          <p:cNvSpPr/>
          <p:nvPr/>
        </p:nvSpPr>
        <p:spPr>
          <a:xfrm>
            <a:off x="434880" y="1980000"/>
            <a:ext cx="8318880" cy="159768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15000"/>
              </a:lnSpc>
              <a:buClr>
                <a:srgbClr val="000000"/>
              </a:buClr>
              <a:buFont typeface="Montserrat"/>
              <a:buChar char="●"/>
            </a:pPr>
            <a:r>
              <a:rPr b="0" i="1" lang="fr" sz="1500" spc="-1" strike="noStrike">
                <a:solidFill>
                  <a:schemeClr val="dk1"/>
                </a:solidFill>
                <a:latin typeface="Montserrat"/>
                <a:ea typeface="Montserrat"/>
              </a:rPr>
              <a:t>Menu Maker by Qwenta est une application destinée aux restaurateurs qui souhaitent créer, afficher et gérer leurs menus facilement en ligne avec une possibilité de customiser ces menus en terme de couleur et typographie mais aussi en ajoutant des photos pour leurs followers sur Instagram ou leurs futurs clients sur Deliveroo. </a:t>
            </a:r>
            <a:endParaRPr b="0" lang="fr-FR" sz="15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86" name="Google Shape;70;p15"/>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87" name="Google Shape;71;p15" descr=""/>
          <p:cNvPicPr/>
          <p:nvPr/>
        </p:nvPicPr>
        <p:blipFill>
          <a:blip r:embed="rId1"/>
          <a:stretch/>
        </p:blipFill>
        <p:spPr>
          <a:xfrm>
            <a:off x="8474400" y="0"/>
            <a:ext cx="672480" cy="338760"/>
          </a:xfrm>
          <a:prstGeom prst="rect">
            <a:avLst/>
          </a:prstGeom>
          <a:ln w="0">
            <a:noFill/>
          </a:ln>
        </p:spPr>
      </p:pic>
      <p:pic>
        <p:nvPicPr>
          <p:cNvPr id="88" name="" descr=""/>
          <p:cNvPicPr/>
          <p:nvPr/>
        </p:nvPicPr>
        <p:blipFill>
          <a:blip r:embed="rId2"/>
          <a:stretch/>
        </p:blipFill>
        <p:spPr>
          <a:xfrm>
            <a:off x="3750120" y="1260000"/>
            <a:ext cx="2189160" cy="539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8680" cy="570960"/>
          </a:xfrm>
          <a:prstGeom prst="rect">
            <a:avLst/>
          </a:prstGeom>
          <a:noFill/>
          <a:ln w="0">
            <a:noFill/>
          </a:ln>
        </p:spPr>
        <p:txBody>
          <a:bodyPr lIns="0" rIns="0" tIns="91440" bIns="91440" anchor="t">
            <a:noAutofit/>
          </a:bodyPr>
          <a:p>
            <a:pPr indent="0">
              <a:lnSpc>
                <a:spcPct val="115000"/>
              </a:lnSpc>
              <a:buNone/>
              <a:tabLst>
                <a:tab algn="l" pos="0"/>
              </a:tabLst>
            </a:pPr>
            <a:r>
              <a:rPr b="0" lang="fr" sz="2020" spc="-1" strike="noStrike">
                <a:solidFill>
                  <a:schemeClr val="dk1"/>
                </a:solidFill>
                <a:latin typeface="Montserrat"/>
                <a:ea typeface="Montserrat"/>
              </a:rPr>
              <a:t>Aperçu de la maquette</a:t>
            </a:r>
            <a:endParaRPr b="0" lang="fr-FR" sz="2020" spc="-1" strike="noStrike">
              <a:solidFill>
                <a:srgbClr val="000000"/>
              </a:solidFill>
              <a:latin typeface="Arial"/>
            </a:endParaRPr>
          </a:p>
          <a:p>
            <a:pPr indent="0">
              <a:lnSpc>
                <a:spcPct val="115000"/>
              </a:lnSpc>
              <a:spcBef>
                <a:spcPts val="1199"/>
              </a:spcBef>
              <a:spcAft>
                <a:spcPts val="1199"/>
              </a:spcAft>
              <a:buNone/>
              <a:tabLst>
                <a:tab algn="l" pos="0"/>
              </a:tabLst>
            </a:pPr>
            <a:endParaRPr b="0" lang="fr-FR" sz="1820" spc="-1" strike="noStrike">
              <a:solidFill>
                <a:srgbClr val="000000"/>
              </a:solidFill>
              <a:latin typeface="Arial"/>
            </a:endParaRPr>
          </a:p>
        </p:txBody>
      </p:sp>
      <p:sp>
        <p:nvSpPr>
          <p:cNvPr id="90" name="PlaceHolder 2"/>
          <p:cNvSpPr>
            <a:spLocks noGrp="1"/>
          </p:cNvSpPr>
          <p:nvPr>
            <p:ph/>
          </p:nvPr>
        </p:nvSpPr>
        <p:spPr>
          <a:xfrm>
            <a:off x="311760" y="1152360"/>
            <a:ext cx="4186800" cy="3414600"/>
          </a:xfrm>
          <a:prstGeom prst="rect">
            <a:avLst/>
          </a:prstGeom>
          <a:noFill/>
          <a:ln w="0">
            <a:noFill/>
          </a:ln>
        </p:spPr>
        <p:txBody>
          <a:bodyPr lIns="0" rIns="0" tIns="91440" bIns="91440" anchor="t">
            <a:normAutofit/>
          </a:bodyPr>
          <a:p>
            <a:pPr marL="457200" indent="0">
              <a:lnSpc>
                <a:spcPct val="115000"/>
              </a:lnSpc>
              <a:buNone/>
              <a:tabLst>
                <a:tab algn="l" pos="0"/>
              </a:tabLst>
            </a:pPr>
            <a:r>
              <a:rPr b="0" i="1" lang="fr" sz="1500" spc="-1" strike="noStrike">
                <a:solidFill>
                  <a:schemeClr val="dk1"/>
                </a:solidFill>
                <a:latin typeface="Montserrat"/>
                <a:ea typeface="Montserrat"/>
              </a:rPr>
              <a:t>Avec cette application, les restaurateurs peuvent personnaliser leurs menus avec une variété de styles et d’options disponibles. Enfin il leur est possible d’exporter leurs créations au format PDF afin de les imprimer ou de les partager sur des plateformes telles que Deliveroo ou Instagram.</a:t>
            </a:r>
            <a:endParaRPr b="0" lang="fr-FR" sz="1500" spc="-1" strike="noStrike">
              <a:solidFill>
                <a:srgbClr val="000000"/>
              </a:solidFill>
              <a:latin typeface="Arial"/>
            </a:endParaRPr>
          </a:p>
          <a:p>
            <a:pPr marL="457200" indent="0">
              <a:lnSpc>
                <a:spcPct val="115000"/>
              </a:lnSpc>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91" name="Google Shape;78;p16"/>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92" name="Google Shape;79;p16" descr=""/>
          <p:cNvPicPr/>
          <p:nvPr/>
        </p:nvPicPr>
        <p:blipFill>
          <a:blip r:embed="rId1"/>
          <a:stretch/>
        </p:blipFill>
        <p:spPr>
          <a:xfrm>
            <a:off x="8469720" y="0"/>
            <a:ext cx="672480" cy="338760"/>
          </a:xfrm>
          <a:prstGeom prst="rect">
            <a:avLst/>
          </a:prstGeom>
          <a:ln w="0">
            <a:noFill/>
          </a:ln>
        </p:spPr>
      </p:pic>
      <p:pic>
        <p:nvPicPr>
          <p:cNvPr id="93" name="" descr=""/>
          <p:cNvPicPr/>
          <p:nvPr/>
        </p:nvPicPr>
        <p:blipFill>
          <a:blip r:embed="rId2"/>
          <a:stretch/>
        </p:blipFill>
        <p:spPr>
          <a:xfrm>
            <a:off x="5058720" y="720000"/>
            <a:ext cx="3579840" cy="3892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Méthodologie utilisée (Agile et Scrum)</a:t>
            </a:r>
            <a:endParaRPr b="0" lang="fr-FR" sz="2000" spc="-1" strike="noStrike">
              <a:solidFill>
                <a:srgbClr val="000000"/>
              </a:solidFill>
              <a:latin typeface="Arial"/>
            </a:endParaRPr>
          </a:p>
        </p:txBody>
      </p:sp>
      <p:sp>
        <p:nvSpPr>
          <p:cNvPr id="95"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fontScale="91000"/>
          </a:bodyPr>
          <a:p>
            <a:pPr marL="414360" indent="0">
              <a:lnSpc>
                <a:spcPct val="115000"/>
              </a:lnSpc>
              <a:buNone/>
              <a:tabLst>
                <a:tab algn="l" pos="0"/>
              </a:tabLst>
            </a:pPr>
            <a:endParaRPr b="0" lang="fr-FR" sz="1500" spc="-1" strike="noStrike">
              <a:solidFill>
                <a:srgbClr val="000000"/>
              </a:solidFill>
              <a:latin typeface="Arial"/>
            </a:endParaRPr>
          </a:p>
          <a:p>
            <a:pPr marL="414360" indent="-29484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La méthodologie Agile est une approche de gestion de projet qui privilégie la flexibilité, la collaboration et la livraison rapide de valeur. Elle repose sur quatre valeurs fondamentales : l'importance des individus et de leurs interactions, la priorité donnée à un logiciel opérationnel, la collaboration avec les clients et l'adaptation au changement. </a:t>
            </a:r>
            <a:endParaRPr b="0" lang="fr-FR" sz="1500" spc="-1" strike="noStrike">
              <a:solidFill>
                <a:srgbClr val="000000"/>
              </a:solidFill>
              <a:latin typeface="Arial"/>
            </a:endParaRPr>
          </a:p>
          <a:p>
            <a:pPr marL="414360" indent="0">
              <a:lnSpc>
                <a:spcPct val="115000"/>
              </a:lnSpc>
              <a:buNone/>
              <a:tabLst>
                <a:tab algn="l" pos="0"/>
              </a:tabLst>
            </a:pPr>
            <a:endParaRPr b="0" lang="fr-FR" sz="1500" spc="-1" strike="noStrike">
              <a:solidFill>
                <a:srgbClr val="000000"/>
              </a:solidFill>
              <a:latin typeface="Arial"/>
            </a:endParaRPr>
          </a:p>
          <a:p>
            <a:pPr marL="414360" indent="-29484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Scrum, quant à lui, est un cadre de travail Agile spécifique, très répandu dans le développement logiciel. Il se caractérise par des équipes auto-organisées et pluridisciplinaires, des cycles de développement courts appelés "sprints", un "Product Backlog" listant les fonctionnalités à développer, des réunions quotidiennes brèves ("Daily Scrum"), ainsi que des revues et rétrospectives de sprint. L'objectif de Scrum est d'améliorer la productivité, la qualité et la réactivité face aux changements, tout en favorisant la satisfaction des clients et des équipes. </a:t>
            </a:r>
            <a:br>
              <a:rPr sz="1500"/>
            </a:br>
            <a:r>
              <a:rPr b="0" lang="fr" sz="1500" spc="-1" strike="noStrike">
                <a:solidFill>
                  <a:srgbClr val="0d0d0d"/>
                </a:solidFill>
                <a:highlight>
                  <a:srgbClr val="ffffff"/>
                </a:highlight>
                <a:latin typeface="Montserrat"/>
                <a:ea typeface="Montserrat"/>
              </a:rPr>
              <a:t> </a:t>
            </a:r>
            <a:endParaRPr b="0" lang="fr-FR" sz="1500" spc="-1" strike="noStrike">
              <a:solidFill>
                <a:srgbClr val="000000"/>
              </a:solidFill>
              <a:latin typeface="Arial"/>
            </a:endParaRPr>
          </a:p>
          <a:p>
            <a:pPr marL="414360" indent="0">
              <a:lnSpc>
                <a:spcPct val="115000"/>
              </a:lnSpc>
              <a:buNone/>
              <a:tabLst>
                <a:tab algn="l" pos="0"/>
              </a:tabLst>
            </a:pPr>
            <a:endParaRPr b="0" lang="fr-FR" sz="1500" spc="-1" strike="noStrike">
              <a:solidFill>
                <a:srgbClr val="000000"/>
              </a:solidFill>
              <a:latin typeface="Arial"/>
            </a:endParaRPr>
          </a:p>
          <a:p>
            <a:pPr marL="414360" indent="0">
              <a:lnSpc>
                <a:spcPct val="115000"/>
              </a:lnSpc>
              <a:buNone/>
              <a:tabLst>
                <a:tab algn="l" pos="0"/>
              </a:tabLst>
            </a:pPr>
            <a:endParaRPr b="0" lang="fr-FR" sz="1800" spc="-1" strike="noStrike">
              <a:solidFill>
                <a:srgbClr val="000000"/>
              </a:solidFill>
              <a:latin typeface="Arial"/>
            </a:endParaRPr>
          </a:p>
          <a:p>
            <a:pPr marL="414360" indent="0">
              <a:lnSpc>
                <a:spcPct val="115000"/>
              </a:lnSpc>
              <a:spcBef>
                <a:spcPts val="1199"/>
              </a:spcBef>
              <a:buNone/>
              <a:tabLst>
                <a:tab algn="l" pos="0"/>
              </a:tabLst>
            </a:pPr>
            <a:endParaRPr b="0" lang="fr-FR" sz="1800" spc="-1" strike="noStrike">
              <a:solidFill>
                <a:srgbClr val="000000"/>
              </a:solidFill>
              <a:latin typeface="Arial"/>
            </a:endParaRPr>
          </a:p>
          <a:p>
            <a:pPr marL="41436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96" name="Google Shape;86;p17"/>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97" name="Google Shape;87;p17"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Suivi du projet avec le Kanban</a:t>
            </a:r>
            <a:endParaRPr b="0" lang="fr-FR" sz="2000" spc="-1" strike="noStrike">
              <a:solidFill>
                <a:srgbClr val="000000"/>
              </a:solidFill>
              <a:latin typeface="Arial"/>
            </a:endParaRPr>
          </a:p>
        </p:txBody>
      </p:sp>
      <p:sp>
        <p:nvSpPr>
          <p:cNvPr id="99" name="Google Shape;94;p18"/>
          <p:cNvSpPr/>
          <p:nvPr/>
        </p:nvSpPr>
        <p:spPr>
          <a:xfrm>
            <a:off x="500040" y="4514400"/>
            <a:ext cx="8318880" cy="66204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spcBef>
                <a:spcPts val="1199"/>
              </a:spcBef>
              <a:buClr>
                <a:srgbClr val="0d0d0d"/>
              </a:buClr>
              <a:buFont typeface="Montserrat"/>
              <a:buChar char="●"/>
              <a:tabLst>
                <a:tab algn="l" pos="0"/>
              </a:tabLst>
            </a:pPr>
            <a:r>
              <a:rPr b="0" lang="fr" sz="1050" spc="-1" strike="noStrike">
                <a:solidFill>
                  <a:srgbClr val="0d0d0d"/>
                </a:solidFill>
                <a:highlight>
                  <a:srgbClr val="ffffff"/>
                </a:highlight>
                <a:latin typeface="Montserrat"/>
                <a:ea typeface="Montserrat"/>
              </a:rPr>
              <a:t>Lien du Kanban sur Notion : https://www.notion.so/3060e84d4cb1427cb3cb902466384d46?v=3b39b90983814065ab235790a22d3060</a:t>
            </a:r>
            <a:endParaRPr b="0" lang="fr-FR" sz="1050" spc="-1" strike="noStrike">
              <a:solidFill>
                <a:srgbClr val="000000"/>
              </a:solidFill>
              <a:latin typeface="Arial"/>
            </a:endParaRPr>
          </a:p>
        </p:txBody>
      </p:sp>
      <p:sp>
        <p:nvSpPr>
          <p:cNvPr id="100" name="Google Shape;95;p18"/>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01" name="Google Shape;96;p18" descr=""/>
          <p:cNvPicPr/>
          <p:nvPr/>
        </p:nvPicPr>
        <p:blipFill>
          <a:blip r:embed="rId1"/>
          <a:stretch/>
        </p:blipFill>
        <p:spPr>
          <a:xfrm>
            <a:off x="8469720" y="0"/>
            <a:ext cx="672480" cy="338760"/>
          </a:xfrm>
          <a:prstGeom prst="rect">
            <a:avLst/>
          </a:prstGeom>
          <a:ln w="0">
            <a:noFill/>
          </a:ln>
        </p:spPr>
      </p:pic>
      <p:pic>
        <p:nvPicPr>
          <p:cNvPr id="102" name="" descr=""/>
          <p:cNvPicPr/>
          <p:nvPr/>
        </p:nvPicPr>
        <p:blipFill>
          <a:blip r:embed="rId2"/>
          <a:stretch/>
        </p:blipFill>
        <p:spPr>
          <a:xfrm>
            <a:off x="2101320" y="1080000"/>
            <a:ext cx="4738320" cy="341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Suivi du projet avec le Kanban</a:t>
            </a:r>
            <a:endParaRPr b="0" lang="fr-FR" sz="2000" spc="-1" strike="noStrike">
              <a:solidFill>
                <a:srgbClr val="000000"/>
              </a:solidFill>
              <a:latin typeface="Arial"/>
            </a:endParaRPr>
          </a:p>
        </p:txBody>
      </p:sp>
      <p:sp>
        <p:nvSpPr>
          <p:cNvPr id="104"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05" name="Google Shape;94;p 1"/>
          <p:cNvSpPr/>
          <p:nvPr/>
        </p:nvSpPr>
        <p:spPr>
          <a:xfrm>
            <a:off x="434880" y="1085400"/>
            <a:ext cx="8318880" cy="3984120"/>
          </a:xfrm>
          <a:prstGeom prst="rect">
            <a:avLst/>
          </a:prstGeom>
          <a:noFill/>
          <a:ln w="0">
            <a:noFill/>
          </a:ln>
        </p:spPr>
        <p:style>
          <a:lnRef idx="0"/>
          <a:fillRef idx="0"/>
          <a:effectRef idx="0"/>
          <a:fontRef idx="minor"/>
        </p:style>
        <p:txBody>
          <a:bodyPr lIns="90000" rIns="90000" tIns="91440" bIns="91440" anchor="t">
            <a:spAutoFit/>
          </a:bodyPr>
          <a:p>
            <a:pPr>
              <a:lnSpc>
                <a:spcPct val="150000"/>
              </a:lnSpc>
              <a:spcBef>
                <a:spcPts val="1199"/>
              </a:spcBef>
              <a:tabLst>
                <a:tab algn="l" pos="0"/>
              </a:tabLst>
            </a:pPr>
            <a:endParaRPr b="0" lang="fr-FR" sz="1500" spc="-1" strike="noStrike">
              <a:solidFill>
                <a:srgbClr val="000000"/>
              </a:solidFill>
              <a:latin typeface="Arial"/>
            </a:endParaRPr>
          </a:p>
          <a:p>
            <a:pPr marL="457200" indent="-324000">
              <a:lnSpc>
                <a:spcPct val="150000"/>
              </a:lnSpc>
              <a:buClr>
                <a:srgbClr val="0d0d0d"/>
              </a:buClr>
              <a:buFont typeface="Montserrat"/>
              <a:buChar char="●"/>
              <a:tabLst>
                <a:tab algn="l" pos="0"/>
              </a:tabLst>
            </a:pPr>
            <a:r>
              <a:rPr b="0" lang="fr" sz="1200" spc="-1" strike="noStrike">
                <a:solidFill>
                  <a:srgbClr val="0d0d0d"/>
                </a:solidFill>
                <a:highlight>
                  <a:srgbClr val="ffffff"/>
                </a:highlight>
                <a:latin typeface="Montserrat"/>
                <a:ea typeface="Montserrat"/>
              </a:rPr>
              <a:t>Les User Stories sont un élément essentiel de la méthodologie Agile, utilisées pour décrire les fonctionnalités d'un produit du point de vue de l'utilisateur final. Elles suivent généralement un format simple : "En tant que &lt;type d'utilisateur&gt;, je veux &lt;objectif&gt; afin de &lt;raison&gt;". L'objectif est de capturer les besoins des utilisateurs de manière concise et compréhensible, en se concentrant sur le "quoi" plutôt que le "comment". Les User Stories favorisent la communication entre les parties prenantes, permettent une meilleure compréhension des besoins utilisateurs, et facilitent la planification et le développement itératif. Bien que brèves, elles peuvent être accompagnées d'informations supplémentaires comme des critères d'acceptation. Utilisées dans le cadre de la gestion du backlog produit, les User Stories sont un outil puissant pour aligner la vision du produit et s'assurer que le développement reste centré sur les besoins réels des utilisateurs.</a:t>
            </a:r>
            <a:endParaRPr b="0" lang="fr-FR" sz="1200" spc="-1" strike="noStrike">
              <a:solidFill>
                <a:srgbClr val="000000"/>
              </a:solidFill>
              <a:latin typeface="Arial"/>
            </a:endParaRPr>
          </a:p>
          <a:p>
            <a:pPr>
              <a:lnSpc>
                <a:spcPct val="150000"/>
              </a:lnSpc>
              <a:tabLst>
                <a:tab algn="l" pos="0"/>
              </a:tabLst>
            </a:pPr>
            <a:endParaRPr b="0" lang="fr-FR" sz="1200" spc="-1" strike="noStrike">
              <a:solidFill>
                <a:srgbClr val="000000"/>
              </a:solidFill>
              <a:latin typeface="Arial"/>
            </a:endParaRPr>
          </a:p>
          <a:p>
            <a:pPr>
              <a:lnSpc>
                <a:spcPct val="150000"/>
              </a:lnSpc>
              <a:spcBef>
                <a:spcPts val="1199"/>
              </a:spcBef>
              <a:tabLst>
                <a:tab algn="l" pos="0"/>
              </a:tabLst>
            </a:pPr>
            <a:endParaRPr b="0" lang="fr-FR" sz="1800" spc="-1" strike="noStrike">
              <a:solidFill>
                <a:srgbClr val="000000"/>
              </a:solidFill>
              <a:latin typeface="Arial"/>
            </a:endParaRPr>
          </a:p>
        </p:txBody>
      </p:sp>
      <p:sp>
        <p:nvSpPr>
          <p:cNvPr id="106" name="Google Shape;95;p 1"/>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pc="-1" strike="noStrike">
              <a:solidFill>
                <a:srgbClr val="000000"/>
              </a:solidFill>
              <a:latin typeface="Arial"/>
              <a:ea typeface="DejaVu Sans"/>
            </a:endParaRPr>
          </a:p>
        </p:txBody>
      </p:sp>
      <p:pic>
        <p:nvPicPr>
          <p:cNvPr id="107" name="Google Shape;96;p 1" descr=""/>
          <p:cNvPicPr/>
          <p:nvPr/>
        </p:nvPicPr>
        <p:blipFill>
          <a:blip r:embed="rId1"/>
          <a:stretch/>
        </p:blipFill>
        <p:spPr>
          <a:xfrm>
            <a:off x="8469720" y="0"/>
            <a:ext cx="672480" cy="338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1800" spc="-1" strike="noStrike">
                <a:solidFill>
                  <a:schemeClr val="dk1"/>
                </a:solidFill>
                <a:latin typeface="Montserrat"/>
                <a:ea typeface="Montserrat"/>
              </a:rPr>
              <a:t>Spécifications techniques</a:t>
            </a:r>
            <a:endParaRPr b="0" lang="fr-FR" sz="1800" spc="-1" strike="noStrike">
              <a:solidFill>
                <a:srgbClr val="000000"/>
              </a:solidFill>
              <a:latin typeface="Arial"/>
            </a:endParaRPr>
          </a:p>
        </p:txBody>
      </p:sp>
      <p:sp>
        <p:nvSpPr>
          <p:cNvPr id="109"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10" name="Google Shape;104;p19"/>
          <p:cNvSpPr/>
          <p:nvPr/>
        </p:nvSpPr>
        <p:spPr>
          <a:xfrm>
            <a:off x="434880" y="1085400"/>
            <a:ext cx="8318880" cy="157500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500" spc="-1" strike="noStrike">
                <a:solidFill>
                  <a:srgbClr val="0d0d0d"/>
                </a:solidFill>
                <a:highlight>
                  <a:srgbClr val="ffffff"/>
                </a:highlight>
                <a:latin typeface="Montserrat"/>
                <a:ea typeface="Montserrat"/>
              </a:rPr>
              <a:t>La Stack MERN, acronyme pour MongoDB, Express.js, React et Node.js, est une combinaison puissante de technologies qui permettent de développer des applications web et des sites internet modernes et performants.</a:t>
            </a:r>
            <a:endParaRPr b="0" lang="fr-FR" sz="15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11" name="Google Shape;105;p19"/>
          <p:cNvSpPr/>
          <p:nvPr/>
        </p:nvSpPr>
        <p:spPr>
          <a:xfrm>
            <a:off x="2664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12" name="Google Shape;106;p19" descr=""/>
          <p:cNvPicPr/>
          <p:nvPr/>
        </p:nvPicPr>
        <p:blipFill>
          <a:blip r:embed="rId1"/>
          <a:stretch/>
        </p:blipFill>
        <p:spPr>
          <a:xfrm>
            <a:off x="8469720" y="0"/>
            <a:ext cx="672480" cy="338760"/>
          </a:xfrm>
          <a:prstGeom prst="rect">
            <a:avLst/>
          </a:prstGeom>
          <a:ln w="0">
            <a:noFill/>
          </a:ln>
        </p:spPr>
      </p:pic>
      <p:pic>
        <p:nvPicPr>
          <p:cNvPr id="113" name="" descr=""/>
          <p:cNvPicPr/>
          <p:nvPr/>
        </p:nvPicPr>
        <p:blipFill>
          <a:blip r:embed="rId2"/>
          <a:stretch/>
        </p:blipFill>
        <p:spPr>
          <a:xfrm>
            <a:off x="3060000" y="2520000"/>
            <a:ext cx="3309480" cy="2203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18680" cy="57096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Veille Technologique avec Feedly</a:t>
            </a:r>
            <a:endParaRPr b="0" lang="fr-FR" sz="2000" spc="-1" strike="noStrike">
              <a:solidFill>
                <a:srgbClr val="000000"/>
              </a:solidFill>
              <a:latin typeface="Arial"/>
            </a:endParaRPr>
          </a:p>
        </p:txBody>
      </p:sp>
      <p:sp>
        <p:nvSpPr>
          <p:cNvPr id="115" name="PlaceHolder 2"/>
          <p:cNvSpPr>
            <a:spLocks noGrp="1"/>
          </p:cNvSpPr>
          <p:nvPr>
            <p:ph/>
          </p:nvPr>
        </p:nvSpPr>
        <p:spPr>
          <a:xfrm>
            <a:off x="311760" y="1152360"/>
            <a:ext cx="8518680" cy="341460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16" name="Google Shape;114;p20"/>
          <p:cNvSpPr/>
          <p:nvPr/>
        </p:nvSpPr>
        <p:spPr>
          <a:xfrm>
            <a:off x="434880" y="1085400"/>
            <a:ext cx="8318880" cy="9860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pc="-1" strike="noStrike">
              <a:solidFill>
                <a:srgbClr val="000000"/>
              </a:solidFill>
              <a:latin typeface="Arial"/>
            </a:endParaRPr>
          </a:p>
          <a:p>
            <a:pPr>
              <a:lnSpc>
                <a:spcPct val="115000"/>
              </a:lnSpc>
              <a:tabLst>
                <a:tab algn="l" pos="0"/>
              </a:tabLst>
            </a:pPr>
            <a:endParaRPr b="0" lang="fr-FR" sz="12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17" name="Google Shape;115;p20"/>
          <p:cNvSpPr/>
          <p:nvPr/>
        </p:nvSpPr>
        <p:spPr>
          <a:xfrm>
            <a:off x="-4680" y="0"/>
            <a:ext cx="9151920" cy="23796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18" name="Google Shape;116;p20" descr=""/>
          <p:cNvPicPr/>
          <p:nvPr/>
        </p:nvPicPr>
        <p:blipFill>
          <a:blip r:embed="rId1"/>
          <a:stretch/>
        </p:blipFill>
        <p:spPr>
          <a:xfrm>
            <a:off x="8469720" y="0"/>
            <a:ext cx="672480" cy="338760"/>
          </a:xfrm>
          <a:prstGeom prst="rect">
            <a:avLst/>
          </a:prstGeom>
          <a:ln w="0">
            <a:noFill/>
          </a:ln>
        </p:spPr>
      </p:pic>
      <p:pic>
        <p:nvPicPr>
          <p:cNvPr id="119" name="" descr=""/>
          <p:cNvPicPr/>
          <p:nvPr/>
        </p:nvPicPr>
        <p:blipFill>
          <a:blip r:embed="rId2"/>
          <a:stretch/>
        </p:blipFill>
        <p:spPr>
          <a:xfrm>
            <a:off x="830160" y="1260000"/>
            <a:ext cx="3489120" cy="3348720"/>
          </a:xfrm>
          <a:prstGeom prst="rect">
            <a:avLst/>
          </a:prstGeom>
          <a:ln w="0">
            <a:noFill/>
          </a:ln>
        </p:spPr>
      </p:pic>
      <p:pic>
        <p:nvPicPr>
          <p:cNvPr id="120" name="" descr=""/>
          <p:cNvPicPr/>
          <p:nvPr/>
        </p:nvPicPr>
        <p:blipFill>
          <a:blip r:embed="rId3"/>
          <a:stretch/>
        </p:blipFill>
        <p:spPr>
          <a:xfrm>
            <a:off x="5040000" y="1255680"/>
            <a:ext cx="3283200" cy="3423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1315</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2024-07-23T09:49:50Z</dcterms:modified>
  <cp:revision>34</cp:revision>
  <dc:subject/>
  <dc:title/>
</cp:coreProperties>
</file>

<file path=docProps/custom.xml><?xml version="1.0" encoding="utf-8"?>
<Properties xmlns="http://schemas.openxmlformats.org/officeDocument/2006/custom-properties" xmlns:vt="http://schemas.openxmlformats.org/officeDocument/2006/docPropsVTypes"/>
</file>