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2" r:id="rId3"/>
    <p:sldId id="281" r:id="rId4"/>
    <p:sldId id="292" r:id="rId5"/>
    <p:sldId id="293" r:id="rId6"/>
    <p:sldId id="294" r:id="rId7"/>
    <p:sldId id="315" r:id="rId8"/>
    <p:sldId id="317" r:id="rId9"/>
    <p:sldId id="322" r:id="rId10"/>
    <p:sldId id="319" r:id="rId11"/>
    <p:sldId id="320" r:id="rId12"/>
    <p:sldId id="329" r:id="rId13"/>
    <p:sldId id="299" r:id="rId14"/>
    <p:sldId id="304" r:id="rId15"/>
    <p:sldId id="305" r:id="rId16"/>
    <p:sldId id="321" r:id="rId17"/>
    <p:sldId id="306" r:id="rId18"/>
    <p:sldId id="307" r:id="rId19"/>
    <p:sldId id="311" r:id="rId20"/>
    <p:sldId id="33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718EA0"/>
    <a:srgbClr val="6C899B"/>
    <a:srgbClr val="F3F9FB"/>
    <a:srgbClr val="F9FCFD"/>
    <a:srgbClr val="23B0C3"/>
    <a:srgbClr val="146772"/>
    <a:srgbClr val="95E2EC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60" autoAdjust="0"/>
  </p:normalViewPr>
  <p:slideViewPr>
    <p:cSldViewPr snapToGrid="0" showGuides="1">
      <p:cViewPr>
        <p:scale>
          <a:sx n="50" d="100"/>
          <a:sy n="50" d="100"/>
        </p:scale>
        <p:origin x="-2910" y="-13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62FBA-57A5-4300-885B-397CCA60F6E9}" type="doc">
      <dgm:prSet loTypeId="urn:microsoft.com/office/officeart/2005/8/layout/vList2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0B6A24E-12E3-4752-8A4E-1490A61528F2}">
      <dgm:prSet phldrT="[텍스트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 latinLnBrk="1"/>
          <a:r>
            <a:rPr lang="en-US" altLang="ko-KR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1  </a:t>
          </a:r>
          <a:r>
            <a:rPr lang="ko-KR" altLang="en-US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다우기술</a:t>
          </a:r>
          <a:endParaRPr lang="ko-KR" altLang="en-US" sz="2400" dirty="0">
            <a:latin typeface="Pretendard SemiBold" pitchFamily="50" charset="-127"/>
            <a:ea typeface="Pretendard SemiBold" pitchFamily="50" charset="-127"/>
            <a:cs typeface="Pretendard SemiBold" pitchFamily="50" charset="-127"/>
          </a:endParaRPr>
        </a:p>
      </dgm:t>
    </dgm:pt>
    <dgm:pt modelId="{1852225A-48E5-4A83-9361-F79E3E484A08}" type="parTrans" cxnId="{39C39663-9FB3-45C5-ABCA-9491B0C01FC0}">
      <dgm:prSet/>
      <dgm:spPr/>
      <dgm:t>
        <a:bodyPr/>
        <a:lstStyle/>
        <a:p>
          <a:pPr latinLnBrk="1"/>
          <a:endParaRPr lang="ko-KR" altLang="en-US"/>
        </a:p>
      </dgm:t>
    </dgm:pt>
    <dgm:pt modelId="{42EBCF13-F62D-47D0-BDFA-0D50011F1CC0}" type="sibTrans" cxnId="{39C39663-9FB3-45C5-ABCA-9491B0C01FC0}">
      <dgm:prSet/>
      <dgm:spPr/>
      <dgm:t>
        <a:bodyPr/>
        <a:lstStyle/>
        <a:p>
          <a:pPr latinLnBrk="1"/>
          <a:endParaRPr lang="ko-KR" altLang="en-US"/>
        </a:p>
      </dgm:t>
    </dgm:pt>
    <dgm:pt modelId="{7041F5FB-71B3-4937-87CB-7804659CD8E1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판매금액 </a:t>
          </a:r>
          <a:r>
            <a:rPr lang="en-US" altLang="ko-KR" sz="1600" dirty="0" smtClean="0">
              <a:latin typeface="+mn-ea"/>
              <a:ea typeface="+mn-ea"/>
            </a:rPr>
            <a:t>: 2,728,817,754</a:t>
          </a:r>
          <a:r>
            <a:rPr lang="ko-KR" altLang="en-US" sz="1600" dirty="0" smtClean="0">
              <a:latin typeface="+mn-ea"/>
              <a:ea typeface="+mn-ea"/>
            </a:rPr>
            <a:t>원 </a:t>
          </a:r>
          <a:r>
            <a:rPr lang="en-US" altLang="ko-KR" sz="1600" dirty="0" smtClean="0">
              <a:latin typeface="+mn-ea"/>
              <a:ea typeface="+mn-ea"/>
            </a:rPr>
            <a:t>(</a:t>
          </a:r>
          <a:r>
            <a:rPr lang="ko-KR" altLang="en-US" sz="1600" dirty="0" smtClean="0">
              <a:latin typeface="+mn-ea"/>
              <a:ea typeface="+mn-ea"/>
            </a:rPr>
            <a:t>약 </a:t>
          </a:r>
          <a:r>
            <a:rPr lang="en-US" altLang="ko-KR" sz="1600" dirty="0" smtClean="0">
              <a:latin typeface="+mn-ea"/>
              <a:ea typeface="+mn-ea"/>
            </a:rPr>
            <a:t>27</a:t>
          </a:r>
          <a:r>
            <a:rPr lang="ko-KR" altLang="en-US" sz="1600" dirty="0" smtClean="0">
              <a:latin typeface="+mn-ea"/>
              <a:ea typeface="+mn-ea"/>
            </a:rPr>
            <a:t>억</a:t>
          </a:r>
          <a:r>
            <a:rPr lang="en-US" altLang="ko-KR" sz="1600" dirty="0" smtClean="0">
              <a:latin typeface="+mn-ea"/>
              <a:ea typeface="+mn-ea"/>
            </a:rPr>
            <a:t>) </a:t>
          </a:r>
          <a:endParaRPr lang="ko-KR" altLang="en-US" sz="1600" dirty="0">
            <a:latin typeface="+mn-ea"/>
            <a:ea typeface="+mn-ea"/>
          </a:endParaRPr>
        </a:p>
      </dgm:t>
    </dgm:pt>
    <dgm:pt modelId="{70F524E5-15BC-4EAB-A6F2-ED99A57A7B9F}" type="parTrans" cxnId="{B98C1D9B-D581-478A-9F27-BA99DE4C802C}">
      <dgm:prSet/>
      <dgm:spPr/>
      <dgm:t>
        <a:bodyPr/>
        <a:lstStyle/>
        <a:p>
          <a:pPr latinLnBrk="1"/>
          <a:endParaRPr lang="ko-KR" altLang="en-US"/>
        </a:p>
      </dgm:t>
    </dgm:pt>
    <dgm:pt modelId="{785B502A-E25B-4200-B467-9484FF4BAB4B}" type="sibTrans" cxnId="{B98C1D9B-D581-478A-9F27-BA99DE4C802C}">
      <dgm:prSet/>
      <dgm:spPr/>
      <dgm:t>
        <a:bodyPr/>
        <a:lstStyle/>
        <a:p>
          <a:pPr latinLnBrk="1"/>
          <a:endParaRPr lang="ko-KR" altLang="en-US"/>
        </a:p>
      </dgm:t>
    </dgm:pt>
    <dgm:pt modelId="{901D4E1B-6817-4B45-BB6C-2EFD75E41938}">
      <dgm:prSet phldrT="[텍스트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 latinLnBrk="1"/>
          <a:r>
            <a:rPr lang="en-US" altLang="ko-KR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2 </a:t>
          </a:r>
          <a:r>
            <a:rPr lang="ko-KR" altLang="en-US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지니 </a:t>
          </a:r>
          <a:r>
            <a:rPr lang="ko-KR" altLang="en-US" sz="2400" dirty="0" err="1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태블릿</a:t>
          </a:r>
          <a:endParaRPr lang="ko-KR" altLang="en-US" sz="2400" dirty="0">
            <a:latin typeface="Pretendard SemiBold" pitchFamily="50" charset="-127"/>
            <a:ea typeface="Pretendard SemiBold" pitchFamily="50" charset="-127"/>
            <a:cs typeface="Pretendard SemiBold" pitchFamily="50" charset="-127"/>
          </a:endParaRPr>
        </a:p>
      </dgm:t>
    </dgm:pt>
    <dgm:pt modelId="{5367D7A5-898C-4F50-9DEB-61515C07A335}" type="parTrans" cxnId="{1E6BC0D1-7863-4935-9D58-42A94EC3F9FB}">
      <dgm:prSet/>
      <dgm:spPr/>
      <dgm:t>
        <a:bodyPr/>
        <a:lstStyle/>
        <a:p>
          <a:pPr latinLnBrk="1"/>
          <a:endParaRPr lang="ko-KR" altLang="en-US"/>
        </a:p>
      </dgm:t>
    </dgm:pt>
    <dgm:pt modelId="{316EC8DC-F365-4F2A-92CA-B7AE38163947}" type="sibTrans" cxnId="{1E6BC0D1-7863-4935-9D58-42A94EC3F9FB}">
      <dgm:prSet/>
      <dgm:spPr/>
      <dgm:t>
        <a:bodyPr/>
        <a:lstStyle/>
        <a:p>
          <a:pPr latinLnBrk="1"/>
          <a:endParaRPr lang="ko-KR" altLang="en-US"/>
        </a:p>
      </dgm:t>
    </dgm:pt>
    <dgm:pt modelId="{4E01EC04-6777-475F-80D3-1423B00B54B4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매출 점유율 </a:t>
          </a:r>
          <a:r>
            <a:rPr lang="en-US" altLang="ko-KR" sz="1600" dirty="0" smtClean="0">
              <a:latin typeface="+mn-ea"/>
              <a:ea typeface="+mn-ea"/>
            </a:rPr>
            <a:t>: 33.42%</a:t>
          </a:r>
          <a:endParaRPr lang="ko-KR" altLang="en-US" sz="1600" dirty="0">
            <a:latin typeface="+mn-ea"/>
            <a:ea typeface="+mn-ea"/>
          </a:endParaRPr>
        </a:p>
      </dgm:t>
    </dgm:pt>
    <dgm:pt modelId="{F98AC31A-1AE4-483E-BEB6-2BECDB788A34}" type="parTrans" cxnId="{F3B139E6-556D-4F42-B69C-048B6142C8DF}">
      <dgm:prSet/>
      <dgm:spPr/>
      <dgm:t>
        <a:bodyPr/>
        <a:lstStyle/>
        <a:p>
          <a:pPr latinLnBrk="1"/>
          <a:endParaRPr lang="ko-KR" altLang="en-US"/>
        </a:p>
      </dgm:t>
    </dgm:pt>
    <dgm:pt modelId="{7FBCA99F-B6A9-47DC-A014-9D419FA5EA6D}" type="sibTrans" cxnId="{F3B139E6-556D-4F42-B69C-048B6142C8DF}">
      <dgm:prSet/>
      <dgm:spPr/>
      <dgm:t>
        <a:bodyPr/>
        <a:lstStyle/>
        <a:p>
          <a:pPr latinLnBrk="1"/>
          <a:endParaRPr lang="ko-KR" altLang="en-US"/>
        </a:p>
      </dgm:t>
    </dgm:pt>
    <dgm:pt modelId="{47925126-EF36-4D83-A1D3-F776D656F7C9}">
      <dgm:prSet phldrT="[텍스트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latinLnBrk="1"/>
          <a:r>
            <a:rPr lang="en-US" altLang="ko-KR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3 </a:t>
          </a:r>
          <a:r>
            <a:rPr lang="ko-KR" altLang="en-US" sz="2400" dirty="0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천재 </a:t>
          </a:r>
          <a:r>
            <a:rPr lang="ko-KR" altLang="en-US" sz="2400" dirty="0" err="1" smtClean="0">
              <a:latin typeface="Pretendard SemiBold" pitchFamily="50" charset="-127"/>
              <a:ea typeface="Pretendard SemiBold" pitchFamily="50" charset="-127"/>
              <a:cs typeface="Pretendard SemiBold" pitchFamily="50" charset="-127"/>
            </a:rPr>
            <a:t>태블릿</a:t>
          </a:r>
          <a:endParaRPr lang="ko-KR" altLang="en-US" sz="2400" dirty="0">
            <a:latin typeface="Pretendard SemiBold" pitchFamily="50" charset="-127"/>
            <a:ea typeface="Pretendard SemiBold" pitchFamily="50" charset="-127"/>
            <a:cs typeface="Pretendard SemiBold" pitchFamily="50" charset="-127"/>
          </a:endParaRPr>
        </a:p>
      </dgm:t>
    </dgm:pt>
    <dgm:pt modelId="{B3237CA3-CE12-458A-96F0-817AAE600A8A}" type="parTrans" cxnId="{C34BCD10-5E0D-4FC1-BEE2-80C9817D8950}">
      <dgm:prSet/>
      <dgm:spPr/>
      <dgm:t>
        <a:bodyPr/>
        <a:lstStyle/>
        <a:p>
          <a:pPr latinLnBrk="1"/>
          <a:endParaRPr lang="ko-KR" altLang="en-US"/>
        </a:p>
      </dgm:t>
    </dgm:pt>
    <dgm:pt modelId="{9A8E112C-6DA7-4A46-99BB-9A913D9E5441}" type="sibTrans" cxnId="{C34BCD10-5E0D-4FC1-BEE2-80C9817D8950}">
      <dgm:prSet/>
      <dgm:spPr/>
      <dgm:t>
        <a:bodyPr/>
        <a:lstStyle/>
        <a:p>
          <a:pPr latinLnBrk="1"/>
          <a:endParaRPr lang="ko-KR" altLang="en-US"/>
        </a:p>
      </dgm:t>
    </dgm:pt>
    <dgm:pt modelId="{23483B4F-F58C-499D-9325-00F877DF7D3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판매금액 </a:t>
          </a:r>
          <a:r>
            <a:rPr lang="en-US" altLang="ko-KR" sz="1600" dirty="0" smtClean="0">
              <a:latin typeface="+mn-ea"/>
              <a:ea typeface="+mn-ea"/>
            </a:rPr>
            <a:t>: 2,155,496,000</a:t>
          </a:r>
          <a:r>
            <a:rPr lang="ko-KR" altLang="en-US" sz="1600" dirty="0" smtClean="0">
              <a:latin typeface="+mn-ea"/>
              <a:ea typeface="+mn-ea"/>
            </a:rPr>
            <a:t>원 </a:t>
          </a:r>
          <a:r>
            <a:rPr lang="en-US" altLang="ko-KR" sz="1600" dirty="0" smtClean="0">
              <a:latin typeface="+mn-ea"/>
              <a:ea typeface="+mn-ea"/>
            </a:rPr>
            <a:t>(</a:t>
          </a:r>
          <a:r>
            <a:rPr lang="ko-KR" altLang="en-US" sz="1600" dirty="0" smtClean="0">
              <a:latin typeface="+mn-ea"/>
              <a:ea typeface="+mn-ea"/>
            </a:rPr>
            <a:t>약 </a:t>
          </a:r>
          <a:r>
            <a:rPr lang="en-US" altLang="ko-KR" sz="1600" dirty="0" smtClean="0">
              <a:latin typeface="+mn-ea"/>
              <a:ea typeface="+mn-ea"/>
            </a:rPr>
            <a:t>21</a:t>
          </a:r>
          <a:r>
            <a:rPr lang="ko-KR" altLang="en-US" sz="1600" dirty="0" smtClean="0">
              <a:latin typeface="+mn-ea"/>
              <a:ea typeface="+mn-ea"/>
            </a:rPr>
            <a:t>억</a:t>
          </a:r>
          <a:r>
            <a:rPr lang="en-US" altLang="ko-KR" sz="1600" dirty="0" smtClean="0">
              <a:latin typeface="+mn-ea"/>
              <a:ea typeface="+mn-ea"/>
            </a:rPr>
            <a:t>)</a:t>
          </a:r>
          <a:endParaRPr lang="ko-KR" altLang="en-US" sz="1600" dirty="0">
            <a:latin typeface="+mn-ea"/>
            <a:ea typeface="+mn-ea"/>
          </a:endParaRPr>
        </a:p>
      </dgm:t>
    </dgm:pt>
    <dgm:pt modelId="{EC97DDA9-49F8-4003-8C13-518F938F5F72}" type="parTrans" cxnId="{457D67E3-9967-466F-AB36-49D7200E9463}">
      <dgm:prSet/>
      <dgm:spPr/>
      <dgm:t>
        <a:bodyPr/>
        <a:lstStyle/>
        <a:p>
          <a:pPr latinLnBrk="1"/>
          <a:endParaRPr lang="ko-KR" altLang="en-US"/>
        </a:p>
      </dgm:t>
    </dgm:pt>
    <dgm:pt modelId="{8C740D61-DB51-422A-B86B-0420C6FEF3FC}" type="sibTrans" cxnId="{457D67E3-9967-466F-AB36-49D7200E9463}">
      <dgm:prSet/>
      <dgm:spPr/>
      <dgm:t>
        <a:bodyPr/>
        <a:lstStyle/>
        <a:p>
          <a:pPr latinLnBrk="1"/>
          <a:endParaRPr lang="ko-KR" altLang="en-US"/>
        </a:p>
      </dgm:t>
    </dgm:pt>
    <dgm:pt modelId="{70BFDA7B-0FC0-49A4-92F3-7FF125451DF7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매출 점유율 </a:t>
          </a:r>
          <a:r>
            <a:rPr lang="en-US" altLang="ko-KR" sz="1600" dirty="0" smtClean="0">
              <a:latin typeface="+mn-ea"/>
              <a:ea typeface="+mn-ea"/>
            </a:rPr>
            <a:t>: 26.40%</a:t>
          </a:r>
          <a:endParaRPr lang="ko-KR" altLang="en-US" sz="1600" dirty="0">
            <a:latin typeface="+mn-ea"/>
            <a:ea typeface="+mn-ea"/>
          </a:endParaRPr>
        </a:p>
      </dgm:t>
    </dgm:pt>
    <dgm:pt modelId="{9F162B88-6DD3-44EE-8D2B-4F9C92EA7379}" type="parTrans" cxnId="{51A20EAB-F80E-4C21-9563-106554AAEBBE}">
      <dgm:prSet/>
      <dgm:spPr/>
      <dgm:t>
        <a:bodyPr/>
        <a:lstStyle/>
        <a:p>
          <a:pPr latinLnBrk="1"/>
          <a:endParaRPr lang="ko-KR" altLang="en-US"/>
        </a:p>
      </dgm:t>
    </dgm:pt>
    <dgm:pt modelId="{D9214E4F-029C-40E0-81AA-B718D05976C0}" type="sibTrans" cxnId="{51A20EAB-F80E-4C21-9563-106554AAEBBE}">
      <dgm:prSet/>
      <dgm:spPr/>
      <dgm:t>
        <a:bodyPr/>
        <a:lstStyle/>
        <a:p>
          <a:pPr latinLnBrk="1"/>
          <a:endParaRPr lang="ko-KR" altLang="en-US"/>
        </a:p>
      </dgm:t>
    </dgm:pt>
    <dgm:pt modelId="{645CE2FF-E958-4FF4-A607-ECD7EBFF3BEF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판매금액  </a:t>
          </a:r>
          <a:r>
            <a:rPr lang="en-US" altLang="ko-KR" sz="1600" dirty="0" smtClean="0">
              <a:latin typeface="+mn-ea"/>
              <a:ea typeface="+mn-ea"/>
            </a:rPr>
            <a:t>: 1,393,524,000</a:t>
          </a:r>
          <a:r>
            <a:rPr lang="ko-KR" altLang="en-US" sz="1600" dirty="0" smtClean="0">
              <a:latin typeface="+mn-ea"/>
              <a:ea typeface="+mn-ea"/>
            </a:rPr>
            <a:t>원 </a:t>
          </a:r>
          <a:r>
            <a:rPr lang="en-US" altLang="ko-KR" sz="1600" dirty="0" smtClean="0">
              <a:latin typeface="+mn-ea"/>
              <a:ea typeface="+mn-ea"/>
            </a:rPr>
            <a:t>(</a:t>
          </a:r>
          <a:r>
            <a:rPr lang="ko-KR" altLang="en-US" sz="1600" dirty="0" smtClean="0">
              <a:latin typeface="+mn-ea"/>
              <a:ea typeface="+mn-ea"/>
            </a:rPr>
            <a:t>약 </a:t>
          </a:r>
          <a:r>
            <a:rPr lang="en-US" altLang="ko-KR" sz="1600" dirty="0" smtClean="0">
              <a:latin typeface="+mn-ea"/>
              <a:ea typeface="+mn-ea"/>
            </a:rPr>
            <a:t>13</a:t>
          </a:r>
          <a:r>
            <a:rPr lang="ko-KR" altLang="en-US" sz="1600" dirty="0" smtClean="0">
              <a:latin typeface="+mn-ea"/>
              <a:ea typeface="+mn-ea"/>
            </a:rPr>
            <a:t>억</a:t>
          </a:r>
          <a:r>
            <a:rPr lang="en-US" altLang="ko-KR" sz="1600" dirty="0" smtClean="0">
              <a:latin typeface="+mn-ea"/>
              <a:ea typeface="+mn-ea"/>
            </a:rPr>
            <a:t>)</a:t>
          </a:r>
          <a:endParaRPr lang="ko-KR" altLang="en-US" sz="1600" dirty="0">
            <a:latin typeface="+mn-ea"/>
            <a:ea typeface="+mn-ea"/>
          </a:endParaRPr>
        </a:p>
      </dgm:t>
    </dgm:pt>
    <dgm:pt modelId="{05FFF2BC-7B97-459E-9EFE-E000C188797D}" type="parTrans" cxnId="{5552A9BC-4711-4CC1-BC86-407F098EEA4F}">
      <dgm:prSet/>
      <dgm:spPr/>
      <dgm:t>
        <a:bodyPr/>
        <a:lstStyle/>
        <a:p>
          <a:pPr latinLnBrk="1"/>
          <a:endParaRPr lang="ko-KR" altLang="en-US"/>
        </a:p>
      </dgm:t>
    </dgm:pt>
    <dgm:pt modelId="{E5689E31-76B4-42E1-9368-78B0D857343D}" type="sibTrans" cxnId="{5552A9BC-4711-4CC1-BC86-407F098EEA4F}">
      <dgm:prSet/>
      <dgm:spPr/>
      <dgm:t>
        <a:bodyPr/>
        <a:lstStyle/>
        <a:p>
          <a:pPr latinLnBrk="1"/>
          <a:endParaRPr lang="ko-KR" altLang="en-US"/>
        </a:p>
      </dgm:t>
    </dgm:pt>
    <dgm:pt modelId="{2C2E7A60-C868-4068-9587-B43C75E7C695}">
      <dgm:prSet phldrT="[텍스트]" custT="1"/>
      <dgm:spPr/>
      <dgm:t>
        <a:bodyPr/>
        <a:lstStyle/>
        <a:p>
          <a:pPr latinLnBrk="1"/>
          <a:r>
            <a:rPr lang="ko-KR" altLang="en-US" sz="1600" dirty="0" smtClean="0">
              <a:latin typeface="+mn-ea"/>
              <a:ea typeface="+mn-ea"/>
            </a:rPr>
            <a:t>매출 점유율 </a:t>
          </a:r>
          <a:r>
            <a:rPr lang="en-US" altLang="ko-KR" sz="1600" dirty="0" smtClean="0">
              <a:latin typeface="+mn-ea"/>
              <a:ea typeface="+mn-ea"/>
            </a:rPr>
            <a:t>: 17.06%</a:t>
          </a:r>
          <a:endParaRPr lang="ko-KR" altLang="en-US" sz="1600" dirty="0">
            <a:latin typeface="+mn-ea"/>
            <a:ea typeface="+mn-ea"/>
          </a:endParaRPr>
        </a:p>
      </dgm:t>
    </dgm:pt>
    <dgm:pt modelId="{6D7079C6-AB4D-4E1F-801E-BE3883EF88A9}" type="parTrans" cxnId="{0B7436BB-8FBA-4802-992B-E88064419F0A}">
      <dgm:prSet/>
      <dgm:spPr/>
      <dgm:t>
        <a:bodyPr/>
        <a:lstStyle/>
        <a:p>
          <a:pPr latinLnBrk="1"/>
          <a:endParaRPr lang="ko-KR" altLang="en-US"/>
        </a:p>
      </dgm:t>
    </dgm:pt>
    <dgm:pt modelId="{13196DA1-DC0D-4180-AB6D-3DDF662C72E0}" type="sibTrans" cxnId="{0B7436BB-8FBA-4802-992B-E88064419F0A}">
      <dgm:prSet/>
      <dgm:spPr/>
      <dgm:t>
        <a:bodyPr/>
        <a:lstStyle/>
        <a:p>
          <a:pPr latinLnBrk="1"/>
          <a:endParaRPr lang="ko-KR" altLang="en-US"/>
        </a:p>
      </dgm:t>
    </dgm:pt>
    <dgm:pt modelId="{2DF3CA6B-D72A-4A3B-9875-58067040959E}" type="pres">
      <dgm:prSet presAssocID="{77762FBA-57A5-4300-885B-397CCA60F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E191FF-A8EF-469D-8F5E-492299A4B862}" type="pres">
      <dgm:prSet presAssocID="{10B6A24E-12E3-4752-8A4E-1490A61528F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0CE581-3E42-4439-A258-83B938D952EC}" type="pres">
      <dgm:prSet presAssocID="{10B6A24E-12E3-4752-8A4E-1490A61528F2}" presName="childText" presStyleLbl="revTx" presStyleIdx="0" presStyleCnt="3" custScaleY="1163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0E6CB1-4094-460B-85AF-7624FF97A917}" type="pres">
      <dgm:prSet presAssocID="{901D4E1B-6817-4B45-BB6C-2EFD75E4193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5F091-FCE5-4D50-B9E5-66D95C84A82A}" type="pres">
      <dgm:prSet presAssocID="{901D4E1B-6817-4B45-BB6C-2EFD75E41938}" presName="childText" presStyleLbl="revTx" presStyleIdx="1" presStyleCnt="3" custScaleY="11934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A4C841-C4CF-4933-A34A-A0BCC910491A}" type="pres">
      <dgm:prSet presAssocID="{47925126-EF36-4D83-A1D3-F776D656F7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0395B7-E453-4B0C-B0D8-EE66DB2DEE3C}" type="pres">
      <dgm:prSet presAssocID="{47925126-EF36-4D83-A1D3-F776D656F7C9}" presName="childText" presStyleLbl="revTx" presStyleIdx="2" presStyleCnt="3" custScaleY="12744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57D67E3-9967-466F-AB36-49D7200E9463}" srcId="{901D4E1B-6817-4B45-BB6C-2EFD75E41938}" destId="{23483B4F-F58C-499D-9325-00F877DF7D37}" srcOrd="0" destOrd="0" parTransId="{EC97DDA9-49F8-4003-8C13-518F938F5F72}" sibTransId="{8C740D61-DB51-422A-B86B-0420C6FEF3FC}"/>
    <dgm:cxn modelId="{1E6BC0D1-7863-4935-9D58-42A94EC3F9FB}" srcId="{77762FBA-57A5-4300-885B-397CCA60F6E9}" destId="{901D4E1B-6817-4B45-BB6C-2EFD75E41938}" srcOrd="1" destOrd="0" parTransId="{5367D7A5-898C-4F50-9DEB-61515C07A335}" sibTransId="{316EC8DC-F365-4F2A-92CA-B7AE38163947}"/>
    <dgm:cxn modelId="{51A20EAB-F80E-4C21-9563-106554AAEBBE}" srcId="{901D4E1B-6817-4B45-BB6C-2EFD75E41938}" destId="{70BFDA7B-0FC0-49A4-92F3-7FF125451DF7}" srcOrd="1" destOrd="0" parTransId="{9F162B88-6DD3-44EE-8D2B-4F9C92EA7379}" sibTransId="{D9214E4F-029C-40E0-81AA-B718D05976C0}"/>
    <dgm:cxn modelId="{5552A9BC-4711-4CC1-BC86-407F098EEA4F}" srcId="{47925126-EF36-4D83-A1D3-F776D656F7C9}" destId="{645CE2FF-E958-4FF4-A607-ECD7EBFF3BEF}" srcOrd="0" destOrd="0" parTransId="{05FFF2BC-7B97-459E-9EFE-E000C188797D}" sibTransId="{E5689E31-76B4-42E1-9368-78B0D857343D}"/>
    <dgm:cxn modelId="{A47C29E1-873A-4BA8-B7D9-557B69204027}" type="presOf" srcId="{23483B4F-F58C-499D-9325-00F877DF7D37}" destId="{BFA5F091-FCE5-4D50-B9E5-66D95C84A82A}" srcOrd="0" destOrd="0" presId="urn:microsoft.com/office/officeart/2005/8/layout/vList2"/>
    <dgm:cxn modelId="{4B25488A-86E8-4402-87A7-28DE3D023B3D}" type="presOf" srcId="{4E01EC04-6777-475F-80D3-1423B00B54B4}" destId="{F10CE581-3E42-4439-A258-83B938D952EC}" srcOrd="0" destOrd="1" presId="urn:microsoft.com/office/officeart/2005/8/layout/vList2"/>
    <dgm:cxn modelId="{0C273A4C-715B-4460-B9B2-7AAF6145134F}" type="presOf" srcId="{47925126-EF36-4D83-A1D3-F776D656F7C9}" destId="{DCA4C841-C4CF-4933-A34A-A0BCC910491A}" srcOrd="0" destOrd="0" presId="urn:microsoft.com/office/officeart/2005/8/layout/vList2"/>
    <dgm:cxn modelId="{C34BCD10-5E0D-4FC1-BEE2-80C9817D8950}" srcId="{77762FBA-57A5-4300-885B-397CCA60F6E9}" destId="{47925126-EF36-4D83-A1D3-F776D656F7C9}" srcOrd="2" destOrd="0" parTransId="{B3237CA3-CE12-458A-96F0-817AAE600A8A}" sibTransId="{9A8E112C-6DA7-4A46-99BB-9A913D9E5441}"/>
    <dgm:cxn modelId="{49A99DCA-DE90-4BB1-A5D4-ED4631EBAB96}" type="presOf" srcId="{2C2E7A60-C868-4068-9587-B43C75E7C695}" destId="{5A0395B7-E453-4B0C-B0D8-EE66DB2DEE3C}" srcOrd="0" destOrd="1" presId="urn:microsoft.com/office/officeart/2005/8/layout/vList2"/>
    <dgm:cxn modelId="{E45597AF-F7C9-41EB-834E-3D69B4ED3ED2}" type="presOf" srcId="{10B6A24E-12E3-4752-8A4E-1490A61528F2}" destId="{F9E191FF-A8EF-469D-8F5E-492299A4B862}" srcOrd="0" destOrd="0" presId="urn:microsoft.com/office/officeart/2005/8/layout/vList2"/>
    <dgm:cxn modelId="{27F2F6CD-56AF-4437-BD07-18204EECFBC3}" type="presOf" srcId="{645CE2FF-E958-4FF4-A607-ECD7EBFF3BEF}" destId="{5A0395B7-E453-4B0C-B0D8-EE66DB2DEE3C}" srcOrd="0" destOrd="0" presId="urn:microsoft.com/office/officeart/2005/8/layout/vList2"/>
    <dgm:cxn modelId="{0B7436BB-8FBA-4802-992B-E88064419F0A}" srcId="{47925126-EF36-4D83-A1D3-F776D656F7C9}" destId="{2C2E7A60-C868-4068-9587-B43C75E7C695}" srcOrd="1" destOrd="0" parTransId="{6D7079C6-AB4D-4E1F-801E-BE3883EF88A9}" sibTransId="{13196DA1-DC0D-4180-AB6D-3DDF662C72E0}"/>
    <dgm:cxn modelId="{56C434D0-AFAD-4CB7-8EAB-23B915215743}" type="presOf" srcId="{70BFDA7B-0FC0-49A4-92F3-7FF125451DF7}" destId="{BFA5F091-FCE5-4D50-B9E5-66D95C84A82A}" srcOrd="0" destOrd="1" presId="urn:microsoft.com/office/officeart/2005/8/layout/vList2"/>
    <dgm:cxn modelId="{1539BE5A-CCC4-4569-96CC-71A82C06F7A6}" type="presOf" srcId="{901D4E1B-6817-4B45-BB6C-2EFD75E41938}" destId="{E70E6CB1-4094-460B-85AF-7624FF97A917}" srcOrd="0" destOrd="0" presId="urn:microsoft.com/office/officeart/2005/8/layout/vList2"/>
    <dgm:cxn modelId="{6A946512-33D0-4B85-958B-4A9E27117591}" type="presOf" srcId="{7041F5FB-71B3-4937-87CB-7804659CD8E1}" destId="{F10CE581-3E42-4439-A258-83B938D952EC}" srcOrd="0" destOrd="0" presId="urn:microsoft.com/office/officeart/2005/8/layout/vList2"/>
    <dgm:cxn modelId="{B98C1D9B-D581-478A-9F27-BA99DE4C802C}" srcId="{10B6A24E-12E3-4752-8A4E-1490A61528F2}" destId="{7041F5FB-71B3-4937-87CB-7804659CD8E1}" srcOrd="0" destOrd="0" parTransId="{70F524E5-15BC-4EAB-A6F2-ED99A57A7B9F}" sibTransId="{785B502A-E25B-4200-B467-9484FF4BAB4B}"/>
    <dgm:cxn modelId="{39C39663-9FB3-45C5-ABCA-9491B0C01FC0}" srcId="{77762FBA-57A5-4300-885B-397CCA60F6E9}" destId="{10B6A24E-12E3-4752-8A4E-1490A61528F2}" srcOrd="0" destOrd="0" parTransId="{1852225A-48E5-4A83-9361-F79E3E484A08}" sibTransId="{42EBCF13-F62D-47D0-BDFA-0D50011F1CC0}"/>
    <dgm:cxn modelId="{F3B139E6-556D-4F42-B69C-048B6142C8DF}" srcId="{10B6A24E-12E3-4752-8A4E-1490A61528F2}" destId="{4E01EC04-6777-475F-80D3-1423B00B54B4}" srcOrd="1" destOrd="0" parTransId="{F98AC31A-1AE4-483E-BEB6-2BECDB788A34}" sibTransId="{7FBCA99F-B6A9-47DC-A014-9D419FA5EA6D}"/>
    <dgm:cxn modelId="{0C8B1D46-284B-4D90-AAB4-8269E783022A}" type="presOf" srcId="{77762FBA-57A5-4300-885B-397CCA60F6E9}" destId="{2DF3CA6B-D72A-4A3B-9875-58067040959E}" srcOrd="0" destOrd="0" presId="urn:microsoft.com/office/officeart/2005/8/layout/vList2"/>
    <dgm:cxn modelId="{F1025C51-A5EE-436F-A508-A26646C2D3EC}" type="presParOf" srcId="{2DF3CA6B-D72A-4A3B-9875-58067040959E}" destId="{F9E191FF-A8EF-469D-8F5E-492299A4B862}" srcOrd="0" destOrd="0" presId="urn:microsoft.com/office/officeart/2005/8/layout/vList2"/>
    <dgm:cxn modelId="{72C12354-211B-4A36-918B-C61BF398CAFA}" type="presParOf" srcId="{2DF3CA6B-D72A-4A3B-9875-58067040959E}" destId="{F10CE581-3E42-4439-A258-83B938D952EC}" srcOrd="1" destOrd="0" presId="urn:microsoft.com/office/officeart/2005/8/layout/vList2"/>
    <dgm:cxn modelId="{AE958555-2F11-4FC0-A473-D15E7CD773A0}" type="presParOf" srcId="{2DF3CA6B-D72A-4A3B-9875-58067040959E}" destId="{E70E6CB1-4094-460B-85AF-7624FF97A917}" srcOrd="2" destOrd="0" presId="urn:microsoft.com/office/officeart/2005/8/layout/vList2"/>
    <dgm:cxn modelId="{2F0C2C96-4FDC-4616-97E5-599AECDD8278}" type="presParOf" srcId="{2DF3CA6B-D72A-4A3B-9875-58067040959E}" destId="{BFA5F091-FCE5-4D50-B9E5-66D95C84A82A}" srcOrd="3" destOrd="0" presId="urn:microsoft.com/office/officeart/2005/8/layout/vList2"/>
    <dgm:cxn modelId="{D4F1E144-5773-4BCB-B567-1A558A5E2AB2}" type="presParOf" srcId="{2DF3CA6B-D72A-4A3B-9875-58067040959E}" destId="{DCA4C841-C4CF-4933-A34A-A0BCC910491A}" srcOrd="4" destOrd="0" presId="urn:microsoft.com/office/officeart/2005/8/layout/vList2"/>
    <dgm:cxn modelId="{ED4D48E8-5DE9-4F5D-9B2E-10F6A947FDD8}" type="presParOf" srcId="{2DF3CA6B-D72A-4A3B-9875-58067040959E}" destId="{5A0395B7-E453-4B0C-B0D8-EE66DB2DEE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DC22-7B35-4F79-9F93-663D0269029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172B-DEEF-4378-87E0-DBB41E779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4172B-DEEF-4378-87E0-DBB41E7792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9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3010059" y="4947050"/>
            <a:ext cx="6171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150" dirty="0" smtClean="0">
                <a:solidFill>
                  <a:schemeClr val="bg1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지니 마켓 실제 구매 데이터 분석</a:t>
            </a:r>
            <a:endParaRPr lang="ko-KR" altLang="en-US" sz="4000" spc="-150" dirty="0">
              <a:solidFill>
                <a:schemeClr val="bg1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50421" y="6555346"/>
            <a:ext cx="2741579" cy="3026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101748"/>
            <a:ext cx="12192001" cy="2674961"/>
          </a:xfrm>
          <a:prstGeom prst="rect">
            <a:avLst/>
          </a:prstGeom>
          <a:solidFill>
            <a:schemeClr val="bg1"/>
          </a:solidFill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31" y="2500439"/>
            <a:ext cx="6027026" cy="187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536071" y="6118617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</a:rPr>
              <a:t>데스파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89541" y="1850763"/>
            <a:ext cx="47094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spc="-100" dirty="0">
                <a:latin typeface="+mn-ea"/>
              </a:rPr>
              <a:t>‘</a:t>
            </a:r>
            <a:r>
              <a:rPr lang="ko-KR" altLang="en-US" b="1" spc="-100" dirty="0">
                <a:latin typeface="+mn-ea"/>
              </a:rPr>
              <a:t>지니</a:t>
            </a:r>
            <a:r>
              <a:rPr lang="en-US" altLang="ko-KR" b="1" spc="-100" dirty="0">
                <a:latin typeface="+mn-ea"/>
              </a:rPr>
              <a:t>’</a:t>
            </a:r>
            <a:r>
              <a:rPr lang="ko-KR" altLang="en-US" b="1" spc="-100" dirty="0">
                <a:latin typeface="+mn-ea"/>
              </a:rPr>
              <a:t>의 상품 중 매출 금액이 큰 상위 </a:t>
            </a:r>
            <a:r>
              <a:rPr lang="en-US" altLang="ko-KR" b="1" spc="-100" dirty="0">
                <a:latin typeface="+mn-ea"/>
              </a:rPr>
              <a:t>10</a:t>
            </a:r>
            <a:r>
              <a:rPr lang="ko-KR" altLang="en-US" b="1" spc="-100" dirty="0">
                <a:latin typeface="+mn-ea"/>
              </a:rPr>
              <a:t>개 상품</a:t>
            </a:r>
            <a:endParaRPr lang="en-US" altLang="ko-KR" b="1" spc="-100" dirty="0"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1. </a:t>
            </a:r>
            <a:r>
              <a:rPr lang="ko-KR" altLang="en-US" b="1" spc="-100" dirty="0" smtClean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RFM </a:t>
            </a:r>
            <a:r>
              <a:rPr lang="ko-KR" altLang="en-US" b="1" spc="-100" dirty="0" smtClean="0">
                <a:latin typeface="+mn-ea"/>
              </a:rPr>
              <a:t>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6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image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image.pn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25" y="2358595"/>
            <a:ext cx="5534106" cy="34553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89690" y="1904532"/>
            <a:ext cx="3720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연도에 따른 마스크 주문 빈도 변화 </a:t>
            </a:r>
            <a:endParaRPr lang="en-US" altLang="ko-KR" b="1" spc="-100" dirty="0">
              <a:latin typeface="+mn-ea"/>
            </a:endParaRPr>
          </a:p>
        </p:txBody>
      </p:sp>
      <p:pic>
        <p:nvPicPr>
          <p:cNvPr id="18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03276" y="2905456"/>
            <a:ext cx="3930015" cy="3093720"/>
          </a:xfrm>
          <a:prstGeom prst="rect">
            <a:avLst/>
          </a:prstGeom>
          <a:ln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>
                <a:latin typeface="+mn-ea"/>
              </a:rPr>
              <a:t>입점</a:t>
            </a:r>
            <a:r>
              <a:rPr lang="ko-KR" altLang="en-US" sz="2400" b="1" spc="-100" dirty="0">
                <a:latin typeface="+mn-ea"/>
              </a:rPr>
              <a:t> 기업별 </a:t>
            </a:r>
            <a:r>
              <a:rPr lang="en-US" altLang="ko-KR" sz="2400" b="1" spc="-100" dirty="0">
                <a:latin typeface="+mn-ea"/>
              </a:rPr>
              <a:t>RFM </a:t>
            </a:r>
            <a:r>
              <a:rPr lang="ko-KR" altLang="en-US" sz="2400" b="1" spc="-100" dirty="0">
                <a:latin typeface="+mn-ea"/>
              </a:rPr>
              <a:t>분석</a:t>
            </a:r>
            <a:endParaRPr lang="en-US" altLang="ko-KR" sz="2400" b="1" spc="-100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2507" y="3000992"/>
            <a:ext cx="1432595" cy="2881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43908" y="3535529"/>
            <a:ext cx="1432595" cy="2881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14475" y="4381712"/>
            <a:ext cx="1432595" cy="2881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89541" y="1850763"/>
            <a:ext cx="470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High </a:t>
            </a:r>
            <a:r>
              <a:rPr lang="ko-KR" altLang="ko-KR" b="1" dirty="0"/>
              <a:t>그룹 중</a:t>
            </a:r>
            <a:r>
              <a:rPr lang="en-US" altLang="ko-KR" b="1" dirty="0"/>
              <a:t> </a:t>
            </a:r>
            <a:r>
              <a:rPr lang="en-US" altLang="ko-KR" b="1" dirty="0" smtClean="0"/>
              <a:t>‘</a:t>
            </a:r>
            <a:r>
              <a:rPr lang="en-US" altLang="ko-KR" b="1" dirty="0" err="1" smtClean="0"/>
              <a:t>RFM_score</a:t>
            </a:r>
            <a:r>
              <a:rPr lang="en-US" altLang="ko-KR" b="1" dirty="0" smtClean="0"/>
              <a:t>’</a:t>
            </a:r>
            <a:r>
              <a:rPr lang="ko-KR" altLang="ko-KR" b="1" dirty="0" smtClean="0"/>
              <a:t>가</a:t>
            </a:r>
            <a:r>
              <a:rPr lang="en-US" altLang="ko-KR" b="1" dirty="0" smtClean="0"/>
              <a:t> </a:t>
            </a:r>
            <a:r>
              <a:rPr lang="en-US" altLang="ko-KR" b="1" dirty="0"/>
              <a:t>12</a:t>
            </a:r>
            <a:r>
              <a:rPr lang="ko-KR" altLang="ko-KR" b="1" dirty="0"/>
              <a:t>점인 기업</a:t>
            </a:r>
            <a:endParaRPr lang="ko-KR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1. </a:t>
            </a:r>
            <a:r>
              <a:rPr lang="ko-KR" altLang="en-US" b="1" spc="-100" dirty="0" smtClean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RFM </a:t>
            </a:r>
            <a:r>
              <a:rPr lang="ko-KR" altLang="en-US" b="1" spc="-100" dirty="0" smtClean="0">
                <a:latin typeface="+mn-ea"/>
              </a:rPr>
              <a:t>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AutoShape 6" descr="image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image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image.pn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>
                <a:latin typeface="+mn-ea"/>
              </a:rPr>
              <a:t>입점</a:t>
            </a:r>
            <a:r>
              <a:rPr lang="ko-KR" altLang="en-US" sz="2400" b="1" spc="-100" dirty="0">
                <a:latin typeface="+mn-ea"/>
              </a:rPr>
              <a:t> 기업별 </a:t>
            </a:r>
            <a:r>
              <a:rPr lang="en-US" altLang="ko-KR" sz="2400" b="1" spc="-100" dirty="0">
                <a:latin typeface="+mn-ea"/>
              </a:rPr>
              <a:t>RFM </a:t>
            </a:r>
            <a:r>
              <a:rPr lang="ko-KR" altLang="en-US" sz="2400" b="1" spc="-100" dirty="0">
                <a:latin typeface="+mn-ea"/>
              </a:rPr>
              <a:t>분석</a:t>
            </a:r>
            <a:endParaRPr lang="en-US" altLang="ko-KR" sz="2400" b="1" spc="-100" dirty="0" smtClean="0"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34" y="2412363"/>
            <a:ext cx="697388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704986" y="3439235"/>
            <a:ext cx="6929040" cy="3684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04986" y="5761629"/>
            <a:ext cx="6929040" cy="651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25BAE19-8A02-455F-2CA2-194AF6B901E7}"/>
              </a:ext>
            </a:extLst>
          </p:cNvPr>
          <p:cNvSpPr/>
          <p:nvPr/>
        </p:nvSpPr>
        <p:spPr>
          <a:xfrm>
            <a:off x="1996860" y="3237365"/>
            <a:ext cx="3088922" cy="308892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5AF6150-B771-3EC9-7990-DA91E68C07B3}"/>
              </a:ext>
            </a:extLst>
          </p:cNvPr>
          <p:cNvSpPr/>
          <p:nvPr/>
        </p:nvSpPr>
        <p:spPr>
          <a:xfrm>
            <a:off x="7170914" y="3346716"/>
            <a:ext cx="3088922" cy="3088922"/>
          </a:xfrm>
          <a:prstGeom prst="ellipse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165D13E8-4FAF-41E9-30C1-7E8C884A3ED8}"/>
              </a:ext>
            </a:extLst>
          </p:cNvPr>
          <p:cNvSpPr/>
          <p:nvPr/>
        </p:nvSpPr>
        <p:spPr>
          <a:xfrm>
            <a:off x="4632883" y="1052344"/>
            <a:ext cx="3088922" cy="3088922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22074" y="4435205"/>
            <a:ext cx="2762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지니 </a:t>
            </a:r>
            <a:r>
              <a:rPr lang="ko-KR" altLang="en-US" sz="4400" dirty="0" err="1">
                <a:solidFill>
                  <a:schemeClr val="bg1"/>
                </a:solidFill>
                <a:latin typeface="+mj-ea"/>
                <a:ea typeface="+mj-ea"/>
              </a:rPr>
              <a:t>태블릿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0385" y="2212085"/>
            <a:ext cx="21339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다우기술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35728" y="4506456"/>
            <a:ext cx="1159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지니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1837239-FBB7-7802-0C74-6EAEF1431269}"/>
              </a:ext>
            </a:extLst>
          </p:cNvPr>
          <p:cNvSpPr txBox="1"/>
          <p:nvPr/>
        </p:nvSpPr>
        <p:spPr>
          <a:xfrm>
            <a:off x="7169534" y="1253691"/>
            <a:ext cx="2579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상품권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1837239-FBB7-7802-0C74-6EAEF1431269}"/>
              </a:ext>
            </a:extLst>
          </p:cNvPr>
          <p:cNvSpPr txBox="1"/>
          <p:nvPr/>
        </p:nvSpPr>
        <p:spPr>
          <a:xfrm>
            <a:off x="707147" y="2687542"/>
            <a:ext cx="3198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단가가 높은 학습용 </a:t>
            </a:r>
            <a:r>
              <a:rPr lang="ko-KR" altLang="en-US" sz="2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태블릿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1837239-FBB7-7802-0C74-6EAEF1431269}"/>
              </a:ext>
            </a:extLst>
          </p:cNvPr>
          <p:cNvSpPr txBox="1"/>
          <p:nvPr/>
        </p:nvSpPr>
        <p:spPr>
          <a:xfrm>
            <a:off x="4890948" y="5584252"/>
            <a:ext cx="2834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마스크 제외 교구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0150" y="102242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094340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입점</a:t>
            </a:r>
            <a:r>
              <a:rPr lang="ko-KR" altLang="en-US" sz="2400" b="1" spc="-1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기업별 </a:t>
            </a:r>
            <a:r>
              <a:rPr lang="en-US" altLang="ko-KR" sz="2400" b="1" spc="-1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RFM </a:t>
            </a:r>
            <a:r>
              <a:rPr lang="ko-KR" altLang="en-US" sz="2400" b="1" spc="-1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분석</a:t>
            </a:r>
            <a:endParaRPr lang="en-US" altLang="ko-KR" sz="2400" b="1" spc="-1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27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67" y="2052408"/>
            <a:ext cx="7194222" cy="448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>
                <a:latin typeface="+mn-ea"/>
              </a:rPr>
              <a:t>2</a:t>
            </a:r>
            <a:r>
              <a:rPr lang="en-US" altLang="ko-KR" b="1" spc="-100" dirty="0" smtClean="0">
                <a:latin typeface="+mn-ea"/>
              </a:rPr>
              <a:t>. </a:t>
            </a:r>
            <a:r>
              <a:rPr lang="ko-KR" altLang="en-US" b="1" spc="-100" dirty="0" smtClean="0">
                <a:latin typeface="+mn-ea"/>
              </a:rPr>
              <a:t>매출 시각화 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월별</a:t>
            </a:r>
            <a:r>
              <a:rPr lang="en-US" altLang="ko-KR" sz="2000" b="1" spc="-100" dirty="0" smtClean="0">
                <a:latin typeface="+mn-ea"/>
              </a:rPr>
              <a:t>, </a:t>
            </a:r>
            <a:r>
              <a:rPr lang="ko-KR" altLang="en-US" sz="2000" b="1" spc="-100" dirty="0" smtClean="0">
                <a:latin typeface="+mn-ea"/>
              </a:rPr>
              <a:t>연도별 매출 시각화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9541" y="1798493"/>
            <a:ext cx="5411259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월별 매출 시각화</a:t>
            </a:r>
            <a:endParaRPr lang="en-US" altLang="ko-KR" sz="1400" b="1" spc="-100" dirty="0" smtClean="0">
              <a:latin typeface="+mn-ea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0372" y="2391116"/>
            <a:ext cx="1224006" cy="3839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770283" y="2391116"/>
            <a:ext cx="409904" cy="38397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33" y="1736181"/>
            <a:ext cx="7240588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>
                <a:latin typeface="+mn-ea"/>
              </a:rPr>
              <a:t>2</a:t>
            </a:r>
            <a:r>
              <a:rPr lang="en-US" altLang="ko-KR" b="1" spc="-100" dirty="0" smtClean="0">
                <a:latin typeface="+mn-ea"/>
              </a:rPr>
              <a:t>. </a:t>
            </a:r>
            <a:r>
              <a:rPr lang="ko-KR" altLang="en-US" b="1" spc="-100" dirty="0" smtClean="0">
                <a:latin typeface="+mn-ea"/>
              </a:rPr>
              <a:t>매출 시각화 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월별</a:t>
            </a:r>
            <a:r>
              <a:rPr lang="en-US" altLang="ko-KR" sz="2000" b="1" spc="-100" dirty="0" smtClean="0">
                <a:latin typeface="+mn-ea"/>
              </a:rPr>
              <a:t>, </a:t>
            </a:r>
            <a:r>
              <a:rPr lang="ko-KR" altLang="en-US" sz="2000" b="1" spc="-100" dirty="0" smtClean="0">
                <a:latin typeface="+mn-ea"/>
              </a:rPr>
              <a:t>연도별 매출 시각화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9541" y="1798493"/>
            <a:ext cx="5411259" cy="45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연도별 매출 시각화</a:t>
            </a:r>
            <a:endParaRPr lang="en-US" altLang="ko-KR" sz="1400" b="1" spc="-100" dirty="0" smtClean="0">
              <a:latin typeface="+mn-ea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4435102" y="2601310"/>
            <a:ext cx="3211174" cy="26170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89541" y="1850763"/>
            <a:ext cx="291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월별 순이익 </a:t>
            </a:r>
            <a:endParaRPr lang="ko-KR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1" y="2333767"/>
            <a:ext cx="5513877" cy="396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>
                <a:latin typeface="+mn-ea"/>
              </a:rPr>
              <a:t>2</a:t>
            </a:r>
            <a:r>
              <a:rPr lang="en-US" altLang="ko-KR" b="1" spc="-100" dirty="0" smtClean="0">
                <a:latin typeface="+mn-ea"/>
              </a:rPr>
              <a:t>. </a:t>
            </a:r>
            <a:r>
              <a:rPr lang="ko-KR" altLang="en-US" b="1" spc="-100" dirty="0" smtClean="0">
                <a:latin typeface="+mn-ea"/>
              </a:rPr>
              <a:t>매출 시각화 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월별</a:t>
            </a:r>
            <a:r>
              <a:rPr lang="en-US" altLang="ko-KR" sz="2000" b="1" spc="-100" dirty="0">
                <a:latin typeface="+mn-ea"/>
              </a:rPr>
              <a:t> </a:t>
            </a:r>
            <a:r>
              <a:rPr lang="ko-KR" altLang="en-US" sz="2000" b="1" spc="-100" dirty="0" smtClean="0">
                <a:latin typeface="+mn-ea"/>
              </a:rPr>
              <a:t>순이익 매출 시각화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image12.png" descr="https://lh4.googleusercontent.com/JS3HRfvRrots1UGjJFrMxyQw5RvDrMr_2koN9mDMa-DZl2B2Txd3IqACAUzP6GoxXHm73-xlXjdMNd7MpOplJ3xSNKEZVTu_yniOliIxsV6NbNXefK8R99IxU0ug0edwPMXwof6npqWnoDfth4X6tQ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53297" y="2479376"/>
            <a:ext cx="3615037" cy="3819985"/>
          </a:xfrm>
          <a:prstGeom prst="rect">
            <a:avLst/>
          </a:prstGeom>
          <a:ln/>
        </p:spPr>
      </p:pic>
      <p:sp>
        <p:nvSpPr>
          <p:cNvPr id="22" name="TextBox 21"/>
          <p:cNvSpPr txBox="1"/>
          <p:nvPr/>
        </p:nvSpPr>
        <p:spPr>
          <a:xfrm>
            <a:off x="7453297" y="1850763"/>
            <a:ext cx="33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altLang="ko-KR" dirty="0"/>
              <a:t>10</a:t>
            </a:r>
            <a:r>
              <a:rPr lang="ko-KR" altLang="en-US" dirty="0" smtClean="0"/>
              <a:t>월에 </a:t>
            </a:r>
            <a:r>
              <a:rPr lang="ko-KR" altLang="en-US" dirty="0"/>
              <a:t>할부로 </a:t>
            </a:r>
            <a:r>
              <a:rPr lang="ko-KR" altLang="en-US" dirty="0" smtClean="0"/>
              <a:t>결제된 상품</a:t>
            </a:r>
            <a:endParaRPr lang="ko-KR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8093119" y="2838733"/>
            <a:ext cx="853759" cy="3427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③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선택분석  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시간대 별  이용자 수 분석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1945" y="2002777"/>
            <a:ext cx="786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 smtClean="0">
                <a:latin typeface="+mj-ea"/>
                <a:ea typeface="+mj-ea"/>
              </a:rPr>
              <a:t>시간대 별 이용자 수 시각화</a:t>
            </a:r>
            <a:endParaRPr lang="en-US" altLang="ko-KR" b="1" spc="-15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20" y="2552130"/>
            <a:ext cx="7278115" cy="38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3. </a:t>
            </a:r>
            <a:r>
              <a:rPr lang="ko-KR" altLang="en-US" b="1" spc="-100" dirty="0" smtClean="0">
                <a:latin typeface="+mn-ea"/>
              </a:rPr>
              <a:t>결제방법 관련 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결제 방법과 결제 연관성 분석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74" y="2971563"/>
            <a:ext cx="1978471" cy="264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125" y="2187443"/>
            <a:ext cx="4876849" cy="438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1411945" y="2002777"/>
            <a:ext cx="786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j-ea"/>
                <a:ea typeface="+mj-ea"/>
              </a:rPr>
              <a:t>결제 </a:t>
            </a:r>
            <a:r>
              <a:rPr lang="ko-KR" altLang="en-US" b="1" spc="-150" dirty="0" smtClean="0">
                <a:latin typeface="+mj-ea"/>
                <a:ea typeface="+mj-ea"/>
              </a:rPr>
              <a:t>방법 별 </a:t>
            </a:r>
            <a:r>
              <a:rPr lang="ko-KR" altLang="en-US" b="1" spc="-150" dirty="0">
                <a:latin typeface="+mj-ea"/>
                <a:ea typeface="+mj-ea"/>
              </a:rPr>
              <a:t>판매금액 합계</a:t>
            </a:r>
            <a:endParaRPr lang="en-US" altLang="ko-KR" b="1" spc="-150" dirty="0">
              <a:latin typeface="+mj-ea"/>
              <a:ea typeface="+mj-ea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237" y="2551630"/>
            <a:ext cx="3033865" cy="366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1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3" y="2368922"/>
            <a:ext cx="4535193" cy="424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051" y="3073506"/>
            <a:ext cx="2018394" cy="269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09" y="2510686"/>
            <a:ext cx="2760216" cy="363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3" y="856128"/>
            <a:ext cx="44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3. </a:t>
            </a:r>
            <a:r>
              <a:rPr lang="ko-KR" altLang="en-US" b="1" spc="-100" dirty="0" smtClean="0">
                <a:latin typeface="+mn-ea"/>
              </a:rPr>
              <a:t>결제방법 관련 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30893"/>
            <a:ext cx="74168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spc="-100" dirty="0" smtClean="0">
                <a:latin typeface="+mn-ea"/>
              </a:rPr>
              <a:t>결제 방법과 결제 연관성 분석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11945" y="2002777"/>
            <a:ext cx="786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j-ea"/>
                <a:ea typeface="+mj-ea"/>
              </a:rPr>
              <a:t>결제 </a:t>
            </a:r>
            <a:r>
              <a:rPr lang="ko-KR" altLang="en-US" b="1" spc="-150" dirty="0" smtClean="0">
                <a:latin typeface="+mj-ea"/>
                <a:ea typeface="+mj-ea"/>
              </a:rPr>
              <a:t>방법 별 </a:t>
            </a:r>
            <a:r>
              <a:rPr lang="ko-KR" altLang="en-US" b="1" spc="-150" dirty="0">
                <a:latin typeface="+mj-ea"/>
                <a:ea typeface="+mj-ea"/>
              </a:rPr>
              <a:t>판매금액 </a:t>
            </a:r>
            <a:r>
              <a:rPr lang="ko-KR" altLang="en-US" b="1" spc="-150" dirty="0" smtClean="0">
                <a:latin typeface="+mj-ea"/>
                <a:ea typeface="+mj-ea"/>
              </a:rPr>
              <a:t>평균</a:t>
            </a:r>
            <a:endParaRPr lang="en-US" altLang="ko-KR" b="1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5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60" y="3564099"/>
            <a:ext cx="2076450" cy="207645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244560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Part 5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결론 및 활용방안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data:image/png;base64,iVBORw0KGgoAAAANSUhEUgAAAp0AAAHRCAYAAAAopwK0AAAAOXRFWHRTb2Z0d2FyZQBNYXRwbG90bGliIHZlcnNpb24zLjcuMSwgaHR0cHM6Ly9tYXRwbG90bGliLm9yZy/bCgiHAAAACXBIWXMAAA9hAAAPYQGoP6dpAABUWUlEQVR4nO3de1iUdf7/8dcgCkicBNe0RNBVwwy1UFdLQPNUukokgpqldjA74CGr9VubwuaXTDdPHTY1LNO+nkoz3c0scQlPracit2Q1NdoUdQmQM+L8/vDHbCMDzig3g/B8XNdcV9z3+3PPez6ZvPrMfTCZzWazAAAAAAO5OLsBAAAA1H+ETgAAABiO0AkAAADDEToBAABgOEInAAAADEfoBAAAgOEInQBQx2VnZys7O9vZbQDANSF0AkAty8nJ0bx589SjRw+1aNFC7u7uCgwM1MCBA/XBBx/o4sWLVvX33nuvoqOjqzzekSNHdOTIEZv7SktLtW/fPv3nP/+xbLtw4YJMJpNmzZpVI5/HlrS0NI0bN07nzp2TJO3atUuPPPKITp8+7dBx/u///k/u7u765ptvrqqP0tJSFRcX2/0qLy+/qvf5te+//14bN260/Dxjxgw9//zz13xc4Hrn6uwGAKAhycnJUffu3ZWTk6NnnnlGvXv3lq+vr7KysrR582Y99NBD+vjjj7VmzRq7jzlx4kRJ0o4dOyrt+/nnn9W9e3ctX75c48aNu+b+T506pcOHD1e5v23btmrbtq2OHj2q9957T7NmzVJAQIAyMjL0zjvvaPr06brxxhsrjTt06JCOHj1aafuePXtUUlKizz77TBkZGZX2d+/eXW3atKmyn969e2v//v12fjrptdde09SpU6vc//333+ull17SF198oYKCAnXq1ElPP/20xo8fb6lZvXq1EhISVPHsld27d+vChQt29wDUV4ROAKhFq1ev1tGjR7Vz50717t3bat+AAQMUGBio6dOnKzExUR07dqyx9z127Jj27NkjSde0mrd161argHW5mTNnXtUK6rJly/TGG29Uuf/ZZ5+1uf1KYfrPf/6zfvnllyu+f35+vsaOHavGjRtXWfPVV1/p7rvvVvfu3bVixQo1a9ZMW7du1eOPP65Dhw5p4cKFV3wfoCEjdAJALSoqKpIk+fn52dxfsb2wsNCh45aXlys/P7/S9orjvPzyy3r55ZcdOmZ1vv76awUGBlptq+oz2WPRokVasGCB1bZffvlFvXv31tGjRzVw4EBt3LixUihs1KhRtceNiIiw6/3PnDkjSdWGzkcffVS33HKLPv/8c7m4XDo7rVevXgoKCtL48eM1atQo/e53v7Pr/YCGiHM6AaAWjRgxQr6+voqOjtbHH3+sc+fOqaysTD/99JPefvttTZs2TWFhYeratatDx01LS5OXl1el16233ipJeuONN/TLL7/ol19+sZxneS28vb3l6+tr9boWLi4ucnV1tby2bdumO++8U6dPn9Zzzz2nlJQURUZG6quvvrKqM5lM1/xZJKmsrExS1aHzhx9+0DfffKOnn37aEjgrPPTQQ/Lz87M6jxNAZax0AkAtat26tfbs2aNXXnlFDzzwgNXq5E033aRJkybpD3/4g8NhqkuXLpVWCiXp9OnTGjVqlJo2bWoJhnXt/MJTp07pp59+0k8//aTt27frb3/7m3744Qfdd999+vTTT9W2bVvFxsZq2rRpuvPOO3XLLbdo8ODB6tOnj2666SZ16NDhmlZZJamkpETSpTBdVY+SFBwcXGmfyWRSUFCQfv75Z6vtK1eulCRlZWXJ39//mvoD6gNCJwDUso4dO2r58uVavny5srOzlZubq9/85jfy9PS86mP6+voqMjKy0vYTJ05Ikt577z3LOZ0VF7jUFXv27FF0dLQ8PDzUpUsXPfroo4qJiVHbtm0tNbfffrt27NihgwcPau3atdq0aZMWLVok6dJX/dcaOivO+/Tx8bG5v1mzZpL+Gz4vd+rUKYWHh1ttGzt2rOWf77zzzmvqD6gPCJ0A4CRlZWVq3LixPDw8lJWVpcLCQuXn5+v8+fM6f/68br75ZvXo0aNG3quwsFA5OTmS6l7ovO+++3T8+HEFBgZW+ur6ct26dVO3bt2UlJSk4uJiZWZmqn379lY1paWllW47dSUV53S6u7uruLhY0qWv2ivOGb3lllvUpk0bvffeexo5cqTV2G3btun06dMaNGiQ1faKeY6MjKxzq8uAMxA6AaAW5OXlqXXr1iovL9eFCxdUWlpaZfhzdXWVj4+PHnjgAbtD565du2zeiqjiSvVJkyZZrvK+cOGC1q5de3UfxEG2vo7+tR07duinn366pvfYu3evQkNDFRoaKunSqmh1t3Wqzq9XK399ZbzJZNKiRYt03333aeLEiXr++efVrFkzffbZZ3r66ac1dOhQ3XPPPdf0OYD6jtAJALXA29tbS5YsUaNGjeTh4SF3d3d5eHho27ZtmjVrlnbt2qV27drphhtu0Llz5ywrdSdOnFBJSYnc3d2rPPa0adMUFxdX7fv36tWrRj+PvebPn6+AgAB9+eWXWrJkSaX98+bN05YtW675fWbOnGkJnfPnz1dubu41H7N79+5WPw8bNkx//etfNX36dLVr106S5OXlpccff7xG7wwA1FeETgCoJbGxsZW2VdzwvGXLlvrNb34jSQoNDa0Umqq79c+wYcMc6qNRo0ZavHhxjX11X52oqCgFBQXpwoULNkPn5s2bqx3/7rvvavz48UpPT1fnzp3tes8BAwZcVa/2GDRokAYNGqQzZ86ooKBAN998c7W3WQLwX4ROAHAiHx8fdezY0Sq4ZGVlWX31PmzYMHl4eFzxWOfOnbP7dkj9+/dXQECA4w0bqLi4uNK5jxVXlRcVFVW6D2mTJk3UpEmTao9ZVFTk0M3w3d3d5ep65V+NFf+DYMtLL72kF1980fLzF198Yff7A/UZoRMAnOBf//qXysvLFRISoo0bN+r8+fP6/vvvbdYuWrRITZs2veIxX3/9dSUkJNjdw9U+PUiSli5des1XjF9u6NChVQY0W6uy9vR/zz336O9//7vdPdjzuNCcnByHP/udd96ptLQ0h8YA9Q2hEwCcoHv37g6dd2hPaJk1a5bdIfJqb6p+ww03qE2bNlq1alWlfW3atLmmm8SvXr3acuX4lbRu3dru43bu3FlJSUnV1pw5c0YPP/ywXcfz9PTU+++/b/f7z5492+5aoD4jdAKAE1Tcvsge/fv3tyuMXbx40eFbBTlqxIgRGjFihCHHNurrfn9/fw0dOrTamor7mdqjcePGeuCBB+yuX7ZsGbdMAkToBACnqPh63R6FhYVXvH+lJCUmJjr09Xpd079/f85/BOoxQicAOMHVfL1ur++//95yU/PqVDxlpy65/fbbbX51b0tduxAKQPUInQDgJOPHj9dzzz1nd31BQYFdj8rcu3evXSujkhQXF2fX1dq1JT8/X/v27bO7fsyYMVc8PzUrK8vyHPSq2HvVP4CrV3f+pgGABqbi+ev2+uSTT654bqIkPfTQQ3YfMyoqSjfccIPd9UbLyMiwemb5ldgTmr///nuHjgnAGCZzXXsILwCg3qm4yft3332nW265xdnt1Kp33nlHFy9e1KOPPursVgCnInQCAADAcPad9AMAAABcA0InAAAADEfoBAAAgOEInQAAADAct0xCnXHx4kX9/PPP8vLyuurnQgMAgNplNpt1/vx5tWrVqtp7BBM6UWf8/PPPat26tbPbAAAAVyEzM1M333xzlfsJnagzvLy8JF36Q+vt7e3kbgAAgD3y8vLUunVry+/xqhA6UWdUfKXu7e1N6AQA4DpzpVPjuJAIAAAAhiN0AgAAwHCETgAAABiO0AkAAADDEToBAABgOEInAAAADEfoBAAAgOEInQAAADAcoRMAAACGI3QCAADAcIROAAAAGI7QCQAAAMMROgEAAGA4QicAAAAMR+gEAACA4Vyd3QAAXE/Gbxjs7Ba0/L5Pnd0CADiMlU4AAAAYjtAJAAAAwxE6AQAAYDhCJwAAAAxH6AQAAIDhCJ0AAAAwHKETAAAAhquzobO0tFQzZ87UnXfeafeY8vJyzZkzRx06dJC7u7uCg4OVmJiosrKySrXZ2dmaOHGiWrZsKQ8PD3Xr1k2rV6+2edz09HQNHTpUvr6+8vLy0oABA3Tw4EG7enJk7IYNG9SzZ081bdpUzZs31/jx43X27Nlr+pzXMra25ggAANR/dS50FhcX691339Wtt96qxMRElZeX2z12woQJSkxM1IQJE7Rx40aNGjVKCQkJevzxx63qzp8/r/DwcG3btk2zZ8/WunXr1LZtW40aNUrvv/++VW16erp69+6tgoICJScna+nSpTp79qzCw8P13XffVduPI2OTk5MVHR2trl27av369UpISNAnn3yifv36qaio6Ko+5/UwRwAAoGEwmc1ms7Ob+DUfHx/l5eVpyJAhyszMlIeHh/bs2XPFcSkpKerXr5/WrFmjkSNHWrbPmjVLCQkJOnTokLp06SJJmjlzpubNm6fDhw8rKChIkmQ2m9WvXz99//33OnnypJo0aSJJioiIUE5Ojvbt26fGjRtLkv7zn/+oY8eOCg8P10cffVRlT/aOzcnJUVBQkEaPHq0333zTMn7Hjh3q27evFi5cqPj4eIc/5/UwR7+Wl5cnHx8f5ebmytvb264xQG3jiUQAYM3e3991bqUzOjpaO3fu1ObNm+Xn52f3uOTkZAUFBSkmJsZq+9NPPy0XFxetW7fOsm358uWKiYmxhClJMplMio+P1+nTp5WamipJOnbsmFJTUzV16lRLmJIkf39/jRkzRlu2bFFBQYHNfhwZ++GHHyo3N1fPPvus1TEiIyMVGhqqtWvXXtXnrOtzBAAAGo46FzqXL1+u3r17OzwuNTVVERERMplMVtv9/f0VEhKi/fv3S5KOHz+uzMxMRUZGVjpGnz59JMlSWxGsqqotLS3Vt99+W2U/9o5NTU1VmzZtFBwcbLP2wIEDqliQtvdzVtVTXZojAADQcNS50Hk1iouLlZmZqXbt2tncHxwcrJMnT0qSMjIyJMlmbUBAgG644QarWldXVwUGBto8piRL7eUcGZuRkVFt70VFRTp79qxDn/NydXGOAABAw+Hq7AZqQm5ursxms3x9fW3u9/b2Vn5+vqRL509KsrvW29tbLi6Vs3nFOQsVtZdzZGxOTo5atWpVZT8VtWaz2e7Pebm6OEclJSUqKSmx/JyXl2ezDgAAXP/qxUpnxe1+GjVqZHO/yWSyhCJHa6urk2QzbDk61t5aR3q31Y+9Y2trjpKSkuTj42N5tW7d2mYdAAC4/tWL0Onp6Smp6hW1/Px8+fj4XFVtdXWSLLW2erJ3rL21jvRuqx97x9bWHM2YMUO5ubmWV2Zmps06AABw/asXodPPz09eXl46ceKEzf0nTpxQ+/btJcly7qGt2pycHOXm5lrVFhUV6cyZMzaPKclSezlHxgYGBlbbe7NmzeTn5+fQ57xcXZwjNzc3eXt7W70AAED9VC/O6ZSkHj16KC0trdL2nJwcHT58WBMmTJAkde7cWZ6enkpLS7O6V6Uky/jw8HBJUs+ePS3bo6OjK9UGBAQoJCTEZj+OjO3Zs6f++te/6uzZs2revHml2oiICIc/py11bY5Qu7a+c6+zW9Cgh//q7BYAAE5SL1Y6JWn06NFKT0/Xtm3brLYvXrxYbm5uio2NlXRpdS06OlorV66stDq3YMEChYWFKTQ0VJLUq1cvBQUFaf78+fr1PfSzs7P13nvvady4cVWez+jI2IreFixYYHWML7/8Uvv379fDDz/s8Oe8HuYIAAA0HHXuiUS/FhkZqeLiYptPJFq2bJl8fX01YsQISZcuaOnTp4+OHDmimTNnKiQkRCkpKZo3b54WLlyoJ5980jL2xIkTuuOOO3TjjTdqxowZ8vX1VXJysj799FOlpqYqLCzMUrtp0yZFRUXp3nvv1WOPPabCwkIlJSWpqKhIX331leUK76NHj2rlypV66qmnFBAQ4NBYSXrmmWe0YMECTZkyRQMGDNCxY8c0c+ZM9evXz+rm8I58zro2R1fCE4mMxUpnzeCJRABg7bp9IpE9ysrKNGXKFGVnZ1u2NW7cWFu3blVcXJySkpIUFRWlzz//XKtWrbIKU5IUFBSktLQ0BQcH64knntDo0aNVWFiotLQ0qzAlScOGDdOmTZuUlZWl2NhYTZ48WWFhYdq5c6dVmFq7dq2WLVumZs2aOTxWkubOnas5c+bo448/1vDhw/Xaa69p8uTJWrVqlVWdvZ+zLs4RAABouOr0SmdV0tLS1K9fP506dUr+/v7ObkeS1L9/f3Xp0kV//vOfnd2KpLo5R1fCSqexWOmsGax0AoC1er3SuX37dg0cOLDOhKmSkhLt2rVLo0aNcnYrFnVtjgAAQMN2XYbOlJQUxcXFObsNiz179qhVq1aVvnZ2pro2RwAAoGG7Lm+ZlJKS4uwWrEREROjo0aPObsNKXZsjAADQsF2XK50AAAC4vhA6AQAAYDhCJwAAAAxH6AQAAIDhCJ0AAAAwHKETAAAAhiN0AgAAwHCETgAAABiO0AkAAADDEToBAABgOEInAAAADEfoBAAAgOEInQAAADAcoRMAAACGI3QCAADAcIROAAAAGI7QCQAAAMMROgEAAGA4QicAAAAMR+gEAACA4QidAAAAMByhEwAAAIYjdAIAAMBwhE4AAAAYztXZDQAAgPrvb2vOObsF3RMb4OwWGjRWOgEAAGA4QicAAAAMR+gEAACA4QidAAAAMByhEwAAAIYjdAIAAMBwhE4AAAAYjtAJAAAAwxE6AQAAYDhCJwAAAAxH6AQAAIDhCJ0AAAAwHKETAAAAhiN0AgAAwHCETgAAABiO0AkAAADDEToBAABgOEInAAAADEfoBAAAgOEInQAAADAcoRMAAACGI3QCAADAcIROAAAAGI7QCQAAAMPVu9B5/vx5PfPMM2rdurU8PT3VtWtXLVmyRBcvXrSqy87O1sSJE9WyZUt5eHioW7duWr16tc1jpqena+jQofL19ZWXl5cGDBiggwcP2tWPI2M3bNignj17qmnTpmrevLnGjx+vs2fPVqorLy/XnDlz1KFDB7m7uys4OFiJiYkqKyu7Yj+OjK2tOQIAAPVfvQqdZWVl6t+/v5KTkzV58mStWbNGkZGRmjRpkp566ilL3fnz5xUeHq5t27Zp9uzZWrdundq2batRo0bp/ffftzpmenq6evfurYKCAiUnJ2vp0qU6e/aswsPD9d1331XbjyNjk5OTFR0dra5du2r9+vVKSEjQJ598on79+qmoqMiqdsKECUpMTNSECRO0ceNGjRo1SgkJCXr88cevOEf2jq2tOQIAAA2DyWw2m53dRE1Zu3atYmNjtXHjRg0fPtyyfcqUKVq0aJFOnjyp1q1ba+bMmZo3b54OHz6soKAgSZLZbFa/fv30/fff6+TJk2rSpIkkKSIiQjk5Odq3b58aN24sSfrPf/6jjh07Kjw8XB999FGV/dg7NicnR0FBQRo9erTefPNNy/gdO3aob9++WrhwoeLj4yVJKSkp6tevn9asWaORI0daamfNmqWEhAQdOnRIXbp0sdmPI2Nra45+LS8vTz4+PsrNzZW3t7ddY2C/re/c6+wWNOjhvzq7hWs2fsNgZ7eg5fd96uwWAIf9bc05Z7ege2IDnN1CvWTv7+96tdJZsap29913W23v37+/zGazfvjhB0nS8uXLFRMTYwlTkmQymRQfH6/Tp08rNTVVknTs2DGlpqZq6tSpljAlSf7+/hozZoy2bNmigoICm704MvbDDz9Ubm6unn32WatjREZGKjQ0VGvXrrVsS05OVlBQkGJiYqxqn376abm4uGjdunVVzo8jY2tjjgAAQMNRr0JnSEiIJOnbb7+12p6eni5XV1d16NBBx48fV2ZmpiIjIyuN79OnjyRp//79kmQJVlXVlpaWVnqvCo6MTU1NVZs2bRQcHGyz9sCBA6pYkE5NTVVERIRMJpNVnb+/v0JCQiy9V9WTPWNra44AAEDDUa9CZ3R0tHr37q0HH3xQqampOnfunFasWKGXX35Z06dPV8uWLZWRkSFJateuXaXxAQEBuuGGG3Ty5ElJUkZGhlxdXRUYGFiptiIgVtRezpGxGRkZNvupqC0qKtLZs2dVXFyszMzMamur6seRsbU1RwAAoOFwdXYDNcnV1VUbN25U9+7dFRERYdn++9//XrNnz5Z06fxJSfL19bV5DG9vb+Xn51tqvb295eJSOZtXnLNQUXs5R8bm5OSoVatWVfZTUWs2m2U2m+3q/XK5ubl2j62tOSopKVFJSYnl57y8PJt1AADg+levVjpPnTqlu+66S15eXnr33Xf1+eef69VXX1VaWppiYmJ04cIFy62BGjVqZPMYJpPJEqDKysqqrZNkM2w5OtbeWkd6t9WPvWNra46SkpLk4+NjebVu3dpmHQAAuP7Vq5XOSZMmyWQyac+ePfL09JR06aKiQYMGqUePHnr99dfVpk0bSVWvvuXn58vHx0eS5OnpWW2dJEvt5RwZ6+j72NO7rX7sHeto7dXO0YwZMzRt2jTLz3l5eQRPAADqqXqz0llYWKhPPvlEo0ePtoSmCqGhoerVq5fWrFljOffwxIkTlY6Rk5Oj3NxctW/fXpIUGBiooqIinTlzplJtxfiK2ss5MjYwMNBmPxW1zZo1k5+fn/z8/OTl5VVtbVX9ODK2tubIzc1N3t7eVi8AAFA/1ZvQWVBQoIsXL6q8vNzm/gsXLuj8+fPq3LmzPD09lZaWVqmmYlt4eLgkqWfPnlbbL68NCAiwXDF/OUfG9uzZU0eOHLH59KG0tDSr81N79Ohh85g5OTk6fPiwpXdb7B1bW3MEAAAajnoTOps3b65OnTpp9erVKiwstNp38OBB7d27V3369JGbm5uio6O1cuXKSqtzCxYsUFhYmEJDQyVJvXr1UlBQkObPn69f30M/Oztb7733nsaNG1fl+YyOjI2NjbW8/699+eWX2r9/vx5++GHLttGjRys9PV3btm2zql28eLHc3Nwsx7LF3rG1NUcAAKDhqFdPJNqxY4cGDx6sDh06KD4+Xi1bttShQ4c0d+5ceXt7a+/evWrZsqVOnDihO+64QzfeeKNmzJghX19fJScn69NPP1VqaqrCwsIsx9y0aZOioqJ077336rHHHlNhYaGSkpJUVFSkr776ynKF99GjR7Vy5Uo99dRTCggIcGisJD3zzDNasGCBpkyZogEDBujYsWOaOXOm+vXrZ3Vz+LKyMvXp00dHjhzRzJkzFRISopSUFM2bN08LFy7Uk08+aaldtmyZfH19NWLECIfHGjFHV8ITiYzFE4lqBk8kAq4OTySqvxrkE4kiIyO1d+9edejQQX/4wx8UFRWlt99+W2PGjNG+ffvUsmVLSVJQUJDS0tIUHBysJ554QqNHj1ZhYaHS0tKswpQkDRs2TJs2bVJWVpZiY2M1efJkhYWFaefOnVZhau3atVq2bJmaNWvm8FhJmjt3rubMmaOPP/5Yw4cP12uvvabJkydr1apVVnWNGzfW1q1bFRcXp6SkJEVFRenzzz/XqlWrrEJjWVmZpkyZouzsbIfHGjVHAACg4apXK53O1L9/f3Xp0kV//vOfnd2KpEvnU/br10+nTp2Sv7+/s9uxCyudxmKls2aw0glcHVY6668GudLpLCUlJdq1a5dGjRrl7FYstm/froEDB143gRMAANRvhM4asGfPHrVq1arS187OlJKSori4OGe3AQAAIKme3RzeWSIiInT06FFnt2ElJSXF2S0AAABYsNIJAAAAwxE6AQAAYDhCJwAAAAxH6AQAAIDhuJAIuEY/Lhrh7BYUGL/e2S0AAFAtVjoBAABgOEInAAAADEfoBAAAgOEInQAAADAcoRMAAACGI3QCAADAcIROAAAAGI7QCQAAAMMROgEAAGA4QicAAAAMR+gEAACA4QidAAAAMByhEwAAAIYjdAIAAMBwhE4AAAAYjtAJAAAAwxE6AQAAYDhCJwAAAAxH6AQAAIDhCJ0AAAAwHKETAAAAhiN0AgAAwHCuzm4AAIC6Kmr9F85uQRtH3O3sFoAawUonAAAADEfoBAAAgOEInQAAADAcoRMAAACGI3QCAADAcIROAAAAGI7QCQAAAMMROgEAAGA4QicAAAAMR+gEAACA4XgMJgAA17n4DZnObkGL7mvt7BZQx7HSCQAAAMNdcaXz1KlTOnjw4BUP5O7url69eiklJcXmfn9/f/Xs2dPxDgEAAHDdu2Lo3L59u8aOHWu1zWQySZLMZrNl24033qiUlBQNHTrU5nEiIyO1ffv2a+kVAAAA16krhs777rtPx48ft/xsNpu1YMEC7d69W2vXrrVsb9SokQoKCiTJqr6Cu7t7TfQLAACA69AVQ2fTpk3Vpk0bq21+fn5yc3OrtP3IkSMymUyVtgMAAKBhs+vq9fDwcKuff/zxR+Xm5lptDwgIUFJSUs12BwAAgHrBrtB5+cqlrZVMX1/fGmkIAAAA9Y9dofP999+362BHjhy5pmYAAABQPzl0c/i9e/fqgw8+0MmTJ+Xr66uBAwcqLi5OLi7c7hMAAABVszstvvrqq+rVq5e2b9+uJk2a6OTJkxo/frz69++vkpISI3sEAADAdc6u0Ll3717NmDFDS5cuVXp6utauXauUlBQdOnRIR44c0cyZM43uEwAAANcxu0LnypUrdc899+jhhx+22h4SEqKEhAStWLHCkOauRllZmV599VXddttt8vDwkI+Pj3r37q38/HxLTXZ2tiZOnKiWLVvKw8ND3bp10+rVq20eLz09XUOHDpWvr6+8vLw0YMAAu57Q5OjYDRs2qGfPnmratKmaN2+u8ePH6+zZs5XqysvLNWfOHHXo0EHu7u4KDg5WYmKiysrKrtiPI2Nra44AAEDDYFfoPHXqlDp16mRzX6dOnZSVlVWjTV2tkpISDRw4UK+88opGjhypjz76SMnJyerVq5cuXrwoSTp//rzCw8O1bds2zZ49W+vWrVPbtm01atSoShdMpaenq3fv3iooKFBycrKWLl2qs2fPKjw8XN999121vTgyNjk5WdHR0eratavWr1+vhIQEffLJJ+rXr5+KioqsaidMmKDExERNmDBBGzdu1KhRo5SQkKDHH3/8ivNj79jamiMAANBw2HUhUWBgoPbv329z3/79+3XTTTdJknx8fDR69Oia685BL7zwgv75z39q3759atu2rWX7/fffb/nnefPm6fjx4zp8+LCCgoIkSUOGDFG/fv303HPPKTY2Vk2aNJEkPfXUU2rbtq0+++wzNW7cWJI0YMAAdezYUS+88II++uijKnuxd2xOTo6mTZumSZMm6c0337SM79Spk/r27aulS5cqPj5ekpSSkqIVK1ZozZo1GjlypCRp8ODBatKkiRISEhQfH68uXbrY7MeRsbU1RwAAoOGwa6XzoYceUmpqqpKSkiwrhpKUlpamhIQEPfLII5IuPX/d3tsr1bTTp09r8eLFmjNnjlXgvNzy5csVExNjCVPSpWfJx8fH6/Tp00pNTZUkHTt2TKmpqZo6daolTEmSv7+/xowZoy1btlge+3k5R8Z++OGHys3N1bPPPmt1jMjISIWGhlo9ajQ5OVlBQUGKiYmxqn366afl4uKidevWVfm5HRlbG3MEAAAaFrtCZ5cuXfTGG2/opZdeUsuWLXXXXXepY8eOioiIUJ8+ffTCCy8Y3ecVrV+/Xo0bN1ZcXJykS8+Iv9zx48eVmZmpyMjISvv69OkjSZYV3YpgVVVtaWmpvv32W5u9ODI2NTVVbdq0UXBwsM3aAwcOWD5LamqqIiIiZDKZrOr8/f0VEhJS5Wq0I2Nra44AAEDDYvctkx577DH985//VHx8vG699VYNHz5cf/vb37RhwwY1atTIyB7tkpaWpi5duujo0aPq27ev3N3d5e7urnvuuUeHDx+WJGVkZEiS2rVrV2l8QECAbrjhBp08edJS6+rqqsDAwEq1FQGxovZyjozNyMiw2U9FbVFRkc6ePavi4mJlZmZWW1tVP46Mra05AgAADYtDN4dv3759nVjVtOVf//qXmjZtqnvvvVePPPKIXnjhBf3www9KTExUnz59dPDgQeXk5Eiq+pGd3t7elqvcc3Jy5O3tbfPG997e3pJkdUX8rzkyNicnR61ataqyn4pas9kss9lsV++Xy83NtXtsbc2RdOnCr1/f4zUvL6/KWgAAcH1zKHTWZXl5eTpw4IA2btyo4cOHW7ZHRETo1ltv1Zw5c9S7d29JqnJl1mQyWQJUWVlZtXWSqnwSkyNj7a2tuK2RPb3b6sfesY7WXu0cSVJSUpISEhKq3A8AAOqPawqdRUVF+sc//qHw8PCa6uequbq6qlWrVlaBU5I6duyoXr16KTU1VQMGDJBU9epbfn6+fHx8JEmenp7V1kmy1F7OkbGOvo89vdvqx96xjtZe7RxJ0owZMzRt2jTLz3l5eWrdunWV9aj/3n5/kLNb0MSxW53dAgDUS9f00PQff/xRffv2ralersmNN95Y5VfCrVq10vnz5y3nHp44caJSTU5OjnJzc9W+fXtJl24TVVRUpDNnzlSqrRhfUXs5R8YGBgba7KeitlmzZvLz85Ofn5+8vLyqra2qH0fG1tYcSZKbm5u8vb2tXgAAoH66ptBZl4SFhemHH36weYueEydOKDAwUJ07d5anp6fS0tIq1VRsq1i17dmzp9X2y2sDAgIUEhJisxdHxvbs2VNHjhyx+fShtLQ0RUREWH7u0aOHzWPm5OTo8OHD1a442zu2tuYIAAA0LHaFzoSEBM2ePVtz5szR/PnztXTpUq1evVo7duywqnvttdeqfBlt9OjRKi4u1vz5862279y5U1999ZViYmLk5uam6OhorVy5stLq3IIFCxQWFqbQ0FBJUq9evRQUFKT58+db3X4pOztb7733nsaNG1fl+YyOjI2NjbW8/699+eWX2r9/v9WjR0ePHq309HRt27bNqnbx4sVyc3OzHKuq+bFnbG3NEQAAaFjsOqczISFBzZs3l3Tp4pGSkhLL4xl/fd/H6dOnq2nTplbbzGazioqKrM7dM0K3bt00adIkzZo1S3l5eerbt68OHz6sP/3pT7rrrrs0adIkSVJiYqK2bNmivn37asaMGfL19VVycrJ27dplue+kdOlCmoULFyoqKkq///3v9dhjj6mwsFBJSUny8/Ozuor/6NGjWrlypZ566ikFBAQ4NLZ9+/aaMmWKXnnlFRUXF2vAgAE6duyYZs6cqZiYGA0ZMsRSO3bsWC1ZskQjR47UzJkzFRISopSUFM2bN08LFy5UixYtLLXLli2Tr6+vRowY4fBYI+YIAAA0bHZ/vf7ll18qKytL2dnZKigoUElJic2vVQ8cOKDz589bXvv27avRhquzePFiJSUlacOGDYqKitKiRYs0ceJEffrpp5Yn5gQFBSktLU3BwcF64oknNHr0aBUWFiotLU1hYWFWxxs2bJg2bdqkrKwsxcbGavLkyQoLC9POnTutzh9du3atli1bpmbNmjk8VpLmzp2rOXPm6OOPP9bw4cP12muvafLkyVq1apVVXePGjbV161bFxcUpKSlJUVFR+vzzz7Vq1So9+eSTlrqysjJNmTJF2dnZDo81ao4AAEDDZjLbenTPZVxcXPT999+rQ4cOVtuPHDmiTp06qby8vMq6y2vqo/79+6tLly7685//7OxWJF06n7Jfv346deqU/P39nd2O3fLy8uTj46Pc3FzLRUVn31rp5K6k5pMeqHb/j4tG1FInVQuMX3/Fmq3v3FsLnVRv0MN/rXb/9XD1+vgNg2upk6otv+9TZ7fQYESt/8LZLWjjiLuvWBO/IbMWOqneovuqv/vI39acq6VOqnZPbICzW6iXbP3+tqXe3KfTWUpKSrRr1y698sorzm7FYvv27Ro4cOB1FTgBAIB9shbudnYLajG5l8Nj6s3V686yZ88etWrVqtLXzs6UkpJieQY9AABAXcBK5zWKiIjQ0aNHnd2GlZSUFGe3AAAAYIWVTgAAABiO0AkAAADDEToBAABguBo/p/O1116zul/lr+8VCQAAgIbJrtDZokULubpeuTQwMFBbt1a+x11gYKDjnQEAAKDesCt0njp1yq6DnThx4lp6AQAAQD3FOZ0AAAAw3DWFzqZNmyo8PLymegEAAEA9dU2hs3Xr1tyIHAAAAFfE1+sAAAAwHKETAAAAhrvi1ev//ve/9cUXX9TImz344IM1chwAAABcX64YOg8dOqRx48ZVud9kMslsNl/xjUwmE6ETAACggbpi6Lznnnt0/vx5m/tSUlI0fPjwKvcDAAAAkh2h08XFRZ6enjb3eXh4SFKV+wEAAADJjtCZlpamJUuW2Nx3+vRpSfadq7lixQoHWwMAAEB9ccXQWVBQoMzMzCr3h4eHV7sfAAAAuGLoHDRokAYNGlQbvQAAAKCeumLolKSLFy/q6NGjdh80KChITZo0ueqmAAAAUL/YFTpPnTqlW265RSaTqdo6s9ksk8mk3bt3q0ePHjXSIAAAAK5/doXOCh988IFuvPHGKveXlJRo8ODB19wUAAAA6he7Q6fJZFKvXr0UGBhYZU1JSUmNNAUAqP+Grl/l7Ba0ecQYZ7cANBg8ex0AAACGI3QCAADAcHZ/vW42m7V3716dOHGiyprS0tIrXmwEAACAhsehC4liY2ON6gMAAAD1mF2hs2XLlvrXv/5l90Fbt2591Q0BAK7dkA1znd2Cttz3rLNbAFCH2BU6XVxc1K5dO6N7AQAAQD111RcSHTp0SEeOHKnJXgAAAFBPXXXo/OMf/6g33nijJnsBAABAPVUrt0wqLS2tjbcBAABAHXXFczq/+eYbrV+/vtL2jIwMnTlzRi+99JLNcYmJiZKkI0eOqFOnTiovL7/GVgEAAHC9umLo/OGHH7R8+XKb+woLC23uM5lMltApXbrHJwAAABquK4bOqKgoRUVFXdObcMN4AACAhu2az+ksLCzU/fffr5MnT9ZEPwAAAKiH7Aqdu3fv1ujRo23ua9q0qTZv3qzjx4/XaGMAAACoP+wKndnZ2dq3b1+V+5s2barc3NwaawoAAAD1i0PPXv/kk08UExMjDw8PeXh4yN3dXe7u7iooKFBhYaFRPQIAAOA651DovP322/X666+rqKhIRUVFKiwsVEFBgf7yl79whToAAACq5FDovOmmm/TII49U2r5y5coaawgAAAD1T608kQgAAAANm0MrnZJUVlamwsJCy9frhYWFunDhgmX/4sWLtW7dOsvPRUVFNdMpAAAArlsOhc5NmzYpKirK6mbvZrPZ6mdfX1/ddNNNVuN++9vfXmObAAAAuJ45FDrvuOMOffDBB2ratKmaNm1quYp90KBBlpqxY8dq7NixNd4oAAAArl92h06z2aybbrpJcXFxlQ/i6vC39AAAAGhA7LqQ6O6779bf//73KvfHxsaqXbt2NdYUAAAA6he7lijd3d3VqlWrKvcvWLCgpvoBAABAPcQtkwAAAGA4QicAAAAMV69D56hRo2QymfTpp59abc/OztbEiRPVsmVLeXh4qFu3blq9erXNY6Snp2vo0KHy9fWVl5eXBgwYoIMHD9r1/o6M3bBhg3r27KmmTZuqefPmGj9+vM6ePVuprry8XHPmzFGHDh3k7u6u4OBgJSYmqqys7Ir9ODK2tuYIAAA0DPU2dO7bt09r1qyptP38+fMKDw/Xtm3bNHv2bK1bt05t27bVqFGj9P7771vVpqenq3fv3iooKFBycrKWLl2qs2fPKjw8XN9991217+/I2OTkZEVHR6tr165av369EhIS9Mknn6hfv36Vbq4/YcIEJSYmasKECdq4caNGjRqlhIQEPf7441ecE3vH1tYcAQCAhqNe3uuovLxcTz75pDp37qz09HSrffPmzdPx48d1+PBhBQUFSZKGDBmifv366bnnnlNsbKyaNGkiSXrqqafUtm1bffbZZ2rcuLEkacCAAerYsaNeeOEFffTRR1X2YO/YnJwcTZs2TZMmTdKbb75pGd+pUyf17dtXS5cuVXx8vCQpJSVFK1as0Jo1azRy5EhJ0uDBg9WkSRMlJCQoPj5eXbp0sdmPI2Nra44AAEDDUS9XOufMmaOff/5ZL7/8cqV9y5cvV0xMjCVMSZLJZFJ8fLxOnz6t1NRUSdKxY8eUmpqqqVOnWsKUJPn7+2vMmDHasmWLCgoKbL6/I2M//PBD5ebm6tlnn7U6RmRkpEJDQ7V27VrLtuTkZAUFBSkmJsaq9umnn5aLi4vV40cv58jY2pgjAADQsNS70Hnw4EElJibqL3/5i7y9va32HT9+XJmZmYqMjKw0rk+fPpKk/fv3S5IlWFVVW1paqm+//dZmD46MTU1NVZs2bRQcHGyz9sCBAzKbzZbaiIgIq8eOSpdCXkhIiKX3qnqyZ2xtzREAAGhY6lXo/OWXX3T//ffroYce0pAhQyrtz8jIkCSbN7IPCAjQDTfcoJMnT1pqXV1dFRgYWKm2IiBW1Np6H3vHZmRkVHlj/eDgYBUVFens2bMqLi5WZmZmtbVV9ePI2NqaIwAA0LDUm3M6L168qAceeEB+fn5atGiRzZqcnBxJkq+vr8393t7eys/Pt9R6e3vLxaVyLq9YQa2otfU+9o7Nycmp8sb7v641m80ym8129X653Nxcu8fW1hxJUklJiUpKSiw/5+XlVVkLAACub/VmpXPatGnas2eP1q9fLzc3N5s1FbcGatSokc39JpPJEqDKysqqrZNkM2w5OtbeWkd6t9WPvWNra44kKSkpST4+PpZX69atq6wFAADXt3qx0rlgwQItWrRIq1evlpeXl86dOyfp0gqfdGkF7dy5c/L09JRU9epbfn6+fHx8JEmenp7V1kmy1F7OkbGOvo89vdvqx96xtTVHkjRjxgxNmzbN8nNeXh7BEwDgNCcWnHZ2CwqacqOzWzBMvQmdZrNZsbGxNvdXbN+3b58k6cSJE+rRo4dVTU5OjnJzc9W+fXtJUmBgoIqKinTmzBn95je/sao9ceKEJFlqL+fI2MDAQB07dszmcU6cOKFmzZrJz89PkuTl5WUZb6u2qn78/PzsHltxfqbRcyRJbm5uVa5KAwCA+qVefL2+atUqbdu2rdJr3rx5ki59jbtt2zZ17txZnp6eSktLq3SMim3h4eGSpJ49e1ptv7w2ICBAISEhNvtxZGzPnj115MgRm08fSktLU0REhOXnHj162DxmTk6ODh8+bOndFnvH1tYcAQCAhqVehM4777xT/fv3r/S64447JEldu3ZV//795ebmpujoaK1cuVJnzpyxOsaCBQsUFham0NBQSVKvXr0UFBSk+fPnW25ZJF16POR7772ncePGVXk+oyNjK1ZhFyxYYHWML7/8Uvv379fDDz9s2TZ69Gilp6dr27ZtVrWLFy+Wm5tblSu9joytrTkCAAANS734et0RiYmJ2rJli/r27asZM2bI19dXycnJ2rVrl+W+k9KlC2kWLlyoqKgo/f73v9djjz2mwsJCJSUlyc/PTy+88IKl9ujRo1q5cqWeeuopBQQEODS2ffv2mjJlil555RUVFxdrwIABOnbsmGbOnKmYmBirWz+NHTtWS5Ys0ciRIzVz5kyFhIQoJSVF8+bN08KFC9WiRQtL7bJly+Tr66sRI0Y4PNaIOQIAAA1bvVjpdERQUJDS0tIUHBysJ554QqNHj1ZhYaHS0tIUFhZmVTts2DBt2rRJWVlZio2N1eTJkxUWFqadO3da3VJo7dq1WrZsmZo1a+bwWEmaO3eu5syZo48//ljDhw/Xa6+9psmTJ2vVqlVWdY0bN9bWrVsVFxenpKQkRUVF6fPPP9eqVav05JNPWurKyso0ZcoUZWdnOzzWqDkCAAANW71e6YyMjLT62rdCSEiINm/ebNcxhg4dqqFDh1Zbs337dsXGxla6PZA9Y6VLtxWaPn26pk+ffsVaHx8fvfXWW3rrrbeqrNm7d69KS0t1//33Ozy2Qk3PEQAAaNga3EpnTSspKdGuXbs0atQoZ7disX37dg0cOFD+/v7ObgUAAEASofOa7dmzR61atar0tbMzpaSkKC4uztltAAAAWNTrr9drQ0REhI4ePersNqykpKQ4uwUAAAArrH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oBAABgOEInAAAADEfoBAAAgOEInQAAADAcoRMAAACGI3QCAADAcIROAAAAGK5ehc5Nmzapb9++8vb2lru7u8LCwrRmzZpKddnZ2Zo4caJatmwpDw8PdevWTatXr7Z5zPT0dA0dOlS+vr7y8vLSgAEDdPDgQbv6cWTshg0b1LNnTzVt2lTNmzfX+PHjdfbs2Up15eXlmjNnjjp06CB3d3cFBwcrMTFRZWVlV+zHkbG1NUcAAKBhqDehc/PmzRoxYoRuueUWrVy5Uu+++66aNWumuLg4LVmyxFJ3/vx5hYeHa9u2bZo9e7bWrVuntm3batSoUXr//fetjpmenq7evXuroKBAycnJWrp0qc6ePavw8HB999131fbjyNjk5GRFR0era9euWr9+vRISEvTJJ5+oX79+KioqsqqdMGGCEhMTNWHCBG3cuFGjRo1SQkKCHn/88SvOkb1ja2uOAABAw+Hq7AZqSpMmTbR7927dcccdlm0jR45U79699dJLL+nRRx+VyWTSvHnzdPz4cR0+fFhBQUGSpCFDhqhfv3567rnnFBsbqyZNmkiSnnrqKbVt21afffaZGjduLEkaMGCAOnbsqBdeeEEfffRRlf3YOzYnJ0fTpk3TpEmT9Oabb1rGd+rUSX379tXSpUsVHx8vSUpJSdGKFSu0Zs0ajRw5UpI0ePBgNWnSRAkJCYqPj1eXLl1s9uPI2NqaIwAA0HDUm5XOgQMHWgVOSXJxcdHw4cOVlZWlrKwsSdLy5csVExNjCVOSZDKZFB8fr9OnTys1NVWSdOzYMaWmpmrq1KmWMCVJ/v7+GjNmjLZs2aKCggKbvTgy9sMPP1Rubq6effZZq2NERkYqNDRUa9eutWxLTk5WUFCQYmJirGqffvppubi4aN26dVXOjyNja2OOAABAw1JvQmdVSktLJUne3t46fvy4MjMzFRkZWamuT58+kqT9+/dLkiVYVVVbWlqqb7/91uZ7OjI2NTVVbdq0UXBwsM3aAwcOyGw2W2ojIiJkMpms6vz9/RUSEmLpvaqe7BlbW3MEAAAalnofOjdt2qTQ0FA1bdpUGRkZkqR27dpVqgsICNANN9ygkydPSpIyMjLk6uqqwMDASrUVAbGi9nKOjM3IyLDZT0VtUVGRzp49q+LiYmVmZlZbW1U/joytrTmSpJKSEuXl5Vm9AABA/VSvQ2dCQoIOHDigF198UdKl8yclydfX12a9t7e38vPzLbXe3t5ycak8Rd7e3pJkqb2cI2NzcnKq7aeiNjc3V2az2a7eL+fI2NqaI0lKSkqSj4+P5dW6desqawEAwPWtXobOsrIyPf3005o1a5ZmzpxpOY+x4tZAjRo1sjnOZDJZAlRZWVm1dZJshi1Hx9pb60jvtvqxd2xtzZEkzZgxQ7m5uZZXZmZmlbUAAOD6Vm+uXq9w/PhxxcXF6ZtvvtF7772nBx980LLP09NTUtWrb/n5+fLx8bHUVlcnyVJ7OUfGOvo+9vRuqx97x9bWHEmSm5ub3NzcqtwPAADqj3q10rlnzx51795dhYWF2rdvn1XglGQ59/DEiROVxubk5Cg3N1ft27e31BYVFenMmTOVaivGV9RezpGxgYGBNvupqG3WrJn8/Pzk5+cnLy+vamur6seRsbU1RwAAoGGpN6EzMzNTQ4YMUVhYmPbs2aNbb721Uk3nzp3l6emptLS0SvsqtoWHh0uSevbsabX98tqAgACFhITY7MWRsT179tSRI0dsPn0oLS1NERERlp979Ohh85g5OTk6fPiwpXdb7B1bW3MEAAAalnoTOufOnStJWrduneUr4su5ubkpOjpaK1eurLQ6t2DBAoWFhSk0NFSS1KtXLwUFBWn+/PmWWxZJlx4P+d5772ncuHFVns/oyNjY2FjL+//al19+qf379+vhhx+2bBs9erTS09O1bds2q9rFixfLzc3Ncixb7B1bW3MEAAAalnpzTmdaWpqCg4OrvFdl27ZtFRgYqMTERG3ZskV9+/bVjBkz5Ovrq+TkZO3atcty30np0oU0CxcuVFRUlH7/+9/rscceU2FhoZKSkuTn56cXXnjBUnv06FGtXLlSTz31lAICAhwa2759e02ZMkWvvPKKiouLNWDAAB07dsxyAdSQIUMstWPHjtWSJUs0cuRIzZw5UyEhIUpJSdG8efO0cOFCtWjRwlK7bNky+fr6asSIEQ6PNWKOAABAw1ZvVjp/+eUX7d+/X3379rX5+uCDDyRJQUFBloD6xBNPaPTo0SosLFRaWprCwsKsjjls2DBt2rRJWVlZio2N1eTJkxUWFqadO3da3VJo7dq1WrZsmZo1a+bwWOnSKu2cOXP08ccfa/jw4Xrttdc0efJkrVq1yqqucePG2rp1q+Li4pSUlKSoqCh9/vnnWrVqlZ588klLXVlZmaZMmaLs7GyHxxo1RwAAoGGrNyudx48ft7s2JCREmzdvtqt26NChGjp0aLU127dvV2xsbKXbA9kzVrp0W6Hp06dr+vTpV6z18fHRW2+9pbfeeqvKmr1796q0tFT333+/w2Mr1PQcAQCAhq3erHQ6S0lJiXbt2qVRo0Y5uxWL7du3a+DAgfL393d2KwAAAJIInddsz549atWqVaWvnZ0pJSVFcXFxzm4DAADAot58ve4sEREROnr0qLPbsJKSkuLsFgAAAKyw0gkAAADDEToBAABgOEInAAAADEfoBAAAgOEInQAAADAcoRMAAACGI3QCAADAcIROAAAAGI7QCQAAAMMROgEAAGA4QicAAAAMR+gEAACA4QidAAAAMByhEwAAAIYjdAIAAMBwhE4AAAAYjtAJAAAAwxE6AQAAYDhCJwAAAAxH6AQAAIDhCJ0AAAAwHKETAAAAhiN0AgAAwHCETgAAABiO0AkAAADDEToBAABgOEInAAAADEfoBAAAgOEInQAAADAcoRMAAACGI3QCAADAcIROAAAAGI7QCQAAAMMROgEAAGA4QicAAAAMR+gEAACA4QidAAAAMByhEwAAAIYjdAIAAMBwhE4AAAAYjtAJAAAAwxE6AQAAYDhCJwAAAAxH6AQAAIDhCJ0AAAAwHKETAAAAhiN0AgAAwHCETgAAABiO0AkAAADDETpRI8rLyzVnzhx16NBB7u7uCg4OVmJiosrKypzdGgAAqANcnd0A6ocJEyZo/fr1+uMf/6iuXbsqNTVVCQkJOnnypN555x1ntwcAAJyM0IlrlpKSohUrVmjNmjUaOXKkJGnw4MFq0qSJEhISFB8fry5duji5SwAA4Ex8vY5rlpycrKCgIMXExFhtf/rpp+Xi4qJ169Y5qTMAAFBXEDpxzVJTUxURESGTyWS13d/fXyEhIdq/f7+TOgMAAHUFoRPXpLi4WJmZmWrXrp3N/cHBwTp58mQtdwUAAOoazunENcnNzZXZbJavr6/N/d7e3srPz7e5r6SkRCUlJVbHkqS8vDzLtvNFRTXX7FVy+1U/tpwvdv4V+nlX6FGSCorqfp9FRRdqqZOqXanH0sK636MklRUW10In1btSn2WFhbXUSdWu3GNBLXVSNXv+fZcWnq+FTqp3pT4L60SPTardf764LvTY9Io154ud/+fS41f/viv+3ZvN5mrHmMxXqgCq8dNPP6l169Z644039MQTT1Ta/8ADDygtLU0nTpyotG/WrFlKSEiohS4BAIDRMjMzdfPNN1e5n5VOXBNPT09JqnI1Mz8/Xz4+Pjb3zZgxQ9OmTbP8fPHiRWVnZ8vf37/S+aFXKy8vT61bt1ZmZqa8vb1r5Jg1jR5rzvXQJz3WnOuhT3qsOddDnw21R7PZrPPnz6tVq1bV1hE6cU38/Pzk5eVlcyVTkk6cOKH27dvb3Ofm5iY3NzerbVV9TX+tvL296+xfABXoseZcD33SY825Hvqkx5pzPfTZEHusaoHp17iQCNesR48eSktLq7Q9JydHhw8fVnh4uBO6AgAAdQmhE9ds9OjRSk9P17Zt26y2L168WG5uboqNjXVSZwAAoK7g63Vcs7Fjx2rJkiUaOXKkZs6cqZCQEKWkpGjevHlauHChWrRo4bTe3NzcNHPmzEpf49cl9Fhzroc+6bHmXA990mPNuR76pMfqcfU6akRubq7+8Ic/6KOPPlJeXp5uvfVWPfvss6xyAgAASYROAAAA1ALO6QQAAIDhCJ0AAAAwHKET9VZpaalmzpypO++809mt2LRp0yb17dtX3t7ecnd3V1hYmNasWePstizy8vL00ksv6bbbbpO3t7eaN2+uQYMGadeuXc5urVqjRo2SyWTSp59+6uxWrNx///0ymUyVXr/73e+c3ZqVsrIyvfrqq7rtttvk4eEhHx8f9e7du8oHQNSmEydO2JzDX7/69evn7DYlSefPn9czzzyj1q1by9PTU127dtWSJUt08eJFZ7dmJSMjQ3FxcWrevLnc3d3VpUsXrVixwqk92fN3d3Z2tiZOnKiWLVvKw8ND3bp10+rVq+tUjxWysrJ033336Q9/+EMtdPZfV+rxwoULeu2119SlSxd5eHjI29tb99xzj/bv329YT1y9jnqnuLhYq1ev1uzZs3X06FH17NnT2S1VsnnzZo0YMUIPP/ywpk6dqsLCQiUnJysuLk65ubl67LHHnN2iMjIytHHjRj366KP67W9/qzNnzuiNN95QeHi4Pvvsszrzy/3X9u3bV6eC+6/l5OSod+/emj17ttX2unQD6ZKSEg0ePFhff/21pk6dqrCwMBUWFmrXrl11IizdeOONSklJsbnvu+++0xNPPFEnLl4sKytT//79lZGRoRdeeEG33HKLPv/8c02aNEmHDh3Sm2++6ewWJUlff/21wsPD1aZNG82dO1fe3t768MMP9dBDD6mwsFCPP/54rfZj79/d58+fV3h4uAoLCzV79mz95je/0fLlyzVq1CiVlZVp7NixTu9Rks6dO6c333xTr732mnJzc/X8888b1tfV9PiHP/xBK1as0FNPPaWwsDD9+9//1ty5c9WnTx/t3r1bXbp0qfnmzEA94+3tbZZkHjJkiDk0NNTcs2dPZ7dUydatW8379u2z2lZeXm7u2bOnuUWLFuaLFy86qbP/Ki4uNpeXl1tty8nJMfv4+JijoqKc1FXVLly4YO7Ro4f5tttuM0sy/+1vf3N2S1Zuv/1285gxY5zdRrWeeeYZ829+8xvzsWPHnN2Kw6Kjo83t2rUzl5WVObsV85o1a8ySzBs3brTaPnnyZLPJZDL/+OOPTurMWp8+fcxt27Y1FxQUWG1/9NFHzd7e3ua8vLxa7cfev7tfeuklc9OmTc3Hjx+3bLt48aI5MjLSfOONN5pLSkqc3uNXX31ldnV1Nbu6upqfffZZsyTz888/b1hfV9PjkiVLzGfPnrXa9vPPP5u9vb3NMTExhvTG1+uod6Kjo7Vz505t3rxZfn5+zm7HpoEDB+qOO+6w2ubi4qLhw4crKytLWVlZTursv9zc3OTiYv1XhI+Pj37729+qsLDQSV1Vbc6cOfr555/18ssvO7sVm3755RfDHvNaE06fPq3Fixdrzpw5atu2rbPbcci+ffv00UcfKSEhQa6uzv8C77vvvpMk3X333Vbb+/fvL7PZrB9++MEZbVk5f/680tLS9MADD6hp06ZW+5555hnl5eXpb3/7W632ZO/f3cuXL1dMTIyCgoIs20wmk+Lj43X69GmlpqY6vccmTZpo2rRpysjI0KuvvmpYP7bY2+Ojjz6qgIAAq20tW7bU7373O33zzTeG9Ob8/zqBGrZ8+XJnt3DVSktLJdWtr1x/LTc3VxkZGXruueec3YqVgwcPKjExUR9++KE8PT2d3Y5NOTk5dTp0rl+/Xo0bN1ZcXJwkyWw2y2QyObkr+yQmJurWW2/VqFGjnN2KJCkkJESS9O2331qds5ueni5XV1d16NDBWa1Z5Ofny2w2y93dvdK+ijB34MABjRw5stZ6sufv7uPHjyszM1ORkZGV9vXp00eStH//fvXv37+m25Nk/++XLl26GPP1tB2u9XdgaWmpXc9RvxqsdAJ1yKZNmxQaGlpp5cFZLl68qOLiYv373//WX//6Vw0cOFBhYWGaOnWqs1uz+OWXX3T//ffroYce0pAhQ5zdjk1ms1l5eXny9fXVhQsXnN2OTWlpaerSpYuOHj2qvn37yt3dXe7u7rrnnnt0+PBhZ7dXpW+//VabN2/W1KlTK63MO0t0dLR69+6tBx98UKmpqTp37pxWrFihl19+WdOnT1fLli2d3aJatGih5s2b27zgbufOnZKkM2fO1HZbV5SRkSFJateuXaV9AQEBuuGGG3Ty5MnabqveyMrK0t69ew27wLFu/BcKQAkJCTpw4IBefPFFZ7di8cEHH8jDw0M333yzhgwZog4dOmjNmjV1ZjXx4sWLeuCBB+Tn56dFixY5u50q5eXlqby8XM8//7waN26sJk2a6I477tDbb78tcx15Pse//vUvubi46N5771Xfvn21ZcsWLVq0SOnp6erTp0+d/UX+5z//Wf7+/hozZoyzW7FwdXXVxo0bVVpaqoiICDVv3lwPPfSQ7r777koXkjmLi4uL/ud//kepqal65JFH9P333+vcuXPasGGDJk6cKE9Pzzr5P0g5OTmSVOW3Bt7e3nXiTgvXo7KyMj344INydXXV5MmTDXkPvl4HnKysrEzTpk3T66+/rpkzZyomJsbZLVkMHjxYu3fv1n/+8x/98MMPSk5O1i233KK1a9dWOl/NGaZNm6Y9e/Zo3759df5Zxxs2bJC3t7dcXFz0448/6oMPPtDjjz+uAwcO6O2333Z2i8rLy9OBAwe0ceNGDR8+3LI9IiJCt956q+bMmVNnrrqukJOTozVr1mjKlCk2vyZ2llOnTikyMlJeXl569913dfPNN+vAgQNKSkpSTEyM1qxZUyfOPZ0yZYpKS0v18ssv65133pF0aQV02bJlGjdunLy8vJzcYWVlZWWSpEaNGtncbzKZ6syK9/UkKytLI0eO1D/+8Q99+OGHhp3X7fw/9UADdvz4ccXFxembb77Re++9pwcffNDZLVkJCAiwOtF80qRJGjRokMaMGaPjx4/Lw8PDab0tWLBAixYt0urVq+Xl5aVz585JunTeqXQpRJ07d67SifLO4O7urqioKKttDz74oCZOnKglS5YoPj5et956q3Oa+/9cXV3VqlUrq8ApSR07dlSvXr0MvTjjaq1cuVJFRUV65JFHnN2KlUmTJslkMmnPnj2WbwXuvvtuDRo0SD169NDrr7+uKVOmOLfJ/++5557T5MmTdeTIEcv5pqWlpcrOzlabNm2c3V4lFfNZ1Wpmfn6+Yecj1ldffPGFHnjgATVu3FipqakKCwsz7L343wHASfbs2aPu3bursLBQ+/btq3OB0xZXV1c9/PDDysrKUnp6ulN7WbBggcxms2JjY9W8eXPLqyLcVWyvyyrC0r59+5zcyaV7YFb1lWWrVq10/vz52m3IDitXrlTXrl3r1NX2hYWF+uSTTzR69OhKp6GEhoaqV69ede5esm5ubgoNDVWnTp3k6uqqf/zjHzKbzZXusFEXBAYGSrr0oIDL5eTkKDc3V+3bt6/lrq5fb7/9tgYOHKjevXvr66+/NjRwSqx0Ak6RmZmpIUOGqHv37nX6iuvqOPsrrFWrVqmoqKjS9q+//lrTp09XUlKS4X+BXquKW085c8W4QlhYmF5//XUVFBRU+vN44sQJyy/7uuLkyZPau3ev/vSnPzm7FSsFBQW6ePGiysvLbe6/cOFCnQzwv/buu++qefPmioiIcHYrlXTu3Fmenp5KS0urdGV9WlqaJCk8PNwZrV13Nm/erEmTJumFF16otf+OWOkEnGDu3LmSpHXr1tXZwJmZmVlpW3l5uZYuXaqWLVuqa9eutd/Ur9x5553q379/pVfF6kzXrl0Nu22Ko6p6ms/8+fPl5uZWJ365jx49WsXFxZo/f77V9p07d+qrr76qU+caS7JcdX3vvfc6uRNrzZs3V6dOnbR69epK97M9ePCg9u7da7m1T120bds2vf/++5oxY0adOO/0cm5uboqOjtbKlSsrXV2/YMEChYWFKTQ01EndXV/+53/+R3fffXet/o9b3fsTBTQAaWlpCg4OrvIZt23btnX6ytK4cePk7++vYcOGqXnz5vrxxx/19ttv6/Dhw/r444/r5C+kumrlypVavXq1oqKi1Lp1a/3888965513tHv3br3++utq0aKFs1tUt27dNGnSJM2aNUt5eXnq27evDh8+rD/96U+66667NGnSJGe3aGXHjh1q0qSJbrvtNme3Uskbb7yhwYMH63e/+53i4+PVsmVLHTp0SHPnztWNN96ol156ydktSrp0b9YdO3YoMjJSHh4e+uKLL/T6668rKipK8fHxzm6vSomJidqyZYv69u2rGTNmyNfXV8nJydq1a1edPPe4LsrLy1N6erp69OihHTt22Ky5/fbba/6e0YY85wioIyIiIurkYzCDgoLMkqp8JSUlObtF88aNG819+/Y1t2jRwuzq6mpu1aqVeezYseZ//vOfzm6tWikpKXXuMZgHDx409+vXz9y8eXOzq6ur2d/f3zxkyBDz9u3bnd2alQsXLphfffVV829/+1tzkyZNzK1btzY/++yz5vz8fGe3VknHjh3Nt99+u7PbqNKhQ4fM999/v9nf39/s6upqbt26tfmJJ54wZ2VlObs1i927d5tvv/12s6enp9nT09McFhZm/stf/lInHsN7pb+7//nPf5qHDBli9vLyMnt5eZkHDRpk3r9/fy126NjvF9XiYzB/raoeT5w4Ue3vIEnm3bt313g/JrO5jtwkDgAAAPUW53QCAADAcIROAAAAGI7QCQAAAMMROgEAAGA4QicAAAAMR+gEAACA4QidAAAAMByhEwAAAIYjdAIArjvjxo3TjTfe6Ow2ADiA0AkAqLOWLFmiyZMnO7sNADXA1dkNAABQleTkZLm7uzu7DQA1gJVOAAAAGI7QCQAN2LvvviuTyaT09HS9+OKLuvnmm+Xl5aXo6GhlZWXJbDbrlVdeUXBwsG644QZ1795dKSkplY7z/vvv66677pK3t7fc3d1166236n//939VVlZmVTdr1iyZTCbl5eXpxRdfVGBgoNzc3BQaGqrNmzdXqtu7d6/+/ve/y2QyyWQyaceOHVbHy8/PV3x8vFq2bClvb2/ddddd2rt3ryFzBeDaEDoBAIqPj9dPP/2kN998Uy+++KK2bt2q++67T9OnT9fq1av1v//7v/rLX/6i/Px8DR48WD/99JNl7MSJE/XQQw8pJCRE77//vlauXKmIiAj98Y9/1LBhw3Tx4sVK7/fggw/q+++/1/z58/X2228rPz9f0dHR+uGHHyRdulAoJSVFISEh6tKli1JSUpSSkqKuXbtajnHhwgUNGTJEhYWF+stf/qJXXnlFGRkZ6t+/v86ePWv4nAFwDOd0AgDUvHlzvfvuu5KkYcOGycXFRc8995yOHj2qjIwM+fr6SpLCwsIUEhKiVatW6fnnn9cnn3yiJUuWaM6cOXruuecsxxsxYoS6deumxx57TCtWrNC4ceOs3s/b21srVqyw/BwWFqbbbrtNb7/9tubMmaOgoCAFBQVZVk4jIyMr9fyf//xHd911l2bPnm3Z1rZtW91zzz36v//7P8XHx9fY/AC4dqx0AgA0YcIEq5/79u0rSRo7dqwlcErSLbfcIl9fX8uK5IoVK9SiRQtNnTq10jEffvhh3Xzzzfrwww8r7Zs+fbrVz507d1ZgYKD+9a9/OdT35ccZMGCAGjVqZOkPQN1B6AQAKDAw0OrngIAASZdWDi/n4+Oj3NxcSdI///lPde7cWY0bN65U5+LiopCQEB07dqzSvnbt2lXa1qJFC/3yyy929+zv7y8/Pz+rbY0aNZK/v79ycnLsPg6A2kHoBADIxcX2r4NGjRpVO668vLzamooLgOw5rouLi8xm8xU6/S9XV9tniNl6PwDOR+gEAFy19u3bKz09XRcuXKi0z2w267vvvlNISIgTOgNQ1xA6AQBXbfTo0Tp16pTmz59fad/y5cuVmZlZ6SIiR3h5eTn0lTuAuour1wEAVy0uLk4ff/yxnnvuOX399dcaMmSIGjdurB07duitt97SpEmTNHTo0Ks+/h133KFXX31V8+fPV7t27RQaGqqgoKCa+wAAag2hEwBw1Uwmkz744AP16dNH77zzjj788EM1atRIoaGhevfddzV27NhrOv7zzz+vI0eO6KWXXlLTpk312Wef1VDnAGqbyezIWdsAAADAVeCcTgAAABiO0AkAAADDEToBAABgOEInAAAADEfoBAAAgOEInQAAADAcoRMAAACGI3QCAADAcIROAAAAGI7QCQAAAMMROgEAAGA4QicAAAAMR+gEAACA4f4fvCHf2wFal0YAAAAASUVORK5CYII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74" y="2201169"/>
            <a:ext cx="1955055" cy="19550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30" y="2626334"/>
            <a:ext cx="1788269" cy="17882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26" y="2218470"/>
            <a:ext cx="3484760" cy="3484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1837239-FBB7-7802-0C74-6EAEF1431269}"/>
              </a:ext>
            </a:extLst>
          </p:cNvPr>
          <p:cNvSpPr txBox="1"/>
          <p:nvPr/>
        </p:nvSpPr>
        <p:spPr>
          <a:xfrm>
            <a:off x="4933949" y="3297399"/>
            <a:ext cx="21336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3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월</a:t>
            </a:r>
            <a:endParaRPr lang="en-US" altLang="ko-KR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휴먼모음T" panose="02030504000101010101" pitchFamily="18" charset="-127"/>
              <a:cs typeface="Pretendard Black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5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월</a:t>
            </a:r>
            <a:endParaRPr lang="en-US" altLang="ko-KR" sz="2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휴먼모음T" panose="02030504000101010101" pitchFamily="18" charset="-127"/>
              <a:cs typeface="Pretendard Black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10</a:t>
            </a:r>
            <a:r>
              <a:rPr lang="ko-KR" alt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휴먼모음T" panose="02030504000101010101" pitchFamily="18" charset="-127"/>
                <a:cs typeface="Pretendard Black" pitchFamily="50" charset="-127"/>
              </a:rPr>
              <a:t>월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휴먼모음T" panose="02030504000101010101" pitchFamily="18" charset="-127"/>
              <a:cs typeface="Pretendard Black" pitchFamily="50" charset="-127"/>
            </a:endParaRPr>
          </a:p>
        </p:txBody>
      </p:sp>
      <p:pic>
        <p:nvPicPr>
          <p:cNvPr id="19462" name="Picture 6" descr="태블릿 지원 아이콘 | 프리미엄 벡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01" y="2964011"/>
            <a:ext cx="246062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 descr="상품권 - 무료 상업과 쇼핑개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884539"/>
            <a:ext cx="2994025" cy="299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스크린샷, 컴퓨터, 텍스트, 노트북이(가) 표시된 사진&#10;&#10;자동 생성된 설명">
            <a:extLst>
              <a:ext uri="{FF2B5EF4-FFF2-40B4-BE49-F238E27FC236}">
                <a16:creationId xmlns="" xmlns:a16="http://schemas.microsoft.com/office/drawing/2014/main" id="{497AF256-AFB9-657A-1508-0DB1A79C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056" y="0"/>
            <a:ext cx="6070944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308183-DB54-F711-9B69-C8C5752AF7AF}"/>
              </a:ext>
            </a:extLst>
          </p:cNvPr>
          <p:cNvSpPr txBox="1"/>
          <p:nvPr/>
        </p:nvSpPr>
        <p:spPr>
          <a:xfrm>
            <a:off x="1799097" y="1600199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5F8E78-68AC-B048-5336-EE835D4169E6}"/>
              </a:ext>
            </a:extLst>
          </p:cNvPr>
          <p:cNvSpPr txBox="1"/>
          <p:nvPr/>
        </p:nvSpPr>
        <p:spPr>
          <a:xfrm>
            <a:off x="2318307" y="1538644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프로젝트 개요</a:t>
            </a:r>
            <a:endParaRPr lang="ko-KR" altLang="en-US" sz="2800" spc="-300" dirty="0">
              <a:solidFill>
                <a:schemeClr val="tx2">
                  <a:lumMod val="50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3F5BEB-A29E-EC98-4681-67E53CB0B3C2}"/>
              </a:ext>
            </a:extLst>
          </p:cNvPr>
          <p:cNvSpPr txBox="1"/>
          <p:nvPr/>
        </p:nvSpPr>
        <p:spPr>
          <a:xfrm>
            <a:off x="1799097" y="2676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5EF1453-BC33-8329-E803-35808F5E93AA}"/>
              </a:ext>
            </a:extLst>
          </p:cNvPr>
          <p:cNvSpPr txBox="1"/>
          <p:nvPr/>
        </p:nvSpPr>
        <p:spPr>
          <a:xfrm>
            <a:off x="2318307" y="2614862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프로젝트 팀  및  구성  역할</a:t>
            </a:r>
            <a:endParaRPr lang="ko-KR" altLang="en-US" sz="2800" spc="-300" dirty="0">
              <a:solidFill>
                <a:schemeClr val="tx2">
                  <a:lumMod val="50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7FBC02-6717-E326-10F3-EED37C2CE102}"/>
              </a:ext>
            </a:extLst>
          </p:cNvPr>
          <p:cNvSpPr txBox="1"/>
          <p:nvPr/>
        </p:nvSpPr>
        <p:spPr>
          <a:xfrm>
            <a:off x="1799097" y="3752635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5A99F0-E26F-49EF-19FA-5DA225DF25D0}"/>
              </a:ext>
            </a:extLst>
          </p:cNvPr>
          <p:cNvSpPr txBox="1"/>
          <p:nvPr/>
        </p:nvSpPr>
        <p:spPr>
          <a:xfrm>
            <a:off x="2318307" y="3691080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프로젝트 수행  절차  및  방법</a:t>
            </a:r>
            <a:endParaRPr lang="ko-KR" altLang="en-US" sz="2800" spc="-300" dirty="0">
              <a:solidFill>
                <a:schemeClr val="tx2">
                  <a:lumMod val="50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799097" y="4828853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318307" y="476729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프로젝트 수행  결과</a:t>
            </a:r>
            <a:endParaRPr lang="ko-KR" altLang="en-US" sz="2800" spc="-300" dirty="0">
              <a:solidFill>
                <a:schemeClr val="tx2">
                  <a:lumMod val="50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EC5CD14-4594-1730-18CF-710701846C6F}"/>
              </a:ext>
            </a:extLst>
          </p:cNvPr>
          <p:cNvSpPr txBox="1"/>
          <p:nvPr/>
        </p:nvSpPr>
        <p:spPr>
          <a:xfrm>
            <a:off x="1799097" y="5838503"/>
            <a:ext cx="351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4BB9965-4F0D-8E0C-4C5A-019C795529F3}"/>
              </a:ext>
            </a:extLst>
          </p:cNvPr>
          <p:cNvSpPr txBox="1"/>
          <p:nvPr/>
        </p:nvSpPr>
        <p:spPr>
          <a:xfrm>
            <a:off x="2318307" y="5776948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Pretendard ExtraBold" pitchFamily="50" charset="-127"/>
                <a:ea typeface="Pretendard ExtraBold" pitchFamily="50" charset="-127"/>
                <a:cs typeface="Pretendard ExtraBold" pitchFamily="50" charset="-127"/>
              </a:rPr>
              <a:t>결론 및  활용방안</a:t>
            </a:r>
            <a:endParaRPr lang="ko-KR" altLang="en-US" sz="2800" spc="-300" dirty="0">
              <a:solidFill>
                <a:schemeClr val="tx2">
                  <a:lumMod val="50000"/>
                </a:schemeClr>
              </a:solidFill>
              <a:latin typeface="Pretendard ExtraBold" pitchFamily="50" charset="-127"/>
              <a:ea typeface="Pretendard ExtraBold" pitchFamily="50" charset="-127"/>
              <a:cs typeface="Pretendard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50421" y="6555346"/>
            <a:ext cx="2741579" cy="3026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956878-ABEC-AF9A-D2CE-3CA826B6E387}"/>
              </a:ext>
            </a:extLst>
          </p:cNvPr>
          <p:cNvSpPr txBox="1"/>
          <p:nvPr/>
        </p:nvSpPr>
        <p:spPr>
          <a:xfrm>
            <a:off x="4402488" y="2718436"/>
            <a:ext cx="3484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spc="-150" dirty="0" smtClean="0">
                <a:solidFill>
                  <a:schemeClr val="bg1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E .O</a:t>
            </a:r>
            <a:r>
              <a:rPr lang="en-US" altLang="ko-KR" sz="7200" spc="-150" dirty="0">
                <a:solidFill>
                  <a:schemeClr val="bg1"/>
                </a:solidFill>
                <a:latin typeface="Pretendard Black" pitchFamily="50" charset="-127"/>
                <a:ea typeface="Pretendard Black" pitchFamily="50" charset="-127"/>
                <a:cs typeface="Pretendard Black" pitchFamily="50" charset="-127"/>
              </a:rPr>
              <a:t>. D </a:t>
            </a:r>
            <a:endParaRPr lang="ko-KR" altLang="en-US" sz="7200" spc="-150" dirty="0">
              <a:solidFill>
                <a:schemeClr val="bg1"/>
              </a:solidFill>
              <a:latin typeface="Pretendard Black" pitchFamily="50" charset="-127"/>
              <a:ea typeface="Pretendard Black" pitchFamily="50" charset="-127"/>
              <a:cs typeface="Pretendard Black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4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163052" y="2401965"/>
            <a:ext cx="10076448" cy="44935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buFontTx/>
              <a:buChar char="-"/>
              <a:defRPr/>
            </a:pPr>
            <a:r>
              <a:rPr lang="ko-KR" altLang="en-US" sz="2400" spc="-150" dirty="0" smtClean="0">
                <a:latin typeface="+mn-lt"/>
                <a:ea typeface="+mn-ea"/>
              </a:rPr>
              <a:t>프로젝트 구현 분석 방법</a:t>
            </a:r>
            <a:endParaRPr lang="en-US" altLang="ko-KR" sz="2400" spc="-150" dirty="0" smtClean="0">
              <a:latin typeface="+mn-lt"/>
              <a:ea typeface="+mn-ea"/>
            </a:endParaRPr>
          </a:p>
          <a:p>
            <a:pPr>
              <a:defRPr/>
            </a:pPr>
            <a:endParaRPr lang="en-US" altLang="ko-KR" sz="1000" spc="-150" dirty="0" smtClean="0">
              <a:latin typeface="+mn-lt"/>
              <a:ea typeface="+mn-ea"/>
            </a:endParaRPr>
          </a:p>
          <a:p>
            <a:pPr>
              <a:defRPr/>
            </a:pPr>
            <a:r>
              <a:rPr lang="en-US" altLang="ko-KR" sz="2400" b="1" spc="-150" dirty="0" smtClean="0">
                <a:latin typeface="+mn-lt"/>
                <a:ea typeface="+mn-ea"/>
              </a:rPr>
              <a:t>	- </a:t>
            </a:r>
            <a:r>
              <a:rPr lang="ko-KR" altLang="en-US" sz="2400" b="1" spc="-150" dirty="0" err="1" smtClean="0">
                <a:latin typeface="+mn-lt"/>
                <a:ea typeface="+mn-ea"/>
              </a:rPr>
              <a:t>입점</a:t>
            </a:r>
            <a:r>
              <a:rPr lang="ko-KR" altLang="en-US" sz="2400" b="1" spc="-150" dirty="0" smtClean="0">
                <a:latin typeface="+mn-lt"/>
                <a:ea typeface="+mn-ea"/>
              </a:rPr>
              <a:t>  업체  기준  </a:t>
            </a:r>
            <a:r>
              <a:rPr lang="en-US" altLang="ko-KR" sz="2400" b="1" spc="-150" dirty="0" smtClean="0">
                <a:latin typeface="+mn-lt"/>
                <a:ea typeface="+mn-ea"/>
              </a:rPr>
              <a:t>RFM</a:t>
            </a:r>
            <a:r>
              <a:rPr lang="ko-KR" altLang="en-US" sz="2400" b="1" spc="-150" dirty="0" smtClean="0">
                <a:latin typeface="+mn-lt"/>
                <a:ea typeface="+mn-ea"/>
              </a:rPr>
              <a:t>분석  </a:t>
            </a:r>
            <a:endParaRPr lang="en-US" altLang="ko-KR" sz="2400" b="1" spc="-150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+mn-lt"/>
                <a:ea typeface="+mn-ea"/>
              </a:rPr>
              <a:t>	</a:t>
            </a:r>
            <a:r>
              <a:rPr lang="en-US" altLang="ko-KR" sz="2400" b="1" spc="-150" dirty="0" smtClean="0">
                <a:latin typeface="+mn-lt"/>
                <a:ea typeface="+mn-ea"/>
              </a:rPr>
              <a:t>- </a:t>
            </a:r>
            <a:r>
              <a:rPr lang="ko-KR" altLang="en-US" sz="2400" b="1" spc="-150" dirty="0" smtClean="0">
                <a:latin typeface="+mn-lt"/>
                <a:ea typeface="+mn-ea"/>
              </a:rPr>
              <a:t>월별</a:t>
            </a:r>
            <a:r>
              <a:rPr lang="en-US" altLang="ko-KR" sz="2400" b="1" spc="-150" dirty="0" smtClean="0">
                <a:latin typeface="+mn-lt"/>
                <a:ea typeface="+mn-ea"/>
              </a:rPr>
              <a:t>, </a:t>
            </a:r>
            <a:r>
              <a:rPr lang="ko-KR" altLang="en-US" sz="2400" b="1" spc="-150" dirty="0" smtClean="0">
                <a:latin typeface="+mn-lt"/>
                <a:ea typeface="+mn-ea"/>
              </a:rPr>
              <a:t>연도별 매출 분석</a:t>
            </a:r>
            <a:r>
              <a:rPr lang="en-US" altLang="ko-KR" sz="2400" b="1" spc="-150" dirty="0">
                <a:latin typeface="+mn-lt"/>
                <a:ea typeface="+mn-ea"/>
              </a:rPr>
              <a:t> </a:t>
            </a:r>
            <a:r>
              <a:rPr lang="ko-KR" altLang="en-US" sz="2400" b="1" spc="-150" dirty="0" smtClean="0">
                <a:latin typeface="+mn-lt"/>
                <a:ea typeface="+mn-ea"/>
              </a:rPr>
              <a:t>시각화 </a:t>
            </a:r>
            <a:endParaRPr lang="en-US" altLang="ko-KR" sz="2400" b="1" spc="-150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+mn-lt"/>
                <a:ea typeface="+mn-ea"/>
              </a:rPr>
              <a:t>	</a:t>
            </a:r>
            <a:r>
              <a:rPr lang="en-US" altLang="ko-KR" sz="2400" b="1" spc="-150" dirty="0" smtClean="0">
                <a:latin typeface="+mn-lt"/>
                <a:ea typeface="+mn-ea"/>
              </a:rPr>
              <a:t>- </a:t>
            </a:r>
            <a:r>
              <a:rPr lang="ko-KR" altLang="en-US" sz="2400" b="1" spc="-150" dirty="0" smtClean="0">
                <a:latin typeface="+mn-lt"/>
                <a:ea typeface="+mn-ea"/>
              </a:rPr>
              <a:t>결제 방법과 결제 금액의 연관성 분석</a:t>
            </a:r>
            <a:endParaRPr lang="en-US" altLang="ko-KR" sz="2400" b="1" spc="-150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+mn-lt"/>
                <a:ea typeface="+mn-ea"/>
              </a:rPr>
              <a:t>	</a:t>
            </a:r>
            <a:r>
              <a:rPr lang="en-US" altLang="ko-KR" sz="2400" b="1" spc="-150" dirty="0"/>
              <a:t>- </a:t>
            </a:r>
            <a:r>
              <a:rPr lang="ko-KR" altLang="en-US" sz="2400" b="1" spc="-150" dirty="0" smtClean="0"/>
              <a:t>시간대별 이용자 수 분석</a:t>
            </a:r>
            <a:endParaRPr lang="en-US" altLang="ko-KR" sz="2400" b="1" spc="-150" dirty="0"/>
          </a:p>
          <a:p>
            <a:pPr>
              <a:lnSpc>
                <a:spcPct val="150000"/>
              </a:lnSpc>
              <a:defRPr/>
            </a:pPr>
            <a:endParaRPr lang="en-US" altLang="ko-KR" sz="2400" b="1" spc="-150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400" b="1" spc="-150" dirty="0"/>
          </a:p>
          <a:p>
            <a:pPr>
              <a:defRPr/>
            </a:pPr>
            <a:endParaRPr lang="en-US" altLang="ko-KR" sz="2400" b="1" spc="-150" dirty="0"/>
          </a:p>
          <a:p>
            <a:pPr lvl="1">
              <a:defRPr/>
            </a:pPr>
            <a:endParaRPr lang="en-US" altLang="ko-KR" sz="2400" spc="-150" dirty="0">
              <a:latin typeface="+mn-lt"/>
              <a:ea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개요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48AEE2-82B1-6D9E-5CBB-6918EC49DC2A}"/>
              </a:ext>
            </a:extLst>
          </p:cNvPr>
          <p:cNvSpPr txBox="1"/>
          <p:nvPr/>
        </p:nvSpPr>
        <p:spPr>
          <a:xfrm>
            <a:off x="5203764" y="1737403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63052" y="1446978"/>
            <a:ext cx="9333498" cy="984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buFontTx/>
              <a:buChar char="-"/>
              <a:defRPr/>
            </a:pPr>
            <a:r>
              <a:rPr lang="ko-KR" altLang="en-US" sz="2400" spc="-150" dirty="0" smtClean="0">
                <a:latin typeface="+mn-lt"/>
                <a:ea typeface="+mn-ea"/>
              </a:rPr>
              <a:t>프로젝트 </a:t>
            </a:r>
            <a:r>
              <a:rPr lang="ko-KR" altLang="en-US" sz="2400" spc="-150" dirty="0">
                <a:latin typeface="+mn-lt"/>
                <a:ea typeface="+mn-ea"/>
              </a:rPr>
              <a:t>주제 및 선정 </a:t>
            </a:r>
            <a:r>
              <a:rPr lang="ko-KR" altLang="en-US" sz="2400" spc="-150" dirty="0" smtClean="0">
                <a:latin typeface="+mn-lt"/>
                <a:ea typeface="+mn-ea"/>
              </a:rPr>
              <a:t>배경</a:t>
            </a:r>
            <a:endParaRPr lang="en-US" altLang="ko-KR" sz="2400" spc="-150" dirty="0" smtClean="0">
              <a:latin typeface="+mn-lt"/>
              <a:ea typeface="+mn-ea"/>
            </a:endParaRPr>
          </a:p>
          <a:p>
            <a:pPr>
              <a:defRPr/>
            </a:pPr>
            <a:endParaRPr lang="en-US" altLang="ko-KR" sz="1000" spc="-150" dirty="0" smtClean="0">
              <a:latin typeface="+mn-lt"/>
              <a:ea typeface="+mn-ea"/>
            </a:endParaRPr>
          </a:p>
          <a:p>
            <a:pPr>
              <a:defRPr/>
            </a:pPr>
            <a:r>
              <a:rPr lang="en-US" altLang="ko-KR" sz="2400" spc="-150" dirty="0" smtClean="0">
                <a:latin typeface="+mn-lt"/>
                <a:ea typeface="+mn-ea"/>
              </a:rPr>
              <a:t>	</a:t>
            </a:r>
            <a:r>
              <a:rPr lang="ko-KR" altLang="en-US" sz="2400" b="1" spc="-150" dirty="0" smtClean="0"/>
              <a:t>지니 마켓  프로모션 기획을 위한 데이터 분석</a:t>
            </a:r>
            <a:endParaRPr lang="en-US" altLang="ko-KR" sz="2400" b="1" spc="-150" dirty="0"/>
          </a:p>
        </p:txBody>
      </p:sp>
      <p:sp>
        <p:nvSpPr>
          <p:cNvPr id="21" name="직사각형 20"/>
          <p:cNvSpPr/>
          <p:nvPr/>
        </p:nvSpPr>
        <p:spPr>
          <a:xfrm>
            <a:off x="1163052" y="5029094"/>
            <a:ext cx="6597176" cy="9848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buFontTx/>
              <a:buChar char="-"/>
              <a:defRPr/>
            </a:pPr>
            <a:r>
              <a:rPr lang="ko-KR" altLang="en-US" sz="2400" spc="-150" dirty="0" smtClean="0">
                <a:latin typeface="+mn-lt"/>
                <a:ea typeface="+mn-ea"/>
              </a:rPr>
              <a:t> 개발환경</a:t>
            </a:r>
            <a:endParaRPr lang="en-US" altLang="ko-KR" sz="2400" spc="-150" dirty="0" smtClean="0">
              <a:latin typeface="+mn-lt"/>
              <a:ea typeface="+mn-ea"/>
            </a:endParaRPr>
          </a:p>
          <a:p>
            <a:pPr>
              <a:defRPr/>
            </a:pPr>
            <a:endParaRPr lang="en-US" altLang="ko-KR" sz="1000" spc="-150" dirty="0" smtClean="0">
              <a:latin typeface="+mn-lt"/>
              <a:ea typeface="+mn-ea"/>
            </a:endParaRPr>
          </a:p>
          <a:p>
            <a:pPr>
              <a:defRPr/>
            </a:pPr>
            <a:r>
              <a:rPr lang="en-US" altLang="ko-KR" sz="2400" spc="-150" dirty="0">
                <a:latin typeface="+mn-lt"/>
                <a:ea typeface="+mn-ea"/>
              </a:rPr>
              <a:t>	</a:t>
            </a:r>
            <a:r>
              <a:rPr lang="en-US" altLang="ko-KR" sz="2400" b="1" spc="-150" dirty="0" smtClean="0">
                <a:latin typeface="+mn-lt"/>
                <a:ea typeface="+mn-ea"/>
              </a:rPr>
              <a:t>Window OS  / Python3 / </a:t>
            </a:r>
            <a:r>
              <a:rPr lang="en-US" altLang="ko-KR" sz="2400" b="1" spc="-150" dirty="0" err="1" smtClean="0">
                <a:latin typeface="+mn-lt"/>
                <a:ea typeface="+mn-ea"/>
              </a:rPr>
              <a:t>Jupyter</a:t>
            </a:r>
            <a:r>
              <a:rPr lang="en-US" altLang="ko-KR" sz="2400" b="1" spc="-150" dirty="0" smtClean="0">
                <a:latin typeface="+mn-lt"/>
                <a:ea typeface="+mn-ea"/>
              </a:rPr>
              <a:t> Note</a:t>
            </a:r>
            <a:endParaRPr lang="en-US" altLang="ko-KR" sz="2400" b="1" spc="-1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71579" y="272716"/>
            <a:ext cx="4060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팀 구성 및 역할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48AEE2-82B1-6D9E-5CBB-6918EC49DC2A}"/>
              </a:ext>
            </a:extLst>
          </p:cNvPr>
          <p:cNvSpPr txBox="1"/>
          <p:nvPr/>
        </p:nvSpPr>
        <p:spPr>
          <a:xfrm>
            <a:off x="5203764" y="1737403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1798" y="1652249"/>
            <a:ext cx="933349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latin typeface="+mn-ea"/>
              </a:rPr>
              <a:t>담당 업무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훈련생 별로 해당 프로젝트를 진행하면서 주도적으로 참여한 부분을 중심으로 </a:t>
            </a:r>
            <a:r>
              <a:rPr lang="ko-KR" altLang="en-US" sz="1600" spc="-150" dirty="0" smtClean="0">
                <a:latin typeface="+mn-ea"/>
              </a:rPr>
              <a:t>작성</a:t>
            </a:r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2294"/>
              </p:ext>
            </p:extLst>
          </p:nvPr>
        </p:nvGraphicFramePr>
        <p:xfrm>
          <a:off x="890093" y="2322178"/>
          <a:ext cx="10568569" cy="353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xmlns="" val="388326904"/>
                    </a:ext>
                  </a:extLst>
                </a:gridCol>
                <a:gridCol w="8961350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FF9900"/>
                          </a:solidFill>
                        </a:rPr>
                        <a:t>훈련생</a:t>
                      </a:r>
                      <a:endParaRPr lang="ko-KR" altLang="en-US" sz="24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FF9900"/>
                          </a:solidFill>
                        </a:rPr>
                        <a:t>담당 업무</a:t>
                      </a:r>
                      <a:endParaRPr lang="ko-KR" altLang="en-US" sz="2400" dirty="0">
                        <a:solidFill>
                          <a:srgbClr val="FF99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강가연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필수분석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월별 순이익 분석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결제방법 금액 연관성 분석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RFM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분석 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 분석 검토 및 보고서 작성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김다은</a:t>
                      </a: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필수분석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연도별 데이터 분석 및  시각화</a:t>
                      </a:r>
                      <a:r>
                        <a:rPr lang="en-US" altLang="ko-KR" sz="2000" spc="-15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2000" spc="-15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RFM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분석 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 분석 검토 및 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PPT 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작성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장웅</a:t>
                      </a: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필수분석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데이터 전처리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월별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연도별 데이터 분석 및  시각화 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 분석 검토 및 발표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최태영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필수분석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월별 순이익 분석 및 시각화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342900" indent="-342900" algn="l" latinLnBrk="1">
                        <a:buFontTx/>
                        <a:buChar char="-"/>
                      </a:pP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 분석 검토 및 보고서 작성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코드정리</a:t>
                      </a:r>
                      <a:endParaRPr lang="en-US" altLang="ko-KR" sz="20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34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237093" y="272716"/>
            <a:ext cx="442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수행 절차 및 방법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xmlns="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9133"/>
              </p:ext>
            </p:extLst>
          </p:nvPr>
        </p:nvGraphicFramePr>
        <p:xfrm>
          <a:off x="875850" y="2076523"/>
          <a:ext cx="10597056" cy="3847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551">
                  <a:extLst>
                    <a:ext uri="{9D8B030D-6E8A-4147-A177-3AD203B41FA5}">
                      <a16:colId xmlns:a16="http://schemas.microsoft.com/office/drawing/2014/main" xmlns="" val="388326904"/>
                    </a:ext>
                  </a:extLst>
                </a:gridCol>
                <a:gridCol w="1908368">
                  <a:extLst>
                    <a:ext uri="{9D8B030D-6E8A-4147-A177-3AD203B41FA5}">
                      <a16:colId xmlns:a16="http://schemas.microsoft.com/office/drawing/2014/main" xmlns="" val="1172355626"/>
                    </a:ext>
                  </a:extLst>
                </a:gridCol>
                <a:gridCol w="4830761"/>
                <a:gridCol w="2246376"/>
              </a:tblGrid>
              <a:tr h="5666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rgbClr val="FF9900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2400" b="1" kern="1200" dirty="0">
                        <a:solidFill>
                          <a:srgbClr val="FF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rgbClr val="FF9900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  <a:endParaRPr lang="ko-KR" altLang="en-US" sz="2400" b="1" kern="1200" dirty="0">
                        <a:solidFill>
                          <a:srgbClr val="FF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rgbClr val="FF9900"/>
                          </a:solidFill>
                          <a:latin typeface="+mn-lt"/>
                          <a:ea typeface="+mn-ea"/>
                          <a:cs typeface="+mn-cs"/>
                        </a:rPr>
                        <a:t>활동</a:t>
                      </a:r>
                      <a:endParaRPr lang="ko-KR" altLang="en-US" sz="2400" b="1" kern="1200" dirty="0">
                        <a:solidFill>
                          <a:srgbClr val="FF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400" b="1" kern="1200" dirty="0" smtClean="0">
                          <a:solidFill>
                            <a:srgbClr val="FF9900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2400" b="1" kern="1200" dirty="0">
                        <a:solidFill>
                          <a:srgbClr val="FF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0097032"/>
                  </a:ext>
                </a:extLst>
              </a:tr>
              <a:tr h="677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사전기획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10/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 프로젝트 </a:t>
                      </a:r>
                      <a:r>
                        <a:rPr lang="ko-KR" altLang="en-US" sz="2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기획 및 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주제 선정 및 역할 분배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122558"/>
                  </a:ext>
                </a:extLst>
              </a:tr>
              <a:tr h="6937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10/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 데이터 전처리 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1126794"/>
                  </a:ext>
                </a:extLst>
              </a:tr>
              <a:tr h="793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</a:t>
                      </a: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10/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)~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10/11(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 각 담당 분석 업무 진행</a:t>
                      </a:r>
                      <a:endParaRPr lang="en-US" altLang="ko-KR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 데이터 검토 진행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682185"/>
                  </a:ext>
                </a:extLst>
              </a:tr>
              <a:tr h="693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보고서 작성 및 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PPT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10/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 보고서 작성 및 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발표 준비</a:t>
                      </a: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834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총 분석 기간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▶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10/10(</a:t>
                      </a:r>
                      <a:r>
                        <a:rPr lang="ko-KR" altLang="en-US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~ 10/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총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20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0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7" marR="3915" marT="39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 smtClean="0">
                <a:latin typeface="+mn-ea"/>
                <a:ea typeface="+mn-ea"/>
              </a:rPr>
              <a:t>①</a:t>
            </a:r>
            <a:r>
              <a:rPr lang="en-US" altLang="ko-KR" b="1" spc="-100" dirty="0" smtClean="0">
                <a:latin typeface="+mn-ea"/>
                <a:ea typeface="+mn-ea"/>
              </a:rPr>
              <a:t>  </a:t>
            </a:r>
            <a:r>
              <a:rPr lang="ko-KR" altLang="en-US" b="1" spc="-100" dirty="0" smtClean="0">
                <a:latin typeface="+mn-ea"/>
                <a:ea typeface="+mn-ea"/>
              </a:rPr>
              <a:t>탐색적 분석 및 전처리</a:t>
            </a:r>
            <a:endParaRPr lang="ko-KR" altLang="en-US" b="1" spc="-100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6364" y="2122150"/>
            <a:ext cx="3846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100" dirty="0" smtClean="0">
                <a:latin typeface="+mn-ea"/>
              </a:rPr>
              <a:t>지니 마켓 실 구매 데이터 </a:t>
            </a:r>
            <a:endParaRPr lang="en-US" altLang="ko-KR" sz="2000" b="1" spc="-1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spc="-100" dirty="0" smtClean="0">
                <a:latin typeface="+mn-ea"/>
              </a:rPr>
              <a:t>218,601</a:t>
            </a:r>
            <a:r>
              <a:rPr lang="ko-KR" altLang="en-US" sz="2000" b="1" spc="-100" dirty="0" smtClean="0">
                <a:latin typeface="+mn-ea"/>
              </a:rPr>
              <a:t>개 데이터 </a:t>
            </a:r>
            <a:endParaRPr lang="en-US" altLang="ko-KR" sz="2000" b="1" spc="-100" dirty="0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20013" y="3116072"/>
            <a:ext cx="23074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spc="-100" dirty="0" smtClean="0">
                <a:latin typeface="+mn-ea"/>
              </a:rPr>
              <a:t>총 </a:t>
            </a:r>
            <a:r>
              <a:rPr lang="en-US" altLang="ko-KR" sz="2000" b="1" spc="-100" dirty="0" smtClean="0">
                <a:latin typeface="+mn-ea"/>
              </a:rPr>
              <a:t>12</a:t>
            </a:r>
            <a:r>
              <a:rPr lang="ko-KR" altLang="en-US" sz="2000" b="1" spc="-100" dirty="0" smtClean="0">
                <a:latin typeface="+mn-ea"/>
              </a:rPr>
              <a:t>개 </a:t>
            </a:r>
            <a:r>
              <a:rPr lang="en-US" altLang="ko-KR" sz="2000" b="1" spc="-100" dirty="0" smtClean="0">
                <a:latin typeface="+mn-ea"/>
              </a:rPr>
              <a:t>column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latin typeface="+mn-ea"/>
              </a:rPr>
              <a:t>주문번호</a:t>
            </a:r>
            <a:endParaRPr lang="en-US" altLang="ko-KR" sz="1600" spc="-1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err="1" smtClean="0">
                <a:latin typeface="+mn-ea"/>
              </a:rPr>
              <a:t>업체명</a:t>
            </a:r>
            <a:r>
              <a:rPr lang="ko-KR" altLang="en-US" sz="1600" spc="-100" dirty="0" smtClean="0">
                <a:latin typeface="+mn-ea"/>
              </a:rPr>
              <a:t> </a:t>
            </a:r>
            <a:r>
              <a:rPr lang="en-US" altLang="ko-KR" sz="1600" spc="-100" dirty="0" smtClean="0">
                <a:latin typeface="+mn-ea"/>
              </a:rPr>
              <a:t>(</a:t>
            </a:r>
            <a:r>
              <a:rPr lang="ko-KR" altLang="en-US" sz="1600" spc="-100" dirty="0" err="1" smtClean="0">
                <a:latin typeface="+mn-ea"/>
              </a:rPr>
              <a:t>입점</a:t>
            </a:r>
            <a:r>
              <a:rPr lang="ko-KR" altLang="en-US" sz="1600" spc="-100" dirty="0" smtClean="0">
                <a:latin typeface="+mn-ea"/>
              </a:rPr>
              <a:t> 기업</a:t>
            </a:r>
            <a:r>
              <a:rPr lang="en-US" altLang="ko-KR" sz="1600" spc="-1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latin typeface="+mn-ea"/>
              </a:rPr>
              <a:t>상품명</a:t>
            </a:r>
            <a:r>
              <a:rPr lang="en-US" altLang="ko-KR" sz="1600" spc="-100" dirty="0" smtClean="0">
                <a:latin typeface="+mn-ea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latin typeface="+mn-ea"/>
              </a:rPr>
              <a:t>제조사</a:t>
            </a:r>
            <a:r>
              <a:rPr lang="en-US" altLang="ko-KR" sz="1600" spc="-100" dirty="0" smtClean="0">
                <a:latin typeface="+mn-ea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latin typeface="+mn-ea"/>
              </a:rPr>
              <a:t>주문 수량</a:t>
            </a:r>
            <a:endParaRPr lang="en-US" altLang="ko-KR" sz="1600" spc="-1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 smtClean="0">
                <a:latin typeface="+mn-ea"/>
              </a:rPr>
              <a:t>판매 금액</a:t>
            </a:r>
            <a:endParaRPr lang="en-US" altLang="ko-KR" sz="1600" spc="-1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06" y="2243737"/>
            <a:ext cx="4663397" cy="419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89623" y="3558867"/>
            <a:ext cx="3955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 smtClean="0">
                <a:latin typeface="+mn-ea"/>
              </a:rPr>
              <a:t>결제 방법 </a:t>
            </a:r>
            <a:r>
              <a:rPr lang="en-US" altLang="ko-KR" sz="1600" spc="-100" dirty="0" smtClean="0">
                <a:latin typeface="+mn-ea"/>
              </a:rPr>
              <a:t>(</a:t>
            </a:r>
            <a:r>
              <a:rPr lang="ko-KR" altLang="en-US" sz="1600" spc="-100" dirty="0" smtClean="0">
                <a:latin typeface="+mn-ea"/>
              </a:rPr>
              <a:t>신</a:t>
            </a:r>
            <a:r>
              <a:rPr lang="en-US" altLang="ko-KR" sz="1600" spc="-100" dirty="0" smtClean="0">
                <a:latin typeface="+mn-ea"/>
              </a:rPr>
              <a:t>,</a:t>
            </a:r>
            <a:r>
              <a:rPr lang="ko-KR" altLang="en-US" sz="1600" spc="-100" dirty="0" smtClean="0">
                <a:latin typeface="+mn-ea"/>
              </a:rPr>
              <a:t>적</a:t>
            </a:r>
            <a:r>
              <a:rPr lang="en-US" altLang="ko-KR" sz="1600" spc="-100" dirty="0" smtClean="0">
                <a:latin typeface="+mn-ea"/>
              </a:rPr>
              <a:t>,</a:t>
            </a:r>
            <a:r>
              <a:rPr lang="ko-KR" altLang="en-US" sz="1600" spc="-100" dirty="0" smtClean="0">
                <a:latin typeface="+mn-ea"/>
              </a:rPr>
              <a:t>포 </a:t>
            </a:r>
            <a:r>
              <a:rPr lang="en-US" altLang="ko-KR" sz="1600" spc="-100" dirty="0" smtClean="0">
                <a:latin typeface="+mn-ea"/>
              </a:rPr>
              <a:t>: </a:t>
            </a:r>
            <a:r>
              <a:rPr lang="ko-KR" altLang="en-US" sz="1600" spc="-100" dirty="0" smtClean="0">
                <a:latin typeface="+mn-ea"/>
              </a:rPr>
              <a:t>신용카드</a:t>
            </a:r>
            <a:r>
              <a:rPr lang="en-US" altLang="ko-KR" sz="1600" spc="-100" dirty="0" smtClean="0">
                <a:latin typeface="+mn-ea"/>
              </a:rPr>
              <a:t>/</a:t>
            </a:r>
            <a:r>
              <a:rPr lang="ko-KR" altLang="en-US" sz="1600" spc="-100" dirty="0" smtClean="0">
                <a:latin typeface="+mn-ea"/>
              </a:rPr>
              <a:t>적립금</a:t>
            </a:r>
            <a:r>
              <a:rPr lang="en-US" altLang="ko-KR" sz="1600" spc="-100" dirty="0" smtClean="0">
                <a:latin typeface="+mn-ea"/>
              </a:rPr>
              <a:t>/</a:t>
            </a:r>
            <a:r>
              <a:rPr lang="ko-KR" altLang="en-US" sz="1600" spc="-100" dirty="0" smtClean="0">
                <a:latin typeface="+mn-ea"/>
              </a:rPr>
              <a:t>포인트</a:t>
            </a:r>
            <a:r>
              <a:rPr lang="en-US" altLang="ko-KR" sz="1600" spc="-100" dirty="0" smtClean="0">
                <a:latin typeface="+mn-ea"/>
              </a:rPr>
              <a:t>)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 smtClean="0">
                <a:latin typeface="+mn-ea"/>
              </a:rPr>
              <a:t>주문일자</a:t>
            </a:r>
            <a:r>
              <a:rPr lang="en-US" altLang="ko-KR" sz="1600" spc="-100" dirty="0" smtClean="0">
                <a:latin typeface="+mn-ea"/>
              </a:rPr>
              <a:t> (</a:t>
            </a:r>
            <a:r>
              <a:rPr lang="en-US" altLang="ko-KR" sz="1600" spc="-100" dirty="0" err="1" smtClean="0">
                <a:latin typeface="+mn-ea"/>
              </a:rPr>
              <a:t>datetime</a:t>
            </a:r>
            <a:r>
              <a:rPr lang="en-US" altLang="ko-KR" sz="1600" spc="-100" dirty="0" smtClean="0">
                <a:latin typeface="+mn-ea"/>
              </a:rPr>
              <a:t> </a:t>
            </a:r>
            <a:r>
              <a:rPr lang="ko-KR" altLang="en-US" sz="1600" spc="-100" dirty="0" smtClean="0">
                <a:latin typeface="+mn-ea"/>
              </a:rPr>
              <a:t>타입</a:t>
            </a:r>
            <a:r>
              <a:rPr lang="en-US" altLang="ko-KR" sz="1600" spc="-100" dirty="0" smtClean="0">
                <a:latin typeface="+mn-ea"/>
              </a:rPr>
              <a:t>)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 smtClean="0">
                <a:latin typeface="+mn-ea"/>
              </a:rPr>
              <a:t>처리상태</a:t>
            </a:r>
            <a:r>
              <a:rPr lang="en-US" altLang="ko-KR" sz="1600" spc="-100" dirty="0" smtClean="0">
                <a:latin typeface="+mn-ea"/>
              </a:rPr>
              <a:t> (</a:t>
            </a:r>
            <a:r>
              <a:rPr lang="ko-KR" altLang="en-US" sz="1600" spc="-100" dirty="0" smtClean="0">
                <a:latin typeface="+mn-ea"/>
              </a:rPr>
              <a:t>구매확정만 수익창출</a:t>
            </a:r>
            <a:r>
              <a:rPr lang="en-US" altLang="ko-KR" sz="1600" spc="-100" dirty="0" smtClean="0">
                <a:latin typeface="+mn-ea"/>
              </a:rPr>
              <a:t>)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 smtClean="0">
                <a:latin typeface="+mn-ea"/>
              </a:rPr>
              <a:t>초도 상품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>
                <a:latin typeface="+mn-ea"/>
              </a:rPr>
              <a:t>제작문구 </a:t>
            </a:r>
            <a:r>
              <a:rPr lang="ko-KR" altLang="en-US" sz="1600" spc="-100" dirty="0" smtClean="0">
                <a:latin typeface="+mn-ea"/>
              </a:rPr>
              <a:t>내역</a:t>
            </a:r>
            <a:endParaRPr lang="en-US" altLang="ko-KR" sz="1600" spc="-1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spc="-100" dirty="0" smtClean="0">
                <a:latin typeface="+mn-ea"/>
              </a:rPr>
              <a:t>할부기간</a:t>
            </a:r>
            <a:endParaRPr lang="en-US" altLang="ko-KR" sz="1600" spc="-1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smtClean="0">
                <a:latin typeface="+mn-ea"/>
              </a:rPr>
              <a:t>분석 데이터 소개</a:t>
            </a:r>
            <a:endParaRPr lang="en-US" altLang="ko-KR" sz="2400" b="1" spc="-1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8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1. </a:t>
            </a:r>
            <a:r>
              <a:rPr lang="ko-KR" altLang="en-US" b="1" spc="-100" dirty="0" smtClean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RFM </a:t>
            </a:r>
            <a:r>
              <a:rPr lang="ko-KR" altLang="en-US" b="1" spc="-100" dirty="0" smtClean="0">
                <a:latin typeface="+mn-ea"/>
              </a:rPr>
              <a:t>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 smtClean="0">
                <a:latin typeface="+mn-ea"/>
              </a:rPr>
              <a:t>입점</a:t>
            </a:r>
            <a:r>
              <a:rPr lang="ko-KR" altLang="en-US" sz="2400" b="1" spc="-100" dirty="0" smtClean="0">
                <a:latin typeface="+mn-ea"/>
              </a:rPr>
              <a:t> 기업별 </a:t>
            </a:r>
            <a:r>
              <a:rPr lang="en-US" altLang="ko-KR" sz="2400" b="1" spc="-100" dirty="0" smtClean="0">
                <a:latin typeface="+mn-ea"/>
              </a:rPr>
              <a:t>RFM </a:t>
            </a:r>
            <a:r>
              <a:rPr lang="ko-KR" altLang="en-US" sz="2400" b="1" spc="-100" dirty="0" smtClean="0">
                <a:latin typeface="+mn-ea"/>
              </a:rPr>
              <a:t>분석 </a:t>
            </a:r>
            <a:endParaRPr lang="en-US" altLang="ko-KR" sz="24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83795" y="1866056"/>
            <a:ext cx="29137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판매금액  </a:t>
            </a:r>
            <a:r>
              <a:rPr lang="en-US" altLang="ko-KR" b="1" spc="-100" dirty="0" smtClean="0">
                <a:latin typeface="+mn-ea"/>
              </a:rPr>
              <a:t>TOP 3 </a:t>
            </a:r>
            <a:r>
              <a:rPr lang="ko-KR" altLang="en-US" b="1" spc="-100" dirty="0" smtClean="0">
                <a:latin typeface="+mn-ea"/>
              </a:rPr>
              <a:t>기업</a:t>
            </a:r>
            <a:endParaRPr lang="en-US" altLang="ko-KR" sz="1400" b="1" spc="-1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9541" y="1855209"/>
            <a:ext cx="35688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판매금액 높은 상위 </a:t>
            </a:r>
            <a:r>
              <a:rPr lang="en-US" altLang="ko-KR" b="1" spc="-100" dirty="0" smtClean="0">
                <a:latin typeface="+mn-ea"/>
              </a:rPr>
              <a:t>10</a:t>
            </a:r>
            <a:r>
              <a:rPr lang="ko-KR" altLang="en-US" b="1" spc="-100" dirty="0" smtClean="0">
                <a:latin typeface="+mn-ea"/>
              </a:rPr>
              <a:t>개 기업</a:t>
            </a:r>
            <a:endParaRPr lang="en-US" altLang="ko-KR" sz="1400" b="1" spc="-1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3" y="2242126"/>
            <a:ext cx="3871753" cy="418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41264752"/>
              </p:ext>
            </p:extLst>
          </p:nvPr>
        </p:nvGraphicFramePr>
        <p:xfrm>
          <a:off x="6538387" y="2704375"/>
          <a:ext cx="4142378" cy="355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9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45" y="2372791"/>
            <a:ext cx="4568517" cy="436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67" y="2533249"/>
            <a:ext cx="2260995" cy="402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1. </a:t>
            </a:r>
            <a:r>
              <a:rPr lang="ko-KR" altLang="en-US" b="1" spc="-100" dirty="0" smtClean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RFM </a:t>
            </a:r>
            <a:r>
              <a:rPr lang="ko-KR" altLang="en-US" b="1" spc="-100" dirty="0" smtClean="0">
                <a:latin typeface="+mn-ea"/>
              </a:rPr>
              <a:t>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>
                <a:latin typeface="+mn-ea"/>
              </a:rPr>
              <a:t>입점</a:t>
            </a:r>
            <a:r>
              <a:rPr lang="ko-KR" altLang="en-US" sz="2400" b="1" spc="-100" dirty="0">
                <a:latin typeface="+mn-ea"/>
              </a:rPr>
              <a:t> 기업별 </a:t>
            </a:r>
            <a:r>
              <a:rPr lang="en-US" altLang="ko-KR" sz="2400" b="1" spc="-100" dirty="0">
                <a:latin typeface="+mn-ea"/>
              </a:rPr>
              <a:t>RFM </a:t>
            </a:r>
            <a:r>
              <a:rPr lang="ko-KR" altLang="en-US" sz="2400" b="1" spc="-100" dirty="0">
                <a:latin typeface="+mn-ea"/>
              </a:rPr>
              <a:t>분석</a:t>
            </a:r>
            <a:endParaRPr lang="en-US" altLang="ko-KR" sz="24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9541" y="1855209"/>
            <a:ext cx="4565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>
                <a:latin typeface="+mn-ea"/>
              </a:rPr>
              <a:t>다우기술 상품 중 매출금액이 큰 상위 </a:t>
            </a:r>
            <a:r>
              <a:rPr lang="en-US" altLang="ko-KR" b="1" spc="-100" dirty="0">
                <a:latin typeface="+mn-ea"/>
              </a:rPr>
              <a:t>20</a:t>
            </a:r>
            <a:r>
              <a:rPr lang="ko-KR" altLang="en-US" b="1" spc="-100" dirty="0">
                <a:latin typeface="+mn-ea"/>
              </a:rPr>
              <a:t>개 상품</a:t>
            </a:r>
            <a:endParaRPr lang="en-US" altLang="ko-KR" sz="1400" b="1" spc="-100" dirty="0">
              <a:latin typeface="+mn-ea"/>
            </a:endParaRPr>
          </a:p>
        </p:txBody>
      </p:sp>
      <p:pic>
        <p:nvPicPr>
          <p:cNvPr id="5122" name="Picture 2" descr="상품권 - 무료 상업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5" y="2109124"/>
            <a:ext cx="2036335" cy="20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전통_아이콘_004 | 이미지 | 공유 마당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50" y="4215318"/>
            <a:ext cx="3962688" cy="22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7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1">
                    <a:lumMod val="50000"/>
                  </a:schemeClr>
                </a:solidFill>
              </a:rPr>
              <a:t>프로젝트  수행 결과</a:t>
            </a:r>
            <a:endParaRPr lang="ko-KR" altLang="en-US" sz="3600" b="1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77324" y="856128"/>
            <a:ext cx="32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latin typeface="+mn-ea"/>
                <a:ea typeface="+mn-ea"/>
              </a:rPr>
              <a:t>결과 제시 </a:t>
            </a:r>
            <a:r>
              <a:rPr lang="ko-KR" altLang="en-US" b="1" spc="-100" dirty="0">
                <a:latin typeface="+mn-ea"/>
              </a:rPr>
              <a:t>②</a:t>
            </a:r>
            <a:r>
              <a:rPr lang="en-US" altLang="ko-KR" b="1" spc="-100" dirty="0" smtClean="0">
                <a:latin typeface="+mn-ea"/>
                <a:ea typeface="+mn-ea"/>
              </a:rPr>
              <a:t> </a:t>
            </a:r>
            <a:r>
              <a:rPr lang="ko-KR" altLang="en-US" b="1" spc="-100" dirty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 </a:t>
            </a:r>
            <a:r>
              <a:rPr lang="ko-KR" altLang="en-US" b="1" spc="-100" dirty="0" smtClean="0">
                <a:latin typeface="+mn-ea"/>
              </a:rPr>
              <a:t>필수분석  </a:t>
            </a:r>
            <a:r>
              <a:rPr lang="en-US" altLang="ko-KR" b="1" spc="-100" dirty="0" smtClean="0">
                <a:latin typeface="+mn-ea"/>
              </a:rPr>
              <a:t>1. </a:t>
            </a:r>
            <a:r>
              <a:rPr lang="ko-KR" altLang="en-US" b="1" spc="-100" dirty="0" smtClean="0">
                <a:latin typeface="+mn-ea"/>
              </a:rPr>
              <a:t> </a:t>
            </a:r>
            <a:r>
              <a:rPr lang="en-US" altLang="ko-KR" b="1" spc="-100" dirty="0" smtClean="0">
                <a:latin typeface="+mn-ea"/>
              </a:rPr>
              <a:t>RFM </a:t>
            </a:r>
            <a:r>
              <a:rPr lang="ko-KR" altLang="en-US" b="1" spc="-100" dirty="0" smtClean="0">
                <a:latin typeface="+mn-ea"/>
              </a:rPr>
              <a:t>분석 </a:t>
            </a:r>
            <a:endParaRPr lang="ko-KR" altLang="en-US" b="1" spc="-1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127472" y="1303597"/>
            <a:ext cx="74168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400" b="1" spc="-100" dirty="0" err="1" smtClean="0">
                <a:latin typeface="+mn-ea"/>
              </a:rPr>
              <a:t>입점</a:t>
            </a:r>
            <a:r>
              <a:rPr lang="ko-KR" altLang="en-US" sz="2400" b="1" spc="-100" dirty="0" smtClean="0">
                <a:latin typeface="+mn-ea"/>
              </a:rPr>
              <a:t> 기업별 </a:t>
            </a:r>
            <a:r>
              <a:rPr lang="en-US" altLang="ko-KR" sz="2400" b="1" spc="-100" dirty="0" smtClean="0">
                <a:latin typeface="+mn-ea"/>
              </a:rPr>
              <a:t>RFM </a:t>
            </a:r>
            <a:r>
              <a:rPr lang="ko-KR" altLang="en-US" sz="2400" b="1" spc="-100" dirty="0" smtClean="0">
                <a:latin typeface="+mn-ea"/>
              </a:rPr>
              <a:t>분석 </a:t>
            </a:r>
            <a:endParaRPr lang="en-US" altLang="ko-KR" sz="2400" b="1" spc="-100" dirty="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150" y="12316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12700">
                  <a:solidFill>
                    <a:srgbClr val="939597"/>
                  </a:solidFill>
                  <a:prstDash val="solid"/>
                </a:ln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endParaRPr lang="ko-KR" altLang="en-US" sz="2800" b="1" dirty="0">
              <a:ln w="12700">
                <a:solidFill>
                  <a:srgbClr val="939597"/>
                </a:solidFill>
                <a:prstDash val="solid"/>
              </a:ln>
              <a:effectLst>
                <a:outerShdw dist="38100" dir="2640000" algn="bl" rotWithShape="0">
                  <a:srgbClr val="939597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0553" y="1866056"/>
            <a:ext cx="3486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판매 금액 높은 상위 </a:t>
            </a:r>
            <a:r>
              <a:rPr lang="en-US" altLang="ko-KR" b="1" spc="-100" dirty="0" smtClean="0">
                <a:latin typeface="+mn-ea"/>
              </a:rPr>
              <a:t>10</a:t>
            </a:r>
            <a:r>
              <a:rPr lang="ko-KR" altLang="en-US" b="1" spc="-100" dirty="0" smtClean="0">
                <a:latin typeface="+mn-ea"/>
              </a:rPr>
              <a:t>개 기업</a:t>
            </a:r>
            <a:endParaRPr lang="en-US" altLang="ko-KR" sz="1400" b="1" spc="-100" dirty="0" smtClean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50421" y="6425280"/>
            <a:ext cx="2741579" cy="3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9541" y="1855209"/>
            <a:ext cx="35688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b="1" spc="-100" dirty="0" smtClean="0">
                <a:latin typeface="+mn-ea"/>
              </a:rPr>
              <a:t>판매 빈도 높은 상위 </a:t>
            </a:r>
            <a:r>
              <a:rPr lang="en-US" altLang="ko-KR" b="1" spc="-100" dirty="0" smtClean="0">
                <a:latin typeface="+mn-ea"/>
              </a:rPr>
              <a:t>10</a:t>
            </a:r>
            <a:r>
              <a:rPr lang="ko-KR" altLang="en-US" b="1" spc="-100" dirty="0" smtClean="0">
                <a:latin typeface="+mn-ea"/>
              </a:rPr>
              <a:t>개 기업</a:t>
            </a:r>
            <a:endParaRPr lang="en-US" altLang="ko-KR" sz="1400" b="1" spc="-1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11" y="2242126"/>
            <a:ext cx="3871753" cy="418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s://lh3.googleusercontent.com/ecdhWNtvJWz0lPj9Zd7dnsr8sFIfrsccBZM30aqT9O0gMDP0QmD_umDuH92lZOCpPKuVTP_Gip8xI6ASozrBzxxDDee1wbQPiywRphKaLNi_u7FvjdMLQExTi1FkYm7zpKpzSsCBQXt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3" y="2401183"/>
            <a:ext cx="2362950" cy="39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/>
          <p:cNvCxnSpPr/>
          <p:nvPr/>
        </p:nvCxnSpPr>
        <p:spPr>
          <a:xfrm>
            <a:off x="1667355" y="3084394"/>
            <a:ext cx="222589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10677" y="3084394"/>
            <a:ext cx="782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 smtClean="0">
                <a:solidFill>
                  <a:schemeClr val="bg2">
                    <a:lumMod val="50000"/>
                  </a:schemeClr>
                </a:solidFill>
              </a:rPr>
              <a:t>▲</a:t>
            </a:r>
            <a:r>
              <a:rPr lang="ko-KR" altLang="en-US" spc="-150" dirty="0" smtClean="0"/>
              <a:t>  </a:t>
            </a:r>
            <a:r>
              <a:rPr lang="en-US" altLang="ko-KR" spc="-150" dirty="0" smtClean="0"/>
              <a:t>3</a:t>
            </a:r>
            <a:r>
              <a:rPr lang="ko-KR" altLang="en-US" spc="-150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921123" y="3453726"/>
            <a:ext cx="782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bg2">
                    <a:lumMod val="50000"/>
                  </a:schemeClr>
                </a:solidFill>
              </a:rPr>
              <a:t>▲</a:t>
            </a:r>
            <a:r>
              <a:rPr lang="ko-KR" altLang="en-US" spc="-150" dirty="0" smtClean="0"/>
              <a:t>  </a:t>
            </a:r>
            <a:r>
              <a:rPr lang="en-US" altLang="ko-KR" spc="-150" dirty="0"/>
              <a:t>6</a:t>
            </a:r>
            <a:r>
              <a:rPr lang="ko-KR" altLang="en-US" spc="-150" dirty="0" smtClean="0"/>
              <a:t>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93252" y="5625994"/>
            <a:ext cx="782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50" dirty="0">
                <a:solidFill>
                  <a:schemeClr val="accent6"/>
                </a:solidFill>
              </a:rPr>
              <a:t>▼</a:t>
            </a:r>
            <a:r>
              <a:rPr lang="ko-KR" altLang="en-US" spc="-150" dirty="0" smtClean="0">
                <a:solidFill>
                  <a:schemeClr val="accent6"/>
                </a:solidFill>
              </a:rPr>
              <a:t> </a:t>
            </a:r>
            <a:r>
              <a:rPr lang="ko-KR" altLang="en-US" spc="-150" dirty="0" smtClean="0"/>
              <a:t> </a:t>
            </a:r>
            <a:r>
              <a:rPr lang="en-US" altLang="ko-KR" spc="-150" dirty="0"/>
              <a:t>6</a:t>
            </a:r>
            <a:r>
              <a:rPr lang="ko-KR" altLang="en-US" spc="-150" dirty="0" smtClean="0"/>
              <a:t> 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5859111" y="3084394"/>
            <a:ext cx="3871753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2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716</Words>
  <Application>Microsoft Office PowerPoint</Application>
  <PresentationFormat>사용자 지정</PresentationFormat>
  <Paragraphs>192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89</cp:revision>
  <dcterms:created xsi:type="dcterms:W3CDTF">2022-08-03T01:14:38Z</dcterms:created>
  <dcterms:modified xsi:type="dcterms:W3CDTF">2023-10-12T11:47:46Z</dcterms:modified>
</cp:coreProperties>
</file>