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61" r:id="rId7"/>
    <p:sldId id="260" r:id="rId8"/>
    <p:sldId id="259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33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6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8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5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03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24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6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3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0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6030-8F64-49E1-98DF-7E723419BAAD}" type="datetimeFigureOut">
              <a:rPr lang="pt-BR" smtClean="0"/>
              <a:t>09/03/2019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92FD-0BA5-4A00-9EFC-2FDC79083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75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e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https://abrilsuperinteressante.files.wordpress.com/2016/10/super_imgbozzo.jpg?quality=70&amp;strip=info&amp;w=550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https://vocarecom.files.wordpress.com/2014/12/ca760-pc1.jpg?w=604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vocarecom.files.wordpress.com/2014/12/ca760-pc1.jpg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g"/><Relationship Id="rId4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R DESTINE" panose="02000000000000000000" pitchFamily="2" charset="0"/>
              </a:rPr>
              <a:t>Aplicações para Internet </a:t>
            </a:r>
            <a:endParaRPr lang="pt-BR" dirty="0">
              <a:latin typeface="AR DESTINE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59802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 smtClean="0"/>
              <a:t>Vinicius Monteiro </a:t>
            </a:r>
            <a:br>
              <a:rPr lang="pt-BR" dirty="0" smtClean="0"/>
            </a:br>
            <a:r>
              <a:rPr lang="pt-BR" dirty="0" err="1" smtClean="0"/>
              <a:t>Rgm</a:t>
            </a:r>
            <a:r>
              <a:rPr lang="pt-BR" dirty="0"/>
              <a:t>: 20645295</a:t>
            </a:r>
            <a:endParaRPr lang="pt-BR" dirty="0" smtClean="0"/>
          </a:p>
          <a:p>
            <a:pPr algn="l"/>
            <a:r>
              <a:rPr lang="pt-BR" dirty="0" err="1" smtClean="0"/>
              <a:t>Prof</a:t>
            </a:r>
            <a:r>
              <a:rPr lang="pt-BR" b="1" dirty="0" err="1" smtClean="0"/>
              <a:t>ª</a:t>
            </a:r>
            <a:r>
              <a:rPr lang="pt-BR" b="1" dirty="0" smtClean="0"/>
              <a:t> </a:t>
            </a:r>
            <a:r>
              <a:rPr lang="pt-BR" dirty="0"/>
              <a:t>Cristiane </a:t>
            </a:r>
            <a:r>
              <a:rPr lang="pt-BR" dirty="0" smtClean="0"/>
              <a:t>Camilo</a:t>
            </a:r>
          </a:p>
          <a:p>
            <a:pPr algn="l"/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359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>
            <a:off x="1667465" y="4522675"/>
            <a:ext cx="5580" cy="72992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3151" y="5209871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177317" y="5296646"/>
            <a:ext cx="29802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Windows 10 –</a:t>
            </a:r>
            <a:r>
              <a:rPr lang="pt-BR" sz="1200" dirty="0"/>
              <a:t> O Windows 10 é o sistema operacional da Microsoft anunciado em 2014, mas só será comercializado no segundo semestre de 2015. Ele une a interface clássica do Windows 7 com o design renovado do Windows 8, para equipar computadores desktop, </a:t>
            </a:r>
            <a:r>
              <a:rPr lang="pt-BR" sz="1200" dirty="0" err="1"/>
              <a:t>tablets</a:t>
            </a:r>
            <a:r>
              <a:rPr lang="pt-BR" sz="1200" dirty="0"/>
              <a:t> e smartphones da companhia.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 flipH="1">
            <a:off x="6091557" y="4532200"/>
            <a:ext cx="8" cy="69728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7250" y="5221601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9146175" y="5138365"/>
            <a:ext cx="2665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Ataques de novembro de 2015 em Paris foram uma série de atentados terroristas ocorridos na noite de 13 de novembro de 2015 em Paris e Saint-Denis, na França. Os ataques consistiriam de fuzilamentos em massa, atentados suicidas, explosões e uso de reféns.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253500" y="2940332"/>
            <a:ext cx="1907" cy="85636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72018" y="2810928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6523589" y="152870"/>
            <a:ext cx="345982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A impressão em 3D se popularizou rapidamente em todo o mundo. Hoje, já é possível fazer órgãos em três dimensões para que estudantes de medicina estudem o corpo humano e imprimir um feto a partir da imagem de um </a:t>
            </a:r>
            <a:r>
              <a:rPr lang="pt-BR" sz="1200" dirty="0" err="1">
                <a:latin typeface="Gulim" panose="020B0600000101010101" pitchFamily="34" charset="-127"/>
                <a:ea typeface="Gulim" panose="020B0600000101010101" pitchFamily="34" charset="-127"/>
              </a:rPr>
              <a:t>ultrasom</a:t>
            </a:r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. 	Uma empresa criou uma caneta 3D que não utiliza plástico derretido para a criação de objetos. Inicialmente um projeto no </a:t>
            </a:r>
            <a:r>
              <a:rPr lang="pt-BR" sz="1200" dirty="0" err="1">
                <a:latin typeface="Gulim" panose="020B0600000101010101" pitchFamily="34" charset="-127"/>
                <a:ea typeface="Gulim" panose="020B0600000101010101" pitchFamily="34" charset="-127"/>
              </a:rPr>
              <a:t>Indiegogo</a:t>
            </a:r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, a caneta 3D da </a:t>
            </a:r>
            <a:r>
              <a:rPr lang="pt-BR" sz="1200" dirty="0" err="1">
                <a:latin typeface="Gulim" panose="020B0600000101010101" pitchFamily="34" charset="-127"/>
                <a:ea typeface="Gulim" panose="020B0600000101010101" pitchFamily="34" charset="-127"/>
              </a:rPr>
              <a:t>CreoPop</a:t>
            </a:r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 tem três luzes UV em sua ponta. Elas ajudam a endurecer um gel de </a:t>
            </a:r>
            <a:r>
              <a:rPr lang="pt-BR" sz="1200" dirty="0" err="1">
                <a:latin typeface="Gulim" panose="020B0600000101010101" pitchFamily="34" charset="-127"/>
                <a:ea typeface="Gulim" panose="020B0600000101010101" pitchFamily="34" charset="-127"/>
              </a:rPr>
              <a:t>fotopolímero</a:t>
            </a:r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 que é colocado dentro do aparelho, tornando possível a formação de objetos.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>
            <a:stCxn id="98" idx="4"/>
            <a:endCxn id="100" idx="0"/>
          </p:cNvCxnSpPr>
          <p:nvPr/>
        </p:nvCxnSpPr>
        <p:spPr>
          <a:xfrm>
            <a:off x="10504815" y="4523962"/>
            <a:ext cx="5587" cy="55690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36096" y="508086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4865263" y="5299899"/>
            <a:ext cx="243870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OS DEZ 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MANDAMENTOS</a:t>
            </a:r>
            <a:endParaRPr lang="pt-BR" sz="11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Nem os mais otimistas previram que a primeira novela 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bíblica 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da Record fosse chegar 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tão 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longe. A saga de 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Moises 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emocionou, desbancou a 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concorrência 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e fez o Brasil parar para assistir 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a 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sua cena mais esperada, a abertura do Mar Vermelho.</a:t>
            </a:r>
          </a:p>
        </p:txBody>
      </p:sp>
      <p:cxnSp>
        <p:nvCxnSpPr>
          <p:cNvPr id="104" name="Conector reto 103"/>
          <p:cNvCxnSpPr>
            <a:endCxn id="88" idx="2"/>
          </p:cNvCxnSpPr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25070" y="194531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2015</a:t>
            </a:r>
            <a:endParaRPr lang="pt-BR" sz="3200" dirty="0">
              <a:latin typeface="AR JULIAN" panose="02000000000000000000" pitchFamily="2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708544" y="694638"/>
            <a:ext cx="243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Desde junho deste ano, os cidadãos de Mountain </a:t>
            </a:r>
            <a:r>
              <a:rPr lang="pt-BR" sz="12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View</a:t>
            </a:r>
            <a:r>
              <a:rPr lang="pt-B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, na Califórnia, observam os pequenos carros autônomos do Google rodando pelas ruas da cidade. São 23 protótipos de carros que podem alcançar uma velocidade máxima de 40 quilômetros por hora</a:t>
            </a:r>
            <a:r>
              <a:rPr lang="pt-BR" sz="12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43" y="4547899"/>
            <a:ext cx="1958047" cy="130465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7" y="2424142"/>
            <a:ext cx="2335479" cy="131176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973" y="4580359"/>
            <a:ext cx="1616700" cy="107721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68" y="2626987"/>
            <a:ext cx="1682685" cy="112275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828" y="2630823"/>
            <a:ext cx="1468229" cy="112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514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2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75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225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750"/>
                            </p:stCondLst>
                            <p:childTnLst>
                              <p:par>
                                <p:cTn id="2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75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4" grpId="0"/>
      <p:bldP spid="88" grpId="0" animBg="1"/>
      <p:bldP spid="89" grpId="0" animBg="1"/>
      <p:bldP spid="90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3" grpId="0"/>
      <p:bldP spid="115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>
            <a:stCxn id="31" idx="4"/>
            <a:endCxn id="39" idx="0"/>
          </p:cNvCxnSpPr>
          <p:nvPr/>
        </p:nvCxnSpPr>
        <p:spPr>
          <a:xfrm flipH="1">
            <a:off x="1665551" y="4523962"/>
            <a:ext cx="1907" cy="667137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1245" y="51910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2419721" y="231004"/>
            <a:ext cx="2963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200" b="1" dirty="0"/>
          </a:p>
          <a:p>
            <a:pPr algn="ctr" fontAlgn="base"/>
            <a:r>
              <a:rPr lang="pt-BR" sz="1200" dirty="0"/>
              <a:t>SÃO PAULO (Reuters) - O capitão da reserva do Exército Jair Bolsonaro, de 63 anos, foi eleito neste </a:t>
            </a:r>
            <a:r>
              <a:rPr lang="pt-BR" sz="1200" dirty="0" smtClean="0"/>
              <a:t>domingo (28/10/2018) presidente </a:t>
            </a:r>
            <a:r>
              <a:rPr lang="pt-BR" sz="1200" dirty="0"/>
              <a:t>da República e assumirá o cargo em 1º de janeiro de 2019, mostraram dados da apuração do Tribunal Superior Eleitoral (TSE).</a:t>
            </a:r>
          </a:p>
          <a:p>
            <a:pPr algn="ctr" fontAlgn="base"/>
            <a:r>
              <a:rPr lang="pt-BR" sz="1200" dirty="0"/>
              <a:t>Com 94,44 por cento das seções eleitorais apuradas, Bolsonaro tem 55,54 por cento dos votos válidos e o petista Fernando Haddad tem 44,46 por cento.</a:t>
            </a:r>
          </a:p>
          <a:p>
            <a:pPr algn="ctr"/>
            <a:endParaRPr lang="pt-BR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>
            <a:endCxn id="82" idx="0"/>
          </p:cNvCxnSpPr>
          <p:nvPr/>
        </p:nvCxnSpPr>
        <p:spPr>
          <a:xfrm flipH="1">
            <a:off x="6091557" y="4530699"/>
            <a:ext cx="7814" cy="50713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7251" y="5037831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4759812" y="5122893"/>
            <a:ext cx="266348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Inteligência artificial</a:t>
            </a:r>
          </a:p>
          <a:p>
            <a:pPr algn="ctr"/>
            <a:r>
              <a:rPr lang="pt-BR" sz="1100" dirty="0"/>
              <a:t>Todos os dispositivos que usamos no cotidiano ficarão mais inteligentes. Não apenas computadores e smartphones, mas também óculos, geladeiras, máquinas de lavar e até potes para guardar alimentos. Com isso, deverão se tornar cada vez mais comuns os assistentes pessoais digitais — como a </a:t>
            </a:r>
            <a:r>
              <a:rPr lang="pt-BR" sz="1100" dirty="0" err="1"/>
              <a:t>Alexa</a:t>
            </a:r>
            <a:r>
              <a:rPr lang="pt-BR" sz="1100" dirty="0"/>
              <a:t>, da </a:t>
            </a:r>
            <a:r>
              <a:rPr lang="pt-BR" sz="1100" dirty="0" err="1"/>
              <a:t>Amazon</a:t>
            </a:r>
            <a:r>
              <a:rPr lang="pt-BR" sz="1100" dirty="0"/>
              <a:t>, um dos principais destaques da CES 2018.</a:t>
            </a:r>
          </a:p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253500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85379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6869181" y="683242"/>
            <a:ext cx="27686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err="1"/>
              <a:t>Chatbots</a:t>
            </a:r>
            <a:endParaRPr lang="pt-BR" sz="1200" b="1" dirty="0"/>
          </a:p>
          <a:p>
            <a:pPr algn="ctr"/>
            <a:r>
              <a:rPr lang="pt-BR" sz="1200" dirty="0"/>
              <a:t>O atendimento ao cliente, seja qual for o segmento de atuação da empresa, é algo que consome tempo e esforço. O uso de </a:t>
            </a:r>
            <a:r>
              <a:rPr lang="pt-BR" sz="1200" dirty="0" err="1"/>
              <a:t>chatbots</a:t>
            </a:r>
            <a:r>
              <a:rPr lang="pt-BR" sz="1200" dirty="0"/>
              <a:t> — softwares programados para responder a questionamentos previsíveis e apresentar uma solução imediata — é uma alternativa para desafogar o atendimento, aumentar o índice de resolução de problemas e facilitar o trabalho da empresa.</a:t>
            </a:r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/>
          <p:nvPr/>
        </p:nvCxnSpPr>
        <p:spPr>
          <a:xfrm>
            <a:off x="10504822" y="4522675"/>
            <a:ext cx="5580" cy="75627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28602" y="5245691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304983" y="5326062"/>
            <a:ext cx="239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Setembro - incêndio destrói Museu Nacional no Rio</a:t>
            </a:r>
          </a:p>
          <a:p>
            <a:pPr algn="ctr"/>
            <a:r>
              <a:rPr lang="pt-BR" sz="1200" dirty="0"/>
              <a:t>Um grande incêndio destruiu o Museu Nacional, na Quinta da Boa Vista, um dos principais edifícios culturais do Brasil, com um acervo de mais de 20 milhões de peças valiosas.</a:t>
            </a:r>
          </a:p>
          <a:p>
            <a:pPr algn="ctr" fontAlgn="base"/>
            <a:endParaRPr lang="pt-BR" sz="1200" dirty="0"/>
          </a:p>
        </p:txBody>
      </p:sp>
      <p:cxnSp>
        <p:nvCxnSpPr>
          <p:cNvPr id="104" name="Conector reto 103"/>
          <p:cNvCxnSpPr>
            <a:endCxn id="88" idx="2"/>
          </p:cNvCxnSpPr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25070" y="194531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2018</a:t>
            </a:r>
            <a:endParaRPr lang="pt-BR" sz="3200" dirty="0">
              <a:latin typeface="AR JULIAN" panose="02000000000000000000" pitchFamily="2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401275" y="5278946"/>
            <a:ext cx="264219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Maio - greve dos caminhoneiros</a:t>
            </a:r>
          </a:p>
          <a:p>
            <a:pPr algn="ctr"/>
            <a:r>
              <a:rPr lang="pt-BR" sz="1200" dirty="0"/>
              <a:t>Uma greve de motoristas de caminhão mudou a rotina do brasileiro no mês de maio. Ao todo, a paralisação durou dez dias e paralisou serviços como fornecimento de combustíveis e distribuição de alimentos e insumos médicos. </a:t>
            </a:r>
            <a:br>
              <a:rPr lang="pt-BR" sz="1200" dirty="0"/>
            </a:b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8" y="2679179"/>
            <a:ext cx="1945016" cy="94878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06" y="2703550"/>
            <a:ext cx="1781202" cy="99984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39" y="2648378"/>
            <a:ext cx="1940664" cy="104613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69" y="4606989"/>
            <a:ext cx="1644127" cy="1094571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88" y="4598184"/>
            <a:ext cx="1591239" cy="132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865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2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225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750"/>
                            </p:stCondLst>
                            <p:childTnLst>
                              <p:par>
                                <p:cTn id="2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75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25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4" grpId="0"/>
      <p:bldP spid="88" grpId="0" animBg="1"/>
      <p:bldP spid="89" grpId="0" animBg="1"/>
      <p:bldP spid="90" grpId="0" animBg="1"/>
      <p:bldP spid="92" grpId="0" animBg="1"/>
      <p:bldP spid="93" grpId="0" animBg="1"/>
      <p:bldP spid="93" grpId="1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3" grpId="0"/>
      <p:bldP spid="115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1667461" y="4522675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1245" y="55322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2446345" y="426378"/>
            <a:ext cx="2963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Internet 5G</a:t>
            </a:r>
          </a:p>
          <a:p>
            <a:pPr algn="ctr"/>
            <a:r>
              <a:rPr lang="pt-BR" sz="1200" dirty="0"/>
              <a:t>O alvorecer da conectividade de rede 5G está logo a nossa frente. Essa nova tecnologia promete velocidades e capacidade de transmissão de dados significativamente mais rápidas, menos espera de uma tarefa on-line a ser concluída (também conhecida como latência menor) e pode conectar mais dispositivos e sensores inteligentes simultaneamente, mais do que nunca. </a:t>
            </a:r>
          </a:p>
          <a:p>
            <a:pPr algn="ctr"/>
            <a:endParaRPr lang="pt-BR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>
            <a:endCxn id="82" idx="0"/>
          </p:cNvCxnSpPr>
          <p:nvPr/>
        </p:nvCxnSpPr>
        <p:spPr>
          <a:xfrm flipH="1">
            <a:off x="6091557" y="4532200"/>
            <a:ext cx="8" cy="76494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7251" y="5297140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4827550" y="5379028"/>
            <a:ext cx="24355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 crise política e social da Venezuela vive uma escalada desde que </a:t>
            </a:r>
            <a:r>
              <a:rPr lang="pt-BR" sz="1200" dirty="0" err="1"/>
              <a:t>Guaidó</a:t>
            </a:r>
            <a:r>
              <a:rPr lang="pt-BR" sz="1200" dirty="0"/>
              <a:t> se declarou presidente interino do país por não reconhecer a reeleição de </a:t>
            </a:r>
            <a:r>
              <a:rPr lang="pt-BR" sz="1200" dirty="0" err="1"/>
              <a:t>Nicólas</a:t>
            </a:r>
            <a:r>
              <a:rPr lang="pt-BR" sz="1200" dirty="0"/>
              <a:t> Maduro. Segundo o opositor, o chavista usurpou o poder por meio de eleições fraudulentas.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253500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85379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6869181" y="683242"/>
            <a:ext cx="2768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Vingadores </a:t>
            </a:r>
            <a:r>
              <a:rPr lang="pt-BR" sz="1200" b="1" dirty="0" smtClean="0"/>
              <a:t>4 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/>
              <a:t>Após </a:t>
            </a:r>
            <a:r>
              <a:rPr lang="pt-BR" sz="1200" dirty="0" err="1"/>
              <a:t>Thanos</a:t>
            </a:r>
            <a:r>
              <a:rPr lang="pt-BR" sz="1200" dirty="0"/>
              <a:t> eliminar metade das criaturas vivas, os Vingadores têm de lidar com a perda de amigos e entes queridos. Com Tony </a:t>
            </a:r>
            <a:r>
              <a:rPr lang="pt-BR" sz="1200" dirty="0" err="1"/>
              <a:t>Stark</a:t>
            </a:r>
            <a:r>
              <a:rPr lang="pt-BR" sz="1200" dirty="0"/>
              <a:t> vagando perdido no espaço sem água e comida, Steve Rogers e Natasha </a:t>
            </a:r>
            <a:r>
              <a:rPr lang="pt-BR" sz="1200" dirty="0" err="1"/>
              <a:t>Romanov</a:t>
            </a:r>
            <a:r>
              <a:rPr lang="pt-BR" sz="1200" dirty="0"/>
              <a:t> lideram a resistência contra o titã louco</a:t>
            </a:r>
            <a:r>
              <a:rPr lang="pt-BR" sz="1200" dirty="0" smtClean="0"/>
              <a:t>. Previsto a estreia para o dia </a:t>
            </a:r>
            <a:r>
              <a:rPr lang="pt-BR" sz="1200" dirty="0"/>
              <a:t>24 de abril de </a:t>
            </a:r>
            <a:r>
              <a:rPr lang="pt-BR" sz="1200" dirty="0" smtClean="0"/>
              <a:t>2019 é o filme mais aguardado de 2019</a:t>
            </a:r>
            <a:endParaRPr lang="pt-BR" sz="1200" dirty="0"/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/>
          <p:nvPr/>
        </p:nvCxnSpPr>
        <p:spPr>
          <a:xfrm>
            <a:off x="10504822" y="4522675"/>
            <a:ext cx="5580" cy="75627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28602" y="5245691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304983" y="5326062"/>
            <a:ext cx="2395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Mancha Verde é a campeã do carnaval de SP pela 1ª vez</a:t>
            </a:r>
          </a:p>
          <a:p>
            <a:pPr algn="ctr"/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A Mancha Verde é a grande campeã do carnaval 2019 de São Paulo. É o primeiro título da escola. Vai-Vai e Acadêmicos do Tucuruvi foram rebaixadas.</a:t>
            </a:r>
          </a:p>
        </p:txBody>
      </p:sp>
      <p:cxnSp>
        <p:nvCxnSpPr>
          <p:cNvPr id="104" name="Conector reto 103"/>
          <p:cNvCxnSpPr>
            <a:endCxn id="88" idx="2"/>
          </p:cNvCxnSpPr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25070" y="194531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2019</a:t>
            </a:r>
            <a:endParaRPr lang="pt-BR" sz="3200" dirty="0">
              <a:latin typeface="AR JULIAN" panose="02000000000000000000" pitchFamily="2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344451" y="5659094"/>
            <a:ext cx="2642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Uma barragem pertencente à mineradora Vale rompeu-se no dia </a:t>
            </a:r>
            <a:r>
              <a:rPr lang="pt-BR" sz="1200" b="1" dirty="0"/>
              <a:t>25 de janeiro de 2019</a:t>
            </a:r>
            <a:r>
              <a:rPr lang="pt-BR" sz="1200" dirty="0"/>
              <a:t>, desencadeando uma onda de lama que destruiu casas, vegetações e matou várias pessoas e animais</a:t>
            </a:r>
            <a:r>
              <a:rPr lang="pt-BR" sz="1200" dirty="0" smtClean="0"/>
              <a:t>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284" y="4599422"/>
            <a:ext cx="1632947" cy="108863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8" y="2608398"/>
            <a:ext cx="2014424" cy="113424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56" y="4609734"/>
            <a:ext cx="1847884" cy="93626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41" y="2751105"/>
            <a:ext cx="1796541" cy="101055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872" y="2337073"/>
            <a:ext cx="2076682" cy="13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45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2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25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225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750"/>
                            </p:stCondLst>
                            <p:childTnLst>
                              <p:par>
                                <p:cTn id="2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75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250"/>
                            </p:stCondLst>
                            <p:childTnLst>
                              <p:par>
                                <p:cTn id="2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4" grpId="0"/>
      <p:bldP spid="88" grpId="0" animBg="1"/>
      <p:bldP spid="89" grpId="0" animBg="1"/>
      <p:bldP spid="90" grpId="0" animBg="1"/>
      <p:bldP spid="92" grpId="0" animBg="1"/>
      <p:bldP spid="93" grpId="0" animBg="1"/>
      <p:bldP spid="93" grpId="1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3" grpId="0"/>
      <p:bldP spid="115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Será demonstrado Uma </a:t>
            </a:r>
            <a:r>
              <a:rPr lang="pt-BR" dirty="0"/>
              <a:t>linha do tempo que começa em 1980 e termina em </a:t>
            </a:r>
            <a:r>
              <a:rPr lang="pt-BR" dirty="0" smtClean="0"/>
              <a:t>2018 Afim de relembrar algumas de muitas inovacoes tecnologicas </a:t>
            </a:r>
            <a:r>
              <a:rPr lang="pt-BR" dirty="0"/>
              <a:t>os </a:t>
            </a:r>
            <a:r>
              <a:rPr lang="pt-BR" dirty="0" smtClean="0"/>
              <a:t>filmes, desenhos, séries </a:t>
            </a:r>
            <a:r>
              <a:rPr lang="pt-BR" dirty="0"/>
              <a:t>de sucesso, músicas de sucesso</a:t>
            </a:r>
            <a:r>
              <a:rPr lang="pt-BR" dirty="0" smtClean="0"/>
              <a:t> que marcaram nossa historia.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0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1667461" y="4522675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1245" y="55322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2607951" y="517800"/>
            <a:ext cx="262524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Gulim" panose="020B0600000101010101" pitchFamily="34" charset="-127"/>
                <a:ea typeface="Gulim" panose="020B0600000101010101" pitchFamily="34" charset="-127"/>
              </a:rPr>
              <a:t>O </a:t>
            </a:r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CD foi uma invenção tecnológica que revolucionou a década de 80. Os discos de vinil predominavam naquela época, porém, era muito fácil danificá-los devido ao contato físico, ou mesmo pelo seu tamanho. O CD surgiu em 1979 e tinha apenas 11 centímetros de diâmetro, o que significava um sétimo de um disco de vinil</a:t>
            </a:r>
            <a:r>
              <a:rPr lang="pt-BR" sz="1200" dirty="0" smtClean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ctr"/>
            <a:endParaRPr lang="pt-BR" sz="1400" dirty="0"/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 flipH="1">
            <a:off x="6091561" y="4532200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5345" y="554182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4724460" y="5671403"/>
            <a:ext cx="2827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Pouco 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antes da década de 80, surgiram os primeiros computadores, que eram de um tamanho muito grande e usados apenas em empresas de grande porte. Não se imaginava que tal tecnologia fosse atingir pessoas 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comuns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endParaRPr lang="pt-BR" sz="11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253500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85379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7074977" y="1191911"/>
            <a:ext cx="24426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Bozo</a:t>
            </a:r>
            <a:r>
              <a:rPr lang="pt-BR" sz="1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pt-BR" sz="1400" dirty="0">
                <a:latin typeface="Gulim" panose="020B0600000101010101" pitchFamily="34" charset="-127"/>
                <a:ea typeface="Gulim" panose="020B0600000101010101" pitchFamily="34" charset="-127"/>
              </a:rPr>
              <a:t>(1980) era o palhaço que apresentava um programa infantil, com brincadeiras e desenhos animados.</a:t>
            </a:r>
            <a:endParaRPr lang="pt-BR" sz="14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/>
          <p:nvPr/>
        </p:nvCxnSpPr>
        <p:spPr>
          <a:xfrm flipH="1">
            <a:off x="10504818" y="4522675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28602" y="55322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276316" y="5508756"/>
            <a:ext cx="2644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Certamente, </a:t>
            </a:r>
            <a:r>
              <a:rPr lang="pt-BR" sz="12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   um </a:t>
            </a:r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dia, todos jogaram </a:t>
            </a:r>
            <a:r>
              <a:rPr lang="pt-BR" sz="1200" dirty="0" err="1">
                <a:latin typeface="Gulim" panose="020B0600000101010101" pitchFamily="34" charset="-127"/>
                <a:ea typeface="Gulim" panose="020B0600000101010101" pitchFamily="34" charset="-127"/>
              </a:rPr>
              <a:t>Pac</a:t>
            </a:r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 Man. Esse game fez muito sucesso na década de 80. Até então, os games da época eram voltados para garotos, com temas de naves alienígenas, guerras , e outros temas. </a:t>
            </a:r>
          </a:p>
        </p:txBody>
      </p:sp>
      <p:cxnSp>
        <p:nvCxnSpPr>
          <p:cNvPr id="104" name="Conector reto 103"/>
          <p:cNvCxnSpPr>
            <a:endCxn id="88" idx="2"/>
          </p:cNvCxnSpPr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74084" y="225412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1980</a:t>
            </a:r>
            <a:endParaRPr lang="pt-BR" dirty="0">
              <a:latin typeface="AR JULIAN" panose="02000000000000000000" pitchFamily="2" charset="0"/>
            </a:endParaRPr>
          </a:p>
        </p:txBody>
      </p:sp>
      <p:pic>
        <p:nvPicPr>
          <p:cNvPr id="119" name="Imagem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9" y="2203557"/>
            <a:ext cx="1225886" cy="1385252"/>
          </a:xfrm>
          <a:prstGeom prst="rect">
            <a:avLst/>
          </a:prstGeom>
        </p:spPr>
      </p:pic>
      <p:sp>
        <p:nvSpPr>
          <p:cNvPr id="121" name="CaixaDeTexto 120"/>
          <p:cNvSpPr txBox="1"/>
          <p:nvPr/>
        </p:nvSpPr>
        <p:spPr>
          <a:xfrm>
            <a:off x="348198" y="5770576"/>
            <a:ext cx="263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latin typeface="Gulim" panose="020B0600000101010101" pitchFamily="34" charset="-127"/>
                <a:ea typeface="Gulim" panose="020B0600000101010101" pitchFamily="34" charset="-127"/>
              </a:rPr>
              <a:t>Abril de 1981: a nave espacial Colúmbia faz seu primeiro voo</a:t>
            </a:r>
          </a:p>
          <a:p>
            <a:pPr algn="ctr"/>
            <a:endParaRPr lang="pt-BR" dirty="0"/>
          </a:p>
        </p:txBody>
      </p:sp>
      <p:pic>
        <p:nvPicPr>
          <p:cNvPr id="1027" name="Picture 3" descr="c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395" y="4630400"/>
            <a:ext cx="1196823" cy="119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Rectangle 5"/>
          <p:cNvSpPr>
            <a:spLocks noChangeArrowheads="1"/>
          </p:cNvSpPr>
          <p:nvPr/>
        </p:nvSpPr>
        <p:spPr bwMode="auto">
          <a:xfrm>
            <a:off x="4872361" y="18967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8" name="Picture 4" descr="https://vocarecom.files.wordpress.com/2014/12/ca760-pc1.jpg?w=604">
            <a:hlinkClick r:id="rId4"/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40" y="2489296"/>
            <a:ext cx="1671820" cy="124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ectangle 7"/>
          <p:cNvSpPr>
            <a:spLocks noChangeArrowheads="1"/>
          </p:cNvSpPr>
          <p:nvPr/>
        </p:nvSpPr>
        <p:spPr bwMode="auto">
          <a:xfrm>
            <a:off x="39199" y="287948"/>
            <a:ext cx="27555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0" name="Picture 6" descr="Bozo (1980) era o palhaço que apresentava um programa infantil, com brincadeiras e desenhos animados."/>
          <p:cNvPicPr>
            <a:picLocks noChangeAspect="1" noChangeArrowheads="1"/>
          </p:cNvPicPr>
          <p:nvPr/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547" y="4598853"/>
            <a:ext cx="1583463" cy="129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1"/>
          <p:cNvSpPr>
            <a:spLocks noChangeArrowheads="1"/>
          </p:cNvSpPr>
          <p:nvPr/>
        </p:nvSpPr>
        <p:spPr bwMode="auto">
          <a:xfrm flipH="1">
            <a:off x="3722395" y="1687225"/>
            <a:ext cx="7418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4" name="Picture 10" descr="55367-pacma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20854" y="2242500"/>
            <a:ext cx="1164105" cy="143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1979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000"/>
                            </p:stCondLst>
                            <p:childTnLst>
                              <p:par>
                                <p:cTn id="2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4" grpId="0"/>
      <p:bldP spid="88" grpId="0" animBg="1"/>
      <p:bldP spid="89" grpId="0" animBg="1"/>
      <p:bldP spid="90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3" grpId="0"/>
      <p:bldP spid="115" grpId="0"/>
      <p:bldP spid="1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1667461" y="4522675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1245" y="55322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2486447" y="1018135"/>
            <a:ext cx="30292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Quando som e imagem se igualaram em importância, as TVs passaram a ser estéreo. O modelo ao lado foi o primeiro a chegar no mercado: </a:t>
            </a:r>
            <a:r>
              <a:rPr lang="pt-BR" sz="1200" dirty="0" err="1"/>
              <a:t>Trendset</a:t>
            </a:r>
            <a:r>
              <a:rPr lang="pt-BR" sz="1200" dirty="0"/>
              <a:t> 20 </a:t>
            </a:r>
            <a:r>
              <a:rPr lang="pt-BR" sz="1200" dirty="0" err="1"/>
              <a:t>Stereo</a:t>
            </a:r>
            <a:r>
              <a:rPr lang="pt-BR" sz="1200" dirty="0"/>
              <a:t> </a:t>
            </a:r>
            <a:r>
              <a:rPr lang="pt-BR" sz="1200" dirty="0" err="1"/>
              <a:t>Spatial</a:t>
            </a:r>
            <a:r>
              <a:rPr lang="pt-BR" sz="1200" dirty="0"/>
              <a:t>, da Philips. Lançado em abril de 1985, inaugurou a programação estereofônica da TV brasileira</a:t>
            </a:r>
            <a:r>
              <a:rPr lang="pt-BR" sz="1600" dirty="0"/>
              <a:t>.</a:t>
            </a:r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 flipH="1">
            <a:off x="6089650" y="4532200"/>
            <a:ext cx="1915" cy="89517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5345" y="5418992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4578921" y="5492957"/>
            <a:ext cx="29644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Exagerado é o álbum de estreia de Cazuza, lançado em novembro de 1985 pela Som Livre. Foi o primeiro álbum lançado pelo cantor após sair do Barão Vermelho, primeiramente havia vendido 15 mil cópias e até hoje vendeu quase 750 mil cópias.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253500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85379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40171"/>
              <a:gd name="adj2" fmla="val 5347774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6984384" y="1179827"/>
            <a:ext cx="24796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Em 1985 nosso jovem </a:t>
            </a:r>
            <a:r>
              <a:rPr lang="pt-BR" sz="16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Marty</a:t>
            </a:r>
            <a:r>
              <a:rPr lang="pt-BR" sz="1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pt-BR" sz="16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McFly</a:t>
            </a:r>
            <a:r>
              <a:rPr lang="pt-BR" sz="16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pt-BR" sz="16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estreava nas telinhas viajando pelo tempo em busca de grandes aventuras.   </a:t>
            </a:r>
          </a:p>
          <a:p>
            <a:pPr algn="ctr"/>
            <a:endParaRPr lang="pt-BR" dirty="0"/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/>
          <p:nvPr/>
        </p:nvCxnSpPr>
        <p:spPr>
          <a:xfrm flipH="1">
            <a:off x="10504818" y="4522675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28602" y="55322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298216" y="5657345"/>
            <a:ext cx="2395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em</a:t>
            </a:r>
            <a:r>
              <a:rPr lang="pt-BR" sz="1200" dirty="0"/>
              <a:t> </a:t>
            </a:r>
            <a:r>
              <a:rPr lang="pt-BR" sz="1200" b="1" dirty="0"/>
              <a:t>1985</a:t>
            </a:r>
            <a:r>
              <a:rPr lang="pt-BR" sz="1200" dirty="0"/>
              <a:t>. Considerado um clássico, </a:t>
            </a:r>
            <a:r>
              <a:rPr lang="pt-BR" sz="1200" dirty="0" err="1"/>
              <a:t>Super</a:t>
            </a:r>
            <a:r>
              <a:rPr lang="pt-BR" sz="1200" dirty="0"/>
              <a:t> Mario </a:t>
            </a:r>
            <a:r>
              <a:rPr lang="pt-BR" sz="1200" dirty="0" err="1"/>
              <a:t>Bros</a:t>
            </a:r>
            <a:r>
              <a:rPr lang="pt-BR" sz="1200" dirty="0"/>
              <a:t>. Foi um dos primeiros jogos de plataforma com rolagem lateral, recurso conhecido em inglês como </a:t>
            </a:r>
            <a:r>
              <a:rPr lang="pt-BR" sz="1200" dirty="0" err="1" smtClean="0"/>
              <a:t>side-scrolling</a:t>
            </a:r>
            <a:endParaRPr lang="pt-BR" sz="1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04" name="Conector reto 103"/>
          <p:cNvCxnSpPr>
            <a:endCxn id="88" idx="2"/>
          </p:cNvCxnSpPr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25070" y="194531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1985</a:t>
            </a:r>
            <a:endParaRPr lang="pt-BR" sz="3200" dirty="0">
              <a:latin typeface="AR JULIAN" panose="02000000000000000000" pitchFamily="2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69519" y="5594899"/>
            <a:ext cx="3204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Em maio de 1985, cientistas alertaram para a existência de um buraco na camada de ozônio em cima da Antártida na revista científica </a:t>
            </a:r>
            <a:r>
              <a:rPr lang="pt-BR" sz="1200" dirty="0" err="1">
                <a:latin typeface="Gulim" panose="020B0600000101010101" pitchFamily="34" charset="-127"/>
                <a:ea typeface="Gulim" panose="020B0600000101010101" pitchFamily="34" charset="-127"/>
              </a:rPr>
              <a:t>Nature</a:t>
            </a:r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. Essa camada protege animais, plantas e homens das radiações solares</a:t>
            </a:r>
          </a:p>
          <a:p>
            <a:pPr algn="ctr"/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1" y="2292265"/>
            <a:ext cx="2229147" cy="14658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76" y="4599422"/>
            <a:ext cx="1646334" cy="1213850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0" y="-1"/>
            <a:ext cx="121891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49" name="Picture 1" descr="dvt para 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23" y="4578129"/>
            <a:ext cx="1439753" cy="20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471" y="2173200"/>
            <a:ext cx="1151764" cy="15770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570" y="2292265"/>
            <a:ext cx="1493762" cy="14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27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325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75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7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25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250"/>
                            </p:stCondLst>
                            <p:childTnLst>
                              <p:par>
                                <p:cTn id="1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275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325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375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5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4" grpId="0"/>
      <p:bldP spid="88" grpId="0" animBg="1"/>
      <p:bldP spid="89" grpId="0" animBg="1"/>
      <p:bldP spid="90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3" grpId="0"/>
      <p:bldP spid="115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>
            <a:off x="1667465" y="4522675"/>
            <a:ext cx="5580" cy="72877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4420" y="52020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2300971" y="371819"/>
            <a:ext cx="31693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Lançado no dia 24 de </a:t>
            </a:r>
            <a:r>
              <a:rPr lang="pt-BR" sz="1400" dirty="0" smtClean="0"/>
              <a:t>abril 1990, </a:t>
            </a:r>
            <a:r>
              <a:rPr lang="pt-BR" sz="1400" dirty="0"/>
              <a:t>o Hubble, de uma forma geral, deu à civilização humana uma nova visão do universo e proporcionou um salto equivalente ao dado pela luneta de Galileu Galilei no século XVII. O telescópio é responsável por muitas das imagens mais icônicas do universo e segue em atividade. Seu </a:t>
            </a:r>
            <a:r>
              <a:rPr lang="pt-BR" sz="1400" dirty="0" err="1"/>
              <a:t>desativamento</a:t>
            </a:r>
            <a:r>
              <a:rPr lang="pt-BR" sz="1400" dirty="0"/>
              <a:t> deve ocorrer entre 2030 e 2040</a:t>
            </a:r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 flipH="1">
            <a:off x="6091561" y="4532200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5345" y="554182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4816044" y="5680910"/>
            <a:ext cx="2551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Em 7 de julho, aos 32 anos, Cazuza morreu devido a complicações da AIDS. O cantor do Barão Vermelho e astro também em carreira solo deixou um acervo de 126 canções gravadas em apenas 9 anos de carreira.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253500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85379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6827239" y="1013889"/>
            <a:ext cx="28636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Escolinha do Professor </a:t>
            </a:r>
            <a:r>
              <a:rPr lang="pt-BR" sz="1400" b="1" dirty="0" smtClean="0"/>
              <a:t>Raimundo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Apesar </a:t>
            </a:r>
            <a:r>
              <a:rPr lang="pt-BR" sz="1400" dirty="0"/>
              <a:t>de já existir como quadro desde 1952, no rádio, foi somente em 1990 que a atração de Chico Anysio se tornou um programa solo de televisão. No elenco de estreia, em agosto daquele ano</a:t>
            </a:r>
            <a:endParaRPr lang="pt-BR" sz="14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/>
          <p:nvPr/>
        </p:nvCxnSpPr>
        <p:spPr>
          <a:xfrm flipH="1">
            <a:off x="10504818" y="4522675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28602" y="55322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reto 103"/>
          <p:cNvCxnSpPr>
            <a:endCxn id="88" idx="2"/>
          </p:cNvCxnSpPr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25070" y="194531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1990</a:t>
            </a:r>
            <a:endParaRPr lang="pt-BR" sz="3200" dirty="0">
              <a:latin typeface="AR JULIAN" panose="02000000000000000000" pitchFamily="2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27300" y="5282470"/>
            <a:ext cx="291878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Em meados dos anos 1990, começam a chegar as TVs de plasma e logo depois as de LCD. De preço salgado, poucos podiam ter uma em casa, mas a alta tecnologia do equipamento atraía. Bem mais finas do que as TVs convencionais e com imagem que pode ser vista de qualquer ângulo, tornaram-se um objeto de desejo.</a:t>
            </a:r>
            <a:endParaRPr lang="pt-BR" sz="11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23" y="2024327"/>
            <a:ext cx="1344528" cy="1633602"/>
          </a:xfrm>
          <a:prstGeom prst="rect">
            <a:avLst/>
          </a:prstGeom>
        </p:spPr>
      </p:pic>
      <p:sp>
        <p:nvSpPr>
          <p:cNvPr id="56" name="CaixaDeTexto 55"/>
          <p:cNvSpPr txBox="1"/>
          <p:nvPr/>
        </p:nvSpPr>
        <p:spPr>
          <a:xfrm>
            <a:off x="9263950" y="5637187"/>
            <a:ext cx="2438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Ghost</a:t>
            </a:r>
            <a:r>
              <a:rPr lang="pt-BR" sz="1200" dirty="0"/>
              <a:t>: Do Outro Lado da </a:t>
            </a:r>
            <a:r>
              <a:rPr lang="pt-BR" sz="1200" dirty="0" smtClean="0"/>
              <a:t>Vida 1 Novembro 1990, o clássico mais apaixonante vencedor de 2 Oscar marcou a década de 90 e continua sendo um sucesso ate os dias de hoje.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62" y="2570522"/>
            <a:ext cx="1459576" cy="11602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27" y="4619748"/>
            <a:ext cx="1843313" cy="122810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32" y="4588023"/>
            <a:ext cx="1654652" cy="110241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861" y="2376748"/>
            <a:ext cx="1967125" cy="13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5952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7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2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25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75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25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7750"/>
                            </p:stCondLst>
                            <p:childTnLst>
                              <p:par>
                                <p:cTn id="1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75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9250"/>
                            </p:stCondLst>
                            <p:childTnLst>
                              <p:par>
                                <p:cTn id="1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9750"/>
                            </p:stCondLst>
                            <p:childTnLst>
                              <p:par>
                                <p:cTn id="1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25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4" grpId="0"/>
      <p:bldP spid="88" grpId="0" animBg="1"/>
      <p:bldP spid="89" grpId="0" animBg="1"/>
      <p:bldP spid="90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15" grpId="0"/>
      <p:bldP spid="55" grpId="0"/>
      <p:bldP spid="55" grpId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>
            <a:endCxn id="39" idx="0"/>
          </p:cNvCxnSpPr>
          <p:nvPr/>
        </p:nvCxnSpPr>
        <p:spPr>
          <a:xfrm flipH="1">
            <a:off x="1665551" y="4522675"/>
            <a:ext cx="1914" cy="859496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1245" y="5382171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2635047" y="965897"/>
            <a:ext cx="25748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 </a:t>
            </a:r>
            <a:r>
              <a:rPr lang="pt-BR" sz="1200" b="1" dirty="0" err="1"/>
              <a:t>Amazon</a:t>
            </a:r>
            <a:r>
              <a:rPr lang="pt-BR" sz="1200" dirty="0"/>
              <a:t> </a:t>
            </a:r>
            <a:r>
              <a:rPr lang="pt-BR" sz="1200" dirty="0" smtClean="0"/>
              <a:t>O </a:t>
            </a:r>
            <a:r>
              <a:rPr lang="pt-BR" sz="1200" dirty="0"/>
              <a:t>e-commerce (comércio eletrônico) era algo muito novo no Brasil e existiam pouquíssimas empresas que vendiam na internet. Nesse vídeo vocês podem ver o Jornal de domingo da Band </a:t>
            </a:r>
            <a:r>
              <a:rPr lang="pt-BR" sz="1200" dirty="0" err="1"/>
              <a:t>Tv</a:t>
            </a:r>
            <a:r>
              <a:rPr lang="pt-BR" sz="1200" dirty="0"/>
              <a:t> no ano de 1995 falando sobre atividades pioneiras na internet.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>
            <a:off x="6091565" y="4532200"/>
            <a:ext cx="5580" cy="849971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5345" y="5378048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4836714" y="5462141"/>
            <a:ext cx="25510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Foi em 1995 que os VHS começaram a perder espaço. Mais compacto e eficiente, o Digital </a:t>
            </a:r>
            <a:r>
              <a:rPr lang="pt-BR" sz="1200" dirty="0" err="1"/>
              <a:t>Versatile</a:t>
            </a:r>
            <a:r>
              <a:rPr lang="pt-BR" sz="1200" dirty="0"/>
              <a:t> </a:t>
            </a:r>
            <a:r>
              <a:rPr lang="pt-BR" sz="1200" dirty="0" err="1"/>
              <a:t>Disc</a:t>
            </a:r>
            <a:r>
              <a:rPr lang="pt-BR" sz="1200" dirty="0"/>
              <a:t> revolucionou a forma como assistimos filmes em casa - até os serviços de streaming, como </a:t>
            </a:r>
            <a:r>
              <a:rPr lang="pt-BR" sz="1200" dirty="0" err="1"/>
              <a:t>Netflix</a:t>
            </a:r>
            <a:r>
              <a:rPr lang="pt-BR" sz="1200" dirty="0"/>
              <a:t>, começarem a aparecer, pelo menos. 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253500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85379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6847382" y="510319"/>
            <a:ext cx="281223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Toy</a:t>
            </a:r>
            <a:r>
              <a:rPr lang="pt-BR" sz="1400" dirty="0"/>
              <a:t> </a:t>
            </a:r>
            <a:r>
              <a:rPr lang="pt-BR" sz="1400" dirty="0" err="1" smtClean="0"/>
              <a:t>Story</a:t>
            </a:r>
            <a:r>
              <a:rPr lang="pt-BR" sz="1400" dirty="0" smtClean="0"/>
              <a:t> 1995 </a:t>
            </a:r>
            <a:r>
              <a:rPr lang="pt-BR" sz="1400" dirty="0"/>
              <a:t>Woody é um boneco cowboy de bom coração que pertence a um jovem chamado Andy. Porém vê sua posição como o brinquedo favorito de Andy comprometida quando seus pais lhe compram um outro brinquedo, o </a:t>
            </a:r>
            <a:r>
              <a:rPr lang="pt-BR" sz="1400" dirty="0" err="1"/>
              <a:t>Buzz</a:t>
            </a:r>
            <a:r>
              <a:rPr lang="pt-BR" sz="1400" dirty="0"/>
              <a:t> </a:t>
            </a:r>
            <a:r>
              <a:rPr lang="pt-BR" sz="1400" dirty="0" err="1"/>
              <a:t>Lightyear</a:t>
            </a:r>
            <a:r>
              <a:rPr lang="pt-BR" dirty="0"/>
              <a:t>,</a:t>
            </a:r>
            <a:endParaRPr lang="pt-BR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/>
          <p:nvPr/>
        </p:nvCxnSpPr>
        <p:spPr>
          <a:xfrm flipH="1">
            <a:off x="10504818" y="4522675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28602" y="55322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083465" y="5642379"/>
            <a:ext cx="28538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 </a:t>
            </a:r>
            <a:r>
              <a:rPr lang="pt-BR" sz="1400" b="1" dirty="0" err="1"/>
              <a:t>Máskara</a:t>
            </a:r>
            <a:r>
              <a:rPr lang="pt-BR" sz="1400" b="1" dirty="0"/>
              <a:t>, </a:t>
            </a:r>
            <a:r>
              <a:rPr lang="pt-BR" sz="1400" b="1" dirty="0" smtClean="0"/>
              <a:t>1995 </a:t>
            </a:r>
            <a:r>
              <a:rPr lang="pt-BR" sz="1400" dirty="0"/>
              <a:t>A vida do tímido bancário Stanley </a:t>
            </a:r>
            <a:r>
              <a:rPr lang="pt-BR" sz="1400" dirty="0" err="1"/>
              <a:t>Ipkiss</a:t>
            </a:r>
            <a:r>
              <a:rPr lang="pt-BR" sz="1400" dirty="0"/>
              <a:t> (Jim Carrey) muda completamente quando ele encontra uma máscara que possui o espírito do deus </a:t>
            </a:r>
            <a:r>
              <a:rPr lang="pt-BR" sz="1400" dirty="0" err="1"/>
              <a:t>Loki</a:t>
            </a:r>
            <a:r>
              <a:rPr lang="pt-BR" sz="1400" dirty="0"/>
              <a:t>. </a:t>
            </a:r>
            <a:endParaRPr lang="pt-BR" sz="1400" b="1" dirty="0"/>
          </a:p>
        </p:txBody>
      </p:sp>
      <p:cxnSp>
        <p:nvCxnSpPr>
          <p:cNvPr id="104" name="Conector reto 103"/>
          <p:cNvCxnSpPr>
            <a:endCxn id="88" idx="2"/>
          </p:cNvCxnSpPr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25070" y="194531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1995</a:t>
            </a:r>
            <a:endParaRPr lang="pt-BR" sz="3200" dirty="0">
              <a:latin typeface="AR JULIAN" panose="02000000000000000000" pitchFamily="2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13652" y="5462141"/>
            <a:ext cx="291878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 </a:t>
            </a:r>
            <a:r>
              <a:rPr lang="pt-BR" sz="1200" dirty="0"/>
              <a:t>foi em 1995 que lançaram a primeira versão do Internet Explorer, um aplicativo que acabou assustando o Netscape </a:t>
            </a:r>
            <a:r>
              <a:rPr lang="pt-BR" sz="1200" dirty="0" err="1"/>
              <a:t>Navigator</a:t>
            </a:r>
            <a:r>
              <a:rPr lang="pt-BR" sz="1200" dirty="0"/>
              <a:t>, líder na época. Nesse tempo, a Microsoft já tinha clientes fiéis que usavam o sistema operacional da empresa, o Windows 95.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39" y="4629136"/>
            <a:ext cx="1042360" cy="145381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393" y="2050844"/>
            <a:ext cx="1660017" cy="166001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8" y="2619849"/>
            <a:ext cx="1440643" cy="10790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47" y="4621517"/>
            <a:ext cx="1352723" cy="13236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89" y="2786655"/>
            <a:ext cx="2043699" cy="8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892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2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25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75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25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875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25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975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75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75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225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750"/>
                            </p:stCondLst>
                            <p:childTnLst>
                              <p:par>
                                <p:cTn id="2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75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4" grpId="0"/>
      <p:bldP spid="88" grpId="0" animBg="1"/>
      <p:bldP spid="89" grpId="0" animBg="1"/>
      <p:bldP spid="90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3" grpId="0"/>
      <p:bldP spid="115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>
            <a:off x="1667465" y="4522675"/>
            <a:ext cx="5580" cy="82675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1245" y="52729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2468912" y="1040771"/>
            <a:ext cx="29033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Com o surgimento dos smartphones e </a:t>
            </a:r>
            <a:r>
              <a:rPr lang="pt-BR" sz="1200" dirty="0" err="1"/>
              <a:t>tablets</a:t>
            </a:r>
            <a:r>
              <a:rPr lang="pt-BR" sz="1200" dirty="0"/>
              <a:t>, e a melhoria na qualidade de suas câmeras, hoje as câmeras digitais portáteis foram praticamente esquecidas. Porém, nos anos 2000 elas fizeram muito sucesso e a facilidade de não precisar esperar ter o filme revelado para ver as fotos fez com que todos quisessem ter um modelo.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 flipH="1">
            <a:off x="6089650" y="4532200"/>
            <a:ext cx="1915" cy="84307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5345" y="527512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CaixaDeTexto 84"/>
          <p:cNvSpPr txBox="1"/>
          <p:nvPr/>
        </p:nvSpPr>
        <p:spPr>
          <a:xfrm>
            <a:off x="4613071" y="5320683"/>
            <a:ext cx="30080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Estreia Caldeirão do </a:t>
            </a:r>
            <a:r>
              <a:rPr lang="pt-BR" sz="1400" b="1" dirty="0" smtClean="0"/>
              <a:t>Huck 8 de abril 2000</a:t>
            </a:r>
            <a:endParaRPr lang="pt-BR" sz="1400" b="1" dirty="0"/>
          </a:p>
          <a:p>
            <a:pPr algn="ctr"/>
            <a:r>
              <a:rPr lang="pt-BR" sz="14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pt-BR" sz="1400" dirty="0"/>
              <a:t>Caldeirão do Huck é um programa de auditório apresentado por Luciano Huck. Além de boa música, humor, convidados especiais, entrevistas e </a:t>
            </a:r>
            <a:r>
              <a:rPr lang="pt-BR" sz="1400" dirty="0" smtClean="0"/>
              <a:t>brincadeiras</a:t>
            </a:r>
            <a:r>
              <a:rPr lang="pt-BR" sz="1400" dirty="0"/>
              <a:t>.</a:t>
            </a:r>
            <a:endParaRPr lang="pt-BR" sz="14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253500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85379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6824645" y="919599"/>
            <a:ext cx="288974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Em 2000, a </a:t>
            </a:r>
            <a:r>
              <a:rPr lang="pt-BR" sz="11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Trek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Technology, uma companhia de hardware de Cingapura, lançou no mercado o </a:t>
            </a:r>
            <a:r>
              <a:rPr lang="pt-BR" sz="11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ThumbDrive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, o primeiro </a:t>
            </a:r>
            <a:r>
              <a:rPr lang="pt-BR" sz="11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pendrive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a ser comercializado. A novidade trazia dois grandes destaques: seu tamanho diminuto (quase igual a um polegar, daí o seu nome) e seus à época incríveis 8 MB para você guardar as suas coisas.</a:t>
            </a:r>
          </a:p>
          <a:p>
            <a:pPr algn="ctr"/>
            <a:endParaRPr lang="pt-BR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/>
          <p:nvPr/>
        </p:nvCxnSpPr>
        <p:spPr>
          <a:xfrm>
            <a:off x="10504822" y="4522675"/>
            <a:ext cx="5580" cy="89517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28602" y="539581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047508" y="5476190"/>
            <a:ext cx="2910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Coragem, o Cão Covarde, </a:t>
            </a:r>
            <a:r>
              <a:rPr lang="pt-BR" sz="1100" b="1" dirty="0" smtClean="0"/>
              <a:t>2000 As </a:t>
            </a:r>
            <a:r>
              <a:rPr lang="pt-BR" sz="1100" b="1" dirty="0"/>
              <a:t>aventuras de Coragem, um cão extremamente covarde que vive em Lugar Nenhum, com seus donos, </a:t>
            </a:r>
            <a:r>
              <a:rPr lang="pt-BR" sz="1100" b="1" dirty="0" err="1"/>
              <a:t>Eustácio</a:t>
            </a:r>
            <a:r>
              <a:rPr lang="pt-BR" sz="1100" b="1" dirty="0"/>
              <a:t> Resmungão e Muriel. Ele precisa enfrentar os seus medos para defender seus donos de todos os perigos malucos que aparecem nas suas terras</a:t>
            </a:r>
            <a:r>
              <a:rPr lang="pt-BR" sz="1400" b="1" dirty="0"/>
              <a:t>.</a:t>
            </a:r>
          </a:p>
        </p:txBody>
      </p:sp>
      <p:cxnSp>
        <p:nvCxnSpPr>
          <p:cNvPr id="104" name="Conector reto 103"/>
          <p:cNvCxnSpPr>
            <a:endCxn id="88" idx="2"/>
          </p:cNvCxnSpPr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25070" y="194531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2000</a:t>
            </a:r>
            <a:endParaRPr lang="pt-BR" sz="3200" dirty="0">
              <a:latin typeface="AR JULIAN" panose="02000000000000000000" pitchFamily="2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59030" y="5336072"/>
            <a:ext cx="2918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Assim como os </a:t>
            </a:r>
            <a:r>
              <a:rPr lang="pt-BR" sz="1200" dirty="0" err="1"/>
              <a:t>pendrives</a:t>
            </a:r>
            <a:r>
              <a:rPr lang="pt-BR" sz="1200" dirty="0"/>
              <a:t>, os MP3 Players também foram responsáveis por dar maior portabilidade ao usuário, que podia ouvir suas músicas em qualquer lugar sem precisar do </a:t>
            </a:r>
            <a:r>
              <a:rPr lang="pt-BR" sz="1200" dirty="0" err="1"/>
              <a:t>Discman</a:t>
            </a:r>
            <a:r>
              <a:rPr lang="pt-BR" sz="1200" dirty="0"/>
              <a:t>. Diversas fabricantes investiram em modelos do novo player, que se popularizou no início dos anos 2000, principalmente entre os adolescentes. </a:t>
            </a:r>
          </a:p>
        </p:txBody>
      </p:sp>
      <p:pic>
        <p:nvPicPr>
          <p:cNvPr id="4098" name="Picture 2" descr="15 marcos da inovaÃ§Ã£o tecnolÃ³g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22" y="4679933"/>
            <a:ext cx="1711194" cy="9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82" y="2551923"/>
            <a:ext cx="1657050" cy="11047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34" y="2623190"/>
            <a:ext cx="2194468" cy="107047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183" y="4564053"/>
            <a:ext cx="1620574" cy="122883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7" y="2396263"/>
            <a:ext cx="1858803" cy="13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213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25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000"/>
                            </p:stCondLst>
                            <p:childTnLst>
                              <p:par>
                                <p:cTn id="2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5" grpId="0"/>
      <p:bldP spid="88" grpId="0" animBg="1"/>
      <p:bldP spid="89" grpId="0" animBg="1"/>
      <p:bldP spid="90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3" grpId="0"/>
      <p:bldP spid="115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1667461" y="4522675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1245" y="55322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2423879" y="636941"/>
            <a:ext cx="29620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Gulim" panose="020B0600000101010101" pitchFamily="34" charset="-127"/>
                <a:ea typeface="Gulim" panose="020B0600000101010101" pitchFamily="34" charset="-127"/>
              </a:rPr>
              <a:t>O </a:t>
            </a:r>
            <a:r>
              <a:rPr lang="pt-BR" sz="12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YouTube</a:t>
            </a:r>
            <a:r>
              <a:rPr lang="pt-BR" sz="12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teve uma ascensão bastante rápida, sendo lançado em fevereiro de 2005 e adquirido pelo Google menos de dois anos depois, em novembro de 2006. A plataforma enfrentou problemas legais pelo conteúdo protegido por direitos autorais postado em seus domínios, mas sobreviveu e hoje é o principal nome do gênero.</a:t>
            </a:r>
          </a:p>
          <a:p>
            <a:pPr algn="ctr"/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>
            <a:endCxn id="82" idx="0"/>
          </p:cNvCxnSpPr>
          <p:nvPr/>
        </p:nvCxnSpPr>
        <p:spPr>
          <a:xfrm flipH="1">
            <a:off x="6089651" y="4532200"/>
            <a:ext cx="1915" cy="681013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5345" y="5213213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/>
          <p:nvPr/>
        </p:nvCxnSpPr>
        <p:spPr>
          <a:xfrm flipH="1">
            <a:off x="8253500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85379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6767806" y="854669"/>
            <a:ext cx="29713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A Fantástica Fábrica de </a:t>
            </a:r>
            <a:r>
              <a:rPr lang="pt-BR" sz="1200" b="1" dirty="0" smtClean="0"/>
              <a:t>Chocolate 2005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Baseado </a:t>
            </a:r>
            <a:r>
              <a:rPr lang="pt-BR" sz="1200" dirty="0"/>
              <a:t>no conto de Roald Dahl, este cômico e fantástico filme segue o jovem Charlie </a:t>
            </a:r>
            <a:r>
              <a:rPr lang="pt-BR" sz="1200" dirty="0" err="1"/>
              <a:t>Bucket</a:t>
            </a:r>
            <a:r>
              <a:rPr lang="pt-BR" sz="1200" dirty="0"/>
              <a:t> e seu avô Joe. Eles se juntam a um pequeno grupo de ganhadores de uma competição, os quais vão para um passeio na mágica e misteriosa fábrica do excêntrico Willy </a:t>
            </a:r>
            <a:r>
              <a:rPr lang="pt-BR" sz="1200" dirty="0" err="1"/>
              <a:t>Wonka</a:t>
            </a:r>
            <a:r>
              <a:rPr lang="pt-BR" sz="1200" dirty="0"/>
              <a:t>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>
            <a:endCxn id="100" idx="4"/>
          </p:cNvCxnSpPr>
          <p:nvPr/>
        </p:nvCxnSpPr>
        <p:spPr>
          <a:xfrm flipH="1">
            <a:off x="10500627" y="4522675"/>
            <a:ext cx="4196" cy="98776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26321" y="536182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227958" y="5476238"/>
            <a:ext cx="2568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Festa no </a:t>
            </a:r>
            <a:r>
              <a:rPr lang="pt-BR" sz="1200" dirty="0" err="1"/>
              <a:t>Apê</a:t>
            </a:r>
            <a:r>
              <a:rPr lang="pt-BR" sz="1200" dirty="0"/>
              <a:t> "Festa No </a:t>
            </a:r>
            <a:r>
              <a:rPr lang="pt-BR" sz="1200" dirty="0" err="1"/>
              <a:t>Apê</a:t>
            </a:r>
            <a:r>
              <a:rPr lang="pt-BR" sz="1200" dirty="0"/>
              <a:t>" é uma canção do artista musical brasileiro Latino, gravada para o seu sexto álbum de estúdio As Aventuras do DJ L, de </a:t>
            </a:r>
            <a:r>
              <a:rPr lang="pt-BR" sz="1200" b="1" dirty="0" smtClean="0"/>
              <a:t>2005</a:t>
            </a:r>
            <a:r>
              <a:rPr lang="pt-BR" sz="1200" dirty="0" smtClean="0"/>
              <a:t>. </a:t>
            </a:r>
            <a:r>
              <a:rPr lang="pt-BR" sz="1200" dirty="0"/>
              <a:t>Derivada dos gêneros pop e dance-pop, a faixa foi composta pelo próprio. </a:t>
            </a:r>
            <a:endParaRPr lang="pt-BR" sz="1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04" name="Conector reto 103"/>
          <p:cNvCxnSpPr/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25070" y="194531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2005</a:t>
            </a:r>
            <a:endParaRPr lang="pt-BR" sz="3200" dirty="0">
              <a:latin typeface="AR JULIAN" panose="02000000000000000000" pitchFamily="2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33016" y="5641483"/>
            <a:ext cx="3055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18 de </a:t>
            </a:r>
            <a:r>
              <a:rPr lang="pt-BR" sz="1200" b="1" dirty="0" smtClean="0"/>
              <a:t>dezembro 2005</a:t>
            </a:r>
            <a:r>
              <a:rPr lang="pt-BR" sz="1200" dirty="0"/>
              <a:t> - O líder </a:t>
            </a:r>
            <a:r>
              <a:rPr lang="pt-BR" sz="1200" dirty="0" err="1"/>
              <a:t>cocaleiro</a:t>
            </a:r>
            <a:r>
              <a:rPr lang="pt-BR" sz="1200" dirty="0"/>
              <a:t> Evo Morales, do Movimento ao Socialismo (MAS), é eleito o primeiro presidente indígena da história da Bolívia depois de vencer a eleição presidencial com 53,7% dos votos</a:t>
            </a:r>
            <a:r>
              <a:rPr lang="pt-BR" sz="1200" dirty="0" smtClean="0"/>
              <a:t>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4" y="4737178"/>
            <a:ext cx="1794113" cy="1009189"/>
          </a:xfrm>
          <a:prstGeom prst="rect">
            <a:avLst/>
          </a:prstGeom>
        </p:spPr>
      </p:pic>
      <p:sp>
        <p:nvSpPr>
          <p:cNvPr id="85" name="CaixaDeTexto 84"/>
          <p:cNvSpPr txBox="1"/>
          <p:nvPr/>
        </p:nvSpPr>
        <p:spPr>
          <a:xfrm>
            <a:off x="4441680" y="5463152"/>
            <a:ext cx="32780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8 de fevereiro de 2005, quando o Google </a:t>
            </a:r>
            <a:r>
              <a:rPr lang="pt-BR" sz="1100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Maps</a:t>
            </a:r>
            <a:r>
              <a:rPr lang="pt-BR" sz="1100" dirty="0" smtClean="0">
                <a:latin typeface="Gulim" panose="020B0600000101010101" pitchFamily="34" charset="-127"/>
                <a:ea typeface="Gulim" panose="020B0600000101010101" pitchFamily="34" charset="-127"/>
              </a:rPr>
              <a:t> deu as caras para o mundo. A plataforma revolucionou a forma como lidamos com mapas e é referência no setor, reunindo uma gama variada de serviços que incluem visualização de ruas, de imagens via satélite e até horários de ônibus</a:t>
            </a:r>
            <a:r>
              <a:rPr lang="pt-BR" dirty="0" smtClean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850" y="2817501"/>
            <a:ext cx="1549734" cy="82652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159" y="4533837"/>
            <a:ext cx="1184285" cy="175747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3" y="2596992"/>
            <a:ext cx="1428750" cy="10953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027" y="2615974"/>
            <a:ext cx="1933198" cy="10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599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2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25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25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75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25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875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25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975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750"/>
                            </p:stCondLst>
                            <p:childTnLst>
                              <p:par>
                                <p:cTn id="1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4500"/>
                            </p:stCondLst>
                            <p:childTnLst>
                              <p:par>
                                <p:cTn id="2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500"/>
                            </p:stCondLst>
                            <p:childTnLst>
                              <p:par>
                                <p:cTn id="2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3" grpId="0"/>
      <p:bldP spid="115" grpId="0"/>
      <p:bldP spid="55" grpId="0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02" y="2334288"/>
            <a:ext cx="1636608" cy="1448801"/>
          </a:xfrm>
          <a:prstGeom prst="rect">
            <a:avLst/>
          </a:prstGeom>
        </p:spPr>
      </p:pic>
      <p:cxnSp>
        <p:nvCxnSpPr>
          <p:cNvPr id="113" name="Conector reto 112"/>
          <p:cNvCxnSpPr/>
          <p:nvPr/>
        </p:nvCxnSpPr>
        <p:spPr>
          <a:xfrm flipV="1">
            <a:off x="10502907" y="4153727"/>
            <a:ext cx="1689093" cy="392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/>
          <p:cNvCxnSpPr>
            <a:endCxn id="96" idx="2"/>
          </p:cNvCxnSpPr>
          <p:nvPr/>
        </p:nvCxnSpPr>
        <p:spPr>
          <a:xfrm>
            <a:off x="8269519" y="4152139"/>
            <a:ext cx="2166578" cy="28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/>
          <p:cNvCxnSpPr>
            <a:endCxn id="78" idx="2"/>
          </p:cNvCxnSpPr>
          <p:nvPr/>
        </p:nvCxnSpPr>
        <p:spPr>
          <a:xfrm>
            <a:off x="3928069" y="4160076"/>
            <a:ext cx="2094771" cy="444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7" idx="2"/>
          </p:cNvCxnSpPr>
          <p:nvPr/>
        </p:nvCxnSpPr>
        <p:spPr>
          <a:xfrm flipV="1">
            <a:off x="1673045" y="4160593"/>
            <a:ext cx="2180719" cy="5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endCxn id="26" idx="2"/>
          </p:cNvCxnSpPr>
          <p:nvPr/>
        </p:nvCxnSpPr>
        <p:spPr>
          <a:xfrm flipV="1">
            <a:off x="0" y="4154995"/>
            <a:ext cx="1598740" cy="34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ipse 25"/>
          <p:cNvSpPr/>
          <p:nvPr/>
        </p:nvSpPr>
        <p:spPr>
          <a:xfrm>
            <a:off x="1598740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osca 29"/>
          <p:cNvSpPr/>
          <p:nvPr/>
        </p:nvSpPr>
        <p:spPr>
          <a:xfrm>
            <a:off x="1460632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osca 30"/>
          <p:cNvSpPr/>
          <p:nvPr/>
        </p:nvSpPr>
        <p:spPr>
          <a:xfrm>
            <a:off x="1298490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Conector reto 36"/>
          <p:cNvCxnSpPr/>
          <p:nvPr/>
        </p:nvCxnSpPr>
        <p:spPr>
          <a:xfrm flipH="1">
            <a:off x="1665550" y="4522675"/>
            <a:ext cx="1915" cy="76169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1591245" y="5191100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Arco 40"/>
          <p:cNvSpPr/>
          <p:nvPr/>
        </p:nvSpPr>
        <p:spPr>
          <a:xfrm>
            <a:off x="1184045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3853764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osca 47"/>
          <p:cNvSpPr/>
          <p:nvPr/>
        </p:nvSpPr>
        <p:spPr>
          <a:xfrm>
            <a:off x="3715656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sca 48"/>
          <p:cNvSpPr/>
          <p:nvPr/>
        </p:nvSpPr>
        <p:spPr>
          <a:xfrm>
            <a:off x="3553514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0" name="Conector reto 49"/>
          <p:cNvCxnSpPr/>
          <p:nvPr/>
        </p:nvCxnSpPr>
        <p:spPr>
          <a:xfrm flipH="1">
            <a:off x="3920574" y="2712766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3852453" y="2579395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Arco 51"/>
          <p:cNvSpPr/>
          <p:nvPr/>
        </p:nvSpPr>
        <p:spPr>
          <a:xfrm rot="10800000">
            <a:off x="3439069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/>
          <p:cNvSpPr txBox="1"/>
          <p:nvPr/>
        </p:nvSpPr>
        <p:spPr>
          <a:xfrm>
            <a:off x="2421765" y="835975"/>
            <a:ext cx="29976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Nos games, o Kinect extrapolou o conceito do Wii e permitiu partidas no Xbox 360 usando o corpo como controle. O sensor foi </a:t>
            </a:r>
            <a:r>
              <a:rPr lang="pt-BR" sz="1200" dirty="0" err="1">
                <a:latin typeface="Gulim" panose="020B0600000101010101" pitchFamily="34" charset="-127"/>
                <a:ea typeface="Gulim" panose="020B0600000101010101" pitchFamily="34" charset="-127"/>
              </a:rPr>
              <a:t>hackeado</a:t>
            </a:r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 para os mais diferentes fins – o Kinect, por exemplo, já pode ser usado até para navegar na internet, em uma possível nova aplicação em PCs.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78" name="Elipse 77"/>
          <p:cNvSpPr/>
          <p:nvPr/>
        </p:nvSpPr>
        <p:spPr>
          <a:xfrm>
            <a:off x="6022840" y="4090214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osca 78"/>
          <p:cNvSpPr/>
          <p:nvPr/>
        </p:nvSpPr>
        <p:spPr>
          <a:xfrm>
            <a:off x="5884732" y="3960810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Rosca 79"/>
          <p:cNvSpPr/>
          <p:nvPr/>
        </p:nvSpPr>
        <p:spPr>
          <a:xfrm>
            <a:off x="5722590" y="3795552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1" name="Conector reto 80"/>
          <p:cNvCxnSpPr/>
          <p:nvPr/>
        </p:nvCxnSpPr>
        <p:spPr>
          <a:xfrm flipH="1">
            <a:off x="6084617" y="4532200"/>
            <a:ext cx="6949" cy="624412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/>
          <p:cNvSpPr/>
          <p:nvPr/>
        </p:nvSpPr>
        <p:spPr>
          <a:xfrm>
            <a:off x="6017251" y="5107371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Arco 82"/>
          <p:cNvSpPr/>
          <p:nvPr/>
        </p:nvSpPr>
        <p:spPr>
          <a:xfrm>
            <a:off x="5608145" y="3681105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Elipse 87"/>
          <p:cNvSpPr/>
          <p:nvPr/>
        </p:nvSpPr>
        <p:spPr>
          <a:xfrm>
            <a:off x="8186690" y="4086287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osca 88"/>
          <p:cNvSpPr/>
          <p:nvPr/>
        </p:nvSpPr>
        <p:spPr>
          <a:xfrm>
            <a:off x="8048582" y="3956883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Rosca 89"/>
          <p:cNvSpPr/>
          <p:nvPr/>
        </p:nvSpPr>
        <p:spPr>
          <a:xfrm>
            <a:off x="7886440" y="3791625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1" name="Conector reto 90"/>
          <p:cNvCxnSpPr>
            <a:stCxn id="92" idx="4"/>
          </p:cNvCxnSpPr>
          <p:nvPr/>
        </p:nvCxnSpPr>
        <p:spPr>
          <a:xfrm flipH="1">
            <a:off x="8253500" y="2891782"/>
            <a:ext cx="6185" cy="904914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8185379" y="2743171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Arco 92"/>
          <p:cNvSpPr/>
          <p:nvPr/>
        </p:nvSpPr>
        <p:spPr>
          <a:xfrm rot="10800000">
            <a:off x="7771995" y="3677178"/>
            <a:ext cx="966827" cy="966827"/>
          </a:xfrm>
          <a:prstGeom prst="arc">
            <a:avLst>
              <a:gd name="adj1" fmla="val 5400000"/>
              <a:gd name="adj2" fmla="val 10709589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CaixaDeTexto 93"/>
          <p:cNvSpPr txBox="1"/>
          <p:nvPr/>
        </p:nvSpPr>
        <p:spPr>
          <a:xfrm>
            <a:off x="6741314" y="562428"/>
            <a:ext cx="3024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Aos olhos do público, a briga para dominar sua TV conta com Apple e Google. Mas há uma empresa que, independente do vencedor, já parte em larga vantagem: a </a:t>
            </a:r>
            <a:r>
              <a:rPr lang="pt-BR" sz="1100" dirty="0" err="1">
                <a:latin typeface="Gulim" panose="020B0600000101010101" pitchFamily="34" charset="-127"/>
                <a:ea typeface="Gulim" panose="020B0600000101010101" pitchFamily="34" charset="-127"/>
              </a:rPr>
              <a:t>Netflix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. Sem conteúdo, Apple TV e Google TV não teriam o apelo necessário para justificar o sucesso comercial dos </a:t>
            </a:r>
            <a:r>
              <a:rPr lang="pt-BR" sz="1100" dirty="0" err="1">
                <a:latin typeface="Gulim" panose="020B0600000101010101" pitchFamily="34" charset="-127"/>
                <a:ea typeface="Gulim" panose="020B0600000101010101" pitchFamily="34" charset="-127"/>
              </a:rPr>
              <a:t>gadgets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. É onde entra a </a:t>
            </a:r>
            <a:r>
              <a:rPr lang="pt-BR" sz="1100" dirty="0" err="1">
                <a:latin typeface="Gulim" panose="020B0600000101010101" pitchFamily="34" charset="-127"/>
                <a:ea typeface="Gulim" panose="020B0600000101010101" pitchFamily="34" charset="-127"/>
              </a:rPr>
              <a:t>Netflix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 e seus acordos para levar filmes e séries de estúdios e canais de TV em streaming para a televisão dos norte-americanos por uma taxa mensal.</a:t>
            </a:r>
            <a:endParaRPr lang="pt-BR" sz="11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5" name="CaixaDeTexto 94"/>
          <p:cNvSpPr txBox="1"/>
          <p:nvPr/>
        </p:nvSpPr>
        <p:spPr>
          <a:xfrm>
            <a:off x="4749365" y="5140592"/>
            <a:ext cx="2670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Gulim" panose="020B0600000101010101" pitchFamily="34" charset="-127"/>
                <a:ea typeface="Gulim" panose="020B0600000101010101" pitchFamily="34" charset="-127"/>
              </a:rPr>
              <a:t>Em 2010, o 3D tomou conta, com grande destaque para as televisões. Desde o início do ano uma enxurrada desses produtos foram lançados, em pouco tempo deixaram de serem produtos para ricos e se tornam produtos bem mais acessíveis. Parece que a tecnologia 3D veio para ficar.</a:t>
            </a:r>
            <a:endParaRPr lang="pt-BR" sz="12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sp>
        <p:nvSpPr>
          <p:cNvPr id="96" name="Elipse 95"/>
          <p:cNvSpPr/>
          <p:nvPr/>
        </p:nvSpPr>
        <p:spPr>
          <a:xfrm>
            <a:off x="10436097" y="408068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osca 96"/>
          <p:cNvSpPr/>
          <p:nvPr/>
        </p:nvSpPr>
        <p:spPr>
          <a:xfrm>
            <a:off x="10297989" y="3951285"/>
            <a:ext cx="413657" cy="407419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osca 97"/>
          <p:cNvSpPr/>
          <p:nvPr/>
        </p:nvSpPr>
        <p:spPr>
          <a:xfrm>
            <a:off x="10135847" y="3786027"/>
            <a:ext cx="737935" cy="737935"/>
          </a:xfrm>
          <a:prstGeom prst="donu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9" name="Conector reto 98"/>
          <p:cNvCxnSpPr/>
          <p:nvPr/>
        </p:nvCxnSpPr>
        <p:spPr>
          <a:xfrm flipH="1">
            <a:off x="10504818" y="4522675"/>
            <a:ext cx="4" cy="108393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ipse 99"/>
          <p:cNvSpPr/>
          <p:nvPr/>
        </p:nvSpPr>
        <p:spPr>
          <a:xfrm>
            <a:off x="10428602" y="5532299"/>
            <a:ext cx="148611" cy="14861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Arco 100"/>
          <p:cNvSpPr/>
          <p:nvPr/>
        </p:nvSpPr>
        <p:spPr>
          <a:xfrm>
            <a:off x="10021402" y="3671580"/>
            <a:ext cx="966827" cy="966827"/>
          </a:xfrm>
          <a:prstGeom prst="arc">
            <a:avLst>
              <a:gd name="adj1" fmla="val 5400000"/>
              <a:gd name="adj2" fmla="val 10762468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/>
          <p:cNvSpPr txBox="1"/>
          <p:nvPr/>
        </p:nvSpPr>
        <p:spPr>
          <a:xfrm>
            <a:off x="9239019" y="5643439"/>
            <a:ext cx="2527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sz="1200" b="1" u="sng" dirty="0"/>
              <a:t>TI-TI-TI</a:t>
            </a:r>
            <a:endParaRPr lang="pt-BR" sz="1200" dirty="0"/>
          </a:p>
          <a:p>
            <a:pPr algn="ctr" fontAlgn="base"/>
            <a:r>
              <a:rPr lang="pt-BR" sz="1200" b="1" dirty="0"/>
              <a:t>Maria Adelaide Amaral </a:t>
            </a:r>
            <a:r>
              <a:rPr lang="pt-BR" sz="1200" dirty="0"/>
              <a:t>assumiu a difícil missão de homenagear Cassiano Gabus Mendes, mesclando duas tramas de sucesso nos anos 80: </a:t>
            </a:r>
            <a:r>
              <a:rPr lang="pt-BR" sz="1200" b="1" i="1" dirty="0" err="1"/>
              <a:t>Ti-Ti-Ti</a:t>
            </a:r>
            <a:r>
              <a:rPr lang="pt-BR" sz="1200" dirty="0"/>
              <a:t> e </a:t>
            </a:r>
            <a:r>
              <a:rPr lang="pt-BR" sz="1200" b="1" i="1" dirty="0"/>
              <a:t>Plumas &amp; Paetês</a:t>
            </a:r>
            <a:r>
              <a:rPr lang="pt-BR" sz="1200" dirty="0"/>
              <a:t>.</a:t>
            </a:r>
          </a:p>
          <a:p>
            <a:pPr algn="ctr"/>
            <a:endParaRPr lang="pt-BR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04" name="Conector reto 103"/>
          <p:cNvCxnSpPr>
            <a:endCxn id="88" idx="2"/>
          </p:cNvCxnSpPr>
          <p:nvPr/>
        </p:nvCxnSpPr>
        <p:spPr>
          <a:xfrm>
            <a:off x="6171451" y="4152139"/>
            <a:ext cx="2015239" cy="84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CaixaDeTexto 114"/>
          <p:cNvSpPr txBox="1"/>
          <p:nvPr/>
        </p:nvSpPr>
        <p:spPr>
          <a:xfrm>
            <a:off x="3125070" y="194531"/>
            <a:ext cx="6092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 JULIAN" panose="02000000000000000000" pitchFamily="2" charset="0"/>
              </a:rPr>
              <a:t>2010</a:t>
            </a:r>
            <a:endParaRPr lang="pt-BR" sz="3200" dirty="0">
              <a:latin typeface="AR JULIAN" panose="02000000000000000000" pitchFamily="2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91465" y="5250786"/>
            <a:ext cx="270900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Os </a:t>
            </a:r>
            <a:r>
              <a:rPr lang="pt-BR" sz="1100" dirty="0" err="1">
                <a:latin typeface="Gulim" panose="020B0600000101010101" pitchFamily="34" charset="-127"/>
                <a:ea typeface="Gulim" panose="020B0600000101010101" pitchFamily="34" charset="-127"/>
              </a:rPr>
              <a:t>tablets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 eram um sonho antigo da Apple e já no início dos anos 1980 Steve Jobs falava sobre “colocar um computador incrivelmente bom em um livro que você pode carregar por aí”. Depois da tentativa frustrada com o Newton </a:t>
            </a:r>
            <a:r>
              <a:rPr lang="pt-BR" sz="1100" dirty="0" err="1">
                <a:latin typeface="Gulim" panose="020B0600000101010101" pitchFamily="34" charset="-127"/>
                <a:ea typeface="Gulim" panose="020B0600000101010101" pitchFamily="34" charset="-127"/>
              </a:rPr>
              <a:t>MessagePad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, de 1986, o ano de 2010 finalmente permitiu à Apple apresentar o </a:t>
            </a:r>
            <a:r>
              <a:rPr lang="pt-BR" sz="1100" dirty="0" err="1">
                <a:latin typeface="Gulim" panose="020B0600000101010101" pitchFamily="34" charset="-127"/>
                <a:ea typeface="Gulim" panose="020B0600000101010101" pitchFamily="34" charset="-127"/>
              </a:rPr>
              <a:t>iPad</a:t>
            </a:r>
            <a:r>
              <a:rPr lang="pt-BR" sz="1100" dirty="0">
                <a:latin typeface="Gulim" panose="020B0600000101010101" pitchFamily="34" charset="-127"/>
                <a:ea typeface="Gulim" panose="020B0600000101010101" pitchFamily="34" charset="-127"/>
              </a:rPr>
              <a:t> ao mundo.</a:t>
            </a:r>
            <a:endParaRPr lang="pt-BR" sz="1100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1" y="2540578"/>
            <a:ext cx="2043518" cy="118454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20" y="4578571"/>
            <a:ext cx="1320634" cy="132063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99" y="4581545"/>
            <a:ext cx="1632749" cy="101969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577" y="2718414"/>
            <a:ext cx="1745650" cy="10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145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2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25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7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250"/>
                            </p:stCondLst>
                            <p:childTnLst>
                              <p:par>
                                <p:cTn id="8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0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0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500"/>
                            </p:stCondLst>
                            <p:childTnLst>
                              <p:par>
                                <p:cTn id="2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1" grpId="0" animBg="1"/>
      <p:bldP spid="39" grpId="0" animBg="1"/>
      <p:bldP spid="41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2" grpId="1" animBg="1"/>
      <p:bldP spid="75" grpId="0"/>
      <p:bldP spid="78" grpId="0" animBg="1"/>
      <p:bldP spid="79" grpId="0" animBg="1"/>
      <p:bldP spid="80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/>
      <p:bldP spid="95" grpId="0"/>
      <p:bldP spid="96" grpId="0" animBg="1"/>
      <p:bldP spid="97" grpId="0" animBg="1"/>
      <p:bldP spid="98" grpId="0" animBg="1"/>
      <p:bldP spid="100" grpId="0" animBg="1"/>
      <p:bldP spid="101" grpId="0" animBg="1"/>
      <p:bldP spid="103" grpId="0"/>
      <p:bldP spid="115" grpId="0"/>
      <p:bldP spid="5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1464</TotalTime>
  <Words>1971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Gulim</vt:lpstr>
      <vt:lpstr>AR DESTINE</vt:lpstr>
      <vt:lpstr>AR JULIAN</vt:lpstr>
      <vt:lpstr>Arial</vt:lpstr>
      <vt:lpstr>Calibri</vt:lpstr>
      <vt:lpstr>Calibri Light</vt:lpstr>
      <vt:lpstr>Tema do Office</vt:lpstr>
      <vt:lpstr>Aplicações para Internet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Monteiro</dc:creator>
  <cp:lastModifiedBy>Vinicius Monteiro</cp:lastModifiedBy>
  <cp:revision>85</cp:revision>
  <dcterms:created xsi:type="dcterms:W3CDTF">2019-03-04T14:53:25Z</dcterms:created>
  <dcterms:modified xsi:type="dcterms:W3CDTF">2019-03-10T03:53:21Z</dcterms:modified>
</cp:coreProperties>
</file>