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matic SC"/>
      <p:regular r:id="rId32"/>
      <p:bold r:id="rId33"/>
    </p:embeddedFont>
    <p:embeddedFont>
      <p:font typeface="Source Code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87A05F9-E1F3-46E4-84F5-BD1F1AD6E1F4}">
  <a:tblStyle styleId="{187A05F9-E1F3-46E4-84F5-BD1F1AD6E1F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Ghodrat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Shashank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Shashank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Ghodrat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Tejal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Shashank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Shashank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Shashank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Shashnk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Tejal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Thomas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Relationship Id="rId6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69825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/>
              <a:t>Food Recommender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Ghodrat, Tejal, Shashank and Thomas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Munging</a:t>
            </a:r>
          </a:p>
        </p:txBody>
      </p:sp>
      <p:sp>
        <p:nvSpPr>
          <p:cNvPr id="131" name="Shape 131"/>
          <p:cNvSpPr/>
          <p:nvPr/>
        </p:nvSpPr>
        <p:spPr>
          <a:xfrm>
            <a:off x="449775" y="1308125"/>
            <a:ext cx="1161300" cy="1121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Raw Text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(.txt file</a:t>
            </a:r>
            <a:r>
              <a:rPr lang="en" sz="1200"/>
              <a:t>)</a:t>
            </a:r>
          </a:p>
        </p:txBody>
      </p:sp>
      <p:sp>
        <p:nvSpPr>
          <p:cNvPr id="132" name="Shape 132"/>
          <p:cNvSpPr/>
          <p:nvPr/>
        </p:nvSpPr>
        <p:spPr>
          <a:xfrm>
            <a:off x="3928662" y="3220087"/>
            <a:ext cx="943275" cy="1174774"/>
          </a:xfrm>
          <a:prstGeom prst="flowChartMagneticDisk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Postgres</a:t>
            </a:r>
          </a:p>
        </p:txBody>
      </p:sp>
      <p:sp>
        <p:nvSpPr>
          <p:cNvPr id="133" name="Shape 133"/>
          <p:cNvSpPr/>
          <p:nvPr/>
        </p:nvSpPr>
        <p:spPr>
          <a:xfrm>
            <a:off x="960800" y="3291025"/>
            <a:ext cx="1806600" cy="854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 </a:t>
            </a:r>
          </a:p>
        </p:txBody>
      </p:sp>
      <p:sp>
        <p:nvSpPr>
          <p:cNvPr id="134" name="Shape 134"/>
          <p:cNvSpPr/>
          <p:nvPr/>
        </p:nvSpPr>
        <p:spPr>
          <a:xfrm>
            <a:off x="6360525" y="3380275"/>
            <a:ext cx="1806600" cy="854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Node</a:t>
            </a:r>
          </a:p>
        </p:txBody>
      </p:sp>
      <p:pic>
        <p:nvPicPr>
          <p:cNvPr descr="images (1).jpe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75" y="292850"/>
            <a:ext cx="1359550" cy="137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7979050" y="1868825"/>
            <a:ext cx="1359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167125" y="1037625"/>
            <a:ext cx="762300" cy="3045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7767975" y="2108725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API</a:t>
            </a:r>
          </a:p>
        </p:txBody>
      </p:sp>
      <p:sp>
        <p:nvSpPr>
          <p:cNvPr id="139" name="Shape 139"/>
          <p:cNvSpPr/>
          <p:nvPr/>
        </p:nvSpPr>
        <p:spPr>
          <a:xfrm rot="-10611647">
            <a:off x="4211529" y="1830995"/>
            <a:ext cx="2887032" cy="1507059"/>
          </a:xfrm>
          <a:prstGeom prst="curvedUpArrow">
            <a:avLst>
              <a:gd fmla="val 25000" name="adj1"/>
              <a:gd fmla="val 50000" name="adj2"/>
              <a:gd fmla="val 2875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429425" y="4234675"/>
            <a:ext cx="2708100" cy="801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767400" y="3612175"/>
            <a:ext cx="11613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9375" y="2429525"/>
            <a:ext cx="891300" cy="129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2850937" y="3220100"/>
            <a:ext cx="994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Analysis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For data analysis we used </a:t>
            </a:r>
            <a:r>
              <a:rPr b="1" lang="en">
                <a:solidFill>
                  <a:srgbClr val="000000"/>
                </a:solidFill>
              </a:rPr>
              <a:t>Regression Models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Built in function of R </a:t>
            </a:r>
            <a:r>
              <a:rPr lang="en">
                <a:solidFill>
                  <a:srgbClr val="000000"/>
                </a:solidFill>
              </a:rPr>
              <a:t>is used to make</a:t>
            </a:r>
          </a:p>
          <a:p>
            <a:pPr indent="-228600" lvl="0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Histogram</a:t>
            </a:r>
          </a:p>
          <a:p>
            <a:pPr indent="-2286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Bar-Graph</a:t>
            </a:r>
          </a:p>
          <a:p>
            <a:pPr indent="-228600" lvl="0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Scatter-Plot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These graph help us to visualize the data.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b="1" lang="en">
                <a:solidFill>
                  <a:srgbClr val="000000"/>
                </a:solidFill>
              </a:rPr>
              <a:t>Collaborative Filtering</a:t>
            </a:r>
            <a:r>
              <a:rPr lang="en">
                <a:solidFill>
                  <a:srgbClr val="000000"/>
                </a:solidFill>
              </a:rPr>
              <a:t> is used to find similar items and avoid unrelated items.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586275" y="1788262"/>
            <a:ext cx="944025" cy="1339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DB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Analysis Architecture</a:t>
            </a:r>
          </a:p>
        </p:txBody>
      </p:sp>
      <p:pic>
        <p:nvPicPr>
          <p:cNvPr descr="illu-r-language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850" y="1765450"/>
            <a:ext cx="1726275" cy="138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2).jpe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632" y="1631598"/>
            <a:ext cx="1645669" cy="1653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>
            <a:stCxn id="154" idx="4"/>
            <a:endCxn id="156" idx="1"/>
          </p:cNvCxnSpPr>
          <p:nvPr/>
        </p:nvCxnSpPr>
        <p:spPr>
          <a:xfrm>
            <a:off x="1530300" y="2458100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56" idx="3"/>
            <a:endCxn id="157" idx="1"/>
          </p:cNvCxnSpPr>
          <p:nvPr/>
        </p:nvCxnSpPr>
        <p:spPr>
          <a:xfrm>
            <a:off x="5174125" y="2458112"/>
            <a:ext cx="20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HistoGram </a:t>
            </a:r>
          </a:p>
        </p:txBody>
      </p:sp>
      <p:pic>
        <p:nvPicPr>
          <p:cNvPr descr="barchart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25" y="1167300"/>
            <a:ext cx="3710799" cy="37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514825" y="43700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PIe-chart For Percentage of Reviews</a:t>
            </a:r>
          </a:p>
        </p:txBody>
      </p:sp>
      <p:pic>
        <p:nvPicPr>
          <p:cNvPr descr="RevPer.jp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8189"/>
          <a:stretch/>
        </p:blipFill>
        <p:spPr>
          <a:xfrm>
            <a:off x="2377150" y="1421824"/>
            <a:ext cx="4389699" cy="3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465200" y="4462075"/>
            <a:ext cx="8308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Half of our products have only 4-10 reviews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97300" y="1238000"/>
            <a:ext cx="3774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b="1" lang="en" sz="1000"/>
              <a:t>Number of Reviews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062550" y="2273600"/>
            <a:ext cx="3774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Reviews vs Price</a:t>
            </a:r>
          </a:p>
        </p:txBody>
      </p:sp>
      <p:pic>
        <p:nvPicPr>
          <p:cNvPr descr="Review-Price.jpg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8592"/>
          <a:stretch/>
        </p:blipFill>
        <p:spPr>
          <a:xfrm>
            <a:off x="746950" y="1048349"/>
            <a:ext cx="7738174" cy="401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Score vs Price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score-Price.jp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9551"/>
          <a:stretch/>
        </p:blipFill>
        <p:spPr>
          <a:xfrm>
            <a:off x="1159975" y="1317000"/>
            <a:ext cx="6824049" cy="37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Vs Number of Reviews</a:t>
            </a:r>
          </a:p>
        </p:txBody>
      </p:sp>
      <p:pic>
        <p:nvPicPr>
          <p:cNvPr descr="Score-ReviewNo.jp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9214"/>
          <a:stretch/>
        </p:blipFill>
        <p:spPr>
          <a:xfrm>
            <a:off x="1664925" y="1310450"/>
            <a:ext cx="6437025" cy="3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 word Count</a:t>
            </a:r>
          </a:p>
        </p:txBody>
      </p:sp>
      <p:pic>
        <p:nvPicPr>
          <p:cNvPr descr="Screen Shot 2016-12-08 at 5.30.30 PM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725" y="1140099"/>
            <a:ext cx="4555426" cy="376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8 at 5.31.08 PM.png"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75" y="1140099"/>
            <a:ext cx="4146924" cy="37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 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209000" y="14940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{187A05F9-E1F3-46E4-84F5-BD1F1AD6E1F4}</a:tableStyleId>
              </a:tblPr>
              <a:tblGrid>
                <a:gridCol w="2161125"/>
                <a:gridCol w="2161125"/>
                <a:gridCol w="2161125"/>
                <a:gridCol w="2161125"/>
              </a:tblGrid>
              <a:tr h="675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Sweet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Chocolate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Array_count_vector</a:t>
                      </a:r>
                    </a:p>
                  </a:txBody>
                  <a:tcPr marT="91425" marB="91425" marR="91425" marL="91425"/>
                </a:tc>
              </a:tr>
              <a:tr h="440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[0,1,5]</a:t>
                      </a:r>
                    </a:p>
                  </a:txBody>
                  <a:tcPr marT="91425" marB="91425" marR="91425" marL="91425"/>
                </a:tc>
              </a:tr>
              <a:tr h="440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[0,0,0]</a:t>
                      </a:r>
                    </a:p>
                  </a:txBody>
                  <a:tcPr marT="91425" marB="91425" marR="91425" marL="91425"/>
                </a:tc>
              </a:tr>
              <a:tr h="440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[1,3,4]</a:t>
                      </a:r>
                    </a:p>
                  </a:txBody>
                  <a:tcPr marT="91425" marB="91425" marR="91425" marL="91425"/>
                </a:tc>
              </a:tr>
              <a:tr h="440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….</a:t>
                      </a:r>
                    </a:p>
                  </a:txBody>
                  <a:tcPr marT="91425" marB="91425" marR="91425" marL="91425"/>
                </a:tc>
              </a:tr>
              <a:tr h="444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Average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[.......]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we need it 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Because food is the most essential part of life.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today’s world we have endless number of choices for food.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get desired food item customer has to go through a deep research e.g.read the ingredients, reviews, methods of preparation.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endless number of choices confuses the customer.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“Food Recommender System” is made to make life easy for people while choosing food products.</a:t>
            </a:r>
          </a:p>
        </p:txBody>
      </p:sp>
      <p:pic>
        <p:nvPicPr>
          <p:cNvPr descr="Fotolia_61828264_S-1.jp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900" y="3893900"/>
            <a:ext cx="1613550" cy="11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Mathematical Formula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Math.JP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0" y="1228675"/>
            <a:ext cx="7754299" cy="35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CREATE OR REPLACE FUNCTION distance(real[], real[]) RETURNS real AS $$</a:t>
            </a:r>
            <a:br>
              <a:rPr lang="en" sz="1000"/>
            </a:br>
            <a:r>
              <a:rPr lang="en" sz="1000"/>
              <a:t>DECLARE</a:t>
            </a:r>
            <a:br>
              <a:rPr lang="en" sz="1000"/>
            </a:br>
            <a:r>
              <a:rPr lang="en" sz="1000"/>
              <a:t>  a1 ALIAS FOR $1;</a:t>
            </a:r>
            <a:br>
              <a:rPr lang="en" sz="1000"/>
            </a:br>
            <a:r>
              <a:rPr lang="en" sz="1000"/>
              <a:t>  a2 ALIAS FOR $2;</a:t>
            </a:r>
            <a:br>
              <a:rPr lang="en" sz="1000"/>
            </a:br>
            <a:r>
              <a:rPr lang="en" sz="1000"/>
              <a:t>  s real;</a:t>
            </a:r>
            <a:br>
              <a:rPr lang="en" sz="1000"/>
            </a:br>
            <a:r>
              <a:rPr lang="en" sz="1000"/>
              <a:t>  BEGIN</a:t>
            </a:r>
            <a:br>
              <a:rPr lang="en" sz="1000"/>
            </a:br>
            <a:r>
              <a:rPr lang="en" sz="1000"/>
              <a:t>    s := 0;</a:t>
            </a:r>
            <a:br>
              <a:rPr lang="en" sz="1000"/>
            </a:br>
            <a:r>
              <a:rPr lang="en" sz="1000"/>
              <a:t>    FOR i IN array_lower(a1, 1)..array_upper(a1, 1) LOOP</a:t>
            </a:r>
            <a:br>
              <a:rPr lang="en" sz="1000"/>
            </a:br>
            <a:r>
              <a:rPr lang="en" sz="1000"/>
              <a:t>      s := s + ((a1[i] - a2[i]) ^ 2);</a:t>
            </a:r>
            <a:br>
              <a:rPr lang="en" sz="1000"/>
            </a:br>
            <a:r>
              <a:rPr lang="en" sz="1000"/>
              <a:t>    END LOOP;</a:t>
            </a:r>
            <a:br>
              <a:rPr lang="en" sz="1000"/>
            </a:br>
            <a:r>
              <a:rPr lang="en" sz="1000"/>
              <a:t>  RETURN |/ s;</a:t>
            </a:r>
            <a:br>
              <a:rPr lang="en" sz="1000"/>
            </a:br>
            <a:r>
              <a:rPr lang="en" sz="1000"/>
              <a:t>  END;</a:t>
            </a:r>
            <a:br>
              <a:rPr lang="en" sz="1000"/>
            </a:br>
            <a:r>
              <a:rPr lang="en" sz="1000"/>
              <a:t>$$</a:t>
            </a:r>
            <a:br>
              <a:rPr lang="en" sz="1000"/>
            </a:br>
            <a:r>
              <a:rPr lang="en" sz="1000"/>
              <a:t>LANGUAGE plpgsql;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WITH dt as (</a:t>
            </a:r>
            <a:br>
              <a:rPr lang="en" sz="1000"/>
            </a:br>
            <a:r>
              <a:rPr lang="en" sz="1000"/>
              <a:t>SELECT prc.*</a:t>
            </a:r>
            <a:br>
              <a:rPr lang="en" sz="1000"/>
            </a:br>
            <a:r>
              <a:rPr lang="en" sz="1000"/>
              <a:t>  FROM big_prc prc </a:t>
            </a:r>
            <a:br>
              <a:rPr lang="en" sz="1000"/>
            </a:br>
            <a:r>
              <a:rPr lang="en" sz="1000"/>
              <a:t>  WHERE prc.asin is not a seen item </a:t>
            </a:r>
            <a:br>
              <a:rPr lang="en" sz="1000"/>
            </a:br>
            <a:r>
              <a:rPr lang="en" sz="1000"/>
              <a:t>  AND prc.score_avg &gt; 3</a:t>
            </a:r>
            <a:br>
              <a:rPr lang="en" sz="1000"/>
            </a:br>
            <a:r>
              <a:rPr lang="en" sz="1000"/>
              <a:t>  LIMIT 15000</a:t>
            </a:r>
            <a:br>
              <a:rPr lang="en" sz="1000"/>
            </a:br>
            <a:r>
              <a:rPr lang="en" sz="1000"/>
              <a:t>)</a:t>
            </a:r>
            <a:br>
              <a:rPr lang="en" sz="1000"/>
            </a:br>
            <a:r>
              <a:rPr lang="en" sz="1000"/>
              <a:t>SELECT asin, …, MIN(distance(user's count vector, customer_count_vector)) AS count_dist</a:t>
            </a:r>
            <a:br>
              <a:rPr lang="en" sz="1000"/>
            </a:br>
            <a:r>
              <a:rPr lang="en" sz="1000"/>
              <a:t>FROM dt </a:t>
            </a:r>
            <a:br>
              <a:rPr lang="en" sz="1000"/>
            </a:br>
            <a:r>
              <a:rPr lang="en" sz="1000"/>
              <a:t>GROUP BY asin, …</a:t>
            </a:r>
            <a:br>
              <a:rPr lang="en" sz="1000"/>
            </a:br>
            <a:r>
              <a:rPr lang="en" sz="1000"/>
              <a:t>ORDER BY count_dist asc, score_avg desc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Programmatically generate giant SQL statement that can insert 10,000 reviews at a time, while concurrently scanning and parsing other data to be inserted.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Get to understand how R is useful in recommendation system.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Find out way to use Amazon HTTP API using Javascript.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Scrape data from amazon using http parser in JS.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Determine method to extract numeric values using word counts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Create numeric representation of customers using extracted word counts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 collaborative filtering to match users to customers in the database.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Setting up tools for mac and windows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Using sqitch and switching from a local database to a centralized one.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Getting numeric values from data for data analysis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Learning New Tools.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Optimizing queries / denormalizing data for efficient searching and fetching from DB.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pic>
        <p:nvPicPr>
          <p:cNvPr descr="Pi_unrolled.gif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1600"/>
            <a:ext cx="8669899" cy="29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pic>
        <p:nvPicPr>
          <p:cNvPr descr="promotion_banner_ofyq_0.jp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225" y="1584325"/>
            <a:ext cx="5690200" cy="26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- version control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 - Programming Environment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PostgreSQL -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Sqitch - Data Change Management</a:t>
            </a:r>
          </a:p>
        </p:txBody>
      </p:sp>
      <p:pic>
        <p:nvPicPr>
          <p:cNvPr descr="1458791372git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325" y="454649"/>
            <a:ext cx="2456974" cy="102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.pn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500" y="3406950"/>
            <a:ext cx="1528525" cy="152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js-logo.png"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75" y="3536850"/>
            <a:ext cx="2164299" cy="1398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8 at 4.44.39 PM.png"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3724" y="2117087"/>
            <a:ext cx="3280274" cy="10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 push and pull code changes and keep the version history of the code.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NODE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Simple and fast. Need to know javascript to code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Libraries like express helps implement which HTTP requests we wish to respond and how we respond.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Postgresql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Source</a:t>
            </a:r>
          </a:p>
          <a:p>
            <a:pPr indent="-228600" lvl="0" marL="457200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Better Data Integrity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Easily handles complex design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SQITCH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To manage changes in Schema we used Sqitch.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Sqitch uses three files: deploy, revert, verify.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It helped us a lot to improve our schema.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Application Architecture</a:t>
            </a:r>
          </a:p>
        </p:txBody>
      </p:sp>
      <p:cxnSp>
        <p:nvCxnSpPr>
          <p:cNvPr id="92" name="Shape 92"/>
          <p:cNvCxnSpPr>
            <a:endCxn id="93" idx="1"/>
          </p:cNvCxnSpPr>
          <p:nvPr/>
        </p:nvCxnSpPr>
        <p:spPr>
          <a:xfrm rot="5400000">
            <a:off x="4209412" y="3352812"/>
            <a:ext cx="561900" cy="1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4" name="Shape 94"/>
          <p:cNvCxnSpPr>
            <a:stCxn id="95" idx="4"/>
            <a:endCxn id="96" idx="1"/>
          </p:cNvCxnSpPr>
          <p:nvPr/>
        </p:nvCxnSpPr>
        <p:spPr>
          <a:xfrm flipH="1" rot="-5400000">
            <a:off x="2632700" y="1695550"/>
            <a:ext cx="515400" cy="1394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7" name="Shape 97"/>
          <p:cNvCxnSpPr>
            <a:stCxn id="98" idx="4"/>
            <a:endCxn id="96" idx="3"/>
          </p:cNvCxnSpPr>
          <p:nvPr/>
        </p:nvCxnSpPr>
        <p:spPr>
          <a:xfrm rot="5400000">
            <a:off x="5816425" y="1712500"/>
            <a:ext cx="515400" cy="136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grpSp>
        <p:nvGrpSpPr>
          <p:cNvPr id="99" name="Shape 99"/>
          <p:cNvGrpSpPr/>
          <p:nvPr/>
        </p:nvGrpSpPr>
        <p:grpSpPr>
          <a:xfrm>
            <a:off x="1721750" y="1191700"/>
            <a:ext cx="5504075" cy="3622237"/>
            <a:chOff x="1728700" y="1406875"/>
            <a:chExt cx="5504075" cy="3622237"/>
          </a:xfrm>
        </p:grpSpPr>
        <p:sp>
          <p:nvSpPr>
            <p:cNvPr id="93" name="Shape 93"/>
            <p:cNvSpPr/>
            <p:nvPr/>
          </p:nvSpPr>
          <p:spPr>
            <a:xfrm>
              <a:off x="4020275" y="3854337"/>
              <a:ext cx="943275" cy="1174774"/>
            </a:xfrm>
            <a:prstGeom prst="flowChartMagneticDisk">
              <a:avLst/>
            </a:prstGeom>
            <a:solidFill>
              <a:srgbClr val="76A5A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Postgres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3594362" y="2438150"/>
              <a:ext cx="1806600" cy="8544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         Node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6289575" y="1406875"/>
              <a:ext cx="943200" cy="943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/>
                <a:t>Chrome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1728700" y="1406875"/>
              <a:ext cx="943200" cy="943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Chrome</a:t>
              </a:r>
            </a:p>
          </p:txBody>
        </p:sp>
      </p:grpSp>
      <p:sp>
        <p:nvSpPr>
          <p:cNvPr id="100" name="Shape 100"/>
          <p:cNvSpPr txBox="1"/>
          <p:nvPr/>
        </p:nvSpPr>
        <p:spPr>
          <a:xfrm rot="1308310">
            <a:off x="1910678" y="2547011"/>
            <a:ext cx="1696048" cy="223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sp>
        <p:nvSpPr>
          <p:cNvPr id="101" name="Shape 101"/>
          <p:cNvSpPr txBox="1"/>
          <p:nvPr/>
        </p:nvSpPr>
        <p:spPr>
          <a:xfrm rot="-1069884">
            <a:off x="5600881" y="2583427"/>
            <a:ext cx="1260870" cy="1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Raw Data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60775" y="1137000"/>
            <a:ext cx="8520600" cy="379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We used Web Fine Food Dataset. This food set contains food items sold by Amazon.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Summary of the dataset 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  Food Products : 74,258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  Customers : 256,059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  Reviews: 568,454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Shot 2016-12-07 at 8.06.06 PM.png" id="108" name="Shape 108"/>
          <p:cNvPicPr preferRelativeResize="0"/>
          <p:nvPr/>
        </p:nvPicPr>
        <p:blipFill rotWithShape="1">
          <a:blip r:embed="rId3">
            <a:alphaModFix/>
          </a:blip>
          <a:srcRect b="28936" l="0" r="0" t="0"/>
          <a:stretch/>
        </p:blipFill>
        <p:spPr>
          <a:xfrm>
            <a:off x="4512024" y="2281450"/>
            <a:ext cx="4501826" cy="27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Amazon  Data Fetching  and  Scraping</a:t>
            </a:r>
          </a:p>
        </p:txBody>
      </p:sp>
      <p:pic>
        <p:nvPicPr>
          <p:cNvPr descr="Screen Shot 2016-12-07 at 3.13.44 PM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0" y="1480825"/>
            <a:ext cx="4134349" cy="320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7 at 3.14.56 PM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149" y="1480825"/>
            <a:ext cx="4605849" cy="3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Normalized Data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311700" y="13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{187A05F9-E1F3-46E4-84F5-BD1F1AD6E1F4}</a:tableStyleId>
              </a:tblPr>
              <a:tblGrid>
                <a:gridCol w="1596925"/>
              </a:tblGrid>
              <a:tr h="303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product</a:t>
                      </a:r>
                    </a:p>
                  </a:txBody>
                  <a:tcPr marT="91425" marB="91425" marR="91425" marL="91425"/>
                </a:tc>
              </a:tr>
              <a:tr h="303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asin(primary key)</a:t>
                      </a:r>
                    </a:p>
                  </a:txBody>
                  <a:tcPr marT="91425" marB="91425" marR="91425" marL="91425"/>
                </a:tc>
              </a:tr>
              <a:tr h="472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B001E4KFG0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Shape 122"/>
          <p:cNvGraphicFramePr/>
          <p:nvPr/>
        </p:nvGraphicFramePr>
        <p:xfrm>
          <a:off x="5567050" y="15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{187A05F9-E1F3-46E4-84F5-BD1F1AD6E1F4}</a:tableStyleId>
              </a:tblPr>
              <a:tblGrid>
                <a:gridCol w="1452250"/>
                <a:gridCol w="1452250"/>
              </a:tblGrid>
              <a:tr h="27295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customer</a:t>
                      </a:r>
                    </a:p>
                  </a:txBody>
                  <a:tcPr marT="91425" marB="91425" marR="91425" marL="91425"/>
                </a:tc>
                <a:tc hMerge="1"/>
              </a:tr>
              <a:tr h="19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id(primary key)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</a:tr>
              <a:tr h="542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A3SGXH7AUHU8GW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delmartian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Shape 123"/>
          <p:cNvGraphicFramePr/>
          <p:nvPr/>
        </p:nvGraphicFramePr>
        <p:xfrm>
          <a:off x="240600" y="31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{187A05F9-E1F3-46E4-84F5-BD1F1AD6E1F4}</a:tableStyleId>
              </a:tblPr>
              <a:tblGrid>
                <a:gridCol w="1206025"/>
                <a:gridCol w="1332250"/>
                <a:gridCol w="1011850"/>
                <a:gridCol w="623400"/>
                <a:gridCol w="1110325"/>
                <a:gridCol w="2035600"/>
                <a:gridCol w="1206900"/>
              </a:tblGrid>
              <a:tr h="396200">
                <a:tc gridSpan="7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review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05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Product_asin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(foreign key)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Customer_id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(foreign key)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summary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body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helpfulness</a:t>
                      </a:r>
                    </a:p>
                  </a:txBody>
                  <a:tcPr marT="91425" marB="91425" marR="91425" marL="91425"/>
                </a:tc>
              </a:tr>
              <a:tr h="441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B001E4KFG0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A3SGXH7AUHU8GW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1303862400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Good Qua...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have bought several...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1/1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4" name="Shape 124"/>
          <p:cNvCxnSpPr/>
          <p:nvPr/>
        </p:nvCxnSpPr>
        <p:spPr>
          <a:xfrm rot="10800000">
            <a:off x="624700" y="2655250"/>
            <a:ext cx="2121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flipH="1" rot="10800000">
            <a:off x="2131050" y="2331975"/>
            <a:ext cx="3447600" cy="8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