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erriweather ExtraBold"/>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svq32y+KrG1ymcBBDGGHVBhAN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17D5FE-C30F-4FFF-8222-137423172968}">
  <a:tblStyle styleId="{7317D5FE-C30F-4FFF-8222-137423172968}"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tcStyle>
        <a:fill>
          <a:solidFill>
            <a:schemeClr val="dk1">
              <a:alpha val="20000"/>
            </a:schemeClr>
          </a:solidFill>
        </a:fill>
      </a:tcStyle>
    </a:band1H>
    <a:band2H>
      <a:tcTxStyle b="off" i="off"/>
    </a:band2H>
    <a:band1V>
      <a:tcTxStyle b="off" i="off"/>
      <a:tcStyle>
        <a:fill>
          <a:solidFill>
            <a:schemeClr val="dk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erriweatherExtraBold-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ExtraBold-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5c9859e0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355c9859e0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5c9859e0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55c9859e0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5c9859e0f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355c9859e0f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360175" y="2114226"/>
            <a:ext cx="9324000" cy="5838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2500">
                <a:highlight>
                  <a:srgbClr val="FFFFFF"/>
                </a:highlight>
                <a:latin typeface="Bookman Old Style"/>
                <a:ea typeface="Bookman Old Style"/>
                <a:cs typeface="Bookman Old Style"/>
                <a:sym typeface="Bookman Old Style"/>
              </a:rPr>
              <a:t>Compiler Design and System Software</a:t>
            </a:r>
            <a:endParaRPr b="1" sz="4400">
              <a:latin typeface="Bookman Old Style"/>
              <a:ea typeface="Bookman Old Style"/>
              <a:cs typeface="Bookman Old Style"/>
              <a:sym typeface="Bookman Old Style"/>
            </a:endParaRPr>
          </a:p>
        </p:txBody>
      </p:sp>
      <p:sp>
        <p:nvSpPr>
          <p:cNvPr id="85" name="Google Shape;85;p1"/>
          <p:cNvSpPr txBox="1"/>
          <p:nvPr>
            <p:ph idx="1" type="subTitle"/>
          </p:nvPr>
        </p:nvSpPr>
        <p:spPr>
          <a:xfrm>
            <a:off x="3445782" y="2751130"/>
            <a:ext cx="4671600" cy="970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b="1" lang="en-US">
                <a:latin typeface="Bookman Old Style"/>
                <a:ea typeface="Bookman Old Style"/>
                <a:cs typeface="Bookman Old Style"/>
                <a:sym typeface="Bookman Old Style"/>
              </a:rPr>
              <a:t>SEMESTER – VI</a:t>
            </a:r>
            <a:endParaRPr/>
          </a:p>
          <a:p>
            <a:pPr indent="0" lvl="0" marL="0" rtl="0" algn="ctr">
              <a:lnSpc>
                <a:spcPct val="90000"/>
              </a:lnSpc>
              <a:spcBef>
                <a:spcPts val="1000"/>
              </a:spcBef>
              <a:spcAft>
                <a:spcPts val="0"/>
              </a:spcAft>
              <a:buClr>
                <a:schemeClr val="dk1"/>
              </a:buClr>
              <a:buSzPct val="100000"/>
              <a:buNone/>
            </a:pPr>
            <a:r>
              <a:rPr b="1" lang="en-US">
                <a:latin typeface="Bookman Old Style"/>
                <a:ea typeface="Bookman Old Style"/>
                <a:cs typeface="Bookman Old Style"/>
                <a:sym typeface="Bookman Old Style"/>
              </a:rPr>
              <a:t>Course Code: 22AM3603</a:t>
            </a:r>
            <a:endParaRPr/>
          </a:p>
          <a:p>
            <a:pPr indent="0" lvl="0" marL="0" rtl="0" algn="ctr">
              <a:lnSpc>
                <a:spcPct val="90000"/>
              </a:lnSpc>
              <a:spcBef>
                <a:spcPts val="1000"/>
              </a:spcBef>
              <a:spcAft>
                <a:spcPts val="0"/>
              </a:spcAft>
              <a:buClr>
                <a:srgbClr val="FF0000"/>
              </a:buClr>
              <a:buSzPct val="100000"/>
              <a:buNone/>
            </a:pPr>
            <a:r>
              <a:t/>
            </a:r>
            <a:endParaRPr/>
          </a:p>
        </p:txBody>
      </p:sp>
      <p:sp>
        <p:nvSpPr>
          <p:cNvPr id="86" name="Google Shape;86;p1"/>
          <p:cNvSpPr txBox="1"/>
          <p:nvPr/>
        </p:nvSpPr>
        <p:spPr>
          <a:xfrm>
            <a:off x="562390" y="339008"/>
            <a:ext cx="11062500" cy="1154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100" u="none" cap="none" strike="noStrike">
                <a:solidFill>
                  <a:schemeClr val="accent1"/>
                </a:solidFill>
                <a:latin typeface="Bookman Old Style"/>
                <a:ea typeface="Bookman Old Style"/>
                <a:cs typeface="Bookman Old Style"/>
                <a:sym typeface="Bookman Old Style"/>
              </a:rPr>
              <a:t>Dayananda Sagar University</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700" u="none" cap="none" strike="noStrike">
                <a:solidFill>
                  <a:srgbClr val="0070C0"/>
                </a:solidFill>
                <a:latin typeface="Bookman Old Style"/>
                <a:ea typeface="Bookman Old Style"/>
                <a:cs typeface="Bookman Old Style"/>
                <a:sym typeface="Bookman Old Style"/>
              </a:rPr>
              <a:t>School of Engineering </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en-US" sz="1100" u="none" cap="none" strike="noStrike">
                <a:solidFill>
                  <a:schemeClr val="dk1"/>
                </a:solidFill>
                <a:latin typeface="Bookman Old Style"/>
                <a:ea typeface="Bookman Old Style"/>
                <a:cs typeface="Bookman Old Style"/>
                <a:sym typeface="Bookman Old Style"/>
              </a:rPr>
              <a:t>Devarakaggalahalli, Harohalli Kanakapura Road, Ramanagara, Karnataka 562112</a:t>
            </a:r>
            <a:endParaRPr b="1" i="0" sz="1100" u="none" cap="none" strike="noStrike">
              <a:solidFill>
                <a:schemeClr val="dk1"/>
              </a:solidFill>
              <a:latin typeface="Bookman Old Style"/>
              <a:ea typeface="Bookman Old Style"/>
              <a:cs typeface="Bookman Old Style"/>
              <a:sym typeface="Bookman Old Style"/>
            </a:endParaRPr>
          </a:p>
        </p:txBody>
      </p:sp>
      <p:sp>
        <p:nvSpPr>
          <p:cNvPr id="87" name="Google Shape;87;p1"/>
          <p:cNvSpPr/>
          <p:nvPr/>
        </p:nvSpPr>
        <p:spPr>
          <a:xfrm>
            <a:off x="410725" y="323600"/>
            <a:ext cx="11062500" cy="394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1"/>
          <p:cNvSpPr txBox="1"/>
          <p:nvPr/>
        </p:nvSpPr>
        <p:spPr>
          <a:xfrm>
            <a:off x="2191551" y="1433628"/>
            <a:ext cx="7804200" cy="800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Bookman Old Style"/>
              <a:buNone/>
            </a:pPr>
            <a:r>
              <a:rPr b="1" i="0" lang="en-US" sz="1900" u="none" cap="none" strike="noStrike">
                <a:solidFill>
                  <a:schemeClr val="dk1"/>
                </a:solidFill>
                <a:latin typeface="Bookman Old Style"/>
                <a:ea typeface="Bookman Old Style"/>
                <a:cs typeface="Bookman Old Style"/>
                <a:sym typeface="Bookman Old Style"/>
              </a:rPr>
              <a:t>Department of Computer Science &amp; Engineering</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Bookman Old Style"/>
              <a:buNone/>
            </a:pPr>
            <a:r>
              <a:rPr b="1" i="0" lang="en-US" sz="1900" u="none" cap="none" strike="noStrike">
                <a:solidFill>
                  <a:schemeClr val="dk1"/>
                </a:solidFill>
                <a:latin typeface="Bookman Old Style"/>
                <a:ea typeface="Bookman Old Style"/>
                <a:cs typeface="Bookman Old Style"/>
                <a:sym typeface="Bookman Old Style"/>
              </a:rPr>
              <a:t>(Artificial Intelligence &amp; Machine Learning)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Calibri"/>
              <a:buNone/>
            </a:pPr>
            <a:r>
              <a:t/>
            </a:r>
            <a:endParaRPr b="0" i="0" sz="800" u="none" cap="none" strike="noStrike">
              <a:solidFill>
                <a:schemeClr val="dk1"/>
              </a:solidFill>
              <a:latin typeface="Calibri"/>
              <a:ea typeface="Calibri"/>
              <a:cs typeface="Calibri"/>
              <a:sym typeface="Calibri"/>
            </a:endParaRPr>
          </a:p>
        </p:txBody>
      </p:sp>
      <p:pic>
        <p:nvPicPr>
          <p:cNvPr id="89" name="Google Shape;89;p1"/>
          <p:cNvPicPr preferRelativeResize="0"/>
          <p:nvPr/>
        </p:nvPicPr>
        <p:blipFill rotWithShape="1">
          <a:blip r:embed="rId3">
            <a:alphaModFix/>
          </a:blip>
          <a:srcRect b="0" l="0" r="0" t="0"/>
          <a:stretch/>
        </p:blipFill>
        <p:spPr>
          <a:xfrm>
            <a:off x="10684180" y="400835"/>
            <a:ext cx="673311" cy="652739"/>
          </a:xfrm>
          <a:prstGeom prst="rect">
            <a:avLst/>
          </a:prstGeom>
          <a:noFill/>
          <a:ln>
            <a:noFill/>
          </a:ln>
        </p:spPr>
      </p:pic>
      <p:pic>
        <p:nvPicPr>
          <p:cNvPr id="90" name="Google Shape;90;p1"/>
          <p:cNvPicPr preferRelativeResize="0"/>
          <p:nvPr/>
        </p:nvPicPr>
        <p:blipFill rotWithShape="1">
          <a:blip r:embed="rId4">
            <a:alphaModFix/>
          </a:blip>
          <a:srcRect b="24168" l="10926" r="11110" t="23734"/>
          <a:stretch/>
        </p:blipFill>
        <p:spPr>
          <a:xfrm>
            <a:off x="637906" y="438744"/>
            <a:ext cx="2019999" cy="614830"/>
          </a:xfrm>
          <a:prstGeom prst="rect">
            <a:avLst/>
          </a:prstGeom>
          <a:noFill/>
          <a:ln>
            <a:noFill/>
          </a:ln>
        </p:spPr>
      </p:pic>
      <p:sp>
        <p:nvSpPr>
          <p:cNvPr id="91" name="Google Shape;91;p1"/>
          <p:cNvSpPr txBox="1"/>
          <p:nvPr/>
        </p:nvSpPr>
        <p:spPr>
          <a:xfrm>
            <a:off x="562390" y="4612517"/>
            <a:ext cx="4671600" cy="86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100" u="none" cap="none" strike="noStrike">
                <a:solidFill>
                  <a:schemeClr val="dk1"/>
                </a:solidFill>
                <a:latin typeface="Bookman Old Style"/>
                <a:ea typeface="Bookman Old Style"/>
                <a:cs typeface="Bookman Old Style"/>
                <a:sym typeface="Bookman Old Style"/>
              </a:rPr>
              <a:t>Under the guidance of</a:t>
            </a:r>
            <a:endParaRPr i="0" sz="2100" u="none" cap="none" strike="noStrike">
              <a:solidFill>
                <a:srgbClr val="000000"/>
              </a:solidFill>
              <a:latin typeface="Bookman Old Style"/>
              <a:ea typeface="Bookman Old Style"/>
              <a:cs typeface="Bookman Old Style"/>
              <a:sym typeface="Bookman Old Style"/>
            </a:endParaRPr>
          </a:p>
          <a:p>
            <a:pPr indent="0" lvl="0" marL="0" rtl="0" algn="l">
              <a:lnSpc>
                <a:spcPct val="133000"/>
              </a:lnSpc>
              <a:spcBef>
                <a:spcPts val="1000"/>
              </a:spcBef>
              <a:spcAft>
                <a:spcPts val="1000"/>
              </a:spcAft>
              <a:buNone/>
            </a:pPr>
            <a:r>
              <a:rPr b="1" lang="en-US" sz="2100">
                <a:latin typeface="Bookman Old Style"/>
                <a:ea typeface="Bookman Old Style"/>
                <a:cs typeface="Bookman Old Style"/>
                <a:sym typeface="Bookman Old Style"/>
              </a:rPr>
              <a:t>Prof  Pavithra A</a:t>
            </a:r>
            <a:endParaRPr b="1" sz="2100">
              <a:solidFill>
                <a:schemeClr val="dk1"/>
              </a:solidFill>
              <a:latin typeface="Bookman Old Style"/>
              <a:ea typeface="Bookman Old Style"/>
              <a:cs typeface="Bookman Old Style"/>
              <a:sym typeface="Bookman Old Style"/>
            </a:endParaRPr>
          </a:p>
        </p:txBody>
      </p:sp>
      <p:sp>
        <p:nvSpPr>
          <p:cNvPr id="92" name="Google Shape;92;p1"/>
          <p:cNvSpPr txBox="1"/>
          <p:nvPr/>
        </p:nvSpPr>
        <p:spPr>
          <a:xfrm>
            <a:off x="1051600" y="3372832"/>
            <a:ext cx="10305900" cy="9102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chemeClr val="dk1"/>
              </a:buClr>
              <a:buSzPts val="1100"/>
              <a:buFont typeface="Arial"/>
              <a:buNone/>
            </a:pPr>
            <a:r>
              <a:rPr b="1" lang="en-US" sz="2400">
                <a:solidFill>
                  <a:srgbClr val="3C78D8"/>
                </a:solidFill>
                <a:latin typeface="Times New Roman"/>
                <a:ea typeface="Times New Roman"/>
                <a:cs typeface="Times New Roman"/>
                <a:sym typeface="Times New Roman"/>
              </a:rPr>
              <a:t>Chakravyuh: Hybrid Key Exchange and Secure  Communication</a:t>
            </a:r>
            <a:endParaRPr b="1" sz="2400">
              <a:solidFill>
                <a:srgbClr val="3C78D8"/>
              </a:solidFill>
              <a:latin typeface="Times New Roman"/>
              <a:ea typeface="Times New Roman"/>
              <a:cs typeface="Times New Roman"/>
              <a:sym typeface="Times New Roman"/>
            </a:endParaRPr>
          </a:p>
        </p:txBody>
      </p:sp>
      <p:sp>
        <p:nvSpPr>
          <p:cNvPr id="93" name="Google Shape;93;p1"/>
          <p:cNvSpPr txBox="1"/>
          <p:nvPr/>
        </p:nvSpPr>
        <p:spPr>
          <a:xfrm>
            <a:off x="6621525" y="4612525"/>
            <a:ext cx="4851600" cy="184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Bookman Old Style"/>
                <a:ea typeface="Bookman Old Style"/>
                <a:cs typeface="Bookman Old Style"/>
                <a:sym typeface="Bookman Old Style"/>
              </a:rPr>
              <a:t>Team Member</a:t>
            </a:r>
            <a:endParaRPr b="0" i="0" sz="1400" u="none" cap="none" strike="noStrike">
              <a:solidFill>
                <a:srgbClr val="000000"/>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500">
                <a:solidFill>
                  <a:schemeClr val="dk1"/>
                </a:solidFill>
                <a:latin typeface="Merriweather ExtraBold"/>
                <a:ea typeface="Merriweather ExtraBold"/>
                <a:cs typeface="Merriweather ExtraBold"/>
                <a:sym typeface="Merriweather ExtraBold"/>
              </a:rPr>
              <a:t>Agasthya R Kumar - ENG22AM0001</a:t>
            </a:r>
            <a:endParaRPr sz="1500">
              <a:solidFill>
                <a:schemeClr val="dk1"/>
              </a:solidFill>
              <a:latin typeface="Merriweather ExtraBold"/>
              <a:ea typeface="Merriweather ExtraBold"/>
              <a:cs typeface="Merriweather ExtraBold"/>
              <a:sym typeface="Merriweather ExtraBold"/>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Merriweather ExtraBold"/>
                <a:ea typeface="Merriweather ExtraBold"/>
                <a:cs typeface="Merriweather ExtraBold"/>
                <a:sym typeface="Merriweather ExtraBold"/>
              </a:rPr>
              <a:t>Akhila Rao D - ENG22AM0002</a:t>
            </a:r>
            <a:endParaRPr sz="1500">
              <a:solidFill>
                <a:schemeClr val="dk1"/>
              </a:solidFill>
              <a:latin typeface="Merriweather ExtraBold"/>
              <a:ea typeface="Merriweather ExtraBold"/>
              <a:cs typeface="Merriweather ExtraBold"/>
              <a:sym typeface="Merriweather ExtraBold"/>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Merriweather ExtraBold"/>
                <a:ea typeface="Merriweather ExtraBold"/>
                <a:cs typeface="Merriweather ExtraBold"/>
                <a:sym typeface="Merriweather ExtraBold"/>
              </a:rPr>
              <a:t>Gaana Shree S - ENG22AM0014</a:t>
            </a:r>
            <a:endParaRPr sz="1500">
              <a:solidFill>
                <a:schemeClr val="dk1"/>
              </a:solidFill>
              <a:latin typeface="Merriweather ExtraBold"/>
              <a:ea typeface="Merriweather ExtraBold"/>
              <a:cs typeface="Merriweather ExtraBold"/>
              <a:sym typeface="Merriweather ExtraBold"/>
            </a:endParaRPr>
          </a:p>
          <a:p>
            <a:pPr indent="0" lvl="0" marL="0" rtl="0" algn="l">
              <a:lnSpc>
                <a:spcPct val="115000"/>
              </a:lnSpc>
              <a:spcBef>
                <a:spcPts val="0"/>
              </a:spcBef>
              <a:spcAft>
                <a:spcPts val="0"/>
              </a:spcAft>
              <a:buClr>
                <a:schemeClr val="dk1"/>
              </a:buClr>
              <a:buSzPts val="1100"/>
              <a:buFont typeface="Arial"/>
              <a:buNone/>
            </a:pPr>
            <a:r>
              <a:rPr lang="en-US" sz="1500">
                <a:solidFill>
                  <a:schemeClr val="dk1"/>
                </a:solidFill>
                <a:latin typeface="Merriweather ExtraBold"/>
                <a:ea typeface="Merriweather ExtraBold"/>
                <a:cs typeface="Merriweather ExtraBold"/>
                <a:sym typeface="Merriweather ExtraBold"/>
              </a:rPr>
              <a:t>Nitya P Shetty - ENG22AM0037</a:t>
            </a:r>
            <a:endParaRPr sz="1500">
              <a:solidFill>
                <a:schemeClr val="dk1"/>
              </a:solidFill>
              <a:latin typeface="Merriweather ExtraBold"/>
              <a:ea typeface="Merriweather ExtraBold"/>
              <a:cs typeface="Merriweather ExtraBold"/>
              <a:sym typeface="Merriweather ExtraBold"/>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Bookman Old Style"/>
                <a:ea typeface="Bookman Old Style"/>
                <a:cs typeface="Bookman Old Style"/>
                <a:sym typeface="Bookman Old Style"/>
              </a:rPr>
              <a:t>       </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742175" y="5755239"/>
            <a:ext cx="5607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448075" y="365125"/>
            <a:ext cx="11289000" cy="6044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6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838200" y="278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Experimental Results</a:t>
            </a:r>
            <a:endParaRPr u="sng"/>
          </a:p>
        </p:txBody>
      </p:sp>
      <p:sp>
        <p:nvSpPr>
          <p:cNvPr id="159" name="Google Shape;159;p8"/>
          <p:cNvSpPr txBox="1"/>
          <p:nvPr>
            <p:ph idx="1" type="body"/>
          </p:nvPr>
        </p:nvSpPr>
        <p:spPr>
          <a:xfrm>
            <a:off x="572525" y="1603700"/>
            <a:ext cx="10928100" cy="16572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SzPts val="1800"/>
              <a:buNone/>
            </a:pPr>
            <a:r>
              <a:rPr lang="en-US" sz="2500"/>
              <a:t>The Proposed Hybrid Crypto-system was implemented using Python and tested</a:t>
            </a:r>
            <a:endParaRPr sz="2500"/>
          </a:p>
          <a:p>
            <a:pPr indent="0" lvl="0" marL="0" rtl="0" algn="just">
              <a:lnSpc>
                <a:spcPct val="70000"/>
              </a:lnSpc>
              <a:spcBef>
                <a:spcPts val="1000"/>
              </a:spcBef>
              <a:spcAft>
                <a:spcPts val="0"/>
              </a:spcAft>
              <a:buSzPts val="1800"/>
              <a:buNone/>
            </a:pPr>
            <a:r>
              <a:rPr lang="en-US" sz="2500"/>
              <a:t>on a Windows PC with an Intel i3 processor and 4 GB of RAM. For demonstrating </a:t>
            </a:r>
            <a:endParaRPr sz="2500"/>
          </a:p>
          <a:p>
            <a:pPr indent="0" lvl="0" marL="0" rtl="0" algn="just">
              <a:lnSpc>
                <a:spcPct val="70000"/>
              </a:lnSpc>
              <a:spcBef>
                <a:spcPts val="1000"/>
              </a:spcBef>
              <a:spcAft>
                <a:spcPts val="0"/>
              </a:spcAft>
              <a:buSzPts val="1800"/>
              <a:buNone/>
            </a:pPr>
            <a:r>
              <a:rPr lang="en-US" sz="2500"/>
              <a:t>the Encryption of data, the following plaintext was encrypted. To</a:t>
            </a:r>
            <a:endParaRPr sz="2500"/>
          </a:p>
          <a:p>
            <a:pPr indent="0" lvl="0" marL="0" rtl="0" algn="just">
              <a:lnSpc>
                <a:spcPct val="70000"/>
              </a:lnSpc>
              <a:spcBef>
                <a:spcPts val="1000"/>
              </a:spcBef>
              <a:spcAft>
                <a:spcPts val="0"/>
              </a:spcAft>
              <a:buSzPts val="1800"/>
              <a:buNone/>
            </a:pPr>
            <a:r>
              <a:rPr lang="en-US" sz="2500"/>
              <a:t>encrypt the keys, ‘enc2021’ was used as the password.</a:t>
            </a:r>
            <a:endParaRPr sz="2500"/>
          </a:p>
        </p:txBody>
      </p:sp>
      <p:pic>
        <p:nvPicPr>
          <p:cNvPr id="160" name="Google Shape;160;p8" title="Screenshot 2025-05-07 at 10.31.32 PM.png"/>
          <p:cNvPicPr preferRelativeResize="0"/>
          <p:nvPr/>
        </p:nvPicPr>
        <p:blipFill>
          <a:blip r:embed="rId3">
            <a:alphaModFix/>
          </a:blip>
          <a:stretch>
            <a:fillRect/>
          </a:stretch>
        </p:blipFill>
        <p:spPr>
          <a:xfrm>
            <a:off x="838200" y="3412075"/>
            <a:ext cx="9828423" cy="2658225"/>
          </a:xfrm>
          <a:prstGeom prst="rect">
            <a:avLst/>
          </a:prstGeom>
          <a:noFill/>
          <a:ln>
            <a:noFill/>
          </a:ln>
        </p:spPr>
      </p:pic>
      <p:sp>
        <p:nvSpPr>
          <p:cNvPr id="161" name="Google Shape;161;p8"/>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838200" y="131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Performance Evaluation</a:t>
            </a:r>
            <a:endParaRPr u="sng"/>
          </a:p>
        </p:txBody>
      </p:sp>
      <p:pic>
        <p:nvPicPr>
          <p:cNvPr id="167" name="Google Shape;167;p9" title="Screenshot 2025-05-07 at 10.31.47 PM.png"/>
          <p:cNvPicPr preferRelativeResize="0"/>
          <p:nvPr/>
        </p:nvPicPr>
        <p:blipFill>
          <a:blip r:embed="rId3">
            <a:alphaModFix/>
          </a:blip>
          <a:stretch>
            <a:fillRect/>
          </a:stretch>
        </p:blipFill>
        <p:spPr>
          <a:xfrm>
            <a:off x="1036100" y="1224150"/>
            <a:ext cx="9941675" cy="4809851"/>
          </a:xfrm>
          <a:prstGeom prst="rect">
            <a:avLst/>
          </a:prstGeom>
          <a:noFill/>
          <a:ln>
            <a:noFill/>
          </a:ln>
        </p:spPr>
      </p:pic>
      <p:sp>
        <p:nvSpPr>
          <p:cNvPr id="168" name="Google Shape;168;p9"/>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838200" y="300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Conclusion</a:t>
            </a:r>
            <a:endParaRPr/>
          </a:p>
        </p:txBody>
      </p:sp>
      <p:pic>
        <p:nvPicPr>
          <p:cNvPr id="174" name="Google Shape;174;p10" title="Screenshot 2025-05-07 at 10.34.17 PM.png"/>
          <p:cNvPicPr preferRelativeResize="0"/>
          <p:nvPr/>
        </p:nvPicPr>
        <p:blipFill rotWithShape="1">
          <a:blip r:embed="rId3">
            <a:alphaModFix/>
          </a:blip>
          <a:srcRect b="-7709" l="2110" r="-2109" t="7710"/>
          <a:stretch/>
        </p:blipFill>
        <p:spPr>
          <a:xfrm>
            <a:off x="1394000" y="1467850"/>
            <a:ext cx="9260175" cy="3672551"/>
          </a:xfrm>
          <a:prstGeom prst="rect">
            <a:avLst/>
          </a:prstGeom>
          <a:noFill/>
          <a:ln>
            <a:noFill/>
          </a:ln>
        </p:spPr>
      </p:pic>
      <p:sp>
        <p:nvSpPr>
          <p:cNvPr id="175" name="Google Shape;175;p10"/>
          <p:cNvSpPr txBox="1"/>
          <p:nvPr/>
        </p:nvSpPr>
        <p:spPr>
          <a:xfrm>
            <a:off x="1020625" y="4866575"/>
            <a:ext cx="10442700" cy="1354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900"/>
              <a:t>The results of the Comparison test shows that the Proposed System has a significantly higher Decryption Time, compared to the other two, indicating that the Proposed System is hard to break and will take higher computing power and time to break than the other two, making is highly secured.</a:t>
            </a:r>
            <a:endParaRPr sz="1900"/>
          </a:p>
        </p:txBody>
      </p:sp>
      <p:sp>
        <p:nvSpPr>
          <p:cNvPr id="176" name="Google Shape;176;p10"/>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References</a:t>
            </a:r>
            <a:endParaRPr/>
          </a:p>
        </p:txBody>
      </p:sp>
      <p:sp>
        <p:nvSpPr>
          <p:cNvPr id="182" name="Google Shape;182;p11"/>
          <p:cNvSpPr txBox="1"/>
          <p:nvPr>
            <p:ph idx="1" type="body"/>
          </p:nvPr>
        </p:nvSpPr>
        <p:spPr>
          <a:xfrm>
            <a:off x="491613" y="1535112"/>
            <a:ext cx="10862187" cy="4957763"/>
          </a:xfrm>
          <a:prstGeom prst="rect">
            <a:avLst/>
          </a:prstGeom>
          <a:noFill/>
          <a:ln>
            <a:noFill/>
          </a:ln>
        </p:spPr>
        <p:txBody>
          <a:bodyPr anchorCtr="0" anchor="t" bIns="45700" lIns="91425" spcFirstLastPara="1" rIns="91425" wrap="square" tIns="45700">
            <a:normAutofit/>
          </a:bodyPr>
          <a:lstStyle/>
          <a:p>
            <a:pPr indent="-327025" lvl="0" marL="457200" rtl="0" algn="just">
              <a:lnSpc>
                <a:spcPct val="90000"/>
              </a:lnSpc>
              <a:spcBef>
                <a:spcPts val="0"/>
              </a:spcBef>
              <a:spcAft>
                <a:spcPts val="0"/>
              </a:spcAft>
              <a:buSzPts val="1550"/>
              <a:buFont typeface="Calibri"/>
              <a:buAutoNum type="arabicPeriod"/>
            </a:pPr>
            <a:r>
              <a:rPr lang="en-US" sz="1550">
                <a:latin typeface="Bookman Old Style"/>
                <a:ea typeface="Bookman Old Style"/>
                <a:cs typeface="Bookman Old Style"/>
                <a:sym typeface="Bookman Old Style"/>
              </a:rPr>
              <a:t>M. Z. Abdullah and Z. J. Khaleefah. Design and implement of a hybrid cryptography textual system. In 2017 International Conference on Engineering and Technology (ICET), pages 1–6, 2017.</a:t>
            </a:r>
            <a:endParaRPr sz="1550"/>
          </a:p>
          <a:p>
            <a:pPr indent="-327025" lvl="0" marL="457200" rtl="0" algn="just">
              <a:lnSpc>
                <a:spcPct val="90000"/>
              </a:lnSpc>
              <a:spcBef>
                <a:spcPts val="1000"/>
              </a:spcBef>
              <a:spcAft>
                <a:spcPts val="0"/>
              </a:spcAft>
              <a:buSzPts val="1550"/>
              <a:buFont typeface="Calibri"/>
              <a:buAutoNum type="arabicPeriod"/>
            </a:pPr>
            <a:r>
              <a:rPr lang="en-US" sz="1550">
                <a:latin typeface="Bookman Old Style"/>
                <a:ea typeface="Bookman Old Style"/>
                <a:cs typeface="Bookman Old Style"/>
                <a:sym typeface="Bookman Old Style"/>
              </a:rPr>
              <a:t>C. Biswas, U. D. Gupta, and M. M. Haque. An efficient algorithm for confidentiality, integrity and authentication using hybrid cryptography and steganography. In 2019 International Conference on Electrical, Computer and Communication Engineering (ECCE), pages 1–5, 2019.</a:t>
            </a:r>
            <a:endParaRPr sz="1550"/>
          </a:p>
          <a:p>
            <a:pPr indent="-327025" lvl="0" marL="457200" rtl="0" algn="just">
              <a:lnSpc>
                <a:spcPct val="90000"/>
              </a:lnSpc>
              <a:spcBef>
                <a:spcPts val="1000"/>
              </a:spcBef>
              <a:spcAft>
                <a:spcPts val="0"/>
              </a:spcAft>
              <a:buSzPts val="1550"/>
              <a:buFont typeface="Calibri"/>
              <a:buAutoNum type="arabicPeriod"/>
            </a:pPr>
            <a:r>
              <a:rPr lang="en-US" sz="1550">
                <a:latin typeface="Bookman Old Style"/>
                <a:ea typeface="Bookman Old Style"/>
                <a:cs typeface="Bookman Old Style"/>
                <a:sym typeface="Bookman Old Style"/>
              </a:rPr>
              <a:t>S. B. C. J. T. S. Chaudhari Swapnil, Mangesh Pahade. A research paper on new hybrid cryptography algorithm. 05 2018.</a:t>
            </a:r>
            <a:endParaRPr sz="1550">
              <a:latin typeface="Bookman Old Style"/>
              <a:ea typeface="Bookman Old Style"/>
              <a:cs typeface="Bookman Old Style"/>
              <a:sym typeface="Bookman Old Style"/>
            </a:endParaRPr>
          </a:p>
          <a:p>
            <a:pPr indent="-327025" lvl="0" marL="457200" rtl="0" algn="just">
              <a:lnSpc>
                <a:spcPct val="90000"/>
              </a:lnSpc>
              <a:spcBef>
                <a:spcPts val="1000"/>
              </a:spcBef>
              <a:spcAft>
                <a:spcPts val="0"/>
              </a:spcAft>
              <a:buSzPts val="1550"/>
              <a:buFont typeface="Calibri"/>
              <a:buAutoNum type="arabicPeriod"/>
            </a:pPr>
            <a:r>
              <a:rPr lang="en-US" sz="1550">
                <a:latin typeface="Bookman Old Style"/>
                <a:ea typeface="Bookman Old Style"/>
                <a:cs typeface="Bookman Old Style"/>
                <a:sym typeface="Bookman Old Style"/>
              </a:rPr>
              <a:t>M. M. Hoobi. Efficient Hybrid Cryptography Algorithm. Journal of Southwest Jiaotong University, 2020.</a:t>
            </a:r>
            <a:endParaRPr sz="1550"/>
          </a:p>
          <a:p>
            <a:pPr indent="-327025" lvl="0" marL="457200" rtl="0" algn="just">
              <a:lnSpc>
                <a:spcPct val="90000"/>
              </a:lnSpc>
              <a:spcBef>
                <a:spcPts val="1000"/>
              </a:spcBef>
              <a:spcAft>
                <a:spcPts val="0"/>
              </a:spcAft>
              <a:buSzPts val="1550"/>
              <a:buFont typeface="Calibri"/>
              <a:buAutoNum type="arabicPeriod"/>
            </a:pPr>
            <a:r>
              <a:rPr lang="en-US" sz="1550">
                <a:latin typeface="Bookman Old Style"/>
                <a:ea typeface="Bookman Old Style"/>
                <a:cs typeface="Bookman Old Style"/>
                <a:sym typeface="Bookman Old Style"/>
              </a:rPr>
              <a:t>A. Jain and V. Kapoor. Novel hybrid cryptography for confidentiality, integrity, authentication. International Journal of Computer Applications, 171:35–40, 08 2017.</a:t>
            </a:r>
            <a:endParaRPr sz="1550"/>
          </a:p>
          <a:p>
            <a:pPr indent="-327025" lvl="0" marL="457200" rtl="0" algn="just">
              <a:lnSpc>
                <a:spcPct val="90000"/>
              </a:lnSpc>
              <a:spcBef>
                <a:spcPts val="1000"/>
              </a:spcBef>
              <a:spcAft>
                <a:spcPts val="0"/>
              </a:spcAft>
              <a:buSzPts val="1550"/>
              <a:buFont typeface="Calibri"/>
              <a:buAutoNum type="arabicPeriod"/>
            </a:pPr>
            <a:r>
              <a:rPr lang="en-US" sz="1550">
                <a:latin typeface="Bookman Old Style"/>
                <a:ea typeface="Bookman Old Style"/>
                <a:cs typeface="Bookman Old Style"/>
                <a:sym typeface="Bookman Old Style"/>
              </a:rPr>
              <a:t>Y. Liu, W. Gong, and W. Fan. Application of aes and rsa hybrid algorithm in e-mail. In 2018 IEEE/ACIS 17th International Conference on Computer and Information Science (ICIS), pages 701–703, 2018.</a:t>
            </a:r>
            <a:endParaRPr sz="1550">
              <a:latin typeface="Bookman Old Style"/>
              <a:ea typeface="Bookman Old Style"/>
              <a:cs typeface="Bookman Old Style"/>
              <a:sym typeface="Bookman Old Style"/>
            </a:endParaRPr>
          </a:p>
          <a:p>
            <a:pPr indent="-327025" lvl="0" marL="457200" rtl="0" algn="just">
              <a:lnSpc>
                <a:spcPct val="90000"/>
              </a:lnSpc>
              <a:spcBef>
                <a:spcPts val="1000"/>
              </a:spcBef>
              <a:spcAft>
                <a:spcPts val="0"/>
              </a:spcAft>
              <a:buSzPts val="1550"/>
              <a:buFont typeface="Bookman Old Style"/>
              <a:buAutoNum type="arabicPeriod"/>
            </a:pPr>
            <a:r>
              <a:rPr lang="en-US" sz="1550">
                <a:latin typeface="Bookman Old Style"/>
                <a:ea typeface="Bookman Old Style"/>
                <a:cs typeface="Bookman Old Style"/>
                <a:sym typeface="Bookman Old Style"/>
              </a:rPr>
              <a:t>M. A. Muin, M. A. Muin, A. Setyanto, Sudarmawan, and K. I. Santoso. Performance comparison between aes256-blowfish and blowfish-aes256 combinations. In 2018 5th International Conference on Information Technology, Computer, and Electrical Engineering (ICITACEE), pages 137–141, 2018.</a:t>
            </a:r>
            <a:endParaRPr sz="1550">
              <a:latin typeface="Bookman Old Style"/>
              <a:ea typeface="Bookman Old Style"/>
              <a:cs typeface="Bookman Old Style"/>
              <a:sym typeface="Bookman Old Style"/>
            </a:endParaRPr>
          </a:p>
          <a:p>
            <a:pPr indent="-327025" lvl="0" marL="457200" rtl="0" algn="just">
              <a:lnSpc>
                <a:spcPct val="90000"/>
              </a:lnSpc>
              <a:spcBef>
                <a:spcPts val="1000"/>
              </a:spcBef>
              <a:spcAft>
                <a:spcPts val="0"/>
              </a:spcAft>
              <a:buSzPts val="1550"/>
              <a:buFont typeface="Bookman Old Style"/>
              <a:buAutoNum type="arabicPeriod"/>
            </a:pPr>
            <a:r>
              <a:rPr lang="en-US" sz="1550">
                <a:latin typeface="Bookman Old Style"/>
                <a:ea typeface="Bookman Old Style"/>
                <a:cs typeface="Bookman Old Style"/>
                <a:sym typeface="Bookman Old Style"/>
              </a:rPr>
              <a:t>D. R. B. Pooja Patil. Performance Evaluation of Hybrid Cryptography Algorithm for Secure Sharing of Text and Images. International Research Journal of Engineering and Technology (IRJET), 07(09), 2020.</a:t>
            </a:r>
            <a:endParaRPr sz="1550">
              <a:latin typeface="Bookman Old Style"/>
              <a:ea typeface="Bookman Old Style"/>
              <a:cs typeface="Bookman Old Style"/>
              <a:sym typeface="Bookman Old Style"/>
            </a:endParaRPr>
          </a:p>
        </p:txBody>
      </p:sp>
      <p:sp>
        <p:nvSpPr>
          <p:cNvPr id="183" name="Google Shape;183;p11"/>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502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Contents</a:t>
            </a:r>
            <a:endParaRPr u="sng"/>
          </a:p>
        </p:txBody>
      </p:sp>
      <p:sp>
        <p:nvSpPr>
          <p:cNvPr id="101" name="Google Shape;101;p2"/>
          <p:cNvSpPr txBox="1"/>
          <p:nvPr>
            <p:ph idx="1" type="body"/>
          </p:nvPr>
        </p:nvSpPr>
        <p:spPr>
          <a:xfrm>
            <a:off x="1871250" y="2039325"/>
            <a:ext cx="75009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Abstract</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Objective</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Literature Survey</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Design of Proposed System</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Experimental Results</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Performance Evaluation</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SzPts val="2900"/>
              <a:buFont typeface="Times New Roman"/>
              <a:buChar char="•"/>
            </a:pPr>
            <a:r>
              <a:rPr lang="en-US" sz="2900">
                <a:latin typeface="Times New Roman"/>
                <a:ea typeface="Times New Roman"/>
                <a:cs typeface="Times New Roman"/>
                <a:sym typeface="Times New Roman"/>
              </a:rPr>
              <a:t>Conclusion</a:t>
            </a:r>
            <a:endParaRPr sz="2900">
              <a:latin typeface="Times New Roman"/>
              <a:ea typeface="Times New Roman"/>
              <a:cs typeface="Times New Roman"/>
              <a:sym typeface="Times New Roman"/>
            </a:endParaRPr>
          </a:p>
          <a:p>
            <a:pPr indent="-228600" lvl="0" marL="228600" rtl="0" algn="l">
              <a:lnSpc>
                <a:spcPct val="70000"/>
              </a:lnSpc>
              <a:spcBef>
                <a:spcPts val="1000"/>
              </a:spcBef>
              <a:spcAft>
                <a:spcPts val="0"/>
              </a:spcAft>
              <a:buClr>
                <a:schemeClr val="dk1"/>
              </a:buClr>
              <a:buSzPts val="2900"/>
              <a:buFont typeface="Times New Roman"/>
              <a:buChar char="•"/>
            </a:pPr>
            <a:r>
              <a:rPr lang="en-US" sz="2900">
                <a:latin typeface="Times New Roman"/>
                <a:ea typeface="Times New Roman"/>
                <a:cs typeface="Times New Roman"/>
                <a:sym typeface="Times New Roman"/>
              </a:rPr>
              <a:t>References</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a:p>
            <a:pPr indent="-50800" lvl="0" marL="228600" rtl="0" algn="l">
              <a:lnSpc>
                <a:spcPct val="70000"/>
              </a:lnSpc>
              <a:spcBef>
                <a:spcPts val="1000"/>
              </a:spcBef>
              <a:spcAft>
                <a:spcPts val="0"/>
              </a:spcAft>
              <a:buClr>
                <a:schemeClr val="dk1"/>
              </a:buClr>
              <a:buSzPts val="1960"/>
              <a:buNone/>
            </a:pPr>
            <a:r>
              <a:t/>
            </a:r>
            <a:endParaRPr sz="2900">
              <a:latin typeface="Times New Roman"/>
              <a:ea typeface="Times New Roman"/>
              <a:cs typeface="Times New Roman"/>
              <a:sym typeface="Times New Roman"/>
            </a:endParaRPr>
          </a:p>
        </p:txBody>
      </p:sp>
      <p:sp>
        <p:nvSpPr>
          <p:cNvPr id="102" name="Google Shape;102;p2"/>
          <p:cNvSpPr txBox="1"/>
          <p:nvPr/>
        </p:nvSpPr>
        <p:spPr>
          <a:xfrm>
            <a:off x="448075" y="365125"/>
            <a:ext cx="11289000" cy="60447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Abstract</a:t>
            </a:r>
            <a:endParaRPr u="sng"/>
          </a:p>
        </p:txBody>
      </p:sp>
      <p:sp>
        <p:nvSpPr>
          <p:cNvPr id="109" name="Google Shape;109;p3"/>
          <p:cNvSpPr txBox="1"/>
          <p:nvPr>
            <p:ph idx="1" type="body"/>
          </p:nvPr>
        </p:nvSpPr>
        <p:spPr>
          <a:xfrm>
            <a:off x="797450" y="1566218"/>
            <a:ext cx="10515600" cy="41289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b="1" lang="en-US" sz="1800"/>
              <a:t>Increasing Threats to Data Security</a:t>
            </a:r>
            <a:r>
              <a:rPr lang="en-US" sz="1800"/>
              <a:t>: Rapid advancements in technology are rendering current data protection systems less effective, making digital privacy more vulnerable.</a:t>
            </a:r>
            <a:br>
              <a:rPr lang="en-US" sz="1800"/>
            </a:br>
            <a:endParaRPr sz="1800"/>
          </a:p>
          <a:p>
            <a:pPr indent="-342900" lvl="0" marL="457200" rtl="0" algn="l">
              <a:lnSpc>
                <a:spcPct val="115000"/>
              </a:lnSpc>
              <a:spcBef>
                <a:spcPts val="0"/>
              </a:spcBef>
              <a:spcAft>
                <a:spcPts val="0"/>
              </a:spcAft>
              <a:buSzPts val="1800"/>
              <a:buChar char="•"/>
            </a:pPr>
            <a:r>
              <a:rPr b="1" lang="en-US" sz="1800"/>
              <a:t>Inadequacy of Existing Protocols</a:t>
            </a:r>
            <a:r>
              <a:rPr lang="en-US" sz="1800"/>
              <a:t>: Popular applications like WhatsApp and Telegram use advanced protocols, yet these are becoming insufficient to fully ensure user privacy.</a:t>
            </a:r>
            <a:br>
              <a:rPr lang="en-US" sz="1800"/>
            </a:br>
            <a:endParaRPr sz="1800"/>
          </a:p>
          <a:p>
            <a:pPr indent="-342900" lvl="0" marL="457200" rtl="0" algn="l">
              <a:lnSpc>
                <a:spcPct val="115000"/>
              </a:lnSpc>
              <a:spcBef>
                <a:spcPts val="0"/>
              </a:spcBef>
              <a:spcAft>
                <a:spcPts val="0"/>
              </a:spcAft>
              <a:buSzPts val="1800"/>
              <a:buChar char="•"/>
            </a:pPr>
            <a:r>
              <a:rPr b="1" lang="en-US" sz="1800"/>
              <a:t>Faster Cryptographic Breaches</a:t>
            </a:r>
            <a:r>
              <a:rPr lang="en-US" sz="1800"/>
              <a:t>: Improved hardware capabilities are significantly reducing the time required to break encryption, heightening the risk to secured data.</a:t>
            </a:r>
            <a:br>
              <a:rPr lang="en-US" sz="1800"/>
            </a:br>
            <a:endParaRPr sz="1800"/>
          </a:p>
          <a:p>
            <a:pPr indent="-342900" lvl="0" marL="457200" rtl="0" algn="l">
              <a:lnSpc>
                <a:spcPct val="115000"/>
              </a:lnSpc>
              <a:spcBef>
                <a:spcPts val="0"/>
              </a:spcBef>
              <a:spcAft>
                <a:spcPts val="0"/>
              </a:spcAft>
              <a:buSzPts val="1800"/>
              <a:buChar char="•"/>
            </a:pPr>
            <a:r>
              <a:rPr b="1" lang="en-US" sz="1800"/>
              <a:t>Need for Multi-layered Encryption</a:t>
            </a:r>
            <a:r>
              <a:rPr lang="en-US" sz="1800"/>
              <a:t>: A robust solution involves implementing a cascading encryption protocol using multiple algorithms (AES, RSA, Blowfish) to strengthen data protection.</a:t>
            </a:r>
            <a:br>
              <a:rPr lang="en-US" sz="1800"/>
            </a:br>
            <a:endParaRPr sz="1800"/>
          </a:p>
          <a:p>
            <a:pPr indent="-342900" lvl="0" marL="457200" rtl="0" algn="l">
              <a:lnSpc>
                <a:spcPct val="115000"/>
              </a:lnSpc>
              <a:spcBef>
                <a:spcPts val="0"/>
              </a:spcBef>
              <a:spcAft>
                <a:spcPts val="0"/>
              </a:spcAft>
              <a:buSzPts val="1800"/>
              <a:buChar char="•"/>
            </a:pPr>
            <a:r>
              <a:rPr b="1" lang="en-US" sz="1800"/>
              <a:t>Enhanced Key Security</a:t>
            </a:r>
            <a:r>
              <a:rPr lang="en-US" sz="1800"/>
              <a:t>: This approach also includes securing the encryption keys with layered cryptographic methods, addressing the limitations of current single-layer security systems.</a:t>
            </a:r>
            <a:endParaRPr sz="3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Objective</a:t>
            </a:r>
            <a:endParaRPr u="sng"/>
          </a:p>
        </p:txBody>
      </p:sp>
      <p:sp>
        <p:nvSpPr>
          <p:cNvPr id="116" name="Google Shape;116;p4"/>
          <p:cNvSpPr txBox="1"/>
          <p:nvPr>
            <p:ph idx="1" type="body"/>
          </p:nvPr>
        </p:nvSpPr>
        <p:spPr>
          <a:xfrm>
            <a:off x="551000" y="1690700"/>
            <a:ext cx="11008500" cy="4482900"/>
          </a:xfrm>
          <a:prstGeom prst="rect">
            <a:avLst/>
          </a:prstGeom>
          <a:noFill/>
          <a:ln>
            <a:noFill/>
          </a:ln>
        </p:spPr>
        <p:txBody>
          <a:bodyPr anchorCtr="0" anchor="t" bIns="45700" lIns="91425" spcFirstLastPara="1" rIns="91425" wrap="square" tIns="45700">
            <a:normAutofit/>
          </a:bodyPr>
          <a:lstStyle/>
          <a:p>
            <a:pPr indent="-203200" lvl="0" marL="228600" rtl="0" algn="just">
              <a:lnSpc>
                <a:spcPct val="9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The main objective of this project is to build a Hybrid Crypto-system that secures data on multiple layers and also ensures security of keys.</a:t>
            </a:r>
            <a:endParaRPr sz="2400">
              <a:latin typeface="Bookman Old Style"/>
              <a:ea typeface="Bookman Old Style"/>
              <a:cs typeface="Bookman Old Style"/>
              <a:sym typeface="Bookman Old Style"/>
            </a:endParaRPr>
          </a:p>
          <a:p>
            <a:pPr indent="0" lvl="0" marL="0" rtl="0" algn="just">
              <a:lnSpc>
                <a:spcPct val="90000"/>
              </a:lnSpc>
              <a:spcBef>
                <a:spcPts val="1000"/>
              </a:spcBef>
              <a:spcAft>
                <a:spcPts val="0"/>
              </a:spcAft>
              <a:buNone/>
            </a:pPr>
            <a:r>
              <a:t/>
            </a:r>
            <a:endParaRPr sz="2400">
              <a:latin typeface="Bookman Old Style"/>
              <a:ea typeface="Bookman Old Style"/>
              <a:cs typeface="Bookman Old Style"/>
              <a:sym typeface="Bookman Old Style"/>
            </a:endParaRPr>
          </a:p>
          <a:p>
            <a:pPr indent="-203200" lvl="0" marL="228600" rtl="0" algn="just">
              <a:lnSpc>
                <a:spcPct val="9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The Hybrid </a:t>
            </a:r>
            <a:r>
              <a:rPr lang="en-US" sz="2400">
                <a:latin typeface="Bookman Old Style"/>
                <a:ea typeface="Bookman Old Style"/>
                <a:cs typeface="Bookman Old Style"/>
                <a:sym typeface="Bookman Old Style"/>
              </a:rPr>
              <a:t>cryptosystem</a:t>
            </a:r>
            <a:r>
              <a:rPr lang="en-US" sz="2400">
                <a:latin typeface="Bookman Old Style"/>
                <a:ea typeface="Bookman Old Style"/>
                <a:cs typeface="Bookman Old Style"/>
                <a:sym typeface="Bookman Old Style"/>
              </a:rPr>
              <a:t> also securely stores the keys so that they don’t lead to any vulnerabilities. </a:t>
            </a:r>
            <a:endParaRPr sz="2400">
              <a:latin typeface="Bookman Old Style"/>
              <a:ea typeface="Bookman Old Style"/>
              <a:cs typeface="Bookman Old Style"/>
              <a:sym typeface="Bookman Old Style"/>
            </a:endParaRPr>
          </a:p>
          <a:p>
            <a:pPr indent="0" lvl="0" marL="457200" rtl="0" algn="just">
              <a:lnSpc>
                <a:spcPct val="90000"/>
              </a:lnSpc>
              <a:spcBef>
                <a:spcPts val="1000"/>
              </a:spcBef>
              <a:spcAft>
                <a:spcPts val="0"/>
              </a:spcAft>
              <a:buNone/>
            </a:pPr>
            <a:r>
              <a:t/>
            </a:r>
            <a:endParaRPr sz="2400">
              <a:latin typeface="Bookman Old Style"/>
              <a:ea typeface="Bookman Old Style"/>
              <a:cs typeface="Bookman Old Style"/>
              <a:sym typeface="Bookman Old Style"/>
            </a:endParaRPr>
          </a:p>
          <a:p>
            <a:pPr indent="-203200" lvl="0" marL="228600" rtl="0" algn="just">
              <a:lnSpc>
                <a:spcPct val="9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To create a crypto-system that provides excellent security without compromising on performance and speed. </a:t>
            </a:r>
            <a:endParaRPr sz="2400">
              <a:latin typeface="Bookman Old Style"/>
              <a:ea typeface="Bookman Old Style"/>
              <a:cs typeface="Bookman Old Style"/>
              <a:sym typeface="Bookman Old Style"/>
            </a:endParaRPr>
          </a:p>
          <a:p>
            <a:pPr indent="0" lvl="0" marL="457200" rtl="0" algn="just">
              <a:lnSpc>
                <a:spcPct val="90000"/>
              </a:lnSpc>
              <a:spcBef>
                <a:spcPts val="1000"/>
              </a:spcBef>
              <a:spcAft>
                <a:spcPts val="0"/>
              </a:spcAft>
              <a:buNone/>
            </a:pPr>
            <a:r>
              <a:t/>
            </a:r>
            <a:endParaRPr sz="2400">
              <a:latin typeface="Bookman Old Style"/>
              <a:ea typeface="Bookman Old Style"/>
              <a:cs typeface="Bookman Old Style"/>
              <a:sym typeface="Bookman Old Style"/>
            </a:endParaRPr>
          </a:p>
          <a:p>
            <a:pPr indent="-203200" lvl="0" marL="228600" rtl="0" algn="just">
              <a:lnSpc>
                <a:spcPct val="90000"/>
              </a:lnSpc>
              <a:spcBef>
                <a:spcPts val="1000"/>
              </a:spcBef>
              <a:spcAft>
                <a:spcPts val="0"/>
              </a:spcAft>
              <a:buSzPts val="2400"/>
              <a:buFont typeface="Bookman Old Style"/>
              <a:buChar char="•"/>
            </a:pPr>
            <a:r>
              <a:rPr lang="en-US" sz="2400">
                <a:latin typeface="Bookman Old Style"/>
                <a:ea typeface="Bookman Old Style"/>
                <a:cs typeface="Bookman Old Style"/>
                <a:sym typeface="Bookman Old Style"/>
              </a:rPr>
              <a:t>To overcome the performance-security tradeoffs of cryptographic algorithms when used separately.</a:t>
            </a:r>
            <a:endParaRPr sz="2400">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64375" y="1535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Literature Survey</a:t>
            </a:r>
            <a:endParaRPr/>
          </a:p>
        </p:txBody>
      </p:sp>
      <p:graphicFrame>
        <p:nvGraphicFramePr>
          <p:cNvPr id="122" name="Google Shape;122;p5"/>
          <p:cNvGraphicFramePr/>
          <p:nvPr/>
        </p:nvGraphicFramePr>
        <p:xfrm>
          <a:off x="751042" y="1354778"/>
          <a:ext cx="3000000" cy="3000000"/>
        </p:xfrm>
        <a:graphic>
          <a:graphicData uri="http://schemas.openxmlformats.org/drawingml/2006/table">
            <a:tbl>
              <a:tblPr>
                <a:noFill/>
                <a:tableStyleId>{7317D5FE-C30F-4FFF-8222-137423172968}</a:tableStyleId>
              </a:tblPr>
              <a:tblGrid>
                <a:gridCol w="3857825"/>
                <a:gridCol w="6966800"/>
              </a:tblGrid>
              <a:tr h="44395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TITLE AND AUTHOR</a:t>
                      </a:r>
                      <a:endParaRPr b="1"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a:t>SUMMARY</a:t>
                      </a:r>
                      <a:endParaRPr b="1" sz="1400" u="none" cap="none" strike="noStrike"/>
                    </a:p>
                  </a:txBody>
                  <a:tcPr marT="45725" marB="45725" marR="91450" marL="91450" anchor="ctr"/>
                </a:tc>
              </a:tr>
              <a:tr h="1256050">
                <a:tc>
                  <a:txBody>
                    <a:bodyPr/>
                    <a:lstStyle/>
                    <a:p>
                      <a:pPr indent="0" lvl="0" marL="0" marR="0" rtl="0" algn="l">
                        <a:lnSpc>
                          <a:spcPct val="100000"/>
                        </a:lnSpc>
                        <a:spcBef>
                          <a:spcPts val="0"/>
                        </a:spcBef>
                        <a:spcAft>
                          <a:spcPts val="0"/>
                        </a:spcAft>
                        <a:buClr>
                          <a:srgbClr val="000000"/>
                        </a:buClr>
                        <a:buSzPts val="1800"/>
                        <a:buFont typeface="Arial"/>
                        <a:buNone/>
                      </a:pPr>
                      <a:r>
                        <a:rPr lang="en-US" sz="1800"/>
                        <a:t>Application of AES and RSA Hybrid Algorithm in Email - Ye Liu, Wei Gong, Wenqing Fan - ICIS, 2018 </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Combining asymmetric encryption with symmetric encryption algorithms makes the system significantly secured and faster. The experimental system also shows that Hybrid Crypto-systems are a great alternative to traditional crypto-systems that rely on higher keys sizes and rounds.</a:t>
                      </a:r>
                      <a:endParaRPr sz="1800" u="none" cap="none" strike="noStrike"/>
                    </a:p>
                  </a:txBody>
                  <a:tcPr marT="45725" marB="45725" marR="91450" marL="91450" anchor="ctr"/>
                </a:tc>
              </a:tr>
              <a:tr h="1544675">
                <a:tc>
                  <a:txBody>
                    <a:bodyPr/>
                    <a:lstStyle/>
                    <a:p>
                      <a:pPr indent="0" lvl="0" marL="0" marR="0" rtl="0" algn="l">
                        <a:lnSpc>
                          <a:spcPct val="100000"/>
                        </a:lnSpc>
                        <a:spcBef>
                          <a:spcPts val="0"/>
                        </a:spcBef>
                        <a:spcAft>
                          <a:spcPts val="0"/>
                        </a:spcAft>
                        <a:buClr>
                          <a:srgbClr val="000000"/>
                        </a:buClr>
                        <a:buSzPts val="1800"/>
                        <a:buFont typeface="Arial"/>
                        <a:buNone/>
                      </a:pPr>
                      <a:r>
                        <a:rPr lang="en-US" sz="1800"/>
                        <a:t>Performance Comparison Between AES256- Blowfish and Blowfish-AES256 Combinations - Kartika Imam Santoso - ICITACEE, 2018</a:t>
                      </a:r>
                      <a:endParaRPr sz="1800" u="none" cap="none" strike="noStrike"/>
                    </a:p>
                  </a:txBody>
                  <a:tcPr marT="45725" marB="45725" marR="91450" marL="91450" anchor="ct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a:t>Result shows that a composite cryptosystem on AES256-Blowfish required longer decryption time compared to the composite cryptosystem in reverse order (Blowfish-AES256) therefore, is considered the most secure algorithm compare to Blowfish-AES256, Blowfish or AES256</a:t>
                      </a:r>
                      <a:endParaRPr sz="1800" u="none" cap="none" strike="noStrike"/>
                    </a:p>
                  </a:txBody>
                  <a:tcPr marT="45725" marB="45725" marR="91450" marL="91450" anchor="ctr"/>
                </a:tc>
              </a:tr>
              <a:tr h="1283300">
                <a:tc>
                  <a:txBody>
                    <a:bodyPr/>
                    <a:lstStyle/>
                    <a:p>
                      <a:pPr indent="0" lvl="0" marL="0" marR="0" rtl="0" algn="l">
                        <a:lnSpc>
                          <a:spcPct val="100000"/>
                        </a:lnSpc>
                        <a:spcBef>
                          <a:spcPts val="0"/>
                        </a:spcBef>
                        <a:spcAft>
                          <a:spcPts val="0"/>
                        </a:spcAft>
                        <a:buNone/>
                      </a:pPr>
                      <a:r>
                        <a:rPr lang="en-US" sz="1800"/>
                        <a:t>Enhancement the Security of Cloud Computing using Hybrid Cryptography Algorithms - Ali Abdulridha Taha, Dr. Diaa Salama AbdElminaam, Prof. Khalid M Hosny - IJACT, 2017</a:t>
                      </a:r>
                      <a:endParaRPr sz="1800"/>
                    </a:p>
                  </a:txBody>
                  <a:tcPr marT="45725" marB="45725" marR="91450" marL="91450" anchor="ctr"/>
                </a:tc>
                <a:tc>
                  <a:txBody>
                    <a:bodyPr/>
                    <a:lstStyle/>
                    <a:p>
                      <a:pPr indent="0" lvl="0" marL="0" marR="0" rtl="0" algn="just">
                        <a:lnSpc>
                          <a:spcPct val="100000"/>
                        </a:lnSpc>
                        <a:spcBef>
                          <a:spcPts val="0"/>
                        </a:spcBef>
                        <a:spcAft>
                          <a:spcPts val="0"/>
                        </a:spcAft>
                        <a:buNone/>
                      </a:pPr>
                      <a:r>
                        <a:rPr lang="en-US" sz="1800"/>
                        <a:t>The proposed system demonstrates that the use of hybrid algorithms increases the level of encryption of encrypted mobile data and also reduces the time required for encryption and decryption.</a:t>
                      </a:r>
                      <a:endParaRPr sz="1800"/>
                    </a:p>
                  </a:txBody>
                  <a:tcPr marT="45725" marB="45725" marR="91450" marL="91450" anchor="ctr"/>
                </a:tc>
              </a:tr>
            </a:tbl>
          </a:graphicData>
        </a:graphic>
      </p:graphicFrame>
      <p:sp>
        <p:nvSpPr>
          <p:cNvPr id="123" name="Google Shape;123;p5"/>
          <p:cNvSpPr txBox="1"/>
          <p:nvPr/>
        </p:nvSpPr>
        <p:spPr>
          <a:xfrm>
            <a:off x="373400" y="373400"/>
            <a:ext cx="113637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55c9859e0f_0_30"/>
          <p:cNvSpPr txBox="1"/>
          <p:nvPr>
            <p:ph type="title"/>
          </p:nvPr>
        </p:nvSpPr>
        <p:spPr>
          <a:xfrm>
            <a:off x="564375" y="1535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a:latin typeface="Bookman Old Style"/>
                <a:ea typeface="Bookman Old Style"/>
                <a:cs typeface="Bookman Old Style"/>
                <a:sym typeface="Bookman Old Style"/>
              </a:rPr>
              <a:t>Literature Survey</a:t>
            </a:r>
            <a:endParaRPr/>
          </a:p>
        </p:txBody>
      </p:sp>
      <p:graphicFrame>
        <p:nvGraphicFramePr>
          <p:cNvPr id="129" name="Google Shape;129;g355c9859e0f_0_30"/>
          <p:cNvGraphicFramePr/>
          <p:nvPr/>
        </p:nvGraphicFramePr>
        <p:xfrm>
          <a:off x="751042" y="1354778"/>
          <a:ext cx="3000000" cy="3000000"/>
        </p:xfrm>
        <a:graphic>
          <a:graphicData uri="http://schemas.openxmlformats.org/drawingml/2006/table">
            <a:tbl>
              <a:tblPr>
                <a:noFill/>
                <a:tableStyleId>{7317D5FE-C30F-4FFF-8222-137423172968}</a:tableStyleId>
              </a:tblPr>
              <a:tblGrid>
                <a:gridCol w="3920050"/>
                <a:gridCol w="6904575"/>
              </a:tblGrid>
              <a:tr h="44395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TITLE AND AUTHOR</a:t>
                      </a:r>
                      <a:endParaRPr b="1"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a:t>SUMMARY</a:t>
                      </a:r>
                      <a:endParaRPr b="1" sz="1400" u="none" cap="none" strike="noStrike"/>
                    </a:p>
                  </a:txBody>
                  <a:tcPr marT="45725" marB="45725" marR="91450" marL="91450" anchor="ctr"/>
                </a:tc>
              </a:tr>
              <a:tr h="1256050">
                <a:tc>
                  <a:txBody>
                    <a:bodyPr/>
                    <a:lstStyle/>
                    <a:p>
                      <a:pPr indent="0" lvl="0" marL="0" marR="0" rtl="0" algn="l">
                        <a:lnSpc>
                          <a:spcPct val="100000"/>
                        </a:lnSpc>
                        <a:spcBef>
                          <a:spcPts val="0"/>
                        </a:spcBef>
                        <a:spcAft>
                          <a:spcPts val="0"/>
                        </a:spcAft>
                        <a:buClr>
                          <a:srgbClr val="000000"/>
                        </a:buClr>
                        <a:buSzPts val="1800"/>
                        <a:buFont typeface="Arial"/>
                        <a:buNone/>
                      </a:pPr>
                      <a:r>
                        <a:rPr lang="en-US" sz="1800"/>
                        <a:t>An Efficient Algorithm for Confidentiality, Integrity and Authentication Using Hybrid Cryptography and Steganography - Chitra Biswas, Udayan Das Gupta, Md. Mokammel Haque - ICECCE, 2019</a:t>
                      </a:r>
                      <a:endParaRPr sz="18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a:t>A combination of AES-ECC and SHA-256 is implemented and targeted towards securing medical sector data. It proves efficient in securing text and image based data.</a:t>
                      </a:r>
                      <a:endParaRPr sz="1800" u="none" cap="none" strike="noStrike"/>
                    </a:p>
                  </a:txBody>
                  <a:tcPr marT="45725" marB="45725" marR="91450" marL="91450" anchor="ctr"/>
                </a:tc>
              </a:tr>
              <a:tr h="1084150">
                <a:tc>
                  <a:txBody>
                    <a:bodyPr/>
                    <a:lstStyle/>
                    <a:p>
                      <a:pPr indent="0" lvl="0" marL="0" marR="0" rtl="0" algn="l">
                        <a:lnSpc>
                          <a:spcPct val="100000"/>
                        </a:lnSpc>
                        <a:spcBef>
                          <a:spcPts val="0"/>
                        </a:spcBef>
                        <a:spcAft>
                          <a:spcPts val="0"/>
                        </a:spcAft>
                        <a:buClr>
                          <a:srgbClr val="000000"/>
                        </a:buClr>
                        <a:buSzPts val="1800"/>
                        <a:buFont typeface="Arial"/>
                        <a:buNone/>
                      </a:pPr>
                      <a:r>
                        <a:rPr lang="en-US" sz="1800"/>
                        <a:t>Secure File Storage using Hybrid Cryptography - S.Gokulraj , P.Ananthi , R.Baby , E.Janani - SSRN, 2021</a:t>
                      </a:r>
                      <a:endParaRPr sz="1800" u="none" cap="none" strike="noStrike"/>
                    </a:p>
                  </a:txBody>
                  <a:tcPr marT="45725" marB="45725" marR="91450" marL="91450" anchor="ctr"/>
                </a:tc>
                <a:tc>
                  <a:txBody>
                    <a:bodyPr/>
                    <a:lstStyle/>
                    <a:p>
                      <a:pPr indent="0" lvl="0" marL="0" marR="0" rtl="0" algn="just">
                        <a:lnSpc>
                          <a:spcPct val="100000"/>
                        </a:lnSpc>
                        <a:spcBef>
                          <a:spcPts val="0"/>
                        </a:spcBef>
                        <a:spcAft>
                          <a:spcPts val="0"/>
                        </a:spcAft>
                        <a:buClr>
                          <a:srgbClr val="000000"/>
                        </a:buClr>
                        <a:buSzPts val="1800"/>
                        <a:buFont typeface="Arial"/>
                        <a:buNone/>
                      </a:pPr>
                      <a:r>
                        <a:rPr lang="en-US" sz="1800"/>
                        <a:t>A robust and highly secure cryptosystem is implemented using a combination of AES, DES, RC2 to secure data and LSB Steganography is used to ensure Key Security.</a:t>
                      </a:r>
                      <a:endParaRPr sz="1800" u="none" cap="none" strike="noStrike"/>
                    </a:p>
                  </a:txBody>
                  <a:tcPr marT="45725" marB="45725" marR="91450" marL="91450" anchor="ctr"/>
                </a:tc>
              </a:tr>
              <a:tr h="1283300">
                <a:tc>
                  <a:txBody>
                    <a:bodyPr/>
                    <a:lstStyle/>
                    <a:p>
                      <a:pPr indent="0" lvl="0" marL="0" marR="0" rtl="0" algn="l">
                        <a:lnSpc>
                          <a:spcPct val="100000"/>
                        </a:lnSpc>
                        <a:spcBef>
                          <a:spcPts val="0"/>
                        </a:spcBef>
                        <a:spcAft>
                          <a:spcPts val="0"/>
                        </a:spcAft>
                        <a:buNone/>
                      </a:pPr>
                      <a:r>
                        <a:rPr lang="en-US" sz="1800"/>
                        <a:t>A Research Paper on New Hybrid Cryptography Algorithm - Prof. Swapnil Chaudhari, Mangesh Pahade, Sahil Bhat, Chetan Jadhav, Tejaswini Sawant - IJRDT, 2019</a:t>
                      </a:r>
                      <a:endParaRPr sz="1800"/>
                    </a:p>
                  </a:txBody>
                  <a:tcPr marT="45725" marB="45725" marR="91450" marL="91450" anchor="ctr"/>
                </a:tc>
                <a:tc>
                  <a:txBody>
                    <a:bodyPr/>
                    <a:lstStyle/>
                    <a:p>
                      <a:pPr indent="0" lvl="0" marL="0" marR="0" rtl="0" algn="just">
                        <a:lnSpc>
                          <a:spcPct val="100000"/>
                        </a:lnSpc>
                        <a:spcBef>
                          <a:spcPts val="0"/>
                        </a:spcBef>
                        <a:spcAft>
                          <a:spcPts val="0"/>
                        </a:spcAft>
                        <a:buNone/>
                      </a:pPr>
                      <a:r>
                        <a:rPr lang="en-US" sz="1800"/>
                        <a:t>The paper studies the implementation of a hybrid Crypto-system of symmetric encryption and asymmetric algorithms. It explores the flows in both standalone systems and uses a hybrid approach to enhance security and address the drawbacks of the standalone systems.</a:t>
                      </a:r>
                      <a:endParaRPr sz="1800"/>
                    </a:p>
                  </a:txBody>
                  <a:tcPr marT="45725" marB="45725" marR="91450" marL="91450" anchor="ctr"/>
                </a:tc>
              </a:tr>
            </a:tbl>
          </a:graphicData>
        </a:graphic>
      </p:graphicFrame>
      <p:sp>
        <p:nvSpPr>
          <p:cNvPr id="130" name="Google Shape;130;g355c9859e0f_0_30"/>
          <p:cNvSpPr txBox="1"/>
          <p:nvPr/>
        </p:nvSpPr>
        <p:spPr>
          <a:xfrm>
            <a:off x="422850" y="410700"/>
            <a:ext cx="113463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nvSpPr>
        <p:spPr>
          <a:xfrm>
            <a:off x="422850" y="410700"/>
            <a:ext cx="113463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36" name="Google Shape;1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Design of Proposed System</a:t>
            </a:r>
            <a:endParaRPr u="sng"/>
          </a:p>
        </p:txBody>
      </p:sp>
      <p:sp>
        <p:nvSpPr>
          <p:cNvPr id="137" name="Google Shape;137;p7"/>
          <p:cNvSpPr txBox="1"/>
          <p:nvPr>
            <p:ph idx="1" type="body"/>
          </p:nvPr>
        </p:nvSpPr>
        <p:spPr>
          <a:xfrm>
            <a:off x="0" y="1470475"/>
            <a:ext cx="11477100" cy="3693000"/>
          </a:xfrm>
          <a:prstGeom prst="rect">
            <a:avLst/>
          </a:prstGeom>
          <a:noFill/>
          <a:ln>
            <a:noFill/>
          </a:ln>
        </p:spPr>
        <p:txBody>
          <a:bodyPr anchorCtr="0" anchor="t" bIns="45700" lIns="91425" spcFirstLastPara="1" rIns="91425" wrap="square" tIns="45700">
            <a:noAutofit/>
          </a:bodyPr>
          <a:lstStyle/>
          <a:p>
            <a:pPr indent="-349250" lvl="0" marL="1371600" rtl="0" algn="just">
              <a:spcBef>
                <a:spcPts val="1000"/>
              </a:spcBef>
              <a:spcAft>
                <a:spcPts val="0"/>
              </a:spcAft>
              <a:buSzPts val="1900"/>
              <a:buChar char="•"/>
            </a:pPr>
            <a:r>
              <a:rPr b="1" lang="en-US" sz="1900"/>
              <a:t>Three-Layer Hybrid Encryption Process: </a:t>
            </a:r>
            <a:r>
              <a:rPr lang="en-US" sz="1900"/>
              <a:t>The plaintext is first encrypted using the Blowfish algorithm with a secret key. The resulting ciphertext is then encrypted using RSA with the recipient’s public key. Finally, the RSA-encrypted data is encrypted again using the AES algorithm, producing the final ciphertext.</a:t>
            </a:r>
            <a:endParaRPr sz="1900"/>
          </a:p>
          <a:p>
            <a:pPr indent="0" lvl="0" marL="1371600" rtl="0" algn="just">
              <a:spcBef>
                <a:spcPts val="1000"/>
              </a:spcBef>
              <a:spcAft>
                <a:spcPts val="0"/>
              </a:spcAft>
              <a:buNone/>
            </a:pPr>
            <a:r>
              <a:t/>
            </a:r>
            <a:endParaRPr sz="1900"/>
          </a:p>
          <a:p>
            <a:pPr indent="-349250" lvl="0" marL="1371600" rtl="0" algn="just">
              <a:spcBef>
                <a:spcPts val="1000"/>
              </a:spcBef>
              <a:spcAft>
                <a:spcPts val="0"/>
              </a:spcAft>
              <a:buSzPts val="1900"/>
              <a:buChar char="•"/>
            </a:pPr>
            <a:r>
              <a:rPr b="1" lang="en-US" sz="1900"/>
              <a:t>Key Handling and Chaining:  </a:t>
            </a:r>
            <a:r>
              <a:rPr lang="en-US" sz="1900"/>
              <a:t>After each encryption process, the keys used (Blowfish, RSA, AES) are stored in a key list, maintaining a record of all cryptographic keys applied in the encryption cycle.</a:t>
            </a:r>
            <a:endParaRPr sz="1900"/>
          </a:p>
          <a:p>
            <a:pPr indent="0" lvl="0" marL="1371600" rtl="0" algn="just">
              <a:spcBef>
                <a:spcPts val="1000"/>
              </a:spcBef>
              <a:spcAft>
                <a:spcPts val="0"/>
              </a:spcAft>
              <a:buNone/>
            </a:pPr>
            <a:r>
              <a:t/>
            </a:r>
            <a:endParaRPr sz="1900"/>
          </a:p>
          <a:p>
            <a:pPr indent="-349250" lvl="0" marL="1371600" rtl="0" algn="just">
              <a:spcBef>
                <a:spcPts val="1000"/>
              </a:spcBef>
              <a:spcAft>
                <a:spcPts val="0"/>
              </a:spcAft>
              <a:buSzPts val="1900"/>
              <a:buChar char="•"/>
            </a:pPr>
            <a:r>
              <a:rPr b="1" lang="en-US" sz="1900"/>
              <a:t>AES-Based Key Encryption:</a:t>
            </a:r>
            <a:r>
              <a:rPr lang="en-US" sz="1900"/>
              <a:t>This key list is encrypted using AES, where the AES key is derived from a password hash provided by the user, ensuring only authorized users can decrypt and retrieve the keys.</a:t>
            </a:r>
            <a:endParaRPr sz="1900"/>
          </a:p>
          <a:p>
            <a:pPr indent="0" lvl="0" marL="1371600" rtl="0" algn="just">
              <a:spcBef>
                <a:spcPts val="1000"/>
              </a:spcBef>
              <a:spcAft>
                <a:spcPts val="0"/>
              </a:spcAft>
              <a:buNone/>
            </a:pPr>
            <a:r>
              <a:t/>
            </a:r>
            <a:endParaRPr sz="1900"/>
          </a:p>
          <a:p>
            <a:pPr indent="-349250" lvl="0" marL="1371600" rtl="0" algn="just">
              <a:spcBef>
                <a:spcPts val="1000"/>
              </a:spcBef>
              <a:spcAft>
                <a:spcPts val="0"/>
              </a:spcAft>
              <a:buSzPts val="1900"/>
              <a:buChar char="•"/>
            </a:pPr>
            <a:r>
              <a:rPr b="1" lang="en-US" sz="1900"/>
              <a:t>Secure Key Storage via Steganography:</a:t>
            </a:r>
            <a:r>
              <a:rPr lang="en-US" sz="1900"/>
              <a:t>The AES-encrypted key list is then embedded into an image using LSB (Least Significant Bit) steganography, hiding the key data within an image file to provide an additional layer of security and obfuscation.</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55c9859e0f_0_47"/>
          <p:cNvSpPr txBox="1"/>
          <p:nvPr/>
        </p:nvSpPr>
        <p:spPr>
          <a:xfrm>
            <a:off x="422850" y="410700"/>
            <a:ext cx="113463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43" name="Google Shape;143;g355c9859e0f_0_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Design of Proposed System</a:t>
            </a:r>
            <a:endParaRPr u="sng"/>
          </a:p>
        </p:txBody>
      </p:sp>
      <p:pic>
        <p:nvPicPr>
          <p:cNvPr id="144" name="Google Shape;144;g355c9859e0f_0_47" title="Screenshot 2025-05-07 at 10.21.11 PM.png"/>
          <p:cNvPicPr preferRelativeResize="0"/>
          <p:nvPr/>
        </p:nvPicPr>
        <p:blipFill>
          <a:blip r:embed="rId3">
            <a:alphaModFix/>
          </a:blip>
          <a:stretch>
            <a:fillRect/>
          </a:stretch>
        </p:blipFill>
        <p:spPr>
          <a:xfrm>
            <a:off x="2891038" y="1489975"/>
            <a:ext cx="6409924" cy="4222949"/>
          </a:xfrm>
          <a:prstGeom prst="rect">
            <a:avLst/>
          </a:prstGeom>
          <a:noFill/>
          <a:ln>
            <a:noFill/>
          </a:ln>
        </p:spPr>
      </p:pic>
      <p:sp>
        <p:nvSpPr>
          <p:cNvPr id="145" name="Google Shape;145;g355c9859e0f_0_47"/>
          <p:cNvSpPr txBox="1"/>
          <p:nvPr/>
        </p:nvSpPr>
        <p:spPr>
          <a:xfrm>
            <a:off x="3534825" y="5906375"/>
            <a:ext cx="582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Figure: Data Encryption using Cascading Cryptographic Systems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55c9859e0f_0_54"/>
          <p:cNvSpPr txBox="1"/>
          <p:nvPr/>
        </p:nvSpPr>
        <p:spPr>
          <a:xfrm>
            <a:off x="422850" y="410700"/>
            <a:ext cx="11346300" cy="60366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51" name="Google Shape;151;g355c9859e0f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Bookman Old Style"/>
              <a:buNone/>
            </a:pPr>
            <a:r>
              <a:rPr lang="en-US" u="sng">
                <a:latin typeface="Bookman Old Style"/>
                <a:ea typeface="Bookman Old Style"/>
                <a:cs typeface="Bookman Old Style"/>
                <a:sym typeface="Bookman Old Style"/>
              </a:rPr>
              <a:t>Design of Proposed System</a:t>
            </a:r>
            <a:endParaRPr u="sng"/>
          </a:p>
        </p:txBody>
      </p:sp>
      <p:pic>
        <p:nvPicPr>
          <p:cNvPr id="152" name="Google Shape;152;g355c9859e0f_0_54" title="Screenshot 2025-05-07 at 10.22.18 PM.png"/>
          <p:cNvPicPr preferRelativeResize="0"/>
          <p:nvPr/>
        </p:nvPicPr>
        <p:blipFill>
          <a:blip r:embed="rId3">
            <a:alphaModFix/>
          </a:blip>
          <a:stretch>
            <a:fillRect/>
          </a:stretch>
        </p:blipFill>
        <p:spPr>
          <a:xfrm>
            <a:off x="1473750" y="1690825"/>
            <a:ext cx="9244526" cy="3983925"/>
          </a:xfrm>
          <a:prstGeom prst="rect">
            <a:avLst/>
          </a:prstGeom>
          <a:noFill/>
          <a:ln>
            <a:noFill/>
          </a:ln>
        </p:spPr>
      </p:pic>
      <p:sp>
        <p:nvSpPr>
          <p:cNvPr id="153" name="Google Shape;153;g355c9859e0f_0_54"/>
          <p:cNvSpPr txBox="1"/>
          <p:nvPr/>
        </p:nvSpPr>
        <p:spPr>
          <a:xfrm>
            <a:off x="4530525" y="5849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Figure: Secured Key Storage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2025-03-22T03:33:41Z</dcterms:created>
  <dc:creator>User</dc:creator>
</cp:coreProperties>
</file>