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Y9rsMxEoJP0cKhe5AuCNsm0yV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C40305-D70F-4395-8C1B-F5C6214BEE77}">
  <a:tblStyle styleId="{A3C40305-D70F-4395-8C1B-F5C6214BEE77}"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eeexplore.ieee.org/author/338179252630593" TargetMode="External"/><Relationship Id="rId4" Type="http://schemas.openxmlformats.org/officeDocument/2006/relationships/hyperlink" Target="https://ieeexplore.ieee.org/author/37088493773" TargetMode="External"/><Relationship Id="rId5" Type="http://schemas.openxmlformats.org/officeDocument/2006/relationships/hyperlink" Target="https://ieeexplore.ieee.org/author/37089872867" TargetMode="External"/><Relationship Id="rId6" Type="http://schemas.openxmlformats.org/officeDocument/2006/relationships/hyperlink" Target="https://ieeexplore.ieee.org/author/37089089608" TargetMode="External"/><Relationship Id="rId7" Type="http://schemas.openxmlformats.org/officeDocument/2006/relationships/hyperlink" Target="https://ieeexplore.ieee.org/author/370897678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48500" y="248925"/>
            <a:ext cx="11450700" cy="6285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85" name="Google Shape;85;p1"/>
          <p:cNvSpPr txBox="1"/>
          <p:nvPr>
            <p:ph type="ctrTitle"/>
          </p:nvPr>
        </p:nvSpPr>
        <p:spPr>
          <a:xfrm>
            <a:off x="1360350" y="1934526"/>
            <a:ext cx="9324000" cy="583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Bookman Old Style"/>
              <a:buNone/>
            </a:pPr>
            <a:r>
              <a:rPr b="1" lang="en-US" sz="3500">
                <a:latin typeface="Bookman Old Style"/>
                <a:ea typeface="Bookman Old Style"/>
                <a:cs typeface="Bookman Old Style"/>
                <a:sym typeface="Bookman Old Style"/>
              </a:rPr>
              <a:t>Natural language Models</a:t>
            </a:r>
            <a:endParaRPr b="1" sz="3500">
              <a:latin typeface="Bookman Old Style"/>
              <a:ea typeface="Bookman Old Style"/>
              <a:cs typeface="Bookman Old Style"/>
              <a:sym typeface="Bookman Old Style"/>
            </a:endParaRPr>
          </a:p>
        </p:txBody>
      </p:sp>
      <p:sp>
        <p:nvSpPr>
          <p:cNvPr id="86" name="Google Shape;86;p1"/>
          <p:cNvSpPr txBox="1"/>
          <p:nvPr>
            <p:ph idx="1" type="subTitle"/>
          </p:nvPr>
        </p:nvSpPr>
        <p:spPr>
          <a:xfrm>
            <a:off x="3445782" y="2495730"/>
            <a:ext cx="4671600" cy="970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b="1" lang="en-US">
                <a:latin typeface="Bookman Old Style"/>
                <a:ea typeface="Bookman Old Style"/>
                <a:cs typeface="Bookman Old Style"/>
                <a:sym typeface="Bookman Old Style"/>
              </a:rPr>
              <a:t>SEMESTER – VI</a:t>
            </a:r>
            <a:endParaRPr/>
          </a:p>
          <a:p>
            <a:pPr indent="0" lvl="0" marL="0" rtl="0" algn="ctr">
              <a:lnSpc>
                <a:spcPct val="90000"/>
              </a:lnSpc>
              <a:spcBef>
                <a:spcPts val="1000"/>
              </a:spcBef>
              <a:spcAft>
                <a:spcPts val="0"/>
              </a:spcAft>
              <a:buClr>
                <a:schemeClr val="dk1"/>
              </a:buClr>
              <a:buSzPct val="100000"/>
              <a:buNone/>
            </a:pPr>
            <a:r>
              <a:rPr b="1" lang="en-US">
                <a:latin typeface="Bookman Old Style"/>
                <a:ea typeface="Bookman Old Style"/>
                <a:cs typeface="Bookman Old Style"/>
                <a:sym typeface="Bookman Old Style"/>
              </a:rPr>
              <a:t>Course Code: 22AM3610</a:t>
            </a:r>
            <a:endParaRPr/>
          </a:p>
          <a:p>
            <a:pPr indent="0" lvl="0" marL="0" rtl="0" algn="ctr">
              <a:lnSpc>
                <a:spcPct val="90000"/>
              </a:lnSpc>
              <a:spcBef>
                <a:spcPts val="1000"/>
              </a:spcBef>
              <a:spcAft>
                <a:spcPts val="0"/>
              </a:spcAft>
              <a:buClr>
                <a:srgbClr val="FF0000"/>
              </a:buClr>
              <a:buSzPct val="100000"/>
              <a:buNone/>
            </a:pPr>
            <a:r>
              <a:rPr b="1" lang="en-US">
                <a:solidFill>
                  <a:srgbClr val="FF0000"/>
                </a:solidFill>
                <a:latin typeface="Bookman Old Style"/>
                <a:ea typeface="Bookman Old Style"/>
                <a:cs typeface="Bookman Old Style"/>
                <a:sym typeface="Bookman Old Style"/>
              </a:rPr>
              <a:t>Review 1: Mini Project</a:t>
            </a:r>
            <a:endParaRPr/>
          </a:p>
        </p:txBody>
      </p:sp>
      <p:sp>
        <p:nvSpPr>
          <p:cNvPr id="87" name="Google Shape;87;p1"/>
          <p:cNvSpPr txBox="1"/>
          <p:nvPr/>
        </p:nvSpPr>
        <p:spPr>
          <a:xfrm>
            <a:off x="562390" y="339008"/>
            <a:ext cx="11062500" cy="1154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100" u="none" cap="none" strike="noStrike">
                <a:solidFill>
                  <a:schemeClr val="accent1"/>
                </a:solidFill>
                <a:latin typeface="Bookman Old Style"/>
                <a:ea typeface="Bookman Old Style"/>
                <a:cs typeface="Bookman Old Style"/>
                <a:sym typeface="Bookman Old Style"/>
              </a:rPr>
              <a:t>Dayananda Sagar University</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700" u="none" cap="none" strike="noStrike">
                <a:solidFill>
                  <a:srgbClr val="0070C0"/>
                </a:solidFill>
                <a:latin typeface="Bookman Old Style"/>
                <a:ea typeface="Bookman Old Style"/>
                <a:cs typeface="Bookman Old Style"/>
                <a:sym typeface="Bookman Old Style"/>
              </a:rPr>
              <a:t>School of Engineering </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100" u="none" cap="none" strike="noStrike">
                <a:solidFill>
                  <a:schemeClr val="dk1"/>
                </a:solidFill>
                <a:latin typeface="Bookman Old Style"/>
                <a:ea typeface="Bookman Old Style"/>
                <a:cs typeface="Bookman Old Style"/>
                <a:sym typeface="Bookman Old Style"/>
              </a:rPr>
              <a:t>Devarakaggalahalli, Harohalli Kanakapura Road, Ramanagara, Karnataka 562112</a:t>
            </a:r>
            <a:endParaRPr b="1" i="0" sz="1100" u="none" cap="none" strike="noStrike">
              <a:solidFill>
                <a:schemeClr val="dk1"/>
              </a:solidFill>
              <a:latin typeface="Bookman Old Style"/>
              <a:ea typeface="Bookman Old Style"/>
              <a:cs typeface="Bookman Old Style"/>
              <a:sym typeface="Bookman Old Style"/>
            </a:endParaRPr>
          </a:p>
        </p:txBody>
      </p:sp>
      <p:sp>
        <p:nvSpPr>
          <p:cNvPr id="88" name="Google Shape;88;p1"/>
          <p:cNvSpPr/>
          <p:nvPr/>
        </p:nvSpPr>
        <p:spPr>
          <a:xfrm>
            <a:off x="410725" y="323600"/>
            <a:ext cx="11062500" cy="394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
          <p:cNvSpPr txBox="1"/>
          <p:nvPr/>
        </p:nvSpPr>
        <p:spPr>
          <a:xfrm>
            <a:off x="2191551" y="1433628"/>
            <a:ext cx="7804200" cy="80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Bookman Old Style"/>
              <a:buNone/>
            </a:pPr>
            <a:r>
              <a:rPr b="1" i="0" lang="en-US" sz="1900" u="none" cap="none" strike="noStrike">
                <a:solidFill>
                  <a:schemeClr val="dk1"/>
                </a:solidFill>
                <a:latin typeface="Bookman Old Style"/>
                <a:ea typeface="Bookman Old Style"/>
                <a:cs typeface="Bookman Old Style"/>
                <a:sym typeface="Bookman Old Style"/>
              </a:rPr>
              <a:t>Department of Computer Science &amp; Engineering</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Bookman Old Style"/>
              <a:buNone/>
            </a:pPr>
            <a:r>
              <a:rPr b="1" i="0" lang="en-US" sz="1900" u="none" cap="none" strike="noStrike">
                <a:solidFill>
                  <a:schemeClr val="dk1"/>
                </a:solidFill>
                <a:latin typeface="Bookman Old Style"/>
                <a:ea typeface="Bookman Old Style"/>
                <a:cs typeface="Bookman Old Style"/>
                <a:sym typeface="Bookman Old Style"/>
              </a:rPr>
              <a:t>(Artificial Intelligence &amp; Machine Learning)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Calibri"/>
              <a:buNone/>
            </a:pPr>
            <a:r>
              <a:t/>
            </a:r>
            <a:endParaRPr b="0" i="0" sz="800" u="none" cap="none" strike="noStrike">
              <a:solidFill>
                <a:schemeClr val="dk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10684180" y="400835"/>
            <a:ext cx="673311" cy="652739"/>
          </a:xfrm>
          <a:prstGeom prst="rect">
            <a:avLst/>
          </a:prstGeom>
          <a:noFill/>
          <a:ln>
            <a:noFill/>
          </a:ln>
        </p:spPr>
      </p:pic>
      <p:pic>
        <p:nvPicPr>
          <p:cNvPr id="91" name="Google Shape;91;p1"/>
          <p:cNvPicPr preferRelativeResize="0"/>
          <p:nvPr/>
        </p:nvPicPr>
        <p:blipFill rotWithShape="1">
          <a:blip r:embed="rId4">
            <a:alphaModFix/>
          </a:blip>
          <a:srcRect b="24168" l="10926" r="11110" t="23734"/>
          <a:stretch/>
        </p:blipFill>
        <p:spPr>
          <a:xfrm>
            <a:off x="637906" y="438744"/>
            <a:ext cx="2019999" cy="614830"/>
          </a:xfrm>
          <a:prstGeom prst="rect">
            <a:avLst/>
          </a:prstGeom>
          <a:noFill/>
          <a:ln>
            <a:noFill/>
          </a:ln>
        </p:spPr>
      </p:pic>
      <p:sp>
        <p:nvSpPr>
          <p:cNvPr id="92" name="Google Shape;92;p1"/>
          <p:cNvSpPr txBox="1"/>
          <p:nvPr/>
        </p:nvSpPr>
        <p:spPr>
          <a:xfrm>
            <a:off x="562390" y="4612517"/>
            <a:ext cx="46716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Bookman Old Style"/>
                <a:ea typeface="Bookman Old Style"/>
                <a:cs typeface="Bookman Old Style"/>
                <a:sym typeface="Bookman Old Style"/>
              </a:rPr>
              <a:t>Under the guidance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Bookman Old Style"/>
                <a:ea typeface="Bookman Old Style"/>
                <a:cs typeface="Bookman Old Style"/>
                <a:sym typeface="Bookman Old Style"/>
              </a:rPr>
              <a:t>Prof. Pradeep Kumar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Bookman Old Style"/>
                <a:ea typeface="Bookman Old Style"/>
                <a:cs typeface="Bookman Old Style"/>
                <a:sym typeface="Bookman Old Style"/>
              </a:rPr>
              <a:t>Prof. Sahil Pocker</a:t>
            </a:r>
            <a:endParaRPr b="1" i="0" sz="2200" u="none" cap="none" strike="noStrike">
              <a:solidFill>
                <a:schemeClr val="dk1"/>
              </a:solidFill>
              <a:latin typeface="Bookman Old Style"/>
              <a:ea typeface="Bookman Old Style"/>
              <a:cs typeface="Bookman Old Style"/>
              <a:sym typeface="Bookman Old Style"/>
            </a:endParaRPr>
          </a:p>
        </p:txBody>
      </p:sp>
      <p:sp>
        <p:nvSpPr>
          <p:cNvPr id="93" name="Google Shape;93;p1"/>
          <p:cNvSpPr txBox="1"/>
          <p:nvPr/>
        </p:nvSpPr>
        <p:spPr>
          <a:xfrm>
            <a:off x="1051600" y="3584432"/>
            <a:ext cx="10305900" cy="9102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F5496"/>
              </a:buClr>
              <a:buSzPts val="3600"/>
              <a:buFont typeface="Bookman Old Style"/>
              <a:buNone/>
            </a:pPr>
            <a:r>
              <a:rPr b="1" i="0" lang="en-US" sz="3400" u="none" cap="none" strike="noStrike">
                <a:solidFill>
                  <a:srgbClr val="2F5496"/>
                </a:solidFill>
                <a:latin typeface="Bookman Old Style"/>
                <a:ea typeface="Bookman Old Style"/>
                <a:cs typeface="Bookman Old Style"/>
                <a:sym typeface="Bookman Old Style"/>
              </a:rPr>
              <a:t>Title: </a:t>
            </a:r>
            <a:r>
              <a:rPr b="1" lang="en-US" sz="3400">
                <a:solidFill>
                  <a:srgbClr val="2F5496"/>
                </a:solidFill>
                <a:latin typeface="Bookman Old Style"/>
                <a:ea typeface="Bookman Old Style"/>
                <a:cs typeface="Bookman Old Style"/>
                <a:sym typeface="Bookman Old Style"/>
              </a:rPr>
              <a:t>LLM-Powered Currency Denomination and Counterfeit Detection System</a:t>
            </a:r>
            <a:endParaRPr b="1" i="0" sz="3400" u="none" cap="none" strike="noStrike">
              <a:solidFill>
                <a:srgbClr val="2F5496"/>
              </a:solidFill>
              <a:latin typeface="Bookman Old Style"/>
              <a:ea typeface="Bookman Old Style"/>
              <a:cs typeface="Bookman Old Style"/>
              <a:sym typeface="Bookman Old Style"/>
            </a:endParaRPr>
          </a:p>
        </p:txBody>
      </p:sp>
      <p:sp>
        <p:nvSpPr>
          <p:cNvPr id="94" name="Google Shape;94;p1"/>
          <p:cNvSpPr txBox="1"/>
          <p:nvPr/>
        </p:nvSpPr>
        <p:spPr>
          <a:xfrm>
            <a:off x="6621525" y="4612525"/>
            <a:ext cx="48516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Bookman Old Style"/>
                <a:ea typeface="Bookman Old Style"/>
                <a:cs typeface="Bookman Old Style"/>
                <a:sym typeface="Bookman Old Style"/>
              </a:rPr>
              <a:t>Team Member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Bookman Old Style"/>
                <a:ea typeface="Bookman Old Style"/>
                <a:cs typeface="Bookman Old Style"/>
                <a:sym typeface="Bookman Old Style"/>
              </a:rPr>
              <a:t>Deekshitha M </a:t>
            </a:r>
            <a:r>
              <a:rPr b="1" i="0" lang="en-US" sz="1800" u="none" cap="none" strike="noStrike">
                <a:solidFill>
                  <a:schemeClr val="dk1"/>
                </a:solidFill>
                <a:latin typeface="Bookman Old Style"/>
                <a:ea typeface="Bookman Old Style"/>
                <a:cs typeface="Bookman Old Style"/>
                <a:sym typeface="Bookman Old Style"/>
              </a:rPr>
              <a:t>(ENG22AM0</a:t>
            </a:r>
            <a:r>
              <a:rPr b="1" lang="en-US" sz="1800">
                <a:solidFill>
                  <a:schemeClr val="dk1"/>
                </a:solidFill>
                <a:latin typeface="Bookman Old Style"/>
                <a:ea typeface="Bookman Old Style"/>
                <a:cs typeface="Bookman Old Style"/>
                <a:sym typeface="Bookman Old Style"/>
              </a:rPr>
              <a:t>010</a:t>
            </a:r>
            <a:r>
              <a:rPr b="1" i="0" lang="en-US" sz="1800" u="none" cap="none" strike="noStrike">
                <a:solidFill>
                  <a:schemeClr val="dk1"/>
                </a:solidFill>
                <a:latin typeface="Bookman Old Style"/>
                <a:ea typeface="Bookman Old Style"/>
                <a:cs typeface="Bookman Old Style"/>
                <a:sym typeface="Bookman Old Style"/>
              </a:rPr>
              <a:t>)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800"/>
              <a:buFont typeface="Arial"/>
              <a:buNone/>
            </a:pPr>
            <a:r>
              <a:rPr b="1" lang="en-US" sz="1800">
                <a:solidFill>
                  <a:schemeClr val="dk1"/>
                </a:solidFill>
                <a:latin typeface="Bookman Old Style"/>
                <a:ea typeface="Bookman Old Style"/>
                <a:cs typeface="Bookman Old Style"/>
                <a:sym typeface="Bookman Old Style"/>
              </a:rPr>
              <a:t>Gaana Shree S</a:t>
            </a:r>
            <a:r>
              <a:rPr b="1" lang="en-US" sz="1800">
                <a:solidFill>
                  <a:schemeClr val="dk1"/>
                </a:solidFill>
                <a:latin typeface="Bookman Old Style"/>
                <a:ea typeface="Bookman Old Style"/>
                <a:cs typeface="Bookman Old Style"/>
                <a:sym typeface="Bookman Old Style"/>
              </a:rPr>
              <a:t> (ENG22AM0014)       </a:t>
            </a:r>
            <a:endParaRPr>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latin typeface="Bookman Old Style"/>
                <a:ea typeface="Bookman Old Style"/>
                <a:cs typeface="Bookman Old Style"/>
                <a:sym typeface="Bookman Old Style"/>
              </a:rPr>
              <a:t>Gayatri Govinda Setty (ENG22AM0017)       </a:t>
            </a:r>
            <a:endParaRPr>
              <a:solidFill>
                <a:schemeClr val="dk1"/>
              </a:solidFill>
            </a:endParaRPr>
          </a:p>
          <a:p>
            <a:pPr indent="0" lvl="0" marL="0" rtl="0" algn="l">
              <a:spcBef>
                <a:spcPts val="0"/>
              </a:spcBef>
              <a:spcAft>
                <a:spcPts val="0"/>
              </a:spcAft>
              <a:buClr>
                <a:schemeClr val="dk1"/>
              </a:buClr>
              <a:buSzPts val="1800"/>
              <a:buFont typeface="Arial"/>
              <a:buNone/>
            </a:pPr>
            <a:r>
              <a:rPr b="1" lang="en-US" sz="1800">
                <a:solidFill>
                  <a:schemeClr val="dk1"/>
                </a:solidFill>
                <a:latin typeface="Bookman Old Style"/>
                <a:ea typeface="Bookman Old Style"/>
                <a:cs typeface="Bookman Old Style"/>
                <a:sym typeface="Bookman Old Style"/>
              </a:rPr>
              <a:t>Kara Swathi (ENG22AM0027)       </a:t>
            </a:r>
            <a:endParaRPr/>
          </a:p>
        </p:txBody>
      </p:sp>
      <p:sp>
        <p:nvSpPr>
          <p:cNvPr id="95" name="Google Shape;95;p1"/>
          <p:cNvSpPr txBox="1"/>
          <p:nvPr/>
        </p:nvSpPr>
        <p:spPr>
          <a:xfrm>
            <a:off x="742175" y="5755239"/>
            <a:ext cx="560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Bookman Old Style"/>
                <a:ea typeface="Bookman Old Style"/>
                <a:cs typeface="Bookman Old Style"/>
                <a:sym typeface="Bookman Old Style"/>
              </a:rPr>
              <a:t>Date: 28/03/2025</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500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Conclusion</a:t>
            </a:r>
            <a:endParaRPr/>
          </a:p>
        </p:txBody>
      </p:sp>
      <p:sp>
        <p:nvSpPr>
          <p:cNvPr id="157" name="Google Shape;15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74650" lvl="0" marL="457200" rtl="0" algn="just">
              <a:lnSpc>
                <a:spcPct val="115000"/>
              </a:lnSpc>
              <a:spcBef>
                <a:spcPts val="0"/>
              </a:spcBef>
              <a:spcAft>
                <a:spcPts val="0"/>
              </a:spcAft>
              <a:buSzPts val="2300"/>
              <a:buFont typeface="Arial"/>
              <a:buChar char="•"/>
            </a:pPr>
            <a:r>
              <a:rPr lang="en-US" sz="2300">
                <a:latin typeface="Arial"/>
                <a:ea typeface="Arial"/>
                <a:cs typeface="Arial"/>
                <a:sym typeface="Arial"/>
              </a:rPr>
              <a:t>The solution </a:t>
            </a:r>
            <a:r>
              <a:rPr lang="en-US" sz="2300">
                <a:latin typeface="Arial"/>
                <a:ea typeface="Arial"/>
                <a:cs typeface="Arial"/>
                <a:sym typeface="Arial"/>
              </a:rPr>
              <a:t>delivers</a:t>
            </a:r>
            <a:r>
              <a:rPr lang="en-US" sz="2300">
                <a:latin typeface="Arial"/>
                <a:ea typeface="Arial"/>
                <a:cs typeface="Arial"/>
                <a:sym typeface="Arial"/>
              </a:rPr>
              <a:t> an AI-based system for currency verification and counterfeiting detection employing LLM.</a:t>
            </a:r>
            <a:endParaRPr sz="2300">
              <a:latin typeface="Arial"/>
              <a:ea typeface="Arial"/>
              <a:cs typeface="Arial"/>
              <a:sym typeface="Arial"/>
            </a:endParaRPr>
          </a:p>
          <a:p>
            <a:pPr indent="0" lvl="0" marL="457200" rtl="0" algn="just">
              <a:lnSpc>
                <a:spcPct val="115000"/>
              </a:lnSpc>
              <a:spcBef>
                <a:spcPts val="0"/>
              </a:spcBef>
              <a:spcAft>
                <a:spcPts val="0"/>
              </a:spcAft>
              <a:buNone/>
            </a:pPr>
            <a:r>
              <a:t/>
            </a:r>
            <a:endParaRPr sz="2300">
              <a:latin typeface="Arial"/>
              <a:ea typeface="Arial"/>
              <a:cs typeface="Arial"/>
              <a:sym typeface="Arial"/>
            </a:endParaRPr>
          </a:p>
          <a:p>
            <a:pPr indent="-374650" lvl="0" marL="457200" rtl="0" algn="just">
              <a:lnSpc>
                <a:spcPct val="115000"/>
              </a:lnSpc>
              <a:spcBef>
                <a:spcPts val="0"/>
              </a:spcBef>
              <a:spcAft>
                <a:spcPts val="0"/>
              </a:spcAft>
              <a:buSzPts val="2300"/>
              <a:buFont typeface="Arial"/>
              <a:buChar char="•"/>
            </a:pPr>
            <a:r>
              <a:rPr lang="en-US" sz="2300">
                <a:latin typeface="Arial"/>
                <a:ea typeface="Arial"/>
                <a:cs typeface="Arial"/>
                <a:sym typeface="Arial"/>
              </a:rPr>
              <a:t>The purpose is to secure effective and trustworthy currency verification with organized denominations and live verifications.</a:t>
            </a:r>
            <a:endParaRPr sz="2300">
              <a:latin typeface="Arial"/>
              <a:ea typeface="Arial"/>
              <a:cs typeface="Arial"/>
              <a:sym typeface="Arial"/>
            </a:endParaRPr>
          </a:p>
          <a:p>
            <a:pPr indent="0" lvl="0" marL="457200" rtl="0" algn="just">
              <a:lnSpc>
                <a:spcPct val="115000"/>
              </a:lnSpc>
              <a:spcBef>
                <a:spcPts val="0"/>
              </a:spcBef>
              <a:spcAft>
                <a:spcPts val="0"/>
              </a:spcAft>
              <a:buNone/>
            </a:pPr>
            <a:r>
              <a:t/>
            </a:r>
            <a:endParaRPr sz="2300">
              <a:latin typeface="Arial"/>
              <a:ea typeface="Arial"/>
              <a:cs typeface="Arial"/>
              <a:sym typeface="Arial"/>
            </a:endParaRPr>
          </a:p>
          <a:p>
            <a:pPr indent="-374650" lvl="0" marL="457200" rtl="0" algn="just">
              <a:lnSpc>
                <a:spcPct val="115000"/>
              </a:lnSpc>
              <a:spcBef>
                <a:spcPts val="0"/>
              </a:spcBef>
              <a:spcAft>
                <a:spcPts val="0"/>
              </a:spcAft>
              <a:buSzPts val="2300"/>
              <a:buFont typeface="Arial"/>
              <a:buChar char="•"/>
            </a:pPr>
            <a:r>
              <a:rPr lang="en-US" sz="2300">
                <a:latin typeface="Arial"/>
                <a:ea typeface="Arial"/>
                <a:cs typeface="Arial"/>
                <a:sym typeface="Arial"/>
              </a:rPr>
              <a:t>It will increase security in finance through reduced frauds and enhanced correctness in authentication.</a:t>
            </a:r>
            <a:endParaRPr sz="2300">
              <a:latin typeface="Arial"/>
              <a:ea typeface="Arial"/>
              <a:cs typeface="Arial"/>
              <a:sym typeface="Arial"/>
            </a:endParaRPr>
          </a:p>
          <a:p>
            <a:pPr indent="0" lvl="0" marL="457200" rtl="0" algn="just">
              <a:lnSpc>
                <a:spcPct val="115000"/>
              </a:lnSpc>
              <a:spcBef>
                <a:spcPts val="0"/>
              </a:spcBef>
              <a:spcAft>
                <a:spcPts val="0"/>
              </a:spcAft>
              <a:buNone/>
            </a:pPr>
            <a:r>
              <a:t/>
            </a:r>
            <a:endParaRPr sz="2300">
              <a:latin typeface="Arial"/>
              <a:ea typeface="Arial"/>
              <a:cs typeface="Arial"/>
              <a:sym typeface="Arial"/>
            </a:endParaRPr>
          </a:p>
          <a:p>
            <a:pPr indent="-374650" lvl="0" marL="457200" rtl="0" algn="just">
              <a:lnSpc>
                <a:spcPct val="115000"/>
              </a:lnSpc>
              <a:spcBef>
                <a:spcPts val="0"/>
              </a:spcBef>
              <a:spcAft>
                <a:spcPts val="0"/>
              </a:spcAft>
              <a:buSzPts val="2300"/>
              <a:buFont typeface="Arial"/>
              <a:buChar char="•"/>
            </a:pPr>
            <a:r>
              <a:rPr lang="en-US" sz="2300">
                <a:latin typeface="Arial"/>
                <a:ea typeface="Arial"/>
                <a:cs typeface="Arial"/>
                <a:sym typeface="Arial"/>
              </a:rPr>
              <a:t>The proposed outcome is an expandable, dependable solution facilitating streamlined currency validation and trust within transactions.</a:t>
            </a:r>
            <a:endParaRPr sz="2300">
              <a:latin typeface="Arial"/>
              <a:ea typeface="Arial"/>
              <a:cs typeface="Arial"/>
              <a:sym typeface="Arial"/>
            </a:endParaRPr>
          </a:p>
        </p:txBody>
      </p:sp>
      <p:sp>
        <p:nvSpPr>
          <p:cNvPr id="158" name="Google Shape;158;p10"/>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References</a:t>
            </a:r>
            <a:endParaRPr/>
          </a:p>
        </p:txBody>
      </p:sp>
      <p:sp>
        <p:nvSpPr>
          <p:cNvPr id="164" name="Google Shape;164;p11"/>
          <p:cNvSpPr txBox="1"/>
          <p:nvPr>
            <p:ph idx="1" type="body"/>
          </p:nvPr>
        </p:nvSpPr>
        <p:spPr>
          <a:xfrm>
            <a:off x="491613" y="1535112"/>
            <a:ext cx="10862187" cy="4957763"/>
          </a:xfrm>
          <a:prstGeom prst="rect">
            <a:avLst/>
          </a:prstGeom>
          <a:noFill/>
          <a:ln>
            <a:noFill/>
          </a:ln>
        </p:spPr>
        <p:txBody>
          <a:bodyPr anchorCtr="0" anchor="t" bIns="45700" lIns="91425" spcFirstLastPara="1" rIns="91425" wrap="square" tIns="45700">
            <a:normAutofit fontScale="55000" lnSpcReduction="20000"/>
          </a:bodyPr>
          <a:lstStyle/>
          <a:p>
            <a:pPr indent="-176213" lvl="0" marL="176213" rtl="0" algn="just">
              <a:lnSpc>
                <a:spcPct val="110000"/>
              </a:lnSpc>
              <a:spcBef>
                <a:spcPts val="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Ledig, C., Theis, L., Huszár, F., Caballero, J., Cunningham, A., Acosta, A., ... &amp; Shi, W. (2017). Photo-realistic single image super-resolution using a generative adversarial network. In Proceedings of the IEEE conference on computer vision and pattern recognition (CVPR) (pp. 105-114).</a:t>
            </a:r>
            <a:endParaRPr/>
          </a:p>
          <a:p>
            <a:pPr indent="-176213" lvl="0" marL="176213" rtl="0" algn="just">
              <a:lnSpc>
                <a:spcPct val="110000"/>
              </a:lnSpc>
              <a:spcBef>
                <a:spcPts val="100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“Transfer Learning in Endoscopic Imaging: A Machine Vision Approach to GIT Disease Identification”, 2024 1st International Conference on Communications and Computer Science (InCCCS) | 979-8-3503-5885-8/24/$31.00 ©2024 IEEE | DOI: 10.1109/InCCCS60947.2024.10593269 , 979-8-3503-5885-8/24/$31.00 ©2024 IEEE</a:t>
            </a:r>
            <a:endParaRPr/>
          </a:p>
          <a:p>
            <a:pPr indent="-176213" lvl="0" marL="176213" rtl="0" algn="just">
              <a:lnSpc>
                <a:spcPct val="110000"/>
              </a:lnSpc>
              <a:spcBef>
                <a:spcPts val="100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Zhang, Y., &amp; Patel, V. M. (2019). D3SR: Deep single image super-resolution with dilation-based dense skip connections. In Proceedings of the IEEE conference on computer vision and pattern recognition (CVPR) (pp. 446-455).</a:t>
            </a:r>
            <a:endParaRPr/>
          </a:p>
          <a:p>
            <a:pPr indent="-176213" lvl="0" marL="176213" rtl="0" algn="just">
              <a:lnSpc>
                <a:spcPct val="110000"/>
              </a:lnSpc>
              <a:spcBef>
                <a:spcPts val="100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Wang, Z., Chen, J., Hoi, S. C., &amp; Wang, P. (2020). Deep multi-branch generative adversarial networks for image super-resolution. IEEE Transactions on Pattern Analysis and Machine Intelligence (TPAMI), 42(11), 2864-2879.</a:t>
            </a:r>
            <a:endParaRPr/>
          </a:p>
          <a:p>
            <a:pPr indent="-176213" lvl="0" marL="176213" rtl="0" algn="just">
              <a:lnSpc>
                <a:spcPct val="110000"/>
              </a:lnSpc>
              <a:spcBef>
                <a:spcPts val="100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J.C. Gillette,T.M. Stadtmiller and Hardie R.C., Aliasing reduction in staring infrared imagers utilizing subpixel techniques, Optical Engineering, 34 31-37.</a:t>
            </a:r>
            <a:endParaRPr/>
          </a:p>
          <a:p>
            <a:pPr indent="-176213" lvl="0" marL="176213" rtl="0" algn="just">
              <a:lnSpc>
                <a:spcPct val="110000"/>
              </a:lnSpc>
              <a:spcBef>
                <a:spcPts val="1000"/>
              </a:spcBef>
              <a:spcAft>
                <a:spcPts val="0"/>
              </a:spcAft>
              <a:buClr>
                <a:schemeClr val="dk1"/>
              </a:buClr>
              <a:buSzPct val="100000"/>
              <a:buFont typeface="Calibri"/>
              <a:buAutoNum type="arabicPeriod"/>
            </a:pPr>
            <a:r>
              <a:rPr lang="en-US" sz="2800">
                <a:latin typeface="Bookman Old Style"/>
                <a:ea typeface="Bookman Old Style"/>
                <a:cs typeface="Bookman Old Style"/>
                <a:sym typeface="Bookman Old Style"/>
              </a:rPr>
              <a:t>J. Sun, N. Zheng, H. Tao and H.Y. Shum.: Image hallucination with primal sketch priors, in IEEE Int. Conf. on Computer Vision and Pattern Recognition, 729–736, 2003.</a:t>
            </a:r>
            <a:endParaRPr>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Acknowledgments</a:t>
            </a:r>
            <a:endParaRPr/>
          </a:p>
        </p:txBody>
      </p:sp>
      <p:sp>
        <p:nvSpPr>
          <p:cNvPr id="170" name="Google Shape;170;p12"/>
          <p:cNvSpPr txBox="1"/>
          <p:nvPr>
            <p:ph idx="1" type="body"/>
          </p:nvPr>
        </p:nvSpPr>
        <p:spPr>
          <a:xfrm>
            <a:off x="838200" y="1825625"/>
            <a:ext cx="10515600" cy="2219400"/>
          </a:xfrm>
          <a:prstGeom prst="rect">
            <a:avLst/>
          </a:prstGeom>
          <a:noFill/>
          <a:ln>
            <a:noFill/>
          </a:ln>
        </p:spPr>
        <p:txBody>
          <a:bodyPr anchorCtr="0" anchor="t" bIns="45700" lIns="91425" spcFirstLastPara="1" rIns="91425" wrap="square" tIns="45700">
            <a:normAutofit/>
          </a:bodyPr>
          <a:lstStyle/>
          <a:p>
            <a:pPr indent="-381000" lvl="0" marL="457200" rtl="0" algn="just">
              <a:spcBef>
                <a:spcPts val="1000"/>
              </a:spcBef>
              <a:spcAft>
                <a:spcPts val="0"/>
              </a:spcAft>
              <a:buSzPts val="2400"/>
              <a:buFont typeface="Times New Roman"/>
              <a:buChar char="•"/>
            </a:pPr>
            <a:r>
              <a:rPr lang="en-US" sz="2400">
                <a:latin typeface="Times New Roman"/>
                <a:ea typeface="Times New Roman"/>
                <a:cs typeface="Times New Roman"/>
                <a:sym typeface="Times New Roman"/>
              </a:rPr>
              <a:t>Grateful appreciation to </a:t>
            </a:r>
            <a:r>
              <a:rPr b="1" lang="en-US" sz="2400">
                <a:latin typeface="Times New Roman"/>
                <a:ea typeface="Times New Roman"/>
                <a:cs typeface="Times New Roman"/>
                <a:sym typeface="Times New Roman"/>
              </a:rPr>
              <a:t>Prof. Pradeep Kumar K</a:t>
            </a:r>
            <a:r>
              <a:rPr lang="en-US" sz="2400">
                <a:latin typeface="Times New Roman"/>
                <a:ea typeface="Times New Roman"/>
                <a:cs typeface="Times New Roman"/>
                <a:sym typeface="Times New Roman"/>
              </a:rPr>
              <a:t> and </a:t>
            </a:r>
            <a:r>
              <a:rPr b="1" lang="en-US" sz="2400">
                <a:latin typeface="Times New Roman"/>
                <a:ea typeface="Times New Roman"/>
                <a:cs typeface="Times New Roman"/>
                <a:sym typeface="Times New Roman"/>
              </a:rPr>
              <a:t>Prof. Sahil Pocker</a:t>
            </a:r>
            <a:r>
              <a:rPr lang="en-US" sz="2400">
                <a:latin typeface="Times New Roman"/>
                <a:ea typeface="Times New Roman"/>
                <a:cs typeface="Times New Roman"/>
                <a:sym typeface="Times New Roman"/>
              </a:rPr>
              <a:t> for their invaluable guidance, support, and mentorship throughout this project.</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Special thanks to the </a:t>
            </a:r>
            <a:r>
              <a:rPr b="1" lang="en-US" sz="2400">
                <a:latin typeface="Times New Roman"/>
                <a:ea typeface="Times New Roman"/>
                <a:cs typeface="Times New Roman"/>
                <a:sym typeface="Times New Roman"/>
              </a:rPr>
              <a:t>Reserve Bank of India’s Third Global Hackathon</a:t>
            </a:r>
            <a:r>
              <a:rPr lang="en-US" sz="2400">
                <a:latin typeface="Times New Roman"/>
                <a:ea typeface="Times New Roman"/>
                <a:cs typeface="Times New Roman"/>
                <a:sym typeface="Times New Roman"/>
              </a:rPr>
              <a:t> for providing the problem statement that inspired this research.</a:t>
            </a:r>
            <a:endParaRPr sz="2400">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t/>
            </a:r>
            <a:endParaRPr sz="2400">
              <a:latin typeface="Times New Roman"/>
              <a:ea typeface="Times New Roman"/>
              <a:cs typeface="Times New Roman"/>
              <a:sym typeface="Times New Roman"/>
            </a:endParaRPr>
          </a:p>
        </p:txBody>
      </p:sp>
      <p:sp>
        <p:nvSpPr>
          <p:cNvPr id="171" name="Google Shape;171;p12"/>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502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Contents</a:t>
            </a:r>
            <a:endParaRPr u="sng"/>
          </a:p>
        </p:txBody>
      </p:sp>
      <p:sp>
        <p:nvSpPr>
          <p:cNvPr id="101" name="Google Shape;101;p2"/>
          <p:cNvSpPr txBox="1"/>
          <p:nvPr>
            <p:ph idx="1" type="body"/>
          </p:nvPr>
        </p:nvSpPr>
        <p:spPr>
          <a:xfrm>
            <a:off x="1871250" y="2039325"/>
            <a:ext cx="5347800" cy="4351200"/>
          </a:xfrm>
          <a:prstGeom prst="rect">
            <a:avLst/>
          </a:prstGeom>
          <a:noFill/>
          <a:ln>
            <a:noFill/>
          </a:ln>
        </p:spPr>
        <p:txBody>
          <a:bodyPr anchorCtr="0" anchor="t" bIns="45700" lIns="91425" spcFirstLastPara="1" rIns="91425" wrap="square" tIns="45700">
            <a:noAutofit/>
          </a:bodyPr>
          <a:lstStyle/>
          <a:p>
            <a:pPr indent="-234950" lvl="0" marL="228600" rtl="0" algn="l">
              <a:lnSpc>
                <a:spcPct val="70000"/>
              </a:lnSpc>
              <a:spcBef>
                <a:spcPts val="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SDG Goals</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Introduction</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Literature Survey</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Problem Definition</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Objectives</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Methodology</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Conclusion</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References</a:t>
            </a:r>
            <a:endParaRPr sz="2900">
              <a:latin typeface="Times New Roman"/>
              <a:ea typeface="Times New Roman"/>
              <a:cs typeface="Times New Roman"/>
              <a:sym typeface="Times New Roman"/>
            </a:endParaRPr>
          </a:p>
          <a:p>
            <a:pPr indent="-23495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Acknowledgments</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p:txBody>
      </p:sp>
      <p:sp>
        <p:nvSpPr>
          <p:cNvPr id="102" name="Google Shape;102;p2"/>
          <p:cNvSpPr txBox="1"/>
          <p:nvPr/>
        </p:nvSpPr>
        <p:spPr>
          <a:xfrm>
            <a:off x="448075" y="365125"/>
            <a:ext cx="11289000" cy="6044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SDG Goals</a:t>
            </a:r>
            <a:endParaRPr u="sng"/>
          </a:p>
        </p:txBody>
      </p:sp>
      <p:sp>
        <p:nvSpPr>
          <p:cNvPr id="109" name="Google Shape;109;p3"/>
          <p:cNvSpPr txBox="1"/>
          <p:nvPr>
            <p:ph idx="1" type="body"/>
          </p:nvPr>
        </p:nvSpPr>
        <p:spPr>
          <a:xfrm>
            <a:off x="838200" y="2026418"/>
            <a:ext cx="10515600" cy="41289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1000"/>
              </a:spcBef>
              <a:spcAft>
                <a:spcPts val="0"/>
              </a:spcAft>
              <a:buClr>
                <a:schemeClr val="dk1"/>
              </a:buClr>
              <a:buSzPts val="2800"/>
              <a:buFont typeface="Arial"/>
              <a:buChar char="•"/>
            </a:pPr>
            <a:r>
              <a:rPr lang="en-US">
                <a:latin typeface="Bookman Old Style"/>
                <a:ea typeface="Bookman Old Style"/>
                <a:cs typeface="Bookman Old Style"/>
                <a:sym typeface="Bookman Old Style"/>
              </a:rPr>
              <a:t>SDG 16: Peace, Justice, and Strong Institutions.</a:t>
            </a:r>
            <a:endParaRPr>
              <a:latin typeface="Bookman Old Style"/>
              <a:ea typeface="Bookman Old Style"/>
              <a:cs typeface="Bookman Old Style"/>
              <a:sym typeface="Bookman Old Style"/>
            </a:endParaRPr>
          </a:p>
          <a:p>
            <a:pPr indent="-165100" lvl="0" marL="228600" rtl="0" algn="just">
              <a:lnSpc>
                <a:spcPct val="90000"/>
              </a:lnSpc>
              <a:spcBef>
                <a:spcPts val="1000"/>
              </a:spcBef>
              <a:spcAft>
                <a:spcPts val="0"/>
              </a:spcAft>
              <a:buSzPts val="1800"/>
              <a:buFont typeface="Bookman Old Style"/>
              <a:buChar char="•"/>
            </a:pPr>
            <a:r>
              <a:rPr lang="en-US">
                <a:latin typeface="Bookman Old Style"/>
                <a:ea typeface="Bookman Old Style"/>
                <a:cs typeface="Bookman Old Style"/>
                <a:sym typeface="Bookman Old Style"/>
              </a:rPr>
              <a:t>The proliferation of counterfeit currency undermines economic stability, fuels transnational crime, and erodes public trust in financial institutions.</a:t>
            </a:r>
            <a:endParaRPr>
              <a:latin typeface="Bookman Old Style"/>
              <a:ea typeface="Bookman Old Style"/>
              <a:cs typeface="Bookman Old Style"/>
              <a:sym typeface="Bookman Old Style"/>
            </a:endParaRPr>
          </a:p>
          <a:p>
            <a:pPr indent="-165100" lvl="0" marL="228600" rtl="0" algn="just">
              <a:lnSpc>
                <a:spcPct val="90000"/>
              </a:lnSpc>
              <a:spcBef>
                <a:spcPts val="1000"/>
              </a:spcBef>
              <a:spcAft>
                <a:spcPts val="0"/>
              </a:spcAft>
              <a:buSzPts val="1800"/>
              <a:buFont typeface="Bookman Old Style"/>
              <a:buChar char="•"/>
            </a:pPr>
            <a:r>
              <a:rPr lang="en-US">
                <a:latin typeface="Bookman Old Style"/>
                <a:ea typeface="Bookman Old Style"/>
                <a:cs typeface="Bookman Old Style"/>
                <a:sym typeface="Bookman Old Style"/>
              </a:rPr>
              <a:t>The ability of LLMs to analyze financial data and identify anomalies promotes transparency and accountability in financial systems. By detecting fraudulent activities and counterfeit currency, our project helps to reduce illicit financial flows, a key target of SDG 16, and builds trust in financial institutions.</a:t>
            </a:r>
            <a:endParaRPr>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Introduction</a:t>
            </a:r>
            <a:endParaRPr u="sng"/>
          </a:p>
        </p:txBody>
      </p:sp>
      <p:sp>
        <p:nvSpPr>
          <p:cNvPr id="116" name="Google Shape;116;p4"/>
          <p:cNvSpPr txBox="1"/>
          <p:nvPr>
            <p:ph idx="1" type="body"/>
          </p:nvPr>
        </p:nvSpPr>
        <p:spPr>
          <a:xfrm>
            <a:off x="551000" y="1690700"/>
            <a:ext cx="11008500" cy="4482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90000"/>
              </a:lnSpc>
              <a:spcBef>
                <a:spcPts val="1000"/>
              </a:spcBef>
              <a:spcAft>
                <a:spcPts val="0"/>
              </a:spcAft>
              <a:buClr>
                <a:schemeClr val="dk1"/>
              </a:buClr>
              <a:buSzPts val="2400"/>
              <a:buFont typeface="Arial"/>
              <a:buChar char="•"/>
            </a:pPr>
            <a:r>
              <a:rPr lang="en-US" sz="2400">
                <a:latin typeface="Bookman Old Style"/>
                <a:ea typeface="Bookman Old Style"/>
                <a:cs typeface="Bookman Old Style"/>
                <a:sym typeface="Bookman Old Style"/>
              </a:rPr>
              <a:t>Large Language Models, like FinBERT and GPT-2, dissect financial texts. FinBERT identifies domain-specific fraud patterns, while GPT-2 spots narrative anomalies, improving fraud detection accuracy.</a:t>
            </a:r>
            <a:endParaRPr sz="2400">
              <a:latin typeface="Bookman Old Style"/>
              <a:ea typeface="Bookman Old Style"/>
              <a:cs typeface="Bookman Old Style"/>
              <a:sym typeface="Bookman Old Style"/>
            </a:endParaRPr>
          </a:p>
          <a:p>
            <a:pPr indent="-203200" lvl="0" marL="228600" rtl="0" algn="just">
              <a:lnSpc>
                <a:spcPct val="90000"/>
              </a:lnSpc>
              <a:spcBef>
                <a:spcPts val="1000"/>
              </a:spcBef>
              <a:spcAft>
                <a:spcPts val="0"/>
              </a:spcAft>
              <a:buClr>
                <a:schemeClr val="dk1"/>
              </a:buClr>
              <a:buSzPts val="2400"/>
              <a:buFont typeface="Arial"/>
              <a:buChar char="•"/>
            </a:pPr>
            <a:r>
              <a:rPr lang="en-US" sz="2400">
                <a:latin typeface="Bookman Old Style"/>
                <a:ea typeface="Bookman Old Style"/>
                <a:cs typeface="Bookman Old Style"/>
                <a:sym typeface="Bookman Old Style"/>
              </a:rPr>
              <a:t>These models surpass traditional methods by detecting semantic and stylistic irregularities in financial reports. This enhances fraud detection, securing financial stability and reinforcing institutions, vital for SDG 16.</a:t>
            </a:r>
            <a:endParaRPr sz="2400">
              <a:latin typeface="Bookman Old Style"/>
              <a:ea typeface="Bookman Old Style"/>
              <a:cs typeface="Bookman Old Style"/>
              <a:sym typeface="Bookman Old Style"/>
            </a:endParaRPr>
          </a:p>
          <a:p>
            <a:pPr indent="-203200" lvl="0" marL="228600" rtl="0" algn="just">
              <a:lnSpc>
                <a:spcPct val="9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Extending this, LLMs analyze banknote text and visuals. By identifying inconsistencies between printed text, security features described in text, and visual elements, LLMs aim to refine counterfeit detection, strengthening economic security.</a:t>
            </a:r>
            <a:endParaRPr sz="240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Literature Survey</a:t>
            </a:r>
            <a:endParaRPr/>
          </a:p>
        </p:txBody>
      </p:sp>
      <p:graphicFrame>
        <p:nvGraphicFramePr>
          <p:cNvPr id="122" name="Google Shape;122;p5"/>
          <p:cNvGraphicFramePr/>
          <p:nvPr/>
        </p:nvGraphicFramePr>
        <p:xfrm>
          <a:off x="759542" y="1786578"/>
          <a:ext cx="3000000" cy="3000000"/>
        </p:xfrm>
        <a:graphic>
          <a:graphicData uri="http://schemas.openxmlformats.org/drawingml/2006/table">
            <a:tbl>
              <a:tblPr>
                <a:noFill/>
                <a:tableStyleId>{A3C40305-D70F-4395-8C1B-F5C6214BEE77}</a:tableStyleId>
              </a:tblPr>
              <a:tblGrid>
                <a:gridCol w="1752600"/>
                <a:gridCol w="1752600"/>
                <a:gridCol w="839175"/>
                <a:gridCol w="2666025"/>
                <a:gridCol w="1752600"/>
                <a:gridCol w="1752600"/>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Title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Year</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Key Findings</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nchor="ctr"/>
                </a:tc>
              </a:tr>
              <a:tr h="1637050">
                <a:tc>
                  <a:txBody>
                    <a:bodyPr/>
                    <a:lstStyle/>
                    <a:p>
                      <a:pPr indent="0" lvl="0" marL="0" marR="0" rtl="0" algn="l">
                        <a:lnSpc>
                          <a:spcPct val="100000"/>
                        </a:lnSpc>
                        <a:spcBef>
                          <a:spcPts val="0"/>
                        </a:spcBef>
                        <a:spcAft>
                          <a:spcPts val="0"/>
                        </a:spcAft>
                        <a:buClr>
                          <a:srgbClr val="000000"/>
                        </a:buClr>
                        <a:buSzPts val="1800"/>
                        <a:buFont typeface="Arial"/>
                        <a:buNone/>
                      </a:pPr>
                      <a:r>
                        <a:rPr lang="en-US" sz="1800"/>
                        <a:t>Chethana GH , Dhruva DK, Gagana KN , Rohith MS , Dr. P S Puttaswamy</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Fake Currency Detection Using Machine Learning </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2024</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Advanced approaches integrating Convolutional Neural Networks (CNNs)s into counterfeit detection system.</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Neural network</a:t>
                      </a:r>
                      <a:endParaRPr sz="1800" u="none" cap="none" strike="noStrike"/>
                    </a:p>
                  </a:txBody>
                  <a:tcPr marT="45725" marB="45725" marR="91450" marL="91450" anchor="ctr"/>
                </a:tc>
                <a:tc rowSpan="2">
                  <a:txBody>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Only detection of currency is being implemented , does not give any information about the country.</a:t>
                      </a:r>
                      <a:endParaRPr sz="1800">
                        <a:solidFill>
                          <a:schemeClr val="dk1"/>
                        </a:solidFill>
                        <a:latin typeface="Calibri"/>
                        <a:ea typeface="Calibri"/>
                        <a:cs typeface="Calibri"/>
                        <a:sym typeface="Calibri"/>
                      </a:endParaRPr>
                    </a:p>
                  </a:txBody>
                  <a:tcPr marT="45725" marB="45725" marR="91450" marL="91450" anchor="ctr"/>
                </a:tc>
              </a:tr>
              <a:tr h="177800">
                <a:tc>
                  <a:txBody>
                    <a:bodyPr/>
                    <a:lstStyle/>
                    <a:p>
                      <a:pPr indent="0" lvl="0" marL="0" marR="0" rtl="0" algn="l">
                        <a:lnSpc>
                          <a:spcPct val="100000"/>
                        </a:lnSpc>
                        <a:spcBef>
                          <a:spcPts val="0"/>
                        </a:spcBef>
                        <a:spcAft>
                          <a:spcPts val="0"/>
                        </a:spcAft>
                        <a:buNone/>
                      </a:pPr>
                      <a:r>
                        <a:rPr lang="en-US" sz="1800"/>
                        <a:t>MRS. Sonali B.Kanawade,Sammed S.Jangade,Abhishek R.Mane,Tejas D.Kurne</a:t>
                      </a:r>
                      <a:endParaRPr sz="1800"/>
                    </a:p>
                  </a:txBody>
                  <a:tcPr marT="45725" marB="45725" marR="91450" marL="91450" anchor="ctr"/>
                </a:tc>
                <a:tc>
                  <a:txBody>
                    <a:bodyPr/>
                    <a:lstStyle/>
                    <a:p>
                      <a:pPr indent="0" lvl="0" marL="0" marR="0" rtl="0" algn="l">
                        <a:lnSpc>
                          <a:spcPct val="100000"/>
                        </a:lnSpc>
                        <a:spcBef>
                          <a:spcPts val="0"/>
                        </a:spcBef>
                        <a:spcAft>
                          <a:spcPts val="0"/>
                        </a:spcAft>
                        <a:buNone/>
                      </a:pPr>
                      <a:r>
                        <a:rPr lang="en-US" sz="1800"/>
                        <a:t>Counterfeit Currency Detection Using Machine Learning</a:t>
                      </a:r>
                      <a:endParaRPr sz="1800"/>
                    </a:p>
                  </a:txBody>
                  <a:tcPr marT="45725" marB="45725" marR="91450" marL="91450" anchor="ctr"/>
                </a:tc>
                <a:tc>
                  <a:txBody>
                    <a:bodyPr/>
                    <a:lstStyle/>
                    <a:p>
                      <a:pPr indent="0" lvl="0" marL="0" marR="0" rtl="0" algn="l">
                        <a:lnSpc>
                          <a:spcPct val="100000"/>
                        </a:lnSpc>
                        <a:spcBef>
                          <a:spcPts val="0"/>
                        </a:spcBef>
                        <a:spcAft>
                          <a:spcPts val="0"/>
                        </a:spcAft>
                        <a:buNone/>
                      </a:pPr>
                      <a:r>
                        <a:rPr lang="en-US" sz="1800"/>
                        <a:t>2024</a:t>
                      </a:r>
                      <a:endParaRPr sz="1800"/>
                    </a:p>
                  </a:txBody>
                  <a:tcPr marT="45725" marB="45725" marR="91450" marL="91450" anchor="ctr"/>
                </a:tc>
                <a:tc>
                  <a:txBody>
                    <a:bodyPr/>
                    <a:lstStyle/>
                    <a:p>
                      <a:pPr indent="0" lvl="0" marL="0" rtl="0" algn="just">
                        <a:spcBef>
                          <a:spcPts val="0"/>
                        </a:spcBef>
                        <a:spcAft>
                          <a:spcPts val="0"/>
                        </a:spcAft>
                        <a:buNone/>
                      </a:pPr>
                      <a:r>
                        <a:rPr lang="en-US" sz="1800"/>
                        <a:t>Large Language Model (LLM) for Multimodal Learning or CNN-based Models: Used for deep learning-based image classification of real vs. fake currency.</a:t>
                      </a:r>
                      <a:endParaRPr sz="1800"/>
                    </a:p>
                    <a:p>
                      <a:pPr indent="0" lvl="0" marL="0" rtl="0" algn="just">
                        <a:spcBef>
                          <a:spcPts val="0"/>
                        </a:spcBef>
                        <a:spcAft>
                          <a:spcPts val="0"/>
                        </a:spcAft>
                        <a:buNone/>
                      </a:pPr>
                      <a:r>
                        <a:rPr lang="en-US" sz="1800"/>
                        <a:t>Model Training and Evaluation:        Supervised learning</a:t>
                      </a:r>
                      <a:endParaRPr sz="1800"/>
                    </a:p>
                  </a:txBody>
                  <a:tcPr marT="45725" marB="45725" marR="91450" marL="91450" anchor="ctr"/>
                </a:tc>
                <a:tc>
                  <a:txBody>
                    <a:bodyPr/>
                    <a:lstStyle/>
                    <a:p>
                      <a:pPr indent="0" lvl="0" marL="0" marR="0" rtl="0" algn="l">
                        <a:lnSpc>
                          <a:spcPct val="100000"/>
                        </a:lnSpc>
                        <a:spcBef>
                          <a:spcPts val="0"/>
                        </a:spcBef>
                        <a:spcAft>
                          <a:spcPts val="0"/>
                        </a:spcAft>
                        <a:buNone/>
                      </a:pPr>
                      <a:r>
                        <a:rPr lang="en-US" sz="1800"/>
                        <a:t>Large Language Models</a:t>
                      </a:r>
                      <a:endParaRPr sz="1800" u="none" cap="none" strike="noStrike"/>
                    </a:p>
                  </a:txBody>
                  <a:tcPr marT="45725" marB="45725" marR="91450" marL="91450" anchor="ctr"/>
                </a:tc>
                <a:tc v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75955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Literature Survey</a:t>
            </a:r>
            <a:endParaRPr/>
          </a:p>
        </p:txBody>
      </p:sp>
      <p:graphicFrame>
        <p:nvGraphicFramePr>
          <p:cNvPr id="128" name="Google Shape;128;p6"/>
          <p:cNvGraphicFramePr/>
          <p:nvPr/>
        </p:nvGraphicFramePr>
        <p:xfrm>
          <a:off x="759542" y="1124228"/>
          <a:ext cx="3000000" cy="3000000"/>
        </p:xfrm>
        <a:graphic>
          <a:graphicData uri="http://schemas.openxmlformats.org/drawingml/2006/table">
            <a:tbl>
              <a:tblPr>
                <a:noFill/>
                <a:tableStyleId>{A3C40305-D70F-4395-8C1B-F5C6214BEE77}</a:tableStyleId>
              </a:tblPr>
              <a:tblGrid>
                <a:gridCol w="1327725"/>
                <a:gridCol w="2050425"/>
                <a:gridCol w="678600"/>
                <a:gridCol w="3443825"/>
                <a:gridCol w="1654925"/>
                <a:gridCol w="20469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Author(s)</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Title</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Year</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Methodology</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Key Findings</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nchor="ctr"/>
                </a:tc>
              </a:tr>
              <a:tr h="2129775">
                <a:tc>
                  <a:txBody>
                    <a:bodyPr/>
                    <a:lstStyle/>
                    <a:p>
                      <a:pPr indent="0" lvl="0" marL="0" marR="0" rtl="0" algn="l">
                        <a:lnSpc>
                          <a:spcPct val="100000"/>
                        </a:lnSpc>
                        <a:spcBef>
                          <a:spcPts val="0"/>
                        </a:spcBef>
                        <a:spcAft>
                          <a:spcPts val="0"/>
                        </a:spcAft>
                        <a:buClr>
                          <a:srgbClr val="000000"/>
                        </a:buClr>
                        <a:buSzPts val="1800"/>
                        <a:buFont typeface="Arial"/>
                        <a:buNone/>
                      </a:pPr>
                      <a:r>
                        <a:rPr lang="en-US" sz="1800">
                          <a:uFill>
                            <a:noFill/>
                          </a:uFill>
                          <a:hlinkClick r:id="rId3"/>
                        </a:rPr>
                        <a:t>Manya</a:t>
                      </a:r>
                      <a:r>
                        <a:rPr lang="en-US"/>
                        <a:t>,</a:t>
                      </a:r>
                      <a:r>
                        <a:rPr lang="en-US" sz="1800">
                          <a:uFill>
                            <a:noFill/>
                          </a:uFill>
                          <a:hlinkClick r:id="rId4"/>
                        </a:rPr>
                        <a:t>Vinay Kukreja</a:t>
                      </a:r>
                      <a:r>
                        <a:rPr lang="en-US" sz="1800"/>
                        <a:t>, </a:t>
                      </a:r>
                      <a:r>
                        <a:rPr lang="en-US" sz="1800">
                          <a:uFill>
                            <a:noFill/>
                          </a:uFill>
                          <a:hlinkClick r:id="rId5"/>
                        </a:rPr>
                        <a:t>Shiva Mehta</a:t>
                      </a:r>
                      <a:r>
                        <a:rPr lang="en-US" sz="1800"/>
                        <a:t>, </a:t>
                      </a:r>
                      <a:r>
                        <a:rPr lang="en-US" sz="1800">
                          <a:uFill>
                            <a:noFill/>
                          </a:uFill>
                          <a:hlinkClick r:id="rId6"/>
                        </a:rPr>
                        <a:t>Sonali Gupta</a:t>
                      </a:r>
                      <a:r>
                        <a:rPr lang="en-US" sz="1800"/>
                        <a:t>, </a:t>
                      </a:r>
                      <a:r>
                        <a:rPr lang="en-US" sz="1800">
                          <a:uFill>
                            <a:noFill/>
                          </a:uFill>
                          <a:hlinkClick r:id="rId7"/>
                        </a:rPr>
                        <a:t>Ashish Garg</a:t>
                      </a:r>
                      <a:endParaRPr sz="1800" u="none" cap="none" strike="noStrike"/>
                    </a:p>
                  </a:txBody>
                  <a:tcPr marT="45725" marB="45725" marR="91450" marL="91450" anchor="ctr"/>
                </a:tc>
                <a:tc>
                  <a:txBody>
                    <a:bodyPr/>
                    <a:lstStyle/>
                    <a:p>
                      <a:pPr indent="0" lvl="0" marL="0" rtl="0" algn="l">
                        <a:lnSpc>
                          <a:spcPct val="123913"/>
                        </a:lnSpc>
                        <a:spcBef>
                          <a:spcPts val="0"/>
                        </a:spcBef>
                        <a:spcAft>
                          <a:spcPts val="0"/>
                        </a:spcAft>
                        <a:buClr>
                          <a:schemeClr val="dk1"/>
                        </a:buClr>
                        <a:buSzPts val="1100"/>
                        <a:buFont typeface="Arial"/>
                        <a:buNone/>
                      </a:pPr>
                      <a:r>
                        <a:rPr lang="en-US" sz="1800"/>
                        <a:t>Financial Foresight: Predictive Power of CNN-SVM in Fake Currency Detection Analysis</a:t>
                      </a:r>
                      <a:endParaRPr sz="1800">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2024</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The CNN-SVM model was thoroughly trained and tested using a 6500-picture dataset that included actual cash and counterfeit notes. </a:t>
                      </a:r>
                      <a:r>
                        <a:rPr lang="en-US" sz="1800"/>
                        <a:t>C</a:t>
                      </a:r>
                      <a:r>
                        <a:rPr lang="en-US" sz="1800"/>
                        <a:t>onsequently, it attained an excellent overall accuracy of 97.2071%. For every class, the accuracy recalls and F1-score of the model were calculated with precision.</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Large dataset which let to the accuracy of 97.2%.</a:t>
                      </a:r>
                      <a:endParaRPr sz="1800" u="none" cap="none" strike="noStrike"/>
                    </a:p>
                  </a:txBody>
                  <a:tcPr marT="45725" marB="45725" marR="91450" marL="91450" anchor="ctr"/>
                </a:tc>
                <a:tc>
                  <a:txBody>
                    <a:bodyPr/>
                    <a:lstStyle/>
                    <a:p>
                      <a:pPr indent="0" lvl="0" marL="0" rtl="0" algn="l">
                        <a:spcBef>
                          <a:spcPts val="0"/>
                        </a:spcBef>
                        <a:spcAft>
                          <a:spcPts val="0"/>
                        </a:spcAft>
                        <a:buClr>
                          <a:schemeClr val="dk1"/>
                        </a:buClr>
                        <a:buSzPts val="1100"/>
                        <a:buFont typeface="Arial"/>
                        <a:buNone/>
                      </a:pPr>
                      <a:r>
                        <a:rPr lang="en-US" sz="1800"/>
                        <a:t>Only detection of currency is being implemented , does not give any information about the country.</a:t>
                      </a:r>
                      <a:endParaRPr sz="1800" u="none" cap="none" strike="noStrike"/>
                    </a:p>
                  </a:txBody>
                  <a:tcPr marT="45725" marB="45725" marR="91450" marL="91450" anchor="ctr"/>
                </a:tc>
              </a:tr>
              <a:tr h="177800">
                <a:tc>
                  <a:txBody>
                    <a:bodyPr/>
                    <a:lstStyle/>
                    <a:p>
                      <a:pPr indent="0" lvl="0" marL="0" marR="0" rtl="0" algn="l">
                        <a:lnSpc>
                          <a:spcPct val="100000"/>
                        </a:lnSpc>
                        <a:spcBef>
                          <a:spcPts val="0"/>
                        </a:spcBef>
                        <a:spcAft>
                          <a:spcPts val="0"/>
                        </a:spcAft>
                        <a:buClr>
                          <a:srgbClr val="000000"/>
                        </a:buClr>
                        <a:buSzPts val="1800"/>
                        <a:buFont typeface="Arial"/>
                        <a:buNone/>
                      </a:pPr>
                      <a:r>
                        <a:rPr lang="en-US" sz="1800"/>
                        <a:t>Aneena Babu, </a:t>
                      </a:r>
                      <a:endParaRPr sz="1800"/>
                    </a:p>
                    <a:p>
                      <a:pPr indent="0" lvl="0" marL="0" marR="0" rtl="0" algn="l">
                        <a:lnSpc>
                          <a:spcPct val="100000"/>
                        </a:lnSpc>
                        <a:spcBef>
                          <a:spcPts val="0"/>
                        </a:spcBef>
                        <a:spcAft>
                          <a:spcPts val="0"/>
                        </a:spcAft>
                        <a:buClr>
                          <a:srgbClr val="000000"/>
                        </a:buClr>
                        <a:buSzPts val="1800"/>
                        <a:buFont typeface="Arial"/>
                        <a:buNone/>
                      </a:pPr>
                      <a:r>
                        <a:rPr lang="en-US" sz="1800"/>
                        <a:t>Vinetha Sankar</a:t>
                      </a:r>
                      <a:endParaRPr sz="1800"/>
                    </a:p>
                  </a:txBody>
                  <a:tcPr marT="45725" marB="45725" marR="91450" marL="91450" anchor="ctr"/>
                </a:tc>
                <a:tc>
                  <a:txBody>
                    <a:bodyPr/>
                    <a:lstStyle/>
                    <a:p>
                      <a:pPr indent="0" lvl="0" marL="0" rtl="0" algn="l">
                        <a:lnSpc>
                          <a:spcPct val="118181"/>
                        </a:lnSpc>
                        <a:spcBef>
                          <a:spcPts val="0"/>
                        </a:spcBef>
                        <a:spcAft>
                          <a:spcPts val="0"/>
                        </a:spcAft>
                        <a:buClr>
                          <a:schemeClr val="dk1"/>
                        </a:buClr>
                        <a:buSzPts val="1100"/>
                        <a:buFont typeface="Arial"/>
                        <a:buNone/>
                      </a:pPr>
                      <a:r>
                        <a:rPr lang="en-US" sz="1800"/>
                        <a:t>Fake Indian Currency Detectio</a:t>
                      </a:r>
                      <a:r>
                        <a:rPr lang="en-US" sz="1650">
                          <a:solidFill>
                            <a:srgbClr val="222222"/>
                          </a:solidFill>
                          <a:latin typeface="Arial"/>
                          <a:ea typeface="Arial"/>
                          <a:cs typeface="Arial"/>
                          <a:sym typeface="Arial"/>
                        </a:rPr>
                        <a:t>n</a:t>
                      </a:r>
                      <a:endParaRPr sz="1650">
                        <a:solidFill>
                          <a:srgbClr val="222222"/>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800"/>
                        <a:buFont typeface="Arial"/>
                        <a:buNone/>
                      </a:pPr>
                      <a:r>
                        <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2024</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Solution leveraging advanced image processing and computer vision techniques to detect and neutralize counterfeit notes. Counterfeiting currency poses a genuine menace to both the populace's well-being and the nation's economic stability.</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Image processing, feature extraction</a:t>
                      </a:r>
                      <a:endParaRPr sz="1800"/>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Brute force matcher</a:t>
                      </a:r>
                      <a:endParaRPr sz="1800"/>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422850" y="410700"/>
            <a:ext cx="113463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Problem Definition</a:t>
            </a:r>
            <a:endParaRPr u="sng"/>
          </a:p>
        </p:txBody>
      </p:sp>
      <p:sp>
        <p:nvSpPr>
          <p:cNvPr id="135" name="Google Shape;135;p7"/>
          <p:cNvSpPr txBox="1"/>
          <p:nvPr>
            <p:ph idx="1" type="body"/>
          </p:nvPr>
        </p:nvSpPr>
        <p:spPr>
          <a:xfrm>
            <a:off x="205407" y="2226761"/>
            <a:ext cx="11346300" cy="3693000"/>
          </a:xfrm>
          <a:prstGeom prst="rect">
            <a:avLst/>
          </a:prstGeom>
          <a:noFill/>
          <a:ln>
            <a:noFill/>
          </a:ln>
        </p:spPr>
        <p:txBody>
          <a:bodyPr anchorCtr="0" anchor="t" bIns="45700" lIns="91425" spcFirstLastPara="1" rIns="91425" wrap="square" tIns="45700">
            <a:normAutofit/>
          </a:bodyPr>
          <a:lstStyle/>
          <a:p>
            <a:pPr indent="0" lvl="0" marL="457200" rtl="0" algn="just">
              <a:lnSpc>
                <a:spcPct val="90000"/>
              </a:lnSpc>
              <a:spcBef>
                <a:spcPts val="1000"/>
              </a:spcBef>
              <a:spcAft>
                <a:spcPts val="0"/>
              </a:spcAft>
              <a:buNone/>
            </a:pPr>
            <a:r>
              <a:rPr lang="en-US">
                <a:latin typeface="Bookman Old Style"/>
                <a:ea typeface="Bookman Old Style"/>
                <a:cs typeface="Bookman Old Style"/>
                <a:sym typeface="Bookman Old Style"/>
              </a:rPr>
              <a:t>Our project aims to investigate the feasibility and effectiveness of leveraging Large Language Models (LLMs) to enhance fake currency detection systems by developing a model capable of analyzing textual and visual features of banknotes, extracting relevant security information, and identifying anomalies indicative of counterfeiting.</a:t>
            </a:r>
            <a:endParaRPr/>
          </a:p>
          <a:p>
            <a:pPr indent="-50800" lvl="0" marL="228600" rtl="0" algn="l">
              <a:lnSpc>
                <a:spcPct val="90000"/>
              </a:lnSpc>
              <a:spcBef>
                <a:spcPts val="1000"/>
              </a:spcBef>
              <a:spcAft>
                <a:spcPts val="0"/>
              </a:spcAft>
              <a:buClr>
                <a:schemeClr val="dk1"/>
              </a:buClr>
              <a:buSzPts val="2800"/>
              <a:buNone/>
            </a:pPr>
            <a:r>
              <a:t/>
            </a:r>
            <a:endParaRPr>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1" name="Google Shape;141;p8"/>
          <p:cNvSpPr txBox="1"/>
          <p:nvPr>
            <p:ph type="title"/>
          </p:nvPr>
        </p:nvSpPr>
        <p:spPr>
          <a:xfrm>
            <a:off x="838200" y="278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Objectives</a:t>
            </a:r>
            <a:endParaRPr u="sng"/>
          </a:p>
        </p:txBody>
      </p:sp>
      <p:sp>
        <p:nvSpPr>
          <p:cNvPr id="142" name="Google Shape;142;p8"/>
          <p:cNvSpPr txBox="1"/>
          <p:nvPr>
            <p:ph idx="1" type="body"/>
          </p:nvPr>
        </p:nvSpPr>
        <p:spPr>
          <a:xfrm>
            <a:off x="838200" y="1914875"/>
            <a:ext cx="10515600" cy="2630100"/>
          </a:xfrm>
          <a:prstGeom prst="rect">
            <a:avLst/>
          </a:prstGeom>
          <a:noFill/>
          <a:ln>
            <a:noFill/>
          </a:ln>
        </p:spPr>
        <p:txBody>
          <a:bodyPr anchorCtr="0" anchor="t" bIns="45700" lIns="91425" spcFirstLastPara="1" rIns="91425" wrap="square" tIns="45700">
            <a:noAutofit/>
          </a:bodyPr>
          <a:lstStyle/>
          <a:p>
            <a:pPr indent="-387350" lvl="0" marL="457200" rtl="0" algn="just">
              <a:lnSpc>
                <a:spcPct val="70000"/>
              </a:lnSpc>
              <a:spcBef>
                <a:spcPts val="1000"/>
              </a:spcBef>
              <a:spcAft>
                <a:spcPts val="0"/>
              </a:spcAft>
              <a:buSzPts val="2500"/>
              <a:buFont typeface="Times New Roman"/>
              <a:buChar char="•"/>
            </a:pPr>
            <a:r>
              <a:rPr b="1" lang="en-US" sz="2500">
                <a:latin typeface="Times New Roman"/>
                <a:ea typeface="Times New Roman"/>
                <a:cs typeface="Times New Roman"/>
                <a:sym typeface="Times New Roman"/>
              </a:rPr>
              <a:t>LLM-Based Classification</a:t>
            </a:r>
            <a:r>
              <a:rPr lang="en-US"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a:p>
            <a:pPr indent="0" lvl="0" marL="457200" rtl="0" algn="just">
              <a:lnSpc>
                <a:spcPct val="70000"/>
              </a:lnSpc>
              <a:spcBef>
                <a:spcPts val="1000"/>
              </a:spcBef>
              <a:spcAft>
                <a:spcPts val="0"/>
              </a:spcAft>
              <a:buNone/>
            </a:pPr>
            <a:r>
              <a:rPr lang="en-US" sz="2500">
                <a:latin typeface="Times New Roman"/>
                <a:ea typeface="Times New Roman"/>
                <a:cs typeface="Times New Roman"/>
                <a:sym typeface="Times New Roman"/>
              </a:rPr>
              <a:t>Leverage an LLM to analyze textual and visual patterns to accurately classify currency denominations.</a:t>
            </a:r>
            <a:br>
              <a:rPr lang="en-US"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a:p>
            <a:pPr indent="-387350" lvl="0" marL="457200" rtl="0" algn="just">
              <a:lnSpc>
                <a:spcPct val="70000"/>
              </a:lnSpc>
              <a:spcBef>
                <a:spcPts val="1000"/>
              </a:spcBef>
              <a:spcAft>
                <a:spcPts val="0"/>
              </a:spcAft>
              <a:buSzPts val="2500"/>
              <a:buFont typeface="Times New Roman"/>
              <a:buChar char="•"/>
            </a:pPr>
            <a:r>
              <a:rPr b="1" lang="en-US" sz="2500">
                <a:latin typeface="Times New Roman"/>
                <a:ea typeface="Times New Roman"/>
                <a:cs typeface="Times New Roman"/>
                <a:sym typeface="Times New Roman"/>
              </a:rPr>
              <a:t>Counterfeit Detection</a:t>
            </a:r>
            <a:r>
              <a:rPr lang="en-US"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a:p>
            <a:pPr indent="0" lvl="0" marL="457200" rtl="0" algn="just">
              <a:lnSpc>
                <a:spcPct val="70000"/>
              </a:lnSpc>
              <a:spcBef>
                <a:spcPts val="1000"/>
              </a:spcBef>
              <a:spcAft>
                <a:spcPts val="0"/>
              </a:spcAft>
              <a:buNone/>
            </a:pPr>
            <a:r>
              <a:rPr lang="en-US" sz="2500">
                <a:latin typeface="Times New Roman"/>
                <a:ea typeface="Times New Roman"/>
                <a:cs typeface="Times New Roman"/>
                <a:sym typeface="Times New Roman"/>
              </a:rPr>
              <a:t>Build a  robust detection algorithms within the LLM framework to reliably identify counterfeit notes.</a:t>
            </a:r>
            <a:br>
              <a:rPr lang="en-US"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a:p>
            <a:pPr indent="-387350" lvl="0" marL="457200" rtl="0" algn="just">
              <a:lnSpc>
                <a:spcPct val="70000"/>
              </a:lnSpc>
              <a:spcBef>
                <a:spcPts val="1000"/>
              </a:spcBef>
              <a:spcAft>
                <a:spcPts val="0"/>
              </a:spcAft>
              <a:buSzPts val="2500"/>
              <a:buFont typeface="Times New Roman"/>
              <a:buChar char="•"/>
            </a:pPr>
            <a:r>
              <a:rPr b="1" lang="en-US" sz="2500">
                <a:latin typeface="Times New Roman"/>
                <a:ea typeface="Times New Roman"/>
                <a:cs typeface="Times New Roman"/>
                <a:sym typeface="Times New Roman"/>
              </a:rPr>
              <a:t>Real-Time Verification</a:t>
            </a:r>
            <a:r>
              <a:rPr lang="en-US"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a:p>
            <a:pPr indent="0" lvl="0" marL="457200" rtl="0" algn="just">
              <a:lnSpc>
                <a:spcPct val="70000"/>
              </a:lnSpc>
              <a:spcBef>
                <a:spcPts val="1000"/>
              </a:spcBef>
              <a:spcAft>
                <a:spcPts val="0"/>
              </a:spcAft>
              <a:buNone/>
            </a:pPr>
            <a:r>
              <a:rPr lang="en-US" sz="2500">
                <a:latin typeface="Times New Roman"/>
                <a:ea typeface="Times New Roman"/>
                <a:cs typeface="Times New Roman"/>
                <a:sym typeface="Times New Roman"/>
              </a:rPr>
              <a:t> Develop  an interactive web application that enables users to scan and authenticate currency instantly using AI-driven analysis.</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131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Methodology </a:t>
            </a:r>
            <a:endParaRPr/>
          </a:p>
        </p:txBody>
      </p:sp>
      <p:sp>
        <p:nvSpPr>
          <p:cNvPr id="148" name="Google Shape;148;p9"/>
          <p:cNvSpPr txBox="1"/>
          <p:nvPr>
            <p:ph idx="1" type="body"/>
          </p:nvPr>
        </p:nvSpPr>
        <p:spPr>
          <a:xfrm>
            <a:off x="515825" y="1231550"/>
            <a:ext cx="6506400" cy="5079600"/>
          </a:xfrm>
          <a:prstGeom prst="rect">
            <a:avLst/>
          </a:prstGeom>
          <a:noFill/>
          <a:ln>
            <a:noFill/>
          </a:ln>
        </p:spPr>
        <p:txBody>
          <a:bodyPr anchorCtr="0" anchor="ctr" bIns="45700" lIns="91425" spcFirstLastPara="1" rIns="91425" wrap="square" tIns="45700">
            <a:spAutoFit/>
          </a:bodyPr>
          <a:lstStyle/>
          <a:p>
            <a:pPr indent="-400050" lvl="0" marL="457200" rtl="0" algn="just">
              <a:lnSpc>
                <a:spcPct val="100000"/>
              </a:lnSpc>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Public Datasets: Existing datasets of banknotes from different countries, including both genuine and counterfeit notes.</a:t>
            </a:r>
            <a:endParaRPr sz="2700">
              <a:latin typeface="Bookman Old Style"/>
              <a:ea typeface="Bookman Old Style"/>
              <a:cs typeface="Bookman Old Style"/>
              <a:sym typeface="Bookman Old Style"/>
            </a:endParaRPr>
          </a:p>
          <a:p>
            <a:pPr indent="-400050" lvl="0" marL="457200" rtl="0" algn="just">
              <a:lnSpc>
                <a:spcPct val="100000"/>
              </a:lnSpc>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Large Language Model (LLM) for Multimodal Learning or CNN-based Models: Used for deep learning-based image classification of real vs. fake currency.</a:t>
            </a:r>
            <a:endParaRPr sz="2700">
              <a:latin typeface="Bookman Old Style"/>
              <a:ea typeface="Bookman Old Style"/>
              <a:cs typeface="Bookman Old Style"/>
              <a:sym typeface="Bookman Old Style"/>
            </a:endParaRPr>
          </a:p>
          <a:p>
            <a:pPr indent="-258762" lvl="0" marL="265112" marR="0" rtl="0" algn="just">
              <a:lnSpc>
                <a:spcPct val="100000"/>
              </a:lnSpc>
              <a:spcBef>
                <a:spcPts val="0"/>
              </a:spcBef>
              <a:spcAft>
                <a:spcPts val="0"/>
              </a:spcAft>
              <a:buClr>
                <a:schemeClr val="dk1"/>
              </a:buClr>
              <a:buSzPts val="2700"/>
              <a:buFont typeface="Bookman Old Style"/>
              <a:buChar char="•"/>
            </a:pPr>
            <a:r>
              <a:rPr lang="en-US" sz="2700">
                <a:latin typeface="Bookman Old Style"/>
                <a:ea typeface="Bookman Old Style"/>
                <a:cs typeface="Bookman Old Style"/>
                <a:sym typeface="Bookman Old Style"/>
              </a:rPr>
              <a:t> Model Training and Evaluation:        Supervised learning</a:t>
            </a:r>
            <a:endParaRPr sz="2700"/>
          </a:p>
        </p:txBody>
      </p:sp>
      <p:pic>
        <p:nvPicPr>
          <p:cNvPr id="149" name="Google Shape;149;p9"/>
          <p:cNvPicPr preferRelativeResize="0"/>
          <p:nvPr/>
        </p:nvPicPr>
        <p:blipFill>
          <a:blip r:embed="rId3">
            <a:alphaModFix/>
          </a:blip>
          <a:stretch>
            <a:fillRect/>
          </a:stretch>
        </p:blipFill>
        <p:spPr>
          <a:xfrm>
            <a:off x="7022225" y="760391"/>
            <a:ext cx="4488475" cy="3231309"/>
          </a:xfrm>
          <a:prstGeom prst="rect">
            <a:avLst/>
          </a:prstGeom>
          <a:noFill/>
          <a:ln>
            <a:noFill/>
          </a:ln>
        </p:spPr>
      </p:pic>
      <p:pic>
        <p:nvPicPr>
          <p:cNvPr id="150" name="Google Shape;150;p9"/>
          <p:cNvPicPr preferRelativeResize="0"/>
          <p:nvPr/>
        </p:nvPicPr>
        <p:blipFill>
          <a:blip r:embed="rId4">
            <a:alphaModFix/>
          </a:blip>
          <a:stretch>
            <a:fillRect/>
          </a:stretch>
        </p:blipFill>
        <p:spPr>
          <a:xfrm>
            <a:off x="7110150" y="4108950"/>
            <a:ext cx="3370275" cy="2051525"/>
          </a:xfrm>
          <a:prstGeom prst="rect">
            <a:avLst/>
          </a:prstGeom>
          <a:noFill/>
          <a:ln>
            <a:noFill/>
          </a:ln>
        </p:spPr>
      </p:pic>
      <p:sp>
        <p:nvSpPr>
          <p:cNvPr id="151" name="Google Shape;151;p9"/>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2025-03-22T03:33:41Z</dcterms:created>
  <dc:creator>User</dc:creator>
</cp:coreProperties>
</file>