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6858000" cy="9144000"/>
  <p:embeddedFontLst>
    <p:embeddedFont>
      <p:font typeface="Lato"/>
      <p:regular r:id="rId34"/>
      <p:bold r:id="rId35"/>
      <p:italic r:id="rId36"/>
      <p:boldItalic r:id="rId37"/>
    </p:embeddedFont>
    <p:embeddedFont>
      <p:font typeface="Viga"/>
      <p:regular r:id="rId38"/>
    </p:embeddedFont>
    <p:embeddedFont>
      <p:font typeface="Quattrocento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43" roundtripDataSignature="AMtx7mhSE6TBUsvCRCCqYWYRvpjdwzxu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795465-4260-4503-AC2F-0B2D010FF87E}">
  <a:tblStyle styleId="{4D795465-4260-4503-AC2F-0B2D010FF8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bold.fntdata"/><Relationship Id="rId20" Type="http://schemas.openxmlformats.org/officeDocument/2006/relationships/slide" Target="slides/slide14.xml"/><Relationship Id="rId42" Type="http://schemas.openxmlformats.org/officeDocument/2006/relationships/font" Target="fonts/QuattrocentoSans-boldItalic.fntdata"/><Relationship Id="rId41" Type="http://schemas.openxmlformats.org/officeDocument/2006/relationships/font" Target="fonts/QuattrocentoSans-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39" Type="http://schemas.openxmlformats.org/officeDocument/2006/relationships/font" Target="fonts/QuattrocentoSans-regular.fntdata"/><Relationship Id="rId16" Type="http://schemas.openxmlformats.org/officeDocument/2006/relationships/slide" Target="slides/slide10.xml"/><Relationship Id="rId38" Type="http://schemas.openxmlformats.org/officeDocument/2006/relationships/font" Target="fonts/Viga-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 name="Google Shape;3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0f2c4160f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2e0f2c4160f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e0f2c4160f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0f2c4160f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2e0f2c4160f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e0f2c4160f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0f2c4160f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2e0f2c4160f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2e0f2c4160f_0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0f2c4160f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2e0f2c4160f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2e0f2c4160f_0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e0f2c4160f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2e0f2c4160f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2e0f2c4160f_0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e0f2c4160f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2e0f2c4160f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2e0f2c4160f_0_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e0f2c4160f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2e0f2c4160f_0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2e0f2c4160f_0_1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e0f2c4160f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2e0f2c4160f_0_1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2e0f2c4160f_0_1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 name="Google Shape;4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e0bff0f777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2e0bff0f777_0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2e0bff0f777_0_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e0bff0f777_0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2e0bff0f777_0_1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2e0bff0f777_0_1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e0bff0f777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g2e0bff0f777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2e0bff0f777_0_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e0bff0f777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g2e0bff0f777_0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2e0bff0f777_0_1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e0bff0f777_0_1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2e0bff0f777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e0bff0f777_0_1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g2e0bff0f777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e0bff0f777_0_1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2e0bff0f777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0bff0f777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g2e0bff0f777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2e0bff0f777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0bff0f777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0bff0f777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e0bff0f777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0bff0f777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e0bff0f777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2e0bff0f777_0_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0bff0f777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2e0bff0f777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2e0bff0f777_0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bild">
  <p:cSld name="Rubrikbild">
    <p:spTree>
      <p:nvGrpSpPr>
        <p:cNvPr id="17" name="Shape 17"/>
        <p:cNvGrpSpPr/>
        <p:nvPr/>
      </p:nvGrpSpPr>
      <p:grpSpPr>
        <a:xfrm>
          <a:off x="0" y="0"/>
          <a:ext cx="0" cy="0"/>
          <a:chOff x="0" y="0"/>
          <a:chExt cx="0" cy="0"/>
        </a:xfrm>
      </p:grpSpPr>
      <p:sp>
        <p:nvSpPr>
          <p:cNvPr id="18" name="Google Shape;18;p11"/>
          <p:cNvSpPr/>
          <p:nvPr/>
        </p:nvSpPr>
        <p:spPr>
          <a:xfrm>
            <a:off x="254950" y="262784"/>
            <a:ext cx="11682101" cy="6332433"/>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9" name="Google Shape;19;p11"/>
          <p:cNvSpPr txBox="1"/>
          <p:nvPr>
            <p:ph type="title"/>
          </p:nvPr>
        </p:nvSpPr>
        <p:spPr>
          <a:xfrm>
            <a:off x="521208" y="448056"/>
            <a:ext cx="6876288" cy="64008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 och innehåll">
  <p:cSld name="Rubrik och innehåll">
    <p:spTree>
      <p:nvGrpSpPr>
        <p:cNvPr id="20" name="Shape 20"/>
        <p:cNvGrpSpPr/>
        <p:nvPr/>
      </p:nvGrpSpPr>
      <p:grpSpPr>
        <a:xfrm>
          <a:off x="0" y="0"/>
          <a:ext cx="0" cy="0"/>
          <a:chOff x="0" y="0"/>
          <a:chExt cx="0" cy="0"/>
        </a:xfrm>
      </p:grpSpPr>
      <p:sp>
        <p:nvSpPr>
          <p:cNvPr id="21" name="Google Shape;21;p12"/>
          <p:cNvSpPr/>
          <p:nvPr/>
        </p:nvSpPr>
        <p:spPr>
          <a:xfrm>
            <a:off x="256032" y="265176"/>
            <a:ext cx="11683049" cy="6332433"/>
          </a:xfrm>
          <a:prstGeom prst="rect">
            <a:avLst/>
          </a:prstGeom>
          <a:solidFill>
            <a:srgbClr val="F5F5F5"/>
          </a:solid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22" name="Google Shape;22;p12"/>
          <p:cNvCxnSpPr/>
          <p:nvPr/>
        </p:nvCxnSpPr>
        <p:spPr>
          <a:xfrm>
            <a:off x="604434" y="1196392"/>
            <a:ext cx="10983132" cy="0"/>
          </a:xfrm>
          <a:prstGeom prst="straightConnector1">
            <a:avLst/>
          </a:prstGeom>
          <a:noFill/>
          <a:ln cap="flat" cmpd="sng" w="25400">
            <a:solidFill>
              <a:srgbClr val="D24726"/>
            </a:solidFill>
            <a:prstDash val="solid"/>
            <a:miter lim="800000"/>
            <a:headEnd len="sm" w="sm" type="none"/>
            <a:tailEnd len="sm" w="sm" type="none"/>
          </a:ln>
        </p:spPr>
      </p:cxnSp>
      <p:sp>
        <p:nvSpPr>
          <p:cNvPr id="23" name="Google Shape;23;p12"/>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A3838"/>
              </a:buClr>
              <a:buSzPts val="2800"/>
              <a:buFont typeface="Quattrocento Sans"/>
              <a:buNone/>
              <a:defRPr sz="2800">
                <a:solidFill>
                  <a:srgbClr val="3A38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2"/>
          <p:cNvSpPr txBox="1"/>
          <p:nvPr>
            <p:ph idx="1" type="body"/>
          </p:nvPr>
        </p:nvSpPr>
        <p:spPr>
          <a:xfrm>
            <a:off x="539496" y="1435608"/>
            <a:ext cx="4416552" cy="3977640"/>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F3F3F"/>
              </a:buClr>
              <a:buSzPts val="1200"/>
              <a:buFont typeface="Quattrocento Sans"/>
              <a:buNone/>
              <a:defRPr sz="1200">
                <a:solidFill>
                  <a:srgbClr val="3F3F3F"/>
                </a:solidFill>
              </a:defRPr>
            </a:lvl1pPr>
            <a:lvl2pPr indent="-304800" lvl="1" marL="914400" algn="l">
              <a:lnSpc>
                <a:spcPct val="150000"/>
              </a:lnSpc>
              <a:spcBef>
                <a:spcPts val="1200"/>
              </a:spcBef>
              <a:spcAft>
                <a:spcPts val="0"/>
              </a:spcAft>
              <a:buClr>
                <a:srgbClr val="3F3F3F"/>
              </a:buClr>
              <a:buSzPts val="1200"/>
              <a:buChar char="•"/>
              <a:defRPr sz="1200">
                <a:solidFill>
                  <a:srgbClr val="3F3F3F"/>
                </a:solidFill>
              </a:defRPr>
            </a:lvl2pPr>
            <a:lvl3pPr indent="-304800" lvl="2" marL="1371600" algn="l">
              <a:lnSpc>
                <a:spcPct val="150000"/>
              </a:lnSpc>
              <a:spcBef>
                <a:spcPts val="1200"/>
              </a:spcBef>
              <a:spcAft>
                <a:spcPts val="0"/>
              </a:spcAft>
              <a:buClr>
                <a:srgbClr val="3F3F3F"/>
              </a:buClr>
              <a:buSzPts val="1200"/>
              <a:buChar char="•"/>
              <a:defRPr sz="1200">
                <a:solidFill>
                  <a:srgbClr val="3F3F3F"/>
                </a:solidFill>
              </a:defRPr>
            </a:lvl3pPr>
            <a:lvl4pPr indent="-304800" lvl="3" marL="1828800" algn="l">
              <a:lnSpc>
                <a:spcPct val="150000"/>
              </a:lnSpc>
              <a:spcBef>
                <a:spcPts val="1200"/>
              </a:spcBef>
              <a:spcAft>
                <a:spcPts val="0"/>
              </a:spcAft>
              <a:buClr>
                <a:srgbClr val="3F3F3F"/>
              </a:buClr>
              <a:buSzPts val="1200"/>
              <a:buChar char="•"/>
              <a:defRPr sz="1200">
                <a:solidFill>
                  <a:srgbClr val="3F3F3F"/>
                </a:solidFill>
              </a:defRPr>
            </a:lvl4pPr>
            <a:lvl5pPr indent="-304800" lvl="4" marL="2286000" algn="l">
              <a:lnSpc>
                <a:spcPct val="150000"/>
              </a:lnSpc>
              <a:spcBef>
                <a:spcPts val="1200"/>
              </a:spcBef>
              <a:spcAft>
                <a:spcPts val="0"/>
              </a:spcAft>
              <a:buClr>
                <a:srgbClr val="3F3F3F"/>
              </a:buClr>
              <a:buSzPts val="1200"/>
              <a:buChar char="•"/>
              <a:defRPr sz="1200">
                <a:solidFill>
                  <a:srgbClr val="3F3F3F"/>
                </a:solidFill>
              </a:defRPr>
            </a:lvl5pPr>
            <a:lvl6pPr indent="-342900" lvl="5" marL="2743200" algn="l">
              <a:lnSpc>
                <a:spcPct val="150000"/>
              </a:lnSpc>
              <a:spcBef>
                <a:spcPts val="1200"/>
              </a:spcBef>
              <a:spcAft>
                <a:spcPts val="0"/>
              </a:spcAft>
              <a:buClr>
                <a:schemeClr val="dk1"/>
              </a:buClr>
              <a:buSzPts val="1800"/>
              <a:buChar char="•"/>
              <a:defRPr/>
            </a:lvl6pPr>
            <a:lvl7pPr indent="-342900" lvl="6" marL="3200400" algn="l">
              <a:lnSpc>
                <a:spcPct val="150000"/>
              </a:lnSpc>
              <a:spcBef>
                <a:spcPts val="1200"/>
              </a:spcBef>
              <a:spcAft>
                <a:spcPts val="0"/>
              </a:spcAft>
              <a:buClr>
                <a:schemeClr val="dk1"/>
              </a:buClr>
              <a:buSzPts val="1800"/>
              <a:buChar char="•"/>
              <a:defRPr/>
            </a:lvl7pPr>
            <a:lvl8pPr indent="-342900" lvl="7" marL="3657600" algn="l">
              <a:lnSpc>
                <a:spcPct val="150000"/>
              </a:lnSpc>
              <a:spcBef>
                <a:spcPts val="1200"/>
              </a:spcBef>
              <a:spcAft>
                <a:spcPts val="0"/>
              </a:spcAft>
              <a:buClr>
                <a:schemeClr val="dk1"/>
              </a:buClr>
              <a:buSzPts val="1800"/>
              <a:buChar char="•"/>
              <a:defRPr/>
            </a:lvl8pPr>
            <a:lvl9pPr indent="-228600" lvl="8" marL="4114800" algn="l">
              <a:lnSpc>
                <a:spcPct val="90000"/>
              </a:lnSpc>
              <a:spcBef>
                <a:spcPts val="1200"/>
              </a:spcBef>
              <a:spcAft>
                <a:spcPts val="0"/>
              </a:spcAft>
              <a:buClr>
                <a:schemeClr val="dk1"/>
              </a:buClr>
              <a:buSzPts val="1800"/>
              <a:buNone/>
              <a:defRPr/>
            </a:lvl9pPr>
          </a:lstStyle>
          <a:p/>
        </p:txBody>
      </p:sp>
      <p:sp>
        <p:nvSpPr>
          <p:cNvPr id="25" name="Google Shape;25;p12"/>
          <p:cNvSpPr txBox="1"/>
          <p:nvPr>
            <p:ph idx="10" type="dt"/>
          </p:nvPr>
        </p:nvSpPr>
        <p:spPr>
          <a:xfrm>
            <a:off x="539496" y="62039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1" type="ftr"/>
          </p:nvPr>
        </p:nvSpPr>
        <p:spPr>
          <a:xfrm>
            <a:off x="4648200" y="62039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2" type="sldNum"/>
          </p:nvPr>
        </p:nvSpPr>
        <p:spPr>
          <a:xfrm>
            <a:off x="8371926" y="6203952"/>
            <a:ext cx="3276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595959"/>
                </a:solidFill>
                <a:latin typeface="Quattrocento Sans"/>
                <a:ea typeface="Quattrocento Sans"/>
                <a:cs typeface="Quattrocento Sans"/>
                <a:sym typeface="Quattrocento Sans"/>
              </a:defRPr>
            </a:lvl1pPr>
            <a:lvl2pPr indent="0" lvl="1" marL="0" marR="0" algn="r">
              <a:spcBef>
                <a:spcPts val="0"/>
              </a:spcBef>
              <a:buNone/>
              <a:defRPr sz="1200">
                <a:solidFill>
                  <a:srgbClr val="595959"/>
                </a:solidFill>
                <a:latin typeface="Quattrocento Sans"/>
                <a:ea typeface="Quattrocento Sans"/>
                <a:cs typeface="Quattrocento Sans"/>
                <a:sym typeface="Quattrocento Sans"/>
              </a:defRPr>
            </a:lvl2pPr>
            <a:lvl3pPr indent="0" lvl="2" marL="0" marR="0" algn="r">
              <a:spcBef>
                <a:spcPts val="0"/>
              </a:spcBef>
              <a:buNone/>
              <a:defRPr sz="1200">
                <a:solidFill>
                  <a:srgbClr val="595959"/>
                </a:solidFill>
                <a:latin typeface="Quattrocento Sans"/>
                <a:ea typeface="Quattrocento Sans"/>
                <a:cs typeface="Quattrocento Sans"/>
                <a:sym typeface="Quattrocento Sans"/>
              </a:defRPr>
            </a:lvl3pPr>
            <a:lvl4pPr indent="0" lvl="3" marL="0" marR="0" algn="r">
              <a:spcBef>
                <a:spcPts val="0"/>
              </a:spcBef>
              <a:buNone/>
              <a:defRPr sz="1200">
                <a:solidFill>
                  <a:srgbClr val="595959"/>
                </a:solidFill>
                <a:latin typeface="Quattrocento Sans"/>
                <a:ea typeface="Quattrocento Sans"/>
                <a:cs typeface="Quattrocento Sans"/>
                <a:sym typeface="Quattrocento Sans"/>
              </a:defRPr>
            </a:lvl4pPr>
            <a:lvl5pPr indent="0" lvl="4" marL="0" marR="0" algn="r">
              <a:spcBef>
                <a:spcPts val="0"/>
              </a:spcBef>
              <a:buNone/>
              <a:defRPr sz="1200">
                <a:solidFill>
                  <a:srgbClr val="595959"/>
                </a:solidFill>
                <a:latin typeface="Quattrocento Sans"/>
                <a:ea typeface="Quattrocento Sans"/>
                <a:cs typeface="Quattrocento Sans"/>
                <a:sym typeface="Quattrocento Sans"/>
              </a:defRPr>
            </a:lvl5pPr>
            <a:lvl6pPr indent="0" lvl="5" marL="0" marR="0" algn="r">
              <a:spcBef>
                <a:spcPts val="0"/>
              </a:spcBef>
              <a:buNone/>
              <a:defRPr sz="1200">
                <a:solidFill>
                  <a:srgbClr val="595959"/>
                </a:solidFill>
                <a:latin typeface="Quattrocento Sans"/>
                <a:ea typeface="Quattrocento Sans"/>
                <a:cs typeface="Quattrocento Sans"/>
                <a:sym typeface="Quattrocento Sans"/>
              </a:defRPr>
            </a:lvl6pPr>
            <a:lvl7pPr indent="0" lvl="6" marL="0" marR="0" algn="r">
              <a:spcBef>
                <a:spcPts val="0"/>
              </a:spcBef>
              <a:buNone/>
              <a:defRPr sz="1200">
                <a:solidFill>
                  <a:srgbClr val="595959"/>
                </a:solidFill>
                <a:latin typeface="Quattrocento Sans"/>
                <a:ea typeface="Quattrocento Sans"/>
                <a:cs typeface="Quattrocento Sans"/>
                <a:sym typeface="Quattrocento Sans"/>
              </a:defRPr>
            </a:lvl7pPr>
            <a:lvl8pPr indent="0" lvl="7" marL="0" marR="0" algn="r">
              <a:spcBef>
                <a:spcPts val="0"/>
              </a:spcBef>
              <a:buNone/>
              <a:defRPr sz="1200">
                <a:solidFill>
                  <a:srgbClr val="595959"/>
                </a:solidFill>
                <a:latin typeface="Quattrocento Sans"/>
                <a:ea typeface="Quattrocento Sans"/>
                <a:cs typeface="Quattrocento Sans"/>
                <a:sym typeface="Quattrocento Sans"/>
              </a:defRPr>
            </a:lvl8pPr>
            <a:lvl9pPr indent="0" lvl="8" marL="0" marR="0" algn="r">
              <a:spcBef>
                <a:spcPts val="0"/>
              </a:spcBef>
              <a:buNone/>
              <a:defRPr sz="1200">
                <a:solidFill>
                  <a:srgbClr val="595959"/>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vsnittsrubrik">
  <p:cSld name="Avsnittsrubrik">
    <p:spTree>
      <p:nvGrpSpPr>
        <p:cNvPr id="28" name="Shape 28"/>
        <p:cNvGrpSpPr/>
        <p:nvPr/>
      </p:nvGrpSpPr>
      <p:grpSpPr>
        <a:xfrm>
          <a:off x="0" y="0"/>
          <a:ext cx="0" cy="0"/>
          <a:chOff x="0" y="0"/>
          <a:chExt cx="0" cy="0"/>
        </a:xfrm>
      </p:grpSpPr>
      <p:sp>
        <p:nvSpPr>
          <p:cNvPr id="29" name="Google Shape;29;p13"/>
          <p:cNvSpPr/>
          <p:nvPr/>
        </p:nvSpPr>
        <p:spPr>
          <a:xfrm>
            <a:off x="254951" y="262784"/>
            <a:ext cx="11683049" cy="6332433"/>
          </a:xfrm>
          <a:prstGeom prst="rect">
            <a:avLst/>
          </a:prstGeom>
          <a:solidFill>
            <a:srgbClr val="F5F5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0" name="Google Shape;30;p13"/>
          <p:cNvSpPr/>
          <p:nvPr/>
        </p:nvSpPr>
        <p:spPr>
          <a:xfrm>
            <a:off x="254950" y="262784"/>
            <a:ext cx="11682101" cy="2072643"/>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1" name="Google Shape;31;p13"/>
          <p:cNvSpPr txBox="1"/>
          <p:nvPr>
            <p:ph type="title"/>
          </p:nvPr>
        </p:nvSpPr>
        <p:spPr>
          <a:xfrm>
            <a:off x="521208" y="1536192"/>
            <a:ext cx="6876288" cy="64008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3"/>
          <p:cNvSpPr txBox="1"/>
          <p:nvPr>
            <p:ph idx="1" type="body"/>
          </p:nvPr>
        </p:nvSpPr>
        <p:spPr>
          <a:xfrm>
            <a:off x="539496" y="2560320"/>
            <a:ext cx="9445752" cy="3977640"/>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F3F3F"/>
              </a:buClr>
              <a:buSzPts val="2400"/>
              <a:buFont typeface="Quattrocento Sans"/>
              <a:buNone/>
              <a:defRPr sz="2400">
                <a:solidFill>
                  <a:srgbClr val="3F3F3F"/>
                </a:solidFill>
                <a:latin typeface="Quattrocento Sans"/>
                <a:ea typeface="Quattrocento Sans"/>
                <a:cs typeface="Quattrocento Sans"/>
                <a:sym typeface="Quattrocento Sans"/>
              </a:defRPr>
            </a:lvl1pPr>
            <a:lvl2pPr indent="-304800" lvl="1" marL="914400" algn="l">
              <a:lnSpc>
                <a:spcPct val="150000"/>
              </a:lnSpc>
              <a:spcBef>
                <a:spcPts val="1200"/>
              </a:spcBef>
              <a:spcAft>
                <a:spcPts val="0"/>
              </a:spcAft>
              <a:buClr>
                <a:srgbClr val="3F3F3F"/>
              </a:buClr>
              <a:buSzPts val="1200"/>
              <a:buChar char="•"/>
              <a:defRPr sz="1200">
                <a:solidFill>
                  <a:srgbClr val="3F3F3F"/>
                </a:solidFill>
              </a:defRPr>
            </a:lvl2pPr>
            <a:lvl3pPr indent="-304800" lvl="2" marL="1371600" algn="l">
              <a:lnSpc>
                <a:spcPct val="150000"/>
              </a:lnSpc>
              <a:spcBef>
                <a:spcPts val="1200"/>
              </a:spcBef>
              <a:spcAft>
                <a:spcPts val="0"/>
              </a:spcAft>
              <a:buClr>
                <a:srgbClr val="3F3F3F"/>
              </a:buClr>
              <a:buSzPts val="1200"/>
              <a:buChar char="•"/>
              <a:defRPr sz="1200">
                <a:solidFill>
                  <a:srgbClr val="3F3F3F"/>
                </a:solidFill>
              </a:defRPr>
            </a:lvl3pPr>
            <a:lvl4pPr indent="-304800" lvl="3" marL="1828800" algn="l">
              <a:lnSpc>
                <a:spcPct val="150000"/>
              </a:lnSpc>
              <a:spcBef>
                <a:spcPts val="1200"/>
              </a:spcBef>
              <a:spcAft>
                <a:spcPts val="0"/>
              </a:spcAft>
              <a:buClr>
                <a:srgbClr val="3F3F3F"/>
              </a:buClr>
              <a:buSzPts val="1200"/>
              <a:buChar char="•"/>
              <a:defRPr sz="1200">
                <a:solidFill>
                  <a:srgbClr val="3F3F3F"/>
                </a:solidFill>
              </a:defRPr>
            </a:lvl4pPr>
            <a:lvl5pPr indent="-304800" lvl="4" marL="2286000" algn="l">
              <a:lnSpc>
                <a:spcPct val="150000"/>
              </a:lnSpc>
              <a:spcBef>
                <a:spcPts val="1200"/>
              </a:spcBef>
              <a:spcAft>
                <a:spcPts val="0"/>
              </a:spcAft>
              <a:buClr>
                <a:srgbClr val="3F3F3F"/>
              </a:buClr>
              <a:buSzPts val="1200"/>
              <a:buChar char="•"/>
              <a:defRPr sz="1200">
                <a:solidFill>
                  <a:srgbClr val="3F3F3F"/>
                </a:solidFill>
              </a:defRPr>
            </a:lvl5pPr>
            <a:lvl6pPr indent="-342900" lvl="5" marL="2743200" algn="l">
              <a:lnSpc>
                <a:spcPct val="150000"/>
              </a:lnSpc>
              <a:spcBef>
                <a:spcPts val="1200"/>
              </a:spcBef>
              <a:spcAft>
                <a:spcPts val="0"/>
              </a:spcAft>
              <a:buClr>
                <a:schemeClr val="dk1"/>
              </a:buClr>
              <a:buSzPts val="1800"/>
              <a:buChar char="•"/>
              <a:defRPr/>
            </a:lvl6pPr>
            <a:lvl7pPr indent="-342900" lvl="6" marL="3200400" algn="l">
              <a:lnSpc>
                <a:spcPct val="150000"/>
              </a:lnSpc>
              <a:spcBef>
                <a:spcPts val="1200"/>
              </a:spcBef>
              <a:spcAft>
                <a:spcPts val="0"/>
              </a:spcAft>
              <a:buClr>
                <a:schemeClr val="dk1"/>
              </a:buClr>
              <a:buSzPts val="1800"/>
              <a:buChar char="•"/>
              <a:defRPr/>
            </a:lvl7pPr>
            <a:lvl8pPr indent="-342900" lvl="7" marL="3657600" algn="l">
              <a:lnSpc>
                <a:spcPct val="150000"/>
              </a:lnSpc>
              <a:spcBef>
                <a:spcPts val="1200"/>
              </a:spcBef>
              <a:spcAft>
                <a:spcPts val="0"/>
              </a:spcAft>
              <a:buClr>
                <a:schemeClr val="dk1"/>
              </a:buClr>
              <a:buSzPts val="1800"/>
              <a:buChar char="•"/>
              <a:defRPr/>
            </a:lvl8pPr>
            <a:lvl9pPr indent="-228600" lvl="8" marL="4114800" algn="l">
              <a:lnSpc>
                <a:spcPct val="90000"/>
              </a:lnSpc>
              <a:spcBef>
                <a:spcPts val="1200"/>
              </a:spcBef>
              <a:spcAft>
                <a:spcPts val="0"/>
              </a:spcAft>
              <a:buClr>
                <a:schemeClr val="dk1"/>
              </a:buClr>
              <a:buSzPts val="1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p:nvPr/>
        </p:nvSpPr>
        <p:spPr>
          <a:xfrm>
            <a:off x="256032" y="265176"/>
            <a:ext cx="11683049" cy="6332433"/>
          </a:xfrm>
          <a:prstGeom prst="rect">
            <a:avLst/>
          </a:prstGeom>
          <a:solidFill>
            <a:srgbClr val="F5F5F5"/>
          </a:solid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 name="Google Shape;11;p10"/>
          <p:cNvSpPr txBox="1"/>
          <p:nvPr>
            <p:ph type="title"/>
          </p:nvPr>
        </p:nvSpPr>
        <p:spPr>
          <a:xfrm>
            <a:off x="521208" y="448056"/>
            <a:ext cx="6876288" cy="64008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1"/>
              </a:buClr>
              <a:buSzPts val="2800"/>
              <a:buFont typeface="Quattrocento Sans"/>
              <a:buNone/>
              <a:defRPr b="0" i="0" sz="2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0"/>
          <p:cNvSpPr txBox="1"/>
          <p:nvPr>
            <p:ph idx="1" type="body"/>
          </p:nvPr>
        </p:nvSpPr>
        <p:spPr>
          <a:xfrm>
            <a:off x="539496" y="1435608"/>
            <a:ext cx="4416552" cy="397764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50000"/>
              </a:lnSpc>
              <a:spcBef>
                <a:spcPts val="1000"/>
              </a:spcBef>
              <a:spcAft>
                <a:spcPts val="0"/>
              </a:spcAft>
              <a:buClr>
                <a:schemeClr val="dk1"/>
              </a:buClr>
              <a:buSzPts val="1200"/>
              <a:buFont typeface="Quattrocento Sans"/>
              <a:buNone/>
              <a:defRPr b="0" i="0" sz="1200" u="none" cap="none" strike="noStrike">
                <a:solidFill>
                  <a:schemeClr val="dk1"/>
                </a:solidFill>
                <a:latin typeface="Quattrocento Sans"/>
                <a:ea typeface="Quattrocento Sans"/>
                <a:cs typeface="Quattrocento Sans"/>
                <a:sym typeface="Quattrocento Sans"/>
              </a:defRPr>
            </a:lvl1pPr>
            <a:lvl2pPr indent="-304800" lvl="1" marL="9144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2pPr>
            <a:lvl3pPr indent="-304800" lvl="2" marL="13716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3pPr>
            <a:lvl4pPr indent="-304800" lvl="3" marL="18288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4pPr>
            <a:lvl5pPr indent="-304800" lvl="4" marL="22860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5pPr>
            <a:lvl6pPr indent="-304800" lvl="5" marL="27432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6pPr>
            <a:lvl7pPr indent="-304800" lvl="6" marL="32004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7pPr>
            <a:lvl8pPr indent="-304800" lvl="7" marL="36576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12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0"/>
          <p:cNvSpPr txBox="1"/>
          <p:nvPr>
            <p:ph idx="10" type="dt"/>
          </p:nvPr>
        </p:nvSpPr>
        <p:spPr>
          <a:xfrm>
            <a:off x="539496" y="6203952"/>
            <a:ext cx="3276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595959"/>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0"/>
          <p:cNvSpPr txBox="1"/>
          <p:nvPr>
            <p:ph idx="11" type="ftr"/>
          </p:nvPr>
        </p:nvSpPr>
        <p:spPr>
          <a:xfrm>
            <a:off x="4648200" y="620395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595959"/>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5" name="Google Shape;15;p10"/>
          <p:cNvSpPr txBox="1"/>
          <p:nvPr>
            <p:ph idx="12" type="sldNum"/>
          </p:nvPr>
        </p:nvSpPr>
        <p:spPr>
          <a:xfrm>
            <a:off x="8375904" y="6203952"/>
            <a:ext cx="3276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595959"/>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sv-SE"/>
              <a:t>‹#›</a:t>
            </a:fld>
            <a:endParaRPr/>
          </a:p>
        </p:txBody>
      </p:sp>
      <p:cxnSp>
        <p:nvCxnSpPr>
          <p:cNvPr id="16" name="Google Shape;16;p10"/>
          <p:cNvCxnSpPr/>
          <p:nvPr/>
        </p:nvCxnSpPr>
        <p:spPr>
          <a:xfrm>
            <a:off x="604434" y="1196392"/>
            <a:ext cx="10983132" cy="0"/>
          </a:xfrm>
          <a:prstGeom prst="straightConnector1">
            <a:avLst/>
          </a:prstGeom>
          <a:noFill/>
          <a:ln cap="flat" cmpd="sng" w="25400">
            <a:solidFill>
              <a:srgbClr val="D24726"/>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1"/>
          <p:cNvSpPr txBox="1"/>
          <p:nvPr>
            <p:ph idx="4294967295" type="ctrTitle"/>
          </p:nvPr>
        </p:nvSpPr>
        <p:spPr>
          <a:xfrm>
            <a:off x="838200" y="892431"/>
            <a:ext cx="10515600" cy="1412621"/>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4800"/>
              <a:buFont typeface="Quattrocento Sans"/>
              <a:buNone/>
            </a:pPr>
            <a:r>
              <a:rPr b="0" i="0" lang="sv-SE" sz="4800" u="none" cap="none" strike="noStrike">
                <a:solidFill>
                  <a:schemeClr val="lt1"/>
                </a:solidFill>
                <a:latin typeface="Quattrocento Sans"/>
                <a:ea typeface="Quattrocento Sans"/>
                <a:cs typeface="Quattrocento Sans"/>
                <a:sym typeface="Quattrocento Sans"/>
              </a:rPr>
              <a:t>Assessing Cloud Cost Effectiveness:</a:t>
            </a:r>
            <a:br>
              <a:rPr b="0" i="0" lang="sv-SE" sz="4800" u="none" cap="none" strike="noStrike">
                <a:solidFill>
                  <a:schemeClr val="lt1"/>
                </a:solidFill>
                <a:latin typeface="Quattrocento Sans"/>
                <a:ea typeface="Quattrocento Sans"/>
                <a:cs typeface="Quattrocento Sans"/>
                <a:sym typeface="Quattrocento Sans"/>
              </a:rPr>
            </a:br>
            <a:r>
              <a:rPr b="0" i="0" lang="sv-SE" sz="2800" u="none" cap="none" strike="noStrike">
                <a:solidFill>
                  <a:schemeClr val="lt1"/>
                </a:solidFill>
                <a:latin typeface="Quattrocento Sans"/>
                <a:ea typeface="Quattrocento Sans"/>
                <a:cs typeface="Quattrocento Sans"/>
                <a:sym typeface="Quattrocento Sans"/>
              </a:rPr>
              <a:t>A Comparative Analysis of IaaS and PaaS in Cloud Computing</a:t>
            </a:r>
            <a:endParaRPr b="0" i="0" sz="4800" u="none" cap="none" strike="noStrike">
              <a:solidFill>
                <a:schemeClr val="lt1"/>
              </a:solidFill>
              <a:latin typeface="Quattrocento Sans"/>
              <a:ea typeface="Quattrocento Sans"/>
              <a:cs typeface="Quattrocento Sans"/>
              <a:sym typeface="Quattrocento Sans"/>
            </a:endParaRPr>
          </a:p>
        </p:txBody>
      </p:sp>
      <p:sp>
        <p:nvSpPr>
          <p:cNvPr id="39" name="Google Shape;39;p1"/>
          <p:cNvSpPr txBox="1"/>
          <p:nvPr>
            <p:ph idx="4294967295" type="subTitle"/>
          </p:nvPr>
        </p:nvSpPr>
        <p:spPr>
          <a:xfrm>
            <a:off x="838200" y="2332211"/>
            <a:ext cx="9582736" cy="1137793"/>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50000"/>
              </a:lnSpc>
              <a:spcBef>
                <a:spcPts val="0"/>
              </a:spcBef>
              <a:spcAft>
                <a:spcPts val="0"/>
              </a:spcAft>
              <a:buClr>
                <a:schemeClr val="lt1"/>
              </a:buClr>
              <a:buSzPts val="1400"/>
              <a:buFont typeface="Quattrocento Sans"/>
              <a:buNone/>
            </a:pPr>
            <a:r>
              <a:rPr b="0" i="0" lang="sv-SE" sz="1400" u="none" cap="none" strike="noStrike">
                <a:solidFill>
                  <a:schemeClr val="lt1"/>
                </a:solidFill>
                <a:latin typeface="Quattrocento Sans"/>
                <a:ea typeface="Quattrocento Sans"/>
                <a:cs typeface="Quattrocento Sans"/>
                <a:sym typeface="Quattrocento Sans"/>
              </a:rPr>
              <a:t>GARABET ASLO</a:t>
            </a:r>
            <a:endParaRPr/>
          </a:p>
          <a:p>
            <a:pPr indent="0" lvl="0" marL="0" marR="0" rtl="0" algn="l">
              <a:lnSpc>
                <a:spcPct val="150000"/>
              </a:lnSpc>
              <a:spcBef>
                <a:spcPts val="2200"/>
              </a:spcBef>
              <a:spcAft>
                <a:spcPts val="0"/>
              </a:spcAft>
              <a:buClr>
                <a:schemeClr val="lt1"/>
              </a:buClr>
              <a:buSzPts val="1400"/>
              <a:buFont typeface="Quattrocento Sans"/>
              <a:buNone/>
            </a:pPr>
            <a:r>
              <a:rPr b="0" i="0" lang="sv-SE" sz="1400" u="none" cap="none" strike="noStrike">
                <a:solidFill>
                  <a:schemeClr val="lt1"/>
                </a:solidFill>
                <a:latin typeface="Quattrocento Sans"/>
                <a:ea typeface="Quattrocento Sans"/>
                <a:cs typeface="Quattrocento Sans"/>
                <a:sym typeface="Quattrocento Sans"/>
              </a:rPr>
              <a:t>LUDWIG HAHN</a:t>
            </a:r>
            <a:endParaRPr/>
          </a:p>
          <a:p>
            <a:pPr indent="0" lvl="0" marL="0" marR="0" rtl="0" algn="l">
              <a:lnSpc>
                <a:spcPct val="150000"/>
              </a:lnSpc>
              <a:spcBef>
                <a:spcPts val="2200"/>
              </a:spcBef>
              <a:spcAft>
                <a:spcPts val="0"/>
              </a:spcAft>
              <a:buClr>
                <a:schemeClr val="dk1"/>
              </a:buClr>
              <a:buSzPts val="1400"/>
              <a:buFont typeface="Quattrocento Sans"/>
              <a:buNone/>
            </a:pPr>
            <a:r>
              <a:t/>
            </a:r>
            <a:endParaRPr b="0" i="0" sz="1400" u="none" cap="none" strike="noStrike">
              <a:solidFill>
                <a:schemeClr val="lt1"/>
              </a:solidFill>
              <a:latin typeface="Quattrocento Sans"/>
              <a:ea typeface="Quattrocento Sans"/>
              <a:cs typeface="Quattrocento Sans"/>
              <a:sym typeface="Quattrocento Sans"/>
            </a:endParaRPr>
          </a:p>
          <a:p>
            <a:pPr indent="0" lvl="0" marL="0" marR="0" rtl="0" algn="l">
              <a:lnSpc>
                <a:spcPct val="150000"/>
              </a:lnSpc>
              <a:spcBef>
                <a:spcPts val="2200"/>
              </a:spcBef>
              <a:spcAft>
                <a:spcPts val="0"/>
              </a:spcAft>
              <a:buClr>
                <a:schemeClr val="dk1"/>
              </a:buClr>
              <a:buSzPts val="1400"/>
              <a:buFont typeface="Quattrocento Sans"/>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40" name="Google Shape;40;p1"/>
          <p:cNvSpPr txBox="1"/>
          <p:nvPr/>
        </p:nvSpPr>
        <p:spPr>
          <a:xfrm>
            <a:off x="3904673" y="698545"/>
            <a:ext cx="9582736" cy="296431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400"/>
              <a:buFont typeface="Quattrocento Sans"/>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41" name="Google Shape;41;p1"/>
          <p:cNvSpPr/>
          <p:nvPr/>
        </p:nvSpPr>
        <p:spPr>
          <a:xfrm>
            <a:off x="96982" y="4064000"/>
            <a:ext cx="11998036" cy="255449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b="1" lang="sv-SE" sz="2000">
                <a:solidFill>
                  <a:schemeClr val="dk1"/>
                </a:solidFill>
                <a:latin typeface="Quattrocento Sans"/>
                <a:ea typeface="Quattrocento Sans"/>
                <a:cs typeface="Quattrocento Sans"/>
                <a:sym typeface="Quattrocento Sans"/>
              </a:rPr>
              <a:t>         </a:t>
            </a:r>
            <a:r>
              <a:rPr b="1" lang="sv-SE" sz="1400">
                <a:solidFill>
                  <a:schemeClr val="accent1"/>
                </a:solidFill>
                <a:latin typeface="Quattrocento Sans"/>
                <a:ea typeface="Quattrocento Sans"/>
                <a:cs typeface="Quattrocento Sans"/>
                <a:sym typeface="Quattrocento Sans"/>
              </a:rPr>
              <a:t>Oponents:   </a:t>
            </a:r>
            <a:r>
              <a:rPr lang="sv-SE" sz="1400">
                <a:solidFill>
                  <a:schemeClr val="dk1"/>
                </a:solidFill>
                <a:latin typeface="Quattrocento Sans"/>
                <a:ea typeface="Quattrocento Sans"/>
                <a:cs typeface="Quattrocento Sans"/>
                <a:sym typeface="Quattrocento Sans"/>
              </a:rPr>
              <a:t>Nahom kifle Solomon (TIDAB) &amp; Maximilian Petersson (TIDAB)</a:t>
            </a:r>
            <a:endParaRPr/>
          </a:p>
          <a:p>
            <a:pPr indent="0" lvl="0" marL="0" marR="0" rtl="0" algn="l">
              <a:spcBef>
                <a:spcPts val="0"/>
              </a:spcBef>
              <a:spcAft>
                <a:spcPts val="0"/>
              </a:spcAft>
              <a:buNone/>
            </a:pPr>
            <a:r>
              <a:rPr b="1" lang="sv-SE" sz="1400">
                <a:solidFill>
                  <a:schemeClr val="dk1"/>
                </a:solidFill>
                <a:latin typeface="Quattrocento Sans"/>
                <a:ea typeface="Quattrocento Sans"/>
                <a:cs typeface="Quattrocento Sans"/>
                <a:sym typeface="Quattrocento Sans"/>
              </a:rPr>
              <a:t>             </a:t>
            </a:r>
            <a:r>
              <a:rPr b="1" lang="sv-SE" sz="1400">
                <a:solidFill>
                  <a:schemeClr val="accent1"/>
                </a:solidFill>
                <a:latin typeface="Quattrocento Sans"/>
                <a:ea typeface="Quattrocento Sans"/>
                <a:cs typeface="Quattrocento Sans"/>
                <a:sym typeface="Quattrocento Sans"/>
              </a:rPr>
              <a:t>Examiner:    </a:t>
            </a:r>
            <a:r>
              <a:rPr lang="sv-SE" sz="1400">
                <a:solidFill>
                  <a:schemeClr val="dk1"/>
                </a:solidFill>
                <a:latin typeface="Quattrocento Sans"/>
                <a:ea typeface="Quattrocento Sans"/>
                <a:cs typeface="Quattrocento Sans"/>
                <a:sym typeface="Quattrocento Sans"/>
              </a:rPr>
              <a:t>Ki Won Sung</a:t>
            </a:r>
            <a:endParaRPr/>
          </a:p>
          <a:p>
            <a:pPr indent="0" lvl="0" marL="0" marR="0" rtl="0" algn="l">
              <a:spcBef>
                <a:spcPts val="0"/>
              </a:spcBef>
              <a:spcAft>
                <a:spcPts val="0"/>
              </a:spcAft>
              <a:buNone/>
            </a:pPr>
            <a:r>
              <a:rPr b="1" lang="sv-SE" sz="1400">
                <a:solidFill>
                  <a:schemeClr val="dk1"/>
                </a:solidFill>
                <a:latin typeface="Quattrocento Sans"/>
                <a:ea typeface="Quattrocento Sans"/>
                <a:cs typeface="Quattrocento Sans"/>
                <a:sym typeface="Quattrocento Sans"/>
              </a:rPr>
              <a:t>             </a:t>
            </a:r>
            <a:r>
              <a:rPr b="1" lang="sv-SE" sz="1400">
                <a:solidFill>
                  <a:schemeClr val="accent1"/>
                </a:solidFill>
                <a:latin typeface="Quattrocento Sans"/>
                <a:ea typeface="Quattrocento Sans"/>
                <a:cs typeface="Quattrocento Sans"/>
                <a:sym typeface="Quattrocento Sans"/>
              </a:rPr>
              <a:t>Supervisor:  </a:t>
            </a:r>
            <a:r>
              <a:rPr lang="sv-SE" sz="1400">
                <a:solidFill>
                  <a:schemeClr val="dk1"/>
                </a:solidFill>
                <a:latin typeface="Quattrocento Sans"/>
                <a:ea typeface="Quattrocento Sans"/>
                <a:cs typeface="Quattrocento Sans"/>
                <a:sym typeface="Quattrocento Sans"/>
              </a:rPr>
              <a:t>Voravit Tanyingyong</a:t>
            </a:r>
            <a:endParaRPr sz="14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e0f2c4160f_0_20"/>
          <p:cNvSpPr txBox="1"/>
          <p:nvPr>
            <p:ph type="title"/>
          </p:nvPr>
        </p:nvSpPr>
        <p:spPr>
          <a:xfrm>
            <a:off x="1597891" y="448056"/>
            <a:ext cx="5800500" cy="640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sv-SE">
                <a:latin typeface="Quattrocento Sans"/>
                <a:ea typeface="Quattrocento Sans"/>
                <a:cs typeface="Quattrocento Sans"/>
                <a:sym typeface="Quattrocento Sans"/>
              </a:rPr>
              <a:t>Method - </a:t>
            </a:r>
            <a:r>
              <a:rPr lang="sv-SE"/>
              <a:t>Execution of Load Tests</a:t>
            </a:r>
            <a:endParaRPr>
              <a:latin typeface="Quattrocento Sans"/>
              <a:ea typeface="Quattrocento Sans"/>
              <a:cs typeface="Quattrocento Sans"/>
              <a:sym typeface="Quattrocento Sans"/>
            </a:endParaRPr>
          </a:p>
        </p:txBody>
      </p:sp>
      <p:sp>
        <p:nvSpPr>
          <p:cNvPr id="166" name="Google Shape;166;g2e0f2c4160f_0_20"/>
          <p:cNvSpPr txBox="1"/>
          <p:nvPr/>
        </p:nvSpPr>
        <p:spPr>
          <a:xfrm>
            <a:off x="770471" y="448056"/>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03</a:t>
            </a:r>
            <a:endParaRPr b="0" i="0" sz="3000" u="none" cap="none" strike="noStrike">
              <a:solidFill>
                <a:schemeClr val="lt1"/>
              </a:solidFill>
              <a:latin typeface="Viga"/>
              <a:ea typeface="Viga"/>
              <a:cs typeface="Viga"/>
              <a:sym typeface="Viga"/>
            </a:endParaRPr>
          </a:p>
        </p:txBody>
      </p:sp>
      <p:sp>
        <p:nvSpPr>
          <p:cNvPr id="167" name="Google Shape;167;g2e0f2c4160f_0_20"/>
          <p:cNvSpPr txBox="1"/>
          <p:nvPr/>
        </p:nvSpPr>
        <p:spPr>
          <a:xfrm>
            <a:off x="770475" y="1624025"/>
            <a:ext cx="5635200" cy="409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SE" sz="1700">
                <a:solidFill>
                  <a:srgbClr val="D24726"/>
                </a:solidFill>
                <a:latin typeface="Quattrocento Sans"/>
                <a:ea typeface="Quattrocento Sans"/>
                <a:cs typeface="Quattrocento Sans"/>
                <a:sym typeface="Quattrocento Sans"/>
              </a:rPr>
              <a:t>Incremental Load Testing</a:t>
            </a:r>
            <a:r>
              <a:rPr b="1" lang="sv-SE" sz="1700">
                <a:solidFill>
                  <a:schemeClr val="dk1"/>
                </a:solidFill>
                <a:latin typeface="Quattrocento Sans"/>
                <a:ea typeface="Quattrocento Sans"/>
                <a:cs typeface="Quattrocento Sans"/>
                <a:sym typeface="Quattrocento Sans"/>
              </a:rPr>
              <a:t> - </a:t>
            </a:r>
            <a:r>
              <a:rPr lang="sv-SE" sz="1700">
                <a:solidFill>
                  <a:schemeClr val="dk1"/>
                </a:solidFill>
                <a:latin typeface="Quattrocento Sans"/>
                <a:ea typeface="Quattrocento Sans"/>
                <a:cs typeface="Quattrocento Sans"/>
                <a:sym typeface="Quattrocento Sans"/>
              </a:rPr>
              <a:t>Start from a low rate of RPS to higher levels while monitoring the metrics</a:t>
            </a:r>
            <a:endParaRPr sz="17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7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sv-SE" sz="1700">
                <a:solidFill>
                  <a:schemeClr val="dk1"/>
                </a:solidFill>
                <a:latin typeface="Quattrocento Sans"/>
                <a:ea typeface="Quattrocento Sans"/>
                <a:cs typeface="Quattrocento Sans"/>
                <a:sym typeface="Quattrocento Sans"/>
              </a:rPr>
              <a:t>Specifications</a:t>
            </a:r>
            <a:endParaRPr b="1" sz="1700">
              <a:solidFill>
                <a:schemeClr val="dk1"/>
              </a:solidFill>
              <a:latin typeface="Quattrocento Sans"/>
              <a:ea typeface="Quattrocento Sans"/>
              <a:cs typeface="Quattrocento Sans"/>
              <a:sym typeface="Quattrocento Sans"/>
            </a:endParaRPr>
          </a:p>
          <a:p>
            <a:pPr indent="-336550" lvl="0" marL="457200" rtl="0" algn="l">
              <a:spcBef>
                <a:spcPts val="0"/>
              </a:spcBef>
              <a:spcAft>
                <a:spcPts val="0"/>
              </a:spcAft>
              <a:buClr>
                <a:schemeClr val="dk1"/>
              </a:buClr>
              <a:buSzPts val="1700"/>
              <a:buFont typeface="Quattrocento Sans"/>
              <a:buChar char="●"/>
            </a:pPr>
            <a:r>
              <a:rPr b="1" lang="sv-SE" sz="1500">
                <a:solidFill>
                  <a:schemeClr val="dk1"/>
                </a:solidFill>
                <a:latin typeface="Quattrocento Sans"/>
                <a:ea typeface="Quattrocento Sans"/>
                <a:cs typeface="Quattrocento Sans"/>
                <a:sym typeface="Quattrocento Sans"/>
              </a:rPr>
              <a:t>Database Specs:</a:t>
            </a:r>
            <a:r>
              <a:rPr b="1" lang="sv-SE" sz="1700">
                <a:solidFill>
                  <a:schemeClr val="dk1"/>
                </a:solidFill>
                <a:latin typeface="Quattrocento Sans"/>
                <a:ea typeface="Quattrocento Sans"/>
                <a:cs typeface="Quattrocento Sans"/>
                <a:sym typeface="Quattrocento Sans"/>
              </a:rPr>
              <a:t> </a:t>
            </a:r>
            <a:r>
              <a:rPr lang="sv-SE">
                <a:solidFill>
                  <a:schemeClr val="dk1"/>
                </a:solidFill>
                <a:latin typeface="Quattrocento Sans"/>
                <a:ea typeface="Quattrocento Sans"/>
                <a:cs typeface="Quattrocento Sans"/>
                <a:sym typeface="Quattrocento Sans"/>
              </a:rPr>
              <a:t>2 vCPU &amp; 2 GiB of memory</a:t>
            </a:r>
            <a:endParaRPr>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b="1" lang="sv-SE" sz="1500">
                <a:solidFill>
                  <a:schemeClr val="dk1"/>
                </a:solidFill>
                <a:latin typeface="Quattrocento Sans"/>
                <a:ea typeface="Quattrocento Sans"/>
                <a:cs typeface="Quattrocento Sans"/>
                <a:sym typeface="Quattrocento Sans"/>
              </a:rPr>
              <a:t>VM </a:t>
            </a:r>
            <a:r>
              <a:rPr b="1" lang="sv-SE" sz="1500">
                <a:solidFill>
                  <a:schemeClr val="dk1"/>
                </a:solidFill>
                <a:latin typeface="Quattrocento Sans"/>
                <a:ea typeface="Quattrocento Sans"/>
                <a:cs typeface="Quattrocento Sans"/>
                <a:sym typeface="Quattrocento Sans"/>
              </a:rPr>
              <a:t>Specs:</a:t>
            </a:r>
            <a:r>
              <a:rPr b="1" lang="sv-SE" sz="1700">
                <a:solidFill>
                  <a:schemeClr val="dk1"/>
                </a:solidFill>
                <a:latin typeface="Quattrocento Sans"/>
                <a:ea typeface="Quattrocento Sans"/>
                <a:cs typeface="Quattrocento Sans"/>
                <a:sym typeface="Quattrocento Sans"/>
              </a:rPr>
              <a:t> </a:t>
            </a:r>
            <a:r>
              <a:rPr lang="sv-SE">
                <a:solidFill>
                  <a:schemeClr val="dk1"/>
                </a:solidFill>
                <a:latin typeface="Quattrocento Sans"/>
                <a:ea typeface="Quattrocento Sans"/>
                <a:cs typeface="Quattrocento Sans"/>
                <a:sym typeface="Quattrocento Sans"/>
              </a:rPr>
              <a:t>start with 1 vCPU &amp; 1 GiB of memory</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sv-SE" sz="1700">
                <a:solidFill>
                  <a:schemeClr val="dk1"/>
                </a:solidFill>
                <a:latin typeface="Quattrocento Sans"/>
                <a:ea typeface="Quattrocento Sans"/>
                <a:cs typeface="Quattrocento Sans"/>
                <a:sym typeface="Quattrocento Sans"/>
              </a:rPr>
              <a:t>Termination Of Test Criteria</a:t>
            </a:r>
            <a:endParaRPr b="1" sz="1700">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Average response</a:t>
            </a:r>
            <a:r>
              <a:rPr lang="sv-SE" sz="1700">
                <a:solidFill>
                  <a:schemeClr val="dk1"/>
                </a:solidFill>
                <a:latin typeface="Quattrocento Sans"/>
                <a:ea typeface="Quattrocento Sans"/>
                <a:cs typeface="Quattrocento Sans"/>
                <a:sym typeface="Quattrocento Sans"/>
              </a:rPr>
              <a:t> &gt; </a:t>
            </a:r>
            <a:r>
              <a:rPr lang="sv-SE">
                <a:solidFill>
                  <a:schemeClr val="dk1"/>
                </a:solidFill>
                <a:latin typeface="Quattrocento Sans"/>
                <a:ea typeface="Quattrocento Sans"/>
                <a:cs typeface="Quattrocento Sans"/>
                <a:sym typeface="Quattrocento Sans"/>
              </a:rPr>
              <a:t>1000 ms</a:t>
            </a:r>
            <a:endParaRPr>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CPU utilization &gt; 80%</a:t>
            </a:r>
            <a:endParaRPr>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Memory Used &lt; 10%</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sv-SE" sz="1700">
                <a:solidFill>
                  <a:schemeClr val="dk1"/>
                </a:solidFill>
                <a:latin typeface="Quattrocento Sans"/>
                <a:ea typeface="Quattrocento Sans"/>
                <a:cs typeface="Quattrocento Sans"/>
                <a:sym typeface="Quattrocento Sans"/>
              </a:rPr>
              <a:t>Post Test Adjustments</a:t>
            </a:r>
            <a:endParaRPr b="1" sz="1700">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Clear the database</a:t>
            </a:r>
            <a:endParaRPr>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Terminate process and monitor until metrics stabilize</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700">
              <a:solidFill>
                <a:schemeClr val="dk1"/>
              </a:solidFill>
              <a:latin typeface="Quattrocento Sans"/>
              <a:ea typeface="Quattrocento Sans"/>
              <a:cs typeface="Quattrocento Sans"/>
              <a:sym typeface="Quattrocento Sans"/>
            </a:endParaRPr>
          </a:p>
        </p:txBody>
      </p:sp>
      <p:sp>
        <p:nvSpPr>
          <p:cNvPr id="168" name="Google Shape;168;g2e0f2c4160f_0_20"/>
          <p:cNvSpPr txBox="1"/>
          <p:nvPr/>
        </p:nvSpPr>
        <p:spPr>
          <a:xfrm>
            <a:off x="6503400" y="1624025"/>
            <a:ext cx="5635200" cy="24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SE" sz="1700">
                <a:solidFill>
                  <a:srgbClr val="D24726"/>
                </a:solidFill>
                <a:latin typeface="Quattrocento Sans"/>
                <a:ea typeface="Quattrocento Sans"/>
                <a:cs typeface="Quattrocento Sans"/>
                <a:sym typeface="Quattrocento Sans"/>
              </a:rPr>
              <a:t>Locust Tasks Structure</a:t>
            </a:r>
            <a:endParaRPr b="1" sz="1700">
              <a:solidFill>
                <a:srgbClr val="D24726"/>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AutoNum type="arabicPeriod"/>
            </a:pPr>
            <a:r>
              <a:rPr lang="sv-SE">
                <a:solidFill>
                  <a:schemeClr val="dk1"/>
                </a:solidFill>
                <a:latin typeface="Quattrocento Sans"/>
                <a:ea typeface="Quattrocento Sans"/>
                <a:cs typeface="Quattrocento Sans"/>
                <a:sym typeface="Quattrocento Sans"/>
              </a:rPr>
              <a:t>User behaviors are defined to interact with different endpoints. Creating users, logging in etc</a:t>
            </a:r>
            <a:endParaRPr>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AutoNum type="arabicPeriod"/>
            </a:pPr>
            <a:r>
              <a:rPr lang="sv-SE">
                <a:solidFill>
                  <a:schemeClr val="dk1"/>
                </a:solidFill>
                <a:latin typeface="Quattrocento Sans"/>
                <a:ea typeface="Quattrocento Sans"/>
                <a:cs typeface="Quattrocento Sans"/>
                <a:sym typeface="Quattrocento Sans"/>
              </a:rPr>
              <a:t>Store the data from the user behaviour to use for other endpoints. JWT token, emails etc.</a:t>
            </a:r>
            <a:endParaRPr>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AutoNum type="arabicPeriod"/>
            </a:pPr>
            <a:r>
              <a:rPr lang="sv-SE">
                <a:solidFill>
                  <a:schemeClr val="dk1"/>
                </a:solidFill>
                <a:latin typeface="Quattrocento Sans"/>
                <a:ea typeface="Quattrocento Sans"/>
                <a:cs typeface="Quattrocento Sans"/>
                <a:sym typeface="Quattrocento Sans"/>
              </a:rPr>
              <a:t>Data is loaded and utilized within each task to ensure variability and realism in the simulation.</a:t>
            </a:r>
            <a:endParaRPr>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AutoNum type="arabicPeriod"/>
            </a:pPr>
            <a:r>
              <a:rPr lang="sv-SE">
                <a:solidFill>
                  <a:schemeClr val="dk1"/>
                </a:solidFill>
                <a:latin typeface="Quattrocento Sans"/>
                <a:ea typeface="Quattrocento Sans"/>
                <a:cs typeface="Quattrocento Sans"/>
                <a:sym typeface="Quattrocento Sans"/>
              </a:rPr>
              <a:t>Responses are handled to log successes and identify failures</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7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e0f2c4160f_0_28"/>
          <p:cNvSpPr txBox="1"/>
          <p:nvPr>
            <p:ph type="title"/>
          </p:nvPr>
        </p:nvSpPr>
        <p:spPr>
          <a:xfrm>
            <a:off x="1597891" y="448056"/>
            <a:ext cx="5800500" cy="640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sv-SE">
                <a:latin typeface="Quattrocento Sans"/>
                <a:ea typeface="Quattrocento Sans"/>
                <a:cs typeface="Quattrocento Sans"/>
                <a:sym typeface="Quattrocento Sans"/>
              </a:rPr>
              <a:t>Method - </a:t>
            </a:r>
            <a:r>
              <a:rPr lang="sv-SE"/>
              <a:t>Selection of CSPs</a:t>
            </a:r>
            <a:endParaRPr>
              <a:latin typeface="Quattrocento Sans"/>
              <a:ea typeface="Quattrocento Sans"/>
              <a:cs typeface="Quattrocento Sans"/>
              <a:sym typeface="Quattrocento Sans"/>
            </a:endParaRPr>
          </a:p>
        </p:txBody>
      </p:sp>
      <p:sp>
        <p:nvSpPr>
          <p:cNvPr id="175" name="Google Shape;175;g2e0f2c4160f_0_28"/>
          <p:cNvSpPr txBox="1"/>
          <p:nvPr/>
        </p:nvSpPr>
        <p:spPr>
          <a:xfrm>
            <a:off x="770471" y="448056"/>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03</a:t>
            </a:r>
            <a:endParaRPr b="0" i="0" sz="3000" u="none" cap="none" strike="noStrike">
              <a:solidFill>
                <a:schemeClr val="lt1"/>
              </a:solidFill>
              <a:latin typeface="Viga"/>
              <a:ea typeface="Viga"/>
              <a:cs typeface="Viga"/>
              <a:sym typeface="Viga"/>
            </a:endParaRPr>
          </a:p>
        </p:txBody>
      </p:sp>
      <p:sp>
        <p:nvSpPr>
          <p:cNvPr id="176" name="Google Shape;176;g2e0f2c4160f_0_28"/>
          <p:cNvSpPr txBox="1"/>
          <p:nvPr/>
        </p:nvSpPr>
        <p:spPr>
          <a:xfrm>
            <a:off x="770475" y="1624025"/>
            <a:ext cx="5635200" cy="200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SE" sz="1700">
                <a:solidFill>
                  <a:srgbClr val="D24726"/>
                </a:solidFill>
                <a:latin typeface="Quattrocento Sans"/>
                <a:ea typeface="Quattrocento Sans"/>
                <a:cs typeface="Quattrocento Sans"/>
                <a:sym typeface="Quattrocento Sans"/>
              </a:rPr>
              <a:t>IaaS providers</a:t>
            </a:r>
            <a:endParaRPr b="1" sz="1700">
              <a:solidFill>
                <a:srgbClr val="D24726"/>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Amazon Web Services (</a:t>
            </a:r>
            <a:r>
              <a:rPr lang="sv-SE">
                <a:solidFill>
                  <a:schemeClr val="dk1"/>
                </a:solidFill>
                <a:latin typeface="Quattrocento Sans"/>
                <a:ea typeface="Quattrocento Sans"/>
                <a:cs typeface="Quattrocento Sans"/>
                <a:sym typeface="Quattrocento Sans"/>
              </a:rPr>
              <a:t>AWS)</a:t>
            </a:r>
            <a:endParaRPr>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Microsoft Azure</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sv-SE" sz="1700">
                <a:solidFill>
                  <a:srgbClr val="D24726"/>
                </a:solidFill>
                <a:latin typeface="Quattrocento Sans"/>
                <a:ea typeface="Quattrocento Sans"/>
                <a:cs typeface="Quattrocento Sans"/>
                <a:sym typeface="Quattrocento Sans"/>
              </a:rPr>
              <a:t>PaaS </a:t>
            </a:r>
            <a:r>
              <a:rPr b="1" lang="sv-SE" sz="1700">
                <a:solidFill>
                  <a:srgbClr val="D24726"/>
                </a:solidFill>
                <a:latin typeface="Quattrocento Sans"/>
                <a:ea typeface="Quattrocento Sans"/>
                <a:cs typeface="Quattrocento Sans"/>
                <a:sym typeface="Quattrocento Sans"/>
              </a:rPr>
              <a:t>providers</a:t>
            </a:r>
            <a:endParaRPr b="1" sz="1700">
              <a:solidFill>
                <a:srgbClr val="D24726"/>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Google Cloud Platform</a:t>
            </a:r>
            <a:endParaRPr>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Heroku</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p:txBody>
      </p:sp>
      <p:pic>
        <p:nvPicPr>
          <p:cNvPr id="177" name="Google Shape;177;g2e0f2c4160f_0_28"/>
          <p:cNvPicPr preferRelativeResize="0"/>
          <p:nvPr/>
        </p:nvPicPr>
        <p:blipFill>
          <a:blip r:embed="rId3">
            <a:alphaModFix/>
          </a:blip>
          <a:stretch>
            <a:fillRect/>
          </a:stretch>
        </p:blipFill>
        <p:spPr>
          <a:xfrm>
            <a:off x="5775475" y="1962375"/>
            <a:ext cx="2060875" cy="1233299"/>
          </a:xfrm>
          <a:prstGeom prst="rect">
            <a:avLst/>
          </a:prstGeom>
          <a:noFill/>
          <a:ln>
            <a:noFill/>
          </a:ln>
        </p:spPr>
      </p:pic>
      <p:pic>
        <p:nvPicPr>
          <p:cNvPr id="178" name="Google Shape;178;g2e0f2c4160f_0_28"/>
          <p:cNvPicPr preferRelativeResize="0"/>
          <p:nvPr/>
        </p:nvPicPr>
        <p:blipFill>
          <a:blip r:embed="rId4">
            <a:alphaModFix/>
          </a:blip>
          <a:stretch>
            <a:fillRect/>
          </a:stretch>
        </p:blipFill>
        <p:spPr>
          <a:xfrm>
            <a:off x="8653975" y="1897987"/>
            <a:ext cx="1647675" cy="1647675"/>
          </a:xfrm>
          <a:prstGeom prst="rect">
            <a:avLst/>
          </a:prstGeom>
          <a:noFill/>
          <a:ln>
            <a:noFill/>
          </a:ln>
        </p:spPr>
      </p:pic>
      <p:pic>
        <p:nvPicPr>
          <p:cNvPr id="179" name="Google Shape;179;g2e0f2c4160f_0_28"/>
          <p:cNvPicPr preferRelativeResize="0"/>
          <p:nvPr/>
        </p:nvPicPr>
        <p:blipFill>
          <a:blip r:embed="rId5">
            <a:alphaModFix/>
          </a:blip>
          <a:stretch>
            <a:fillRect/>
          </a:stretch>
        </p:blipFill>
        <p:spPr>
          <a:xfrm>
            <a:off x="5278800" y="3805638"/>
            <a:ext cx="5110949" cy="790600"/>
          </a:xfrm>
          <a:prstGeom prst="rect">
            <a:avLst/>
          </a:prstGeom>
          <a:noFill/>
          <a:ln>
            <a:noFill/>
          </a:ln>
        </p:spPr>
      </p:pic>
      <p:pic>
        <p:nvPicPr>
          <p:cNvPr id="180" name="Google Shape;180;g2e0f2c4160f_0_28"/>
          <p:cNvPicPr preferRelativeResize="0"/>
          <p:nvPr/>
        </p:nvPicPr>
        <p:blipFill>
          <a:blip r:embed="rId6">
            <a:alphaModFix/>
          </a:blip>
          <a:stretch>
            <a:fillRect/>
          </a:stretch>
        </p:blipFill>
        <p:spPr>
          <a:xfrm>
            <a:off x="4130375" y="4982325"/>
            <a:ext cx="4117901" cy="1151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ph type="title"/>
          </p:nvPr>
        </p:nvSpPr>
        <p:spPr>
          <a:xfrm>
            <a:off x="1533236" y="448056"/>
            <a:ext cx="5865090"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sv-SE"/>
              <a:t>Implementation - Script Overview</a:t>
            </a:r>
            <a:endParaRPr/>
          </a:p>
        </p:txBody>
      </p:sp>
      <p:sp>
        <p:nvSpPr>
          <p:cNvPr id="187" name="Google Shape;187;p7"/>
          <p:cNvSpPr txBox="1"/>
          <p:nvPr/>
        </p:nvSpPr>
        <p:spPr>
          <a:xfrm>
            <a:off x="541609" y="1296100"/>
            <a:ext cx="5110161" cy="1236475"/>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t/>
            </a:r>
            <a:endParaRPr sz="1200">
              <a:solidFill>
                <a:srgbClr val="3F3F3F"/>
              </a:solidFill>
              <a:latin typeface="Quattrocento Sans"/>
              <a:ea typeface="Quattrocento Sans"/>
              <a:cs typeface="Quattrocento Sans"/>
              <a:sym typeface="Quattrocento Sans"/>
            </a:endParaRPr>
          </a:p>
        </p:txBody>
      </p:sp>
      <p:sp>
        <p:nvSpPr>
          <p:cNvPr id="188" name="Google Shape;188;p7"/>
          <p:cNvSpPr txBox="1"/>
          <p:nvPr>
            <p:ph idx="12" type="sldNum"/>
          </p:nvPr>
        </p:nvSpPr>
        <p:spPr>
          <a:xfrm>
            <a:off x="8371926" y="6203952"/>
            <a:ext cx="3276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89" name="Google Shape;189;p7"/>
          <p:cNvSpPr txBox="1"/>
          <p:nvPr/>
        </p:nvSpPr>
        <p:spPr>
          <a:xfrm>
            <a:off x="729013" y="448056"/>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04</a:t>
            </a:r>
            <a:endParaRPr b="0" i="0" sz="3000" u="none" cap="none" strike="noStrike">
              <a:solidFill>
                <a:schemeClr val="lt1"/>
              </a:solidFill>
              <a:latin typeface="Viga"/>
              <a:ea typeface="Viga"/>
              <a:cs typeface="Viga"/>
              <a:sym typeface="Viga"/>
            </a:endParaRPr>
          </a:p>
        </p:txBody>
      </p:sp>
      <p:sp>
        <p:nvSpPr>
          <p:cNvPr id="190" name="Google Shape;190;p7"/>
          <p:cNvSpPr txBox="1"/>
          <p:nvPr/>
        </p:nvSpPr>
        <p:spPr>
          <a:xfrm>
            <a:off x="770475" y="1624025"/>
            <a:ext cx="5635200" cy="24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SE" sz="1700">
                <a:solidFill>
                  <a:srgbClr val="D24726"/>
                </a:solidFill>
                <a:latin typeface="Quattrocento Sans"/>
                <a:ea typeface="Quattrocento Sans"/>
                <a:cs typeface="Quattrocento Sans"/>
                <a:sym typeface="Quattrocento Sans"/>
              </a:rPr>
              <a:t>Locust Tasks Structure</a:t>
            </a:r>
            <a:endParaRPr b="1" sz="1700">
              <a:solidFill>
                <a:srgbClr val="D24726"/>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AutoNum type="arabicPeriod"/>
            </a:pPr>
            <a:r>
              <a:rPr lang="sv-SE">
                <a:solidFill>
                  <a:schemeClr val="dk1"/>
                </a:solidFill>
                <a:latin typeface="Quattrocento Sans"/>
                <a:ea typeface="Quattrocento Sans"/>
                <a:cs typeface="Quattrocento Sans"/>
                <a:sym typeface="Quattrocento Sans"/>
              </a:rPr>
              <a:t>User behaviors are defined to interact with different endpoints. Creating users, logging in etc</a:t>
            </a:r>
            <a:endParaRPr>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AutoNum type="arabicPeriod"/>
            </a:pPr>
            <a:r>
              <a:rPr lang="sv-SE">
                <a:solidFill>
                  <a:schemeClr val="dk1"/>
                </a:solidFill>
                <a:latin typeface="Quattrocento Sans"/>
                <a:ea typeface="Quattrocento Sans"/>
                <a:cs typeface="Quattrocento Sans"/>
                <a:sym typeface="Quattrocento Sans"/>
              </a:rPr>
              <a:t>Store the data from the user </a:t>
            </a:r>
            <a:r>
              <a:rPr lang="sv-SE">
                <a:solidFill>
                  <a:schemeClr val="dk1"/>
                </a:solidFill>
                <a:latin typeface="Quattrocento Sans"/>
                <a:ea typeface="Quattrocento Sans"/>
                <a:cs typeface="Quattrocento Sans"/>
                <a:sym typeface="Quattrocento Sans"/>
              </a:rPr>
              <a:t>behaviour to use for other endpoints. JWT token, emails etc.</a:t>
            </a:r>
            <a:endParaRPr>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AutoNum type="arabicPeriod"/>
            </a:pPr>
            <a:r>
              <a:rPr lang="sv-SE">
                <a:solidFill>
                  <a:schemeClr val="dk1"/>
                </a:solidFill>
                <a:latin typeface="Quattrocento Sans"/>
                <a:ea typeface="Quattrocento Sans"/>
                <a:cs typeface="Quattrocento Sans"/>
                <a:sym typeface="Quattrocento Sans"/>
              </a:rPr>
              <a:t>Data is loaded and utilized within each task to ensure variability and realism in the simulation.</a:t>
            </a:r>
            <a:endParaRPr>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AutoNum type="arabicPeriod"/>
            </a:pPr>
            <a:r>
              <a:rPr lang="sv-SE">
                <a:solidFill>
                  <a:schemeClr val="dk1"/>
                </a:solidFill>
                <a:latin typeface="Quattrocento Sans"/>
                <a:ea typeface="Quattrocento Sans"/>
                <a:cs typeface="Quattrocento Sans"/>
                <a:sym typeface="Quattrocento Sans"/>
              </a:rPr>
              <a:t>Responses are handled to log successes and identify failures</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7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e0f2c4160f_0_45"/>
          <p:cNvSpPr txBox="1"/>
          <p:nvPr>
            <p:ph type="title"/>
          </p:nvPr>
        </p:nvSpPr>
        <p:spPr>
          <a:xfrm>
            <a:off x="1533236" y="448056"/>
            <a:ext cx="5865000" cy="640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sv-SE"/>
              <a:t>Implementation - IaaS </a:t>
            </a:r>
            <a:endParaRPr/>
          </a:p>
        </p:txBody>
      </p:sp>
      <p:sp>
        <p:nvSpPr>
          <p:cNvPr id="197" name="Google Shape;197;g2e0f2c4160f_0_45"/>
          <p:cNvSpPr txBox="1"/>
          <p:nvPr/>
        </p:nvSpPr>
        <p:spPr>
          <a:xfrm>
            <a:off x="541609" y="1296100"/>
            <a:ext cx="5110200" cy="12366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t/>
            </a:r>
            <a:endParaRPr sz="1200">
              <a:solidFill>
                <a:srgbClr val="3F3F3F"/>
              </a:solidFill>
              <a:latin typeface="Quattrocento Sans"/>
              <a:ea typeface="Quattrocento Sans"/>
              <a:cs typeface="Quattrocento Sans"/>
              <a:sym typeface="Quattrocento Sans"/>
            </a:endParaRPr>
          </a:p>
        </p:txBody>
      </p:sp>
      <p:sp>
        <p:nvSpPr>
          <p:cNvPr id="198" name="Google Shape;198;g2e0f2c4160f_0_45"/>
          <p:cNvSpPr txBox="1"/>
          <p:nvPr>
            <p:ph idx="12" type="sldNum"/>
          </p:nvPr>
        </p:nvSpPr>
        <p:spPr>
          <a:xfrm>
            <a:off x="8371926" y="6203952"/>
            <a:ext cx="3276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99" name="Google Shape;199;g2e0f2c4160f_0_45"/>
          <p:cNvSpPr txBox="1"/>
          <p:nvPr/>
        </p:nvSpPr>
        <p:spPr>
          <a:xfrm>
            <a:off x="729013" y="448056"/>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04</a:t>
            </a:r>
            <a:endParaRPr b="0" i="0" sz="3000" u="none" cap="none" strike="noStrike">
              <a:solidFill>
                <a:schemeClr val="lt1"/>
              </a:solidFill>
              <a:latin typeface="Viga"/>
              <a:ea typeface="Viga"/>
              <a:cs typeface="Viga"/>
              <a:sym typeface="Viga"/>
            </a:endParaRPr>
          </a:p>
        </p:txBody>
      </p:sp>
      <p:sp>
        <p:nvSpPr>
          <p:cNvPr id="200" name="Google Shape;200;g2e0f2c4160f_0_45"/>
          <p:cNvSpPr txBox="1"/>
          <p:nvPr/>
        </p:nvSpPr>
        <p:spPr>
          <a:xfrm>
            <a:off x="729025" y="1296100"/>
            <a:ext cx="42093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solidFill>
                <a:srgbClr val="D24726"/>
              </a:solidFill>
              <a:latin typeface="Quattrocento Sans"/>
              <a:ea typeface="Quattrocento Sans"/>
              <a:cs typeface="Quattrocento Sans"/>
              <a:sym typeface="Quattrocento Sans"/>
            </a:endParaRPr>
          </a:p>
          <a:p>
            <a:pPr indent="0" lvl="0" marL="0" rtl="0" algn="l">
              <a:spcBef>
                <a:spcPts val="0"/>
              </a:spcBef>
              <a:spcAft>
                <a:spcPts val="0"/>
              </a:spcAft>
              <a:buNone/>
            </a:pPr>
            <a:r>
              <a:rPr b="1" lang="sv-SE" sz="1700">
                <a:solidFill>
                  <a:srgbClr val="D24726"/>
                </a:solidFill>
                <a:latin typeface="Quattrocento Sans"/>
                <a:ea typeface="Quattrocento Sans"/>
                <a:cs typeface="Quattrocento Sans"/>
                <a:sym typeface="Quattrocento Sans"/>
              </a:rPr>
              <a:t>Instance Setup</a:t>
            </a:r>
            <a:endParaRPr sz="1700">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Ubuntu Server 24.04 LTS</a:t>
            </a:r>
            <a:endParaRPr>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Instance Type:</a:t>
            </a:r>
            <a:endParaRPr>
              <a:solidFill>
                <a:schemeClr val="dk1"/>
              </a:solidFill>
              <a:latin typeface="Quattrocento Sans"/>
              <a:ea typeface="Quattrocento Sans"/>
              <a:cs typeface="Quattrocento Sans"/>
              <a:sym typeface="Quattrocento Sans"/>
            </a:endParaRPr>
          </a:p>
          <a:p>
            <a:pPr indent="-317500" lvl="1" marL="9144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AWS t2.micro</a:t>
            </a:r>
            <a:endParaRPr>
              <a:solidFill>
                <a:schemeClr val="dk1"/>
              </a:solidFill>
              <a:latin typeface="Quattrocento Sans"/>
              <a:ea typeface="Quattrocento Sans"/>
              <a:cs typeface="Quattrocento Sans"/>
              <a:sym typeface="Quattrocento Sans"/>
            </a:endParaRPr>
          </a:p>
          <a:p>
            <a:pPr indent="-317500" lvl="1" marL="9144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Azure B1s</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sv-SE" sz="1700">
                <a:solidFill>
                  <a:srgbClr val="D24726"/>
                </a:solidFill>
                <a:latin typeface="Quattrocento Sans"/>
                <a:ea typeface="Quattrocento Sans"/>
                <a:cs typeface="Quattrocento Sans"/>
                <a:sym typeface="Quattrocento Sans"/>
              </a:rPr>
              <a:t>Configuring SSH Access </a:t>
            </a:r>
            <a:endParaRPr b="1" sz="1700">
              <a:solidFill>
                <a:schemeClr val="dk1"/>
              </a:solidFill>
              <a:latin typeface="Quattrocento Sans"/>
              <a:ea typeface="Quattrocento Sans"/>
              <a:cs typeface="Quattrocento Sans"/>
              <a:sym typeface="Quattrocento Sans"/>
            </a:endParaRPr>
          </a:p>
          <a:p>
            <a:pPr indent="-336550" lvl="0" marL="457200" rtl="0" algn="l">
              <a:spcBef>
                <a:spcPts val="0"/>
              </a:spcBef>
              <a:spcAft>
                <a:spcPts val="0"/>
              </a:spcAft>
              <a:buClr>
                <a:schemeClr val="dk1"/>
              </a:buClr>
              <a:buSzPts val="1700"/>
              <a:buFont typeface="Quattrocento Sans"/>
              <a:buChar char="-"/>
            </a:pPr>
            <a:r>
              <a:rPr lang="sv-SE" sz="1500">
                <a:solidFill>
                  <a:schemeClr val="dk1"/>
                </a:solidFill>
                <a:latin typeface="Quattrocento Sans"/>
                <a:ea typeface="Quattrocento Sans"/>
                <a:cs typeface="Quattrocento Sans"/>
                <a:sym typeface="Quattrocento Sans"/>
              </a:rPr>
              <a:t>Encrypted connections to the VM</a:t>
            </a:r>
            <a:endParaRPr b="1" sz="1700">
              <a:solidFill>
                <a:schemeClr val="dk1"/>
              </a:solidFill>
              <a:latin typeface="Quattrocento Sans"/>
              <a:ea typeface="Quattrocento Sans"/>
              <a:cs typeface="Quattrocento Sans"/>
              <a:sym typeface="Quattrocento Sans"/>
            </a:endParaRPr>
          </a:p>
          <a:p>
            <a:pPr indent="-317500" lvl="1" marL="9144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SSH key pair</a:t>
            </a:r>
            <a:endParaRPr>
              <a:solidFill>
                <a:schemeClr val="dk1"/>
              </a:solidFill>
              <a:latin typeface="Quattrocento Sans"/>
              <a:ea typeface="Quattrocento Sans"/>
              <a:cs typeface="Quattrocento Sans"/>
              <a:sym typeface="Quattrocento Sans"/>
            </a:endParaRPr>
          </a:p>
          <a:p>
            <a:pPr indent="-317500" lvl="2" marL="13716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Public key is used to encrypt data</a:t>
            </a:r>
            <a:endParaRPr>
              <a:solidFill>
                <a:schemeClr val="dk1"/>
              </a:solidFill>
              <a:latin typeface="Quattrocento Sans"/>
              <a:ea typeface="Quattrocento Sans"/>
              <a:cs typeface="Quattrocento Sans"/>
              <a:sym typeface="Quattrocento Sans"/>
            </a:endParaRPr>
          </a:p>
          <a:p>
            <a:pPr indent="-317500" lvl="2" marL="13716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Private key is used to decrypt data</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700">
              <a:solidFill>
                <a:srgbClr val="D24726"/>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700">
              <a:solidFill>
                <a:schemeClr val="dk1"/>
              </a:solidFill>
              <a:latin typeface="Quattrocento Sans"/>
              <a:ea typeface="Quattrocento Sans"/>
              <a:cs typeface="Quattrocento Sans"/>
              <a:sym typeface="Quattrocento Sans"/>
            </a:endParaRPr>
          </a:p>
        </p:txBody>
      </p:sp>
      <p:sp>
        <p:nvSpPr>
          <p:cNvPr id="201" name="Google Shape;201;g2e0f2c4160f_0_45"/>
          <p:cNvSpPr txBox="1"/>
          <p:nvPr/>
        </p:nvSpPr>
        <p:spPr>
          <a:xfrm>
            <a:off x="6619100" y="1296100"/>
            <a:ext cx="3000000" cy="269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solidFill>
                <a:srgbClr val="D24726"/>
              </a:solidFill>
              <a:latin typeface="Quattrocento Sans"/>
              <a:ea typeface="Quattrocento Sans"/>
              <a:cs typeface="Quattrocento Sans"/>
              <a:sym typeface="Quattrocento Sans"/>
            </a:endParaRPr>
          </a:p>
          <a:p>
            <a:pPr indent="0" lvl="0" marL="0" rtl="0" algn="l">
              <a:spcBef>
                <a:spcPts val="0"/>
              </a:spcBef>
              <a:spcAft>
                <a:spcPts val="0"/>
              </a:spcAft>
              <a:buNone/>
            </a:pPr>
            <a:r>
              <a:rPr b="1" lang="sv-SE" sz="1700">
                <a:solidFill>
                  <a:srgbClr val="D24726"/>
                </a:solidFill>
                <a:latin typeface="Quattrocento Sans"/>
                <a:ea typeface="Quattrocento Sans"/>
                <a:cs typeface="Quattrocento Sans"/>
                <a:sym typeface="Quattrocento Sans"/>
              </a:rPr>
              <a:t>Network Security</a:t>
            </a:r>
            <a:endParaRPr b="1" sz="1700">
              <a:solidFill>
                <a:srgbClr val="D24726"/>
              </a:solidFill>
              <a:latin typeface="Quattrocento Sans"/>
              <a:ea typeface="Quattrocento Sans"/>
              <a:cs typeface="Quattrocento Sans"/>
              <a:sym typeface="Quattrocento Sans"/>
            </a:endParaRPr>
          </a:p>
          <a:p>
            <a:pPr indent="-298450" lvl="0" marL="457200" rtl="0" algn="l">
              <a:spcBef>
                <a:spcPts val="0"/>
              </a:spcBef>
              <a:spcAft>
                <a:spcPts val="0"/>
              </a:spcAft>
              <a:buClr>
                <a:schemeClr val="dk1"/>
              </a:buClr>
              <a:buSzPts val="1100"/>
              <a:buFont typeface="Quattrocento Sans"/>
              <a:buChar char="-"/>
            </a:pPr>
            <a:r>
              <a:rPr lang="sv-SE">
                <a:solidFill>
                  <a:schemeClr val="dk1"/>
                </a:solidFill>
                <a:latin typeface="Quattrocento Sans"/>
                <a:ea typeface="Quattrocento Sans"/>
                <a:cs typeface="Quattrocento Sans"/>
                <a:sym typeface="Quattrocento Sans"/>
              </a:rPr>
              <a:t>Inbound Traffic</a:t>
            </a:r>
            <a:endParaRPr>
              <a:solidFill>
                <a:schemeClr val="dk1"/>
              </a:solidFill>
              <a:latin typeface="Quattrocento Sans"/>
              <a:ea typeface="Quattrocento Sans"/>
              <a:cs typeface="Quattrocento Sans"/>
              <a:sym typeface="Quattrocento Sans"/>
            </a:endParaRPr>
          </a:p>
          <a:p>
            <a:pPr indent="-317500" lvl="1" marL="9144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HTTP</a:t>
            </a:r>
            <a:endParaRPr>
              <a:solidFill>
                <a:schemeClr val="dk1"/>
              </a:solidFill>
              <a:latin typeface="Quattrocento Sans"/>
              <a:ea typeface="Quattrocento Sans"/>
              <a:cs typeface="Quattrocento Sans"/>
              <a:sym typeface="Quattrocento Sans"/>
            </a:endParaRPr>
          </a:p>
          <a:p>
            <a:pPr indent="-317500" lvl="1" marL="9144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HTTPs</a:t>
            </a:r>
            <a:endParaRPr>
              <a:solidFill>
                <a:schemeClr val="dk1"/>
              </a:solidFill>
              <a:latin typeface="Quattrocento Sans"/>
              <a:ea typeface="Quattrocento Sans"/>
              <a:cs typeface="Quattrocento Sans"/>
              <a:sym typeface="Quattrocento Sans"/>
            </a:endParaRPr>
          </a:p>
          <a:p>
            <a:pPr indent="-317500" lvl="1" marL="9144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SSH access</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sv-SE" sz="1700">
                <a:solidFill>
                  <a:srgbClr val="D24726"/>
                </a:solidFill>
                <a:latin typeface="Quattrocento Sans"/>
                <a:ea typeface="Quattrocento Sans"/>
                <a:cs typeface="Quattrocento Sans"/>
                <a:sym typeface="Quattrocento Sans"/>
              </a:rPr>
              <a:t>Environment Setup</a:t>
            </a:r>
            <a:endParaRPr sz="1700">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Installing software</a:t>
            </a:r>
            <a:endParaRPr>
              <a:solidFill>
                <a:schemeClr val="dk1"/>
              </a:solidFill>
              <a:latin typeface="Quattrocento Sans"/>
              <a:ea typeface="Quattrocento Sans"/>
              <a:cs typeface="Quattrocento Sans"/>
              <a:sym typeface="Quattrocento Sans"/>
            </a:endParaRPr>
          </a:p>
          <a:p>
            <a:pPr indent="-317500" lvl="1" marL="9144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Node.js</a:t>
            </a:r>
            <a:endParaRPr>
              <a:solidFill>
                <a:schemeClr val="dk1"/>
              </a:solidFill>
              <a:latin typeface="Quattrocento Sans"/>
              <a:ea typeface="Quattrocento Sans"/>
              <a:cs typeface="Quattrocento Sans"/>
              <a:sym typeface="Quattrocento Sans"/>
            </a:endParaRPr>
          </a:p>
          <a:p>
            <a:pPr indent="-317500" lvl="1" marL="9144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NPM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e0f2c4160f_0_61"/>
          <p:cNvSpPr txBox="1"/>
          <p:nvPr>
            <p:ph type="title"/>
          </p:nvPr>
        </p:nvSpPr>
        <p:spPr>
          <a:xfrm>
            <a:off x="1533236" y="448056"/>
            <a:ext cx="5865000" cy="640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sv-SE"/>
              <a:t>Implementation - PaaS</a:t>
            </a:r>
            <a:endParaRPr/>
          </a:p>
        </p:txBody>
      </p:sp>
      <p:sp>
        <p:nvSpPr>
          <p:cNvPr id="208" name="Google Shape;208;g2e0f2c4160f_0_61"/>
          <p:cNvSpPr txBox="1"/>
          <p:nvPr/>
        </p:nvSpPr>
        <p:spPr>
          <a:xfrm>
            <a:off x="541609" y="1296100"/>
            <a:ext cx="5110200" cy="12366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t/>
            </a:r>
            <a:endParaRPr sz="1200">
              <a:solidFill>
                <a:srgbClr val="3F3F3F"/>
              </a:solidFill>
              <a:latin typeface="Quattrocento Sans"/>
              <a:ea typeface="Quattrocento Sans"/>
              <a:cs typeface="Quattrocento Sans"/>
              <a:sym typeface="Quattrocento Sans"/>
            </a:endParaRPr>
          </a:p>
        </p:txBody>
      </p:sp>
      <p:sp>
        <p:nvSpPr>
          <p:cNvPr id="209" name="Google Shape;209;g2e0f2c4160f_0_61"/>
          <p:cNvSpPr txBox="1"/>
          <p:nvPr>
            <p:ph idx="12" type="sldNum"/>
          </p:nvPr>
        </p:nvSpPr>
        <p:spPr>
          <a:xfrm>
            <a:off x="8371926" y="6203952"/>
            <a:ext cx="3276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10" name="Google Shape;210;g2e0f2c4160f_0_61"/>
          <p:cNvSpPr txBox="1"/>
          <p:nvPr/>
        </p:nvSpPr>
        <p:spPr>
          <a:xfrm>
            <a:off x="729013" y="448056"/>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04</a:t>
            </a:r>
            <a:endParaRPr b="0" i="0" sz="3000" u="none" cap="none" strike="noStrike">
              <a:solidFill>
                <a:schemeClr val="lt1"/>
              </a:solidFill>
              <a:latin typeface="Viga"/>
              <a:ea typeface="Viga"/>
              <a:cs typeface="Viga"/>
              <a:sym typeface="Viga"/>
            </a:endParaRPr>
          </a:p>
        </p:txBody>
      </p:sp>
      <p:sp>
        <p:nvSpPr>
          <p:cNvPr id="211" name="Google Shape;211;g2e0f2c4160f_0_61"/>
          <p:cNvSpPr txBox="1"/>
          <p:nvPr/>
        </p:nvSpPr>
        <p:spPr>
          <a:xfrm>
            <a:off x="729025" y="1296100"/>
            <a:ext cx="4209300" cy="24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SE" sz="1700">
                <a:solidFill>
                  <a:srgbClr val="D24726"/>
                </a:solidFill>
                <a:latin typeface="Quattrocento Sans"/>
                <a:ea typeface="Quattrocento Sans"/>
                <a:cs typeface="Quattrocento Sans"/>
                <a:sym typeface="Quattrocento Sans"/>
              </a:rPr>
              <a:t>Heroku Deployment</a:t>
            </a:r>
            <a:endParaRPr b="1" sz="1700">
              <a:solidFill>
                <a:srgbClr val="D24726"/>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Utilizes Heroku CLI integrated with Git</a:t>
            </a:r>
            <a:endParaRPr>
              <a:solidFill>
                <a:schemeClr val="dk1"/>
              </a:solidFill>
              <a:latin typeface="Quattrocento Sans"/>
              <a:ea typeface="Quattrocento Sans"/>
              <a:cs typeface="Quattrocento Sans"/>
              <a:sym typeface="Quattrocento Sans"/>
            </a:endParaRPr>
          </a:p>
          <a:p>
            <a:pPr indent="-317500" lvl="1" marL="9144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Setting up a local repo</a:t>
            </a:r>
            <a:endParaRPr>
              <a:solidFill>
                <a:schemeClr val="dk1"/>
              </a:solidFill>
              <a:latin typeface="Quattrocento Sans"/>
              <a:ea typeface="Quattrocento Sans"/>
              <a:cs typeface="Quattrocento Sans"/>
              <a:sym typeface="Quattrocento Sans"/>
            </a:endParaRPr>
          </a:p>
          <a:p>
            <a:pPr indent="-317500" lvl="1" marL="9144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Setting .env variables</a:t>
            </a:r>
            <a:endParaRPr>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package.json is set up with necessary start scripts</a:t>
            </a:r>
            <a:endParaRPr>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Push the changes</a:t>
            </a:r>
            <a:endParaRPr>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Heroku’s build system automatically prepares and launches the app</a:t>
            </a:r>
            <a:endParaRPr>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b="1" sz="1700">
              <a:solidFill>
                <a:srgbClr val="D24726"/>
              </a:solidFill>
              <a:latin typeface="Quattrocento Sans"/>
              <a:ea typeface="Quattrocento Sans"/>
              <a:cs typeface="Quattrocento Sans"/>
              <a:sym typeface="Quattrocento Sans"/>
            </a:endParaRPr>
          </a:p>
        </p:txBody>
      </p:sp>
      <p:sp>
        <p:nvSpPr>
          <p:cNvPr id="212" name="Google Shape;212;g2e0f2c4160f_0_61"/>
          <p:cNvSpPr txBox="1"/>
          <p:nvPr/>
        </p:nvSpPr>
        <p:spPr>
          <a:xfrm>
            <a:off x="5651800" y="1296100"/>
            <a:ext cx="4405200" cy="415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SE" sz="1700">
                <a:solidFill>
                  <a:srgbClr val="D24726"/>
                </a:solidFill>
                <a:latin typeface="Quattrocento Sans"/>
                <a:ea typeface="Quattrocento Sans"/>
                <a:cs typeface="Quattrocento Sans"/>
                <a:sym typeface="Quattrocento Sans"/>
              </a:rPr>
              <a:t>GCP </a:t>
            </a:r>
            <a:r>
              <a:rPr b="1" lang="sv-SE" sz="1700">
                <a:solidFill>
                  <a:srgbClr val="D24726"/>
                </a:solidFill>
                <a:latin typeface="Quattrocento Sans"/>
                <a:ea typeface="Quattrocento Sans"/>
                <a:cs typeface="Quattrocento Sans"/>
                <a:sym typeface="Quattrocento Sans"/>
              </a:rPr>
              <a:t>Deployment</a:t>
            </a:r>
            <a:endParaRPr b="1" sz="1700">
              <a:solidFill>
                <a:srgbClr val="D24726"/>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Create a dockerfile</a:t>
            </a:r>
            <a:endParaRPr>
              <a:solidFill>
                <a:schemeClr val="dk1"/>
              </a:solidFill>
              <a:latin typeface="Quattrocento Sans"/>
              <a:ea typeface="Quattrocento Sans"/>
              <a:cs typeface="Quattrocento Sans"/>
              <a:sym typeface="Quattrocento Sans"/>
            </a:endParaRPr>
          </a:p>
          <a:p>
            <a:pPr indent="-317500" lvl="1" marL="9144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Base Image (‘FROM node:latest’)</a:t>
            </a:r>
            <a:endParaRPr>
              <a:solidFill>
                <a:schemeClr val="dk1"/>
              </a:solidFill>
              <a:latin typeface="Quattrocento Sans"/>
              <a:ea typeface="Quattrocento Sans"/>
              <a:cs typeface="Quattrocento Sans"/>
              <a:sym typeface="Quattrocento Sans"/>
            </a:endParaRPr>
          </a:p>
          <a:p>
            <a:pPr indent="-317500" lvl="1" marL="9144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Env setup (‘WORKDIR /usr/src/app’)</a:t>
            </a:r>
            <a:endParaRPr>
              <a:solidFill>
                <a:schemeClr val="dk1"/>
              </a:solidFill>
              <a:latin typeface="Quattrocento Sans"/>
              <a:ea typeface="Quattrocento Sans"/>
              <a:cs typeface="Quattrocento Sans"/>
              <a:sym typeface="Quattrocento Sans"/>
            </a:endParaRPr>
          </a:p>
          <a:p>
            <a:pPr indent="-317500" lvl="1" marL="9144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Source code: (‘COPY . .’)</a:t>
            </a:r>
            <a:endParaRPr>
              <a:solidFill>
                <a:schemeClr val="dk1"/>
              </a:solidFill>
              <a:latin typeface="Quattrocento Sans"/>
              <a:ea typeface="Quattrocento Sans"/>
              <a:cs typeface="Quattrocento Sans"/>
              <a:sym typeface="Quattrocento Sans"/>
            </a:endParaRPr>
          </a:p>
          <a:p>
            <a:pPr indent="-317500" lvl="1" marL="9144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etc</a:t>
            </a:r>
            <a:endParaRPr>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app.yaml</a:t>
            </a:r>
            <a:endParaRPr>
              <a:solidFill>
                <a:schemeClr val="dk1"/>
              </a:solidFill>
              <a:latin typeface="Quattrocento Sans"/>
              <a:ea typeface="Quattrocento Sans"/>
              <a:cs typeface="Quattrocento Sans"/>
              <a:sym typeface="Quattrocento Sans"/>
            </a:endParaRPr>
          </a:p>
          <a:p>
            <a:pPr indent="-317500" lvl="1" marL="9144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Specify custom runtime, flex env…</a:t>
            </a:r>
            <a:endParaRPr>
              <a:solidFill>
                <a:schemeClr val="dk1"/>
              </a:solidFill>
              <a:latin typeface="Quattrocento Sans"/>
              <a:ea typeface="Quattrocento Sans"/>
              <a:cs typeface="Quattrocento Sans"/>
              <a:sym typeface="Quattrocento Sans"/>
            </a:endParaRPr>
          </a:p>
          <a:p>
            <a:pPr indent="-317500" lvl="1" marL="9144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Specify CPU, memory, disk size, instances</a:t>
            </a:r>
            <a:endParaRPr>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Utilizes Google Cloud SDK</a:t>
            </a:r>
            <a:endParaRPr>
              <a:solidFill>
                <a:schemeClr val="dk1"/>
              </a:solidFill>
              <a:latin typeface="Quattrocento Sans"/>
              <a:ea typeface="Quattrocento Sans"/>
              <a:cs typeface="Quattrocento Sans"/>
              <a:sym typeface="Quattrocento Sans"/>
            </a:endParaRPr>
          </a:p>
          <a:p>
            <a:pPr indent="-317500" lvl="1" marL="9144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GCP app deploy</a:t>
            </a:r>
            <a:endParaRPr>
              <a:solidFill>
                <a:schemeClr val="dk1"/>
              </a:solidFill>
              <a:latin typeface="Quattrocento Sans"/>
              <a:ea typeface="Quattrocento Sans"/>
              <a:cs typeface="Quattrocento Sans"/>
              <a:sym typeface="Quattrocento Sans"/>
            </a:endParaRPr>
          </a:p>
          <a:p>
            <a:pPr indent="-317500" lvl="1" marL="914400" rtl="0" algn="l">
              <a:spcBef>
                <a:spcPts val="0"/>
              </a:spcBef>
              <a:spcAft>
                <a:spcPts val="0"/>
              </a:spcAft>
              <a:buClr>
                <a:schemeClr val="dk1"/>
              </a:buClr>
              <a:buSzPts val="1400"/>
              <a:buFont typeface="Quattrocento Sans"/>
              <a:buChar char="-"/>
            </a:pPr>
            <a:r>
              <a:rPr lang="sv-SE">
                <a:solidFill>
                  <a:schemeClr val="dk1"/>
                </a:solidFill>
                <a:latin typeface="Quattrocento Sans"/>
                <a:ea typeface="Quattrocento Sans"/>
                <a:cs typeface="Quattrocento Sans"/>
                <a:sym typeface="Quattrocento Sans"/>
              </a:rPr>
              <a:t>Automatically prepares and launches the app</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b="1" sz="1700">
              <a:solidFill>
                <a:srgbClr val="D24726"/>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e0f2c4160f_0_75"/>
          <p:cNvSpPr txBox="1"/>
          <p:nvPr>
            <p:ph type="title"/>
          </p:nvPr>
        </p:nvSpPr>
        <p:spPr>
          <a:xfrm>
            <a:off x="1610020" y="434293"/>
            <a:ext cx="6093000" cy="640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sv-SE"/>
              <a:t>Results - Performance</a:t>
            </a:r>
            <a:endParaRPr/>
          </a:p>
        </p:txBody>
      </p:sp>
      <p:sp>
        <p:nvSpPr>
          <p:cNvPr id="219" name="Google Shape;219;g2e0f2c4160f_0_75"/>
          <p:cNvSpPr txBox="1"/>
          <p:nvPr/>
        </p:nvSpPr>
        <p:spPr>
          <a:xfrm>
            <a:off x="10112380" y="5244873"/>
            <a:ext cx="3106500" cy="13242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t/>
            </a:r>
            <a:endParaRPr sz="1200">
              <a:solidFill>
                <a:srgbClr val="D24726"/>
              </a:solidFill>
              <a:latin typeface="Quattrocento Sans"/>
              <a:ea typeface="Quattrocento Sans"/>
              <a:cs typeface="Quattrocento Sans"/>
              <a:sym typeface="Quattrocento Sans"/>
            </a:endParaRPr>
          </a:p>
        </p:txBody>
      </p:sp>
      <p:sp>
        <p:nvSpPr>
          <p:cNvPr id="220" name="Google Shape;220;g2e0f2c4160f_0_75"/>
          <p:cNvSpPr txBox="1"/>
          <p:nvPr/>
        </p:nvSpPr>
        <p:spPr>
          <a:xfrm>
            <a:off x="8429668" y="5273573"/>
            <a:ext cx="3107400" cy="13419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t/>
            </a:r>
            <a:endParaRPr sz="1200">
              <a:solidFill>
                <a:srgbClr val="3F3F3F"/>
              </a:solidFill>
              <a:latin typeface="Quattrocento Sans"/>
              <a:ea typeface="Quattrocento Sans"/>
              <a:cs typeface="Quattrocento Sans"/>
              <a:sym typeface="Quattrocento Sans"/>
            </a:endParaRPr>
          </a:p>
        </p:txBody>
      </p:sp>
      <p:sp>
        <p:nvSpPr>
          <p:cNvPr id="221" name="Google Shape;221;g2e0f2c4160f_0_75"/>
          <p:cNvSpPr txBox="1"/>
          <p:nvPr>
            <p:ph idx="12" type="sldNum"/>
          </p:nvPr>
        </p:nvSpPr>
        <p:spPr>
          <a:xfrm>
            <a:off x="8371926" y="6203952"/>
            <a:ext cx="3276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22" name="Google Shape;222;g2e0f2c4160f_0_75"/>
          <p:cNvSpPr txBox="1"/>
          <p:nvPr/>
        </p:nvSpPr>
        <p:spPr>
          <a:xfrm>
            <a:off x="749552" y="471538"/>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05</a:t>
            </a:r>
            <a:endParaRPr b="0" i="0" sz="3000" u="none" cap="none" strike="noStrike">
              <a:solidFill>
                <a:schemeClr val="lt1"/>
              </a:solidFill>
              <a:latin typeface="Viga"/>
              <a:ea typeface="Viga"/>
              <a:cs typeface="Viga"/>
              <a:sym typeface="Viga"/>
            </a:endParaRPr>
          </a:p>
        </p:txBody>
      </p:sp>
      <p:pic>
        <p:nvPicPr>
          <p:cNvPr id="223" name="Google Shape;223;g2e0f2c4160f_0_75"/>
          <p:cNvPicPr preferRelativeResize="0"/>
          <p:nvPr/>
        </p:nvPicPr>
        <p:blipFill>
          <a:blip r:embed="rId3">
            <a:alphaModFix/>
          </a:blip>
          <a:stretch>
            <a:fillRect/>
          </a:stretch>
        </p:blipFill>
        <p:spPr>
          <a:xfrm>
            <a:off x="5680025" y="1361575"/>
            <a:ext cx="6147851" cy="2067425"/>
          </a:xfrm>
          <a:prstGeom prst="rect">
            <a:avLst/>
          </a:prstGeom>
          <a:noFill/>
          <a:ln>
            <a:noFill/>
          </a:ln>
        </p:spPr>
      </p:pic>
      <p:sp>
        <p:nvSpPr>
          <p:cNvPr id="224" name="Google Shape;224;g2e0f2c4160f_0_75"/>
          <p:cNvSpPr txBox="1"/>
          <p:nvPr/>
        </p:nvSpPr>
        <p:spPr>
          <a:xfrm>
            <a:off x="5999950" y="3439125"/>
            <a:ext cx="55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 Heroku could handle 120 RPS but had performance issues</a:t>
            </a:r>
            <a:endParaRPr/>
          </a:p>
        </p:txBody>
      </p:sp>
      <p:sp>
        <p:nvSpPr>
          <p:cNvPr id="225" name="Google Shape;225;g2e0f2c4160f_0_75"/>
          <p:cNvSpPr txBox="1"/>
          <p:nvPr/>
        </p:nvSpPr>
        <p:spPr>
          <a:xfrm>
            <a:off x="770475" y="1624025"/>
            <a:ext cx="32310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SE" sz="1700">
                <a:solidFill>
                  <a:srgbClr val="D24726"/>
                </a:solidFill>
                <a:latin typeface="Quattrocento Sans"/>
                <a:ea typeface="Quattrocento Sans"/>
                <a:cs typeface="Quattrocento Sans"/>
                <a:sym typeface="Quattrocento Sans"/>
              </a:rPr>
              <a:t>Noteworthy</a:t>
            </a:r>
            <a:endParaRPr b="1" sz="1700">
              <a:solidFill>
                <a:srgbClr val="D24726"/>
              </a:solidFill>
              <a:latin typeface="Quattrocento Sans"/>
              <a:ea typeface="Quattrocento Sans"/>
              <a:cs typeface="Quattrocento Sans"/>
              <a:sym typeface="Quattrocento Sans"/>
            </a:endParaRPr>
          </a:p>
          <a:p>
            <a:pPr indent="0" lvl="0" marL="0" rtl="0" algn="l">
              <a:spcBef>
                <a:spcPts val="0"/>
              </a:spcBef>
              <a:spcAft>
                <a:spcPts val="0"/>
              </a:spcAft>
              <a:buNone/>
            </a:pPr>
            <a:r>
              <a:rPr lang="sv-SE">
                <a:solidFill>
                  <a:schemeClr val="dk1"/>
                </a:solidFill>
                <a:latin typeface="Quattrocento Sans"/>
                <a:ea typeface="Quattrocento Sans"/>
                <a:cs typeface="Quattrocento Sans"/>
                <a:sym typeface="Quattrocento Sans"/>
              </a:rPr>
              <a:t>t2.micro &amp; Azure B2s could probably handle more than 120 RPS</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700">
              <a:solidFill>
                <a:schemeClr val="dk1"/>
              </a:solidFill>
              <a:latin typeface="Quattrocento Sans"/>
              <a:ea typeface="Quattrocento Sans"/>
              <a:cs typeface="Quattrocento Sans"/>
              <a:sym typeface="Quattrocento Sans"/>
            </a:endParaRPr>
          </a:p>
        </p:txBody>
      </p:sp>
      <p:pic>
        <p:nvPicPr>
          <p:cNvPr id="226" name="Google Shape;226;g2e0f2c4160f_0_75"/>
          <p:cNvPicPr preferRelativeResize="0"/>
          <p:nvPr/>
        </p:nvPicPr>
        <p:blipFill>
          <a:blip r:embed="rId4">
            <a:alphaModFix/>
          </a:blip>
          <a:stretch>
            <a:fillRect/>
          </a:stretch>
        </p:blipFill>
        <p:spPr>
          <a:xfrm>
            <a:off x="217000" y="3409632"/>
            <a:ext cx="5782950" cy="30447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e0f2c4160f_0_93"/>
          <p:cNvSpPr txBox="1"/>
          <p:nvPr>
            <p:ph type="title"/>
          </p:nvPr>
        </p:nvSpPr>
        <p:spPr>
          <a:xfrm>
            <a:off x="1610020" y="434293"/>
            <a:ext cx="6093000" cy="640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sv-SE"/>
              <a:t>Results - CPU Utilization(%)</a:t>
            </a:r>
            <a:endParaRPr/>
          </a:p>
        </p:txBody>
      </p:sp>
      <p:sp>
        <p:nvSpPr>
          <p:cNvPr id="233" name="Google Shape;233;g2e0f2c4160f_0_93"/>
          <p:cNvSpPr txBox="1"/>
          <p:nvPr/>
        </p:nvSpPr>
        <p:spPr>
          <a:xfrm>
            <a:off x="6430563" y="5244873"/>
            <a:ext cx="2919600" cy="12984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3F3F3F"/>
              </a:buClr>
              <a:buSzPts val="1800"/>
              <a:buFont typeface="Arial"/>
              <a:buNone/>
            </a:pPr>
            <a:r>
              <a:t/>
            </a:r>
            <a:endParaRPr sz="1800">
              <a:solidFill>
                <a:srgbClr val="3F3F3F"/>
              </a:solidFill>
              <a:latin typeface="Quattrocento Sans"/>
              <a:ea typeface="Quattrocento Sans"/>
              <a:cs typeface="Quattrocento Sans"/>
              <a:sym typeface="Quattrocento Sans"/>
            </a:endParaRPr>
          </a:p>
        </p:txBody>
      </p:sp>
      <p:sp>
        <p:nvSpPr>
          <p:cNvPr id="234" name="Google Shape;234;g2e0f2c4160f_0_93"/>
          <p:cNvSpPr txBox="1"/>
          <p:nvPr/>
        </p:nvSpPr>
        <p:spPr>
          <a:xfrm>
            <a:off x="10112380" y="5244873"/>
            <a:ext cx="3106500" cy="13242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t/>
            </a:r>
            <a:endParaRPr sz="1200">
              <a:solidFill>
                <a:srgbClr val="D24726"/>
              </a:solidFill>
              <a:latin typeface="Quattrocento Sans"/>
              <a:ea typeface="Quattrocento Sans"/>
              <a:cs typeface="Quattrocento Sans"/>
              <a:sym typeface="Quattrocento Sans"/>
            </a:endParaRPr>
          </a:p>
        </p:txBody>
      </p:sp>
      <p:sp>
        <p:nvSpPr>
          <p:cNvPr id="235" name="Google Shape;235;g2e0f2c4160f_0_93"/>
          <p:cNvSpPr txBox="1"/>
          <p:nvPr/>
        </p:nvSpPr>
        <p:spPr>
          <a:xfrm>
            <a:off x="8429668" y="5273573"/>
            <a:ext cx="3107400" cy="13419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t/>
            </a:r>
            <a:endParaRPr sz="1200">
              <a:solidFill>
                <a:srgbClr val="3F3F3F"/>
              </a:solidFill>
              <a:latin typeface="Quattrocento Sans"/>
              <a:ea typeface="Quattrocento Sans"/>
              <a:cs typeface="Quattrocento Sans"/>
              <a:sym typeface="Quattrocento Sans"/>
            </a:endParaRPr>
          </a:p>
        </p:txBody>
      </p:sp>
      <p:sp>
        <p:nvSpPr>
          <p:cNvPr id="236" name="Google Shape;236;g2e0f2c4160f_0_93"/>
          <p:cNvSpPr txBox="1"/>
          <p:nvPr>
            <p:ph idx="12" type="sldNum"/>
          </p:nvPr>
        </p:nvSpPr>
        <p:spPr>
          <a:xfrm>
            <a:off x="8371926" y="6203952"/>
            <a:ext cx="3276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37" name="Google Shape;237;g2e0f2c4160f_0_93"/>
          <p:cNvSpPr txBox="1"/>
          <p:nvPr/>
        </p:nvSpPr>
        <p:spPr>
          <a:xfrm>
            <a:off x="749552" y="471538"/>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05</a:t>
            </a:r>
            <a:endParaRPr b="0" i="0" sz="3000" u="none" cap="none" strike="noStrike">
              <a:solidFill>
                <a:schemeClr val="lt1"/>
              </a:solidFill>
              <a:latin typeface="Viga"/>
              <a:ea typeface="Viga"/>
              <a:cs typeface="Viga"/>
              <a:sym typeface="Viga"/>
            </a:endParaRPr>
          </a:p>
        </p:txBody>
      </p:sp>
      <p:pic>
        <p:nvPicPr>
          <p:cNvPr id="238" name="Google Shape;238;g2e0f2c4160f_0_93"/>
          <p:cNvPicPr preferRelativeResize="0"/>
          <p:nvPr/>
        </p:nvPicPr>
        <p:blipFill>
          <a:blip r:embed="rId3">
            <a:alphaModFix/>
          </a:blip>
          <a:stretch>
            <a:fillRect/>
          </a:stretch>
        </p:blipFill>
        <p:spPr>
          <a:xfrm>
            <a:off x="2241498" y="1345268"/>
            <a:ext cx="7709001" cy="51393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e0f2c4160f_0_114"/>
          <p:cNvSpPr txBox="1"/>
          <p:nvPr>
            <p:ph type="title"/>
          </p:nvPr>
        </p:nvSpPr>
        <p:spPr>
          <a:xfrm>
            <a:off x="1610020" y="434293"/>
            <a:ext cx="6093000" cy="640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sv-SE"/>
              <a:t>Results - Memory Used(%)</a:t>
            </a:r>
            <a:endParaRPr/>
          </a:p>
        </p:txBody>
      </p:sp>
      <p:sp>
        <p:nvSpPr>
          <p:cNvPr id="245" name="Google Shape;245;g2e0f2c4160f_0_114"/>
          <p:cNvSpPr txBox="1"/>
          <p:nvPr/>
        </p:nvSpPr>
        <p:spPr>
          <a:xfrm>
            <a:off x="6430563" y="5244873"/>
            <a:ext cx="2919600" cy="12984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3F3F3F"/>
              </a:buClr>
              <a:buSzPts val="1800"/>
              <a:buFont typeface="Arial"/>
              <a:buNone/>
            </a:pPr>
            <a:r>
              <a:t/>
            </a:r>
            <a:endParaRPr sz="1800">
              <a:solidFill>
                <a:srgbClr val="3F3F3F"/>
              </a:solidFill>
              <a:latin typeface="Quattrocento Sans"/>
              <a:ea typeface="Quattrocento Sans"/>
              <a:cs typeface="Quattrocento Sans"/>
              <a:sym typeface="Quattrocento Sans"/>
            </a:endParaRPr>
          </a:p>
        </p:txBody>
      </p:sp>
      <p:sp>
        <p:nvSpPr>
          <p:cNvPr id="246" name="Google Shape;246;g2e0f2c4160f_0_114"/>
          <p:cNvSpPr txBox="1"/>
          <p:nvPr/>
        </p:nvSpPr>
        <p:spPr>
          <a:xfrm>
            <a:off x="10112380" y="5244873"/>
            <a:ext cx="3106500" cy="13242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t/>
            </a:r>
            <a:endParaRPr sz="1200">
              <a:solidFill>
                <a:srgbClr val="D24726"/>
              </a:solidFill>
              <a:latin typeface="Quattrocento Sans"/>
              <a:ea typeface="Quattrocento Sans"/>
              <a:cs typeface="Quattrocento Sans"/>
              <a:sym typeface="Quattrocento Sans"/>
            </a:endParaRPr>
          </a:p>
        </p:txBody>
      </p:sp>
      <p:sp>
        <p:nvSpPr>
          <p:cNvPr id="247" name="Google Shape;247;g2e0f2c4160f_0_114"/>
          <p:cNvSpPr txBox="1"/>
          <p:nvPr/>
        </p:nvSpPr>
        <p:spPr>
          <a:xfrm>
            <a:off x="8429668" y="5273573"/>
            <a:ext cx="3107400" cy="13419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t/>
            </a:r>
            <a:endParaRPr sz="1200">
              <a:solidFill>
                <a:srgbClr val="3F3F3F"/>
              </a:solidFill>
              <a:latin typeface="Quattrocento Sans"/>
              <a:ea typeface="Quattrocento Sans"/>
              <a:cs typeface="Quattrocento Sans"/>
              <a:sym typeface="Quattrocento Sans"/>
            </a:endParaRPr>
          </a:p>
        </p:txBody>
      </p:sp>
      <p:sp>
        <p:nvSpPr>
          <p:cNvPr id="248" name="Google Shape;248;g2e0f2c4160f_0_114"/>
          <p:cNvSpPr txBox="1"/>
          <p:nvPr>
            <p:ph idx="12" type="sldNum"/>
          </p:nvPr>
        </p:nvSpPr>
        <p:spPr>
          <a:xfrm>
            <a:off x="8371926" y="6203952"/>
            <a:ext cx="3276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49" name="Google Shape;249;g2e0f2c4160f_0_114"/>
          <p:cNvSpPr txBox="1"/>
          <p:nvPr/>
        </p:nvSpPr>
        <p:spPr>
          <a:xfrm>
            <a:off x="749552" y="471538"/>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05</a:t>
            </a:r>
            <a:endParaRPr b="0" i="0" sz="3000" u="none" cap="none" strike="noStrike">
              <a:solidFill>
                <a:schemeClr val="lt1"/>
              </a:solidFill>
              <a:latin typeface="Viga"/>
              <a:ea typeface="Viga"/>
              <a:cs typeface="Viga"/>
              <a:sym typeface="Viga"/>
            </a:endParaRPr>
          </a:p>
        </p:txBody>
      </p:sp>
      <p:pic>
        <p:nvPicPr>
          <p:cNvPr id="250" name="Google Shape;250;g2e0f2c4160f_0_114"/>
          <p:cNvPicPr preferRelativeResize="0"/>
          <p:nvPr/>
        </p:nvPicPr>
        <p:blipFill>
          <a:blip r:embed="rId3">
            <a:alphaModFix/>
          </a:blip>
          <a:stretch>
            <a:fillRect/>
          </a:stretch>
        </p:blipFill>
        <p:spPr>
          <a:xfrm>
            <a:off x="2341025" y="1341687"/>
            <a:ext cx="7709001" cy="51393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e0f2c4160f_0_128"/>
          <p:cNvSpPr txBox="1"/>
          <p:nvPr>
            <p:ph type="title"/>
          </p:nvPr>
        </p:nvSpPr>
        <p:spPr>
          <a:xfrm>
            <a:off x="1610020" y="434293"/>
            <a:ext cx="6093000" cy="640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sv-SE"/>
              <a:t>Results - Response Time (ms)</a:t>
            </a:r>
            <a:endParaRPr/>
          </a:p>
        </p:txBody>
      </p:sp>
      <p:sp>
        <p:nvSpPr>
          <p:cNvPr id="257" name="Google Shape;257;g2e0f2c4160f_0_128"/>
          <p:cNvSpPr txBox="1"/>
          <p:nvPr/>
        </p:nvSpPr>
        <p:spPr>
          <a:xfrm>
            <a:off x="6430563" y="5244873"/>
            <a:ext cx="2919600" cy="12984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3F3F3F"/>
              </a:buClr>
              <a:buSzPts val="1800"/>
              <a:buFont typeface="Arial"/>
              <a:buNone/>
            </a:pPr>
            <a:r>
              <a:t/>
            </a:r>
            <a:endParaRPr sz="1800">
              <a:solidFill>
                <a:srgbClr val="3F3F3F"/>
              </a:solidFill>
              <a:latin typeface="Quattrocento Sans"/>
              <a:ea typeface="Quattrocento Sans"/>
              <a:cs typeface="Quattrocento Sans"/>
              <a:sym typeface="Quattrocento Sans"/>
            </a:endParaRPr>
          </a:p>
        </p:txBody>
      </p:sp>
      <p:sp>
        <p:nvSpPr>
          <p:cNvPr id="258" name="Google Shape;258;g2e0f2c4160f_0_128"/>
          <p:cNvSpPr txBox="1"/>
          <p:nvPr/>
        </p:nvSpPr>
        <p:spPr>
          <a:xfrm>
            <a:off x="10112380" y="5244873"/>
            <a:ext cx="3106500" cy="13242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t/>
            </a:r>
            <a:endParaRPr sz="1200">
              <a:solidFill>
                <a:srgbClr val="D24726"/>
              </a:solidFill>
              <a:latin typeface="Quattrocento Sans"/>
              <a:ea typeface="Quattrocento Sans"/>
              <a:cs typeface="Quattrocento Sans"/>
              <a:sym typeface="Quattrocento Sans"/>
            </a:endParaRPr>
          </a:p>
        </p:txBody>
      </p:sp>
      <p:sp>
        <p:nvSpPr>
          <p:cNvPr id="259" name="Google Shape;259;g2e0f2c4160f_0_128"/>
          <p:cNvSpPr txBox="1"/>
          <p:nvPr/>
        </p:nvSpPr>
        <p:spPr>
          <a:xfrm>
            <a:off x="8429668" y="5273573"/>
            <a:ext cx="3107400" cy="13419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t/>
            </a:r>
            <a:endParaRPr sz="1200">
              <a:solidFill>
                <a:srgbClr val="3F3F3F"/>
              </a:solidFill>
              <a:latin typeface="Quattrocento Sans"/>
              <a:ea typeface="Quattrocento Sans"/>
              <a:cs typeface="Quattrocento Sans"/>
              <a:sym typeface="Quattrocento Sans"/>
            </a:endParaRPr>
          </a:p>
        </p:txBody>
      </p:sp>
      <p:sp>
        <p:nvSpPr>
          <p:cNvPr id="260" name="Google Shape;260;g2e0f2c4160f_0_128"/>
          <p:cNvSpPr txBox="1"/>
          <p:nvPr>
            <p:ph idx="12" type="sldNum"/>
          </p:nvPr>
        </p:nvSpPr>
        <p:spPr>
          <a:xfrm>
            <a:off x="8371926" y="6203952"/>
            <a:ext cx="3276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61" name="Google Shape;261;g2e0f2c4160f_0_128"/>
          <p:cNvSpPr txBox="1"/>
          <p:nvPr/>
        </p:nvSpPr>
        <p:spPr>
          <a:xfrm>
            <a:off x="749552" y="471538"/>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05</a:t>
            </a:r>
            <a:endParaRPr b="0" i="0" sz="3000" u="none" cap="none" strike="noStrike">
              <a:solidFill>
                <a:schemeClr val="lt1"/>
              </a:solidFill>
              <a:latin typeface="Viga"/>
              <a:ea typeface="Viga"/>
              <a:cs typeface="Viga"/>
              <a:sym typeface="Viga"/>
            </a:endParaRPr>
          </a:p>
        </p:txBody>
      </p:sp>
      <p:pic>
        <p:nvPicPr>
          <p:cNvPr id="262" name="Google Shape;262;g2e0f2c4160f_0_128"/>
          <p:cNvPicPr preferRelativeResize="0"/>
          <p:nvPr/>
        </p:nvPicPr>
        <p:blipFill>
          <a:blip r:embed="rId3">
            <a:alphaModFix/>
          </a:blip>
          <a:stretch>
            <a:fillRect/>
          </a:stretch>
        </p:blipFill>
        <p:spPr>
          <a:xfrm>
            <a:off x="2341025" y="1341687"/>
            <a:ext cx="7709001" cy="5139352"/>
          </a:xfrm>
          <a:prstGeom prst="rect">
            <a:avLst/>
          </a:prstGeom>
          <a:noFill/>
          <a:ln>
            <a:noFill/>
          </a:ln>
        </p:spPr>
      </p:pic>
      <p:pic>
        <p:nvPicPr>
          <p:cNvPr id="263" name="Google Shape;263;g2e0f2c4160f_0_128"/>
          <p:cNvPicPr preferRelativeResize="0"/>
          <p:nvPr/>
        </p:nvPicPr>
        <p:blipFill>
          <a:blip r:embed="rId4">
            <a:alphaModFix/>
          </a:blip>
          <a:stretch>
            <a:fillRect/>
          </a:stretch>
        </p:blipFill>
        <p:spPr>
          <a:xfrm>
            <a:off x="2364950" y="1341675"/>
            <a:ext cx="7709001" cy="51393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8"/>
          <p:cNvSpPr txBox="1"/>
          <p:nvPr>
            <p:ph type="title"/>
          </p:nvPr>
        </p:nvSpPr>
        <p:spPr>
          <a:xfrm>
            <a:off x="1610020" y="434293"/>
            <a:ext cx="6093106" cy="64008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3A3838"/>
              </a:buClr>
              <a:buSzPct val="100000"/>
              <a:buFont typeface="Quattrocento Sans"/>
              <a:buNone/>
            </a:pPr>
            <a:r>
              <a:rPr lang="sv-SE"/>
              <a:t>Results - Pricing Structures and Models</a:t>
            </a:r>
            <a:endParaRPr/>
          </a:p>
        </p:txBody>
      </p:sp>
      <p:sp>
        <p:nvSpPr>
          <p:cNvPr id="270" name="Google Shape;270;p8"/>
          <p:cNvSpPr txBox="1"/>
          <p:nvPr/>
        </p:nvSpPr>
        <p:spPr>
          <a:xfrm>
            <a:off x="8619010" y="2884779"/>
            <a:ext cx="6093000" cy="12366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t/>
            </a:r>
            <a:endParaRPr sz="1200">
              <a:solidFill>
                <a:srgbClr val="3F3F3F"/>
              </a:solidFill>
              <a:latin typeface="Quattrocento Sans"/>
              <a:ea typeface="Quattrocento Sans"/>
              <a:cs typeface="Quattrocento Sans"/>
              <a:sym typeface="Quattrocento Sans"/>
            </a:endParaRPr>
          </a:p>
        </p:txBody>
      </p:sp>
      <p:sp>
        <p:nvSpPr>
          <p:cNvPr id="271" name="Google Shape;271;p8"/>
          <p:cNvSpPr txBox="1"/>
          <p:nvPr/>
        </p:nvSpPr>
        <p:spPr>
          <a:xfrm>
            <a:off x="6430563" y="5244873"/>
            <a:ext cx="2919600" cy="12984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3F3F3F"/>
              </a:buClr>
              <a:buSzPts val="1800"/>
              <a:buFont typeface="Arial"/>
              <a:buNone/>
            </a:pPr>
            <a:r>
              <a:t/>
            </a:r>
            <a:endParaRPr sz="1800">
              <a:solidFill>
                <a:srgbClr val="3F3F3F"/>
              </a:solidFill>
              <a:latin typeface="Quattrocento Sans"/>
              <a:ea typeface="Quattrocento Sans"/>
              <a:cs typeface="Quattrocento Sans"/>
              <a:sym typeface="Quattrocento Sans"/>
            </a:endParaRPr>
          </a:p>
        </p:txBody>
      </p:sp>
      <p:sp>
        <p:nvSpPr>
          <p:cNvPr id="272" name="Google Shape;272;p8"/>
          <p:cNvSpPr txBox="1"/>
          <p:nvPr/>
        </p:nvSpPr>
        <p:spPr>
          <a:xfrm>
            <a:off x="10112380" y="5244873"/>
            <a:ext cx="3106500" cy="13242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t/>
            </a:r>
            <a:endParaRPr sz="1200">
              <a:solidFill>
                <a:srgbClr val="D24726"/>
              </a:solidFill>
              <a:latin typeface="Quattrocento Sans"/>
              <a:ea typeface="Quattrocento Sans"/>
              <a:cs typeface="Quattrocento Sans"/>
              <a:sym typeface="Quattrocento Sans"/>
            </a:endParaRPr>
          </a:p>
        </p:txBody>
      </p:sp>
      <p:sp>
        <p:nvSpPr>
          <p:cNvPr id="273" name="Google Shape;273;p8"/>
          <p:cNvSpPr txBox="1"/>
          <p:nvPr/>
        </p:nvSpPr>
        <p:spPr>
          <a:xfrm>
            <a:off x="8429668" y="5273573"/>
            <a:ext cx="3107336" cy="1341886"/>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t/>
            </a:r>
            <a:endParaRPr sz="1200">
              <a:solidFill>
                <a:srgbClr val="3F3F3F"/>
              </a:solidFill>
              <a:latin typeface="Quattrocento Sans"/>
              <a:ea typeface="Quattrocento Sans"/>
              <a:cs typeface="Quattrocento Sans"/>
              <a:sym typeface="Quattrocento Sans"/>
            </a:endParaRPr>
          </a:p>
        </p:txBody>
      </p:sp>
      <p:sp>
        <p:nvSpPr>
          <p:cNvPr id="274" name="Google Shape;274;p8"/>
          <p:cNvSpPr txBox="1"/>
          <p:nvPr>
            <p:ph idx="12" type="sldNum"/>
          </p:nvPr>
        </p:nvSpPr>
        <p:spPr>
          <a:xfrm>
            <a:off x="8371926" y="6203952"/>
            <a:ext cx="3276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75" name="Google Shape;275;p8"/>
          <p:cNvSpPr txBox="1"/>
          <p:nvPr/>
        </p:nvSpPr>
        <p:spPr>
          <a:xfrm>
            <a:off x="749552" y="471538"/>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05</a:t>
            </a:r>
            <a:endParaRPr b="0" i="0" sz="3000" u="none" cap="none" strike="noStrike">
              <a:solidFill>
                <a:schemeClr val="lt1"/>
              </a:solidFill>
              <a:latin typeface="Viga"/>
              <a:ea typeface="Viga"/>
              <a:cs typeface="Viga"/>
              <a:sym typeface="Viga"/>
            </a:endParaRPr>
          </a:p>
        </p:txBody>
      </p:sp>
      <p:sp>
        <p:nvSpPr>
          <p:cNvPr id="276" name="Google Shape;276;p8"/>
          <p:cNvSpPr/>
          <p:nvPr/>
        </p:nvSpPr>
        <p:spPr>
          <a:xfrm>
            <a:off x="6004800" y="1400875"/>
            <a:ext cx="2837400" cy="2498400"/>
          </a:xfrm>
          <a:prstGeom prst="roundRect">
            <a:avLst>
              <a:gd fmla="val 16667" name="adj"/>
            </a:avLst>
          </a:prstGeom>
          <a:solidFill>
            <a:srgbClr val="D24726"/>
          </a:solidFill>
          <a:ln cap="flat" cmpd="sng" w="9525">
            <a:solidFill>
              <a:srgbClr val="D2472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b="1" lang="sv-SE">
                <a:solidFill>
                  <a:schemeClr val="lt1"/>
                </a:solidFill>
                <a:latin typeface="Quattrocento Sans"/>
                <a:ea typeface="Quattrocento Sans"/>
                <a:cs typeface="Quattrocento Sans"/>
                <a:sym typeface="Quattrocento Sans"/>
              </a:rPr>
              <a:t>AWS</a:t>
            </a:r>
            <a:endParaRPr b="1">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sz="1100">
                <a:solidFill>
                  <a:schemeClr val="lt1"/>
                </a:solidFill>
                <a:latin typeface="Quattrocento Sans"/>
                <a:ea typeface="Quattrocento Sans"/>
                <a:cs typeface="Quattrocento Sans"/>
                <a:sym typeface="Quattrocento Sans"/>
              </a:rPr>
              <a:t>Pay per instance-hour or per second.</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sz="1100">
                <a:solidFill>
                  <a:schemeClr val="lt1"/>
                </a:solidFill>
                <a:latin typeface="Quattrocento Sans"/>
                <a:ea typeface="Quattrocento Sans"/>
                <a:cs typeface="Quattrocento Sans"/>
                <a:sym typeface="Quattrocento Sans"/>
              </a:rPr>
              <a:t>Supports various operating systems and instance types.</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sz="1100">
                <a:solidFill>
                  <a:schemeClr val="lt1"/>
                </a:solidFill>
                <a:latin typeface="Quattrocento Sans"/>
                <a:ea typeface="Quattrocento Sans"/>
                <a:cs typeface="Quattrocento Sans"/>
                <a:sym typeface="Quattrocento Sans"/>
              </a:rPr>
              <a:t>Eliminates upfront hardware planning and maintenance costs.</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lang="sv-SE" sz="1100">
                <a:solidFill>
                  <a:schemeClr val="lt1"/>
                </a:solidFill>
                <a:latin typeface="Quattrocento Sans"/>
                <a:ea typeface="Quattrocento Sans"/>
                <a:cs typeface="Quattrocento Sans"/>
                <a:sym typeface="Quattrocento Sans"/>
              </a:rPr>
              <a:t>Discounts for reserved instances.</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p:txBody>
      </p:sp>
      <p:sp>
        <p:nvSpPr>
          <p:cNvPr id="277" name="Google Shape;277;p8"/>
          <p:cNvSpPr/>
          <p:nvPr/>
        </p:nvSpPr>
        <p:spPr>
          <a:xfrm>
            <a:off x="6004800" y="3959125"/>
            <a:ext cx="2837400" cy="2498400"/>
          </a:xfrm>
          <a:prstGeom prst="roundRect">
            <a:avLst>
              <a:gd fmla="val 16667" name="adj"/>
            </a:avLst>
          </a:prstGeom>
          <a:solidFill>
            <a:srgbClr val="D24726"/>
          </a:solidFill>
          <a:ln cap="flat" cmpd="sng" w="9525">
            <a:solidFill>
              <a:srgbClr val="D2472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b="1" lang="sv-SE">
                <a:solidFill>
                  <a:schemeClr val="lt1"/>
                </a:solidFill>
                <a:latin typeface="Quattrocento Sans"/>
                <a:ea typeface="Quattrocento Sans"/>
                <a:cs typeface="Quattrocento Sans"/>
                <a:sym typeface="Quattrocento Sans"/>
              </a:rPr>
              <a:t>Heroku</a:t>
            </a:r>
            <a:endParaRPr b="1">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b="1">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sz="1100">
                <a:solidFill>
                  <a:schemeClr val="lt1"/>
                </a:solidFill>
                <a:latin typeface="Quattrocento Sans"/>
                <a:ea typeface="Quattrocento Sans"/>
                <a:cs typeface="Quattrocento Sans"/>
                <a:sym typeface="Quattrocento Sans"/>
              </a:rPr>
              <a:t>Flexible, pay-as-you-go with various pricing tiers.</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sz="1100">
                <a:solidFill>
                  <a:schemeClr val="lt1"/>
                </a:solidFill>
                <a:latin typeface="Quattrocento Sans"/>
                <a:ea typeface="Quattrocento Sans"/>
                <a:cs typeface="Quattrocento Sans"/>
                <a:sym typeface="Quattrocento Sans"/>
              </a:rPr>
              <a:t>Operates using "dynos" (Linux containers).</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sz="1100">
                <a:solidFill>
                  <a:schemeClr val="lt1"/>
                </a:solidFill>
                <a:latin typeface="Quattrocento Sans"/>
                <a:ea typeface="Quattrocento Sans"/>
                <a:cs typeface="Quattrocento Sans"/>
                <a:sym typeface="Quattrocento Sans"/>
              </a:rPr>
              <a:t>Only pay for the resources consumed.</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lang="sv-SE" sz="1100">
                <a:solidFill>
                  <a:schemeClr val="lt1"/>
                </a:solidFill>
                <a:latin typeface="Quattrocento Sans"/>
                <a:ea typeface="Quattrocento Sans"/>
                <a:cs typeface="Quattrocento Sans"/>
                <a:sym typeface="Quattrocento Sans"/>
              </a:rPr>
              <a:t>Fine-grained control over spending without long-term commitments.</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p:txBody>
      </p:sp>
      <p:sp>
        <p:nvSpPr>
          <p:cNvPr id="278" name="Google Shape;278;p8"/>
          <p:cNvSpPr/>
          <p:nvPr/>
        </p:nvSpPr>
        <p:spPr>
          <a:xfrm>
            <a:off x="8916600" y="1400875"/>
            <a:ext cx="2837400" cy="2498400"/>
          </a:xfrm>
          <a:prstGeom prst="roundRect">
            <a:avLst>
              <a:gd fmla="val 16667" name="adj"/>
            </a:avLst>
          </a:prstGeom>
          <a:solidFill>
            <a:srgbClr val="D24726"/>
          </a:solidFill>
          <a:ln cap="flat" cmpd="sng" w="9525">
            <a:solidFill>
              <a:srgbClr val="D2472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b="1" lang="sv-SE">
                <a:solidFill>
                  <a:schemeClr val="lt1"/>
                </a:solidFill>
                <a:latin typeface="Quattrocento Sans"/>
                <a:ea typeface="Quattrocento Sans"/>
                <a:cs typeface="Quattrocento Sans"/>
                <a:sym typeface="Quattrocento Sans"/>
              </a:rPr>
              <a:t>Azure</a:t>
            </a:r>
            <a:endParaRPr b="1">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sz="1100">
                <a:solidFill>
                  <a:schemeClr val="lt1"/>
                </a:solidFill>
                <a:latin typeface="Quattrocento Sans"/>
                <a:ea typeface="Quattrocento Sans"/>
                <a:cs typeface="Quattrocento Sans"/>
                <a:sym typeface="Quattrocento Sans"/>
              </a:rPr>
              <a:t>Influenced by service type, capacity, location, management level.</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sz="1100">
                <a:solidFill>
                  <a:schemeClr val="lt1"/>
                </a:solidFill>
                <a:latin typeface="Quattrocento Sans"/>
                <a:ea typeface="Quattrocento Sans"/>
                <a:cs typeface="Quattrocento Sans"/>
                <a:sym typeface="Quattrocento Sans"/>
              </a:rPr>
              <a:t>Free tier for 12 months, permanent free usage for specific services.</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sz="1100">
                <a:solidFill>
                  <a:schemeClr val="lt1"/>
                </a:solidFill>
                <a:latin typeface="Quattrocento Sans"/>
                <a:ea typeface="Quattrocento Sans"/>
                <a:cs typeface="Quattrocento Sans"/>
                <a:sym typeface="Quattrocento Sans"/>
              </a:rPr>
              <a:t>Pay-as-you-go based on actual usage.</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sz="1100">
                <a:solidFill>
                  <a:schemeClr val="lt1"/>
                </a:solidFill>
                <a:latin typeface="Quattrocento Sans"/>
                <a:ea typeface="Quattrocento Sans"/>
                <a:cs typeface="Quattrocento Sans"/>
                <a:sym typeface="Quattrocento Sans"/>
              </a:rPr>
              <a:t>Discounts for reserved instances.</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sz="1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sz="1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sz="1200">
                <a:solidFill>
                  <a:schemeClr val="lt1"/>
                </a:solidFill>
                <a:latin typeface="Quattrocento Sans"/>
                <a:ea typeface="Quattrocento Sans"/>
                <a:cs typeface="Quattrocento Sans"/>
                <a:sym typeface="Quattrocento Sans"/>
              </a:rPr>
              <a:t> </a:t>
            </a:r>
            <a:endParaRPr>
              <a:solidFill>
                <a:schemeClr val="lt1"/>
              </a:solidFill>
              <a:latin typeface="Quattrocento Sans"/>
              <a:ea typeface="Quattrocento Sans"/>
              <a:cs typeface="Quattrocento Sans"/>
              <a:sym typeface="Quattrocento Sans"/>
            </a:endParaRPr>
          </a:p>
        </p:txBody>
      </p:sp>
      <p:sp>
        <p:nvSpPr>
          <p:cNvPr id="279" name="Google Shape;279;p8"/>
          <p:cNvSpPr/>
          <p:nvPr/>
        </p:nvSpPr>
        <p:spPr>
          <a:xfrm>
            <a:off x="8916600" y="3959125"/>
            <a:ext cx="2837400" cy="2498400"/>
          </a:xfrm>
          <a:prstGeom prst="roundRect">
            <a:avLst>
              <a:gd fmla="val 16667" name="adj"/>
            </a:avLst>
          </a:prstGeom>
          <a:solidFill>
            <a:srgbClr val="D24726"/>
          </a:solidFill>
          <a:ln cap="flat" cmpd="sng" w="9525">
            <a:solidFill>
              <a:srgbClr val="D2472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b="1">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b="1" lang="sv-SE">
                <a:solidFill>
                  <a:schemeClr val="lt1"/>
                </a:solidFill>
                <a:latin typeface="Quattrocento Sans"/>
                <a:ea typeface="Quattrocento Sans"/>
                <a:cs typeface="Quattrocento Sans"/>
                <a:sym typeface="Quattrocento Sans"/>
              </a:rPr>
              <a:t>GCP</a:t>
            </a:r>
            <a:endParaRPr b="1">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sz="1100">
                <a:solidFill>
                  <a:schemeClr val="lt1"/>
                </a:solidFill>
                <a:latin typeface="Quattrocento Sans"/>
                <a:ea typeface="Quattrocento Sans"/>
                <a:cs typeface="Quattrocento Sans"/>
                <a:sym typeface="Quattrocento Sans"/>
              </a:rPr>
              <a:t>Free tier with limited access to common services.</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sz="1100">
                <a:solidFill>
                  <a:schemeClr val="lt1"/>
                </a:solidFill>
                <a:latin typeface="Quattrocento Sans"/>
                <a:ea typeface="Quattrocento Sans"/>
                <a:cs typeface="Quattrocento Sans"/>
                <a:sym typeface="Quattrocento Sans"/>
              </a:rPr>
              <a:t>Pay-as-you-go based on resource consumption.</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sz="1100">
                <a:solidFill>
                  <a:schemeClr val="lt1"/>
                </a:solidFill>
                <a:latin typeface="Quattrocento Sans"/>
                <a:ea typeface="Quattrocento Sans"/>
                <a:cs typeface="Quattrocento Sans"/>
                <a:sym typeface="Quattrocento Sans"/>
              </a:rPr>
              <a:t>Transparent and predictable pricing.</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sz="1100">
                <a:solidFill>
                  <a:schemeClr val="lt1"/>
                </a:solidFill>
                <a:latin typeface="Quattrocento Sans"/>
                <a:ea typeface="Quattrocento Sans"/>
                <a:cs typeface="Quattrocento Sans"/>
                <a:sym typeface="Quattrocento Sans"/>
              </a:rPr>
              <a:t>Fixed cost per hour for different instance classes.</a:t>
            </a:r>
            <a:endParaRPr sz="11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sz="1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sz="1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p:txBody>
      </p:sp>
      <p:sp>
        <p:nvSpPr>
          <p:cNvPr id="280" name="Google Shape;280;p8"/>
          <p:cNvSpPr txBox="1"/>
          <p:nvPr/>
        </p:nvSpPr>
        <p:spPr>
          <a:xfrm>
            <a:off x="749550" y="2796700"/>
            <a:ext cx="51072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500">
                <a:solidFill>
                  <a:srgbClr val="D24726"/>
                </a:solidFill>
                <a:latin typeface="Quattrocento Sans"/>
                <a:ea typeface="Quattrocento Sans"/>
                <a:cs typeface="Quattrocento Sans"/>
                <a:sym typeface="Quattrocento Sans"/>
              </a:rPr>
              <a:t>Review outcomes: </a:t>
            </a:r>
            <a:endParaRPr sz="1500">
              <a:solidFill>
                <a:srgbClr val="D24726"/>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Comprehensive exploration of the study’s outcomes.</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In-depth review of different cloud service providers (CSPs).</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Detailed account of research findings.</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Analysis of documentation, price lists, deployment data</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2"/>
          <p:cNvSpPr txBox="1"/>
          <p:nvPr>
            <p:ph type="title"/>
          </p:nvPr>
        </p:nvSpPr>
        <p:spPr>
          <a:xfrm>
            <a:off x="521207" y="448056"/>
            <a:ext cx="9241918" cy="64008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3A3838"/>
              </a:buClr>
              <a:buSzPts val="2800"/>
              <a:buFont typeface="Quattrocento Sans"/>
              <a:buNone/>
            </a:pPr>
            <a:r>
              <a:rPr lang="sv-SE">
                <a:latin typeface="Quattrocento Sans"/>
                <a:ea typeface="Quattrocento Sans"/>
                <a:cs typeface="Quattrocento Sans"/>
                <a:sym typeface="Quattrocento Sans"/>
              </a:rPr>
              <a:t>Table of contents</a:t>
            </a:r>
            <a:endParaRPr>
              <a:latin typeface="Quattrocento Sans"/>
              <a:ea typeface="Quattrocento Sans"/>
              <a:cs typeface="Quattrocento Sans"/>
              <a:sym typeface="Quattrocento Sans"/>
            </a:endParaRPr>
          </a:p>
        </p:txBody>
      </p:sp>
      <p:sp>
        <p:nvSpPr>
          <p:cNvPr id="48" name="Google Shape;48;p2"/>
          <p:cNvSpPr txBox="1"/>
          <p:nvPr/>
        </p:nvSpPr>
        <p:spPr>
          <a:xfrm>
            <a:off x="3048000" y="3056143"/>
            <a:ext cx="609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sv-SE" sz="1800">
                <a:solidFill>
                  <a:schemeClr val="dk1"/>
                </a:solidFill>
                <a:latin typeface="Quattrocento Sans"/>
                <a:ea typeface="Quattrocento Sans"/>
                <a:cs typeface="Quattrocento Sans"/>
                <a:sym typeface="Quattrocento Sans"/>
              </a:rPr>
              <a:t> </a:t>
            </a:r>
            <a:endParaRPr sz="1800">
              <a:solidFill>
                <a:schemeClr val="dk1"/>
              </a:solidFill>
              <a:latin typeface="Quattrocento Sans"/>
              <a:ea typeface="Quattrocento Sans"/>
              <a:cs typeface="Quattrocento Sans"/>
              <a:sym typeface="Quattrocento Sans"/>
            </a:endParaRPr>
          </a:p>
        </p:txBody>
      </p:sp>
      <p:sp>
        <p:nvSpPr>
          <p:cNvPr id="49" name="Google Shape;49;p2"/>
          <p:cNvSpPr txBox="1"/>
          <p:nvPr/>
        </p:nvSpPr>
        <p:spPr>
          <a:xfrm>
            <a:off x="3048000" y="3056143"/>
            <a:ext cx="609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sv-SE" sz="1800">
                <a:solidFill>
                  <a:schemeClr val="dk1"/>
                </a:solidFill>
                <a:latin typeface="Quattrocento Sans"/>
                <a:ea typeface="Quattrocento Sans"/>
                <a:cs typeface="Quattrocento Sans"/>
                <a:sym typeface="Quattrocento Sans"/>
              </a:rPr>
              <a:t> </a:t>
            </a:r>
            <a:endParaRPr sz="1800">
              <a:solidFill>
                <a:schemeClr val="dk1"/>
              </a:solidFill>
              <a:latin typeface="Quattrocento Sans"/>
              <a:ea typeface="Quattrocento Sans"/>
              <a:cs typeface="Quattrocento Sans"/>
              <a:sym typeface="Quattrocento Sans"/>
            </a:endParaRPr>
          </a:p>
        </p:txBody>
      </p:sp>
      <p:sp>
        <p:nvSpPr>
          <p:cNvPr id="50" name="Google Shape;50;p2"/>
          <p:cNvSpPr txBox="1"/>
          <p:nvPr/>
        </p:nvSpPr>
        <p:spPr>
          <a:xfrm>
            <a:off x="3048000" y="3056143"/>
            <a:ext cx="609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sv-SE" sz="1800">
                <a:solidFill>
                  <a:schemeClr val="dk1"/>
                </a:solidFill>
                <a:latin typeface="Quattrocento Sans"/>
                <a:ea typeface="Quattrocento Sans"/>
                <a:cs typeface="Quattrocento Sans"/>
                <a:sym typeface="Quattrocento Sans"/>
              </a:rPr>
              <a:t> </a:t>
            </a:r>
            <a:endParaRPr sz="1800">
              <a:solidFill>
                <a:schemeClr val="dk1"/>
              </a:solidFill>
              <a:latin typeface="Quattrocento Sans"/>
              <a:ea typeface="Quattrocento Sans"/>
              <a:cs typeface="Quattrocento Sans"/>
              <a:sym typeface="Quattrocento Sans"/>
            </a:endParaRPr>
          </a:p>
        </p:txBody>
      </p:sp>
      <p:sp>
        <p:nvSpPr>
          <p:cNvPr id="51" name="Google Shape;51;p2"/>
          <p:cNvSpPr txBox="1"/>
          <p:nvPr/>
        </p:nvSpPr>
        <p:spPr>
          <a:xfrm>
            <a:off x="2244000" y="5310049"/>
            <a:ext cx="2177400" cy="4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Lato"/>
              <a:buNone/>
            </a:pPr>
            <a:r>
              <a:rPr b="0" i="0" lang="sv-SE" sz="1400" u="none" cap="none" strike="noStrike">
                <a:solidFill>
                  <a:schemeClr val="dk1"/>
                </a:solidFill>
                <a:latin typeface="Lato"/>
                <a:ea typeface="Lato"/>
                <a:cs typeface="Lato"/>
                <a:sym typeface="Lato"/>
              </a:rPr>
              <a:t>Selection of CSPs, code, metrics. </a:t>
            </a:r>
            <a:endParaRPr b="0" i="0" sz="1600" u="none" cap="none" strike="noStrike">
              <a:solidFill>
                <a:schemeClr val="dk1"/>
              </a:solidFill>
              <a:latin typeface="Lato"/>
              <a:ea typeface="Lato"/>
              <a:cs typeface="Lato"/>
              <a:sym typeface="Lato"/>
            </a:endParaRPr>
          </a:p>
        </p:txBody>
      </p:sp>
      <p:sp>
        <p:nvSpPr>
          <p:cNvPr id="52" name="Google Shape;52;p2"/>
          <p:cNvSpPr txBox="1"/>
          <p:nvPr/>
        </p:nvSpPr>
        <p:spPr>
          <a:xfrm>
            <a:off x="2244000" y="3091067"/>
            <a:ext cx="2177400" cy="4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Lato"/>
              <a:buNone/>
            </a:pPr>
            <a:r>
              <a:rPr b="0" i="0" lang="sv-SE" sz="1400" u="none" cap="none" strike="noStrike">
                <a:solidFill>
                  <a:schemeClr val="dk1"/>
                </a:solidFill>
                <a:latin typeface="Lato"/>
                <a:ea typeface="Lato"/>
                <a:cs typeface="Lato"/>
                <a:sym typeface="Lato"/>
              </a:rPr>
              <a:t>Purpose, problem and goals.</a:t>
            </a:r>
            <a:endParaRPr b="0" i="0" sz="1400" u="none" cap="none" strike="noStrike">
              <a:solidFill>
                <a:schemeClr val="dk1"/>
              </a:solidFill>
              <a:latin typeface="Lato"/>
              <a:ea typeface="Lato"/>
              <a:cs typeface="Lato"/>
              <a:sym typeface="Lato"/>
            </a:endParaRPr>
          </a:p>
        </p:txBody>
      </p:sp>
      <p:sp>
        <p:nvSpPr>
          <p:cNvPr id="53" name="Google Shape;53;p2"/>
          <p:cNvSpPr txBox="1"/>
          <p:nvPr/>
        </p:nvSpPr>
        <p:spPr>
          <a:xfrm>
            <a:off x="4943275" y="3091067"/>
            <a:ext cx="2177400" cy="4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Lato"/>
              <a:buNone/>
            </a:pPr>
            <a:r>
              <a:rPr b="0" i="0" lang="sv-SE" sz="1400" u="none" cap="none" strike="noStrike">
                <a:solidFill>
                  <a:schemeClr val="dk1"/>
                </a:solidFill>
                <a:latin typeface="Lato"/>
                <a:ea typeface="Lato"/>
                <a:cs typeface="Lato"/>
                <a:sym typeface="Lato"/>
              </a:rPr>
              <a:t>Definition, background and reviews.</a:t>
            </a:r>
            <a:endParaRPr b="0" i="0" sz="1400" u="none" cap="none" strike="noStrike">
              <a:solidFill>
                <a:schemeClr val="dk1"/>
              </a:solidFill>
              <a:latin typeface="Lato"/>
              <a:ea typeface="Lato"/>
              <a:cs typeface="Lato"/>
              <a:sym typeface="Lato"/>
            </a:endParaRPr>
          </a:p>
        </p:txBody>
      </p:sp>
      <p:sp>
        <p:nvSpPr>
          <p:cNvPr id="54" name="Google Shape;54;p2"/>
          <p:cNvSpPr txBox="1"/>
          <p:nvPr/>
        </p:nvSpPr>
        <p:spPr>
          <a:xfrm>
            <a:off x="4943275" y="5310049"/>
            <a:ext cx="2177400" cy="4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Lato"/>
              <a:buNone/>
            </a:pPr>
            <a:r>
              <a:rPr b="0" i="0" lang="sv-SE" sz="1400" u="none" cap="none" strike="noStrike">
                <a:solidFill>
                  <a:schemeClr val="dk1"/>
                </a:solidFill>
                <a:latin typeface="Lato"/>
                <a:ea typeface="Lato"/>
                <a:cs typeface="Lato"/>
                <a:sym typeface="Lato"/>
              </a:rPr>
              <a:t>Present finding and data analysis. </a:t>
            </a:r>
            <a:endParaRPr b="0" i="0" sz="1400" u="none" cap="none" strike="noStrike">
              <a:solidFill>
                <a:schemeClr val="dk1"/>
              </a:solidFill>
              <a:latin typeface="Lato"/>
              <a:ea typeface="Lato"/>
              <a:cs typeface="Lato"/>
              <a:sym typeface="Lato"/>
            </a:endParaRPr>
          </a:p>
        </p:txBody>
      </p:sp>
      <p:sp>
        <p:nvSpPr>
          <p:cNvPr id="55" name="Google Shape;55;p2"/>
          <p:cNvSpPr txBox="1"/>
          <p:nvPr/>
        </p:nvSpPr>
        <p:spPr>
          <a:xfrm>
            <a:off x="7642550" y="3091067"/>
            <a:ext cx="2177400" cy="4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Lato"/>
              <a:buNone/>
            </a:pPr>
            <a:r>
              <a:rPr b="0" i="0" lang="sv-SE" sz="1400" u="none" cap="none" strike="noStrike">
                <a:solidFill>
                  <a:schemeClr val="dk1"/>
                </a:solidFill>
                <a:latin typeface="Lato"/>
                <a:ea typeface="Lato"/>
                <a:cs typeface="Lato"/>
                <a:sym typeface="Lato"/>
              </a:rPr>
              <a:t>Process, paradigm and data collection/ analysis. </a:t>
            </a:r>
            <a:endParaRPr b="0" i="0" sz="1400" u="none" cap="none" strike="noStrike">
              <a:solidFill>
                <a:schemeClr val="dk1"/>
              </a:solidFill>
              <a:latin typeface="Lato"/>
              <a:ea typeface="Lato"/>
              <a:cs typeface="Lato"/>
              <a:sym typeface="Lato"/>
            </a:endParaRPr>
          </a:p>
        </p:txBody>
      </p:sp>
      <p:sp>
        <p:nvSpPr>
          <p:cNvPr id="56" name="Google Shape;56;p2"/>
          <p:cNvSpPr txBox="1"/>
          <p:nvPr/>
        </p:nvSpPr>
        <p:spPr>
          <a:xfrm>
            <a:off x="7642550" y="5310049"/>
            <a:ext cx="2177400" cy="4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Lato"/>
              <a:buNone/>
            </a:pPr>
            <a:r>
              <a:rPr b="0" i="0" lang="sv-SE" sz="1400" u="none" cap="none" strike="noStrike">
                <a:solidFill>
                  <a:schemeClr val="dk1"/>
                </a:solidFill>
                <a:latin typeface="Lato"/>
                <a:ea typeface="Lato"/>
                <a:cs typeface="Lato"/>
                <a:sym typeface="Lato"/>
              </a:rPr>
              <a:t>Overview of findings and future work. </a:t>
            </a:r>
            <a:endParaRPr b="0" i="0" sz="1400" u="none" cap="none" strike="noStrike">
              <a:solidFill>
                <a:schemeClr val="dk1"/>
              </a:solidFill>
              <a:latin typeface="Lato"/>
              <a:ea typeface="Lato"/>
              <a:cs typeface="Lato"/>
              <a:sym typeface="Lato"/>
            </a:endParaRPr>
          </a:p>
        </p:txBody>
      </p:sp>
      <p:sp>
        <p:nvSpPr>
          <p:cNvPr id="57" name="Google Shape;57;p2"/>
          <p:cNvSpPr txBox="1"/>
          <p:nvPr/>
        </p:nvSpPr>
        <p:spPr>
          <a:xfrm>
            <a:off x="2354613" y="2080073"/>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01</a:t>
            </a:r>
            <a:endParaRPr b="0" i="0" sz="3000" u="none" cap="none" strike="noStrike">
              <a:solidFill>
                <a:schemeClr val="lt1"/>
              </a:solidFill>
              <a:latin typeface="Viga"/>
              <a:ea typeface="Viga"/>
              <a:cs typeface="Viga"/>
              <a:sym typeface="Viga"/>
            </a:endParaRPr>
          </a:p>
        </p:txBody>
      </p:sp>
      <p:sp>
        <p:nvSpPr>
          <p:cNvPr id="58" name="Google Shape;58;p2"/>
          <p:cNvSpPr txBox="1"/>
          <p:nvPr/>
        </p:nvSpPr>
        <p:spPr>
          <a:xfrm>
            <a:off x="2354613" y="4299105"/>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04</a:t>
            </a:r>
            <a:endParaRPr b="0" i="0" sz="3000" u="none" cap="none" strike="noStrike">
              <a:solidFill>
                <a:schemeClr val="lt1"/>
              </a:solidFill>
              <a:latin typeface="Viga"/>
              <a:ea typeface="Viga"/>
              <a:cs typeface="Viga"/>
              <a:sym typeface="Viga"/>
            </a:endParaRPr>
          </a:p>
        </p:txBody>
      </p:sp>
      <p:sp>
        <p:nvSpPr>
          <p:cNvPr id="59" name="Google Shape;59;p2"/>
          <p:cNvSpPr txBox="1"/>
          <p:nvPr/>
        </p:nvSpPr>
        <p:spPr>
          <a:xfrm>
            <a:off x="5053884" y="2080073"/>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02</a:t>
            </a:r>
            <a:endParaRPr b="0" i="0" sz="3000" u="none" cap="none" strike="noStrike">
              <a:solidFill>
                <a:schemeClr val="lt1"/>
              </a:solidFill>
              <a:latin typeface="Viga"/>
              <a:ea typeface="Viga"/>
              <a:cs typeface="Viga"/>
              <a:sym typeface="Viga"/>
            </a:endParaRPr>
          </a:p>
        </p:txBody>
      </p:sp>
      <p:sp>
        <p:nvSpPr>
          <p:cNvPr id="60" name="Google Shape;60;p2"/>
          <p:cNvSpPr txBox="1"/>
          <p:nvPr/>
        </p:nvSpPr>
        <p:spPr>
          <a:xfrm>
            <a:off x="5053884" y="4299105"/>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05</a:t>
            </a:r>
            <a:endParaRPr b="0" i="0" sz="3000" u="none" cap="none" strike="noStrike">
              <a:solidFill>
                <a:schemeClr val="lt1"/>
              </a:solidFill>
              <a:latin typeface="Viga"/>
              <a:ea typeface="Viga"/>
              <a:cs typeface="Viga"/>
              <a:sym typeface="Viga"/>
            </a:endParaRPr>
          </a:p>
        </p:txBody>
      </p:sp>
      <p:sp>
        <p:nvSpPr>
          <p:cNvPr id="61" name="Google Shape;61;p2"/>
          <p:cNvSpPr txBox="1"/>
          <p:nvPr/>
        </p:nvSpPr>
        <p:spPr>
          <a:xfrm>
            <a:off x="7753162" y="2080073"/>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03</a:t>
            </a:r>
            <a:endParaRPr b="0" i="0" sz="3000" u="none" cap="none" strike="noStrike">
              <a:solidFill>
                <a:schemeClr val="lt1"/>
              </a:solidFill>
              <a:latin typeface="Viga"/>
              <a:ea typeface="Viga"/>
              <a:cs typeface="Viga"/>
              <a:sym typeface="Viga"/>
            </a:endParaRPr>
          </a:p>
        </p:txBody>
      </p:sp>
      <p:sp>
        <p:nvSpPr>
          <p:cNvPr id="62" name="Google Shape;62;p2"/>
          <p:cNvSpPr txBox="1"/>
          <p:nvPr/>
        </p:nvSpPr>
        <p:spPr>
          <a:xfrm>
            <a:off x="7753162" y="4299105"/>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06</a:t>
            </a:r>
            <a:endParaRPr b="0" i="0" sz="3000" u="none" cap="none" strike="noStrike">
              <a:solidFill>
                <a:schemeClr val="lt1"/>
              </a:solidFill>
              <a:latin typeface="Viga"/>
              <a:ea typeface="Viga"/>
              <a:cs typeface="Viga"/>
              <a:sym typeface="Viga"/>
            </a:endParaRPr>
          </a:p>
        </p:txBody>
      </p:sp>
      <p:sp>
        <p:nvSpPr>
          <p:cNvPr id="63" name="Google Shape;63;p2"/>
          <p:cNvSpPr txBox="1"/>
          <p:nvPr/>
        </p:nvSpPr>
        <p:spPr>
          <a:xfrm>
            <a:off x="2244000" y="2708201"/>
            <a:ext cx="2177400" cy="484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Bebas Neue"/>
              <a:buNone/>
            </a:pPr>
            <a:r>
              <a:rPr b="0" i="0" lang="sv-SE" sz="2000" u="none" cap="none" strike="noStrike">
                <a:solidFill>
                  <a:srgbClr val="D24726"/>
                </a:solidFill>
                <a:latin typeface="Viga"/>
                <a:ea typeface="Viga"/>
                <a:cs typeface="Viga"/>
                <a:sym typeface="Viga"/>
              </a:rPr>
              <a:t>Introduction</a:t>
            </a:r>
            <a:endParaRPr b="0" i="0" sz="2000" u="none" cap="none" strike="noStrike">
              <a:solidFill>
                <a:srgbClr val="D24726"/>
              </a:solidFill>
              <a:latin typeface="Viga"/>
              <a:ea typeface="Viga"/>
              <a:cs typeface="Viga"/>
              <a:sym typeface="Viga"/>
            </a:endParaRPr>
          </a:p>
        </p:txBody>
      </p:sp>
      <p:sp>
        <p:nvSpPr>
          <p:cNvPr id="64" name="Google Shape;64;p2"/>
          <p:cNvSpPr txBox="1"/>
          <p:nvPr/>
        </p:nvSpPr>
        <p:spPr>
          <a:xfrm>
            <a:off x="4943275" y="2708201"/>
            <a:ext cx="2177400" cy="484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Bebas Neue"/>
              <a:buNone/>
            </a:pPr>
            <a:r>
              <a:rPr b="0" i="0" lang="sv-SE" sz="2000" u="none" cap="none" strike="noStrike">
                <a:solidFill>
                  <a:srgbClr val="D24726"/>
                </a:solidFill>
                <a:latin typeface="Viga"/>
                <a:ea typeface="Viga"/>
                <a:cs typeface="Viga"/>
                <a:sym typeface="Viga"/>
              </a:rPr>
              <a:t>Background</a:t>
            </a:r>
            <a:endParaRPr b="0" i="0" sz="2000" u="none" cap="none" strike="noStrike">
              <a:solidFill>
                <a:srgbClr val="D24726"/>
              </a:solidFill>
              <a:latin typeface="Viga"/>
              <a:ea typeface="Viga"/>
              <a:cs typeface="Viga"/>
              <a:sym typeface="Viga"/>
            </a:endParaRPr>
          </a:p>
        </p:txBody>
      </p:sp>
      <p:sp>
        <p:nvSpPr>
          <p:cNvPr id="65" name="Google Shape;65;p2"/>
          <p:cNvSpPr txBox="1"/>
          <p:nvPr/>
        </p:nvSpPr>
        <p:spPr>
          <a:xfrm>
            <a:off x="2244000" y="4927183"/>
            <a:ext cx="2177400" cy="484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Bebas Neue"/>
              <a:buNone/>
            </a:pPr>
            <a:r>
              <a:rPr b="0" i="0" lang="sv-SE" sz="2000" u="none" cap="none" strike="noStrike">
                <a:solidFill>
                  <a:srgbClr val="D24726"/>
                </a:solidFill>
                <a:latin typeface="Viga"/>
                <a:ea typeface="Viga"/>
                <a:cs typeface="Viga"/>
                <a:sym typeface="Viga"/>
              </a:rPr>
              <a:t>Implementation</a:t>
            </a:r>
            <a:endParaRPr b="0" i="0" sz="2000" u="none" cap="none" strike="noStrike">
              <a:solidFill>
                <a:srgbClr val="D24726"/>
              </a:solidFill>
              <a:latin typeface="Viga"/>
              <a:ea typeface="Viga"/>
              <a:cs typeface="Viga"/>
              <a:sym typeface="Viga"/>
            </a:endParaRPr>
          </a:p>
        </p:txBody>
      </p:sp>
      <p:sp>
        <p:nvSpPr>
          <p:cNvPr id="66" name="Google Shape;66;p2"/>
          <p:cNvSpPr txBox="1"/>
          <p:nvPr/>
        </p:nvSpPr>
        <p:spPr>
          <a:xfrm>
            <a:off x="4943275" y="4927183"/>
            <a:ext cx="2177400" cy="484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Bebas Neue"/>
              <a:buNone/>
            </a:pPr>
            <a:r>
              <a:rPr b="0" i="0" lang="sv-SE" sz="2000" u="none" cap="none" strike="noStrike">
                <a:solidFill>
                  <a:srgbClr val="D24726"/>
                </a:solidFill>
                <a:latin typeface="Viga"/>
                <a:ea typeface="Viga"/>
                <a:cs typeface="Viga"/>
                <a:sym typeface="Viga"/>
              </a:rPr>
              <a:t>Results</a:t>
            </a:r>
            <a:endParaRPr b="0" i="0" sz="2000" u="none" cap="none" strike="noStrike">
              <a:solidFill>
                <a:srgbClr val="D24726"/>
              </a:solidFill>
              <a:latin typeface="Viga"/>
              <a:ea typeface="Viga"/>
              <a:cs typeface="Viga"/>
              <a:sym typeface="Viga"/>
            </a:endParaRPr>
          </a:p>
        </p:txBody>
      </p:sp>
      <p:sp>
        <p:nvSpPr>
          <p:cNvPr id="67" name="Google Shape;67;p2"/>
          <p:cNvSpPr txBox="1"/>
          <p:nvPr/>
        </p:nvSpPr>
        <p:spPr>
          <a:xfrm>
            <a:off x="7642550" y="2708201"/>
            <a:ext cx="2177400" cy="484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Bebas Neue"/>
              <a:buNone/>
            </a:pPr>
            <a:r>
              <a:rPr b="0" i="0" lang="sv-SE" sz="2000" u="none" cap="none" strike="noStrike">
                <a:solidFill>
                  <a:srgbClr val="D24726"/>
                </a:solidFill>
                <a:latin typeface="Viga"/>
                <a:ea typeface="Viga"/>
                <a:cs typeface="Viga"/>
                <a:sym typeface="Viga"/>
              </a:rPr>
              <a:t>Method</a:t>
            </a:r>
            <a:endParaRPr b="0" i="0" sz="2000" u="none" cap="none" strike="noStrike">
              <a:solidFill>
                <a:srgbClr val="D24726"/>
              </a:solidFill>
              <a:latin typeface="Viga"/>
              <a:ea typeface="Viga"/>
              <a:cs typeface="Viga"/>
              <a:sym typeface="Viga"/>
            </a:endParaRPr>
          </a:p>
        </p:txBody>
      </p:sp>
      <p:sp>
        <p:nvSpPr>
          <p:cNvPr id="68" name="Google Shape;68;p2"/>
          <p:cNvSpPr txBox="1"/>
          <p:nvPr/>
        </p:nvSpPr>
        <p:spPr>
          <a:xfrm>
            <a:off x="7642550" y="4927183"/>
            <a:ext cx="2177400" cy="484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Bebas Neue"/>
              <a:buNone/>
            </a:pPr>
            <a:r>
              <a:rPr b="0" i="0" lang="sv-SE" sz="2000" u="none" cap="none" strike="noStrike">
                <a:solidFill>
                  <a:srgbClr val="D24726"/>
                </a:solidFill>
                <a:latin typeface="Viga"/>
                <a:ea typeface="Viga"/>
                <a:cs typeface="Viga"/>
                <a:sym typeface="Viga"/>
              </a:rPr>
              <a:t>Conclusion</a:t>
            </a:r>
            <a:endParaRPr b="0" i="0" sz="2000" u="none" cap="none" strike="noStrike">
              <a:solidFill>
                <a:srgbClr val="D24726"/>
              </a:solidFill>
              <a:latin typeface="Viga"/>
              <a:ea typeface="Viga"/>
              <a:cs typeface="Viga"/>
              <a:sym typeface="Viga"/>
            </a:endParaRPr>
          </a:p>
        </p:txBody>
      </p:sp>
      <p:sp>
        <p:nvSpPr>
          <p:cNvPr id="69" name="Google Shape;69;p2"/>
          <p:cNvSpPr txBox="1"/>
          <p:nvPr>
            <p:ph idx="12" type="sldNum"/>
          </p:nvPr>
        </p:nvSpPr>
        <p:spPr>
          <a:xfrm>
            <a:off x="8371926" y="6684727"/>
            <a:ext cx="3276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e0bff0f777_0_96"/>
          <p:cNvSpPr txBox="1"/>
          <p:nvPr>
            <p:ph type="title"/>
          </p:nvPr>
        </p:nvSpPr>
        <p:spPr>
          <a:xfrm>
            <a:off x="1610020" y="434293"/>
            <a:ext cx="6093000" cy="640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sv-SE"/>
              <a:t>Results - Pricing</a:t>
            </a:r>
            <a:endParaRPr/>
          </a:p>
        </p:txBody>
      </p:sp>
      <p:sp>
        <p:nvSpPr>
          <p:cNvPr id="287" name="Google Shape;287;g2e0bff0f777_0_96"/>
          <p:cNvSpPr txBox="1"/>
          <p:nvPr/>
        </p:nvSpPr>
        <p:spPr>
          <a:xfrm>
            <a:off x="749552" y="471538"/>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05</a:t>
            </a:r>
            <a:endParaRPr b="0" i="0" sz="3000" u="none" cap="none" strike="noStrike">
              <a:solidFill>
                <a:schemeClr val="lt1"/>
              </a:solidFill>
              <a:latin typeface="Viga"/>
              <a:ea typeface="Viga"/>
              <a:cs typeface="Viga"/>
              <a:sym typeface="Viga"/>
            </a:endParaRPr>
          </a:p>
        </p:txBody>
      </p:sp>
      <p:pic>
        <p:nvPicPr>
          <p:cNvPr id="288" name="Google Shape;288;g2e0bff0f777_0_96"/>
          <p:cNvPicPr preferRelativeResize="0"/>
          <p:nvPr/>
        </p:nvPicPr>
        <p:blipFill>
          <a:blip r:embed="rId3">
            <a:alphaModFix/>
          </a:blip>
          <a:stretch>
            <a:fillRect/>
          </a:stretch>
        </p:blipFill>
        <p:spPr>
          <a:xfrm>
            <a:off x="5034260" y="1522438"/>
            <a:ext cx="4993915" cy="2113225"/>
          </a:xfrm>
          <a:prstGeom prst="rect">
            <a:avLst/>
          </a:prstGeom>
          <a:noFill/>
          <a:ln>
            <a:noFill/>
          </a:ln>
        </p:spPr>
      </p:pic>
      <p:pic>
        <p:nvPicPr>
          <p:cNvPr id="289" name="Google Shape;289;g2e0bff0f777_0_96"/>
          <p:cNvPicPr preferRelativeResize="0"/>
          <p:nvPr/>
        </p:nvPicPr>
        <p:blipFill rotWithShape="1">
          <a:blip r:embed="rId4">
            <a:alphaModFix/>
          </a:blip>
          <a:srcRect b="49861" l="1361" r="0" t="2273"/>
          <a:stretch/>
        </p:blipFill>
        <p:spPr>
          <a:xfrm>
            <a:off x="2163825" y="1533212"/>
            <a:ext cx="4849867" cy="2088204"/>
          </a:xfrm>
          <a:prstGeom prst="rect">
            <a:avLst/>
          </a:prstGeom>
          <a:noFill/>
          <a:ln>
            <a:noFill/>
          </a:ln>
        </p:spPr>
      </p:pic>
      <p:sp>
        <p:nvSpPr>
          <p:cNvPr id="290" name="Google Shape;290;g2e0bff0f777_0_96"/>
          <p:cNvSpPr txBox="1"/>
          <p:nvPr/>
        </p:nvSpPr>
        <p:spPr>
          <a:xfrm>
            <a:off x="871425" y="4083600"/>
            <a:ext cx="89526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sv-SE" sz="1500">
                <a:solidFill>
                  <a:srgbClr val="D24726"/>
                </a:solidFill>
                <a:latin typeface="Quattrocento Sans"/>
                <a:ea typeface="Quattrocento Sans"/>
                <a:cs typeface="Quattrocento Sans"/>
                <a:sym typeface="Quattrocento Sans"/>
              </a:rPr>
              <a:t>CSP Cost Comparison</a:t>
            </a:r>
            <a:endParaRPr b="1" sz="1500">
              <a:solidFill>
                <a:srgbClr val="D24726"/>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sv-SE" sz="1200">
                <a:solidFill>
                  <a:schemeClr val="dk1"/>
                </a:solidFill>
                <a:latin typeface="Quattrocento Sans"/>
                <a:ea typeface="Quattrocento Sans"/>
                <a:cs typeface="Quattrocento Sans"/>
                <a:sym typeface="Quattrocento Sans"/>
              </a:rPr>
              <a:t>AWS: Cost-efficient with stable yearly costs.</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sv-SE" sz="1200">
                <a:solidFill>
                  <a:schemeClr val="dk1"/>
                </a:solidFill>
                <a:latin typeface="Quattrocento Sans"/>
                <a:ea typeface="Quattrocento Sans"/>
                <a:cs typeface="Quattrocento Sans"/>
                <a:sym typeface="Quattrocento Sans"/>
              </a:rPr>
              <a:t>Azure: Higher costs for higher-tier instances.</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sv-SE" sz="1200">
                <a:solidFill>
                  <a:schemeClr val="dk1"/>
                </a:solidFill>
                <a:latin typeface="Quattrocento Sans"/>
                <a:ea typeface="Quattrocento Sans"/>
                <a:cs typeface="Quattrocento Sans"/>
                <a:sym typeface="Quattrocento Sans"/>
              </a:rPr>
              <a:t>Heroku and GCP: Higher costs in PaaS, subscription options available.</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e0bff0f777_0_194"/>
          <p:cNvSpPr txBox="1"/>
          <p:nvPr>
            <p:ph type="title"/>
          </p:nvPr>
        </p:nvSpPr>
        <p:spPr>
          <a:xfrm>
            <a:off x="1610020" y="434293"/>
            <a:ext cx="6093000" cy="640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sv-SE"/>
              <a:t>Results - Deployment complexities</a:t>
            </a:r>
            <a:endParaRPr/>
          </a:p>
        </p:txBody>
      </p:sp>
      <p:sp>
        <p:nvSpPr>
          <p:cNvPr id="297" name="Google Shape;297;g2e0bff0f777_0_194"/>
          <p:cNvSpPr txBox="1"/>
          <p:nvPr/>
        </p:nvSpPr>
        <p:spPr>
          <a:xfrm>
            <a:off x="749552" y="471538"/>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05</a:t>
            </a:r>
            <a:endParaRPr b="0" i="0" sz="3000" u="none" cap="none" strike="noStrike">
              <a:solidFill>
                <a:schemeClr val="lt1"/>
              </a:solidFill>
              <a:latin typeface="Viga"/>
              <a:ea typeface="Viga"/>
              <a:cs typeface="Viga"/>
              <a:sym typeface="Viga"/>
            </a:endParaRPr>
          </a:p>
        </p:txBody>
      </p:sp>
      <p:pic>
        <p:nvPicPr>
          <p:cNvPr id="298" name="Google Shape;298;g2e0bff0f777_0_194"/>
          <p:cNvPicPr preferRelativeResize="0"/>
          <p:nvPr/>
        </p:nvPicPr>
        <p:blipFill>
          <a:blip r:embed="rId3">
            <a:alphaModFix/>
          </a:blip>
          <a:stretch>
            <a:fillRect/>
          </a:stretch>
        </p:blipFill>
        <p:spPr>
          <a:xfrm>
            <a:off x="152400" y="1690813"/>
            <a:ext cx="11887198" cy="451923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e0bff0f777_0_118"/>
          <p:cNvSpPr txBox="1"/>
          <p:nvPr>
            <p:ph type="title"/>
          </p:nvPr>
        </p:nvSpPr>
        <p:spPr>
          <a:xfrm>
            <a:off x="1610020" y="434293"/>
            <a:ext cx="6093000" cy="640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sv-SE"/>
              <a:t>Results - Deployment complexities</a:t>
            </a:r>
            <a:endParaRPr/>
          </a:p>
        </p:txBody>
      </p:sp>
      <p:sp>
        <p:nvSpPr>
          <p:cNvPr id="305" name="Google Shape;305;g2e0bff0f777_0_118"/>
          <p:cNvSpPr txBox="1"/>
          <p:nvPr/>
        </p:nvSpPr>
        <p:spPr>
          <a:xfrm>
            <a:off x="749552" y="471538"/>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05</a:t>
            </a:r>
            <a:endParaRPr b="0" i="0" sz="3000" u="none" cap="none" strike="noStrike">
              <a:solidFill>
                <a:schemeClr val="lt1"/>
              </a:solidFill>
              <a:latin typeface="Viga"/>
              <a:ea typeface="Viga"/>
              <a:cs typeface="Viga"/>
              <a:sym typeface="Viga"/>
            </a:endParaRPr>
          </a:p>
        </p:txBody>
      </p:sp>
      <p:sp>
        <p:nvSpPr>
          <p:cNvPr id="306" name="Google Shape;306;g2e0bff0f777_0_118"/>
          <p:cNvSpPr txBox="1"/>
          <p:nvPr/>
        </p:nvSpPr>
        <p:spPr>
          <a:xfrm>
            <a:off x="1124750" y="1739175"/>
            <a:ext cx="58365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sv-SE" sz="1500">
                <a:solidFill>
                  <a:srgbClr val="D24726"/>
                </a:solidFill>
                <a:latin typeface="Quattrocento Sans"/>
                <a:ea typeface="Quattrocento Sans"/>
                <a:cs typeface="Quattrocento Sans"/>
                <a:sym typeface="Quattrocento Sans"/>
              </a:rPr>
              <a:t>Deployment Complexities in IaaS</a:t>
            </a:r>
            <a:endParaRPr sz="1500">
              <a:solidFill>
                <a:srgbClr val="D24726"/>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sv-SE" sz="1200">
                <a:solidFill>
                  <a:schemeClr val="dk1"/>
                </a:solidFill>
                <a:latin typeface="Quattrocento Sans"/>
                <a:ea typeface="Quattrocento Sans"/>
                <a:cs typeface="Quattrocento Sans"/>
                <a:sym typeface="Quattrocento Sans"/>
              </a:rPr>
              <a:t>Managing virtualized infrastructure components</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sv-SE" sz="1200">
                <a:solidFill>
                  <a:schemeClr val="dk1"/>
                </a:solidFill>
                <a:latin typeface="Quattrocento Sans"/>
                <a:ea typeface="Quattrocento Sans"/>
                <a:cs typeface="Quattrocento Sans"/>
                <a:sym typeface="Quattrocento Sans"/>
              </a:rPr>
              <a:t>Specifical control and customization</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sv-SE" sz="1200">
                <a:solidFill>
                  <a:schemeClr val="dk1"/>
                </a:solidFill>
                <a:latin typeface="Quattrocento Sans"/>
                <a:ea typeface="Quattrocento Sans"/>
                <a:cs typeface="Quattrocento Sans"/>
                <a:sym typeface="Quattrocento Sans"/>
              </a:rPr>
              <a:t>Responsibilities: security, compliance, performance optimization</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p:txBody>
      </p:sp>
      <p:cxnSp>
        <p:nvCxnSpPr>
          <p:cNvPr id="307" name="Google Shape;307;g2e0bff0f777_0_118"/>
          <p:cNvCxnSpPr/>
          <p:nvPr/>
        </p:nvCxnSpPr>
        <p:spPr>
          <a:xfrm>
            <a:off x="6189650" y="1506100"/>
            <a:ext cx="10200" cy="1388100"/>
          </a:xfrm>
          <a:prstGeom prst="straightConnector1">
            <a:avLst/>
          </a:prstGeom>
          <a:noFill/>
          <a:ln cap="flat" cmpd="sng" w="9525">
            <a:solidFill>
              <a:schemeClr val="dk2"/>
            </a:solidFill>
            <a:prstDash val="solid"/>
            <a:round/>
            <a:headEnd len="med" w="med" type="none"/>
            <a:tailEnd len="med" w="med" type="none"/>
          </a:ln>
        </p:spPr>
      </p:cxnSp>
      <p:sp>
        <p:nvSpPr>
          <p:cNvPr id="308" name="Google Shape;308;g2e0bff0f777_0_118"/>
          <p:cNvSpPr txBox="1"/>
          <p:nvPr/>
        </p:nvSpPr>
        <p:spPr>
          <a:xfrm>
            <a:off x="6890425" y="1739175"/>
            <a:ext cx="45192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sv-SE" sz="1500">
                <a:solidFill>
                  <a:srgbClr val="D24726"/>
                </a:solidFill>
                <a:latin typeface="Quattrocento Sans"/>
                <a:ea typeface="Quattrocento Sans"/>
                <a:cs typeface="Quattrocento Sans"/>
                <a:sym typeface="Quattrocento Sans"/>
              </a:rPr>
              <a:t>Deployment Complexities in PaaS</a:t>
            </a:r>
            <a:endParaRPr sz="1500">
              <a:solidFill>
                <a:srgbClr val="D24726"/>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sv-SE" sz="1200">
                <a:solidFill>
                  <a:schemeClr val="dk1"/>
                </a:solidFill>
                <a:latin typeface="Quattrocento Sans"/>
                <a:ea typeface="Quattrocento Sans"/>
                <a:cs typeface="Quattrocento Sans"/>
                <a:sym typeface="Quattrocento Sans"/>
              </a:rPr>
              <a:t>Abstracted infrastructure for simplified deployment</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sv-SE" sz="1200">
                <a:solidFill>
                  <a:schemeClr val="dk1"/>
                </a:solidFill>
                <a:latin typeface="Quattrocento Sans"/>
                <a:ea typeface="Quattrocento Sans"/>
                <a:cs typeface="Quattrocento Sans"/>
                <a:sym typeface="Quattrocento Sans"/>
              </a:rPr>
              <a:t>Platform-specific tools for application management</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sv-SE" sz="1200">
                <a:solidFill>
                  <a:schemeClr val="dk1"/>
                </a:solidFill>
                <a:latin typeface="Quattrocento Sans"/>
                <a:ea typeface="Quattrocento Sans"/>
                <a:cs typeface="Quattrocento Sans"/>
                <a:sym typeface="Quattrocento Sans"/>
              </a:rPr>
              <a:t>Limited flexibility and potential provider lock-in</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p:txBody>
      </p:sp>
      <p:graphicFrame>
        <p:nvGraphicFramePr>
          <p:cNvPr id="309" name="Google Shape;309;g2e0bff0f777_0_118"/>
          <p:cNvGraphicFramePr/>
          <p:nvPr/>
        </p:nvGraphicFramePr>
        <p:xfrm>
          <a:off x="3516113" y="3078375"/>
          <a:ext cx="3000000" cy="3000000"/>
        </p:xfrm>
        <a:graphic>
          <a:graphicData uri="http://schemas.openxmlformats.org/drawingml/2006/table">
            <a:tbl>
              <a:tblPr>
                <a:noFill/>
                <a:tableStyleId>{4D795465-4260-4503-AC2F-0B2D010FF87E}</a:tableStyleId>
              </a:tblPr>
              <a:tblGrid>
                <a:gridCol w="1850700"/>
                <a:gridCol w="979250"/>
                <a:gridCol w="920300"/>
                <a:gridCol w="865250"/>
                <a:gridCol w="741775"/>
              </a:tblGrid>
              <a:tr h="342125">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Metric</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b="1" lang="sv-SE" sz="1000">
                          <a:latin typeface="Quattrocento Sans"/>
                          <a:ea typeface="Quattrocento Sans"/>
                          <a:cs typeface="Quattrocento Sans"/>
                          <a:sym typeface="Quattrocento Sans"/>
                        </a:rPr>
                        <a:t>AWS</a:t>
                      </a:r>
                      <a:endParaRPr b="1"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b="1" lang="sv-SE" sz="1000">
                          <a:latin typeface="Quattrocento Sans"/>
                          <a:ea typeface="Quattrocento Sans"/>
                          <a:cs typeface="Quattrocento Sans"/>
                          <a:sym typeface="Quattrocento Sans"/>
                        </a:rPr>
                        <a:t>Azure</a:t>
                      </a:r>
                      <a:endParaRPr b="1"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b="1" lang="sv-SE" sz="1000">
                          <a:latin typeface="Quattrocento Sans"/>
                          <a:ea typeface="Quattrocento Sans"/>
                          <a:cs typeface="Quattrocento Sans"/>
                          <a:sym typeface="Quattrocento Sans"/>
                        </a:rPr>
                        <a:t>Heroku</a:t>
                      </a:r>
                      <a:endParaRPr b="1"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b="1" lang="sv-SE" sz="1000">
                          <a:latin typeface="Quattrocento Sans"/>
                          <a:ea typeface="Quattrocento Sans"/>
                          <a:cs typeface="Quattrocento Sans"/>
                          <a:sym typeface="Quattrocento Sans"/>
                        </a:rPr>
                        <a:t>GCP</a:t>
                      </a:r>
                      <a:endParaRPr b="1" sz="1000">
                        <a:latin typeface="Quattrocento Sans"/>
                        <a:ea typeface="Quattrocento Sans"/>
                        <a:cs typeface="Quattrocento Sans"/>
                        <a:sym typeface="Quattrocento Sans"/>
                      </a:endParaRPr>
                    </a:p>
                  </a:txBody>
                  <a:tcPr marT="91425" marB="91425" marR="91425" marL="91425"/>
                </a:tc>
              </a:tr>
              <a:tr h="311425">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Documentation</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7</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8</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9</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7</a:t>
                      </a:r>
                      <a:endParaRPr sz="1000">
                        <a:latin typeface="Quattrocento Sans"/>
                        <a:ea typeface="Quattrocento Sans"/>
                        <a:cs typeface="Quattrocento Sans"/>
                        <a:sym typeface="Quattrocento Sans"/>
                      </a:endParaRPr>
                    </a:p>
                  </a:txBody>
                  <a:tcPr marT="91425" marB="91425" marR="91425" marL="91425"/>
                </a:tc>
              </a:tr>
              <a:tr h="342125">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Deployment time</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6</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6</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9</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7</a:t>
                      </a:r>
                      <a:endParaRPr sz="1000">
                        <a:latin typeface="Quattrocento Sans"/>
                        <a:ea typeface="Quattrocento Sans"/>
                        <a:cs typeface="Quattrocento Sans"/>
                        <a:sym typeface="Quattrocento Sans"/>
                      </a:endParaRPr>
                    </a:p>
                  </a:txBody>
                  <a:tcPr marT="91425" marB="91425" marR="91425" marL="91425"/>
                </a:tc>
              </a:tr>
              <a:tr h="342125">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Authorization </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5</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6</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8</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8</a:t>
                      </a:r>
                      <a:endParaRPr sz="1000">
                        <a:latin typeface="Quattrocento Sans"/>
                        <a:ea typeface="Quattrocento Sans"/>
                        <a:cs typeface="Quattrocento Sans"/>
                        <a:sym typeface="Quattrocento Sans"/>
                      </a:endParaRPr>
                    </a:p>
                  </a:txBody>
                  <a:tcPr marT="91425" marB="91425" marR="91425" marL="91425"/>
                </a:tc>
              </a:tr>
              <a:tr h="311425">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Serverless API</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10</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10</a:t>
                      </a:r>
                      <a:endParaRPr sz="1000">
                        <a:latin typeface="Quattrocento Sans"/>
                        <a:ea typeface="Quattrocento Sans"/>
                        <a:cs typeface="Quattrocento Sans"/>
                        <a:sym typeface="Quattrocento Sans"/>
                      </a:endParaRPr>
                    </a:p>
                  </a:txBody>
                  <a:tcPr marT="91425" marB="91425" marR="91425" marL="91425"/>
                </a:tc>
              </a:tr>
              <a:tr h="311425">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Networking</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7</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7</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7</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7</a:t>
                      </a:r>
                      <a:endParaRPr sz="1000">
                        <a:latin typeface="Quattrocento Sans"/>
                        <a:ea typeface="Quattrocento Sans"/>
                        <a:cs typeface="Quattrocento Sans"/>
                        <a:sym typeface="Quattrocento Sans"/>
                      </a:endParaRPr>
                    </a:p>
                  </a:txBody>
                  <a:tcPr marT="91425" marB="91425" marR="91425" marL="91425"/>
                </a:tc>
              </a:tr>
              <a:tr h="342125">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Logging</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6</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8</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9</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9</a:t>
                      </a:r>
                      <a:endParaRPr sz="1000">
                        <a:latin typeface="Quattrocento Sans"/>
                        <a:ea typeface="Quattrocento Sans"/>
                        <a:cs typeface="Quattrocento Sans"/>
                        <a:sym typeface="Quattrocento Sans"/>
                      </a:endParaRPr>
                    </a:p>
                  </a:txBody>
                  <a:tcPr marT="91425" marB="91425" marR="91425" marL="91425"/>
                </a:tc>
              </a:tr>
              <a:tr h="311425">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Scalability &amp; performance</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9</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7</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6</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7</a:t>
                      </a:r>
                      <a:endParaRPr sz="1000">
                        <a:latin typeface="Quattrocento Sans"/>
                        <a:ea typeface="Quattrocento Sans"/>
                        <a:cs typeface="Quattrocento Sans"/>
                        <a:sym typeface="Quattrocento Sans"/>
                      </a:endParaRPr>
                    </a:p>
                  </a:txBody>
                  <a:tcPr marT="91425" marB="91425" marR="91425" marL="91425"/>
                </a:tc>
              </a:tr>
              <a:tr h="311425">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Cost and pricing complexity</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7</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7</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9</a:t>
                      </a:r>
                      <a:endParaRPr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lang="sv-SE" sz="1000">
                          <a:latin typeface="Quattrocento Sans"/>
                          <a:ea typeface="Quattrocento Sans"/>
                          <a:cs typeface="Quattrocento Sans"/>
                          <a:sym typeface="Quattrocento Sans"/>
                        </a:rPr>
                        <a:t>7</a:t>
                      </a:r>
                      <a:endParaRPr sz="1000">
                        <a:latin typeface="Quattrocento Sans"/>
                        <a:ea typeface="Quattrocento Sans"/>
                        <a:cs typeface="Quattrocento Sans"/>
                        <a:sym typeface="Quattrocento Sans"/>
                      </a:endParaRPr>
                    </a:p>
                  </a:txBody>
                  <a:tcPr marT="91425" marB="91425" marR="91425" marL="91425"/>
                </a:tc>
              </a:tr>
              <a:tr h="342125">
                <a:tc>
                  <a:txBody>
                    <a:bodyPr/>
                    <a:lstStyle/>
                    <a:p>
                      <a:pPr indent="0" lvl="0" marL="0" rtl="0" algn="l">
                        <a:spcBef>
                          <a:spcPts val="0"/>
                        </a:spcBef>
                        <a:spcAft>
                          <a:spcPts val="0"/>
                        </a:spcAft>
                        <a:buNone/>
                      </a:pPr>
                      <a:r>
                        <a:rPr b="1" lang="sv-SE" sz="1000">
                          <a:latin typeface="Quattrocento Sans"/>
                          <a:ea typeface="Quattrocento Sans"/>
                          <a:cs typeface="Quattrocento Sans"/>
                          <a:sym typeface="Quattrocento Sans"/>
                        </a:rPr>
                        <a:t>Score</a:t>
                      </a:r>
                      <a:endParaRPr b="1"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b="1" lang="sv-SE" sz="1000">
                          <a:latin typeface="Quattrocento Sans"/>
                          <a:ea typeface="Quattrocento Sans"/>
                          <a:cs typeface="Quattrocento Sans"/>
                          <a:sym typeface="Quattrocento Sans"/>
                        </a:rPr>
                        <a:t>47</a:t>
                      </a:r>
                      <a:endParaRPr b="1"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b="1" lang="sv-SE" sz="1000">
                          <a:latin typeface="Quattrocento Sans"/>
                          <a:ea typeface="Quattrocento Sans"/>
                          <a:cs typeface="Quattrocento Sans"/>
                          <a:sym typeface="Quattrocento Sans"/>
                        </a:rPr>
                        <a:t>49</a:t>
                      </a:r>
                      <a:endParaRPr b="1"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b="1" lang="sv-SE" sz="1000">
                          <a:latin typeface="Quattrocento Sans"/>
                          <a:ea typeface="Quattrocento Sans"/>
                          <a:cs typeface="Quattrocento Sans"/>
                          <a:sym typeface="Quattrocento Sans"/>
                        </a:rPr>
                        <a:t>67</a:t>
                      </a:r>
                      <a:endParaRPr b="1" sz="1000">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0"/>
                        </a:spcBef>
                        <a:spcAft>
                          <a:spcPts val="0"/>
                        </a:spcAft>
                        <a:buNone/>
                      </a:pPr>
                      <a:r>
                        <a:rPr b="1" lang="sv-SE" sz="1000">
                          <a:latin typeface="Quattrocento Sans"/>
                          <a:ea typeface="Quattrocento Sans"/>
                          <a:cs typeface="Quattrocento Sans"/>
                          <a:sym typeface="Quattrocento Sans"/>
                        </a:rPr>
                        <a:t>62</a:t>
                      </a:r>
                      <a:endParaRPr b="1" sz="1000">
                        <a:latin typeface="Quattrocento Sans"/>
                        <a:ea typeface="Quattrocento Sans"/>
                        <a:cs typeface="Quattrocento Sans"/>
                        <a:sym typeface="Quattrocento Sans"/>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e0bff0f777_0_134"/>
          <p:cNvSpPr txBox="1"/>
          <p:nvPr>
            <p:ph type="title"/>
          </p:nvPr>
        </p:nvSpPr>
        <p:spPr>
          <a:xfrm>
            <a:off x="1610025" y="434300"/>
            <a:ext cx="9911100" cy="640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3A3838"/>
              </a:buClr>
              <a:buSzPts val="2520"/>
              <a:buFont typeface="Quattrocento Sans"/>
              <a:buNone/>
            </a:pPr>
            <a:r>
              <a:rPr lang="sv-SE" sz="2820"/>
              <a:t>Results - </a:t>
            </a:r>
            <a:r>
              <a:rPr lang="sv-SE" sz="2820"/>
              <a:t>Assessing reliability and validity of the data collected</a:t>
            </a:r>
            <a:endParaRPr sz="2820"/>
          </a:p>
        </p:txBody>
      </p:sp>
      <p:sp>
        <p:nvSpPr>
          <p:cNvPr id="316" name="Google Shape;316;g2e0bff0f777_0_134"/>
          <p:cNvSpPr txBox="1"/>
          <p:nvPr/>
        </p:nvSpPr>
        <p:spPr>
          <a:xfrm>
            <a:off x="749552" y="471538"/>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05</a:t>
            </a:r>
            <a:endParaRPr b="0" i="0" sz="3000" u="none" cap="none" strike="noStrike">
              <a:solidFill>
                <a:schemeClr val="lt1"/>
              </a:solidFill>
              <a:latin typeface="Viga"/>
              <a:ea typeface="Viga"/>
              <a:cs typeface="Viga"/>
              <a:sym typeface="Viga"/>
            </a:endParaRPr>
          </a:p>
        </p:txBody>
      </p:sp>
      <p:sp>
        <p:nvSpPr>
          <p:cNvPr id="317" name="Google Shape;317;g2e0bff0f777_0_134"/>
          <p:cNvSpPr txBox="1"/>
          <p:nvPr/>
        </p:nvSpPr>
        <p:spPr>
          <a:xfrm>
            <a:off x="749550" y="1692200"/>
            <a:ext cx="4641300" cy="337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500">
                <a:solidFill>
                  <a:srgbClr val="D24726"/>
                </a:solidFill>
                <a:latin typeface="Quattrocento Sans"/>
                <a:ea typeface="Quattrocento Sans"/>
                <a:cs typeface="Quattrocento Sans"/>
                <a:sym typeface="Quattrocento Sans"/>
              </a:rPr>
              <a:t>Validity of Data Collection</a:t>
            </a:r>
            <a:endParaRPr sz="1500">
              <a:solidFill>
                <a:srgbClr val="D24726"/>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sv-SE" sz="1200">
                <a:solidFill>
                  <a:schemeClr val="dk1"/>
                </a:solidFill>
                <a:latin typeface="Quattrocento Sans"/>
                <a:ea typeface="Quattrocento Sans"/>
                <a:cs typeface="Quattrocento Sans"/>
                <a:sym typeface="Quattrocento Sans"/>
              </a:rPr>
              <a:t>Support from Data Sources:</a:t>
            </a:r>
            <a:endParaRPr b="1"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Data collected via Locust for performance metrics    (response time, resource utilization, cost, scalability)</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Metrics crucial for evaluating cloud performance.</a:t>
            </a:r>
            <a:endParaRPr sz="12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sv-SE" sz="1200">
                <a:solidFill>
                  <a:schemeClr val="dk1"/>
                </a:solidFill>
                <a:latin typeface="Quattrocento Sans"/>
                <a:ea typeface="Quattrocento Sans"/>
                <a:cs typeface="Quattrocento Sans"/>
                <a:sym typeface="Quattrocento Sans"/>
              </a:rPr>
              <a:t>Pricing Data:</a:t>
            </a:r>
            <a:endParaRPr b="1"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sv-SE" sz="1200">
                <a:solidFill>
                  <a:schemeClr val="dk1"/>
                </a:solidFill>
                <a:latin typeface="Quattrocento Sans"/>
                <a:ea typeface="Quattrocento Sans"/>
                <a:cs typeface="Quattrocento Sans"/>
                <a:sym typeface="Quattrocento Sans"/>
              </a:rPr>
              <a:t>Sourced from official CSP websites, ensuring accuracy</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sv-SE" sz="1200">
                <a:solidFill>
                  <a:schemeClr val="dk1"/>
                </a:solidFill>
                <a:latin typeface="Quattrocento Sans"/>
                <a:ea typeface="Quattrocento Sans"/>
                <a:cs typeface="Quattrocento Sans"/>
                <a:sym typeface="Quattrocento Sans"/>
              </a:rPr>
              <a:t>Consistency Over Time:</a:t>
            </a:r>
            <a:endParaRPr b="1"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sv-SE" sz="1200">
                <a:solidFill>
                  <a:schemeClr val="dk1"/>
                </a:solidFill>
                <a:latin typeface="Quattrocento Sans"/>
                <a:ea typeface="Quattrocento Sans"/>
                <a:cs typeface="Quattrocento Sans"/>
                <a:sym typeface="Quattrocento Sans"/>
              </a:rPr>
              <a:t>Tests conducted within a consistent time frame</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sv-SE" sz="1200">
                <a:solidFill>
                  <a:schemeClr val="dk1"/>
                </a:solidFill>
                <a:latin typeface="Quattrocento Sans"/>
                <a:ea typeface="Quattrocento Sans"/>
                <a:cs typeface="Quattrocento Sans"/>
                <a:sym typeface="Quattrocento Sans"/>
              </a:rPr>
              <a:t>Minimizes impacts of updates and technology changes</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p:txBody>
      </p:sp>
      <p:cxnSp>
        <p:nvCxnSpPr>
          <p:cNvPr id="318" name="Google Shape;318;g2e0bff0f777_0_134"/>
          <p:cNvCxnSpPr/>
          <p:nvPr/>
        </p:nvCxnSpPr>
        <p:spPr>
          <a:xfrm>
            <a:off x="5938900" y="2863900"/>
            <a:ext cx="10200" cy="1388100"/>
          </a:xfrm>
          <a:prstGeom prst="straightConnector1">
            <a:avLst/>
          </a:prstGeom>
          <a:noFill/>
          <a:ln cap="flat" cmpd="sng" w="9525">
            <a:solidFill>
              <a:schemeClr val="dk2"/>
            </a:solidFill>
            <a:prstDash val="solid"/>
            <a:round/>
            <a:headEnd len="med" w="med" type="none"/>
            <a:tailEnd len="med" w="med" type="none"/>
          </a:ln>
        </p:spPr>
      </p:cxnSp>
      <p:sp>
        <p:nvSpPr>
          <p:cNvPr id="319" name="Google Shape;319;g2e0bff0f777_0_134"/>
          <p:cNvSpPr txBox="1"/>
          <p:nvPr/>
        </p:nvSpPr>
        <p:spPr>
          <a:xfrm>
            <a:off x="6801150" y="1743600"/>
            <a:ext cx="4641300" cy="392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500">
                <a:solidFill>
                  <a:srgbClr val="D24726"/>
                </a:solidFill>
                <a:latin typeface="Quattrocento Sans"/>
                <a:ea typeface="Quattrocento Sans"/>
                <a:cs typeface="Quattrocento Sans"/>
                <a:sym typeface="Quattrocento Sans"/>
              </a:rPr>
              <a:t>Reliability </a:t>
            </a:r>
            <a:r>
              <a:rPr lang="sv-SE" sz="1500">
                <a:solidFill>
                  <a:srgbClr val="D24726"/>
                </a:solidFill>
                <a:latin typeface="Quattrocento Sans"/>
                <a:ea typeface="Quattrocento Sans"/>
                <a:cs typeface="Quattrocento Sans"/>
                <a:sym typeface="Quattrocento Sans"/>
              </a:rPr>
              <a:t>of Data Collection</a:t>
            </a:r>
            <a:endParaRPr sz="1500">
              <a:solidFill>
                <a:srgbClr val="D24726"/>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sv-SE" sz="1200">
                <a:solidFill>
                  <a:schemeClr val="dk1"/>
                </a:solidFill>
                <a:latin typeface="Quattrocento Sans"/>
                <a:ea typeface="Quattrocento Sans"/>
                <a:cs typeface="Quattrocento Sans"/>
                <a:sym typeface="Quattrocento Sans"/>
              </a:rPr>
              <a:t>Standardized Testing Approach:</a:t>
            </a:r>
            <a:endParaRPr b="1"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Simulated user behavior on web apps</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Consistent intervals and loads for testing</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sv-SE" sz="1200">
                <a:solidFill>
                  <a:schemeClr val="dk1"/>
                </a:solidFill>
                <a:latin typeface="Quattrocento Sans"/>
                <a:ea typeface="Quattrocento Sans"/>
                <a:cs typeface="Quattrocento Sans"/>
                <a:sym typeface="Quattrocento Sans"/>
              </a:rPr>
              <a:t>Consistency Across CSPs:</a:t>
            </a:r>
            <a:endParaRPr b="1"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Identical testing devices and protocols used for all CSPs</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Reduces influence of random fluctuations and discrepancies</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sv-SE" sz="1200">
                <a:solidFill>
                  <a:schemeClr val="dk1"/>
                </a:solidFill>
                <a:latin typeface="Quattrocento Sans"/>
                <a:ea typeface="Quattrocento Sans"/>
                <a:cs typeface="Quattrocento Sans"/>
                <a:sym typeface="Quattrocento Sans"/>
              </a:rPr>
              <a:t>Acknowledgment of Limitations:</a:t>
            </a:r>
            <a:endParaRPr b="1"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Range, data availability, and methodology constraints.</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Variability due to network conditions, device loads, CSP updates.</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9"/>
          <p:cNvSpPr txBox="1"/>
          <p:nvPr>
            <p:ph type="title"/>
          </p:nvPr>
        </p:nvSpPr>
        <p:spPr>
          <a:xfrm>
            <a:off x="1468582" y="448056"/>
            <a:ext cx="5929744"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sv-SE"/>
              <a:t>Conclusion &amp; Future Work</a:t>
            </a:r>
            <a:endParaRPr/>
          </a:p>
        </p:txBody>
      </p:sp>
      <p:sp>
        <p:nvSpPr>
          <p:cNvPr id="325" name="Google Shape;325;p9"/>
          <p:cNvSpPr txBox="1"/>
          <p:nvPr>
            <p:ph idx="1" type="body"/>
          </p:nvPr>
        </p:nvSpPr>
        <p:spPr>
          <a:xfrm>
            <a:off x="539500" y="1435603"/>
            <a:ext cx="4416600" cy="23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sv-SE" sz="1500">
                <a:solidFill>
                  <a:srgbClr val="D24726"/>
                </a:solidFill>
              </a:rPr>
              <a:t>IaaS vs. PaaS</a:t>
            </a:r>
            <a:endParaRPr/>
          </a:p>
          <a:p>
            <a:pPr indent="0" lvl="0" marL="0" rtl="0" algn="l">
              <a:spcBef>
                <a:spcPts val="0"/>
              </a:spcBef>
              <a:spcAft>
                <a:spcPts val="0"/>
              </a:spcAft>
              <a:buClr>
                <a:schemeClr val="dk1"/>
              </a:buClr>
              <a:buSzPts val="1100"/>
              <a:buFont typeface="Arial"/>
              <a:buNone/>
            </a:pPr>
            <a:r>
              <a:rPr b="1" lang="sv-SE"/>
              <a:t>IaaS: </a:t>
            </a:r>
            <a:r>
              <a:rPr lang="sv-SE"/>
              <a:t>cost-effective with proper administration, offers flexibility and control.</a:t>
            </a:r>
            <a:endParaRPr/>
          </a:p>
          <a:p>
            <a:pPr indent="0" lvl="0" marL="0" rtl="0" algn="l">
              <a:spcBef>
                <a:spcPts val="0"/>
              </a:spcBef>
              <a:spcAft>
                <a:spcPts val="0"/>
              </a:spcAft>
              <a:buClr>
                <a:schemeClr val="dk1"/>
              </a:buClr>
              <a:buSzPts val="1100"/>
              <a:buFont typeface="Arial"/>
              <a:buNone/>
            </a:pPr>
            <a:r>
              <a:rPr b="1" lang="sv-SE"/>
              <a:t>PaaS:</a:t>
            </a:r>
            <a:r>
              <a:rPr lang="sv-SE"/>
              <a:t> eliminates server management, focuses on application development.</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50000"/>
              </a:lnSpc>
              <a:spcBef>
                <a:spcPts val="0"/>
              </a:spcBef>
              <a:spcAft>
                <a:spcPts val="0"/>
              </a:spcAft>
              <a:buClr>
                <a:srgbClr val="3F3F3F"/>
              </a:buClr>
              <a:buSzPts val="1200"/>
              <a:buFont typeface="Quattrocento Sans"/>
              <a:buNone/>
            </a:pPr>
            <a:r>
              <a:t/>
            </a:r>
            <a:endParaRPr/>
          </a:p>
        </p:txBody>
      </p:sp>
      <p:sp>
        <p:nvSpPr>
          <p:cNvPr id="326" name="Google Shape;326;p9"/>
          <p:cNvSpPr txBox="1"/>
          <p:nvPr>
            <p:ph idx="12" type="sldNum"/>
          </p:nvPr>
        </p:nvSpPr>
        <p:spPr>
          <a:xfrm>
            <a:off x="8371926" y="6203952"/>
            <a:ext cx="3276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27" name="Google Shape;327;p9"/>
          <p:cNvSpPr txBox="1"/>
          <p:nvPr/>
        </p:nvSpPr>
        <p:spPr>
          <a:xfrm>
            <a:off x="641162" y="448056"/>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06</a:t>
            </a:r>
            <a:endParaRPr b="0" i="0" sz="3000" u="none" cap="none" strike="noStrike">
              <a:solidFill>
                <a:schemeClr val="lt1"/>
              </a:solidFill>
              <a:latin typeface="Viga"/>
              <a:ea typeface="Viga"/>
              <a:cs typeface="Viga"/>
              <a:sym typeface="Viga"/>
            </a:endParaRPr>
          </a:p>
        </p:txBody>
      </p:sp>
      <p:sp>
        <p:nvSpPr>
          <p:cNvPr id="328" name="Google Shape;328;p9"/>
          <p:cNvSpPr txBox="1"/>
          <p:nvPr/>
        </p:nvSpPr>
        <p:spPr>
          <a:xfrm>
            <a:off x="539500" y="3974300"/>
            <a:ext cx="6040200" cy="1269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sv-SE" sz="1500">
                <a:solidFill>
                  <a:srgbClr val="D24726"/>
                </a:solidFill>
                <a:latin typeface="Quattrocento Sans"/>
                <a:ea typeface="Quattrocento Sans"/>
                <a:cs typeface="Quattrocento Sans"/>
                <a:sym typeface="Quattrocento Sans"/>
              </a:rPr>
              <a:t>Business considerations: </a:t>
            </a:r>
            <a:r>
              <a:rPr lang="sv-SE" sz="1200">
                <a:solidFill>
                  <a:srgbClr val="3F3F3F"/>
                </a:solidFill>
                <a:latin typeface="Quattrocento Sans"/>
                <a:ea typeface="Quattrocento Sans"/>
                <a:cs typeface="Quattrocento Sans"/>
                <a:sym typeface="Quattrocento Sans"/>
              </a:rPr>
              <a:t>expertise, time, resource availability</a:t>
            </a:r>
            <a:endParaRPr b="1" sz="1200">
              <a:solidFill>
                <a:srgbClr val="3F3F3F"/>
              </a:solidFill>
              <a:latin typeface="Quattrocento Sans"/>
              <a:ea typeface="Quattrocento Sans"/>
              <a:cs typeface="Quattrocento Sans"/>
              <a:sym typeface="Quattrocento Sans"/>
            </a:endParaRPr>
          </a:p>
          <a:p>
            <a:pPr indent="-304800" lvl="0" marL="457200" rtl="0" algn="l">
              <a:lnSpc>
                <a:spcPct val="150000"/>
              </a:lnSpc>
              <a:spcBef>
                <a:spcPts val="0"/>
              </a:spcBef>
              <a:spcAft>
                <a:spcPts val="0"/>
              </a:spcAft>
              <a:buClr>
                <a:srgbClr val="3F3F3F"/>
              </a:buClr>
              <a:buSzPts val="1200"/>
              <a:buFont typeface="Quattrocento Sans"/>
              <a:buChar char="-"/>
            </a:pPr>
            <a:r>
              <a:rPr b="1" lang="sv-SE" sz="1200">
                <a:solidFill>
                  <a:srgbClr val="3F3F3F"/>
                </a:solidFill>
                <a:latin typeface="Quattrocento Sans"/>
                <a:ea typeface="Quattrocento Sans"/>
                <a:cs typeface="Quattrocento Sans"/>
                <a:sym typeface="Quattrocento Sans"/>
              </a:rPr>
              <a:t>Look over the team. </a:t>
            </a:r>
            <a:endParaRPr b="1" sz="1200">
              <a:solidFill>
                <a:srgbClr val="3F3F3F"/>
              </a:solidFill>
              <a:latin typeface="Quattrocento Sans"/>
              <a:ea typeface="Quattrocento Sans"/>
              <a:cs typeface="Quattrocento Sans"/>
              <a:sym typeface="Quattrocento Sans"/>
            </a:endParaRPr>
          </a:p>
          <a:p>
            <a:pPr indent="-304800" lvl="0" marL="457200" rtl="0" algn="l">
              <a:lnSpc>
                <a:spcPct val="150000"/>
              </a:lnSpc>
              <a:spcBef>
                <a:spcPts val="0"/>
              </a:spcBef>
              <a:spcAft>
                <a:spcPts val="0"/>
              </a:spcAft>
              <a:buClr>
                <a:srgbClr val="3F3F3F"/>
              </a:buClr>
              <a:buSzPts val="1200"/>
              <a:buFont typeface="Quattrocento Sans"/>
              <a:buChar char="-"/>
            </a:pPr>
            <a:r>
              <a:rPr b="1" lang="sv-SE" sz="1200">
                <a:solidFill>
                  <a:srgbClr val="3F3F3F"/>
                </a:solidFill>
                <a:latin typeface="Quattrocento Sans"/>
                <a:ea typeface="Quattrocento Sans"/>
                <a:cs typeface="Quattrocento Sans"/>
                <a:sym typeface="Quattrocento Sans"/>
              </a:rPr>
              <a:t>Does the person with the skillset have time?</a:t>
            </a:r>
            <a:endParaRPr b="1" sz="1200">
              <a:solidFill>
                <a:srgbClr val="3F3F3F"/>
              </a:solidFill>
              <a:latin typeface="Quattrocento Sans"/>
              <a:ea typeface="Quattrocento Sans"/>
              <a:cs typeface="Quattrocento Sans"/>
              <a:sym typeface="Quattrocento Sans"/>
            </a:endParaRPr>
          </a:p>
          <a:p>
            <a:pPr indent="-304800" lvl="0" marL="457200" rtl="0" algn="l">
              <a:lnSpc>
                <a:spcPct val="150000"/>
              </a:lnSpc>
              <a:spcBef>
                <a:spcPts val="0"/>
              </a:spcBef>
              <a:spcAft>
                <a:spcPts val="0"/>
              </a:spcAft>
              <a:buClr>
                <a:srgbClr val="3F3F3F"/>
              </a:buClr>
              <a:buSzPts val="1200"/>
              <a:buFont typeface="Quattrocento Sans"/>
              <a:buChar char="-"/>
            </a:pPr>
            <a:r>
              <a:rPr b="1" lang="sv-SE" sz="1200">
                <a:solidFill>
                  <a:srgbClr val="3F3F3F"/>
                </a:solidFill>
                <a:latin typeface="Quattrocento Sans"/>
                <a:ea typeface="Quattrocento Sans"/>
                <a:cs typeface="Quattrocento Sans"/>
                <a:sym typeface="Quattrocento Sans"/>
              </a:rPr>
              <a:t>NO SOLUTION:</a:t>
            </a:r>
            <a:r>
              <a:rPr lang="sv-SE" sz="1200">
                <a:solidFill>
                  <a:srgbClr val="3F3F3F"/>
                </a:solidFill>
                <a:latin typeface="Quattrocento Sans"/>
                <a:ea typeface="Quattrocento Sans"/>
                <a:cs typeface="Quattrocento Sans"/>
                <a:sym typeface="Quattrocento Sans"/>
              </a:rPr>
              <a:t> Trade-offs between complexity and cost-efficiency.</a:t>
            </a:r>
            <a:endParaRPr b="1" sz="1200">
              <a:solidFill>
                <a:srgbClr val="3F3F3F"/>
              </a:solidFill>
              <a:latin typeface="Quattrocento Sans"/>
              <a:ea typeface="Quattrocento Sans"/>
              <a:cs typeface="Quattrocento Sans"/>
              <a:sym typeface="Quattrocento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2e0bff0f777_0_153"/>
          <p:cNvSpPr txBox="1"/>
          <p:nvPr>
            <p:ph type="title"/>
          </p:nvPr>
        </p:nvSpPr>
        <p:spPr>
          <a:xfrm>
            <a:off x="1468582" y="448056"/>
            <a:ext cx="5929800" cy="640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sv-SE"/>
              <a:t>Conclusion &amp; Future Work</a:t>
            </a:r>
            <a:endParaRPr/>
          </a:p>
        </p:txBody>
      </p:sp>
      <p:sp>
        <p:nvSpPr>
          <p:cNvPr id="334" name="Google Shape;334;g2e0bff0f777_0_153"/>
          <p:cNvSpPr txBox="1"/>
          <p:nvPr>
            <p:ph idx="12" type="sldNum"/>
          </p:nvPr>
        </p:nvSpPr>
        <p:spPr>
          <a:xfrm>
            <a:off x="8371926" y="6203952"/>
            <a:ext cx="3276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35" name="Google Shape;335;g2e0bff0f777_0_153"/>
          <p:cNvSpPr txBox="1"/>
          <p:nvPr/>
        </p:nvSpPr>
        <p:spPr>
          <a:xfrm>
            <a:off x="641162" y="448056"/>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06</a:t>
            </a:r>
            <a:endParaRPr b="0" i="0" sz="3000" u="none" cap="none" strike="noStrike">
              <a:solidFill>
                <a:schemeClr val="lt1"/>
              </a:solidFill>
              <a:latin typeface="Viga"/>
              <a:ea typeface="Viga"/>
              <a:cs typeface="Viga"/>
              <a:sym typeface="Viga"/>
            </a:endParaRPr>
          </a:p>
        </p:txBody>
      </p:sp>
      <p:sp>
        <p:nvSpPr>
          <p:cNvPr id="336" name="Google Shape;336;g2e0bff0f777_0_153"/>
          <p:cNvSpPr txBox="1"/>
          <p:nvPr/>
        </p:nvSpPr>
        <p:spPr>
          <a:xfrm>
            <a:off x="641150" y="1823350"/>
            <a:ext cx="72570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sv-SE" sz="1500">
                <a:solidFill>
                  <a:srgbClr val="D24726"/>
                </a:solidFill>
                <a:latin typeface="Quattrocento Sans"/>
                <a:ea typeface="Quattrocento Sans"/>
                <a:cs typeface="Quattrocento Sans"/>
                <a:sym typeface="Quattrocento Sans"/>
              </a:rPr>
              <a:t>Understanding Cloud Complexity</a:t>
            </a:r>
            <a:endParaRPr sz="1500">
              <a:solidFill>
                <a:srgbClr val="D24726"/>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Cloud environments exceed initial simplicity promises</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Complexity from diverse services and third-party solutions</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Importance of managing complexity during architecture and design</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Need for proactive and reactive measures to optimize cloud solutions</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p:txBody>
      </p:sp>
      <p:sp>
        <p:nvSpPr>
          <p:cNvPr id="337" name="Google Shape;337;g2e0bff0f777_0_153"/>
          <p:cNvSpPr txBox="1"/>
          <p:nvPr/>
        </p:nvSpPr>
        <p:spPr>
          <a:xfrm>
            <a:off x="641150" y="3937000"/>
            <a:ext cx="60537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sv-SE" sz="1500">
                <a:solidFill>
                  <a:srgbClr val="D24726"/>
                </a:solidFill>
                <a:latin typeface="Quattrocento Sans"/>
                <a:ea typeface="Quattrocento Sans"/>
                <a:cs typeface="Quattrocento Sans"/>
                <a:sym typeface="Quattrocento Sans"/>
              </a:rPr>
              <a:t>Cloud Budget Management</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Critical concern for financial stability in cloud computing</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Flexera 2024 report: ~35% of cloud budgets wasted</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Need for improved cost optimization strategies</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Organizations prioritize cost optimization over environmental considerations</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p:txBody>
      </p:sp>
      <p:pic>
        <p:nvPicPr>
          <p:cNvPr id="338" name="Google Shape;338;g2e0bff0f777_0_153"/>
          <p:cNvPicPr preferRelativeResize="0"/>
          <p:nvPr/>
        </p:nvPicPr>
        <p:blipFill>
          <a:blip r:embed="rId3">
            <a:alphaModFix/>
          </a:blip>
          <a:stretch>
            <a:fillRect/>
          </a:stretch>
        </p:blipFill>
        <p:spPr>
          <a:xfrm>
            <a:off x="6947025" y="2456250"/>
            <a:ext cx="4355587" cy="255210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e0bff0f777_0_169"/>
          <p:cNvSpPr txBox="1"/>
          <p:nvPr>
            <p:ph type="title"/>
          </p:nvPr>
        </p:nvSpPr>
        <p:spPr>
          <a:xfrm>
            <a:off x="1468582" y="448056"/>
            <a:ext cx="5929800" cy="640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sv-SE"/>
              <a:t>Conclusion &amp; Future Work</a:t>
            </a:r>
            <a:endParaRPr/>
          </a:p>
        </p:txBody>
      </p:sp>
      <p:sp>
        <p:nvSpPr>
          <p:cNvPr id="344" name="Google Shape;344;g2e0bff0f777_0_169"/>
          <p:cNvSpPr txBox="1"/>
          <p:nvPr>
            <p:ph idx="12" type="sldNum"/>
          </p:nvPr>
        </p:nvSpPr>
        <p:spPr>
          <a:xfrm>
            <a:off x="8371926" y="6203952"/>
            <a:ext cx="3276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45" name="Google Shape;345;g2e0bff0f777_0_169"/>
          <p:cNvSpPr txBox="1"/>
          <p:nvPr/>
        </p:nvSpPr>
        <p:spPr>
          <a:xfrm>
            <a:off x="641162" y="448056"/>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06</a:t>
            </a:r>
            <a:endParaRPr b="0" i="0" sz="3000" u="none" cap="none" strike="noStrike">
              <a:solidFill>
                <a:schemeClr val="lt1"/>
              </a:solidFill>
              <a:latin typeface="Viga"/>
              <a:ea typeface="Viga"/>
              <a:cs typeface="Viga"/>
              <a:sym typeface="Viga"/>
            </a:endParaRPr>
          </a:p>
        </p:txBody>
      </p:sp>
      <p:sp>
        <p:nvSpPr>
          <p:cNvPr id="346" name="Google Shape;346;g2e0bff0f777_0_169"/>
          <p:cNvSpPr txBox="1"/>
          <p:nvPr/>
        </p:nvSpPr>
        <p:spPr>
          <a:xfrm>
            <a:off x="641150" y="1877775"/>
            <a:ext cx="52251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sv-SE" sz="1500">
                <a:solidFill>
                  <a:srgbClr val="D24726"/>
                </a:solidFill>
                <a:latin typeface="Quattrocento Sans"/>
                <a:ea typeface="Quattrocento Sans"/>
                <a:cs typeface="Quattrocento Sans"/>
                <a:sym typeface="Quattrocento Sans"/>
              </a:rPr>
              <a:t>Future Implications</a:t>
            </a:r>
            <a:endParaRPr sz="1500">
              <a:solidFill>
                <a:srgbClr val="D24726"/>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Promising future for cloud computing in IT solutions.</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Key trends: edge computing, real-time processing, AI and ML.</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Hybrid and multi-cloud environments for optimized performance.</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Serverless computing: focus on code, accelerate time-to-market.</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p:txBody>
      </p:sp>
      <p:sp>
        <p:nvSpPr>
          <p:cNvPr id="347" name="Google Shape;347;g2e0bff0f777_0_169"/>
          <p:cNvSpPr txBox="1"/>
          <p:nvPr/>
        </p:nvSpPr>
        <p:spPr>
          <a:xfrm>
            <a:off x="641150" y="4356850"/>
            <a:ext cx="55638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sv-SE" sz="1500">
                <a:solidFill>
                  <a:srgbClr val="D24726"/>
                </a:solidFill>
                <a:latin typeface="Quattrocento Sans"/>
                <a:ea typeface="Quattrocento Sans"/>
                <a:cs typeface="Quattrocento Sans"/>
                <a:sym typeface="Quattrocento Sans"/>
              </a:rPr>
              <a:t>Reflections</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Economic implications: cost-effectiveness, strategic decisions.</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Social implications: workforce dynamics, skill requirements.</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Environmental implications: energy consumption, data center location.</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Ethical implications: data security and privacy responsibilities.</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2e0bff0f777_0_183"/>
          <p:cNvSpPr txBox="1"/>
          <p:nvPr>
            <p:ph type="title"/>
          </p:nvPr>
        </p:nvSpPr>
        <p:spPr>
          <a:xfrm>
            <a:off x="1468582" y="448056"/>
            <a:ext cx="5929800" cy="640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sv-SE"/>
              <a:t>Conclusion &amp; Future Work</a:t>
            </a:r>
            <a:endParaRPr/>
          </a:p>
        </p:txBody>
      </p:sp>
      <p:sp>
        <p:nvSpPr>
          <p:cNvPr id="353" name="Google Shape;353;g2e0bff0f777_0_183"/>
          <p:cNvSpPr txBox="1"/>
          <p:nvPr>
            <p:ph idx="12" type="sldNum"/>
          </p:nvPr>
        </p:nvSpPr>
        <p:spPr>
          <a:xfrm>
            <a:off x="8371926" y="6203952"/>
            <a:ext cx="3276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54" name="Google Shape;354;g2e0bff0f777_0_183"/>
          <p:cNvSpPr txBox="1"/>
          <p:nvPr/>
        </p:nvSpPr>
        <p:spPr>
          <a:xfrm>
            <a:off x="641162" y="448056"/>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06</a:t>
            </a:r>
            <a:endParaRPr b="0" i="0" sz="3000" u="none" cap="none" strike="noStrike">
              <a:solidFill>
                <a:schemeClr val="lt1"/>
              </a:solidFill>
              <a:latin typeface="Viga"/>
              <a:ea typeface="Viga"/>
              <a:cs typeface="Viga"/>
              <a:sym typeface="Viga"/>
            </a:endParaRPr>
          </a:p>
        </p:txBody>
      </p:sp>
      <p:sp>
        <p:nvSpPr>
          <p:cNvPr id="355" name="Google Shape;355;g2e0bff0f777_0_183"/>
          <p:cNvSpPr txBox="1"/>
          <p:nvPr/>
        </p:nvSpPr>
        <p:spPr>
          <a:xfrm>
            <a:off x="641150" y="1895925"/>
            <a:ext cx="91923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sv-SE" sz="1500">
                <a:solidFill>
                  <a:srgbClr val="D24726"/>
                </a:solidFill>
                <a:latin typeface="Quattrocento Sans"/>
                <a:ea typeface="Quattrocento Sans"/>
                <a:cs typeface="Quattrocento Sans"/>
                <a:sym typeface="Quattrocento Sans"/>
              </a:rPr>
              <a:t>Future Work</a:t>
            </a:r>
            <a:endParaRPr sz="1500">
              <a:solidFill>
                <a:srgbClr val="D24726"/>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Areas not covered: yearly unavailability, detailed cost models, provider diversity</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Geographical impact, network costs, and scaling strategies to be explored</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Comparative cost analysis over time</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Cost-benefit analysis of IaaS vs. PaaS</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Security and environmental impact studies</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1514764" y="448056"/>
            <a:ext cx="5883562"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sv-SE">
                <a:latin typeface="Quattrocento Sans"/>
                <a:ea typeface="Quattrocento Sans"/>
                <a:cs typeface="Quattrocento Sans"/>
                <a:sym typeface="Quattrocento Sans"/>
              </a:rPr>
              <a:t>Introduction</a:t>
            </a:r>
            <a:endParaRPr>
              <a:latin typeface="Quattrocento Sans"/>
              <a:ea typeface="Quattrocento Sans"/>
              <a:cs typeface="Quattrocento Sans"/>
              <a:sym typeface="Quattrocento Sans"/>
            </a:endParaRPr>
          </a:p>
        </p:txBody>
      </p:sp>
      <p:sp>
        <p:nvSpPr>
          <p:cNvPr id="76" name="Google Shape;76;p3"/>
          <p:cNvSpPr txBox="1"/>
          <p:nvPr/>
        </p:nvSpPr>
        <p:spPr>
          <a:xfrm>
            <a:off x="541609" y="1455491"/>
            <a:ext cx="5110161" cy="471149"/>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t/>
            </a:r>
            <a:endParaRPr sz="1200">
              <a:solidFill>
                <a:srgbClr val="3F3F3F"/>
              </a:solidFill>
              <a:latin typeface="Quattrocento Sans"/>
              <a:ea typeface="Quattrocento Sans"/>
              <a:cs typeface="Quattrocento Sans"/>
              <a:sym typeface="Quattrocento Sans"/>
            </a:endParaRPr>
          </a:p>
        </p:txBody>
      </p:sp>
      <p:sp>
        <p:nvSpPr>
          <p:cNvPr id="77" name="Google Shape;77;p3"/>
          <p:cNvSpPr txBox="1"/>
          <p:nvPr/>
        </p:nvSpPr>
        <p:spPr>
          <a:xfrm>
            <a:off x="722381" y="448056"/>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01</a:t>
            </a:r>
            <a:endParaRPr b="0" i="0" sz="3000" u="none" cap="none" strike="noStrike">
              <a:solidFill>
                <a:schemeClr val="lt1"/>
              </a:solidFill>
              <a:latin typeface="Viga"/>
              <a:ea typeface="Viga"/>
              <a:cs typeface="Viga"/>
              <a:sym typeface="Viga"/>
            </a:endParaRPr>
          </a:p>
        </p:txBody>
      </p:sp>
      <p:sp>
        <p:nvSpPr>
          <p:cNvPr id="78" name="Google Shape;78;p3"/>
          <p:cNvSpPr txBox="1"/>
          <p:nvPr>
            <p:ph idx="12" type="sldNum"/>
          </p:nvPr>
        </p:nvSpPr>
        <p:spPr>
          <a:xfrm>
            <a:off x="8371926" y="6203952"/>
            <a:ext cx="3276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9" name="Google Shape;79;p3"/>
          <p:cNvSpPr txBox="1"/>
          <p:nvPr/>
        </p:nvSpPr>
        <p:spPr>
          <a:xfrm>
            <a:off x="803575" y="1662550"/>
            <a:ext cx="10238400" cy="1340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Rise of cloud services revolutionizing IT infrastructure (contra on-</a:t>
            </a:r>
            <a:r>
              <a:rPr lang="sv-SE" sz="1200">
                <a:solidFill>
                  <a:schemeClr val="dk1"/>
                </a:solidFill>
                <a:latin typeface="Quattrocento Sans"/>
                <a:ea typeface="Quattrocento Sans"/>
                <a:cs typeface="Quattrocento Sans"/>
                <a:sym typeface="Quattrocento Sans"/>
              </a:rPr>
              <a:t>premise servers)</a:t>
            </a:r>
            <a:r>
              <a:rPr lang="sv-SE" sz="1200">
                <a:solidFill>
                  <a:schemeClr val="dk1"/>
                </a:solidFill>
                <a:latin typeface="Quattrocento Sans"/>
                <a:ea typeface="Quattrocento Sans"/>
                <a:cs typeface="Quattrocento Sans"/>
                <a:sym typeface="Quattrocento Sans"/>
              </a:rPr>
              <a:t> </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30% growth in enterprise spending on cloud infrastructure services </a:t>
            </a:r>
            <a:r>
              <a:rPr lang="sv-SE" sz="1200">
                <a:solidFill>
                  <a:schemeClr val="dk1"/>
                </a:solidFill>
                <a:latin typeface="Quattrocento Sans"/>
                <a:ea typeface="Quattrocento Sans"/>
                <a:cs typeface="Quattrocento Sans"/>
                <a:sym typeface="Quattrocento Sans"/>
              </a:rPr>
              <a:t>in 2022 </a:t>
            </a:r>
            <a:r>
              <a:rPr lang="sv-SE" sz="1200">
                <a:solidFill>
                  <a:schemeClr val="dk1"/>
                </a:solidFill>
                <a:latin typeface="Quattrocento Sans"/>
                <a:ea typeface="Quattrocento Sans"/>
                <a:cs typeface="Quattrocento Sans"/>
                <a:sym typeface="Quattrocento Sans"/>
              </a:rPr>
              <a:t> ($225 </a:t>
            </a:r>
            <a:r>
              <a:rPr lang="sv-SE" sz="1200">
                <a:solidFill>
                  <a:schemeClr val="dk1"/>
                </a:solidFill>
                <a:latin typeface="Quattrocento Sans"/>
                <a:ea typeface="Quattrocento Sans"/>
                <a:cs typeface="Quattrocento Sans"/>
                <a:sym typeface="Quattrocento Sans"/>
              </a:rPr>
              <a:t>billion) </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Cloud Service Models: IaaS and PaaS</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Northab's interest in cloud services for recruiting system deployment</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sv-SE" sz="1200">
                <a:solidFill>
                  <a:schemeClr val="dk1"/>
                </a:solidFill>
                <a:latin typeface="Quattrocento Sans"/>
                <a:ea typeface="Quattrocento Sans"/>
                <a:cs typeface="Quattrocento Sans"/>
                <a:sym typeface="Quattrocento Sans"/>
              </a:rPr>
              <a:t>Advantages and trade-offs of IaaS and PaaS</a:t>
            </a:r>
            <a:endParaRPr sz="12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1200">
              <a:solidFill>
                <a:schemeClr val="dk1"/>
              </a:solidFill>
              <a:latin typeface="Quattrocento Sans"/>
              <a:ea typeface="Quattrocento Sans"/>
              <a:cs typeface="Quattrocento Sans"/>
              <a:sym typeface="Quattrocento Sans"/>
            </a:endParaRPr>
          </a:p>
        </p:txBody>
      </p:sp>
      <p:sp>
        <p:nvSpPr>
          <p:cNvPr id="80" name="Google Shape;80;p3"/>
          <p:cNvSpPr/>
          <p:nvPr/>
        </p:nvSpPr>
        <p:spPr>
          <a:xfrm>
            <a:off x="1392025" y="3429000"/>
            <a:ext cx="2294400" cy="2310000"/>
          </a:xfrm>
          <a:prstGeom prst="ellipse">
            <a:avLst/>
          </a:prstGeom>
          <a:solidFill>
            <a:srgbClr val="D2472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a:solidFill>
                  <a:schemeClr val="lt1"/>
                </a:solidFill>
                <a:latin typeface="Quattrocento Sans"/>
                <a:ea typeface="Quattrocento Sans"/>
                <a:cs typeface="Quattrocento Sans"/>
                <a:sym typeface="Quattrocento Sans"/>
              </a:rPr>
              <a:t>OBJECTIVES</a:t>
            </a:r>
            <a:endParaRPr>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sz="800">
                <a:solidFill>
                  <a:schemeClr val="lt1"/>
                </a:solidFill>
                <a:latin typeface="Quattrocento Sans"/>
                <a:ea typeface="Quattrocento Sans"/>
                <a:cs typeface="Quattrocento Sans"/>
                <a:sym typeface="Quattrocento Sans"/>
              </a:rPr>
              <a:t>1- Compare IaaS and PaaS.</a:t>
            </a:r>
            <a:endParaRPr sz="8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sz="8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sz="800">
                <a:solidFill>
                  <a:schemeClr val="lt1"/>
                </a:solidFill>
                <a:latin typeface="Quattrocento Sans"/>
                <a:ea typeface="Quattrocento Sans"/>
                <a:cs typeface="Quattrocento Sans"/>
                <a:sym typeface="Quattrocento Sans"/>
              </a:rPr>
              <a:t>2- Focus on cost-efficiency and deployment complexities.</a:t>
            </a:r>
            <a:endParaRPr sz="8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sz="8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lang="sv-SE" sz="800">
                <a:solidFill>
                  <a:schemeClr val="lt1"/>
                </a:solidFill>
                <a:latin typeface="Quattrocento Sans"/>
                <a:ea typeface="Quattrocento Sans"/>
                <a:cs typeface="Quattrocento Sans"/>
                <a:sym typeface="Quattrocento Sans"/>
              </a:rPr>
              <a:t>3- Help organizations make informed decisions.</a:t>
            </a:r>
            <a:endParaRPr sz="8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p:txBody>
      </p:sp>
      <p:sp>
        <p:nvSpPr>
          <p:cNvPr id="81" name="Google Shape;81;p3"/>
          <p:cNvSpPr/>
          <p:nvPr/>
        </p:nvSpPr>
        <p:spPr>
          <a:xfrm>
            <a:off x="4742725" y="3429000"/>
            <a:ext cx="2294400" cy="2310000"/>
          </a:xfrm>
          <a:prstGeom prst="ellipse">
            <a:avLst/>
          </a:prstGeom>
          <a:solidFill>
            <a:srgbClr val="D2472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a:solidFill>
                  <a:schemeClr val="lt1"/>
                </a:solidFill>
                <a:latin typeface="Quattrocento Sans"/>
                <a:ea typeface="Quattrocento Sans"/>
                <a:cs typeface="Quattrocento Sans"/>
                <a:sym typeface="Quattrocento Sans"/>
              </a:rPr>
              <a:t>PROBLEM STATEMENT</a:t>
            </a:r>
            <a:endParaRPr>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sz="800">
                <a:solidFill>
                  <a:schemeClr val="lt1"/>
                </a:solidFill>
                <a:latin typeface="Quattrocento Sans"/>
                <a:ea typeface="Quattrocento Sans"/>
                <a:cs typeface="Quattrocento Sans"/>
                <a:sym typeface="Quattrocento Sans"/>
              </a:rPr>
              <a:t>1- Complexity of evaluating cloud services.</a:t>
            </a:r>
            <a:endParaRPr sz="8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sz="8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sz="800">
                <a:solidFill>
                  <a:schemeClr val="lt1"/>
                </a:solidFill>
                <a:latin typeface="Quattrocento Sans"/>
                <a:ea typeface="Quattrocento Sans"/>
                <a:cs typeface="Quattrocento Sans"/>
                <a:sym typeface="Quattrocento Sans"/>
              </a:rPr>
              <a:t>2- Critical decision between IaaS and PaaS.</a:t>
            </a:r>
            <a:endParaRPr sz="8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sz="8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sz="800">
                <a:solidFill>
                  <a:schemeClr val="lt1"/>
                </a:solidFill>
                <a:latin typeface="Quattrocento Sans"/>
                <a:ea typeface="Quattrocento Sans"/>
                <a:cs typeface="Quattrocento Sans"/>
                <a:sym typeface="Quattrocento Sans"/>
              </a:rPr>
              <a:t>3- Need for comparative insights in the field. </a:t>
            </a:r>
            <a:endParaRPr sz="8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p:txBody>
      </p:sp>
      <p:sp>
        <p:nvSpPr>
          <p:cNvPr id="82" name="Google Shape;82;p3"/>
          <p:cNvSpPr/>
          <p:nvPr/>
        </p:nvSpPr>
        <p:spPr>
          <a:xfrm>
            <a:off x="8159125" y="3429000"/>
            <a:ext cx="2294400" cy="2310000"/>
          </a:xfrm>
          <a:prstGeom prst="ellipse">
            <a:avLst/>
          </a:prstGeom>
          <a:solidFill>
            <a:srgbClr val="D2472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a:solidFill>
                  <a:schemeClr val="lt1"/>
                </a:solidFill>
                <a:latin typeface="Quattrocento Sans"/>
                <a:ea typeface="Quattrocento Sans"/>
                <a:cs typeface="Quattrocento Sans"/>
                <a:sym typeface="Quattrocento Sans"/>
              </a:rPr>
              <a:t>GOALS</a:t>
            </a:r>
            <a:endParaRPr>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sz="800">
                <a:solidFill>
                  <a:schemeClr val="lt1"/>
                </a:solidFill>
                <a:latin typeface="Quattrocento Sans"/>
                <a:ea typeface="Quattrocento Sans"/>
                <a:cs typeface="Quattrocento Sans"/>
                <a:sym typeface="Quattrocento Sans"/>
              </a:rPr>
              <a:t>1- Conduct comparative analysis of cost factors.</a:t>
            </a:r>
            <a:endParaRPr sz="8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sz="8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sz="800">
                <a:solidFill>
                  <a:schemeClr val="lt1"/>
                </a:solidFill>
                <a:latin typeface="Quattrocento Sans"/>
                <a:ea typeface="Quattrocento Sans"/>
                <a:cs typeface="Quattrocento Sans"/>
                <a:sym typeface="Quattrocento Sans"/>
              </a:rPr>
              <a:t>2- Evaluate deployment of the recruiting system.</a:t>
            </a:r>
            <a:endParaRPr sz="8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sz="8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lang="sv-SE" sz="800">
                <a:solidFill>
                  <a:schemeClr val="lt1"/>
                </a:solidFill>
                <a:latin typeface="Quattrocento Sans"/>
                <a:ea typeface="Quattrocento Sans"/>
                <a:cs typeface="Quattrocento Sans"/>
                <a:sym typeface="Quattrocento Sans"/>
              </a:rPr>
              <a:t>3- Provide insights and recommendations.</a:t>
            </a:r>
            <a:endParaRPr sz="8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1653309" y="448056"/>
            <a:ext cx="5745017"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sv-SE"/>
              <a:t>Background </a:t>
            </a:r>
            <a:endParaRPr>
              <a:latin typeface="Quattrocento Sans"/>
              <a:ea typeface="Quattrocento Sans"/>
              <a:cs typeface="Quattrocento Sans"/>
              <a:sym typeface="Quattrocento Sans"/>
            </a:endParaRPr>
          </a:p>
        </p:txBody>
      </p:sp>
      <p:sp>
        <p:nvSpPr>
          <p:cNvPr id="89" name="Google Shape;89;p5"/>
          <p:cNvSpPr txBox="1"/>
          <p:nvPr/>
        </p:nvSpPr>
        <p:spPr>
          <a:xfrm>
            <a:off x="541609" y="1455491"/>
            <a:ext cx="5110161" cy="471149"/>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t/>
            </a:r>
            <a:endParaRPr sz="1200">
              <a:solidFill>
                <a:srgbClr val="3F3F3F"/>
              </a:solidFill>
              <a:latin typeface="Quattrocento Sans"/>
              <a:ea typeface="Quattrocento Sans"/>
              <a:cs typeface="Quattrocento Sans"/>
              <a:sym typeface="Quattrocento Sans"/>
            </a:endParaRPr>
          </a:p>
        </p:txBody>
      </p:sp>
      <p:sp>
        <p:nvSpPr>
          <p:cNvPr id="90" name="Google Shape;90;p5"/>
          <p:cNvSpPr txBox="1"/>
          <p:nvPr/>
        </p:nvSpPr>
        <p:spPr>
          <a:xfrm>
            <a:off x="748150" y="1926650"/>
            <a:ext cx="9567000" cy="1806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sz="1500">
                <a:solidFill>
                  <a:srgbClr val="D24726"/>
                </a:solidFill>
                <a:latin typeface="Quattrocento Sans"/>
                <a:ea typeface="Quattrocento Sans"/>
                <a:cs typeface="Quattrocento Sans"/>
                <a:sym typeface="Quattrocento Sans"/>
              </a:rPr>
              <a:t>Pre-Cloud Computing Era</a:t>
            </a:r>
            <a:endParaRPr sz="1500">
              <a:solidFill>
                <a:srgbClr val="D24726"/>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500">
              <a:solidFill>
                <a:srgbClr val="3A3838"/>
              </a:solidFill>
              <a:latin typeface="Quattrocento Sans"/>
              <a:ea typeface="Quattrocento Sans"/>
              <a:cs typeface="Quattrocento Sans"/>
              <a:sym typeface="Quattrocento Sans"/>
            </a:endParaRPr>
          </a:p>
          <a:p>
            <a:pPr indent="-304800" lvl="0" marL="457200" rtl="0" algn="l">
              <a:lnSpc>
                <a:spcPct val="150000"/>
              </a:lnSpc>
              <a:spcBef>
                <a:spcPts val="0"/>
              </a:spcBef>
              <a:spcAft>
                <a:spcPts val="0"/>
              </a:spcAft>
              <a:buClr>
                <a:srgbClr val="3F3F3F"/>
              </a:buClr>
              <a:buSzPts val="1200"/>
              <a:buFont typeface="Quattrocento Sans"/>
              <a:buChar char="●"/>
            </a:pPr>
            <a:r>
              <a:rPr lang="sv-SE" sz="1200">
                <a:solidFill>
                  <a:srgbClr val="3F3F3F"/>
                </a:solidFill>
                <a:latin typeface="Quattrocento Sans"/>
                <a:ea typeface="Quattrocento Sans"/>
                <a:cs typeface="Quattrocento Sans"/>
                <a:sym typeface="Quattrocento Sans"/>
              </a:rPr>
              <a:t>Reliance on physical data centers</a:t>
            </a:r>
            <a:endParaRPr sz="1200">
              <a:solidFill>
                <a:srgbClr val="3F3F3F"/>
              </a:solidFill>
              <a:latin typeface="Quattrocento Sans"/>
              <a:ea typeface="Quattrocento Sans"/>
              <a:cs typeface="Quattrocento Sans"/>
              <a:sym typeface="Quattrocento Sans"/>
            </a:endParaRPr>
          </a:p>
          <a:p>
            <a:pPr indent="-304800" lvl="0" marL="457200" rtl="0" algn="l">
              <a:lnSpc>
                <a:spcPct val="150000"/>
              </a:lnSpc>
              <a:spcBef>
                <a:spcPts val="0"/>
              </a:spcBef>
              <a:spcAft>
                <a:spcPts val="0"/>
              </a:spcAft>
              <a:buClr>
                <a:srgbClr val="3F3F3F"/>
              </a:buClr>
              <a:buSzPts val="1200"/>
              <a:buFont typeface="Quattrocento Sans"/>
              <a:buChar char="●"/>
            </a:pPr>
            <a:r>
              <a:rPr lang="sv-SE" sz="1200">
                <a:solidFill>
                  <a:srgbClr val="3F3F3F"/>
                </a:solidFill>
                <a:latin typeface="Quattrocento Sans"/>
                <a:ea typeface="Quattrocento Sans"/>
                <a:cs typeface="Quattrocento Sans"/>
                <a:sym typeface="Quattrocento Sans"/>
              </a:rPr>
              <a:t>Maintenance of own computer systems and infrastructure</a:t>
            </a:r>
            <a:endParaRPr sz="1200">
              <a:solidFill>
                <a:srgbClr val="3F3F3F"/>
              </a:solidFill>
              <a:latin typeface="Quattrocento Sans"/>
              <a:ea typeface="Quattrocento Sans"/>
              <a:cs typeface="Quattrocento Sans"/>
              <a:sym typeface="Quattrocento Sans"/>
            </a:endParaRPr>
          </a:p>
          <a:p>
            <a:pPr indent="-304800" lvl="0" marL="457200" rtl="0" algn="l">
              <a:lnSpc>
                <a:spcPct val="150000"/>
              </a:lnSpc>
              <a:spcBef>
                <a:spcPts val="0"/>
              </a:spcBef>
              <a:spcAft>
                <a:spcPts val="0"/>
              </a:spcAft>
              <a:buClr>
                <a:srgbClr val="3F3F3F"/>
              </a:buClr>
              <a:buSzPts val="1200"/>
              <a:buFont typeface="Quattrocento Sans"/>
              <a:buChar char="●"/>
            </a:pPr>
            <a:r>
              <a:rPr lang="sv-SE" sz="1200">
                <a:solidFill>
                  <a:srgbClr val="3F3F3F"/>
                </a:solidFill>
                <a:latin typeface="Quattrocento Sans"/>
                <a:ea typeface="Quattrocento Sans"/>
                <a:cs typeface="Quattrocento Sans"/>
                <a:sym typeface="Quattrocento Sans"/>
              </a:rPr>
              <a:t>High upfront costs and ongoing maintenance</a:t>
            </a:r>
            <a:endParaRPr sz="1200">
              <a:solidFill>
                <a:srgbClr val="3F3F3F"/>
              </a:solidFill>
              <a:latin typeface="Quattrocento Sans"/>
              <a:ea typeface="Quattrocento Sans"/>
              <a:cs typeface="Quattrocento Sans"/>
              <a:sym typeface="Quattrocento Sans"/>
            </a:endParaRPr>
          </a:p>
          <a:p>
            <a:pPr indent="-304800" lvl="0" marL="457200" rtl="0" algn="l">
              <a:lnSpc>
                <a:spcPct val="150000"/>
              </a:lnSpc>
              <a:spcBef>
                <a:spcPts val="0"/>
              </a:spcBef>
              <a:spcAft>
                <a:spcPts val="0"/>
              </a:spcAft>
              <a:buClr>
                <a:srgbClr val="3F3F3F"/>
              </a:buClr>
              <a:buSzPts val="1200"/>
              <a:buFont typeface="Quattrocento Sans"/>
              <a:buChar char="●"/>
            </a:pPr>
            <a:r>
              <a:rPr lang="sv-SE" sz="1200">
                <a:solidFill>
                  <a:srgbClr val="3F3F3F"/>
                </a:solidFill>
                <a:latin typeface="Quattrocento Sans"/>
                <a:ea typeface="Quattrocento Sans"/>
                <a:cs typeface="Quattrocento Sans"/>
                <a:sym typeface="Quattrocento Sans"/>
              </a:rPr>
              <a:t>Limited flexibility and higher physical security risks</a:t>
            </a:r>
            <a:endParaRPr sz="1200">
              <a:solidFill>
                <a:srgbClr val="3F3F3F"/>
              </a:solidFill>
              <a:latin typeface="Quattrocento Sans"/>
              <a:ea typeface="Quattrocento Sans"/>
              <a:cs typeface="Quattrocento Sans"/>
              <a:sym typeface="Quattrocento Sans"/>
            </a:endParaRPr>
          </a:p>
          <a:p>
            <a:pPr indent="0" lvl="0" marL="0" rtl="0" algn="l">
              <a:lnSpc>
                <a:spcPct val="150000"/>
              </a:lnSpc>
              <a:spcBef>
                <a:spcPts val="0"/>
              </a:spcBef>
              <a:spcAft>
                <a:spcPts val="0"/>
              </a:spcAft>
              <a:buClr>
                <a:schemeClr val="dk1"/>
              </a:buClr>
              <a:buSzPts val="1100"/>
              <a:buFont typeface="Arial"/>
              <a:buNone/>
            </a:pPr>
            <a:r>
              <a:t/>
            </a:r>
            <a:endParaRPr sz="1200">
              <a:solidFill>
                <a:srgbClr val="3F3F3F"/>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Clr>
                <a:srgbClr val="3F3F3F"/>
              </a:buClr>
              <a:buSzPts val="1200"/>
              <a:buFont typeface="Arial"/>
              <a:buNone/>
            </a:pPr>
            <a:r>
              <a:t/>
            </a:r>
            <a:endParaRPr sz="1200">
              <a:solidFill>
                <a:srgbClr val="3F3F3F"/>
              </a:solidFill>
              <a:latin typeface="Quattrocento Sans"/>
              <a:ea typeface="Quattrocento Sans"/>
              <a:cs typeface="Quattrocento Sans"/>
              <a:sym typeface="Quattrocento Sans"/>
            </a:endParaRPr>
          </a:p>
        </p:txBody>
      </p:sp>
      <p:sp>
        <p:nvSpPr>
          <p:cNvPr id="91" name="Google Shape;91;p5"/>
          <p:cNvSpPr txBox="1"/>
          <p:nvPr/>
        </p:nvSpPr>
        <p:spPr>
          <a:xfrm>
            <a:off x="1076799" y="4360521"/>
            <a:ext cx="2640391" cy="1110671"/>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t/>
            </a:r>
            <a:endParaRPr sz="1200">
              <a:solidFill>
                <a:srgbClr val="3F3F3F"/>
              </a:solidFill>
              <a:latin typeface="Quattrocento Sans"/>
              <a:ea typeface="Quattrocento Sans"/>
              <a:cs typeface="Quattrocento Sans"/>
              <a:sym typeface="Quattrocento Sans"/>
            </a:endParaRPr>
          </a:p>
        </p:txBody>
      </p:sp>
      <p:sp>
        <p:nvSpPr>
          <p:cNvPr id="92" name="Google Shape;92;p5"/>
          <p:cNvSpPr txBox="1"/>
          <p:nvPr/>
        </p:nvSpPr>
        <p:spPr>
          <a:xfrm>
            <a:off x="628962" y="5832234"/>
            <a:ext cx="3449878" cy="692907"/>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t/>
            </a:r>
            <a:endParaRPr sz="1200">
              <a:solidFill>
                <a:srgbClr val="3F3F3F"/>
              </a:solidFill>
              <a:latin typeface="Quattrocento Sans"/>
              <a:ea typeface="Quattrocento Sans"/>
              <a:cs typeface="Quattrocento Sans"/>
              <a:sym typeface="Quattrocento Sans"/>
            </a:endParaRPr>
          </a:p>
        </p:txBody>
      </p:sp>
      <p:sp>
        <p:nvSpPr>
          <p:cNvPr id="93" name="Google Shape;93;p5"/>
          <p:cNvSpPr txBox="1"/>
          <p:nvPr/>
        </p:nvSpPr>
        <p:spPr>
          <a:xfrm>
            <a:off x="748148" y="450514"/>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02</a:t>
            </a:r>
            <a:endParaRPr b="0" i="0" sz="3000" u="none" cap="none" strike="noStrike">
              <a:solidFill>
                <a:schemeClr val="lt1"/>
              </a:solidFill>
              <a:latin typeface="Viga"/>
              <a:ea typeface="Viga"/>
              <a:cs typeface="Viga"/>
              <a:sym typeface="Viga"/>
            </a:endParaRPr>
          </a:p>
        </p:txBody>
      </p:sp>
      <p:sp>
        <p:nvSpPr>
          <p:cNvPr id="94" name="Google Shape;94;p5"/>
          <p:cNvSpPr txBox="1"/>
          <p:nvPr>
            <p:ph idx="12" type="sldNum"/>
          </p:nvPr>
        </p:nvSpPr>
        <p:spPr>
          <a:xfrm>
            <a:off x="8371926" y="6203952"/>
            <a:ext cx="3276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pic>
        <p:nvPicPr>
          <p:cNvPr id="95" name="Google Shape;95;p5"/>
          <p:cNvPicPr preferRelativeResize="0"/>
          <p:nvPr/>
        </p:nvPicPr>
        <p:blipFill>
          <a:blip r:embed="rId3">
            <a:alphaModFix/>
          </a:blip>
          <a:stretch>
            <a:fillRect/>
          </a:stretch>
        </p:blipFill>
        <p:spPr>
          <a:xfrm>
            <a:off x="244767" y="4020400"/>
            <a:ext cx="11702475" cy="2108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e0bff0f777_0_1"/>
          <p:cNvSpPr txBox="1"/>
          <p:nvPr>
            <p:ph type="title"/>
          </p:nvPr>
        </p:nvSpPr>
        <p:spPr>
          <a:xfrm>
            <a:off x="1653298" y="448050"/>
            <a:ext cx="7312500" cy="6402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3A3838"/>
              </a:buClr>
              <a:buSzPct val="100000"/>
              <a:buFont typeface="Quattrocento Sans"/>
              <a:buNone/>
            </a:pPr>
            <a:r>
              <a:rPr lang="sv-SE"/>
              <a:t>Background - Introduction to Cloud Computing</a:t>
            </a:r>
            <a:endParaRPr>
              <a:latin typeface="Quattrocento Sans"/>
              <a:ea typeface="Quattrocento Sans"/>
              <a:cs typeface="Quattrocento Sans"/>
              <a:sym typeface="Quattrocento Sans"/>
            </a:endParaRPr>
          </a:p>
        </p:txBody>
      </p:sp>
      <p:sp>
        <p:nvSpPr>
          <p:cNvPr id="102" name="Google Shape;102;g2e0bff0f777_0_1"/>
          <p:cNvSpPr txBox="1"/>
          <p:nvPr/>
        </p:nvSpPr>
        <p:spPr>
          <a:xfrm>
            <a:off x="541609" y="1455491"/>
            <a:ext cx="5110200" cy="4710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t/>
            </a:r>
            <a:endParaRPr sz="1200">
              <a:solidFill>
                <a:srgbClr val="3F3F3F"/>
              </a:solidFill>
              <a:latin typeface="Quattrocento Sans"/>
              <a:ea typeface="Quattrocento Sans"/>
              <a:cs typeface="Quattrocento Sans"/>
              <a:sym typeface="Quattrocento Sans"/>
            </a:endParaRPr>
          </a:p>
        </p:txBody>
      </p:sp>
      <p:grpSp>
        <p:nvGrpSpPr>
          <p:cNvPr descr="Liten cirkel med siffran 1 som anger steg 1" id="103" name="Google Shape;103;g2e0bff0f777_0_1"/>
          <p:cNvGrpSpPr/>
          <p:nvPr/>
        </p:nvGrpSpPr>
        <p:grpSpPr>
          <a:xfrm>
            <a:off x="558723" y="1917997"/>
            <a:ext cx="558300" cy="409800"/>
            <a:chOff x="6953426" y="711274"/>
            <a:chExt cx="558300" cy="409800"/>
          </a:xfrm>
        </p:grpSpPr>
        <p:sp>
          <p:nvSpPr>
            <p:cNvPr descr="Liten cirkel" id="104" name="Google Shape;104;g2e0bff0f777_0_1"/>
            <p:cNvSpPr/>
            <p:nvPr/>
          </p:nvSpPr>
          <p:spPr>
            <a:xfrm>
              <a:off x="7025069" y="711274"/>
              <a:ext cx="409800" cy="409800"/>
            </a:xfrm>
            <a:prstGeom prst="ellipse">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Siffran 1" id="105" name="Google Shape;105;g2e0bff0f777_0_1"/>
            <p:cNvSpPr txBox="1"/>
            <p:nvPr/>
          </p:nvSpPr>
          <p:spPr>
            <a:xfrm>
              <a:off x="6953426" y="727564"/>
              <a:ext cx="5583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sv-SE" sz="1800">
                  <a:solidFill>
                    <a:schemeClr val="lt1"/>
                  </a:solidFill>
                  <a:latin typeface="Quattrocento Sans"/>
                  <a:ea typeface="Quattrocento Sans"/>
                  <a:cs typeface="Quattrocento Sans"/>
                  <a:sym typeface="Quattrocento Sans"/>
                </a:rPr>
                <a:t>1</a:t>
              </a:r>
              <a:endParaRPr/>
            </a:p>
          </p:txBody>
        </p:sp>
      </p:grpSp>
      <p:sp>
        <p:nvSpPr>
          <p:cNvPr id="106" name="Google Shape;106;g2e0bff0f777_0_1"/>
          <p:cNvSpPr txBox="1"/>
          <p:nvPr/>
        </p:nvSpPr>
        <p:spPr>
          <a:xfrm>
            <a:off x="1066050" y="1958200"/>
            <a:ext cx="5029800" cy="17853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rPr b="1" lang="sv-SE" sz="1200">
                <a:solidFill>
                  <a:srgbClr val="3F3F3F"/>
                </a:solidFill>
                <a:latin typeface="Quattrocento Sans"/>
                <a:ea typeface="Quattrocento Sans"/>
                <a:cs typeface="Quattrocento Sans"/>
                <a:sym typeface="Quattrocento Sans"/>
              </a:rPr>
              <a:t>Definition:</a:t>
            </a:r>
            <a:r>
              <a:rPr lang="sv-SE" sz="1200">
                <a:solidFill>
                  <a:srgbClr val="3F3F3F"/>
                </a:solidFill>
                <a:latin typeface="Quattrocento Sans"/>
                <a:ea typeface="Quattrocento Sans"/>
                <a:cs typeface="Quattrocento Sans"/>
                <a:sym typeface="Quattrocento Sans"/>
              </a:rPr>
              <a:t> NIST defines cloud computing as distributed technology platforms leveraging advanced innovations to provide highly resilient and scalable environments, remotely accessible by organizations for various purposes. By facilitating resource access via web-based tools and applications over the internet.</a:t>
            </a:r>
            <a:endParaRPr sz="1200">
              <a:solidFill>
                <a:srgbClr val="3F3F3F"/>
              </a:solidFill>
              <a:latin typeface="Quattrocento Sans"/>
              <a:ea typeface="Quattrocento Sans"/>
              <a:cs typeface="Quattrocento Sans"/>
              <a:sym typeface="Quattrocento Sans"/>
            </a:endParaRPr>
          </a:p>
        </p:txBody>
      </p:sp>
      <p:grpSp>
        <p:nvGrpSpPr>
          <p:cNvPr descr="Liten cirkel med siffran 2 som anger steg 2" id="107" name="Google Shape;107;g2e0bff0f777_0_1"/>
          <p:cNvGrpSpPr/>
          <p:nvPr/>
        </p:nvGrpSpPr>
        <p:grpSpPr>
          <a:xfrm>
            <a:off x="558723" y="3513460"/>
            <a:ext cx="558300" cy="409800"/>
            <a:chOff x="6953426" y="711274"/>
            <a:chExt cx="558300" cy="409800"/>
          </a:xfrm>
        </p:grpSpPr>
        <p:sp>
          <p:nvSpPr>
            <p:cNvPr descr="Liten cirkel" id="108" name="Google Shape;108;g2e0bff0f777_0_1"/>
            <p:cNvSpPr/>
            <p:nvPr/>
          </p:nvSpPr>
          <p:spPr>
            <a:xfrm>
              <a:off x="7025069" y="711274"/>
              <a:ext cx="409800" cy="409800"/>
            </a:xfrm>
            <a:prstGeom prst="ellipse">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Siffran 2" id="109" name="Google Shape;109;g2e0bff0f777_0_1"/>
            <p:cNvSpPr txBox="1"/>
            <p:nvPr/>
          </p:nvSpPr>
          <p:spPr>
            <a:xfrm>
              <a:off x="6953426" y="727564"/>
              <a:ext cx="5583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sv-SE" sz="1800">
                  <a:solidFill>
                    <a:schemeClr val="lt1"/>
                  </a:solidFill>
                  <a:latin typeface="Quattrocento Sans"/>
                  <a:ea typeface="Quattrocento Sans"/>
                  <a:cs typeface="Quattrocento Sans"/>
                  <a:sym typeface="Quattrocento Sans"/>
                </a:rPr>
                <a:t>2</a:t>
              </a:r>
              <a:endParaRPr/>
            </a:p>
          </p:txBody>
        </p:sp>
      </p:grpSp>
      <p:sp>
        <p:nvSpPr>
          <p:cNvPr id="110" name="Google Shape;110;g2e0bff0f777_0_1"/>
          <p:cNvSpPr txBox="1"/>
          <p:nvPr/>
        </p:nvSpPr>
        <p:spPr>
          <a:xfrm>
            <a:off x="1160435" y="4014925"/>
            <a:ext cx="4935300" cy="14562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t/>
            </a:r>
            <a:endParaRPr sz="1200">
              <a:solidFill>
                <a:srgbClr val="3F3F3F"/>
              </a:solidFill>
              <a:latin typeface="Quattrocento Sans"/>
              <a:ea typeface="Quattrocento Sans"/>
              <a:cs typeface="Quattrocento Sans"/>
              <a:sym typeface="Quattrocento Sans"/>
            </a:endParaRPr>
          </a:p>
        </p:txBody>
      </p:sp>
      <p:grpSp>
        <p:nvGrpSpPr>
          <p:cNvPr descr="Liten cirkel med siffran 3 som anger steg 3" id="111" name="Google Shape;111;g2e0bff0f777_0_1"/>
          <p:cNvGrpSpPr/>
          <p:nvPr/>
        </p:nvGrpSpPr>
        <p:grpSpPr>
          <a:xfrm>
            <a:off x="558719" y="4480557"/>
            <a:ext cx="558300" cy="409800"/>
            <a:chOff x="6953426" y="711274"/>
            <a:chExt cx="558300" cy="409800"/>
          </a:xfrm>
        </p:grpSpPr>
        <p:sp>
          <p:nvSpPr>
            <p:cNvPr descr="Liten cirkel" id="112" name="Google Shape;112;g2e0bff0f777_0_1"/>
            <p:cNvSpPr/>
            <p:nvPr/>
          </p:nvSpPr>
          <p:spPr>
            <a:xfrm>
              <a:off x="7025069" y="711274"/>
              <a:ext cx="409800" cy="409800"/>
            </a:xfrm>
            <a:prstGeom prst="ellipse">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Siffran 3" id="113" name="Google Shape;113;g2e0bff0f777_0_1"/>
            <p:cNvSpPr txBox="1"/>
            <p:nvPr/>
          </p:nvSpPr>
          <p:spPr>
            <a:xfrm>
              <a:off x="6953426" y="727564"/>
              <a:ext cx="5583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sv-SE" sz="1800">
                  <a:solidFill>
                    <a:schemeClr val="lt1"/>
                  </a:solidFill>
                  <a:latin typeface="Quattrocento Sans"/>
                  <a:ea typeface="Quattrocento Sans"/>
                  <a:cs typeface="Quattrocento Sans"/>
                  <a:sym typeface="Quattrocento Sans"/>
                </a:rPr>
                <a:t>3</a:t>
              </a:r>
              <a:endParaRPr/>
            </a:p>
          </p:txBody>
        </p:sp>
      </p:grpSp>
      <p:sp>
        <p:nvSpPr>
          <p:cNvPr id="114" name="Google Shape;114;g2e0bff0f777_0_1"/>
          <p:cNvSpPr txBox="1"/>
          <p:nvPr/>
        </p:nvSpPr>
        <p:spPr>
          <a:xfrm>
            <a:off x="1066050" y="3531950"/>
            <a:ext cx="4935300" cy="13584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1200"/>
              <a:buFont typeface="Arial"/>
              <a:buNone/>
            </a:pPr>
            <a:r>
              <a:rPr b="1" lang="sv-SE" sz="1200">
                <a:solidFill>
                  <a:srgbClr val="3F3F3F"/>
                </a:solidFill>
                <a:latin typeface="Quattrocento Sans"/>
                <a:ea typeface="Quattrocento Sans"/>
                <a:cs typeface="Quattrocento Sans"/>
                <a:sym typeface="Quattrocento Sans"/>
              </a:rPr>
              <a:t>C</a:t>
            </a:r>
            <a:r>
              <a:rPr b="1" lang="sv-SE" sz="1200">
                <a:solidFill>
                  <a:srgbClr val="3F3F3F"/>
                </a:solidFill>
                <a:latin typeface="Quattrocento Sans"/>
                <a:ea typeface="Quattrocento Sans"/>
                <a:cs typeface="Quattrocento Sans"/>
                <a:sym typeface="Quattrocento Sans"/>
              </a:rPr>
              <a:t>haracteristics</a:t>
            </a:r>
            <a:r>
              <a:rPr b="1" lang="sv-SE" sz="1200">
                <a:solidFill>
                  <a:srgbClr val="3F3F3F"/>
                </a:solidFill>
                <a:latin typeface="Quattrocento Sans"/>
                <a:ea typeface="Quattrocento Sans"/>
                <a:cs typeface="Quattrocento Sans"/>
                <a:sym typeface="Quattrocento Sans"/>
              </a:rPr>
              <a:t>:</a:t>
            </a:r>
            <a:r>
              <a:rPr lang="sv-SE" sz="1200">
                <a:solidFill>
                  <a:srgbClr val="3F3F3F"/>
                </a:solidFill>
                <a:latin typeface="Quattrocento Sans"/>
                <a:ea typeface="Quattrocento Sans"/>
                <a:cs typeface="Quattrocento Sans"/>
                <a:sym typeface="Quattrocento Sans"/>
              </a:rPr>
              <a:t> NIST characterizes cloud computing as agile, scalabile, cost-efficient, and accessible.</a:t>
            </a:r>
            <a:endParaRPr sz="1200">
              <a:solidFill>
                <a:srgbClr val="3F3F3F"/>
              </a:solidFill>
              <a:latin typeface="Quattrocento Sans"/>
              <a:ea typeface="Quattrocento Sans"/>
              <a:cs typeface="Quattrocento Sans"/>
              <a:sym typeface="Quattrocento Sans"/>
            </a:endParaRPr>
          </a:p>
        </p:txBody>
      </p:sp>
      <p:sp>
        <p:nvSpPr>
          <p:cNvPr id="115" name="Google Shape;115;g2e0bff0f777_0_1"/>
          <p:cNvSpPr txBox="1"/>
          <p:nvPr/>
        </p:nvSpPr>
        <p:spPr>
          <a:xfrm>
            <a:off x="1117025" y="4480550"/>
            <a:ext cx="4534800" cy="19236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b="1" lang="sv-SE" sz="1200">
                <a:solidFill>
                  <a:srgbClr val="3F3F3F"/>
                </a:solidFill>
                <a:latin typeface="Quattrocento Sans"/>
                <a:ea typeface="Quattrocento Sans"/>
                <a:cs typeface="Quattrocento Sans"/>
                <a:sym typeface="Quattrocento Sans"/>
              </a:rPr>
              <a:t>Cloud Computing Service Models:</a:t>
            </a:r>
            <a:endParaRPr b="1" sz="1200">
              <a:solidFill>
                <a:srgbClr val="3F3F3F"/>
              </a:solidFill>
              <a:latin typeface="Quattrocento Sans"/>
              <a:ea typeface="Quattrocento Sans"/>
              <a:cs typeface="Quattrocento Sans"/>
              <a:sym typeface="Quattrocento Sans"/>
            </a:endParaRPr>
          </a:p>
          <a:p>
            <a:pPr indent="0" lvl="0" marL="0" rtl="0" algn="l">
              <a:lnSpc>
                <a:spcPct val="150000"/>
              </a:lnSpc>
              <a:spcBef>
                <a:spcPts val="0"/>
              </a:spcBef>
              <a:spcAft>
                <a:spcPts val="0"/>
              </a:spcAft>
              <a:buClr>
                <a:schemeClr val="dk1"/>
              </a:buClr>
              <a:buSzPts val="1100"/>
              <a:buFont typeface="Arial"/>
              <a:buNone/>
            </a:pPr>
            <a:r>
              <a:rPr lang="sv-SE" sz="1200">
                <a:solidFill>
                  <a:srgbClr val="3F3F3F"/>
                </a:solidFill>
                <a:latin typeface="Quattrocento Sans"/>
                <a:ea typeface="Quattrocento Sans"/>
                <a:cs typeface="Quattrocento Sans"/>
                <a:sym typeface="Quattrocento Sans"/>
              </a:rPr>
              <a:t>Infrastructure as a Service (IaaS)</a:t>
            </a:r>
            <a:endParaRPr sz="1200">
              <a:solidFill>
                <a:srgbClr val="3F3F3F"/>
              </a:solidFill>
              <a:latin typeface="Quattrocento Sans"/>
              <a:ea typeface="Quattrocento Sans"/>
              <a:cs typeface="Quattrocento Sans"/>
              <a:sym typeface="Quattrocento Sans"/>
            </a:endParaRPr>
          </a:p>
          <a:p>
            <a:pPr indent="0" lvl="0" marL="0" rtl="0" algn="l">
              <a:lnSpc>
                <a:spcPct val="150000"/>
              </a:lnSpc>
              <a:spcBef>
                <a:spcPts val="0"/>
              </a:spcBef>
              <a:spcAft>
                <a:spcPts val="0"/>
              </a:spcAft>
              <a:buClr>
                <a:schemeClr val="dk1"/>
              </a:buClr>
              <a:buSzPts val="1100"/>
              <a:buFont typeface="Arial"/>
              <a:buNone/>
            </a:pPr>
            <a:r>
              <a:rPr lang="sv-SE" sz="1200">
                <a:solidFill>
                  <a:srgbClr val="3F3F3F"/>
                </a:solidFill>
                <a:latin typeface="Quattrocento Sans"/>
                <a:ea typeface="Quattrocento Sans"/>
                <a:cs typeface="Quattrocento Sans"/>
                <a:sym typeface="Quattrocento Sans"/>
              </a:rPr>
              <a:t>Platform as a Service (PaaS)</a:t>
            </a:r>
            <a:endParaRPr sz="1200">
              <a:solidFill>
                <a:srgbClr val="3F3F3F"/>
              </a:solidFill>
              <a:latin typeface="Quattrocento Sans"/>
              <a:ea typeface="Quattrocento Sans"/>
              <a:cs typeface="Quattrocento Sans"/>
              <a:sym typeface="Quattrocento Sans"/>
            </a:endParaRPr>
          </a:p>
          <a:p>
            <a:pPr indent="0" lvl="0" marL="0" rtl="0" algn="l">
              <a:lnSpc>
                <a:spcPct val="150000"/>
              </a:lnSpc>
              <a:spcBef>
                <a:spcPts val="0"/>
              </a:spcBef>
              <a:spcAft>
                <a:spcPts val="0"/>
              </a:spcAft>
              <a:buClr>
                <a:schemeClr val="dk1"/>
              </a:buClr>
              <a:buSzPts val="1100"/>
              <a:buFont typeface="Arial"/>
              <a:buNone/>
            </a:pPr>
            <a:r>
              <a:rPr lang="sv-SE" sz="1200">
                <a:solidFill>
                  <a:srgbClr val="3F3F3F"/>
                </a:solidFill>
                <a:latin typeface="Quattrocento Sans"/>
                <a:ea typeface="Quattrocento Sans"/>
                <a:cs typeface="Quattrocento Sans"/>
                <a:sym typeface="Quattrocento Sans"/>
              </a:rPr>
              <a:t>Software as a Service (SaaS)</a:t>
            </a:r>
            <a:endParaRPr sz="1200">
              <a:solidFill>
                <a:srgbClr val="3F3F3F"/>
              </a:solidFill>
              <a:latin typeface="Quattrocento Sans"/>
              <a:ea typeface="Quattrocento Sans"/>
              <a:cs typeface="Quattrocento Sans"/>
              <a:sym typeface="Quattrocento Sans"/>
            </a:endParaRPr>
          </a:p>
          <a:p>
            <a:pPr indent="0" lvl="0" marL="0" rtl="0" algn="l">
              <a:lnSpc>
                <a:spcPct val="150000"/>
              </a:lnSpc>
              <a:spcBef>
                <a:spcPts val="0"/>
              </a:spcBef>
              <a:spcAft>
                <a:spcPts val="0"/>
              </a:spcAft>
              <a:buClr>
                <a:schemeClr val="dk1"/>
              </a:buClr>
              <a:buSzPts val="1100"/>
              <a:buFont typeface="Arial"/>
              <a:buNone/>
            </a:pPr>
            <a:r>
              <a:t/>
            </a:r>
            <a:endParaRPr sz="1200">
              <a:solidFill>
                <a:srgbClr val="3F3F3F"/>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Clr>
                <a:srgbClr val="3F3F3F"/>
              </a:buClr>
              <a:buSzPts val="1200"/>
              <a:buFont typeface="Arial"/>
              <a:buNone/>
            </a:pPr>
            <a:r>
              <a:t/>
            </a:r>
            <a:endParaRPr sz="1200">
              <a:solidFill>
                <a:srgbClr val="3F3F3F"/>
              </a:solidFill>
              <a:latin typeface="Quattrocento Sans"/>
              <a:ea typeface="Quattrocento Sans"/>
              <a:cs typeface="Quattrocento Sans"/>
              <a:sym typeface="Quattrocento Sans"/>
            </a:endParaRPr>
          </a:p>
        </p:txBody>
      </p:sp>
      <p:cxnSp>
        <p:nvCxnSpPr>
          <p:cNvPr id="116" name="Google Shape;116;g2e0bff0f777_0_1"/>
          <p:cNvCxnSpPr/>
          <p:nvPr/>
        </p:nvCxnSpPr>
        <p:spPr>
          <a:xfrm>
            <a:off x="6296866" y="1472431"/>
            <a:ext cx="0" cy="4892700"/>
          </a:xfrm>
          <a:prstGeom prst="straightConnector1">
            <a:avLst/>
          </a:prstGeom>
          <a:noFill/>
          <a:ln cap="flat" cmpd="sng" w="9525">
            <a:solidFill>
              <a:srgbClr val="D0CECE"/>
            </a:solidFill>
            <a:prstDash val="solid"/>
            <a:miter lim="800000"/>
            <a:headEnd len="sm" w="sm" type="none"/>
            <a:tailEnd len="sm" w="sm" type="none"/>
          </a:ln>
        </p:spPr>
      </p:cxnSp>
      <p:pic>
        <p:nvPicPr>
          <p:cNvPr descr="En bild som visar text, skärmbild, Färggrann, design&#10;&#10;Automatiskt genererad beskrivning" id="117" name="Google Shape;117;g2e0bff0f777_0_1"/>
          <p:cNvPicPr preferRelativeResize="0"/>
          <p:nvPr/>
        </p:nvPicPr>
        <p:blipFill rotWithShape="1">
          <a:blip r:embed="rId3">
            <a:alphaModFix/>
          </a:blip>
          <a:srcRect b="0" l="0" r="0" t="0"/>
          <a:stretch/>
        </p:blipFill>
        <p:spPr>
          <a:xfrm>
            <a:off x="5020187" y="1320270"/>
            <a:ext cx="7901487" cy="5044795"/>
          </a:xfrm>
          <a:prstGeom prst="rect">
            <a:avLst/>
          </a:prstGeom>
          <a:noFill/>
          <a:ln>
            <a:noFill/>
          </a:ln>
        </p:spPr>
      </p:pic>
      <p:sp>
        <p:nvSpPr>
          <p:cNvPr id="118" name="Google Shape;118;g2e0bff0f777_0_1"/>
          <p:cNvSpPr txBox="1"/>
          <p:nvPr/>
        </p:nvSpPr>
        <p:spPr>
          <a:xfrm>
            <a:off x="748148" y="450514"/>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02</a:t>
            </a:r>
            <a:endParaRPr b="0" i="0" sz="3000" u="none" cap="none" strike="noStrike">
              <a:solidFill>
                <a:schemeClr val="lt1"/>
              </a:solidFill>
              <a:latin typeface="Viga"/>
              <a:ea typeface="Viga"/>
              <a:cs typeface="Viga"/>
              <a:sym typeface="Viga"/>
            </a:endParaRPr>
          </a:p>
        </p:txBody>
      </p:sp>
      <p:sp>
        <p:nvSpPr>
          <p:cNvPr id="119" name="Google Shape;119;g2e0bff0f777_0_1"/>
          <p:cNvSpPr txBox="1"/>
          <p:nvPr>
            <p:ph idx="12" type="sldNum"/>
          </p:nvPr>
        </p:nvSpPr>
        <p:spPr>
          <a:xfrm>
            <a:off x="8371926" y="6203952"/>
            <a:ext cx="3276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e0bff0f777_0_35"/>
          <p:cNvSpPr txBox="1"/>
          <p:nvPr>
            <p:ph idx="1" type="body"/>
          </p:nvPr>
        </p:nvSpPr>
        <p:spPr>
          <a:xfrm>
            <a:off x="539500" y="1435600"/>
            <a:ext cx="8122200" cy="451800"/>
          </a:xfrm>
          <a:prstGeom prst="rect">
            <a:avLst/>
          </a:prstGeom>
        </p:spPr>
        <p:txBody>
          <a:bodyPr anchorCtr="0" anchor="t" bIns="45700" lIns="91425" spcFirstLastPara="1" rIns="91425" wrap="square" tIns="45700">
            <a:normAutofit/>
          </a:bodyPr>
          <a:lstStyle/>
          <a:p>
            <a:pPr indent="0" lvl="0" marL="0" rtl="0" algn="l">
              <a:spcBef>
                <a:spcPts val="1000"/>
              </a:spcBef>
              <a:spcAft>
                <a:spcPts val="1200"/>
              </a:spcAft>
              <a:buNone/>
            </a:pPr>
            <a:r>
              <a:rPr b="1" lang="sv-SE">
                <a:solidFill>
                  <a:srgbClr val="D24726"/>
                </a:solidFill>
              </a:rPr>
              <a:t>Common models:</a:t>
            </a:r>
            <a:r>
              <a:rPr lang="sv-SE"/>
              <a:t> Pay-as-you-go, Subscription and Reserved Instance</a:t>
            </a:r>
            <a:endParaRPr/>
          </a:p>
        </p:txBody>
      </p:sp>
      <p:sp>
        <p:nvSpPr>
          <p:cNvPr id="126" name="Google Shape;126;g2e0bff0f777_0_35"/>
          <p:cNvSpPr txBox="1"/>
          <p:nvPr>
            <p:ph idx="12" type="sldNum"/>
          </p:nvPr>
        </p:nvSpPr>
        <p:spPr>
          <a:xfrm>
            <a:off x="8371926" y="6203952"/>
            <a:ext cx="3276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7" name="Google Shape;127;g2e0bff0f777_0_35"/>
          <p:cNvSpPr txBox="1"/>
          <p:nvPr>
            <p:ph type="title"/>
          </p:nvPr>
        </p:nvSpPr>
        <p:spPr>
          <a:xfrm>
            <a:off x="1653309" y="448056"/>
            <a:ext cx="5745000" cy="640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sv-SE"/>
              <a:t>Background - Pricing Structures</a:t>
            </a:r>
            <a:endParaRPr>
              <a:latin typeface="Quattrocento Sans"/>
              <a:ea typeface="Quattrocento Sans"/>
              <a:cs typeface="Quattrocento Sans"/>
              <a:sym typeface="Quattrocento Sans"/>
            </a:endParaRPr>
          </a:p>
        </p:txBody>
      </p:sp>
      <p:sp>
        <p:nvSpPr>
          <p:cNvPr id="128" name="Google Shape;128;g2e0bff0f777_0_35"/>
          <p:cNvSpPr txBox="1"/>
          <p:nvPr/>
        </p:nvSpPr>
        <p:spPr>
          <a:xfrm>
            <a:off x="748148" y="450514"/>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02</a:t>
            </a:r>
            <a:endParaRPr b="0" i="0" sz="3000" u="none" cap="none" strike="noStrike">
              <a:solidFill>
                <a:schemeClr val="lt1"/>
              </a:solidFill>
              <a:latin typeface="Viga"/>
              <a:ea typeface="Viga"/>
              <a:cs typeface="Viga"/>
              <a:sym typeface="Viga"/>
            </a:endParaRPr>
          </a:p>
        </p:txBody>
      </p:sp>
      <p:sp>
        <p:nvSpPr>
          <p:cNvPr id="129" name="Google Shape;129;g2e0bff0f777_0_35"/>
          <p:cNvSpPr/>
          <p:nvPr/>
        </p:nvSpPr>
        <p:spPr>
          <a:xfrm>
            <a:off x="381125" y="2139200"/>
            <a:ext cx="3719100" cy="3659700"/>
          </a:xfrm>
          <a:prstGeom prst="ellipse">
            <a:avLst/>
          </a:prstGeom>
          <a:solidFill>
            <a:srgbClr val="D2472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b="1" lang="sv-SE" sz="1800">
                <a:solidFill>
                  <a:schemeClr val="lt1"/>
                </a:solidFill>
                <a:latin typeface="Quattrocento Sans"/>
                <a:ea typeface="Quattrocento Sans"/>
                <a:cs typeface="Quattrocento Sans"/>
                <a:sym typeface="Quattrocento Sans"/>
              </a:rPr>
              <a:t>PAY-AS-YOU-GO</a:t>
            </a:r>
            <a:endParaRPr b="1" sz="18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lang="sv-SE" sz="1200">
                <a:solidFill>
                  <a:schemeClr val="lt1"/>
                </a:solidFill>
                <a:latin typeface="Quattrocento Sans"/>
                <a:ea typeface="Quattrocento Sans"/>
                <a:cs typeface="Quattrocento Sans"/>
                <a:sym typeface="Quattrocento Sans"/>
              </a:rPr>
              <a:t>Based on real-time consumption of resources.</a:t>
            </a:r>
            <a:endParaRPr sz="1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sz="1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lang="sv-SE" sz="1200">
                <a:solidFill>
                  <a:schemeClr val="lt1"/>
                </a:solidFill>
                <a:latin typeface="Quattrocento Sans"/>
                <a:ea typeface="Quattrocento Sans"/>
                <a:cs typeface="Quattrocento Sans"/>
                <a:sym typeface="Quattrocento Sans"/>
              </a:rPr>
              <a:t>Flexibility and cost control.</a:t>
            </a:r>
            <a:endParaRPr sz="1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sz="1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lang="sv-SE" sz="1200">
                <a:solidFill>
                  <a:schemeClr val="lt1"/>
                </a:solidFill>
                <a:latin typeface="Quattrocento Sans"/>
                <a:ea typeface="Quattrocento Sans"/>
                <a:cs typeface="Quattrocento Sans"/>
                <a:sym typeface="Quattrocento Sans"/>
              </a:rPr>
              <a:t>Risk of overpayment and resource reservation inefficiencies.</a:t>
            </a:r>
            <a:endParaRPr sz="12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2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p:txBody>
      </p:sp>
      <p:sp>
        <p:nvSpPr>
          <p:cNvPr id="130" name="Google Shape;130;g2e0bff0f777_0_35"/>
          <p:cNvSpPr/>
          <p:nvPr/>
        </p:nvSpPr>
        <p:spPr>
          <a:xfrm>
            <a:off x="4208225" y="2139200"/>
            <a:ext cx="3719100" cy="3659700"/>
          </a:xfrm>
          <a:prstGeom prst="ellipse">
            <a:avLst/>
          </a:prstGeom>
          <a:solidFill>
            <a:srgbClr val="D2472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b="1" lang="sv-SE" sz="1800">
                <a:solidFill>
                  <a:schemeClr val="lt1"/>
                </a:solidFill>
                <a:latin typeface="Quattrocento Sans"/>
                <a:ea typeface="Quattrocento Sans"/>
                <a:cs typeface="Quattrocento Sans"/>
                <a:sym typeface="Quattrocento Sans"/>
              </a:rPr>
              <a:t>RESERVED INSTANCE</a:t>
            </a:r>
            <a:endParaRPr b="1" sz="18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lang="sv-SE" sz="1200">
                <a:solidFill>
                  <a:schemeClr val="lt1"/>
                </a:solidFill>
                <a:latin typeface="Quattrocento Sans"/>
                <a:ea typeface="Quattrocento Sans"/>
                <a:cs typeface="Quattrocento Sans"/>
                <a:sym typeface="Quattrocento Sans"/>
              </a:rPr>
              <a:t>Commitment to a set amount of compute capacity for 1-3 years. </a:t>
            </a:r>
            <a:endParaRPr sz="1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sz="1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lang="sv-SE" sz="1200">
                <a:solidFill>
                  <a:schemeClr val="lt1"/>
                </a:solidFill>
                <a:latin typeface="Quattrocento Sans"/>
                <a:ea typeface="Quattrocento Sans"/>
                <a:cs typeface="Quattrocento Sans"/>
                <a:sym typeface="Quattrocento Sans"/>
              </a:rPr>
              <a:t>Significant cost savings for long-term commitments.</a:t>
            </a:r>
            <a:endParaRPr sz="1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sz="1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lang="sv-SE" sz="1200">
                <a:solidFill>
                  <a:schemeClr val="lt1"/>
                </a:solidFill>
                <a:latin typeface="Quattrocento Sans"/>
                <a:ea typeface="Quattrocento Sans"/>
                <a:cs typeface="Quattrocento Sans"/>
                <a:sym typeface="Quattrocento Sans"/>
              </a:rPr>
              <a:t>Limited flexibility and risk of resource waste.</a:t>
            </a:r>
            <a:endParaRPr sz="12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2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p:txBody>
      </p:sp>
      <p:sp>
        <p:nvSpPr>
          <p:cNvPr id="131" name="Google Shape;131;g2e0bff0f777_0_35"/>
          <p:cNvSpPr/>
          <p:nvPr/>
        </p:nvSpPr>
        <p:spPr>
          <a:xfrm>
            <a:off x="8035325" y="2139200"/>
            <a:ext cx="3719100" cy="3659700"/>
          </a:xfrm>
          <a:prstGeom prst="ellipse">
            <a:avLst/>
          </a:prstGeom>
          <a:solidFill>
            <a:srgbClr val="D2472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b="1" lang="sv-SE" sz="1800">
                <a:solidFill>
                  <a:schemeClr val="lt1"/>
                </a:solidFill>
                <a:latin typeface="Quattrocento Sans"/>
                <a:ea typeface="Quattrocento Sans"/>
                <a:cs typeface="Quattrocento Sans"/>
                <a:sym typeface="Quattrocento Sans"/>
              </a:rPr>
              <a:t>SUBSCRIPTION</a:t>
            </a:r>
            <a:endParaRPr b="1" sz="18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lang="sv-SE" sz="1200">
                <a:solidFill>
                  <a:schemeClr val="lt1"/>
                </a:solidFill>
                <a:latin typeface="Quattrocento Sans"/>
                <a:ea typeface="Quattrocento Sans"/>
                <a:cs typeface="Quattrocento Sans"/>
                <a:sym typeface="Quattrocento Sans"/>
              </a:rPr>
              <a:t>Fixed monthly or annual fee for access to cloud resources.</a:t>
            </a:r>
            <a:endParaRPr sz="1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sz="1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lang="sv-SE" sz="1200">
                <a:solidFill>
                  <a:schemeClr val="lt1"/>
                </a:solidFill>
                <a:latin typeface="Quattrocento Sans"/>
                <a:ea typeface="Quattrocento Sans"/>
                <a:cs typeface="Quattrocento Sans"/>
                <a:sym typeface="Quattrocento Sans"/>
              </a:rPr>
              <a:t>Suitable for predictable workloads.</a:t>
            </a:r>
            <a:endParaRPr sz="1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sz="1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lang="sv-SE" sz="1200">
                <a:solidFill>
                  <a:schemeClr val="lt1"/>
                </a:solidFill>
                <a:latin typeface="Quattrocento Sans"/>
                <a:ea typeface="Quattrocento Sans"/>
                <a:cs typeface="Quattrocento Sans"/>
                <a:sym typeface="Quattrocento Sans"/>
              </a:rPr>
              <a:t>Risk of overpaying or underpaying based on actual usage.</a:t>
            </a:r>
            <a:endParaRPr sz="1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sz="12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2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t/>
            </a:r>
            <a:endParaRPr>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solidFill>
                <a:schemeClr val="lt1"/>
              </a:solidFill>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1597891" y="448056"/>
            <a:ext cx="5800435"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sv-SE">
                <a:latin typeface="Quattrocento Sans"/>
                <a:ea typeface="Quattrocento Sans"/>
                <a:cs typeface="Quattrocento Sans"/>
                <a:sym typeface="Quattrocento Sans"/>
              </a:rPr>
              <a:t>Method</a:t>
            </a:r>
            <a:endParaRPr>
              <a:latin typeface="Quattrocento Sans"/>
              <a:ea typeface="Quattrocento Sans"/>
              <a:cs typeface="Quattrocento Sans"/>
              <a:sym typeface="Quattrocento Sans"/>
            </a:endParaRPr>
          </a:p>
        </p:txBody>
      </p:sp>
      <p:sp>
        <p:nvSpPr>
          <p:cNvPr id="138" name="Google Shape;138;p6"/>
          <p:cNvSpPr txBox="1"/>
          <p:nvPr/>
        </p:nvSpPr>
        <p:spPr>
          <a:xfrm>
            <a:off x="770471" y="448056"/>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03</a:t>
            </a:r>
            <a:endParaRPr b="0" i="0" sz="3000" u="none" cap="none" strike="noStrike">
              <a:solidFill>
                <a:schemeClr val="lt1"/>
              </a:solidFill>
              <a:latin typeface="Viga"/>
              <a:ea typeface="Viga"/>
              <a:cs typeface="Viga"/>
              <a:sym typeface="Viga"/>
            </a:endParaRPr>
          </a:p>
        </p:txBody>
      </p:sp>
      <p:pic>
        <p:nvPicPr>
          <p:cNvPr id="139" name="Google Shape;139;p6"/>
          <p:cNvPicPr preferRelativeResize="0"/>
          <p:nvPr/>
        </p:nvPicPr>
        <p:blipFill>
          <a:blip r:embed="rId3">
            <a:alphaModFix/>
          </a:blip>
          <a:stretch>
            <a:fillRect/>
          </a:stretch>
        </p:blipFill>
        <p:spPr>
          <a:xfrm>
            <a:off x="8034676" y="0"/>
            <a:ext cx="3644578" cy="6553201"/>
          </a:xfrm>
          <a:prstGeom prst="rect">
            <a:avLst/>
          </a:prstGeom>
          <a:noFill/>
          <a:ln>
            <a:noFill/>
          </a:ln>
        </p:spPr>
      </p:pic>
      <p:sp>
        <p:nvSpPr>
          <p:cNvPr id="140" name="Google Shape;140;p6"/>
          <p:cNvSpPr/>
          <p:nvPr/>
        </p:nvSpPr>
        <p:spPr>
          <a:xfrm>
            <a:off x="9011300" y="781275"/>
            <a:ext cx="2600700" cy="684900"/>
          </a:xfrm>
          <a:prstGeom prst="rect">
            <a:avLst/>
          </a:prstGeom>
          <a:solidFill>
            <a:srgbClr val="F5F5F5"/>
          </a:solid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41" name="Google Shape;141;p6"/>
          <p:cNvSpPr/>
          <p:nvPr/>
        </p:nvSpPr>
        <p:spPr>
          <a:xfrm>
            <a:off x="7721325" y="976500"/>
            <a:ext cx="381900" cy="684900"/>
          </a:xfrm>
          <a:prstGeom prst="rect">
            <a:avLst/>
          </a:prstGeom>
          <a:solidFill>
            <a:srgbClr val="F5F5F5"/>
          </a:solid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42" name="Google Shape;142;p6"/>
          <p:cNvSpPr txBox="1"/>
          <p:nvPr/>
        </p:nvSpPr>
        <p:spPr>
          <a:xfrm>
            <a:off x="577575" y="1381500"/>
            <a:ext cx="7224900" cy="517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200">
                <a:solidFill>
                  <a:schemeClr val="dk1"/>
                </a:solidFill>
              </a:rPr>
              <a:t>The activity diagram </a:t>
            </a:r>
            <a:r>
              <a:rPr lang="sv-SE" sz="1200">
                <a:solidFill>
                  <a:schemeClr val="dk1"/>
                </a:solidFill>
              </a:rPr>
              <a:t>illustrates</a:t>
            </a:r>
            <a:r>
              <a:rPr lang="sv-SE" sz="1200">
                <a:solidFill>
                  <a:schemeClr val="dk1"/>
                </a:solidFill>
              </a:rPr>
              <a:t> the research and development process involved in investigating the cost effectiveness of cloud service models and deployment strategies. It illustrates the steps taken from academic interest to addressing the original problem.</a:t>
            </a:r>
            <a:endParaRPr sz="1200">
              <a:solidFill>
                <a:schemeClr val="dk1"/>
              </a:solidFill>
            </a:endParaRPr>
          </a:p>
          <a:p>
            <a:pPr indent="0" lvl="0" marL="0" rtl="0" algn="l">
              <a:spcBef>
                <a:spcPts val="0"/>
              </a:spcBef>
              <a:spcAft>
                <a:spcPts val="0"/>
              </a:spcAft>
              <a:buNone/>
            </a:pPr>
            <a:r>
              <a:rPr lang="sv-SE" sz="1200">
                <a:solidFill>
                  <a:schemeClr val="dk1"/>
                </a:solidFill>
              </a:rPr>
              <a:t> </a:t>
            </a:r>
            <a:endParaRPr sz="1200">
              <a:solidFill>
                <a:schemeClr val="dk1"/>
              </a:solidFill>
            </a:endParaRPr>
          </a:p>
          <a:p>
            <a:pPr indent="0" lvl="0" marL="0" rtl="0" algn="l">
              <a:spcBef>
                <a:spcPts val="0"/>
              </a:spcBef>
              <a:spcAft>
                <a:spcPts val="0"/>
              </a:spcAft>
              <a:buNone/>
            </a:pPr>
            <a:r>
              <a:rPr b="1" lang="sv-SE" sz="1200">
                <a:solidFill>
                  <a:srgbClr val="D24726"/>
                </a:solidFill>
              </a:rPr>
              <a:t>1. Review and understanding of cloud models:</a:t>
            </a:r>
            <a:r>
              <a:rPr lang="sv-SE" sz="1200">
                <a:solidFill>
                  <a:schemeClr val="dk1"/>
                </a:solidFill>
              </a:rPr>
              <a:t> In this step, a comprehensive review and understanding of different cloud models is conducted. This involves examining existing literature, industry reports, and expert opinions to establish foundational knowledge.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sv-SE" sz="1200">
                <a:solidFill>
                  <a:srgbClr val="D24726"/>
                </a:solidFill>
              </a:rPr>
              <a:t>2. Case Study and Tests:</a:t>
            </a:r>
            <a:r>
              <a:rPr lang="sv-SE" sz="1200">
                <a:solidFill>
                  <a:srgbClr val="D24726"/>
                </a:solidFill>
              </a:rPr>
              <a:t> </a:t>
            </a:r>
            <a:r>
              <a:rPr lang="sv-SE" sz="1200">
                <a:solidFill>
                  <a:schemeClr val="dk1"/>
                </a:solidFill>
              </a:rPr>
              <a:t>A case study approach focusing on Northab’s recruiting system is undertaken. This involves deploying the system to different cloud service providers to test various cloud services and collect relevant data.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sv-SE" sz="1200">
                <a:solidFill>
                  <a:srgbClr val="D24726"/>
                </a:solidFill>
              </a:rPr>
              <a:t>3. Data Collection:</a:t>
            </a:r>
            <a:r>
              <a:rPr lang="sv-SE" sz="1200">
                <a:solidFill>
                  <a:srgbClr val="D24726"/>
                </a:solidFill>
              </a:rPr>
              <a:t> </a:t>
            </a:r>
            <a:r>
              <a:rPr lang="sv-SE" sz="1200">
                <a:solidFill>
                  <a:schemeClr val="dk1"/>
                </a:solidFill>
              </a:rPr>
              <a:t>Practical insights into cost effectiveness and performance are gained through observations and data collection.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sv-SE" sz="1200">
                <a:solidFill>
                  <a:srgbClr val="D24726"/>
                </a:solidFill>
              </a:rPr>
              <a:t>4. Data Analysis: </a:t>
            </a:r>
            <a:r>
              <a:rPr lang="sv-SE" sz="1200">
                <a:solidFill>
                  <a:schemeClr val="dk1"/>
                </a:solidFill>
              </a:rPr>
              <a:t>The data collected from the case study and tests is analyzed. Factors such as initial setup costs, operational expenses, scalability, and deployment complexities are examined to evaluate the cost effectiveness of IaaS and PaaS models.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sv-SE" sz="1200">
                <a:solidFill>
                  <a:srgbClr val="D24726"/>
                </a:solidFill>
              </a:rPr>
              <a:t>5. Integrating Insights:</a:t>
            </a:r>
            <a:r>
              <a:rPr lang="sv-SE" sz="1200">
                <a:solidFill>
                  <a:schemeClr val="dk1"/>
                </a:solidFill>
              </a:rPr>
              <a:t> This step involves integrating insights obtained from the review of cloud models with the data collected and analysed during the case study of Northab’s Recruiting System. By combining theoretical knowledge with practical findings, a comprehensive understanding of cost effectiveness is achieved.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sv-SE" sz="1200">
                <a:solidFill>
                  <a:srgbClr val="D24726"/>
                </a:solidFill>
              </a:rPr>
              <a:t>6. Conclusions and Recommendations: </a:t>
            </a:r>
            <a:r>
              <a:rPr lang="sv-SE" sz="1200">
                <a:solidFill>
                  <a:schemeClr val="dk1"/>
                </a:solidFill>
              </a:rPr>
              <a:t>Based on the integrated insights, conclusions are drawn regarding the cost effectiveness of different cloud service models and deployment strategies. Recommendations for optimal cloud utilization will also be provided.</a:t>
            </a:r>
            <a:endParaRPr sz="12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e0bff0f777_0_72"/>
          <p:cNvSpPr txBox="1"/>
          <p:nvPr>
            <p:ph type="title"/>
          </p:nvPr>
        </p:nvSpPr>
        <p:spPr>
          <a:xfrm>
            <a:off x="1597891" y="448056"/>
            <a:ext cx="5800500" cy="640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sv-SE">
                <a:latin typeface="Quattrocento Sans"/>
                <a:ea typeface="Quattrocento Sans"/>
                <a:cs typeface="Quattrocento Sans"/>
                <a:sym typeface="Quattrocento Sans"/>
              </a:rPr>
              <a:t>Method - </a:t>
            </a:r>
            <a:r>
              <a:rPr lang="sv-SE"/>
              <a:t>Data Collection</a:t>
            </a:r>
            <a:endParaRPr>
              <a:latin typeface="Quattrocento Sans"/>
              <a:ea typeface="Quattrocento Sans"/>
              <a:cs typeface="Quattrocento Sans"/>
              <a:sym typeface="Quattrocento Sans"/>
            </a:endParaRPr>
          </a:p>
        </p:txBody>
      </p:sp>
      <p:sp>
        <p:nvSpPr>
          <p:cNvPr id="149" name="Google Shape;149;g2e0bff0f777_0_72"/>
          <p:cNvSpPr txBox="1"/>
          <p:nvPr/>
        </p:nvSpPr>
        <p:spPr>
          <a:xfrm>
            <a:off x="770471" y="448056"/>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03</a:t>
            </a:r>
            <a:endParaRPr b="0" i="0" sz="3000" u="none" cap="none" strike="noStrike">
              <a:solidFill>
                <a:schemeClr val="lt1"/>
              </a:solidFill>
              <a:latin typeface="Viga"/>
              <a:ea typeface="Viga"/>
              <a:cs typeface="Viga"/>
              <a:sym typeface="Viga"/>
            </a:endParaRPr>
          </a:p>
        </p:txBody>
      </p:sp>
      <p:pic>
        <p:nvPicPr>
          <p:cNvPr id="150" name="Google Shape;150;g2e0bff0f777_0_72"/>
          <p:cNvPicPr preferRelativeResize="0"/>
          <p:nvPr/>
        </p:nvPicPr>
        <p:blipFill>
          <a:blip r:embed="rId3">
            <a:alphaModFix/>
          </a:blip>
          <a:stretch>
            <a:fillRect/>
          </a:stretch>
        </p:blipFill>
        <p:spPr>
          <a:xfrm>
            <a:off x="8516150" y="1980500"/>
            <a:ext cx="2716350" cy="2716350"/>
          </a:xfrm>
          <a:prstGeom prst="rect">
            <a:avLst/>
          </a:prstGeom>
          <a:noFill/>
          <a:ln>
            <a:noFill/>
          </a:ln>
        </p:spPr>
      </p:pic>
      <p:sp>
        <p:nvSpPr>
          <p:cNvPr id="151" name="Google Shape;151;g2e0bff0f777_0_72"/>
          <p:cNvSpPr txBox="1"/>
          <p:nvPr/>
        </p:nvSpPr>
        <p:spPr>
          <a:xfrm>
            <a:off x="770475" y="1526150"/>
            <a:ext cx="6782100" cy="317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SE" sz="1900">
                <a:solidFill>
                  <a:srgbClr val="D24726"/>
                </a:solidFill>
                <a:latin typeface="Quattrocento Sans"/>
                <a:ea typeface="Quattrocento Sans"/>
                <a:cs typeface="Quattrocento Sans"/>
                <a:sym typeface="Quattrocento Sans"/>
              </a:rPr>
              <a:t>Locust </a:t>
            </a:r>
            <a:r>
              <a:rPr b="1" lang="sv-SE" sz="1900">
                <a:solidFill>
                  <a:schemeClr val="dk1"/>
                </a:solidFill>
                <a:latin typeface="Quattrocento Sans"/>
                <a:ea typeface="Quattrocento Sans"/>
                <a:cs typeface="Quattrocento Sans"/>
                <a:sym typeface="Quattrocento Sans"/>
              </a:rPr>
              <a:t>- </a:t>
            </a:r>
            <a:r>
              <a:rPr lang="sv-SE" sz="1600">
                <a:solidFill>
                  <a:schemeClr val="dk1"/>
                </a:solidFill>
                <a:latin typeface="Quattrocento Sans"/>
                <a:ea typeface="Quattrocento Sans"/>
                <a:cs typeface="Quattrocento Sans"/>
                <a:sym typeface="Quattrocento Sans"/>
              </a:rPr>
              <a:t>Load testing tool to simulates users</a:t>
            </a:r>
            <a:r>
              <a:rPr lang="sv-SE" sz="1600">
                <a:solidFill>
                  <a:schemeClr val="dk1"/>
                </a:solidFill>
                <a:latin typeface="Quattrocento Sans"/>
                <a:ea typeface="Quattrocento Sans"/>
                <a:cs typeface="Quattrocento Sans"/>
                <a:sym typeface="Quattrocento Sans"/>
              </a:rPr>
              <a:t>	</a:t>
            </a:r>
            <a:endParaRPr sz="16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b="1" lang="sv-SE">
                <a:solidFill>
                  <a:schemeClr val="dk1"/>
                </a:solidFill>
                <a:latin typeface="Quattrocento Sans"/>
                <a:ea typeface="Quattrocento Sans"/>
                <a:cs typeface="Quattrocento Sans"/>
                <a:sym typeface="Quattrocento Sans"/>
              </a:rPr>
              <a:t>Response Time -  </a:t>
            </a:r>
            <a:r>
              <a:rPr lang="sv-SE">
                <a:solidFill>
                  <a:schemeClr val="dk1"/>
                </a:solidFill>
                <a:latin typeface="Quattrocento Sans"/>
                <a:ea typeface="Quattrocento Sans"/>
                <a:cs typeface="Quattrocento Sans"/>
                <a:sym typeface="Quattrocento Sans"/>
              </a:rPr>
              <a:t>Duration between sending a request to the web server and receiving a response</a:t>
            </a:r>
            <a:endParaRPr b="1">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b="1" lang="sv-SE">
                <a:solidFill>
                  <a:schemeClr val="dk1"/>
                </a:solidFill>
                <a:latin typeface="Quattrocento Sans"/>
                <a:ea typeface="Quattrocento Sans"/>
                <a:cs typeface="Quattrocento Sans"/>
                <a:sym typeface="Quattrocento Sans"/>
              </a:rPr>
              <a:t>Requests Per Second - </a:t>
            </a:r>
            <a:r>
              <a:rPr lang="sv-SE">
                <a:solidFill>
                  <a:schemeClr val="dk1"/>
                </a:solidFill>
                <a:latin typeface="Quattrocento Sans"/>
                <a:ea typeface="Quattrocento Sans"/>
                <a:cs typeface="Quattrocento Sans"/>
                <a:sym typeface="Quattrocento Sans"/>
              </a:rPr>
              <a:t>Number of requests that the server handles per second</a:t>
            </a:r>
            <a:endParaRPr b="1">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b="1" lang="sv-SE">
                <a:solidFill>
                  <a:schemeClr val="dk1"/>
                </a:solidFill>
                <a:latin typeface="Quattrocento Sans"/>
                <a:ea typeface="Quattrocento Sans"/>
                <a:cs typeface="Quattrocento Sans"/>
                <a:sym typeface="Quattrocento Sans"/>
              </a:rPr>
              <a:t>Error Rate - </a:t>
            </a:r>
            <a:r>
              <a:rPr lang="sv-SE">
                <a:solidFill>
                  <a:schemeClr val="dk1"/>
                </a:solidFill>
                <a:latin typeface="Quattrocento Sans"/>
                <a:ea typeface="Quattrocento Sans"/>
                <a:cs typeface="Quattrocento Sans"/>
                <a:sym typeface="Quattrocento Sans"/>
              </a:rPr>
              <a:t>Percentage of requests that result in errors or failures</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sv-SE" sz="1900">
                <a:solidFill>
                  <a:srgbClr val="D24726"/>
                </a:solidFill>
                <a:latin typeface="Quattrocento Sans"/>
                <a:ea typeface="Quattrocento Sans"/>
                <a:cs typeface="Quattrocento Sans"/>
                <a:sym typeface="Quattrocento Sans"/>
              </a:rPr>
              <a:t>CSP Monitoring Tools </a:t>
            </a:r>
            <a:r>
              <a:rPr b="1" lang="sv-SE" sz="1900">
                <a:solidFill>
                  <a:schemeClr val="dk1"/>
                </a:solidFill>
                <a:latin typeface="Quattrocento Sans"/>
                <a:ea typeface="Quattrocento Sans"/>
                <a:cs typeface="Quattrocento Sans"/>
                <a:sym typeface="Quattrocento Sans"/>
              </a:rPr>
              <a:t>- </a:t>
            </a:r>
            <a:r>
              <a:rPr lang="sv-SE" sz="1600">
                <a:solidFill>
                  <a:schemeClr val="dk1"/>
                </a:solidFill>
                <a:latin typeface="Quattrocento Sans"/>
                <a:ea typeface="Quattrocento Sans"/>
                <a:cs typeface="Quattrocento Sans"/>
                <a:sym typeface="Quattrocento Sans"/>
              </a:rPr>
              <a:t>Monitoring tools provided by each CSP</a:t>
            </a:r>
            <a:endParaRPr sz="16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b="1" lang="sv-SE">
                <a:solidFill>
                  <a:schemeClr val="dk1"/>
                </a:solidFill>
                <a:latin typeface="Quattrocento Sans"/>
                <a:ea typeface="Quattrocento Sans"/>
                <a:cs typeface="Quattrocento Sans"/>
                <a:sym typeface="Quattrocento Sans"/>
              </a:rPr>
              <a:t>CPU Utilization - </a:t>
            </a:r>
            <a:r>
              <a:rPr lang="sv-SE">
                <a:solidFill>
                  <a:schemeClr val="dk1"/>
                </a:solidFill>
                <a:latin typeface="Quattrocento Sans"/>
                <a:ea typeface="Quattrocento Sans"/>
                <a:cs typeface="Quattrocento Sans"/>
                <a:sym typeface="Quattrocento Sans"/>
              </a:rPr>
              <a:t>Percentage of allocated compute resources being used</a:t>
            </a:r>
            <a:endParaRPr>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chemeClr val="dk1"/>
              </a:buClr>
              <a:buSzPts val="1400"/>
              <a:buFont typeface="Quattrocento Sans"/>
              <a:buChar char="●"/>
            </a:pPr>
            <a:r>
              <a:rPr b="1" lang="sv-SE">
                <a:solidFill>
                  <a:schemeClr val="dk1"/>
                </a:solidFill>
                <a:latin typeface="Quattrocento Sans"/>
                <a:ea typeface="Quattrocento Sans"/>
                <a:cs typeface="Quattrocento Sans"/>
                <a:sym typeface="Quattrocento Sans"/>
              </a:rPr>
              <a:t>Memory Used - </a:t>
            </a:r>
            <a:r>
              <a:rPr lang="sv-SE">
                <a:solidFill>
                  <a:schemeClr val="dk1"/>
                </a:solidFill>
                <a:latin typeface="Quattrocento Sans"/>
                <a:ea typeface="Quattrocento Sans"/>
                <a:cs typeface="Quattrocento Sans"/>
                <a:sym typeface="Quattrocento Sans"/>
              </a:rPr>
              <a:t>Percentage of total allocated memory currently being used</a:t>
            </a:r>
            <a:endParaRPr>
              <a:solidFill>
                <a:schemeClr val="dk1"/>
              </a:solidFill>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e0bff0f777_0_62"/>
          <p:cNvSpPr txBox="1"/>
          <p:nvPr>
            <p:ph type="title"/>
          </p:nvPr>
        </p:nvSpPr>
        <p:spPr>
          <a:xfrm>
            <a:off x="1597891" y="448056"/>
            <a:ext cx="5800500" cy="640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A3838"/>
              </a:buClr>
              <a:buSzPts val="2800"/>
              <a:buFont typeface="Quattrocento Sans"/>
              <a:buNone/>
            </a:pPr>
            <a:r>
              <a:rPr lang="sv-SE">
                <a:latin typeface="Quattrocento Sans"/>
                <a:ea typeface="Quattrocento Sans"/>
                <a:cs typeface="Quattrocento Sans"/>
                <a:sym typeface="Quattrocento Sans"/>
              </a:rPr>
              <a:t>Method - </a:t>
            </a:r>
            <a:r>
              <a:rPr lang="sv-SE"/>
              <a:t>Data Collection Process</a:t>
            </a:r>
            <a:endParaRPr>
              <a:latin typeface="Quattrocento Sans"/>
              <a:ea typeface="Quattrocento Sans"/>
              <a:cs typeface="Quattrocento Sans"/>
              <a:sym typeface="Quattrocento Sans"/>
            </a:endParaRPr>
          </a:p>
        </p:txBody>
      </p:sp>
      <p:sp>
        <p:nvSpPr>
          <p:cNvPr id="158" name="Google Shape;158;g2e0bff0f777_0_62"/>
          <p:cNvSpPr txBox="1"/>
          <p:nvPr/>
        </p:nvSpPr>
        <p:spPr>
          <a:xfrm>
            <a:off x="770471" y="448056"/>
            <a:ext cx="734700" cy="6405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Viga"/>
              <a:buNone/>
            </a:pPr>
            <a:r>
              <a:rPr b="0" i="0" lang="sv-SE" sz="3000" u="none" cap="none" strike="noStrike">
                <a:solidFill>
                  <a:schemeClr val="lt1"/>
                </a:solidFill>
                <a:latin typeface="Viga"/>
                <a:ea typeface="Viga"/>
                <a:cs typeface="Viga"/>
                <a:sym typeface="Viga"/>
              </a:rPr>
              <a:t>03</a:t>
            </a:r>
            <a:endParaRPr b="0" i="0" sz="3000" u="none" cap="none" strike="noStrike">
              <a:solidFill>
                <a:schemeClr val="lt1"/>
              </a:solidFill>
              <a:latin typeface="Viga"/>
              <a:ea typeface="Viga"/>
              <a:cs typeface="Viga"/>
              <a:sym typeface="Viga"/>
            </a:endParaRPr>
          </a:p>
        </p:txBody>
      </p:sp>
      <p:sp>
        <p:nvSpPr>
          <p:cNvPr id="159" name="Google Shape;159;g2e0bff0f777_0_62"/>
          <p:cNvSpPr txBox="1"/>
          <p:nvPr/>
        </p:nvSpPr>
        <p:spPr>
          <a:xfrm>
            <a:off x="770475" y="1624025"/>
            <a:ext cx="5635200" cy="2832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Quattrocento Sans"/>
              <a:buAutoNum type="arabicPeriod"/>
            </a:pPr>
            <a:r>
              <a:rPr b="1" lang="sv-SE" sz="1700">
                <a:solidFill>
                  <a:srgbClr val="D24726"/>
                </a:solidFill>
                <a:latin typeface="Quattrocento Sans"/>
                <a:ea typeface="Quattrocento Sans"/>
                <a:cs typeface="Quattrocento Sans"/>
                <a:sym typeface="Quattrocento Sans"/>
              </a:rPr>
              <a:t>Set Up and Configurations</a:t>
            </a:r>
            <a:r>
              <a:rPr b="1" lang="sv-SE" sz="1700">
                <a:solidFill>
                  <a:schemeClr val="dk1"/>
                </a:solidFill>
                <a:latin typeface="Quattrocento Sans"/>
                <a:ea typeface="Quattrocento Sans"/>
                <a:cs typeface="Quattrocento Sans"/>
                <a:sym typeface="Quattrocento Sans"/>
              </a:rPr>
              <a:t> - </a:t>
            </a:r>
            <a:r>
              <a:rPr lang="sv-SE">
                <a:solidFill>
                  <a:schemeClr val="dk1"/>
                </a:solidFill>
                <a:latin typeface="Quattrocento Sans"/>
                <a:ea typeface="Quattrocento Sans"/>
                <a:cs typeface="Quattrocento Sans"/>
                <a:sym typeface="Quattrocento Sans"/>
              </a:rPr>
              <a:t>Each cloud</a:t>
            </a:r>
            <a:endParaRPr>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rPr lang="sv-SE">
                <a:solidFill>
                  <a:schemeClr val="dk1"/>
                </a:solidFill>
                <a:latin typeface="Quattrocento Sans"/>
                <a:ea typeface="Quattrocento Sans"/>
                <a:cs typeface="Quattrocento Sans"/>
                <a:sym typeface="Quattrocento Sans"/>
              </a:rPr>
              <a:t>provider’s monitoring tool was configured to track the specified metrics.</a:t>
            </a:r>
            <a:endParaRPr>
              <a:solidFill>
                <a:schemeClr val="dk1"/>
              </a:solidFill>
              <a:latin typeface="Quattrocento Sans"/>
              <a:ea typeface="Quattrocento Sans"/>
              <a:cs typeface="Quattrocento Sans"/>
              <a:sym typeface="Quattrocento Sans"/>
            </a:endParaRPr>
          </a:p>
          <a:p>
            <a:pPr indent="-336550" lvl="0" marL="457200" rtl="0" algn="l">
              <a:spcBef>
                <a:spcPts val="0"/>
              </a:spcBef>
              <a:spcAft>
                <a:spcPts val="0"/>
              </a:spcAft>
              <a:buClr>
                <a:schemeClr val="dk1"/>
              </a:buClr>
              <a:buSzPts val="1700"/>
              <a:buFont typeface="Quattrocento Sans"/>
              <a:buAutoNum type="arabicPeriod"/>
            </a:pPr>
            <a:r>
              <a:rPr b="1" lang="sv-SE" sz="1700">
                <a:solidFill>
                  <a:srgbClr val="D24726"/>
                </a:solidFill>
                <a:latin typeface="Quattrocento Sans"/>
                <a:ea typeface="Quattrocento Sans"/>
                <a:cs typeface="Quattrocento Sans"/>
                <a:sym typeface="Quattrocento Sans"/>
              </a:rPr>
              <a:t>Execution of Load Tests</a:t>
            </a:r>
            <a:r>
              <a:rPr b="1" lang="sv-SE" sz="1700">
                <a:solidFill>
                  <a:schemeClr val="dk1"/>
                </a:solidFill>
                <a:latin typeface="Quattrocento Sans"/>
                <a:ea typeface="Quattrocento Sans"/>
                <a:cs typeface="Quattrocento Sans"/>
                <a:sym typeface="Quattrocento Sans"/>
              </a:rPr>
              <a:t> - </a:t>
            </a:r>
            <a:r>
              <a:rPr lang="sv-SE">
                <a:solidFill>
                  <a:schemeClr val="dk1"/>
                </a:solidFill>
                <a:latin typeface="Quattrocento Sans"/>
                <a:ea typeface="Quattrocento Sans"/>
                <a:cs typeface="Quattrocento Sans"/>
                <a:sym typeface="Quattrocento Sans"/>
              </a:rPr>
              <a:t>Generated traffic that mirrored real user behavior. </a:t>
            </a:r>
            <a:endParaRPr>
              <a:solidFill>
                <a:schemeClr val="dk1"/>
              </a:solidFill>
              <a:latin typeface="Quattrocento Sans"/>
              <a:ea typeface="Quattrocento Sans"/>
              <a:cs typeface="Quattrocento Sans"/>
              <a:sym typeface="Quattrocento Sans"/>
            </a:endParaRPr>
          </a:p>
          <a:p>
            <a:pPr indent="-336550" lvl="0" marL="457200" rtl="0" algn="l">
              <a:spcBef>
                <a:spcPts val="0"/>
              </a:spcBef>
              <a:spcAft>
                <a:spcPts val="0"/>
              </a:spcAft>
              <a:buClr>
                <a:schemeClr val="dk1"/>
              </a:buClr>
              <a:buSzPts val="1700"/>
              <a:buFont typeface="Quattrocento Sans"/>
              <a:buAutoNum type="arabicPeriod"/>
            </a:pPr>
            <a:r>
              <a:rPr b="1" lang="sv-SE" sz="1700">
                <a:solidFill>
                  <a:srgbClr val="D24726"/>
                </a:solidFill>
                <a:latin typeface="Quattrocento Sans"/>
                <a:ea typeface="Quattrocento Sans"/>
                <a:cs typeface="Quattrocento Sans"/>
                <a:sym typeface="Quattrocento Sans"/>
              </a:rPr>
              <a:t>Data Aggregation</a:t>
            </a:r>
            <a:r>
              <a:rPr b="1" lang="sv-SE" sz="1700">
                <a:solidFill>
                  <a:schemeClr val="dk1"/>
                </a:solidFill>
                <a:latin typeface="Quattrocento Sans"/>
                <a:ea typeface="Quattrocento Sans"/>
                <a:cs typeface="Quattrocento Sans"/>
                <a:sym typeface="Quattrocento Sans"/>
              </a:rPr>
              <a:t> - </a:t>
            </a:r>
            <a:r>
              <a:rPr lang="sv-SE">
                <a:solidFill>
                  <a:schemeClr val="dk1"/>
                </a:solidFill>
                <a:latin typeface="Quattrocento Sans"/>
                <a:ea typeface="Quattrocento Sans"/>
                <a:cs typeface="Quattrocento Sans"/>
                <a:sym typeface="Quattrocento Sans"/>
              </a:rPr>
              <a:t>Data from Locust and the monitoring tools were aggregated to </a:t>
            </a:r>
            <a:r>
              <a:rPr lang="sv-SE">
                <a:solidFill>
                  <a:schemeClr val="dk1"/>
                </a:solidFill>
                <a:latin typeface="Quattrocento Sans"/>
                <a:ea typeface="Quattrocento Sans"/>
                <a:cs typeface="Quattrocento Sans"/>
                <a:sym typeface="Quattrocento Sans"/>
              </a:rPr>
              <a:t>understand</a:t>
            </a:r>
            <a:r>
              <a:rPr lang="sv-SE">
                <a:solidFill>
                  <a:schemeClr val="dk1"/>
                </a:solidFill>
                <a:latin typeface="Quattrocento Sans"/>
                <a:ea typeface="Quattrocento Sans"/>
                <a:cs typeface="Quattrocento Sans"/>
                <a:sym typeface="Quattrocento Sans"/>
              </a:rPr>
              <a:t> the metrics.</a:t>
            </a:r>
            <a:endParaRPr b="1" sz="1700">
              <a:solidFill>
                <a:schemeClr val="dk1"/>
              </a:solidFill>
              <a:latin typeface="Quattrocento Sans"/>
              <a:ea typeface="Quattrocento Sans"/>
              <a:cs typeface="Quattrocento Sans"/>
              <a:sym typeface="Quattrocento Sans"/>
            </a:endParaRPr>
          </a:p>
          <a:p>
            <a:pPr indent="-336550" lvl="0" marL="457200" rtl="0" algn="l">
              <a:spcBef>
                <a:spcPts val="0"/>
              </a:spcBef>
              <a:spcAft>
                <a:spcPts val="0"/>
              </a:spcAft>
              <a:buClr>
                <a:schemeClr val="dk1"/>
              </a:buClr>
              <a:buSzPts val="1700"/>
              <a:buFont typeface="Quattrocento Sans"/>
              <a:buAutoNum type="arabicPeriod"/>
            </a:pPr>
            <a:r>
              <a:rPr b="1" lang="sv-SE" sz="1700">
                <a:solidFill>
                  <a:srgbClr val="D24726"/>
                </a:solidFill>
                <a:latin typeface="Quattrocento Sans"/>
                <a:ea typeface="Quattrocento Sans"/>
                <a:cs typeface="Quattrocento Sans"/>
                <a:sym typeface="Quattrocento Sans"/>
              </a:rPr>
              <a:t>Data Analysis</a:t>
            </a:r>
            <a:r>
              <a:rPr b="1" lang="sv-SE" sz="1700">
                <a:solidFill>
                  <a:schemeClr val="dk1"/>
                </a:solidFill>
                <a:latin typeface="Quattrocento Sans"/>
                <a:ea typeface="Quattrocento Sans"/>
                <a:cs typeface="Quattrocento Sans"/>
                <a:sym typeface="Quattrocento Sans"/>
              </a:rPr>
              <a:t> - </a:t>
            </a:r>
            <a:r>
              <a:rPr lang="sv-SE">
                <a:solidFill>
                  <a:schemeClr val="dk1"/>
                </a:solidFill>
                <a:latin typeface="Quattrocento Sans"/>
                <a:ea typeface="Quattrocento Sans"/>
                <a:cs typeface="Quattrocento Sans"/>
                <a:sym typeface="Quattrocento Sans"/>
              </a:rPr>
              <a:t>The collected data was then analyzed to draw insights into each cloud provider’s performance and reliability.</a:t>
            </a:r>
            <a:endParaRPr>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b="1" sz="17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b="1" sz="1700">
              <a:solidFill>
                <a:schemeClr val="dk1"/>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WelcomeDoc">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tema">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2024-05-24T11:50:40Z</dcterms:created>
  <dc:creator>Albin Haglund</dc:creator>
</cp:coreProperties>
</file>