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 id="269" r:id="rId15"/>
    <p:sldId id="270"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5" autoAdjust="0"/>
    <p:restoredTop sz="94660"/>
  </p:normalViewPr>
  <p:slideViewPr>
    <p:cSldViewPr snapToGrid="0">
      <p:cViewPr varScale="1">
        <p:scale>
          <a:sx n="68" d="100"/>
          <a:sy n="68" d="100"/>
        </p:scale>
        <p:origin x="8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OneDrive\Desktop\Excel_Sprint\project1.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DELL\Downloads\project3.1.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DELL\Downloads\project3.2.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DELL\Downloads\project3.4.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DELL\Downloads\project3.11.csv"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DELL\Downloads\project2-1.3.csv"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DELL\Downloads\project2-1.6.csv"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DELL\Downloads\project2-1.7.csv"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DELL\Downloads\project2-2.1.csv"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E:\hridhthik\outputs%20for%20project%202\task2.2.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DELL\Downloads\project2-2.9.csv"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OneDrive\Desktop\Excel_Sprint\project1.2.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DELL\Downloads\project2-2.11.csv" TargetMode="External"/><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OneDrive\Desktop\Excel_Sprint\project1.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OneDrive\Desktop\Excel_Sprint\project1.5.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ownloads\project2.1.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Downloads\project2.2.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LL\Downloads\project2.5.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ELL\Downloads\project2.7.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ELL\Downloads\project2.8.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project1!$B$1</c:f>
              <c:strCache>
                <c:ptCount val="1"/>
                <c:pt idx="0">
                  <c:v>creditLimit</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cat>
            <c:strRef>
              <c:f>project1!$A$2:$A$11</c:f>
              <c:strCache>
                <c:ptCount val="10"/>
                <c:pt idx="0">
                  <c:v>Euro+ Shopping Channel</c:v>
                </c:pt>
                <c:pt idx="1">
                  <c:v>Mini Gifts Distributors Ltd.</c:v>
                </c:pt>
                <c:pt idx="2">
                  <c:v>Vida Sport, Ltd</c:v>
                </c:pt>
                <c:pt idx="3">
                  <c:v>Muscle Machine Inc</c:v>
                </c:pt>
                <c:pt idx="4">
                  <c:v>AV Stores, Co.</c:v>
                </c:pt>
                <c:pt idx="5">
                  <c:v>Saveley &amp; Henriot, Co.</c:v>
                </c:pt>
                <c:pt idx="6">
                  <c:v>Marta's Replicas Co.</c:v>
                </c:pt>
                <c:pt idx="7">
                  <c:v>L'ordine Souveniers</c:v>
                </c:pt>
                <c:pt idx="8">
                  <c:v>Heintze Collectables</c:v>
                </c:pt>
                <c:pt idx="9">
                  <c:v>Toms SpezialitÃ¤ten, Ltd</c:v>
                </c:pt>
              </c:strCache>
            </c:strRef>
          </c:cat>
          <c:val>
            <c:numRef>
              <c:f>project1!$B$2:$B$11</c:f>
              <c:numCache>
                <c:formatCode>General</c:formatCode>
                <c:ptCount val="10"/>
                <c:pt idx="0">
                  <c:v>227600</c:v>
                </c:pt>
                <c:pt idx="1">
                  <c:v>210500</c:v>
                </c:pt>
                <c:pt idx="2">
                  <c:v>141300</c:v>
                </c:pt>
                <c:pt idx="3">
                  <c:v>138500</c:v>
                </c:pt>
                <c:pt idx="4">
                  <c:v>136800</c:v>
                </c:pt>
                <c:pt idx="5">
                  <c:v>123900</c:v>
                </c:pt>
                <c:pt idx="6">
                  <c:v>123700</c:v>
                </c:pt>
                <c:pt idx="7">
                  <c:v>121400</c:v>
                </c:pt>
                <c:pt idx="8">
                  <c:v>120800</c:v>
                </c:pt>
                <c:pt idx="9">
                  <c:v>120400</c:v>
                </c:pt>
              </c:numCache>
            </c:numRef>
          </c:val>
          <c:extLst>
            <c:ext xmlns:c16="http://schemas.microsoft.com/office/drawing/2014/chart" uri="{C3380CC4-5D6E-409C-BE32-E72D297353CC}">
              <c16:uniqueId val="{00000000-6247-4C1E-A073-996FBAFD1281}"/>
            </c:ext>
          </c:extLst>
        </c:ser>
        <c:dLbls>
          <c:showLegendKey val="0"/>
          <c:showVal val="0"/>
          <c:showCatName val="0"/>
          <c:showSerName val="0"/>
          <c:showPercent val="0"/>
          <c:showBubbleSize val="0"/>
        </c:dLbls>
        <c:gapWidth val="84"/>
        <c:gapDepth val="53"/>
        <c:shape val="box"/>
        <c:axId val="1920762911"/>
        <c:axId val="1920764351"/>
        <c:axId val="0"/>
      </c:bar3DChart>
      <c:catAx>
        <c:axId val="19207629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20764351"/>
        <c:crosses val="autoZero"/>
        <c:auto val="1"/>
        <c:lblAlgn val="ctr"/>
        <c:lblOffset val="100"/>
        <c:noMultiLvlLbl val="0"/>
      </c:catAx>
      <c:valAx>
        <c:axId val="1920764351"/>
        <c:scaling>
          <c:orientation val="minMax"/>
        </c:scaling>
        <c:delete val="1"/>
        <c:axPos val="l"/>
        <c:numFmt formatCode="General" sourceLinked="1"/>
        <c:majorTickMark val="out"/>
        <c:minorTickMark val="none"/>
        <c:tickLblPos val="nextTo"/>
        <c:crossAx val="19207629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project3.1!$B$1</c:f>
              <c:strCache>
                <c:ptCount val="1"/>
                <c:pt idx="0">
                  <c:v>product_count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project3.1!$A$2:$A$8</c:f>
              <c:strCache>
                <c:ptCount val="7"/>
                <c:pt idx="0">
                  <c:v>Classic Cars</c:v>
                </c:pt>
                <c:pt idx="1">
                  <c:v>Motorcycles</c:v>
                </c:pt>
                <c:pt idx="2">
                  <c:v>Planes</c:v>
                </c:pt>
                <c:pt idx="3">
                  <c:v>Ships</c:v>
                </c:pt>
                <c:pt idx="4">
                  <c:v>Trains</c:v>
                </c:pt>
                <c:pt idx="5">
                  <c:v>Trucks and Buses</c:v>
                </c:pt>
                <c:pt idx="6">
                  <c:v>Vintage Cars</c:v>
                </c:pt>
              </c:strCache>
            </c:strRef>
          </c:cat>
          <c:val>
            <c:numRef>
              <c:f>project3.1!$B$2:$B$8</c:f>
              <c:numCache>
                <c:formatCode>General</c:formatCode>
                <c:ptCount val="7"/>
                <c:pt idx="0">
                  <c:v>38</c:v>
                </c:pt>
                <c:pt idx="1">
                  <c:v>13</c:v>
                </c:pt>
                <c:pt idx="2">
                  <c:v>12</c:v>
                </c:pt>
                <c:pt idx="3">
                  <c:v>9</c:v>
                </c:pt>
                <c:pt idx="4">
                  <c:v>3</c:v>
                </c:pt>
                <c:pt idx="5">
                  <c:v>11</c:v>
                </c:pt>
                <c:pt idx="6">
                  <c:v>24</c:v>
                </c:pt>
              </c:numCache>
            </c:numRef>
          </c:val>
          <c:extLst>
            <c:ext xmlns:c16="http://schemas.microsoft.com/office/drawing/2014/chart" uri="{C3380CC4-5D6E-409C-BE32-E72D297353CC}">
              <c16:uniqueId val="{00000000-0120-456C-A475-1BD438B61DA9}"/>
            </c:ext>
          </c:extLst>
        </c:ser>
        <c:dLbls>
          <c:showLegendKey val="0"/>
          <c:showVal val="0"/>
          <c:showCatName val="0"/>
          <c:showSerName val="0"/>
          <c:showPercent val="0"/>
          <c:showBubbleSize val="0"/>
        </c:dLbls>
        <c:gapWidth val="100"/>
        <c:overlap val="-24"/>
        <c:axId val="1337014191"/>
        <c:axId val="1337022831"/>
      </c:barChart>
      <c:catAx>
        <c:axId val="133701419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37022831"/>
        <c:crosses val="autoZero"/>
        <c:auto val="1"/>
        <c:lblAlgn val="ctr"/>
        <c:lblOffset val="100"/>
        <c:noMultiLvlLbl val="0"/>
      </c:catAx>
      <c:valAx>
        <c:axId val="133702283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37014191"/>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project3.2!$B$1</c:f>
              <c:strCache>
                <c:ptCount val="1"/>
                <c:pt idx="0">
                  <c:v>average_price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project3.2!$A$2:$A$8</c:f>
              <c:strCache>
                <c:ptCount val="7"/>
                <c:pt idx="0">
                  <c:v>Classic Cars</c:v>
                </c:pt>
                <c:pt idx="1">
                  <c:v>Trucks and Buses</c:v>
                </c:pt>
                <c:pt idx="2">
                  <c:v>Motorcycles</c:v>
                </c:pt>
                <c:pt idx="3">
                  <c:v>Planes</c:v>
                </c:pt>
                <c:pt idx="4">
                  <c:v>Vintage Cars</c:v>
                </c:pt>
                <c:pt idx="5">
                  <c:v>Ships</c:v>
                </c:pt>
                <c:pt idx="6">
                  <c:v>Trains</c:v>
                </c:pt>
              </c:strCache>
            </c:strRef>
          </c:cat>
          <c:val>
            <c:numRef>
              <c:f>project3.2!$B$2:$B$8</c:f>
              <c:numCache>
                <c:formatCode>General</c:formatCode>
                <c:ptCount val="7"/>
                <c:pt idx="0">
                  <c:v>108.004475</c:v>
                </c:pt>
                <c:pt idx="1">
                  <c:v>92.709253000000004</c:v>
                </c:pt>
                <c:pt idx="2">
                  <c:v>87.322924999999998</c:v>
                </c:pt>
                <c:pt idx="3">
                  <c:v>80.327202</c:v>
                </c:pt>
                <c:pt idx="4">
                  <c:v>78.356088</c:v>
                </c:pt>
                <c:pt idx="5">
                  <c:v>77.752041000000006</c:v>
                </c:pt>
                <c:pt idx="6">
                  <c:v>67.140494000000004</c:v>
                </c:pt>
              </c:numCache>
            </c:numRef>
          </c:val>
          <c:extLst>
            <c:ext xmlns:c16="http://schemas.microsoft.com/office/drawing/2014/chart" uri="{C3380CC4-5D6E-409C-BE32-E72D297353CC}">
              <c16:uniqueId val="{00000000-AF49-460B-B64B-DB28BA421891}"/>
            </c:ext>
          </c:extLst>
        </c:ser>
        <c:dLbls>
          <c:showLegendKey val="0"/>
          <c:showVal val="0"/>
          <c:showCatName val="0"/>
          <c:showSerName val="0"/>
          <c:showPercent val="0"/>
          <c:showBubbleSize val="0"/>
        </c:dLbls>
        <c:gapWidth val="100"/>
        <c:overlap val="-24"/>
        <c:axId val="1274899119"/>
        <c:axId val="1274903439"/>
      </c:barChart>
      <c:catAx>
        <c:axId val="127489911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74903439"/>
        <c:crosses val="autoZero"/>
        <c:auto val="1"/>
        <c:lblAlgn val="ctr"/>
        <c:lblOffset val="100"/>
        <c:noMultiLvlLbl val="0"/>
      </c:catAx>
      <c:valAx>
        <c:axId val="127490343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74899119"/>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project3.4!$B$1</c:f>
              <c:strCache>
                <c:ptCount val="1"/>
                <c:pt idx="0">
                  <c:v>Total_sales_amount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project3.4!$A$2:$A$8</c:f>
              <c:strCache>
                <c:ptCount val="7"/>
                <c:pt idx="0">
                  <c:v>Classic Cars</c:v>
                </c:pt>
                <c:pt idx="1">
                  <c:v>Motorcycles</c:v>
                </c:pt>
                <c:pt idx="2">
                  <c:v>Planes</c:v>
                </c:pt>
                <c:pt idx="3">
                  <c:v>Ships</c:v>
                </c:pt>
                <c:pt idx="4">
                  <c:v>Trains</c:v>
                </c:pt>
                <c:pt idx="5">
                  <c:v>Trucks and Buses</c:v>
                </c:pt>
                <c:pt idx="6">
                  <c:v>Vintage Cars</c:v>
                </c:pt>
              </c:strCache>
            </c:strRef>
          </c:cat>
          <c:val>
            <c:numRef>
              <c:f>project3.4!$B$2:$B$8</c:f>
              <c:numCache>
                <c:formatCode>General</c:formatCode>
                <c:ptCount val="7"/>
                <c:pt idx="0">
                  <c:v>3853922.49</c:v>
                </c:pt>
                <c:pt idx="1">
                  <c:v>1121426.1200000001</c:v>
                </c:pt>
                <c:pt idx="2">
                  <c:v>954637.54</c:v>
                </c:pt>
                <c:pt idx="3">
                  <c:v>663998.34</c:v>
                </c:pt>
                <c:pt idx="4">
                  <c:v>188532.92</c:v>
                </c:pt>
                <c:pt idx="5">
                  <c:v>1024113.57</c:v>
                </c:pt>
                <c:pt idx="6">
                  <c:v>1797559.63</c:v>
                </c:pt>
              </c:numCache>
            </c:numRef>
          </c:val>
          <c:extLst>
            <c:ext xmlns:c16="http://schemas.microsoft.com/office/drawing/2014/chart" uri="{C3380CC4-5D6E-409C-BE32-E72D297353CC}">
              <c16:uniqueId val="{00000000-EFAC-491E-9EC9-C2B8243CA3BF}"/>
            </c:ext>
          </c:extLst>
        </c:ser>
        <c:dLbls>
          <c:showLegendKey val="0"/>
          <c:showVal val="0"/>
          <c:showCatName val="0"/>
          <c:showSerName val="0"/>
          <c:showPercent val="0"/>
          <c:showBubbleSize val="0"/>
        </c:dLbls>
        <c:gapWidth val="100"/>
        <c:overlap val="-24"/>
        <c:axId val="1337013231"/>
        <c:axId val="1337015631"/>
      </c:barChart>
      <c:catAx>
        <c:axId val="133701323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37015631"/>
        <c:crosses val="autoZero"/>
        <c:auto val="1"/>
        <c:lblAlgn val="ctr"/>
        <c:lblOffset val="100"/>
        <c:noMultiLvlLbl val="0"/>
      </c:catAx>
      <c:valAx>
        <c:axId val="133701563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37013231"/>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[project3.11.xlsx]Sheet1!PivotTable21</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Sum of quantityOrdered by productLine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Sheet1!$A$4:$A$10</c:f>
              <c:strCache>
                <c:ptCount val="7"/>
                <c:pt idx="0">
                  <c:v>Classic Cars</c:v>
                </c:pt>
                <c:pt idx="1">
                  <c:v>Motorcycles</c:v>
                </c:pt>
                <c:pt idx="2">
                  <c:v>Planes</c:v>
                </c:pt>
                <c:pt idx="3">
                  <c:v>Ships</c:v>
                </c:pt>
                <c:pt idx="4">
                  <c:v>Trains</c:v>
                </c:pt>
                <c:pt idx="5">
                  <c:v>Trucks and Buses</c:v>
                </c:pt>
                <c:pt idx="6">
                  <c:v>Vintage Cars</c:v>
                </c:pt>
              </c:strCache>
            </c:strRef>
          </c:cat>
          <c:val>
            <c:numRef>
              <c:f>Sheet1!$B$4:$B$10</c:f>
              <c:numCache>
                <c:formatCode>General</c:formatCode>
                <c:ptCount val="7"/>
                <c:pt idx="0">
                  <c:v>14995</c:v>
                </c:pt>
                <c:pt idx="1">
                  <c:v>5594</c:v>
                </c:pt>
                <c:pt idx="2">
                  <c:v>4609</c:v>
                </c:pt>
                <c:pt idx="3">
                  <c:v>3487</c:v>
                </c:pt>
                <c:pt idx="4">
                  <c:v>1136</c:v>
                </c:pt>
                <c:pt idx="5">
                  <c:v>4324</c:v>
                </c:pt>
                <c:pt idx="6">
                  <c:v>9552</c:v>
                </c:pt>
              </c:numCache>
            </c:numRef>
          </c:val>
          <c:extLst>
            <c:ext xmlns:c16="http://schemas.microsoft.com/office/drawing/2014/chart" uri="{C3380CC4-5D6E-409C-BE32-E72D297353CC}">
              <c16:uniqueId val="{00000000-363B-4669-9CFD-CEB25B96B501}"/>
            </c:ext>
          </c:extLst>
        </c:ser>
        <c:dLbls>
          <c:showLegendKey val="0"/>
          <c:showVal val="0"/>
          <c:showCatName val="0"/>
          <c:showSerName val="0"/>
          <c:showPercent val="0"/>
          <c:showBubbleSize val="0"/>
        </c:dLbls>
        <c:gapWidth val="115"/>
        <c:overlap val="-20"/>
        <c:axId val="1412643007"/>
        <c:axId val="1412647327"/>
      </c:barChart>
      <c:catAx>
        <c:axId val="1412643007"/>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12647327"/>
        <c:crosses val="autoZero"/>
        <c:auto val="1"/>
        <c:lblAlgn val="ctr"/>
        <c:lblOffset val="100"/>
        <c:noMultiLvlLbl val="0"/>
      </c:catAx>
      <c:valAx>
        <c:axId val="1412647327"/>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12643007"/>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'project2-1.3'!$B$1</c:f>
              <c:strCache>
                <c:ptCount val="1"/>
                <c:pt idx="0">
                  <c:v>number_of_employees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'project2-1.3'!$A$2:$A$8</c:f>
              <c:strCache>
                <c:ptCount val="7"/>
                <c:pt idx="0">
                  <c:v>President</c:v>
                </c:pt>
                <c:pt idx="1">
                  <c:v>VP Sales</c:v>
                </c:pt>
                <c:pt idx="2">
                  <c:v>VP Marketing</c:v>
                </c:pt>
                <c:pt idx="3">
                  <c:v>Sales Manager (APAC)</c:v>
                </c:pt>
                <c:pt idx="4">
                  <c:v>Sale Manager (EMEA)</c:v>
                </c:pt>
                <c:pt idx="5">
                  <c:v>Sales Manager (NA)</c:v>
                </c:pt>
                <c:pt idx="6">
                  <c:v>Sales Rep</c:v>
                </c:pt>
              </c:strCache>
            </c:strRef>
          </c:cat>
          <c:val>
            <c:numRef>
              <c:f>'project2-1.3'!$B$2:$B$8</c:f>
              <c:numCache>
                <c:formatCode>General</c:formatCode>
                <c:ptCount val="7"/>
                <c:pt idx="0">
                  <c:v>1</c:v>
                </c:pt>
                <c:pt idx="1">
                  <c:v>1</c:v>
                </c:pt>
                <c:pt idx="2">
                  <c:v>1</c:v>
                </c:pt>
                <c:pt idx="3">
                  <c:v>1</c:v>
                </c:pt>
                <c:pt idx="4">
                  <c:v>1</c:v>
                </c:pt>
                <c:pt idx="5">
                  <c:v>1</c:v>
                </c:pt>
                <c:pt idx="6">
                  <c:v>17</c:v>
                </c:pt>
              </c:numCache>
            </c:numRef>
          </c:val>
          <c:extLst>
            <c:ext xmlns:c16="http://schemas.microsoft.com/office/drawing/2014/chart" uri="{C3380CC4-5D6E-409C-BE32-E72D297353CC}">
              <c16:uniqueId val="{00000000-AC12-4460-BE57-A1BD938D360B}"/>
            </c:ext>
          </c:extLst>
        </c:ser>
        <c:dLbls>
          <c:showLegendKey val="0"/>
          <c:showVal val="0"/>
          <c:showCatName val="0"/>
          <c:showSerName val="0"/>
          <c:showPercent val="0"/>
          <c:showBubbleSize val="0"/>
        </c:dLbls>
        <c:gapWidth val="115"/>
        <c:overlap val="-20"/>
        <c:axId val="716739039"/>
        <c:axId val="716732799"/>
      </c:barChart>
      <c:catAx>
        <c:axId val="716739039"/>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16732799"/>
        <c:crosses val="autoZero"/>
        <c:auto val="1"/>
        <c:lblAlgn val="ctr"/>
        <c:lblOffset val="100"/>
        <c:noMultiLvlLbl val="0"/>
      </c:catAx>
      <c:valAx>
        <c:axId val="716732799"/>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16739039"/>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PROFITABLE</a:t>
            </a:r>
            <a:r>
              <a:rPr lang="en-US" baseline="0"/>
              <a:t> SALES REP</a:t>
            </a:r>
            <a:endParaRPr lang="en-US"/>
          </a:p>
        </c:rich>
      </c:tx>
      <c:overlay val="0"/>
      <c:spPr>
        <a:noFill/>
        <a:ln>
          <a:noFill/>
        </a:ln>
        <a:effectLst/>
      </c:spPr>
      <c:txPr>
        <a:bodyPr rot="0" spcFirstLastPara="1" vertOverflow="ellipsis" vert="horz" wrap="square" anchor="ctr" anchorCtr="1"/>
        <a:lstStyle/>
        <a:p>
          <a:pPr algn="l">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'project2-1.6'!$A$1</c:f>
              <c:strCache>
                <c:ptCount val="1"/>
                <c:pt idx="0">
                  <c:v>total_sales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val>
            <c:numRef>
              <c:f>'project2-1.6'!$A$2:$A$16</c:f>
              <c:numCache>
                <c:formatCode>General</c:formatCode>
                <c:ptCount val="15"/>
                <c:pt idx="0">
                  <c:v>1258577.81</c:v>
                </c:pt>
                <c:pt idx="1">
                  <c:v>347533.03</c:v>
                </c:pt>
                <c:pt idx="2">
                  <c:v>562582.59</c:v>
                </c:pt>
                <c:pt idx="3">
                  <c:v>704853.91</c:v>
                </c:pt>
                <c:pt idx="4">
                  <c:v>1081530.54</c:v>
                </c:pt>
                <c:pt idx="5">
                  <c:v>669377.05000000005</c:v>
                </c:pt>
                <c:pt idx="6">
                  <c:v>868220.55</c:v>
                </c:pt>
                <c:pt idx="7">
                  <c:v>569485.75</c:v>
                </c:pt>
                <c:pt idx="8">
                  <c:v>457110.07</c:v>
                </c:pt>
                <c:pt idx="9">
                  <c:v>488212.67</c:v>
                </c:pt>
                <c:pt idx="10">
                  <c:v>505875.42</c:v>
                </c:pt>
                <c:pt idx="11">
                  <c:v>584593.76</c:v>
                </c:pt>
                <c:pt idx="12">
                  <c:v>386663.2</c:v>
                </c:pt>
                <c:pt idx="13">
                  <c:v>732096.79</c:v>
                </c:pt>
                <c:pt idx="14">
                  <c:v>387477.47</c:v>
                </c:pt>
              </c:numCache>
            </c:numRef>
          </c:val>
          <c:extLst>
            <c:ext xmlns:c16="http://schemas.microsoft.com/office/drawing/2014/chart" uri="{C3380CC4-5D6E-409C-BE32-E72D297353CC}">
              <c16:uniqueId val="{00000000-E14D-42FE-B1E3-6A0093405CCC}"/>
            </c:ext>
          </c:extLst>
        </c:ser>
        <c:ser>
          <c:idx val="1"/>
          <c:order val="1"/>
          <c:tx>
            <c:strRef>
              <c:f>'project2-1.6'!$B$1</c:f>
              <c:strCache>
                <c:ptCount val="1"/>
                <c:pt idx="0">
                  <c:v>employeeNumber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val>
            <c:numRef>
              <c:f>'project2-1.6'!$B$2:$B$16</c:f>
              <c:numCache>
                <c:formatCode>General</c:formatCode>
                <c:ptCount val="15"/>
                <c:pt idx="0">
                  <c:v>1370</c:v>
                </c:pt>
                <c:pt idx="1">
                  <c:v>1166</c:v>
                </c:pt>
                <c:pt idx="2">
                  <c:v>1611</c:v>
                </c:pt>
                <c:pt idx="3">
                  <c:v>1504</c:v>
                </c:pt>
                <c:pt idx="4">
                  <c:v>1165</c:v>
                </c:pt>
                <c:pt idx="5">
                  <c:v>1323</c:v>
                </c:pt>
                <c:pt idx="6">
                  <c:v>1401</c:v>
                </c:pt>
                <c:pt idx="7">
                  <c:v>1337</c:v>
                </c:pt>
                <c:pt idx="8">
                  <c:v>1621</c:v>
                </c:pt>
                <c:pt idx="9">
                  <c:v>1286</c:v>
                </c:pt>
                <c:pt idx="10">
                  <c:v>1216</c:v>
                </c:pt>
                <c:pt idx="11">
                  <c:v>1612</c:v>
                </c:pt>
                <c:pt idx="12">
                  <c:v>1188</c:v>
                </c:pt>
                <c:pt idx="13">
                  <c:v>1501</c:v>
                </c:pt>
                <c:pt idx="14">
                  <c:v>1702</c:v>
                </c:pt>
              </c:numCache>
            </c:numRef>
          </c:val>
          <c:extLst>
            <c:ext xmlns:c16="http://schemas.microsoft.com/office/drawing/2014/chart" uri="{C3380CC4-5D6E-409C-BE32-E72D297353CC}">
              <c16:uniqueId val="{00000001-E14D-42FE-B1E3-6A0093405CCC}"/>
            </c:ext>
          </c:extLst>
        </c:ser>
        <c:dLbls>
          <c:showLegendKey val="0"/>
          <c:showVal val="0"/>
          <c:showCatName val="0"/>
          <c:showSerName val="0"/>
          <c:showPercent val="0"/>
          <c:showBubbleSize val="0"/>
        </c:dLbls>
        <c:gapWidth val="100"/>
        <c:overlap val="-24"/>
        <c:axId val="559144479"/>
        <c:axId val="559141599"/>
      </c:barChart>
      <c:catAx>
        <c:axId val="55914447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59141599"/>
        <c:crosses val="autoZero"/>
        <c:auto val="1"/>
        <c:lblAlgn val="ctr"/>
        <c:lblOffset val="100"/>
        <c:noMultiLvlLbl val="0"/>
      </c:catAx>
      <c:valAx>
        <c:axId val="55914159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591444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names</a:t>
            </a:r>
            <a:r>
              <a:rPr lang="en-US" baseline="0"/>
              <a:t> of employees</a:t>
            </a:r>
          </a:p>
          <a:p>
            <a:pPr>
              <a:defRPr/>
            </a:pP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'project2-1.7'!$B$1</c:f>
              <c:strCache>
                <c:ptCount val="1"/>
                <c:pt idx="0">
                  <c:v>sold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'project2-1.7'!$A$2:$A$16</c:f>
              <c:strCache>
                <c:ptCount val="15"/>
                <c:pt idx="0">
                  <c:v>Gerard Hernandez</c:v>
                </c:pt>
                <c:pt idx="1">
                  <c:v>Leslie Thompson</c:v>
                </c:pt>
                <c:pt idx="2">
                  <c:v>Andy Fixter</c:v>
                </c:pt>
                <c:pt idx="3">
                  <c:v>Barry Jones</c:v>
                </c:pt>
                <c:pt idx="4">
                  <c:v>Leslie Jennings</c:v>
                </c:pt>
                <c:pt idx="5">
                  <c:v>George Vanauf</c:v>
                </c:pt>
                <c:pt idx="6">
                  <c:v>Pamela Castillo</c:v>
                </c:pt>
                <c:pt idx="7">
                  <c:v>Loui Bondur</c:v>
                </c:pt>
                <c:pt idx="8">
                  <c:v>Mami Nishi</c:v>
                </c:pt>
                <c:pt idx="9">
                  <c:v>Foon Yue Tseng</c:v>
                </c:pt>
                <c:pt idx="10">
                  <c:v>Steve Patterson</c:v>
                </c:pt>
                <c:pt idx="11">
                  <c:v>Peter Marsh</c:v>
                </c:pt>
                <c:pt idx="12">
                  <c:v>Julie Firrelli</c:v>
                </c:pt>
                <c:pt idx="13">
                  <c:v>Larry Bott</c:v>
                </c:pt>
                <c:pt idx="14">
                  <c:v>Martin Gerard</c:v>
                </c:pt>
              </c:strCache>
            </c:strRef>
          </c:cat>
          <c:val>
            <c:numRef>
              <c:f>'project2-1.7'!$B$2:$B$16</c:f>
              <c:numCache>
                <c:formatCode>General</c:formatCode>
                <c:ptCount val="15"/>
                <c:pt idx="0">
                  <c:v>1258577.81</c:v>
                </c:pt>
                <c:pt idx="1">
                  <c:v>347533.03</c:v>
                </c:pt>
                <c:pt idx="2">
                  <c:v>562582.59</c:v>
                </c:pt>
                <c:pt idx="3">
                  <c:v>704853.91</c:v>
                </c:pt>
                <c:pt idx="4">
                  <c:v>1081530.54</c:v>
                </c:pt>
                <c:pt idx="5">
                  <c:v>669377.05000000005</c:v>
                </c:pt>
                <c:pt idx="6">
                  <c:v>868220.55</c:v>
                </c:pt>
                <c:pt idx="7">
                  <c:v>569485.75</c:v>
                </c:pt>
                <c:pt idx="8">
                  <c:v>457110.07</c:v>
                </c:pt>
                <c:pt idx="9">
                  <c:v>488212.67</c:v>
                </c:pt>
                <c:pt idx="10">
                  <c:v>505875.42</c:v>
                </c:pt>
                <c:pt idx="11">
                  <c:v>584593.76</c:v>
                </c:pt>
                <c:pt idx="12">
                  <c:v>386663.2</c:v>
                </c:pt>
                <c:pt idx="13">
                  <c:v>732096.79</c:v>
                </c:pt>
                <c:pt idx="14">
                  <c:v>387477.47</c:v>
                </c:pt>
              </c:numCache>
            </c:numRef>
          </c:val>
          <c:extLst>
            <c:ext xmlns:c16="http://schemas.microsoft.com/office/drawing/2014/chart" uri="{C3380CC4-5D6E-409C-BE32-E72D297353CC}">
              <c16:uniqueId val="{00000000-86B4-4B90-BB08-9B0CD372176A}"/>
            </c:ext>
          </c:extLst>
        </c:ser>
        <c:ser>
          <c:idx val="1"/>
          <c:order val="1"/>
          <c:tx>
            <c:strRef>
              <c:f>'project2-1.7'!$C$1</c:f>
              <c:strCache>
                <c:ptCount val="1"/>
                <c:pt idx="0">
                  <c:v>avg_sales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'project2-1.7'!$A$2:$A$16</c:f>
              <c:strCache>
                <c:ptCount val="15"/>
                <c:pt idx="0">
                  <c:v>Gerard Hernandez</c:v>
                </c:pt>
                <c:pt idx="1">
                  <c:v>Leslie Thompson</c:v>
                </c:pt>
                <c:pt idx="2">
                  <c:v>Andy Fixter</c:v>
                </c:pt>
                <c:pt idx="3">
                  <c:v>Barry Jones</c:v>
                </c:pt>
                <c:pt idx="4">
                  <c:v>Leslie Jennings</c:v>
                </c:pt>
                <c:pt idx="5">
                  <c:v>George Vanauf</c:v>
                </c:pt>
                <c:pt idx="6">
                  <c:v>Pamela Castillo</c:v>
                </c:pt>
                <c:pt idx="7">
                  <c:v>Loui Bondur</c:v>
                </c:pt>
                <c:pt idx="8">
                  <c:v>Mami Nishi</c:v>
                </c:pt>
                <c:pt idx="9">
                  <c:v>Foon Yue Tseng</c:v>
                </c:pt>
                <c:pt idx="10">
                  <c:v>Steve Patterson</c:v>
                </c:pt>
                <c:pt idx="11">
                  <c:v>Peter Marsh</c:v>
                </c:pt>
                <c:pt idx="12">
                  <c:v>Julie Firrelli</c:v>
                </c:pt>
                <c:pt idx="13">
                  <c:v>Larry Bott</c:v>
                </c:pt>
                <c:pt idx="14">
                  <c:v>Martin Gerard</c:v>
                </c:pt>
              </c:strCache>
            </c:strRef>
          </c:cat>
          <c:val>
            <c:numRef>
              <c:f>'project2-1.7'!$C$2:$C$16</c:f>
              <c:numCache>
                <c:formatCode>General</c:formatCode>
                <c:ptCount val="15"/>
                <c:pt idx="0">
                  <c:v>3178.2267929999998</c:v>
                </c:pt>
                <c:pt idx="1">
                  <c:v>3048.535351</c:v>
                </c:pt>
                <c:pt idx="2">
                  <c:v>3040.986973</c:v>
                </c:pt>
                <c:pt idx="3">
                  <c:v>3203.8814090000001</c:v>
                </c:pt>
                <c:pt idx="4">
                  <c:v>3267.4638669999999</c:v>
                </c:pt>
                <c:pt idx="5">
                  <c:v>3172.4030809999999</c:v>
                </c:pt>
                <c:pt idx="6">
                  <c:v>3191.9873160000002</c:v>
                </c:pt>
                <c:pt idx="7">
                  <c:v>3217.4336159999998</c:v>
                </c:pt>
                <c:pt idx="8">
                  <c:v>3336.5698539999999</c:v>
                </c:pt>
                <c:pt idx="9">
                  <c:v>3438.1173939999999</c:v>
                </c:pt>
                <c:pt idx="10">
                  <c:v>3328.127763</c:v>
                </c:pt>
                <c:pt idx="11">
                  <c:v>3159.9662699999999</c:v>
                </c:pt>
                <c:pt idx="12">
                  <c:v>3118.2516129999999</c:v>
                </c:pt>
                <c:pt idx="13">
                  <c:v>3102.1050420000001</c:v>
                </c:pt>
                <c:pt idx="14">
                  <c:v>3398.9251749999999</c:v>
                </c:pt>
              </c:numCache>
            </c:numRef>
          </c:val>
          <c:extLst>
            <c:ext xmlns:c16="http://schemas.microsoft.com/office/drawing/2014/chart" uri="{C3380CC4-5D6E-409C-BE32-E72D297353CC}">
              <c16:uniqueId val="{00000001-86B4-4B90-BB08-9B0CD372176A}"/>
            </c:ext>
          </c:extLst>
        </c:ser>
        <c:ser>
          <c:idx val="2"/>
          <c:order val="2"/>
          <c:tx>
            <c:strRef>
              <c:f>'project2-1.7'!$D$1</c:f>
              <c:strCache>
                <c:ptCount val="1"/>
                <c:pt idx="0">
                  <c:v>employeeNumber</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'project2-1.7'!$A$2:$A$16</c:f>
              <c:strCache>
                <c:ptCount val="15"/>
                <c:pt idx="0">
                  <c:v>Gerard Hernandez</c:v>
                </c:pt>
                <c:pt idx="1">
                  <c:v>Leslie Thompson</c:v>
                </c:pt>
                <c:pt idx="2">
                  <c:v>Andy Fixter</c:v>
                </c:pt>
                <c:pt idx="3">
                  <c:v>Barry Jones</c:v>
                </c:pt>
                <c:pt idx="4">
                  <c:v>Leslie Jennings</c:v>
                </c:pt>
                <c:pt idx="5">
                  <c:v>George Vanauf</c:v>
                </c:pt>
                <c:pt idx="6">
                  <c:v>Pamela Castillo</c:v>
                </c:pt>
                <c:pt idx="7">
                  <c:v>Loui Bondur</c:v>
                </c:pt>
                <c:pt idx="8">
                  <c:v>Mami Nishi</c:v>
                </c:pt>
                <c:pt idx="9">
                  <c:v>Foon Yue Tseng</c:v>
                </c:pt>
                <c:pt idx="10">
                  <c:v>Steve Patterson</c:v>
                </c:pt>
                <c:pt idx="11">
                  <c:v>Peter Marsh</c:v>
                </c:pt>
                <c:pt idx="12">
                  <c:v>Julie Firrelli</c:v>
                </c:pt>
                <c:pt idx="13">
                  <c:v>Larry Bott</c:v>
                </c:pt>
                <c:pt idx="14">
                  <c:v>Martin Gerard</c:v>
                </c:pt>
              </c:strCache>
            </c:strRef>
          </c:cat>
          <c:val>
            <c:numRef>
              <c:f>'project2-1.7'!$D$2:$D$16</c:f>
              <c:numCache>
                <c:formatCode>General</c:formatCode>
                <c:ptCount val="15"/>
                <c:pt idx="0">
                  <c:v>1370</c:v>
                </c:pt>
                <c:pt idx="1">
                  <c:v>1166</c:v>
                </c:pt>
                <c:pt idx="2">
                  <c:v>1611</c:v>
                </c:pt>
                <c:pt idx="3">
                  <c:v>1504</c:v>
                </c:pt>
                <c:pt idx="4">
                  <c:v>1165</c:v>
                </c:pt>
                <c:pt idx="5">
                  <c:v>1323</c:v>
                </c:pt>
                <c:pt idx="6">
                  <c:v>1401</c:v>
                </c:pt>
                <c:pt idx="7">
                  <c:v>1337</c:v>
                </c:pt>
                <c:pt idx="8">
                  <c:v>1621</c:v>
                </c:pt>
                <c:pt idx="9">
                  <c:v>1286</c:v>
                </c:pt>
                <c:pt idx="10">
                  <c:v>1216</c:v>
                </c:pt>
                <c:pt idx="11">
                  <c:v>1612</c:v>
                </c:pt>
                <c:pt idx="12">
                  <c:v>1188</c:v>
                </c:pt>
                <c:pt idx="13">
                  <c:v>1501</c:v>
                </c:pt>
                <c:pt idx="14">
                  <c:v>1702</c:v>
                </c:pt>
              </c:numCache>
            </c:numRef>
          </c:val>
          <c:extLst>
            <c:ext xmlns:c16="http://schemas.microsoft.com/office/drawing/2014/chart" uri="{C3380CC4-5D6E-409C-BE32-E72D297353CC}">
              <c16:uniqueId val="{00000002-86B4-4B90-BB08-9B0CD372176A}"/>
            </c:ext>
          </c:extLst>
        </c:ser>
        <c:dLbls>
          <c:showLegendKey val="0"/>
          <c:showVal val="0"/>
          <c:showCatName val="0"/>
          <c:showSerName val="0"/>
          <c:showPercent val="0"/>
          <c:showBubbleSize val="0"/>
        </c:dLbls>
        <c:gapWidth val="150"/>
        <c:overlap val="100"/>
        <c:axId val="831969887"/>
        <c:axId val="831996767"/>
      </c:barChart>
      <c:catAx>
        <c:axId val="83196988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31996767"/>
        <c:crosses val="autoZero"/>
        <c:auto val="1"/>
        <c:lblAlgn val="ctr"/>
        <c:lblOffset val="100"/>
        <c:noMultiLvlLbl val="0"/>
      </c:catAx>
      <c:valAx>
        <c:axId val="83199676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319698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'project2-2.1'!$B$1</c:f>
              <c:strCache>
                <c:ptCount val="1"/>
                <c:pt idx="0">
                  <c:v>customerNumber</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'project2-2.1'!$A$2:$A$99</c:f>
              <c:numCache>
                <c:formatCode>General</c:formatCode>
                <c:ptCount val="98"/>
                <c:pt idx="0">
                  <c:v>3187.7657140000001</c:v>
                </c:pt>
                <c:pt idx="1">
                  <c:v>2764.8613789999999</c:v>
                </c:pt>
                <c:pt idx="2">
                  <c:v>3283.3649089999999</c:v>
                </c:pt>
                <c:pt idx="3">
                  <c:v>2991.9456599999999</c:v>
                </c:pt>
                <c:pt idx="4">
                  <c:v>3257.024688</c:v>
                </c:pt>
                <c:pt idx="5">
                  <c:v>3287.9296669999999</c:v>
                </c:pt>
                <c:pt idx="6">
                  <c:v>3451.7163639999999</c:v>
                </c:pt>
                <c:pt idx="7">
                  <c:v>3176.6933330000002</c:v>
                </c:pt>
                <c:pt idx="8">
                  <c:v>3042.5540820000001</c:v>
                </c:pt>
                <c:pt idx="9">
                  <c:v>3168.6854830000002</c:v>
                </c:pt>
                <c:pt idx="10">
                  <c:v>3510.2536839999998</c:v>
                </c:pt>
                <c:pt idx="11">
                  <c:v>3585.6977780000002</c:v>
                </c:pt>
                <c:pt idx="12">
                  <c:v>3178.1792679999999</c:v>
                </c:pt>
                <c:pt idx="13">
                  <c:v>3633.7448840000002</c:v>
                </c:pt>
                <c:pt idx="14">
                  <c:v>3706.5406250000001</c:v>
                </c:pt>
                <c:pt idx="15">
                  <c:v>3366.4093549999998</c:v>
                </c:pt>
                <c:pt idx="16">
                  <c:v>3074.8594119999998</c:v>
                </c:pt>
                <c:pt idx="17">
                  <c:v>2992.9652780000001</c:v>
                </c:pt>
                <c:pt idx="18">
                  <c:v>3364.2231029999998</c:v>
                </c:pt>
                <c:pt idx="19">
                  <c:v>3089.085</c:v>
                </c:pt>
                <c:pt idx="20">
                  <c:v>3763.1965220000002</c:v>
                </c:pt>
                <c:pt idx="21">
                  <c:v>2927.153636</c:v>
                </c:pt>
                <c:pt idx="22">
                  <c:v>3816.9852000000001</c:v>
                </c:pt>
                <c:pt idx="23">
                  <c:v>3118.0610000000001</c:v>
                </c:pt>
                <c:pt idx="24">
                  <c:v>2899.9056</c:v>
                </c:pt>
                <c:pt idx="25">
                  <c:v>3184.8820000000001</c:v>
                </c:pt>
                <c:pt idx="26">
                  <c:v>2910.001765</c:v>
                </c:pt>
                <c:pt idx="27">
                  <c:v>3118.6418749999998</c:v>
                </c:pt>
                <c:pt idx="28">
                  <c:v>2694.2824999999998</c:v>
                </c:pt>
                <c:pt idx="29">
                  <c:v>3676.2317240000002</c:v>
                </c:pt>
                <c:pt idx="30">
                  <c:v>3187.372273</c:v>
                </c:pt>
                <c:pt idx="31">
                  <c:v>3705.1506669999999</c:v>
                </c:pt>
                <c:pt idx="32">
                  <c:v>3126.7766670000001</c:v>
                </c:pt>
                <c:pt idx="33">
                  <c:v>3992.595789</c:v>
                </c:pt>
                <c:pt idx="34">
                  <c:v>2842.5493750000001</c:v>
                </c:pt>
                <c:pt idx="35">
                  <c:v>2979.1508699999999</c:v>
                </c:pt>
                <c:pt idx="36">
                  <c:v>2639.5333329999999</c:v>
                </c:pt>
                <c:pt idx="37">
                  <c:v>3329.9925929999999</c:v>
                </c:pt>
                <c:pt idx="38">
                  <c:v>3135.3486360000002</c:v>
                </c:pt>
                <c:pt idx="39">
                  <c:v>3215.0095999999999</c:v>
                </c:pt>
                <c:pt idx="40">
                  <c:v>2760.913462</c:v>
                </c:pt>
                <c:pt idx="41">
                  <c:v>3024.1680000000001</c:v>
                </c:pt>
                <c:pt idx="42">
                  <c:v>3162.4319230000001</c:v>
                </c:pt>
                <c:pt idx="43">
                  <c:v>3382.9594999999999</c:v>
                </c:pt>
                <c:pt idx="44">
                  <c:v>3270.9116669999999</c:v>
                </c:pt>
                <c:pt idx="45">
                  <c:v>3431.6592310000001</c:v>
                </c:pt>
                <c:pt idx="46">
                  <c:v>2569.6923080000001</c:v>
                </c:pt>
                <c:pt idx="47">
                  <c:v>2979.0047829999999</c:v>
                </c:pt>
                <c:pt idx="48">
                  <c:v>2656.8685420000002</c:v>
                </c:pt>
                <c:pt idx="49">
                  <c:v>2911.0243479999999</c:v>
                </c:pt>
                <c:pt idx="50">
                  <c:v>3353.5322219999998</c:v>
                </c:pt>
                <c:pt idx="51">
                  <c:v>3508.9651610000001</c:v>
                </c:pt>
                <c:pt idx="52">
                  <c:v>2877.46</c:v>
                </c:pt>
                <c:pt idx="53">
                  <c:v>2990.817188</c:v>
                </c:pt>
                <c:pt idx="54">
                  <c:v>2834.0632000000001</c:v>
                </c:pt>
                <c:pt idx="55">
                  <c:v>3016.6215379999999</c:v>
                </c:pt>
                <c:pt idx="56">
                  <c:v>2910.6434290000002</c:v>
                </c:pt>
                <c:pt idx="57">
                  <c:v>3227.8239020000001</c:v>
                </c:pt>
                <c:pt idx="58">
                  <c:v>3361.349565</c:v>
                </c:pt>
                <c:pt idx="59">
                  <c:v>3098.3357689999998</c:v>
                </c:pt>
                <c:pt idx="60">
                  <c:v>3895.55</c:v>
                </c:pt>
                <c:pt idx="61">
                  <c:v>3679.3440000000001</c:v>
                </c:pt>
                <c:pt idx="62">
                  <c:v>3463.224667</c:v>
                </c:pt>
                <c:pt idx="63">
                  <c:v>2759.0161899999998</c:v>
                </c:pt>
                <c:pt idx="64">
                  <c:v>3596.2415380000002</c:v>
                </c:pt>
                <c:pt idx="65">
                  <c:v>2964.7278569999999</c:v>
                </c:pt>
                <c:pt idx="66">
                  <c:v>2861.9011999999998</c:v>
                </c:pt>
                <c:pt idx="67">
                  <c:v>3097.1509759999999</c:v>
                </c:pt>
                <c:pt idx="68">
                  <c:v>3631.990769</c:v>
                </c:pt>
                <c:pt idx="69">
                  <c:v>3243.8584620000001</c:v>
                </c:pt>
                <c:pt idx="70">
                  <c:v>3424.9791180000002</c:v>
                </c:pt>
                <c:pt idx="71">
                  <c:v>3063.9020829999999</c:v>
                </c:pt>
                <c:pt idx="72">
                  <c:v>3652.1475</c:v>
                </c:pt>
                <c:pt idx="73">
                  <c:v>3437.0017499999999</c:v>
                </c:pt>
                <c:pt idx="74">
                  <c:v>3364.1653849999998</c:v>
                </c:pt>
                <c:pt idx="75">
                  <c:v>3218.0915380000001</c:v>
                </c:pt>
                <c:pt idx="76">
                  <c:v>3298.397813</c:v>
                </c:pt>
                <c:pt idx="77">
                  <c:v>3201.3692590000001</c:v>
                </c:pt>
                <c:pt idx="78">
                  <c:v>3114.9096549999999</c:v>
                </c:pt>
                <c:pt idx="79">
                  <c:v>2236.4349999999999</c:v>
                </c:pt>
                <c:pt idx="80">
                  <c:v>3460.7165</c:v>
                </c:pt>
                <c:pt idx="81">
                  <c:v>2629.8831580000001</c:v>
                </c:pt>
                <c:pt idx="82">
                  <c:v>3182.7244740000001</c:v>
                </c:pt>
                <c:pt idx="83">
                  <c:v>3588.4067500000001</c:v>
                </c:pt>
                <c:pt idx="84">
                  <c:v>3403.9993330000002</c:v>
                </c:pt>
                <c:pt idx="85">
                  <c:v>4139.920588</c:v>
                </c:pt>
                <c:pt idx="86">
                  <c:v>2923.0430000000001</c:v>
                </c:pt>
                <c:pt idx="87">
                  <c:v>3513.7528130000001</c:v>
                </c:pt>
                <c:pt idx="88">
                  <c:v>3408.7496150000002</c:v>
                </c:pt>
                <c:pt idx="89">
                  <c:v>2428.9573909999999</c:v>
                </c:pt>
                <c:pt idx="90">
                  <c:v>3169.79</c:v>
                </c:pt>
                <c:pt idx="91">
                  <c:v>3365.2861539999999</c:v>
                </c:pt>
                <c:pt idx="92">
                  <c:v>3399.19</c:v>
                </c:pt>
                <c:pt idx="93">
                  <c:v>3379.4169569999999</c:v>
                </c:pt>
                <c:pt idx="94">
                  <c:v>2838.0246670000001</c:v>
                </c:pt>
                <c:pt idx="95">
                  <c:v>2465.5124999999998</c:v>
                </c:pt>
                <c:pt idx="96">
                  <c:v>3641.207778</c:v>
                </c:pt>
                <c:pt idx="97">
                  <c:v>2863.7664580000001</c:v>
                </c:pt>
              </c:numCache>
            </c:numRef>
          </c:xVal>
          <c:yVal>
            <c:numRef>
              <c:f>'project2-2.1'!$B$2:$B$99</c:f>
              <c:numCache>
                <c:formatCode>General</c:formatCode>
                <c:ptCount val="98"/>
                <c:pt idx="0">
                  <c:v>103</c:v>
                </c:pt>
                <c:pt idx="1">
                  <c:v>112</c:v>
                </c:pt>
                <c:pt idx="2">
                  <c:v>114</c:v>
                </c:pt>
                <c:pt idx="3">
                  <c:v>119</c:v>
                </c:pt>
                <c:pt idx="4">
                  <c:v>121</c:v>
                </c:pt>
                <c:pt idx="5">
                  <c:v>124</c:v>
                </c:pt>
                <c:pt idx="6">
                  <c:v>128</c:v>
                </c:pt>
                <c:pt idx="7">
                  <c:v>129</c:v>
                </c:pt>
                <c:pt idx="8">
                  <c:v>131</c:v>
                </c:pt>
                <c:pt idx="9">
                  <c:v>141</c:v>
                </c:pt>
                <c:pt idx="10">
                  <c:v>144</c:v>
                </c:pt>
                <c:pt idx="11">
                  <c:v>145</c:v>
                </c:pt>
                <c:pt idx="12">
                  <c:v>146</c:v>
                </c:pt>
                <c:pt idx="13">
                  <c:v>148</c:v>
                </c:pt>
                <c:pt idx="14">
                  <c:v>151</c:v>
                </c:pt>
                <c:pt idx="15">
                  <c:v>157</c:v>
                </c:pt>
                <c:pt idx="16">
                  <c:v>161</c:v>
                </c:pt>
                <c:pt idx="17">
                  <c:v>166</c:v>
                </c:pt>
                <c:pt idx="18">
                  <c:v>167</c:v>
                </c:pt>
                <c:pt idx="19">
                  <c:v>171</c:v>
                </c:pt>
                <c:pt idx="20">
                  <c:v>172</c:v>
                </c:pt>
                <c:pt idx="21">
                  <c:v>173</c:v>
                </c:pt>
                <c:pt idx="22">
                  <c:v>175</c:v>
                </c:pt>
                <c:pt idx="23">
                  <c:v>177</c:v>
                </c:pt>
                <c:pt idx="24">
                  <c:v>181</c:v>
                </c:pt>
                <c:pt idx="25">
                  <c:v>186</c:v>
                </c:pt>
                <c:pt idx="26">
                  <c:v>187</c:v>
                </c:pt>
                <c:pt idx="27">
                  <c:v>189</c:v>
                </c:pt>
                <c:pt idx="28">
                  <c:v>198</c:v>
                </c:pt>
                <c:pt idx="29">
                  <c:v>201</c:v>
                </c:pt>
                <c:pt idx="30">
                  <c:v>202</c:v>
                </c:pt>
                <c:pt idx="31">
                  <c:v>204</c:v>
                </c:pt>
                <c:pt idx="32">
                  <c:v>205</c:v>
                </c:pt>
                <c:pt idx="33">
                  <c:v>209</c:v>
                </c:pt>
                <c:pt idx="34">
                  <c:v>211</c:v>
                </c:pt>
                <c:pt idx="35">
                  <c:v>216</c:v>
                </c:pt>
                <c:pt idx="36">
                  <c:v>219</c:v>
                </c:pt>
                <c:pt idx="37">
                  <c:v>227</c:v>
                </c:pt>
                <c:pt idx="38">
                  <c:v>233</c:v>
                </c:pt>
                <c:pt idx="39">
                  <c:v>239</c:v>
                </c:pt>
                <c:pt idx="40">
                  <c:v>240</c:v>
                </c:pt>
                <c:pt idx="41">
                  <c:v>242</c:v>
                </c:pt>
                <c:pt idx="42">
                  <c:v>249</c:v>
                </c:pt>
                <c:pt idx="43">
                  <c:v>250</c:v>
                </c:pt>
                <c:pt idx="44">
                  <c:v>256</c:v>
                </c:pt>
                <c:pt idx="45">
                  <c:v>259</c:v>
                </c:pt>
                <c:pt idx="46">
                  <c:v>260</c:v>
                </c:pt>
                <c:pt idx="47">
                  <c:v>276</c:v>
                </c:pt>
                <c:pt idx="48">
                  <c:v>278</c:v>
                </c:pt>
                <c:pt idx="49">
                  <c:v>282</c:v>
                </c:pt>
                <c:pt idx="50">
                  <c:v>286</c:v>
                </c:pt>
                <c:pt idx="51">
                  <c:v>298</c:v>
                </c:pt>
                <c:pt idx="52">
                  <c:v>299</c:v>
                </c:pt>
                <c:pt idx="53">
                  <c:v>311</c:v>
                </c:pt>
                <c:pt idx="54">
                  <c:v>314</c:v>
                </c:pt>
                <c:pt idx="55">
                  <c:v>319</c:v>
                </c:pt>
                <c:pt idx="56">
                  <c:v>320</c:v>
                </c:pt>
                <c:pt idx="57">
                  <c:v>321</c:v>
                </c:pt>
                <c:pt idx="58">
                  <c:v>323</c:v>
                </c:pt>
                <c:pt idx="59">
                  <c:v>324</c:v>
                </c:pt>
                <c:pt idx="60">
                  <c:v>328</c:v>
                </c:pt>
                <c:pt idx="61">
                  <c:v>333</c:v>
                </c:pt>
                <c:pt idx="62">
                  <c:v>334</c:v>
                </c:pt>
                <c:pt idx="63">
                  <c:v>339</c:v>
                </c:pt>
                <c:pt idx="64">
                  <c:v>344</c:v>
                </c:pt>
                <c:pt idx="65">
                  <c:v>347</c:v>
                </c:pt>
                <c:pt idx="66">
                  <c:v>350</c:v>
                </c:pt>
                <c:pt idx="67">
                  <c:v>353</c:v>
                </c:pt>
                <c:pt idx="68">
                  <c:v>357</c:v>
                </c:pt>
                <c:pt idx="69">
                  <c:v>362</c:v>
                </c:pt>
                <c:pt idx="70">
                  <c:v>363</c:v>
                </c:pt>
                <c:pt idx="71">
                  <c:v>379</c:v>
                </c:pt>
                <c:pt idx="72">
                  <c:v>381</c:v>
                </c:pt>
                <c:pt idx="73">
                  <c:v>382</c:v>
                </c:pt>
                <c:pt idx="74">
                  <c:v>385</c:v>
                </c:pt>
                <c:pt idx="75">
                  <c:v>386</c:v>
                </c:pt>
                <c:pt idx="76">
                  <c:v>398</c:v>
                </c:pt>
                <c:pt idx="77">
                  <c:v>406</c:v>
                </c:pt>
                <c:pt idx="78">
                  <c:v>412</c:v>
                </c:pt>
                <c:pt idx="79">
                  <c:v>415</c:v>
                </c:pt>
                <c:pt idx="80">
                  <c:v>424</c:v>
                </c:pt>
                <c:pt idx="81">
                  <c:v>447</c:v>
                </c:pt>
                <c:pt idx="82">
                  <c:v>448</c:v>
                </c:pt>
                <c:pt idx="83">
                  <c:v>450</c:v>
                </c:pt>
                <c:pt idx="84">
                  <c:v>452</c:v>
                </c:pt>
                <c:pt idx="85">
                  <c:v>455</c:v>
                </c:pt>
                <c:pt idx="86">
                  <c:v>456</c:v>
                </c:pt>
                <c:pt idx="87">
                  <c:v>458</c:v>
                </c:pt>
                <c:pt idx="88">
                  <c:v>462</c:v>
                </c:pt>
                <c:pt idx="89">
                  <c:v>471</c:v>
                </c:pt>
                <c:pt idx="90">
                  <c:v>473</c:v>
                </c:pt>
                <c:pt idx="91">
                  <c:v>475</c:v>
                </c:pt>
                <c:pt idx="92">
                  <c:v>484</c:v>
                </c:pt>
                <c:pt idx="93">
                  <c:v>486</c:v>
                </c:pt>
                <c:pt idx="94">
                  <c:v>487</c:v>
                </c:pt>
                <c:pt idx="95">
                  <c:v>489</c:v>
                </c:pt>
                <c:pt idx="96">
                  <c:v>495</c:v>
                </c:pt>
                <c:pt idx="97">
                  <c:v>496</c:v>
                </c:pt>
              </c:numCache>
            </c:numRef>
          </c:yVal>
          <c:smooth val="0"/>
          <c:extLst>
            <c:ext xmlns:c16="http://schemas.microsoft.com/office/drawing/2014/chart" uri="{C3380CC4-5D6E-409C-BE32-E72D297353CC}">
              <c16:uniqueId val="{00000000-3D01-4BD1-A7BB-FCB2242FA8DB}"/>
            </c:ext>
          </c:extLst>
        </c:ser>
        <c:dLbls>
          <c:showLegendKey val="0"/>
          <c:showVal val="0"/>
          <c:showCatName val="0"/>
          <c:showSerName val="0"/>
          <c:showPercent val="0"/>
          <c:showBubbleSize val="0"/>
        </c:dLbls>
        <c:axId val="1087656735"/>
        <c:axId val="1087663935"/>
      </c:scatterChart>
      <c:valAx>
        <c:axId val="1087656735"/>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87663935"/>
        <c:crosses val="autoZero"/>
        <c:crossBetween val="midCat"/>
      </c:valAx>
      <c:valAx>
        <c:axId val="1087663935"/>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87656735"/>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6.5500000000000003E-2"/>
          <c:y val="0.188425925925926"/>
          <c:w val="0.90727777777777796"/>
          <c:h val="0.57532407407407404"/>
        </c:manualLayout>
      </c:layout>
      <c:lineChart>
        <c:grouping val="standard"/>
        <c:varyColors val="0"/>
        <c:ser>
          <c:idx val="0"/>
          <c:order val="0"/>
          <c:tx>
            <c:strRef>
              <c:f>task2.2!$C$1</c:f>
              <c:strCache>
                <c:ptCount val="1"/>
                <c:pt idx="0">
                  <c:v>number_of_orders_placed</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task2.2!$B$2:$B$13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task2.2!$C$2:$C$13</c:f>
              <c:numCache>
                <c:formatCode>General</c:formatCode>
                <c:ptCount val="12"/>
                <c:pt idx="0">
                  <c:v>25</c:v>
                </c:pt>
                <c:pt idx="1">
                  <c:v>26</c:v>
                </c:pt>
                <c:pt idx="2">
                  <c:v>27</c:v>
                </c:pt>
                <c:pt idx="3">
                  <c:v>29</c:v>
                </c:pt>
                <c:pt idx="4">
                  <c:v>29</c:v>
                </c:pt>
                <c:pt idx="5">
                  <c:v>19</c:v>
                </c:pt>
                <c:pt idx="6">
                  <c:v>18</c:v>
                </c:pt>
                <c:pt idx="7">
                  <c:v>17</c:v>
                </c:pt>
                <c:pt idx="8">
                  <c:v>21</c:v>
                </c:pt>
                <c:pt idx="9">
                  <c:v>31</c:v>
                </c:pt>
                <c:pt idx="10">
                  <c:v>63</c:v>
                </c:pt>
                <c:pt idx="11">
                  <c:v>22</c:v>
                </c:pt>
              </c:numCache>
            </c:numRef>
          </c:val>
          <c:smooth val="0"/>
          <c:extLst>
            <c:ext xmlns:c16="http://schemas.microsoft.com/office/drawing/2014/chart" uri="{C3380CC4-5D6E-409C-BE32-E72D297353CC}">
              <c16:uniqueId val="{00000000-1106-43DC-AF4C-4773DCFF8985}"/>
            </c:ext>
          </c:extLst>
        </c:ser>
        <c:dLbls>
          <c:showLegendKey val="0"/>
          <c:showVal val="1"/>
          <c:showCatName val="0"/>
          <c:showSerName val="0"/>
          <c:showPercent val="0"/>
          <c:showBubbleSize val="0"/>
        </c:dLbls>
        <c:smooth val="0"/>
        <c:axId val="1439830576"/>
        <c:axId val="1439823856"/>
      </c:lineChart>
      <c:catAx>
        <c:axId val="143983057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439823856"/>
        <c:crosses val="autoZero"/>
        <c:auto val="1"/>
        <c:lblAlgn val="ctr"/>
        <c:lblOffset val="100"/>
        <c:noMultiLvlLbl val="0"/>
      </c:catAx>
      <c:valAx>
        <c:axId val="143982385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endParaRPr lang="en-US"/>
          </a:p>
        </c:txPr>
        <c:crossAx val="143983057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'project2-2.9'!$B$1</c:f>
              <c:strCache>
                <c:ptCount val="1"/>
                <c:pt idx="0">
                  <c:v>count(productName)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'project2-2.9'!$A$2:$A$8</c:f>
              <c:strCache>
                <c:ptCount val="7"/>
                <c:pt idx="0">
                  <c:v>Classic Cars</c:v>
                </c:pt>
                <c:pt idx="1">
                  <c:v>Vintage Cars</c:v>
                </c:pt>
                <c:pt idx="2">
                  <c:v>Motorcycles</c:v>
                </c:pt>
                <c:pt idx="3">
                  <c:v>Planes</c:v>
                </c:pt>
                <c:pt idx="4">
                  <c:v>Trucks and Buses</c:v>
                </c:pt>
                <c:pt idx="5">
                  <c:v>Ships</c:v>
                </c:pt>
                <c:pt idx="6">
                  <c:v>Trains</c:v>
                </c:pt>
              </c:strCache>
            </c:strRef>
          </c:cat>
          <c:val>
            <c:numRef>
              <c:f>'project2-2.9'!$B$2:$B$8</c:f>
              <c:numCache>
                <c:formatCode>General</c:formatCode>
                <c:ptCount val="7"/>
                <c:pt idx="0">
                  <c:v>38</c:v>
                </c:pt>
                <c:pt idx="1">
                  <c:v>24</c:v>
                </c:pt>
                <c:pt idx="2">
                  <c:v>13</c:v>
                </c:pt>
                <c:pt idx="3">
                  <c:v>12</c:v>
                </c:pt>
                <c:pt idx="4">
                  <c:v>11</c:v>
                </c:pt>
                <c:pt idx="5">
                  <c:v>9</c:v>
                </c:pt>
                <c:pt idx="6">
                  <c:v>3</c:v>
                </c:pt>
              </c:numCache>
            </c:numRef>
          </c:val>
          <c:extLst>
            <c:ext xmlns:c16="http://schemas.microsoft.com/office/drawing/2014/chart" uri="{C3380CC4-5D6E-409C-BE32-E72D297353CC}">
              <c16:uniqueId val="{00000000-0854-43B8-BF69-9F6ECB519609}"/>
            </c:ext>
          </c:extLst>
        </c:ser>
        <c:dLbls>
          <c:showLegendKey val="0"/>
          <c:showVal val="0"/>
          <c:showCatName val="0"/>
          <c:showSerName val="0"/>
          <c:showPercent val="0"/>
          <c:showBubbleSize val="0"/>
        </c:dLbls>
        <c:gapWidth val="100"/>
        <c:overlap val="-24"/>
        <c:axId val="1200093295"/>
        <c:axId val="1200105775"/>
      </c:barChart>
      <c:catAx>
        <c:axId val="120009329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00105775"/>
        <c:crosses val="autoZero"/>
        <c:auto val="1"/>
        <c:lblAlgn val="ctr"/>
        <c:lblOffset val="100"/>
        <c:noMultiLvlLbl val="0"/>
      </c:catAx>
      <c:valAx>
        <c:axId val="120010577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00093295"/>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project1.2!$B$1</c:f>
              <c:strCache>
                <c:ptCount val="1"/>
                <c:pt idx="0">
                  <c:v>average_creditLimit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project1.2!$A$2:$A$28</c:f>
              <c:strCache>
                <c:ptCount val="27"/>
                <c:pt idx="0">
                  <c:v>Denmark</c:v>
                </c:pt>
                <c:pt idx="1">
                  <c:v>Italy</c:v>
                </c:pt>
                <c:pt idx="2">
                  <c:v>Finland</c:v>
                </c:pt>
                <c:pt idx="3">
                  <c:v>Norway</c:v>
                </c:pt>
                <c:pt idx="4">
                  <c:v>New Zealand</c:v>
                </c:pt>
                <c:pt idx="5">
                  <c:v>UK</c:v>
                </c:pt>
                <c:pt idx="6">
                  <c:v>Japan</c:v>
                </c:pt>
                <c:pt idx="7">
                  <c:v>Australia</c:v>
                </c:pt>
                <c:pt idx="8">
                  <c:v>Sweden</c:v>
                </c:pt>
                <c:pt idx="9">
                  <c:v>Philippines</c:v>
                </c:pt>
                <c:pt idx="10">
                  <c:v>USA</c:v>
                </c:pt>
                <c:pt idx="11">
                  <c:v>France</c:v>
                </c:pt>
                <c:pt idx="12">
                  <c:v>Canada</c:v>
                </c:pt>
                <c:pt idx="13">
                  <c:v>Spain</c:v>
                </c:pt>
                <c:pt idx="14">
                  <c:v>Singapore</c:v>
                </c:pt>
                <c:pt idx="15">
                  <c:v>Hong Kong</c:v>
                </c:pt>
                <c:pt idx="16">
                  <c:v>Austria</c:v>
                </c:pt>
                <c:pt idx="17">
                  <c:v>Belgium</c:v>
                </c:pt>
                <c:pt idx="18">
                  <c:v>Switzerland</c:v>
                </c:pt>
                <c:pt idx="19">
                  <c:v>Ireland</c:v>
                </c:pt>
                <c:pt idx="20">
                  <c:v>Germany</c:v>
                </c:pt>
                <c:pt idx="21">
                  <c:v>Poland</c:v>
                </c:pt>
                <c:pt idx="22">
                  <c:v>Portugal</c:v>
                </c:pt>
                <c:pt idx="23">
                  <c:v>Netherlands</c:v>
                </c:pt>
                <c:pt idx="24">
                  <c:v>South Africa</c:v>
                </c:pt>
                <c:pt idx="25">
                  <c:v>Russia</c:v>
                </c:pt>
                <c:pt idx="26">
                  <c:v>Israel</c:v>
                </c:pt>
              </c:strCache>
            </c:strRef>
          </c:cat>
          <c:val>
            <c:numRef>
              <c:f>project1.2!$B$2:$B$28</c:f>
              <c:numCache>
                <c:formatCode>General</c:formatCode>
                <c:ptCount val="27"/>
                <c:pt idx="0">
                  <c:v>102100</c:v>
                </c:pt>
                <c:pt idx="1">
                  <c:v>97200</c:v>
                </c:pt>
                <c:pt idx="2">
                  <c:v>95266.666666999998</c:v>
                </c:pt>
                <c:pt idx="3">
                  <c:v>91200</c:v>
                </c:pt>
                <c:pt idx="4">
                  <c:v>90625</c:v>
                </c:pt>
                <c:pt idx="5">
                  <c:v>88740</c:v>
                </c:pt>
                <c:pt idx="6">
                  <c:v>87800</c:v>
                </c:pt>
                <c:pt idx="7">
                  <c:v>86060</c:v>
                </c:pt>
                <c:pt idx="8">
                  <c:v>84750</c:v>
                </c:pt>
                <c:pt idx="9">
                  <c:v>81500</c:v>
                </c:pt>
                <c:pt idx="10">
                  <c:v>78102.777778000003</c:v>
                </c:pt>
                <c:pt idx="11">
                  <c:v>77691.666666999998</c:v>
                </c:pt>
                <c:pt idx="12">
                  <c:v>76200</c:v>
                </c:pt>
                <c:pt idx="13">
                  <c:v>73971.428570999997</c:v>
                </c:pt>
                <c:pt idx="14">
                  <c:v>67233.333333000002</c:v>
                </c:pt>
                <c:pt idx="15">
                  <c:v>58600</c:v>
                </c:pt>
                <c:pt idx="16">
                  <c:v>58500</c:v>
                </c:pt>
                <c:pt idx="17">
                  <c:v>51700</c:v>
                </c:pt>
                <c:pt idx="18">
                  <c:v>47100</c:v>
                </c:pt>
                <c:pt idx="19">
                  <c:v>34700</c:v>
                </c:pt>
                <c:pt idx="20">
                  <c:v>19776.923076999999</c:v>
                </c:pt>
                <c:pt idx="21">
                  <c:v>0</c:v>
                </c:pt>
                <c:pt idx="22">
                  <c:v>0</c:v>
                </c:pt>
                <c:pt idx="23">
                  <c:v>0</c:v>
                </c:pt>
                <c:pt idx="24">
                  <c:v>0</c:v>
                </c:pt>
                <c:pt idx="25">
                  <c:v>0</c:v>
                </c:pt>
                <c:pt idx="26">
                  <c:v>0</c:v>
                </c:pt>
              </c:numCache>
            </c:numRef>
          </c:val>
          <c:extLst>
            <c:ext xmlns:c16="http://schemas.microsoft.com/office/drawing/2014/chart" uri="{C3380CC4-5D6E-409C-BE32-E72D297353CC}">
              <c16:uniqueId val="{00000000-5FD9-42D6-A074-60857439B8A4}"/>
            </c:ext>
          </c:extLst>
        </c:ser>
        <c:dLbls>
          <c:showLegendKey val="0"/>
          <c:showVal val="0"/>
          <c:showCatName val="0"/>
          <c:showSerName val="0"/>
          <c:showPercent val="0"/>
          <c:showBubbleSize val="0"/>
        </c:dLbls>
        <c:gapWidth val="100"/>
        <c:overlap val="-24"/>
        <c:axId val="1295023199"/>
        <c:axId val="1295017919"/>
      </c:barChart>
      <c:catAx>
        <c:axId val="129502319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95017919"/>
        <c:crosses val="autoZero"/>
        <c:auto val="1"/>
        <c:lblAlgn val="ctr"/>
        <c:lblOffset val="100"/>
        <c:noMultiLvlLbl val="0"/>
      </c:catAx>
      <c:valAx>
        <c:axId val="129501791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950231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'project2-2.11'!$B$1</c:f>
              <c:strCache>
                <c:ptCount val="1"/>
                <c:pt idx="0">
                  <c:v>total_revenue</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'project2-2.11'!$A$2:$A$6</c:f>
              <c:numCache>
                <c:formatCode>General</c:formatCode>
                <c:ptCount val="5"/>
                <c:pt idx="0">
                  <c:v>10165</c:v>
                </c:pt>
                <c:pt idx="1">
                  <c:v>10287</c:v>
                </c:pt>
                <c:pt idx="2">
                  <c:v>10310</c:v>
                </c:pt>
                <c:pt idx="3">
                  <c:v>10212</c:v>
                </c:pt>
                <c:pt idx="4">
                  <c:v>10207</c:v>
                </c:pt>
              </c:numCache>
            </c:numRef>
          </c:xVal>
          <c:yVal>
            <c:numRef>
              <c:f>'project2-2.11'!$B$2:$B$6</c:f>
              <c:numCache>
                <c:formatCode>General</c:formatCode>
                <c:ptCount val="5"/>
                <c:pt idx="0">
                  <c:v>67392.850000000006</c:v>
                </c:pt>
                <c:pt idx="1">
                  <c:v>61402</c:v>
                </c:pt>
                <c:pt idx="2">
                  <c:v>61234.67</c:v>
                </c:pt>
                <c:pt idx="3">
                  <c:v>59830.55</c:v>
                </c:pt>
                <c:pt idx="4">
                  <c:v>59265.14</c:v>
                </c:pt>
              </c:numCache>
            </c:numRef>
          </c:yVal>
          <c:smooth val="0"/>
          <c:extLst>
            <c:ext xmlns:c16="http://schemas.microsoft.com/office/drawing/2014/chart" uri="{C3380CC4-5D6E-409C-BE32-E72D297353CC}">
              <c16:uniqueId val="{00000000-4906-4B8B-82D5-9B1AFDDEDB13}"/>
            </c:ext>
          </c:extLst>
        </c:ser>
        <c:dLbls>
          <c:showLegendKey val="0"/>
          <c:showVal val="0"/>
          <c:showCatName val="0"/>
          <c:showSerName val="0"/>
          <c:showPercent val="0"/>
          <c:showBubbleSize val="0"/>
        </c:dLbls>
        <c:axId val="1089392223"/>
        <c:axId val="1089386463"/>
      </c:scatterChart>
      <c:valAx>
        <c:axId val="1089392223"/>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89386463"/>
        <c:crosses val="autoZero"/>
        <c:crossBetween val="midCat"/>
      </c:valAx>
      <c:valAx>
        <c:axId val="1089386463"/>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89392223"/>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project1.3!$B$1</c:f>
              <c:strCache>
                <c:ptCount val="1"/>
                <c:pt idx="0">
                  <c:v>customer_count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project1.3!$A$2:$A$20</c:f>
              <c:strCache>
                <c:ptCount val="19"/>
                <c:pt idx="0">
                  <c:v>NULL</c:v>
                </c:pt>
                <c:pt idx="1">
                  <c:v>CA</c:v>
                </c:pt>
                <c:pt idx="2">
                  <c:v>MA</c:v>
                </c:pt>
                <c:pt idx="3">
                  <c:v>NY</c:v>
                </c:pt>
                <c:pt idx="4">
                  <c:v>CT</c:v>
                </c:pt>
                <c:pt idx="5">
                  <c:v>PA</c:v>
                </c:pt>
                <c:pt idx="6">
                  <c:v>Victoria</c:v>
                </c:pt>
                <c:pt idx="7">
                  <c:v>BC</c:v>
                </c:pt>
                <c:pt idx="8">
                  <c:v>NSW</c:v>
                </c:pt>
                <c:pt idx="9">
                  <c:v>NV</c:v>
                </c:pt>
                <c:pt idx="10">
                  <c:v>Osaka</c:v>
                </c:pt>
                <c:pt idx="11">
                  <c:v>QuÃ©bec</c:v>
                </c:pt>
                <c:pt idx="12">
                  <c:v>Isle of Wight</c:v>
                </c:pt>
                <c:pt idx="13">
                  <c:v>NJ</c:v>
                </c:pt>
                <c:pt idx="14">
                  <c:v>Queensland</c:v>
                </c:pt>
                <c:pt idx="15">
                  <c:v>Co. Cork</c:v>
                </c:pt>
                <c:pt idx="16">
                  <c:v>Pretoria</c:v>
                </c:pt>
                <c:pt idx="17">
                  <c:v>NH</c:v>
                </c:pt>
                <c:pt idx="18">
                  <c:v>Tokyo</c:v>
                </c:pt>
              </c:strCache>
            </c:strRef>
          </c:cat>
          <c:val>
            <c:numRef>
              <c:f>project1.3!$B$2:$B$20</c:f>
              <c:numCache>
                <c:formatCode>General</c:formatCode>
                <c:ptCount val="19"/>
                <c:pt idx="0">
                  <c:v>73</c:v>
                </c:pt>
                <c:pt idx="1">
                  <c:v>11</c:v>
                </c:pt>
                <c:pt idx="2">
                  <c:v>9</c:v>
                </c:pt>
                <c:pt idx="3">
                  <c:v>6</c:v>
                </c:pt>
                <c:pt idx="4">
                  <c:v>4</c:v>
                </c:pt>
                <c:pt idx="5">
                  <c:v>3</c:v>
                </c:pt>
                <c:pt idx="6">
                  <c:v>2</c:v>
                </c:pt>
                <c:pt idx="7">
                  <c:v>2</c:v>
                </c:pt>
                <c:pt idx="8">
                  <c:v>2</c:v>
                </c:pt>
                <c:pt idx="9">
                  <c:v>1</c:v>
                </c:pt>
                <c:pt idx="10">
                  <c:v>1</c:v>
                </c:pt>
                <c:pt idx="11">
                  <c:v>1</c:v>
                </c:pt>
                <c:pt idx="12">
                  <c:v>1</c:v>
                </c:pt>
                <c:pt idx="13">
                  <c:v>1</c:v>
                </c:pt>
                <c:pt idx="14">
                  <c:v>1</c:v>
                </c:pt>
                <c:pt idx="15">
                  <c:v>1</c:v>
                </c:pt>
                <c:pt idx="16">
                  <c:v>1</c:v>
                </c:pt>
                <c:pt idx="17">
                  <c:v>1</c:v>
                </c:pt>
                <c:pt idx="18">
                  <c:v>1</c:v>
                </c:pt>
              </c:numCache>
            </c:numRef>
          </c:val>
          <c:extLst>
            <c:ext xmlns:c16="http://schemas.microsoft.com/office/drawing/2014/chart" uri="{C3380CC4-5D6E-409C-BE32-E72D297353CC}">
              <c16:uniqueId val="{00000000-1182-45ED-B2B6-B4D139C4D230}"/>
            </c:ext>
          </c:extLst>
        </c:ser>
        <c:dLbls>
          <c:showLegendKey val="0"/>
          <c:showVal val="0"/>
          <c:showCatName val="0"/>
          <c:showSerName val="0"/>
          <c:showPercent val="0"/>
          <c:showBubbleSize val="0"/>
        </c:dLbls>
        <c:gapWidth val="100"/>
        <c:overlap val="-24"/>
        <c:axId val="1215929791"/>
        <c:axId val="1297876559"/>
      </c:barChart>
      <c:catAx>
        <c:axId val="121592979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97876559"/>
        <c:crosses val="autoZero"/>
        <c:auto val="1"/>
        <c:lblAlgn val="ctr"/>
        <c:lblOffset val="100"/>
        <c:noMultiLvlLbl val="0"/>
      </c:catAx>
      <c:valAx>
        <c:axId val="129787655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159297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endParaRPr lang="en-US"/>
        </a:p>
      </c:txPr>
    </c:title>
    <c:autoTitleDeleted val="0"/>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project1.5!$B$1</c:f>
              <c:strCache>
                <c:ptCount val="1"/>
                <c:pt idx="0">
                  <c:v>totalSales</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cat>
            <c:strRef>
              <c:f>project1.5!$A$2:$A$10</c:f>
              <c:strCache>
                <c:ptCount val="9"/>
                <c:pt idx="0">
                  <c:v>Boards &amp; Toys Co.</c:v>
                </c:pt>
                <c:pt idx="1">
                  <c:v>Auto-Moto Classics Inc.</c:v>
                </c:pt>
                <c:pt idx="2">
                  <c:v>Atelier graphique</c:v>
                </c:pt>
                <c:pt idx="3">
                  <c:v>Frau da Collezione</c:v>
                </c:pt>
                <c:pt idx="4">
                  <c:v>Royale Belge</c:v>
                </c:pt>
                <c:pt idx="5">
                  <c:v>Microscale Inc.</c:v>
                </c:pt>
                <c:pt idx="6">
                  <c:v>Double Decker Gift Stores, Ltd</c:v>
                </c:pt>
                <c:pt idx="7">
                  <c:v>Bavarian Collectables Imports, Co.</c:v>
                </c:pt>
                <c:pt idx="8">
                  <c:v>Cambridge Collectables Co.</c:v>
                </c:pt>
              </c:strCache>
            </c:strRef>
          </c:cat>
          <c:val>
            <c:numRef>
              <c:f>project1.5!$B$2:$B$10</c:f>
              <c:numCache>
                <c:formatCode>General</c:formatCode>
                <c:ptCount val="9"/>
                <c:pt idx="0">
                  <c:v>7918.6</c:v>
                </c:pt>
                <c:pt idx="1">
                  <c:v>21554.26</c:v>
                </c:pt>
                <c:pt idx="2">
                  <c:v>22314.36</c:v>
                </c:pt>
                <c:pt idx="3">
                  <c:v>25358.32</c:v>
                </c:pt>
                <c:pt idx="4">
                  <c:v>29217.18</c:v>
                </c:pt>
                <c:pt idx="5">
                  <c:v>29230.43</c:v>
                </c:pt>
                <c:pt idx="6">
                  <c:v>29586.15</c:v>
                </c:pt>
                <c:pt idx="7">
                  <c:v>31310.09</c:v>
                </c:pt>
                <c:pt idx="8">
                  <c:v>32198.69</c:v>
                </c:pt>
              </c:numCache>
            </c:numRef>
          </c:val>
          <c:extLst>
            <c:ext xmlns:c16="http://schemas.microsoft.com/office/drawing/2014/chart" uri="{C3380CC4-5D6E-409C-BE32-E72D297353CC}">
              <c16:uniqueId val="{00000000-2074-4DA4-AFB6-78F9CA15F995}"/>
            </c:ext>
          </c:extLst>
        </c:ser>
        <c:dLbls>
          <c:showLegendKey val="0"/>
          <c:showVal val="0"/>
          <c:showCatName val="0"/>
          <c:showSerName val="0"/>
          <c:showPercent val="0"/>
          <c:showBubbleSize val="0"/>
        </c:dLbls>
        <c:gapWidth val="84"/>
        <c:gapDepth val="53"/>
        <c:shape val="box"/>
        <c:axId val="1224817983"/>
        <c:axId val="1224820863"/>
        <c:axId val="0"/>
      </c:bar3DChart>
      <c:catAx>
        <c:axId val="122481798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224820863"/>
        <c:crosses val="autoZero"/>
        <c:auto val="1"/>
        <c:lblAlgn val="ctr"/>
        <c:lblOffset val="100"/>
        <c:noMultiLvlLbl val="0"/>
      </c:catAx>
      <c:valAx>
        <c:axId val="1224820863"/>
        <c:scaling>
          <c:orientation val="minMax"/>
        </c:scaling>
        <c:delete val="1"/>
        <c:axPos val="l"/>
        <c:numFmt formatCode="General" sourceLinked="1"/>
        <c:majorTickMark val="out"/>
        <c:minorTickMark val="none"/>
        <c:tickLblPos val="nextTo"/>
        <c:crossAx val="12248179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6350" cap="flat" cmpd="sng" algn="ctr">
      <a:solidFill>
        <a:schemeClr val="dk1">
          <a:tint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project2.1!$B$1</c:f>
              <c:strCache>
                <c:ptCount val="1"/>
                <c:pt idx="0">
                  <c:v>officeCode</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project2.1!$A$2:$A$8</c:f>
              <c:numCache>
                <c:formatCode>General</c:formatCode>
                <c:ptCount val="7"/>
                <c:pt idx="0">
                  <c:v>6</c:v>
                </c:pt>
                <c:pt idx="1">
                  <c:v>2</c:v>
                </c:pt>
                <c:pt idx="2">
                  <c:v>2</c:v>
                </c:pt>
                <c:pt idx="3">
                  <c:v>5</c:v>
                </c:pt>
                <c:pt idx="4">
                  <c:v>2</c:v>
                </c:pt>
                <c:pt idx="5">
                  <c:v>4</c:v>
                </c:pt>
                <c:pt idx="6">
                  <c:v>2</c:v>
                </c:pt>
              </c:numCache>
            </c:numRef>
          </c:xVal>
          <c:yVal>
            <c:numRef>
              <c:f>project2.1!$B$2:$B$8</c:f>
              <c:numCache>
                <c:formatCode>General</c:formatCode>
                <c:ptCount val="7"/>
                <c:pt idx="0">
                  <c:v>1</c:v>
                </c:pt>
                <c:pt idx="1">
                  <c:v>2</c:v>
                </c:pt>
                <c:pt idx="2">
                  <c:v>3</c:v>
                </c:pt>
                <c:pt idx="3">
                  <c:v>4</c:v>
                </c:pt>
                <c:pt idx="4">
                  <c:v>5</c:v>
                </c:pt>
                <c:pt idx="5">
                  <c:v>6</c:v>
                </c:pt>
                <c:pt idx="6">
                  <c:v>7</c:v>
                </c:pt>
              </c:numCache>
            </c:numRef>
          </c:yVal>
          <c:smooth val="0"/>
          <c:extLst>
            <c:ext xmlns:c16="http://schemas.microsoft.com/office/drawing/2014/chart" uri="{C3380CC4-5D6E-409C-BE32-E72D297353CC}">
              <c16:uniqueId val="{00000000-504B-479F-A028-625008F9AD68}"/>
            </c:ext>
          </c:extLst>
        </c:ser>
        <c:dLbls>
          <c:showLegendKey val="0"/>
          <c:showVal val="0"/>
          <c:showCatName val="0"/>
          <c:showSerName val="0"/>
          <c:showPercent val="0"/>
          <c:showBubbleSize val="0"/>
        </c:dLbls>
        <c:axId val="224155440"/>
        <c:axId val="224161200"/>
      </c:scatterChart>
      <c:valAx>
        <c:axId val="224155440"/>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24161200"/>
        <c:crosses val="autoZero"/>
        <c:crossBetween val="midCat"/>
      </c:valAx>
      <c:valAx>
        <c:axId val="224161200"/>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24155440"/>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9294444444444447"/>
          <c:y val="3.2407407407407406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project2.2!$B$1</c:f>
              <c:strCache>
                <c:ptCount val="1"/>
                <c:pt idx="0">
                  <c:v>total_no_of_employees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project2.2!$A$2:$A$6</c:f>
              <c:numCache>
                <c:formatCode>General</c:formatCode>
                <c:ptCount val="5"/>
                <c:pt idx="0">
                  <c:v>2</c:v>
                </c:pt>
                <c:pt idx="1">
                  <c:v>3</c:v>
                </c:pt>
                <c:pt idx="2">
                  <c:v>5</c:v>
                </c:pt>
                <c:pt idx="3">
                  <c:v>6</c:v>
                </c:pt>
                <c:pt idx="4">
                  <c:v>7</c:v>
                </c:pt>
              </c:numCache>
            </c:numRef>
          </c:cat>
          <c:val>
            <c:numRef>
              <c:f>project2.2!$B$2:$B$6</c:f>
              <c:numCache>
                <c:formatCode>General</c:formatCode>
                <c:ptCount val="5"/>
                <c:pt idx="0">
                  <c:v>2</c:v>
                </c:pt>
                <c:pt idx="1">
                  <c:v>2</c:v>
                </c:pt>
                <c:pt idx="2">
                  <c:v>2</c:v>
                </c:pt>
                <c:pt idx="3">
                  <c:v>4</c:v>
                </c:pt>
                <c:pt idx="4">
                  <c:v>2</c:v>
                </c:pt>
              </c:numCache>
            </c:numRef>
          </c:val>
          <c:extLst>
            <c:ext xmlns:c16="http://schemas.microsoft.com/office/drawing/2014/chart" uri="{C3380CC4-5D6E-409C-BE32-E72D297353CC}">
              <c16:uniqueId val="{00000000-83C2-4F38-AE2D-29FAB27CDB2C}"/>
            </c:ext>
          </c:extLst>
        </c:ser>
        <c:dLbls>
          <c:showLegendKey val="0"/>
          <c:showVal val="0"/>
          <c:showCatName val="0"/>
          <c:showSerName val="0"/>
          <c:showPercent val="0"/>
          <c:showBubbleSize val="0"/>
        </c:dLbls>
        <c:gapWidth val="100"/>
        <c:overlap val="-24"/>
        <c:axId val="282075056"/>
        <c:axId val="282070736"/>
      </c:barChart>
      <c:catAx>
        <c:axId val="28207505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82070736"/>
        <c:crosses val="autoZero"/>
        <c:auto val="1"/>
        <c:lblAlgn val="ctr"/>
        <c:lblOffset val="100"/>
        <c:noMultiLvlLbl val="0"/>
      </c:catAx>
      <c:valAx>
        <c:axId val="28207073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8207505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profitable office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project2.5!$A$1</c:f>
              <c:strCache>
                <c:ptCount val="1"/>
                <c:pt idx="0">
                  <c:v>total_sales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val>
            <c:numRef>
              <c:f>project2.5!$A$2:$A$8</c:f>
              <c:numCache>
                <c:formatCode>General</c:formatCode>
                <c:ptCount val="7"/>
                <c:pt idx="0">
                  <c:v>278521527.69</c:v>
                </c:pt>
                <c:pt idx="1">
                  <c:v>163271240.37</c:v>
                </c:pt>
                <c:pt idx="2">
                  <c:v>144062859.15000001</c:v>
                </c:pt>
                <c:pt idx="3">
                  <c:v>115250287.31999999</c:v>
                </c:pt>
                <c:pt idx="4">
                  <c:v>115250287.31999999</c:v>
                </c:pt>
                <c:pt idx="5">
                  <c:v>96041906.099999994</c:v>
                </c:pt>
                <c:pt idx="6">
                  <c:v>48020953.049999997</c:v>
                </c:pt>
              </c:numCache>
            </c:numRef>
          </c:val>
          <c:extLst>
            <c:ext xmlns:c16="http://schemas.microsoft.com/office/drawing/2014/chart" uri="{C3380CC4-5D6E-409C-BE32-E72D297353CC}">
              <c16:uniqueId val="{00000000-40EF-4AD3-92F2-919A4825A66E}"/>
            </c:ext>
          </c:extLst>
        </c:ser>
        <c:ser>
          <c:idx val="1"/>
          <c:order val="1"/>
          <c:tx>
            <c:strRef>
              <c:f>project2.5!$B$1</c:f>
              <c:strCache>
                <c:ptCount val="1"/>
                <c:pt idx="0">
                  <c:v>officeCode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val>
            <c:numRef>
              <c:f>project2.5!$B$2:$B$8</c:f>
              <c:numCache>
                <c:formatCode>General</c:formatCode>
                <c:ptCount val="7"/>
                <c:pt idx="0">
                  <c:v>4</c:v>
                </c:pt>
                <c:pt idx="1">
                  <c:v>7</c:v>
                </c:pt>
                <c:pt idx="2">
                  <c:v>3</c:v>
                </c:pt>
                <c:pt idx="3">
                  <c:v>2</c:v>
                </c:pt>
                <c:pt idx="4">
                  <c:v>1</c:v>
                </c:pt>
                <c:pt idx="5">
                  <c:v>6</c:v>
                </c:pt>
                <c:pt idx="6">
                  <c:v>5</c:v>
                </c:pt>
              </c:numCache>
            </c:numRef>
          </c:val>
          <c:extLst>
            <c:ext xmlns:c16="http://schemas.microsoft.com/office/drawing/2014/chart" uri="{C3380CC4-5D6E-409C-BE32-E72D297353CC}">
              <c16:uniqueId val="{00000001-40EF-4AD3-92F2-919A4825A66E}"/>
            </c:ext>
          </c:extLst>
        </c:ser>
        <c:dLbls>
          <c:showLegendKey val="0"/>
          <c:showVal val="0"/>
          <c:showCatName val="0"/>
          <c:showSerName val="0"/>
          <c:showPercent val="0"/>
          <c:showBubbleSize val="0"/>
        </c:dLbls>
        <c:gapWidth val="100"/>
        <c:overlap val="-24"/>
        <c:axId val="462007536"/>
        <c:axId val="461997936"/>
      </c:barChart>
      <c:catAx>
        <c:axId val="4620075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61997936"/>
        <c:crosses val="autoZero"/>
        <c:auto val="1"/>
        <c:lblAlgn val="ctr"/>
        <c:lblOffset val="100"/>
        <c:noMultiLvlLbl val="0"/>
      </c:catAx>
      <c:valAx>
        <c:axId val="46199793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62007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project2.7!$B$1</c:f>
              <c:strCache>
                <c:ptCount val="1"/>
                <c:pt idx="0">
                  <c:v>average_credit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project2.7!$A$2:$A$8</c:f>
              <c:numCache>
                <c:formatCode>General</c:formatCode>
                <c:ptCount val="7"/>
                <c:pt idx="0">
                  <c:v>1</c:v>
                </c:pt>
                <c:pt idx="1">
                  <c:v>2</c:v>
                </c:pt>
                <c:pt idx="2">
                  <c:v>3</c:v>
                </c:pt>
                <c:pt idx="3">
                  <c:v>4</c:v>
                </c:pt>
                <c:pt idx="4">
                  <c:v>5</c:v>
                </c:pt>
                <c:pt idx="5">
                  <c:v>6</c:v>
                </c:pt>
                <c:pt idx="6">
                  <c:v>7</c:v>
                </c:pt>
              </c:numCache>
            </c:numRef>
          </c:cat>
          <c:val>
            <c:numRef>
              <c:f>project2.7!$B$2:$B$8</c:f>
              <c:numCache>
                <c:formatCode>General</c:formatCode>
                <c:ptCount val="7"/>
                <c:pt idx="0">
                  <c:v>82850</c:v>
                </c:pt>
                <c:pt idx="1">
                  <c:v>77725</c:v>
                </c:pt>
                <c:pt idx="2">
                  <c:v>74226.666666999998</c:v>
                </c:pt>
                <c:pt idx="3">
                  <c:v>82924.137931000005</c:v>
                </c:pt>
                <c:pt idx="4">
                  <c:v>83900</c:v>
                </c:pt>
                <c:pt idx="5">
                  <c:v>89070</c:v>
                </c:pt>
                <c:pt idx="6">
                  <c:v>88182.352941000005</c:v>
                </c:pt>
              </c:numCache>
            </c:numRef>
          </c:val>
          <c:extLst>
            <c:ext xmlns:c16="http://schemas.microsoft.com/office/drawing/2014/chart" uri="{C3380CC4-5D6E-409C-BE32-E72D297353CC}">
              <c16:uniqueId val="{00000000-9616-4708-A10A-9EF734DF3F99}"/>
            </c:ext>
          </c:extLst>
        </c:ser>
        <c:dLbls>
          <c:showLegendKey val="0"/>
          <c:showVal val="0"/>
          <c:showCatName val="0"/>
          <c:showSerName val="0"/>
          <c:showPercent val="0"/>
          <c:showBubbleSize val="0"/>
        </c:dLbls>
        <c:gapWidth val="100"/>
        <c:overlap val="-24"/>
        <c:axId val="542272544"/>
        <c:axId val="542259104"/>
      </c:barChart>
      <c:catAx>
        <c:axId val="54227254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2259104"/>
        <c:crosses val="autoZero"/>
        <c:auto val="1"/>
        <c:lblAlgn val="ctr"/>
        <c:lblOffset val="100"/>
        <c:noMultiLvlLbl val="0"/>
      </c:catAx>
      <c:valAx>
        <c:axId val="54225910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227254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project2.8!$B$1</c:f>
              <c:strCache>
                <c:ptCount val="1"/>
                <c:pt idx="0">
                  <c:v>office_count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project2.8!$A$2:$A$6</c:f>
              <c:strCache>
                <c:ptCount val="5"/>
                <c:pt idx="0">
                  <c:v>USA</c:v>
                </c:pt>
                <c:pt idx="1">
                  <c:v>France</c:v>
                </c:pt>
                <c:pt idx="2">
                  <c:v>Japan</c:v>
                </c:pt>
                <c:pt idx="3">
                  <c:v>Australia</c:v>
                </c:pt>
                <c:pt idx="4">
                  <c:v>UK</c:v>
                </c:pt>
              </c:strCache>
            </c:strRef>
          </c:cat>
          <c:val>
            <c:numRef>
              <c:f>project2.8!$B$2:$B$6</c:f>
              <c:numCache>
                <c:formatCode>General</c:formatCode>
                <c:ptCount val="5"/>
                <c:pt idx="0">
                  <c:v>3</c:v>
                </c:pt>
                <c:pt idx="1">
                  <c:v>1</c:v>
                </c:pt>
                <c:pt idx="2">
                  <c:v>1</c:v>
                </c:pt>
                <c:pt idx="3">
                  <c:v>1</c:v>
                </c:pt>
                <c:pt idx="4">
                  <c:v>1</c:v>
                </c:pt>
              </c:numCache>
            </c:numRef>
          </c:val>
          <c:extLst>
            <c:ext xmlns:c16="http://schemas.microsoft.com/office/drawing/2014/chart" uri="{C3380CC4-5D6E-409C-BE32-E72D297353CC}">
              <c16:uniqueId val="{00000000-BFE6-4A43-B0E9-9ABCA21AE7C0}"/>
            </c:ext>
          </c:extLst>
        </c:ser>
        <c:dLbls>
          <c:showLegendKey val="0"/>
          <c:showVal val="0"/>
          <c:showCatName val="0"/>
          <c:showSerName val="0"/>
          <c:showPercent val="0"/>
          <c:showBubbleSize val="0"/>
        </c:dLbls>
        <c:gapWidth val="100"/>
        <c:overlap val="-24"/>
        <c:axId val="542271584"/>
        <c:axId val="542265344"/>
      </c:barChart>
      <c:catAx>
        <c:axId val="54227158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2265344"/>
        <c:crosses val="autoZero"/>
        <c:auto val="1"/>
        <c:lblAlgn val="ctr"/>
        <c:lblOffset val="100"/>
        <c:noMultiLvlLbl val="0"/>
      </c:catAx>
      <c:valAx>
        <c:axId val="54226534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2271584"/>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harts/style1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6.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0.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harts/style5.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B0D576-873D-4079-9863-5576E3F986AE}"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59AB3-5B78-4902-899B-4DC6EF16C824}" type="slidenum">
              <a:rPr lang="en-US" smtClean="0"/>
              <a:t>‹#›</a:t>
            </a:fld>
            <a:endParaRPr lang="en-US"/>
          </a:p>
        </p:txBody>
      </p:sp>
    </p:spTree>
    <p:extLst>
      <p:ext uri="{BB962C8B-B14F-4D97-AF65-F5344CB8AC3E}">
        <p14:creationId xmlns:p14="http://schemas.microsoft.com/office/powerpoint/2010/main" val="1646558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B0D576-873D-4079-9863-5576E3F986AE}"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59AB3-5B78-4902-899B-4DC6EF16C824}" type="slidenum">
              <a:rPr lang="en-US" smtClean="0"/>
              <a:t>‹#›</a:t>
            </a:fld>
            <a:endParaRPr lang="en-US"/>
          </a:p>
        </p:txBody>
      </p:sp>
    </p:spTree>
    <p:extLst>
      <p:ext uri="{BB962C8B-B14F-4D97-AF65-F5344CB8AC3E}">
        <p14:creationId xmlns:p14="http://schemas.microsoft.com/office/powerpoint/2010/main" val="3026717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B0D576-873D-4079-9863-5576E3F986AE}"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59AB3-5B78-4902-899B-4DC6EF16C824}" type="slidenum">
              <a:rPr lang="en-US" smtClean="0"/>
              <a:t>‹#›</a:t>
            </a:fld>
            <a:endParaRPr lang="en-US"/>
          </a:p>
        </p:txBody>
      </p:sp>
    </p:spTree>
    <p:extLst>
      <p:ext uri="{BB962C8B-B14F-4D97-AF65-F5344CB8AC3E}">
        <p14:creationId xmlns:p14="http://schemas.microsoft.com/office/powerpoint/2010/main" val="308182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B0D576-873D-4079-9863-5576E3F986AE}"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59AB3-5B78-4902-899B-4DC6EF16C824}" type="slidenum">
              <a:rPr lang="en-US" smtClean="0"/>
              <a:t>‹#›</a:t>
            </a:fld>
            <a:endParaRPr lang="en-US"/>
          </a:p>
        </p:txBody>
      </p:sp>
    </p:spTree>
    <p:extLst>
      <p:ext uri="{BB962C8B-B14F-4D97-AF65-F5344CB8AC3E}">
        <p14:creationId xmlns:p14="http://schemas.microsoft.com/office/powerpoint/2010/main" val="486050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B0D576-873D-4079-9863-5576E3F986AE}"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D59AB3-5B78-4902-899B-4DC6EF16C824}" type="slidenum">
              <a:rPr lang="en-US" smtClean="0"/>
              <a:t>‹#›</a:t>
            </a:fld>
            <a:endParaRPr lang="en-US"/>
          </a:p>
        </p:txBody>
      </p:sp>
    </p:spTree>
    <p:extLst>
      <p:ext uri="{BB962C8B-B14F-4D97-AF65-F5344CB8AC3E}">
        <p14:creationId xmlns:p14="http://schemas.microsoft.com/office/powerpoint/2010/main" val="83846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B0D576-873D-4079-9863-5576E3F986AE}"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59AB3-5B78-4902-899B-4DC6EF16C824}" type="slidenum">
              <a:rPr lang="en-US" smtClean="0"/>
              <a:t>‹#›</a:t>
            </a:fld>
            <a:endParaRPr lang="en-US"/>
          </a:p>
        </p:txBody>
      </p:sp>
    </p:spTree>
    <p:extLst>
      <p:ext uri="{BB962C8B-B14F-4D97-AF65-F5344CB8AC3E}">
        <p14:creationId xmlns:p14="http://schemas.microsoft.com/office/powerpoint/2010/main" val="1888144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B0D576-873D-4079-9863-5576E3F986AE}" type="datetimeFigureOut">
              <a:rPr lang="en-US" smtClean="0"/>
              <a:t>9/30/2024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D59AB3-5B78-4902-899B-4DC6EF16C824}" type="slidenum">
              <a:rPr lang="en-US" smtClean="0"/>
              <a:t>‹#›</a:t>
            </a:fld>
            <a:endParaRPr lang="en-US"/>
          </a:p>
        </p:txBody>
      </p:sp>
    </p:spTree>
    <p:extLst>
      <p:ext uri="{BB962C8B-B14F-4D97-AF65-F5344CB8AC3E}">
        <p14:creationId xmlns:p14="http://schemas.microsoft.com/office/powerpoint/2010/main" val="1892202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B0D576-873D-4079-9863-5576E3F986AE}"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D59AB3-5B78-4902-899B-4DC6EF16C824}" type="slidenum">
              <a:rPr lang="en-US" smtClean="0"/>
              <a:t>‹#›</a:t>
            </a:fld>
            <a:endParaRPr lang="en-US"/>
          </a:p>
        </p:txBody>
      </p:sp>
    </p:spTree>
    <p:extLst>
      <p:ext uri="{BB962C8B-B14F-4D97-AF65-F5344CB8AC3E}">
        <p14:creationId xmlns:p14="http://schemas.microsoft.com/office/powerpoint/2010/main" val="74083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0D576-873D-4079-9863-5576E3F986AE}" type="datetimeFigureOut">
              <a:rPr lang="en-US" smtClean="0"/>
              <a:t>9/30/2024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D59AB3-5B78-4902-899B-4DC6EF16C824}" type="slidenum">
              <a:rPr lang="en-US" smtClean="0"/>
              <a:t>‹#›</a:t>
            </a:fld>
            <a:endParaRPr lang="en-US"/>
          </a:p>
        </p:txBody>
      </p:sp>
    </p:spTree>
    <p:extLst>
      <p:ext uri="{BB962C8B-B14F-4D97-AF65-F5344CB8AC3E}">
        <p14:creationId xmlns:p14="http://schemas.microsoft.com/office/powerpoint/2010/main" val="3853046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B0D576-873D-4079-9863-5576E3F986AE}"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59AB3-5B78-4902-899B-4DC6EF16C824}" type="slidenum">
              <a:rPr lang="en-US" smtClean="0"/>
              <a:t>‹#›</a:t>
            </a:fld>
            <a:endParaRPr lang="en-US"/>
          </a:p>
        </p:txBody>
      </p:sp>
    </p:spTree>
    <p:extLst>
      <p:ext uri="{BB962C8B-B14F-4D97-AF65-F5344CB8AC3E}">
        <p14:creationId xmlns:p14="http://schemas.microsoft.com/office/powerpoint/2010/main" val="1199702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B0D576-873D-4079-9863-5576E3F986AE}"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D59AB3-5B78-4902-899B-4DC6EF16C824}" type="slidenum">
              <a:rPr lang="en-US" smtClean="0"/>
              <a:t>‹#›</a:t>
            </a:fld>
            <a:endParaRPr lang="en-US"/>
          </a:p>
        </p:txBody>
      </p:sp>
    </p:spTree>
    <p:extLst>
      <p:ext uri="{BB962C8B-B14F-4D97-AF65-F5344CB8AC3E}">
        <p14:creationId xmlns:p14="http://schemas.microsoft.com/office/powerpoint/2010/main" val="1504226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0D576-873D-4079-9863-5576E3F986AE}" type="datetimeFigureOut">
              <a:rPr lang="en-US" smtClean="0"/>
              <a:t>9/30/2024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59AB3-5B78-4902-899B-4DC6EF16C824}" type="slidenum">
              <a:rPr lang="en-US" smtClean="0"/>
              <a:t>‹#›</a:t>
            </a:fld>
            <a:endParaRPr lang="en-US"/>
          </a:p>
        </p:txBody>
      </p:sp>
    </p:spTree>
    <p:extLst>
      <p:ext uri="{BB962C8B-B14F-4D97-AF65-F5344CB8AC3E}">
        <p14:creationId xmlns:p14="http://schemas.microsoft.com/office/powerpoint/2010/main" val="1194519498"/>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34797-13C9-D07B-9350-8CBF5AE779D2}"/>
              </a:ext>
            </a:extLst>
          </p:cNvPr>
          <p:cNvSpPr>
            <a:spLocks noGrp="1"/>
          </p:cNvSpPr>
          <p:nvPr>
            <p:ph type="ctrTitle"/>
          </p:nvPr>
        </p:nvSpPr>
        <p:spPr>
          <a:xfrm>
            <a:off x="1524000" y="868362"/>
            <a:ext cx="9144000" cy="2387600"/>
          </a:xfrm>
        </p:spPr>
        <p:txBody>
          <a:bodyPr>
            <a:normAutofit/>
          </a:bodyPr>
          <a:lstStyle/>
          <a:p>
            <a:r>
              <a:rPr lang="en-US" b="1" i="1" dirty="0">
                <a:latin typeface="Times New Roman" panose="02020603050405020304" pitchFamily="18" charset="0"/>
                <a:cs typeface="Times New Roman" panose="02020603050405020304" pitchFamily="18" charset="0"/>
              </a:rPr>
              <a:t>Data Driven Analytics</a:t>
            </a:r>
          </a:p>
        </p:txBody>
      </p:sp>
      <p:sp>
        <p:nvSpPr>
          <p:cNvPr id="3" name="Subtitle 2">
            <a:extLst>
              <a:ext uri="{FF2B5EF4-FFF2-40B4-BE49-F238E27FC236}">
                <a16:creationId xmlns:a16="http://schemas.microsoft.com/office/drawing/2014/main" id="{14834F3B-97BA-CED2-A08E-91AD8D9368FC}"/>
              </a:ext>
            </a:extLst>
          </p:cNvPr>
          <p:cNvSpPr>
            <a:spLocks noGrp="1"/>
          </p:cNvSpPr>
          <p:nvPr>
            <p:ph type="subTitle" idx="1"/>
          </p:nvPr>
        </p:nvSpPr>
        <p:spPr>
          <a:xfrm>
            <a:off x="1524000" y="3471913"/>
            <a:ext cx="9144000" cy="1655762"/>
          </a:xfrm>
        </p:spPr>
        <p:txBody>
          <a:bodyPr/>
          <a:lstStyle/>
          <a:p>
            <a:r>
              <a:rPr lang="en-US" b="1" i="1" dirty="0">
                <a:latin typeface="Times New Roman" panose="02020603050405020304" pitchFamily="18" charset="0"/>
                <a:cs typeface="Times New Roman" panose="02020603050405020304" pitchFamily="18" charset="0"/>
              </a:rPr>
              <a:t>Name: Gaayathri Priyaa K R</a:t>
            </a:r>
          </a:p>
          <a:p>
            <a:r>
              <a:rPr lang="en-US" b="1" i="1" dirty="0">
                <a:latin typeface="Times New Roman" panose="02020603050405020304" pitchFamily="18" charset="0"/>
                <a:cs typeface="Times New Roman" panose="02020603050405020304" pitchFamily="18" charset="0"/>
              </a:rPr>
              <a:t>Mentor: Jaya Pandey</a:t>
            </a:r>
          </a:p>
        </p:txBody>
      </p:sp>
    </p:spTree>
    <p:extLst>
      <p:ext uri="{BB962C8B-B14F-4D97-AF65-F5344CB8AC3E}">
        <p14:creationId xmlns:p14="http://schemas.microsoft.com/office/powerpoint/2010/main" val="611608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5F07A8-B9A8-032A-5081-5C0ACE57EC98}"/>
              </a:ext>
            </a:extLst>
          </p:cNvPr>
          <p:cNvSpPr>
            <a:spLocks noGrp="1"/>
          </p:cNvSpPr>
          <p:nvPr>
            <p:ph sz="half" idx="1"/>
          </p:nvPr>
        </p:nvSpPr>
        <p:spPr>
          <a:xfrm>
            <a:off x="838200" y="604911"/>
            <a:ext cx="5181600" cy="5572052"/>
          </a:xfrm>
        </p:spPr>
        <p:txBody>
          <a:bodyPr>
            <a:normAutofit/>
          </a:bodyPr>
          <a:lstStyle/>
          <a:p>
            <a:pPr marL="0" indent="0">
              <a:buNone/>
            </a:pPr>
            <a:r>
              <a:rPr lang="en-US" sz="2400" b="1" i="1" dirty="0">
                <a:latin typeface="Times New Roman" panose="02020603050405020304" pitchFamily="18" charset="0"/>
                <a:cs typeface="Times New Roman" panose="02020603050405020304" pitchFamily="18" charset="0"/>
              </a:rPr>
              <a:t>The number of products in each product line.</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r>
              <a:rPr lang="en-US" sz="2200" b="1" i="1" dirty="0">
                <a:latin typeface="Times New Roman" panose="02020603050405020304" pitchFamily="18" charset="0"/>
                <a:cs typeface="Times New Roman" panose="02020603050405020304" pitchFamily="18" charset="0"/>
              </a:rPr>
              <a:t>INTERPRETATION: </a:t>
            </a:r>
            <a:r>
              <a:rPr lang="en-US" sz="2200" i="1" dirty="0">
                <a:latin typeface="Times New Roman" panose="02020603050405020304" pitchFamily="18" charset="0"/>
                <a:cs typeface="Times New Roman" panose="02020603050405020304" pitchFamily="18" charset="0"/>
              </a:rPr>
              <a:t>Displays the total count of products for each product line, which helps understand product distribution across lines.</a:t>
            </a:r>
          </a:p>
          <a:p>
            <a:pPr marL="0" indent="0">
              <a:buNone/>
            </a:pPr>
            <a:endParaRPr lang="en-US" sz="2400" b="1" i="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AEA6ECD-3A88-7D0B-0439-C993F04CE553}"/>
              </a:ext>
            </a:extLst>
          </p:cNvPr>
          <p:cNvSpPr>
            <a:spLocks noGrp="1"/>
          </p:cNvSpPr>
          <p:nvPr>
            <p:ph sz="half" idx="2"/>
          </p:nvPr>
        </p:nvSpPr>
        <p:spPr>
          <a:xfrm>
            <a:off x="6172200" y="604911"/>
            <a:ext cx="5181600" cy="5572052"/>
          </a:xfrm>
        </p:spPr>
        <p:txBody>
          <a:bodyPr>
            <a:normAutofit/>
          </a:bodyPr>
          <a:lstStyle/>
          <a:p>
            <a:pPr marL="0" indent="0">
              <a:buNone/>
            </a:pPr>
            <a:r>
              <a:rPr lang="en-US" sz="2400" b="1" i="1" dirty="0">
                <a:latin typeface="Times New Roman" panose="02020603050405020304" pitchFamily="18" charset="0"/>
                <a:cs typeface="Times New Roman" panose="02020603050405020304" pitchFamily="18" charset="0"/>
              </a:rPr>
              <a:t>The product line with the highest  average product price.</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r>
              <a:rPr lang="en-US" sz="2200" b="1" i="1" dirty="0">
                <a:latin typeface="Times New Roman" panose="02020603050405020304" pitchFamily="18" charset="0"/>
                <a:cs typeface="Times New Roman" panose="02020603050405020304" pitchFamily="18" charset="0"/>
              </a:rPr>
              <a:t>INTERPRETATION: </a:t>
            </a:r>
            <a:r>
              <a:rPr lang="en-US" sz="2200" i="1" dirty="0">
                <a:latin typeface="Times New Roman" panose="02020603050405020304" pitchFamily="18" charset="0"/>
                <a:cs typeface="Times New Roman" panose="02020603050405020304" pitchFamily="18" charset="0"/>
              </a:rPr>
              <a:t>This query lists each product line with its average price, allowing analysis of pricing strategies and product value.</a:t>
            </a:r>
          </a:p>
          <a:p>
            <a:pPr marL="0" indent="0">
              <a:buNone/>
            </a:pPr>
            <a:endParaRPr lang="en-US" sz="2400" b="1" i="1" dirty="0">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AF052492-6F63-5698-C582-F234E81141FC}"/>
              </a:ext>
            </a:extLst>
          </p:cNvPr>
          <p:cNvGraphicFramePr>
            <a:graphicFrameLocks/>
          </p:cNvGraphicFramePr>
          <p:nvPr>
            <p:extLst>
              <p:ext uri="{D42A27DB-BD31-4B8C-83A1-F6EECF244321}">
                <p14:modId xmlns:p14="http://schemas.microsoft.com/office/powerpoint/2010/main" val="2420162956"/>
              </p:ext>
            </p:extLst>
          </p:nvPr>
        </p:nvGraphicFramePr>
        <p:xfrm>
          <a:off x="1030458" y="1480625"/>
          <a:ext cx="4652890" cy="29366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1DE32123-E7ED-B7AA-A899-0C3A6AB317A2}"/>
              </a:ext>
            </a:extLst>
          </p:cNvPr>
          <p:cNvGraphicFramePr>
            <a:graphicFrameLocks/>
          </p:cNvGraphicFramePr>
          <p:nvPr>
            <p:extLst>
              <p:ext uri="{D42A27DB-BD31-4B8C-83A1-F6EECF244321}">
                <p14:modId xmlns:p14="http://schemas.microsoft.com/office/powerpoint/2010/main" val="4203124042"/>
              </p:ext>
            </p:extLst>
          </p:nvPr>
        </p:nvGraphicFramePr>
        <p:xfrm>
          <a:off x="6477000" y="1480625"/>
          <a:ext cx="4572000" cy="29366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16646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970733-C9B3-E007-3490-6AF8B1FD3BB6}"/>
              </a:ext>
            </a:extLst>
          </p:cNvPr>
          <p:cNvSpPr>
            <a:spLocks noGrp="1"/>
          </p:cNvSpPr>
          <p:nvPr>
            <p:ph sz="half" idx="1"/>
          </p:nvPr>
        </p:nvSpPr>
        <p:spPr>
          <a:xfrm>
            <a:off x="838200" y="604912"/>
            <a:ext cx="5181600" cy="5572052"/>
          </a:xfrm>
        </p:spPr>
        <p:txBody>
          <a:bodyPr>
            <a:normAutofit/>
          </a:bodyPr>
          <a:lstStyle/>
          <a:p>
            <a:pPr marL="0" indent="0">
              <a:buNone/>
            </a:pPr>
            <a:r>
              <a:rPr lang="en-US" sz="2200" b="1" i="1" dirty="0">
                <a:latin typeface="Times New Roman" panose="02020603050405020304" pitchFamily="18" charset="0"/>
                <a:cs typeface="Times New Roman" panose="02020603050405020304" pitchFamily="18" charset="0"/>
              </a:rPr>
              <a:t>All products with a price above or below a certain amount (MSRP should be between 50-and 100).</a:t>
            </a: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r>
              <a:rPr lang="en-US" sz="2200" b="1" i="1" dirty="0">
                <a:latin typeface="Times New Roman" panose="02020603050405020304" pitchFamily="18" charset="0"/>
                <a:cs typeface="Times New Roman" panose="02020603050405020304" pitchFamily="18" charset="0"/>
              </a:rPr>
              <a:t>INTERPRETATION: </a:t>
            </a:r>
            <a:r>
              <a:rPr lang="en-US" sz="2200" i="1" dirty="0">
                <a:latin typeface="Times New Roman" panose="02020603050405020304" pitchFamily="18" charset="0"/>
                <a:cs typeface="Times New Roman" panose="02020603050405020304" pitchFamily="18" charset="0"/>
              </a:rPr>
              <a:t>This query displays products that fall within the specified price range, useful for marketing or promotional strategies targeting specific price points.</a:t>
            </a:r>
          </a:p>
          <a:p>
            <a:pPr marL="0" indent="0">
              <a:buNone/>
            </a:pPr>
            <a:endParaRPr lang="en-US" sz="2400" b="1" i="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9280CE9-6EB4-92AF-3FAC-664AAB15CE67}"/>
              </a:ext>
            </a:extLst>
          </p:cNvPr>
          <p:cNvSpPr>
            <a:spLocks noGrp="1"/>
          </p:cNvSpPr>
          <p:nvPr>
            <p:ph sz="half" idx="2"/>
          </p:nvPr>
        </p:nvSpPr>
        <p:spPr>
          <a:xfrm>
            <a:off x="6172200" y="604911"/>
            <a:ext cx="5181600" cy="5572052"/>
          </a:xfrm>
        </p:spPr>
        <p:txBody>
          <a:bodyPr>
            <a:normAutofit/>
          </a:bodyPr>
          <a:lstStyle/>
          <a:p>
            <a:pPr marL="0" indent="0">
              <a:buNone/>
            </a:pPr>
            <a:r>
              <a:rPr lang="en-US" sz="2400" b="1" i="1" dirty="0">
                <a:latin typeface="Times New Roman" panose="02020603050405020304" pitchFamily="18" charset="0"/>
                <a:cs typeface="Times New Roman" panose="02020603050405020304" pitchFamily="18" charset="0"/>
              </a:rPr>
              <a:t>The total sales amount for each product line.</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r>
              <a:rPr lang="en-US" sz="2200" b="1" i="1" dirty="0">
                <a:latin typeface="Times New Roman" panose="02020603050405020304" pitchFamily="18" charset="0"/>
                <a:cs typeface="Times New Roman" panose="02020603050405020304" pitchFamily="18" charset="0"/>
              </a:rPr>
              <a:t>INTERPRETATION: </a:t>
            </a:r>
            <a:r>
              <a:rPr lang="en-US" sz="2200" i="1" dirty="0">
                <a:latin typeface="Times New Roman" panose="02020603050405020304" pitchFamily="18" charset="0"/>
                <a:cs typeface="Times New Roman" panose="02020603050405020304" pitchFamily="18" charset="0"/>
              </a:rPr>
              <a:t>This query Displays total sales for each product line, which can inform business decisions regarding inventory and marketing.</a:t>
            </a:r>
          </a:p>
        </p:txBody>
      </p:sp>
      <p:graphicFrame>
        <p:nvGraphicFramePr>
          <p:cNvPr id="5" name="Table 4">
            <a:extLst>
              <a:ext uri="{FF2B5EF4-FFF2-40B4-BE49-F238E27FC236}">
                <a16:creationId xmlns:a16="http://schemas.microsoft.com/office/drawing/2014/main" id="{8EE1C748-30CF-8ADE-9E98-9F83944ACAE1}"/>
              </a:ext>
            </a:extLst>
          </p:cNvPr>
          <p:cNvGraphicFramePr>
            <a:graphicFrameLocks noGrp="1"/>
          </p:cNvGraphicFramePr>
          <p:nvPr>
            <p:extLst>
              <p:ext uri="{D42A27DB-BD31-4B8C-83A1-F6EECF244321}">
                <p14:modId xmlns:p14="http://schemas.microsoft.com/office/powerpoint/2010/main" val="11468231"/>
              </p:ext>
            </p:extLst>
          </p:nvPr>
        </p:nvGraphicFramePr>
        <p:xfrm>
          <a:off x="1105779" y="1870332"/>
          <a:ext cx="4381500" cy="2434377"/>
        </p:xfrm>
        <a:graphic>
          <a:graphicData uri="http://schemas.openxmlformats.org/drawingml/2006/table">
            <a:tbl>
              <a:tblPr/>
              <a:tblGrid>
                <a:gridCol w="977900">
                  <a:extLst>
                    <a:ext uri="{9D8B030D-6E8A-4147-A177-3AD203B41FA5}">
                      <a16:colId xmlns:a16="http://schemas.microsoft.com/office/drawing/2014/main" val="688860927"/>
                    </a:ext>
                  </a:extLst>
                </a:gridCol>
                <a:gridCol w="2679700">
                  <a:extLst>
                    <a:ext uri="{9D8B030D-6E8A-4147-A177-3AD203B41FA5}">
                      <a16:colId xmlns:a16="http://schemas.microsoft.com/office/drawing/2014/main" val="1388188971"/>
                    </a:ext>
                  </a:extLst>
                </a:gridCol>
                <a:gridCol w="723900">
                  <a:extLst>
                    <a:ext uri="{9D8B030D-6E8A-4147-A177-3AD203B41FA5}">
                      <a16:colId xmlns:a16="http://schemas.microsoft.com/office/drawing/2014/main" val="653543968"/>
                    </a:ext>
                  </a:extLst>
                </a:gridCol>
              </a:tblGrid>
              <a:tr h="221307">
                <a:tc>
                  <a:txBody>
                    <a:bodyPr/>
                    <a:lstStyle/>
                    <a:p>
                      <a:pPr algn="l" fontAlgn="b"/>
                      <a:r>
                        <a:rPr lang="en-US" sz="1100" b="1" i="0" u="none" strike="noStrike">
                          <a:solidFill>
                            <a:srgbClr val="FFFFFF"/>
                          </a:solidFill>
                          <a:effectLst/>
                          <a:highlight>
                            <a:srgbClr val="000000"/>
                          </a:highlight>
                          <a:latin typeface="Calibri" panose="020F0502020204030204" pitchFamily="34" charset="0"/>
                        </a:rPr>
                        <a:t>productCode</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dirty="0" err="1">
                          <a:solidFill>
                            <a:srgbClr val="FFFFFF"/>
                          </a:solidFill>
                          <a:effectLst/>
                          <a:highlight>
                            <a:srgbClr val="000000"/>
                          </a:highlight>
                          <a:latin typeface="Calibri" panose="020F0502020204030204" pitchFamily="34" charset="0"/>
                        </a:rPr>
                        <a:t>productName</a:t>
                      </a:r>
                      <a:endParaRPr lang="en-US" sz="1100" b="1" i="0" u="none" strike="noStrike" dirty="0">
                        <a:solidFill>
                          <a:srgbClr val="FFFFFF"/>
                        </a:solidFill>
                        <a:effectLst/>
                        <a:highlight>
                          <a:srgbClr val="000000"/>
                        </a:highligh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effectLst/>
                          <a:highlight>
                            <a:srgbClr val="000000"/>
                          </a:highlight>
                          <a:latin typeface="Calibri" panose="020F0502020204030204" pitchFamily="34" charset="0"/>
                        </a:rPr>
                        <a:t>MSRP</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4215261265"/>
                  </a:ext>
                </a:extLst>
              </a:tr>
              <a:tr h="221307">
                <a:tc>
                  <a:txBody>
                    <a:bodyPr/>
                    <a:lstStyle/>
                    <a:p>
                      <a:pPr algn="l" fontAlgn="b"/>
                      <a:r>
                        <a:rPr lang="en-US" sz="1100" b="0" i="0" u="none" strike="noStrike">
                          <a:solidFill>
                            <a:srgbClr val="000000"/>
                          </a:solidFill>
                          <a:effectLst/>
                          <a:highlight>
                            <a:srgbClr val="D9D9D9"/>
                          </a:highlight>
                          <a:latin typeface="Calibri" panose="020F0502020204030204" pitchFamily="34" charset="0"/>
                        </a:rPr>
                        <a:t>S10_1678</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highlight>
                            <a:srgbClr val="D9D9D9"/>
                          </a:highlight>
                          <a:latin typeface="Calibri" panose="020F0502020204030204" pitchFamily="34" charset="0"/>
                        </a:rPr>
                        <a:t>1969 Harley Davidson Ultimate Chopper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highlight>
                            <a:srgbClr val="D9D9D9"/>
                          </a:highlight>
                          <a:latin typeface="Calibri" panose="020F0502020204030204" pitchFamily="34" charset="0"/>
                        </a:rPr>
                        <a:t>95.7</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403622178"/>
                  </a:ext>
                </a:extLst>
              </a:tr>
              <a:tr h="221307">
                <a:tc>
                  <a:txBody>
                    <a:bodyPr/>
                    <a:lstStyle/>
                    <a:p>
                      <a:pPr algn="l" fontAlgn="b"/>
                      <a:r>
                        <a:rPr lang="en-US" sz="1100" b="0" i="0" u="none" strike="noStrike">
                          <a:solidFill>
                            <a:srgbClr val="000000"/>
                          </a:solidFill>
                          <a:effectLst/>
                          <a:latin typeface="Calibri" panose="020F0502020204030204" pitchFamily="34" charset="0"/>
                        </a:rPr>
                        <a:t>S12_3990</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1970 Plymouth Hemi Cuda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79.8</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3372150"/>
                  </a:ext>
                </a:extLst>
              </a:tr>
              <a:tr h="221307">
                <a:tc>
                  <a:txBody>
                    <a:bodyPr/>
                    <a:lstStyle/>
                    <a:p>
                      <a:pPr algn="l" fontAlgn="b"/>
                      <a:r>
                        <a:rPr lang="en-US" sz="1100" b="0" i="0" u="none" strike="noStrike">
                          <a:solidFill>
                            <a:srgbClr val="000000"/>
                          </a:solidFill>
                          <a:effectLst/>
                          <a:highlight>
                            <a:srgbClr val="D9D9D9"/>
                          </a:highlight>
                          <a:latin typeface="Calibri" panose="020F0502020204030204" pitchFamily="34" charset="0"/>
                        </a:rPr>
                        <a:t>S18_1367</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highlight>
                            <a:srgbClr val="D9D9D9"/>
                          </a:highlight>
                          <a:latin typeface="Calibri" panose="020F0502020204030204" pitchFamily="34" charset="0"/>
                        </a:rPr>
                        <a:t>1936 Mercedes-Benz 500K Special Roadster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highlight>
                            <a:srgbClr val="D9D9D9"/>
                          </a:highlight>
                          <a:latin typeface="Calibri" panose="020F0502020204030204" pitchFamily="34" charset="0"/>
                        </a:rPr>
                        <a:t>53.91</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76343662"/>
                  </a:ext>
                </a:extLst>
              </a:tr>
              <a:tr h="221307">
                <a:tc>
                  <a:txBody>
                    <a:bodyPr/>
                    <a:lstStyle/>
                    <a:p>
                      <a:pPr algn="l" fontAlgn="b"/>
                      <a:r>
                        <a:rPr lang="en-US" sz="1100" b="0" i="0" u="none" strike="noStrike">
                          <a:solidFill>
                            <a:srgbClr val="000000"/>
                          </a:solidFill>
                          <a:effectLst/>
                          <a:latin typeface="Calibri" panose="020F0502020204030204" pitchFamily="34" charset="0"/>
                        </a:rPr>
                        <a:t>S18_1889</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1948 Porsche 356-A Roadster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77</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002734"/>
                  </a:ext>
                </a:extLst>
              </a:tr>
              <a:tr h="221307">
                <a:tc>
                  <a:txBody>
                    <a:bodyPr/>
                    <a:lstStyle/>
                    <a:p>
                      <a:pPr algn="l" fontAlgn="b"/>
                      <a:r>
                        <a:rPr lang="en-US" sz="1100" b="0" i="0" u="none" strike="noStrike">
                          <a:solidFill>
                            <a:srgbClr val="000000"/>
                          </a:solidFill>
                          <a:effectLst/>
                          <a:highlight>
                            <a:srgbClr val="D9D9D9"/>
                          </a:highlight>
                          <a:latin typeface="Calibri" panose="020F0502020204030204" pitchFamily="34" charset="0"/>
                        </a:rPr>
                        <a:t>S18_2248</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highlight>
                            <a:srgbClr val="D9D9D9"/>
                          </a:highlight>
                          <a:latin typeface="Calibri" panose="020F0502020204030204" pitchFamily="34" charset="0"/>
                        </a:rPr>
                        <a:t>1911 Ford Town Car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highlight>
                            <a:srgbClr val="D9D9D9"/>
                          </a:highlight>
                          <a:latin typeface="Calibri" panose="020F0502020204030204" pitchFamily="34" charset="0"/>
                        </a:rPr>
                        <a:t>60.54</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24344657"/>
                  </a:ext>
                </a:extLst>
              </a:tr>
              <a:tr h="221307">
                <a:tc>
                  <a:txBody>
                    <a:bodyPr/>
                    <a:lstStyle/>
                    <a:p>
                      <a:pPr algn="l" fontAlgn="b"/>
                      <a:r>
                        <a:rPr lang="en-US" sz="1100" b="0" i="0" u="none" strike="noStrike">
                          <a:solidFill>
                            <a:srgbClr val="000000"/>
                          </a:solidFill>
                          <a:effectLst/>
                          <a:latin typeface="Calibri" panose="020F0502020204030204" pitchFamily="34" charset="0"/>
                        </a:rPr>
                        <a:t>S18_2432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1926 Ford Fire Engine</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60.77</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66589332"/>
                  </a:ext>
                </a:extLst>
              </a:tr>
              <a:tr h="221307">
                <a:tc>
                  <a:txBody>
                    <a:bodyPr/>
                    <a:lstStyle/>
                    <a:p>
                      <a:pPr algn="l" fontAlgn="b"/>
                      <a:r>
                        <a:rPr lang="en-US" sz="1100" b="0" i="0" u="none" strike="noStrike">
                          <a:solidFill>
                            <a:srgbClr val="000000"/>
                          </a:solidFill>
                          <a:effectLst/>
                          <a:highlight>
                            <a:srgbClr val="D9D9D9"/>
                          </a:highlight>
                          <a:latin typeface="Calibri" panose="020F0502020204030204" pitchFamily="34" charset="0"/>
                        </a:rPr>
                        <a:t>S18_2581</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highlight>
                            <a:srgbClr val="D9D9D9"/>
                          </a:highlight>
                          <a:latin typeface="Calibri" panose="020F0502020204030204" pitchFamily="34" charset="0"/>
                        </a:rPr>
                        <a:t>P-51-D Mustang</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highlight>
                            <a:srgbClr val="D9D9D9"/>
                          </a:highlight>
                          <a:latin typeface="Calibri" panose="020F0502020204030204" pitchFamily="34" charset="0"/>
                        </a:rPr>
                        <a:t>84.48</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568547413"/>
                  </a:ext>
                </a:extLst>
              </a:tr>
              <a:tr h="221307">
                <a:tc>
                  <a:txBody>
                    <a:bodyPr/>
                    <a:lstStyle/>
                    <a:p>
                      <a:pPr algn="l" fontAlgn="b"/>
                      <a:r>
                        <a:rPr lang="en-US" sz="1100" b="0" i="0" u="none" strike="noStrike">
                          <a:solidFill>
                            <a:srgbClr val="000000"/>
                          </a:solidFill>
                          <a:effectLst/>
                          <a:latin typeface="Calibri" panose="020F0502020204030204" pitchFamily="34" charset="0"/>
                        </a:rPr>
                        <a:t>S18_2625</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1936 Harley Davidson El Knucklehead</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60.57</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18585830"/>
                  </a:ext>
                </a:extLst>
              </a:tr>
              <a:tr h="221307">
                <a:tc>
                  <a:txBody>
                    <a:bodyPr/>
                    <a:lstStyle/>
                    <a:p>
                      <a:pPr algn="l" fontAlgn="b"/>
                      <a:r>
                        <a:rPr lang="en-US" sz="1100" b="0" i="0" u="none" strike="noStrike">
                          <a:solidFill>
                            <a:srgbClr val="000000"/>
                          </a:solidFill>
                          <a:effectLst/>
                          <a:highlight>
                            <a:srgbClr val="D9D9D9"/>
                          </a:highlight>
                          <a:latin typeface="Calibri" panose="020F0502020204030204" pitchFamily="34" charset="0"/>
                        </a:rPr>
                        <a:t>S18_2957</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highlight>
                            <a:srgbClr val="D9D9D9"/>
                          </a:highlight>
                          <a:latin typeface="Calibri" panose="020F0502020204030204" pitchFamily="34" charset="0"/>
                        </a:rPr>
                        <a:t>1934 Ford V8 Coupe</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highlight>
                            <a:srgbClr val="D9D9D9"/>
                          </a:highlight>
                          <a:latin typeface="Calibri" panose="020F0502020204030204" pitchFamily="34" charset="0"/>
                        </a:rPr>
                        <a:t>62.46</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299936579"/>
                  </a:ext>
                </a:extLst>
              </a:tr>
              <a:tr h="221307">
                <a:tc>
                  <a:txBody>
                    <a:bodyPr/>
                    <a:lstStyle/>
                    <a:p>
                      <a:pPr algn="l" fontAlgn="b"/>
                      <a:r>
                        <a:rPr lang="en-US" sz="1100" b="0" i="0" u="none" strike="noStrike">
                          <a:solidFill>
                            <a:srgbClr val="000000"/>
                          </a:solidFill>
                          <a:effectLst/>
                          <a:latin typeface="Calibri" panose="020F0502020204030204" pitchFamily="34" charset="0"/>
                        </a:rPr>
                        <a:t>S18_3029</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Calibri" panose="020F0502020204030204" pitchFamily="34" charset="0"/>
                        </a:rPr>
                        <a:t>1999 Yamaha Speed Boat</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rgbClr val="000000"/>
                          </a:solidFill>
                          <a:effectLst/>
                          <a:latin typeface="Calibri" panose="020F0502020204030204" pitchFamily="34" charset="0"/>
                        </a:rPr>
                        <a:t>86.02</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32198123"/>
                  </a:ext>
                </a:extLst>
              </a:tr>
            </a:tbl>
          </a:graphicData>
        </a:graphic>
      </p:graphicFrame>
      <p:graphicFrame>
        <p:nvGraphicFramePr>
          <p:cNvPr id="6" name="Chart 5">
            <a:extLst>
              <a:ext uri="{FF2B5EF4-FFF2-40B4-BE49-F238E27FC236}">
                <a16:creationId xmlns:a16="http://schemas.microsoft.com/office/drawing/2014/main" id="{45C4A20B-B621-737D-4EC7-DA9D8808E38B}"/>
              </a:ext>
            </a:extLst>
          </p:cNvPr>
          <p:cNvGraphicFramePr>
            <a:graphicFrameLocks/>
          </p:cNvGraphicFramePr>
          <p:nvPr>
            <p:extLst>
              <p:ext uri="{D42A27DB-BD31-4B8C-83A1-F6EECF244321}">
                <p14:modId xmlns:p14="http://schemas.microsoft.com/office/powerpoint/2010/main" val="4010796516"/>
              </p:ext>
            </p:extLst>
          </p:nvPr>
        </p:nvGraphicFramePr>
        <p:xfrm>
          <a:off x="6477000" y="1561509"/>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7518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A6044-E16F-3537-6720-437BC211D7C5}"/>
              </a:ext>
            </a:extLst>
          </p:cNvPr>
          <p:cNvSpPr>
            <a:spLocks noGrp="1"/>
          </p:cNvSpPr>
          <p:nvPr>
            <p:ph sz="half" idx="1"/>
          </p:nvPr>
        </p:nvSpPr>
        <p:spPr>
          <a:xfrm>
            <a:off x="838200" y="689317"/>
            <a:ext cx="5181600" cy="5487646"/>
          </a:xfrm>
        </p:spPr>
        <p:txBody>
          <a:bodyPr>
            <a:normAutofit/>
          </a:bodyPr>
          <a:lstStyle/>
          <a:p>
            <a:pPr marL="0" indent="0">
              <a:buNone/>
            </a:pPr>
            <a:r>
              <a:rPr lang="en-US" sz="2400" b="1" i="1" dirty="0">
                <a:latin typeface="Times New Roman" panose="02020603050405020304" pitchFamily="18" charset="0"/>
                <a:cs typeface="Times New Roman" panose="02020603050405020304" pitchFamily="18" charset="0"/>
              </a:rPr>
              <a:t>Total sales for each product.</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r>
              <a:rPr lang="en-US" sz="2200" b="1" i="1" dirty="0">
                <a:latin typeface="Times New Roman" panose="02020603050405020304" pitchFamily="18" charset="0"/>
                <a:cs typeface="Times New Roman" panose="02020603050405020304" pitchFamily="18" charset="0"/>
              </a:rPr>
              <a:t>INTERPRETATION: </a:t>
            </a:r>
            <a:r>
              <a:rPr lang="en-US" sz="2200" i="1" dirty="0">
                <a:latin typeface="Times New Roman" panose="02020603050405020304" pitchFamily="18" charset="0"/>
                <a:cs typeface="Times New Roman" panose="02020603050405020304" pitchFamily="18" charset="0"/>
              </a:rPr>
              <a:t>This query lists each product's total sales, which helps evaluate product performance</a:t>
            </a:r>
            <a:r>
              <a:rPr lang="en-US" sz="2400" b="1" i="1" dirty="0">
                <a:latin typeface="Times New Roman" panose="02020603050405020304" pitchFamily="18" charset="0"/>
                <a:cs typeface="Times New Roman" panose="02020603050405020304" pitchFamily="18" charset="0"/>
              </a:rPr>
              <a:t>.</a:t>
            </a:r>
          </a:p>
        </p:txBody>
      </p:sp>
      <p:sp>
        <p:nvSpPr>
          <p:cNvPr id="4" name="Content Placeholder 3">
            <a:extLst>
              <a:ext uri="{FF2B5EF4-FFF2-40B4-BE49-F238E27FC236}">
                <a16:creationId xmlns:a16="http://schemas.microsoft.com/office/drawing/2014/main" id="{E93F46A7-2ACA-BCBB-012C-055A937AE441}"/>
              </a:ext>
            </a:extLst>
          </p:cNvPr>
          <p:cNvSpPr>
            <a:spLocks noGrp="1"/>
          </p:cNvSpPr>
          <p:nvPr>
            <p:ph sz="half" idx="2"/>
          </p:nvPr>
        </p:nvSpPr>
        <p:spPr>
          <a:xfrm>
            <a:off x="6172200" y="590843"/>
            <a:ext cx="5181600" cy="5586120"/>
          </a:xfrm>
        </p:spPr>
        <p:txBody>
          <a:bodyPr>
            <a:normAutofit/>
          </a:bodyPr>
          <a:lstStyle/>
          <a:p>
            <a:pPr marL="0" indent="0">
              <a:buNone/>
            </a:pPr>
            <a:r>
              <a:rPr lang="en-US" dirty="0"/>
              <a:t> </a:t>
            </a:r>
            <a:r>
              <a:rPr lang="en-US" sz="2200" b="1" i="1" dirty="0">
                <a:latin typeface="Times New Roman" panose="02020603050405020304" pitchFamily="18" charset="0"/>
                <a:cs typeface="Times New Roman" panose="02020603050405020304" pitchFamily="18" charset="0"/>
              </a:rPr>
              <a:t>The names of all products that have been ordered by more than 10 customers.</a:t>
            </a: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r>
              <a:rPr lang="en-US" sz="2200" b="1" i="1" dirty="0">
                <a:latin typeface="Times New Roman" panose="02020603050405020304" pitchFamily="18" charset="0"/>
                <a:cs typeface="Times New Roman" panose="02020603050405020304" pitchFamily="18" charset="0"/>
              </a:rPr>
              <a:t>INTERPRETATION: </a:t>
            </a:r>
            <a:r>
              <a:rPr lang="en-US" sz="2200" i="1" dirty="0">
                <a:latin typeface="Times New Roman" panose="02020603050405020304" pitchFamily="18" charset="0"/>
                <a:cs typeface="Times New Roman" panose="02020603050405020304" pitchFamily="18" charset="0"/>
              </a:rPr>
              <a:t>This query identifies products that have been purchased by more than 10 customers which have a broad customer base,  indicating popularity.</a:t>
            </a:r>
          </a:p>
          <a:p>
            <a:pPr marL="0" indent="0">
              <a:buNone/>
            </a:pPr>
            <a:endParaRPr lang="en-US" sz="2400" b="1" i="1"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7E73D238-A598-3DB0-5053-FE92A0E393B4}"/>
              </a:ext>
            </a:extLst>
          </p:cNvPr>
          <p:cNvGraphicFramePr>
            <a:graphicFrameLocks noGrp="1"/>
          </p:cNvGraphicFramePr>
          <p:nvPr>
            <p:extLst>
              <p:ext uri="{D42A27DB-BD31-4B8C-83A1-F6EECF244321}">
                <p14:modId xmlns:p14="http://schemas.microsoft.com/office/powerpoint/2010/main" val="2137985310"/>
              </p:ext>
            </p:extLst>
          </p:nvPr>
        </p:nvGraphicFramePr>
        <p:xfrm>
          <a:off x="1001931" y="1325208"/>
          <a:ext cx="4287521" cy="3021708"/>
        </p:xfrm>
        <a:graphic>
          <a:graphicData uri="http://schemas.openxmlformats.org/drawingml/2006/table">
            <a:tbl>
              <a:tblPr/>
              <a:tblGrid>
                <a:gridCol w="1472193">
                  <a:extLst>
                    <a:ext uri="{9D8B030D-6E8A-4147-A177-3AD203B41FA5}">
                      <a16:colId xmlns:a16="http://schemas.microsoft.com/office/drawing/2014/main" val="1434190643"/>
                    </a:ext>
                  </a:extLst>
                </a:gridCol>
                <a:gridCol w="1534331">
                  <a:extLst>
                    <a:ext uri="{9D8B030D-6E8A-4147-A177-3AD203B41FA5}">
                      <a16:colId xmlns:a16="http://schemas.microsoft.com/office/drawing/2014/main" val="3270113629"/>
                    </a:ext>
                  </a:extLst>
                </a:gridCol>
                <a:gridCol w="1280997">
                  <a:extLst>
                    <a:ext uri="{9D8B030D-6E8A-4147-A177-3AD203B41FA5}">
                      <a16:colId xmlns:a16="http://schemas.microsoft.com/office/drawing/2014/main" val="1118908380"/>
                    </a:ext>
                  </a:extLst>
                </a:gridCol>
              </a:tblGrid>
              <a:tr h="224997">
                <a:tc>
                  <a:txBody>
                    <a:bodyPr/>
                    <a:lstStyle/>
                    <a:p>
                      <a:pPr algn="l" fontAlgn="b"/>
                      <a:r>
                        <a:rPr lang="en-US" sz="1100" b="1" i="0" u="none" strike="noStrike">
                          <a:solidFill>
                            <a:srgbClr val="FFFFFF"/>
                          </a:solidFill>
                          <a:effectLst/>
                          <a:highlight>
                            <a:srgbClr val="000000"/>
                          </a:highlight>
                          <a:latin typeface="Calibri" panose="020F0502020204030204" pitchFamily="34" charset="0"/>
                        </a:rPr>
                        <a:t>productCode</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effectLst/>
                          <a:highlight>
                            <a:srgbClr val="000000"/>
                          </a:highlight>
                          <a:latin typeface="Calibri" panose="020F0502020204030204" pitchFamily="34" charset="0"/>
                        </a:rPr>
                        <a:t>productName</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effectLst/>
                          <a:highlight>
                            <a:srgbClr val="000000"/>
                          </a:highlight>
                          <a:latin typeface="Calibri" panose="020F0502020204030204" pitchFamily="34" charset="0"/>
                        </a:rPr>
                        <a:t>total_sales</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498351999"/>
                  </a:ext>
                </a:extLst>
              </a:tr>
              <a:tr h="407244">
                <a:tc>
                  <a:txBody>
                    <a:bodyPr/>
                    <a:lstStyle/>
                    <a:p>
                      <a:pPr algn="l" fontAlgn="b"/>
                      <a:r>
                        <a:rPr lang="en-US" sz="1100" b="0" i="0" u="none" strike="noStrike">
                          <a:solidFill>
                            <a:srgbClr val="000000"/>
                          </a:solidFill>
                          <a:effectLst/>
                          <a:highlight>
                            <a:srgbClr val="D9D9D9"/>
                          </a:highlight>
                          <a:latin typeface="Calibri" panose="020F0502020204030204" pitchFamily="34" charset="0"/>
                        </a:rPr>
                        <a:t>S10_1678</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highlight>
                            <a:srgbClr val="D9D9D9"/>
                          </a:highlight>
                          <a:latin typeface="Calibri" panose="020F0502020204030204" pitchFamily="34" charset="0"/>
                        </a:rPr>
                        <a:t>1969 Harley Davidson Ultimate Chopper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highlight>
                            <a:srgbClr val="D9D9D9"/>
                          </a:highlight>
                          <a:latin typeface="Calibri" panose="020F0502020204030204" pitchFamily="34" charset="0"/>
                        </a:rPr>
                        <a:t>90157.77</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80046706"/>
                  </a:ext>
                </a:extLst>
              </a:tr>
              <a:tr h="407244">
                <a:tc>
                  <a:txBody>
                    <a:bodyPr/>
                    <a:lstStyle/>
                    <a:p>
                      <a:pPr algn="l" fontAlgn="b"/>
                      <a:r>
                        <a:rPr lang="en-US" sz="1100" b="0" i="0" u="none" strike="noStrike">
                          <a:solidFill>
                            <a:srgbClr val="000000"/>
                          </a:solidFill>
                          <a:effectLst/>
                          <a:latin typeface="Calibri" panose="020F0502020204030204" pitchFamily="34" charset="0"/>
                        </a:rPr>
                        <a:t>S10_1949</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1952 Alpine Renault 1300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190017.96</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4852171"/>
                  </a:ext>
                </a:extLst>
              </a:tr>
              <a:tr h="224997">
                <a:tc>
                  <a:txBody>
                    <a:bodyPr/>
                    <a:lstStyle/>
                    <a:p>
                      <a:pPr algn="l" fontAlgn="b"/>
                      <a:r>
                        <a:rPr lang="en-US" sz="1100" b="0" i="0" u="none" strike="noStrike">
                          <a:solidFill>
                            <a:srgbClr val="000000"/>
                          </a:solidFill>
                          <a:effectLst/>
                          <a:highlight>
                            <a:srgbClr val="D9D9D9"/>
                          </a:highlight>
                          <a:latin typeface="Calibri" panose="020F0502020204030204" pitchFamily="34" charset="0"/>
                        </a:rPr>
                        <a:t>S10_2016</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highlight>
                            <a:srgbClr val="D9D9D9"/>
                          </a:highlight>
                          <a:latin typeface="Calibri" panose="020F0502020204030204" pitchFamily="34" charset="0"/>
                        </a:rPr>
                        <a:t>1996 Moto Guzzi 1100i</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highlight>
                            <a:srgbClr val="D9D9D9"/>
                          </a:highlight>
                          <a:latin typeface="Calibri" panose="020F0502020204030204" pitchFamily="34" charset="0"/>
                        </a:rPr>
                        <a:t>109998.82</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28429055"/>
                  </a:ext>
                </a:extLst>
              </a:tr>
              <a:tr h="407244">
                <a:tc>
                  <a:txBody>
                    <a:bodyPr/>
                    <a:lstStyle/>
                    <a:p>
                      <a:pPr algn="l" fontAlgn="b"/>
                      <a:r>
                        <a:rPr lang="en-US" sz="1100" b="0" i="0" u="none" strike="noStrike">
                          <a:solidFill>
                            <a:srgbClr val="000000"/>
                          </a:solidFill>
                          <a:effectLst/>
                          <a:latin typeface="Calibri" panose="020F0502020204030204" pitchFamily="34" charset="0"/>
                        </a:rPr>
                        <a:t>S10_4698</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2003 Harley-Davidson Eagle Drag Bike</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rgbClr val="000000"/>
                          </a:solidFill>
                          <a:effectLst/>
                          <a:latin typeface="Calibri" panose="020F0502020204030204" pitchFamily="34" charset="0"/>
                        </a:rPr>
                        <a:t>170686</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4564491"/>
                  </a:ext>
                </a:extLst>
              </a:tr>
              <a:tr h="224997">
                <a:tc>
                  <a:txBody>
                    <a:bodyPr/>
                    <a:lstStyle/>
                    <a:p>
                      <a:pPr algn="l" fontAlgn="b"/>
                      <a:r>
                        <a:rPr lang="en-US" sz="1100" b="0" i="0" u="none" strike="noStrike">
                          <a:solidFill>
                            <a:srgbClr val="000000"/>
                          </a:solidFill>
                          <a:effectLst/>
                          <a:highlight>
                            <a:srgbClr val="D9D9D9"/>
                          </a:highlight>
                          <a:latin typeface="Calibri" panose="020F0502020204030204" pitchFamily="34" charset="0"/>
                        </a:rPr>
                        <a:t>S10_4757</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highlight>
                            <a:srgbClr val="D9D9D9"/>
                          </a:highlight>
                          <a:latin typeface="Calibri" panose="020F0502020204030204" pitchFamily="34" charset="0"/>
                        </a:rPr>
                        <a:t>1972 Alfa Romeo GTA</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highlight>
                            <a:srgbClr val="D9D9D9"/>
                          </a:highlight>
                          <a:latin typeface="Calibri" panose="020F0502020204030204" pitchFamily="34" charset="0"/>
                        </a:rPr>
                        <a:t>127924.32</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63700249"/>
                  </a:ext>
                </a:extLst>
              </a:tr>
              <a:tr h="224997">
                <a:tc>
                  <a:txBody>
                    <a:bodyPr/>
                    <a:lstStyle/>
                    <a:p>
                      <a:pPr algn="l" fontAlgn="b"/>
                      <a:r>
                        <a:rPr lang="en-US" sz="1100" b="0" i="0" u="none" strike="noStrike">
                          <a:solidFill>
                            <a:srgbClr val="000000"/>
                          </a:solidFill>
                          <a:effectLst/>
                          <a:latin typeface="Calibri" panose="020F0502020204030204" pitchFamily="34" charset="0"/>
                        </a:rPr>
                        <a:t>S10_4962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1962 LanciaA Delta 16V</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123123.01</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20749006"/>
                  </a:ext>
                </a:extLst>
              </a:tr>
              <a:tr h="224997">
                <a:tc>
                  <a:txBody>
                    <a:bodyPr/>
                    <a:lstStyle/>
                    <a:p>
                      <a:pPr algn="l" fontAlgn="b"/>
                      <a:r>
                        <a:rPr lang="en-US" sz="1100" b="0" i="0" u="none" strike="noStrike">
                          <a:solidFill>
                            <a:srgbClr val="000000"/>
                          </a:solidFill>
                          <a:effectLst/>
                          <a:highlight>
                            <a:srgbClr val="D9D9D9"/>
                          </a:highlight>
                          <a:latin typeface="Calibri" panose="020F0502020204030204" pitchFamily="34" charset="0"/>
                        </a:rPr>
                        <a:t>S12_1099</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highlight>
                            <a:srgbClr val="D9D9D9"/>
                          </a:highlight>
                          <a:latin typeface="Calibri" panose="020F0502020204030204" pitchFamily="34" charset="0"/>
                        </a:rPr>
                        <a:t>1968 Ford Mustang</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highlight>
                            <a:srgbClr val="D9D9D9"/>
                          </a:highlight>
                          <a:latin typeface="Calibri" panose="020F0502020204030204" pitchFamily="34" charset="0"/>
                        </a:rPr>
                        <a:t>161531.48</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640350"/>
                  </a:ext>
                </a:extLst>
              </a:tr>
              <a:tr h="224997">
                <a:tc>
                  <a:txBody>
                    <a:bodyPr/>
                    <a:lstStyle/>
                    <a:p>
                      <a:pPr algn="l" fontAlgn="b"/>
                      <a:r>
                        <a:rPr lang="en-US" sz="1100" b="0" i="0" u="none" strike="noStrike">
                          <a:solidFill>
                            <a:srgbClr val="000000"/>
                          </a:solidFill>
                          <a:effectLst/>
                          <a:latin typeface="Calibri" panose="020F0502020204030204" pitchFamily="34" charset="0"/>
                        </a:rPr>
                        <a:t>S12_1108</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2001 Ferrari Enzo</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190755.86</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4116955"/>
                  </a:ext>
                </a:extLst>
              </a:tr>
              <a:tr h="224997">
                <a:tc>
                  <a:txBody>
                    <a:bodyPr/>
                    <a:lstStyle/>
                    <a:p>
                      <a:pPr algn="l" fontAlgn="b"/>
                      <a:r>
                        <a:rPr lang="en-US" sz="1100" b="0" i="0" u="none" strike="noStrike">
                          <a:solidFill>
                            <a:srgbClr val="000000"/>
                          </a:solidFill>
                          <a:effectLst/>
                          <a:highlight>
                            <a:srgbClr val="D9D9D9"/>
                          </a:highlight>
                          <a:latin typeface="Calibri" panose="020F0502020204030204" pitchFamily="34" charset="0"/>
                        </a:rPr>
                        <a:t>S12_1666</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highlight>
                            <a:srgbClr val="D9D9D9"/>
                          </a:highlight>
                          <a:latin typeface="Calibri" panose="020F0502020204030204" pitchFamily="34" charset="0"/>
                        </a:rPr>
                        <a:t>1958 Setra Bus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highlight>
                            <a:srgbClr val="D9D9D9"/>
                          </a:highlight>
                          <a:latin typeface="Calibri" panose="020F0502020204030204" pitchFamily="34" charset="0"/>
                        </a:rPr>
                        <a:t>119085.25</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57182465"/>
                  </a:ext>
                </a:extLst>
              </a:tr>
              <a:tr h="224997">
                <a:tc>
                  <a:txBody>
                    <a:bodyPr/>
                    <a:lstStyle/>
                    <a:p>
                      <a:pPr algn="l" fontAlgn="b"/>
                      <a:r>
                        <a:rPr lang="en-US" sz="1100" b="0" i="0" u="none" strike="noStrike">
                          <a:solidFill>
                            <a:srgbClr val="000000"/>
                          </a:solidFill>
                          <a:effectLst/>
                          <a:latin typeface="Calibri" panose="020F0502020204030204" pitchFamily="34" charset="0"/>
                        </a:rPr>
                        <a:t>S12_2823</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2002 Suzuki XREO</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rgbClr val="000000"/>
                          </a:solidFill>
                          <a:effectLst/>
                          <a:latin typeface="Calibri" panose="020F0502020204030204" pitchFamily="34" charset="0"/>
                        </a:rPr>
                        <a:t>135767.03</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13372590"/>
                  </a:ext>
                </a:extLst>
              </a:tr>
            </a:tbl>
          </a:graphicData>
        </a:graphic>
      </p:graphicFrame>
      <p:graphicFrame>
        <p:nvGraphicFramePr>
          <p:cNvPr id="6" name="Table 5">
            <a:extLst>
              <a:ext uri="{FF2B5EF4-FFF2-40B4-BE49-F238E27FC236}">
                <a16:creationId xmlns:a16="http://schemas.microsoft.com/office/drawing/2014/main" id="{8450B3D2-E3A2-5A8A-C4C7-481C36167DED}"/>
              </a:ext>
            </a:extLst>
          </p:cNvPr>
          <p:cNvGraphicFramePr>
            <a:graphicFrameLocks noGrp="1"/>
          </p:cNvGraphicFramePr>
          <p:nvPr>
            <p:extLst>
              <p:ext uri="{D42A27DB-BD31-4B8C-83A1-F6EECF244321}">
                <p14:modId xmlns:p14="http://schemas.microsoft.com/office/powerpoint/2010/main" val="661142287"/>
              </p:ext>
            </p:extLst>
          </p:nvPr>
        </p:nvGraphicFramePr>
        <p:xfrm>
          <a:off x="6372665" y="1533378"/>
          <a:ext cx="4817403" cy="2982348"/>
        </p:xfrm>
        <a:graphic>
          <a:graphicData uri="http://schemas.openxmlformats.org/drawingml/2006/table">
            <a:tbl>
              <a:tblPr/>
              <a:tblGrid>
                <a:gridCol w="1911479">
                  <a:extLst>
                    <a:ext uri="{9D8B030D-6E8A-4147-A177-3AD203B41FA5}">
                      <a16:colId xmlns:a16="http://schemas.microsoft.com/office/drawing/2014/main" val="1044461070"/>
                    </a:ext>
                  </a:extLst>
                </a:gridCol>
                <a:gridCol w="2905924">
                  <a:extLst>
                    <a:ext uri="{9D8B030D-6E8A-4147-A177-3AD203B41FA5}">
                      <a16:colId xmlns:a16="http://schemas.microsoft.com/office/drawing/2014/main" val="1843925869"/>
                    </a:ext>
                  </a:extLst>
                </a:gridCol>
              </a:tblGrid>
              <a:tr h="222066">
                <a:tc>
                  <a:txBody>
                    <a:bodyPr/>
                    <a:lstStyle/>
                    <a:p>
                      <a:pPr algn="l" fontAlgn="b"/>
                      <a:r>
                        <a:rPr lang="en-US" sz="1100" b="1" i="0" u="none" strike="noStrike">
                          <a:solidFill>
                            <a:srgbClr val="FFFFFF"/>
                          </a:solidFill>
                          <a:effectLst/>
                          <a:highlight>
                            <a:srgbClr val="000000"/>
                          </a:highlight>
                          <a:latin typeface="Calibri" panose="020F0502020204030204" pitchFamily="34" charset="0"/>
                        </a:rPr>
                        <a:t>productName</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effectLst/>
                          <a:highlight>
                            <a:srgbClr val="000000"/>
                          </a:highlight>
                          <a:latin typeface="Calibri" panose="020F0502020204030204" pitchFamily="34" charset="0"/>
                        </a:rPr>
                        <a:t>number_of_customers</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2836500668"/>
                  </a:ext>
                </a:extLst>
              </a:tr>
              <a:tr h="222066">
                <a:tc>
                  <a:txBody>
                    <a:bodyPr/>
                    <a:lstStyle/>
                    <a:p>
                      <a:pPr algn="l" fontAlgn="b"/>
                      <a:r>
                        <a:rPr lang="en-US" sz="1100" b="0" i="0" u="none" strike="noStrike">
                          <a:solidFill>
                            <a:srgbClr val="000000"/>
                          </a:solidFill>
                          <a:effectLst/>
                          <a:highlight>
                            <a:srgbClr val="D9D9D9"/>
                          </a:highlight>
                          <a:latin typeface="Calibri" panose="020F0502020204030204" pitchFamily="34" charset="0"/>
                        </a:rPr>
                        <a:t>1965 Aston Martin DB5</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highlight>
                            <a:srgbClr val="D9D9D9"/>
                          </a:highlight>
                          <a:latin typeface="Calibri" panose="020F0502020204030204" pitchFamily="34" charset="0"/>
                        </a:rPr>
                        <a:t>25</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13383879"/>
                  </a:ext>
                </a:extLst>
              </a:tr>
              <a:tr h="222066">
                <a:tc>
                  <a:txBody>
                    <a:bodyPr/>
                    <a:lstStyle/>
                    <a:p>
                      <a:pPr algn="l" fontAlgn="b"/>
                      <a:r>
                        <a:rPr lang="it-IT" sz="1100" b="0" i="0" u="none" strike="noStrike">
                          <a:solidFill>
                            <a:srgbClr val="000000"/>
                          </a:solidFill>
                          <a:effectLst/>
                          <a:latin typeface="Calibri" panose="020F0502020204030204" pitchFamily="34" charset="0"/>
                        </a:rPr>
                        <a:t>1999 Indy 500 Monte Carlo SS</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25</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31916039"/>
                  </a:ext>
                </a:extLst>
              </a:tr>
              <a:tr h="401940">
                <a:tc>
                  <a:txBody>
                    <a:bodyPr/>
                    <a:lstStyle/>
                    <a:p>
                      <a:pPr algn="l" fontAlgn="b"/>
                      <a:r>
                        <a:rPr lang="en-US" sz="1100" b="0" i="0" u="none" strike="noStrike">
                          <a:solidFill>
                            <a:srgbClr val="000000"/>
                          </a:solidFill>
                          <a:effectLst/>
                          <a:highlight>
                            <a:srgbClr val="D9D9D9"/>
                          </a:highlight>
                          <a:latin typeface="Calibri" panose="020F0502020204030204" pitchFamily="34" charset="0"/>
                        </a:rPr>
                        <a:t>1948 Porsche Type 356 Roadster</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highlight>
                            <a:srgbClr val="D9D9D9"/>
                          </a:highlight>
                          <a:latin typeface="Calibri" panose="020F0502020204030204" pitchFamily="34" charset="0"/>
                        </a:rPr>
                        <a:t>25</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694305158"/>
                  </a:ext>
                </a:extLst>
              </a:tr>
              <a:tr h="222066">
                <a:tc>
                  <a:txBody>
                    <a:bodyPr/>
                    <a:lstStyle/>
                    <a:p>
                      <a:pPr algn="l" fontAlgn="b"/>
                      <a:r>
                        <a:rPr lang="en-US" sz="1100" b="0" i="0" u="none" strike="noStrike">
                          <a:solidFill>
                            <a:srgbClr val="000000"/>
                          </a:solidFill>
                          <a:effectLst/>
                          <a:latin typeface="Calibri" panose="020F0502020204030204" pitchFamily="34" charset="0"/>
                        </a:rPr>
                        <a:t>1966 Shelby Cobra 427 S/C</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25</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30607539"/>
                  </a:ext>
                </a:extLst>
              </a:tr>
              <a:tr h="222066">
                <a:tc>
                  <a:txBody>
                    <a:bodyPr/>
                    <a:lstStyle/>
                    <a:p>
                      <a:pPr algn="l" fontAlgn="b"/>
                      <a:r>
                        <a:rPr lang="en-US" sz="1100" b="0" i="0" u="none" strike="noStrike">
                          <a:solidFill>
                            <a:srgbClr val="000000"/>
                          </a:solidFill>
                          <a:effectLst/>
                          <a:highlight>
                            <a:srgbClr val="D9D9D9"/>
                          </a:highlight>
                          <a:latin typeface="Calibri" panose="020F0502020204030204" pitchFamily="34" charset="0"/>
                        </a:rPr>
                        <a:t>1996 Moto Guzzi 1100i</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highlight>
                            <a:srgbClr val="D9D9D9"/>
                          </a:highlight>
                          <a:latin typeface="Calibri" panose="020F0502020204030204" pitchFamily="34" charset="0"/>
                        </a:rPr>
                        <a:t>28</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957747525"/>
                  </a:ext>
                </a:extLst>
              </a:tr>
              <a:tr h="401940">
                <a:tc>
                  <a:txBody>
                    <a:bodyPr/>
                    <a:lstStyle/>
                    <a:p>
                      <a:pPr algn="l" fontAlgn="b"/>
                      <a:r>
                        <a:rPr lang="en-US" sz="1100" b="0" i="0" u="none" strike="noStrike">
                          <a:solidFill>
                            <a:srgbClr val="000000"/>
                          </a:solidFill>
                          <a:effectLst/>
                          <a:latin typeface="Calibri" panose="020F0502020204030204" pitchFamily="34" charset="0"/>
                        </a:rPr>
                        <a:t>1936 Harley Davidson El Knucklehead</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28</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25487286"/>
                  </a:ext>
                </a:extLst>
              </a:tr>
              <a:tr h="401940">
                <a:tc>
                  <a:txBody>
                    <a:bodyPr/>
                    <a:lstStyle/>
                    <a:p>
                      <a:pPr algn="l" fontAlgn="b"/>
                      <a:r>
                        <a:rPr lang="en-US" sz="1100" b="0" i="0" u="none" strike="noStrike">
                          <a:solidFill>
                            <a:srgbClr val="000000"/>
                          </a:solidFill>
                          <a:effectLst/>
                          <a:highlight>
                            <a:srgbClr val="D9D9D9"/>
                          </a:highlight>
                          <a:latin typeface="Calibri" panose="020F0502020204030204" pitchFamily="34" charset="0"/>
                        </a:rPr>
                        <a:t>1938 Cadillac V-16 Presidential Limousine</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highlight>
                            <a:srgbClr val="D9D9D9"/>
                          </a:highlight>
                          <a:latin typeface="Calibri" panose="020F0502020204030204" pitchFamily="34" charset="0"/>
                        </a:rPr>
                        <a:t>28</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302713667"/>
                  </a:ext>
                </a:extLst>
              </a:tr>
              <a:tr h="222066">
                <a:tc>
                  <a:txBody>
                    <a:bodyPr/>
                    <a:lstStyle/>
                    <a:p>
                      <a:pPr algn="l" fontAlgn="b"/>
                      <a:r>
                        <a:rPr lang="en-US" sz="1100" b="0" i="0" u="none" strike="noStrike">
                          <a:solidFill>
                            <a:srgbClr val="000000"/>
                          </a:solidFill>
                          <a:effectLst/>
                          <a:latin typeface="Calibri" panose="020F0502020204030204" pitchFamily="34" charset="0"/>
                        </a:rPr>
                        <a:t>1917 Grand Touring Sedan</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25</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4624757"/>
                  </a:ext>
                </a:extLst>
              </a:tr>
              <a:tr h="222066">
                <a:tc>
                  <a:txBody>
                    <a:bodyPr/>
                    <a:lstStyle/>
                    <a:p>
                      <a:pPr algn="l" fontAlgn="b"/>
                      <a:r>
                        <a:rPr lang="en-US" sz="1100" b="0" i="0" u="none" strike="noStrike">
                          <a:solidFill>
                            <a:srgbClr val="000000"/>
                          </a:solidFill>
                          <a:effectLst/>
                          <a:highlight>
                            <a:srgbClr val="D9D9D9"/>
                          </a:highlight>
                          <a:latin typeface="Calibri" panose="020F0502020204030204" pitchFamily="34" charset="0"/>
                        </a:rPr>
                        <a:t>1911 Ford Town Car</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highlight>
                            <a:srgbClr val="D9D9D9"/>
                          </a:highlight>
                          <a:latin typeface="Calibri" panose="020F0502020204030204" pitchFamily="34" charset="0"/>
                        </a:rPr>
                        <a:t>25</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06162228"/>
                  </a:ext>
                </a:extLst>
              </a:tr>
              <a:tr h="222066">
                <a:tc>
                  <a:txBody>
                    <a:bodyPr/>
                    <a:lstStyle/>
                    <a:p>
                      <a:pPr algn="l" fontAlgn="b"/>
                      <a:r>
                        <a:rPr lang="fr-FR" sz="1100" b="0" i="0" u="none" strike="noStrike">
                          <a:solidFill>
                            <a:srgbClr val="000000"/>
                          </a:solidFill>
                          <a:effectLst/>
                          <a:latin typeface="Calibri" panose="020F0502020204030204" pitchFamily="34" charset="0"/>
                        </a:rPr>
                        <a:t>1932 Model A Ford J-Coupe</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rgbClr val="000000"/>
                          </a:solidFill>
                          <a:effectLst/>
                          <a:latin typeface="Calibri" panose="020F0502020204030204" pitchFamily="34" charset="0"/>
                        </a:rPr>
                        <a:t>28</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84943639"/>
                  </a:ext>
                </a:extLst>
              </a:tr>
            </a:tbl>
          </a:graphicData>
        </a:graphic>
      </p:graphicFrame>
    </p:spTree>
    <p:extLst>
      <p:ext uri="{BB962C8B-B14F-4D97-AF65-F5344CB8AC3E}">
        <p14:creationId xmlns:p14="http://schemas.microsoft.com/office/powerpoint/2010/main" val="3592094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991383-C7D7-6B8E-C439-8D6F1CA0B419}"/>
              </a:ext>
            </a:extLst>
          </p:cNvPr>
          <p:cNvSpPr>
            <a:spLocks noGrp="1"/>
          </p:cNvSpPr>
          <p:nvPr>
            <p:ph sz="half" idx="1"/>
          </p:nvPr>
        </p:nvSpPr>
        <p:spPr>
          <a:xfrm>
            <a:off x="838200" y="618978"/>
            <a:ext cx="5181600" cy="5866228"/>
          </a:xfrm>
        </p:spPr>
        <p:txBody>
          <a:bodyPr>
            <a:normAutofit fontScale="92500"/>
          </a:bodyPr>
          <a:lstStyle/>
          <a:p>
            <a:pPr marL="0" indent="0">
              <a:buNone/>
            </a:pPr>
            <a:r>
              <a:rPr lang="en-US" sz="2200" b="1" i="1" dirty="0">
                <a:latin typeface="Times New Roman" panose="02020603050405020304" pitchFamily="18" charset="0"/>
                <a:cs typeface="Times New Roman" panose="02020603050405020304" pitchFamily="18" charset="0"/>
              </a:rPr>
              <a:t>The names of all products that have been ordered more than the average number of orders for their product line.</a:t>
            </a: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r>
              <a:rPr lang="en-US" sz="2200" b="1" i="1" dirty="0">
                <a:latin typeface="Times New Roman" panose="02020603050405020304" pitchFamily="18" charset="0"/>
                <a:cs typeface="Times New Roman" panose="02020603050405020304" pitchFamily="18" charset="0"/>
              </a:rPr>
              <a:t>INTERPRETATION: </a:t>
            </a:r>
            <a:r>
              <a:rPr lang="en-US" sz="2400" i="1" dirty="0">
                <a:latin typeface="Times New Roman" panose="02020603050405020304" pitchFamily="18" charset="0"/>
                <a:cs typeface="Times New Roman" panose="02020603050405020304" pitchFamily="18" charset="0"/>
              </a:rPr>
              <a:t>This query retrieves products that have been ordered in quantities greater than the average quantity ordered across all products, which may indicate high demand or popularity.</a:t>
            </a:r>
          </a:p>
          <a:p>
            <a:pPr marL="0" indent="0">
              <a:buNone/>
            </a:pPr>
            <a:endParaRPr lang="en-US" sz="2400" b="1" i="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5FCB7A7-FD3E-4A04-29AD-31119EEBCA6D}"/>
              </a:ext>
            </a:extLst>
          </p:cNvPr>
          <p:cNvSpPr>
            <a:spLocks noGrp="1"/>
          </p:cNvSpPr>
          <p:nvPr>
            <p:ph sz="half" idx="2"/>
          </p:nvPr>
        </p:nvSpPr>
        <p:spPr>
          <a:xfrm>
            <a:off x="6172200" y="618978"/>
            <a:ext cx="5181600" cy="5557985"/>
          </a:xfrm>
        </p:spPr>
        <p:txBody>
          <a:bodyPr>
            <a:normAutofit fontScale="92500"/>
          </a:bodyPr>
          <a:lstStyle/>
          <a:p>
            <a:pPr marL="0" indent="0">
              <a:buNone/>
            </a:pPr>
            <a:r>
              <a:rPr lang="en-US" sz="2400" b="1" i="1" dirty="0">
                <a:latin typeface="Times New Roman" panose="02020603050405020304" pitchFamily="18" charset="0"/>
                <a:cs typeface="Times New Roman" panose="02020603050405020304" pitchFamily="18" charset="0"/>
              </a:rPr>
              <a:t>The total number of employees.</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r>
              <a:rPr lang="en-US" sz="2400" b="1" i="1" dirty="0">
                <a:latin typeface="Times New Roman" panose="02020603050405020304" pitchFamily="18" charset="0"/>
                <a:cs typeface="Times New Roman" panose="02020603050405020304" pitchFamily="18" charset="0"/>
              </a:rPr>
              <a:t>INTERPRETATION: </a:t>
            </a:r>
            <a:r>
              <a:rPr lang="en-US" sz="2200" i="1" dirty="0">
                <a:latin typeface="Times New Roman" panose="02020603050405020304" pitchFamily="18" charset="0"/>
                <a:cs typeface="Times New Roman" panose="02020603050405020304" pitchFamily="18" charset="0"/>
              </a:rPr>
              <a:t>This query returns the total number of employees in the employees table by counting all the rows. The result will give the total number of entries or employees.</a:t>
            </a:r>
          </a:p>
        </p:txBody>
      </p:sp>
      <p:graphicFrame>
        <p:nvGraphicFramePr>
          <p:cNvPr id="5" name="Chart 4">
            <a:extLst>
              <a:ext uri="{FF2B5EF4-FFF2-40B4-BE49-F238E27FC236}">
                <a16:creationId xmlns:a16="http://schemas.microsoft.com/office/drawing/2014/main" id="{3B04BC8E-A8B7-51D1-F7D0-B0016CA33250}"/>
              </a:ext>
            </a:extLst>
          </p:cNvPr>
          <p:cNvGraphicFramePr>
            <a:graphicFrameLocks/>
          </p:cNvGraphicFramePr>
          <p:nvPr>
            <p:extLst>
              <p:ext uri="{D42A27DB-BD31-4B8C-83A1-F6EECF244321}">
                <p14:modId xmlns:p14="http://schemas.microsoft.com/office/powerpoint/2010/main" val="3327617540"/>
              </p:ext>
            </p:extLst>
          </p:nvPr>
        </p:nvGraphicFramePr>
        <p:xfrm>
          <a:off x="998806" y="1635369"/>
          <a:ext cx="4473526" cy="29084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A0042287-88DB-5C59-86EA-E7E6ED9384D6}"/>
              </a:ext>
            </a:extLst>
          </p:cNvPr>
          <p:cNvGraphicFramePr>
            <a:graphicFrameLocks/>
          </p:cNvGraphicFramePr>
          <p:nvPr>
            <p:extLst>
              <p:ext uri="{D42A27DB-BD31-4B8C-83A1-F6EECF244321}">
                <p14:modId xmlns:p14="http://schemas.microsoft.com/office/powerpoint/2010/main" val="1955913459"/>
              </p:ext>
            </p:extLst>
          </p:nvPr>
        </p:nvGraphicFramePr>
        <p:xfrm>
          <a:off x="6477000" y="1535137"/>
          <a:ext cx="4572000" cy="30087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21721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9F7656-9565-314C-0A29-814E46F3BBAA}"/>
              </a:ext>
            </a:extLst>
          </p:cNvPr>
          <p:cNvSpPr>
            <a:spLocks noGrp="1"/>
          </p:cNvSpPr>
          <p:nvPr>
            <p:ph sz="half" idx="1"/>
          </p:nvPr>
        </p:nvSpPr>
        <p:spPr>
          <a:xfrm>
            <a:off x="838200" y="604911"/>
            <a:ext cx="5181600" cy="5572052"/>
          </a:xfrm>
        </p:spPr>
        <p:txBody>
          <a:bodyPr>
            <a:normAutofit fontScale="92500" lnSpcReduction="10000"/>
          </a:bodyPr>
          <a:lstStyle/>
          <a:p>
            <a:pPr marL="0" indent="0">
              <a:buNone/>
            </a:pPr>
            <a:r>
              <a:rPr lang="en-US" sz="2400" b="1" i="1" dirty="0">
                <a:latin typeface="Times New Roman" panose="02020603050405020304" pitchFamily="18" charset="0"/>
                <a:cs typeface="Times New Roman" panose="02020603050405020304" pitchFamily="18" charset="0"/>
              </a:rPr>
              <a:t>The most profitable sales representative based on total sales.</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r>
              <a:rPr lang="en-US" sz="2200" b="1" i="1" dirty="0">
                <a:latin typeface="Times New Roman" panose="02020603050405020304" pitchFamily="18" charset="0"/>
                <a:cs typeface="Times New Roman" panose="02020603050405020304" pitchFamily="18" charset="0"/>
              </a:rPr>
              <a:t>INTERPRETATION: </a:t>
            </a:r>
            <a:r>
              <a:rPr lang="en-US" sz="2400" i="1" dirty="0">
                <a:latin typeface="Times New Roman" panose="02020603050405020304" pitchFamily="18" charset="0"/>
                <a:cs typeface="Times New Roman" panose="02020603050405020304" pitchFamily="18" charset="0"/>
              </a:rPr>
              <a:t>This query returns the employee number (</a:t>
            </a:r>
            <a:r>
              <a:rPr lang="en-US" sz="2400" i="1" dirty="0" err="1">
                <a:latin typeface="Times New Roman" panose="02020603050405020304" pitchFamily="18" charset="0"/>
                <a:cs typeface="Times New Roman" panose="02020603050405020304" pitchFamily="18" charset="0"/>
              </a:rPr>
              <a:t>employeeNumber</a:t>
            </a:r>
            <a:r>
              <a:rPr lang="en-US" sz="2400" i="1" dirty="0">
                <a:latin typeface="Times New Roman" panose="02020603050405020304" pitchFamily="18" charset="0"/>
                <a:cs typeface="Times New Roman" panose="02020603050405020304" pitchFamily="18" charset="0"/>
              </a:rPr>
              <a:t>) and the total sales they generated, without including their first and last names.</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C2EC53C-1BC3-014F-CCC8-BFCD0090EFB8}"/>
              </a:ext>
            </a:extLst>
          </p:cNvPr>
          <p:cNvSpPr>
            <a:spLocks noGrp="1"/>
          </p:cNvSpPr>
          <p:nvPr>
            <p:ph sz="half" idx="2"/>
          </p:nvPr>
        </p:nvSpPr>
        <p:spPr>
          <a:xfrm>
            <a:off x="6172200" y="492369"/>
            <a:ext cx="5181600" cy="5684594"/>
          </a:xfrm>
        </p:spPr>
        <p:txBody>
          <a:bodyPr>
            <a:normAutofit fontScale="92500" lnSpcReduction="10000"/>
          </a:bodyPr>
          <a:lstStyle/>
          <a:p>
            <a:pPr marL="0" indent="0">
              <a:buNone/>
            </a:pPr>
            <a:r>
              <a:rPr lang="en-US" dirty="0"/>
              <a:t> </a:t>
            </a:r>
            <a:r>
              <a:rPr lang="en-US" sz="2200" b="1" i="1" dirty="0">
                <a:latin typeface="Times New Roman" panose="02020603050405020304" pitchFamily="18" charset="0"/>
                <a:cs typeface="Times New Roman" panose="02020603050405020304" pitchFamily="18" charset="0"/>
              </a:rPr>
              <a:t>The names of all employees who have sold more than the average sales amount for their office.</a:t>
            </a: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r>
              <a:rPr lang="en-US" sz="2200" b="1" i="1" dirty="0">
                <a:latin typeface="Times New Roman" panose="02020603050405020304" pitchFamily="18" charset="0"/>
                <a:cs typeface="Times New Roman" panose="02020603050405020304" pitchFamily="18" charset="0"/>
              </a:rPr>
              <a:t>INTERPRETATION:</a:t>
            </a:r>
            <a:r>
              <a:rPr lang="en-US" sz="2200" i="1" dirty="0">
                <a:latin typeface="Times New Roman" panose="02020603050405020304" pitchFamily="18" charset="0"/>
                <a:cs typeface="Times New Roman" panose="02020603050405020304" pitchFamily="18" charset="0"/>
              </a:rPr>
              <a:t> This query identifies employees whose total sales exceed their average sales, calculating both metrics for each employee. It returns only those who have performed above average in terms of total sales.</a:t>
            </a:r>
          </a:p>
          <a:p>
            <a:pPr marL="0" indent="0">
              <a:buNone/>
            </a:pPr>
            <a:endParaRPr lang="en-US" sz="2200" b="1" i="1" dirty="0">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A785D065-45F2-8D95-08F3-B109A8FDC366}"/>
              </a:ext>
            </a:extLst>
          </p:cNvPr>
          <p:cNvGraphicFramePr>
            <a:graphicFrameLocks/>
          </p:cNvGraphicFramePr>
          <p:nvPr>
            <p:extLst>
              <p:ext uri="{D42A27DB-BD31-4B8C-83A1-F6EECF244321}">
                <p14:modId xmlns:p14="http://schemas.microsoft.com/office/powerpoint/2010/main" val="347575184"/>
              </p:ext>
            </p:extLst>
          </p:nvPr>
        </p:nvGraphicFramePr>
        <p:xfrm>
          <a:off x="1143000" y="150524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80722855-18D1-B310-362E-53CFBBE43B97}"/>
              </a:ext>
            </a:extLst>
          </p:cNvPr>
          <p:cNvGraphicFramePr>
            <a:graphicFrameLocks/>
          </p:cNvGraphicFramePr>
          <p:nvPr>
            <p:extLst>
              <p:ext uri="{D42A27DB-BD31-4B8C-83A1-F6EECF244321}">
                <p14:modId xmlns:p14="http://schemas.microsoft.com/office/powerpoint/2010/main" val="29884741"/>
              </p:ext>
            </p:extLst>
          </p:nvPr>
        </p:nvGraphicFramePr>
        <p:xfrm>
          <a:off x="6477000" y="1556238"/>
          <a:ext cx="4572000" cy="264120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00730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751BC0-584F-15A2-CD25-D6FEA7EEAE4B}"/>
              </a:ext>
            </a:extLst>
          </p:cNvPr>
          <p:cNvSpPr>
            <a:spLocks noGrp="1"/>
          </p:cNvSpPr>
          <p:nvPr>
            <p:ph sz="half" idx="1"/>
          </p:nvPr>
        </p:nvSpPr>
        <p:spPr>
          <a:xfrm>
            <a:off x="838200" y="675249"/>
            <a:ext cx="5181600" cy="5501714"/>
          </a:xfrm>
        </p:spPr>
        <p:txBody>
          <a:bodyPr>
            <a:normAutofit fontScale="92500" lnSpcReduction="10000"/>
          </a:bodyPr>
          <a:lstStyle/>
          <a:p>
            <a:pPr marL="0" indent="0">
              <a:buNone/>
            </a:pPr>
            <a:r>
              <a:rPr lang="en-US" sz="2400" b="1" i="1" dirty="0">
                <a:latin typeface="Times New Roman" panose="02020603050405020304" pitchFamily="18" charset="0"/>
                <a:cs typeface="Times New Roman" panose="02020603050405020304" pitchFamily="18" charset="0"/>
              </a:rPr>
              <a:t>The average order amount for each customer.</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r>
              <a:rPr lang="en-US" sz="2200" b="1" i="1" dirty="0">
                <a:latin typeface="Times New Roman" panose="02020603050405020304" pitchFamily="18" charset="0"/>
                <a:cs typeface="Times New Roman" panose="02020603050405020304" pitchFamily="18" charset="0"/>
              </a:rPr>
              <a:t>INTERPRETATION: </a:t>
            </a:r>
            <a:r>
              <a:rPr lang="en-US" sz="2200" i="1" dirty="0">
                <a:latin typeface="Times New Roman" panose="02020603050405020304" pitchFamily="18" charset="0"/>
                <a:cs typeface="Times New Roman" panose="02020603050405020304" pitchFamily="18" charset="0"/>
              </a:rPr>
              <a:t>This query calculates the average order value for each customer by grouping results based on </a:t>
            </a:r>
            <a:r>
              <a:rPr lang="en-US" sz="2200" i="1" dirty="0" err="1">
                <a:latin typeface="Times New Roman" panose="02020603050405020304" pitchFamily="18" charset="0"/>
                <a:cs typeface="Times New Roman" panose="02020603050405020304" pitchFamily="18" charset="0"/>
              </a:rPr>
              <a:t>customerNumber</a:t>
            </a:r>
            <a:r>
              <a:rPr lang="en-US" sz="2200" i="1" dirty="0">
                <a:latin typeface="Times New Roman" panose="02020603050405020304" pitchFamily="18" charset="0"/>
                <a:cs typeface="Times New Roman" panose="02020603050405020304" pitchFamily="18" charset="0"/>
              </a:rPr>
              <a:t>.</a:t>
            </a:r>
          </a:p>
        </p:txBody>
      </p:sp>
      <p:sp>
        <p:nvSpPr>
          <p:cNvPr id="4" name="Content Placeholder 3">
            <a:extLst>
              <a:ext uri="{FF2B5EF4-FFF2-40B4-BE49-F238E27FC236}">
                <a16:creationId xmlns:a16="http://schemas.microsoft.com/office/drawing/2014/main" id="{BFABC026-1EC8-ECE1-084E-9327E0E6C1AB}"/>
              </a:ext>
            </a:extLst>
          </p:cNvPr>
          <p:cNvSpPr>
            <a:spLocks noGrp="1"/>
          </p:cNvSpPr>
          <p:nvPr>
            <p:ph sz="half" idx="2"/>
          </p:nvPr>
        </p:nvSpPr>
        <p:spPr>
          <a:xfrm>
            <a:off x="6172200" y="675249"/>
            <a:ext cx="5181600" cy="5501714"/>
          </a:xfrm>
        </p:spPr>
        <p:txBody>
          <a:bodyPr>
            <a:normAutofit fontScale="92500" lnSpcReduction="10000"/>
          </a:bodyPr>
          <a:lstStyle/>
          <a:p>
            <a:pPr marL="0" indent="0">
              <a:buNone/>
            </a:pPr>
            <a:r>
              <a:rPr lang="en-US" sz="2400" b="1" i="1" dirty="0">
                <a:latin typeface="Times New Roman" panose="02020603050405020304" pitchFamily="18" charset="0"/>
                <a:cs typeface="Times New Roman" panose="02020603050405020304" pitchFamily="18" charset="0"/>
              </a:rPr>
              <a:t> The number of orders placed in each month.</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r>
              <a:rPr lang="en-US" sz="2200" b="1" i="1" dirty="0">
                <a:latin typeface="Times New Roman" panose="02020603050405020304" pitchFamily="18" charset="0"/>
                <a:cs typeface="Times New Roman" panose="02020603050405020304" pitchFamily="18" charset="0"/>
              </a:rPr>
              <a:t>INTERPRETATION: </a:t>
            </a:r>
            <a:r>
              <a:rPr lang="en-US" sz="2200" i="1" dirty="0">
                <a:latin typeface="Times New Roman" panose="02020603050405020304" pitchFamily="18" charset="0"/>
                <a:cs typeface="Times New Roman" panose="02020603050405020304" pitchFamily="18" charset="0"/>
              </a:rPr>
              <a:t>This query counts the number of orders placed each month.   It groups the results by the month of the </a:t>
            </a:r>
            <a:r>
              <a:rPr lang="en-US" sz="2200" i="1" dirty="0" err="1">
                <a:latin typeface="Times New Roman" panose="02020603050405020304" pitchFamily="18" charset="0"/>
                <a:cs typeface="Times New Roman" panose="02020603050405020304" pitchFamily="18" charset="0"/>
              </a:rPr>
              <a:t>orderDate</a:t>
            </a:r>
            <a:r>
              <a:rPr lang="en-US" sz="2200" i="1" dirty="0">
                <a:latin typeface="Times New Roman" panose="02020603050405020304" pitchFamily="18" charset="0"/>
                <a:cs typeface="Times New Roman" panose="02020603050405020304" pitchFamily="18" charset="0"/>
              </a:rPr>
              <a:t> and returns the total number of orders for each month.</a:t>
            </a:r>
          </a:p>
        </p:txBody>
      </p:sp>
      <p:graphicFrame>
        <p:nvGraphicFramePr>
          <p:cNvPr id="5" name="Chart 4">
            <a:extLst>
              <a:ext uri="{FF2B5EF4-FFF2-40B4-BE49-F238E27FC236}">
                <a16:creationId xmlns:a16="http://schemas.microsoft.com/office/drawing/2014/main" id="{CCD383FD-36BC-4C2C-6750-8FF4169E36F6}"/>
              </a:ext>
            </a:extLst>
          </p:cNvPr>
          <p:cNvGraphicFramePr>
            <a:graphicFrameLocks/>
          </p:cNvGraphicFramePr>
          <p:nvPr>
            <p:extLst>
              <p:ext uri="{D42A27DB-BD31-4B8C-83A1-F6EECF244321}">
                <p14:modId xmlns:p14="http://schemas.microsoft.com/office/powerpoint/2010/main" val="2039696799"/>
              </p:ext>
            </p:extLst>
          </p:nvPr>
        </p:nvGraphicFramePr>
        <p:xfrm>
          <a:off x="1143000" y="1579099"/>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5509CD00-1F91-EDE2-1E58-D126A189804A}"/>
              </a:ext>
            </a:extLst>
          </p:cNvPr>
          <p:cNvGraphicFramePr/>
          <p:nvPr>
            <p:extLst>
              <p:ext uri="{D42A27DB-BD31-4B8C-83A1-F6EECF244321}">
                <p14:modId xmlns:p14="http://schemas.microsoft.com/office/powerpoint/2010/main" val="3254930065"/>
              </p:ext>
            </p:extLst>
          </p:nvPr>
        </p:nvGraphicFramePr>
        <p:xfrm>
          <a:off x="6324600" y="1579099"/>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47512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7E909-4972-B3C7-612B-C329F0CA2F5F}"/>
              </a:ext>
            </a:extLst>
          </p:cNvPr>
          <p:cNvSpPr>
            <a:spLocks noGrp="1"/>
          </p:cNvSpPr>
          <p:nvPr>
            <p:ph sz="half" idx="1"/>
          </p:nvPr>
        </p:nvSpPr>
        <p:spPr>
          <a:xfrm>
            <a:off x="838200" y="492368"/>
            <a:ext cx="5181600" cy="5908431"/>
          </a:xfrm>
        </p:spPr>
        <p:txBody>
          <a:bodyPr>
            <a:normAutofit fontScale="92500" lnSpcReduction="10000"/>
          </a:bodyPr>
          <a:lstStyle/>
          <a:p>
            <a:pPr marL="0" indent="0">
              <a:buNone/>
            </a:pPr>
            <a:r>
              <a:rPr lang="en-US" sz="2400" b="1" i="1" dirty="0">
                <a:latin typeface="Times New Roman" panose="02020603050405020304" pitchFamily="18" charset="0"/>
                <a:cs typeface="Times New Roman" panose="02020603050405020304" pitchFamily="18" charset="0"/>
              </a:rPr>
              <a:t> The most frequently ordered products.</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r>
              <a:rPr lang="en-US" sz="2400" b="1" i="1" dirty="0">
                <a:latin typeface="Times New Roman" panose="02020603050405020304" pitchFamily="18" charset="0"/>
                <a:cs typeface="Times New Roman" panose="02020603050405020304" pitchFamily="18" charset="0"/>
              </a:rPr>
              <a:t>INTERPRETATION: </a:t>
            </a:r>
            <a:r>
              <a:rPr lang="en-US" sz="2400" i="1" dirty="0">
                <a:latin typeface="Times New Roman" panose="02020603050405020304" pitchFamily="18" charset="0"/>
                <a:cs typeface="Times New Roman" panose="02020603050405020304" pitchFamily="18" charset="0"/>
              </a:rPr>
              <a:t>This query counts the number of products within each product line. It groups the results by `</a:t>
            </a:r>
            <a:r>
              <a:rPr lang="en-US" sz="2400" i="1" dirty="0" err="1">
                <a:latin typeface="Times New Roman" panose="02020603050405020304" pitchFamily="18" charset="0"/>
                <a:cs typeface="Times New Roman" panose="02020603050405020304" pitchFamily="18" charset="0"/>
              </a:rPr>
              <a:t>productLine</a:t>
            </a:r>
            <a:r>
              <a:rPr lang="en-US" sz="2400" i="1" dirty="0">
                <a:latin typeface="Times New Roman" panose="02020603050405020304" pitchFamily="18" charset="0"/>
                <a:cs typeface="Times New Roman" panose="02020603050405020304" pitchFamily="18" charset="0"/>
              </a:rPr>
              <a:t>`, orders them in descending order based on the product count, and shows which product lines have the most products. </a:t>
            </a:r>
          </a:p>
        </p:txBody>
      </p:sp>
      <p:sp>
        <p:nvSpPr>
          <p:cNvPr id="4" name="Content Placeholder 3">
            <a:extLst>
              <a:ext uri="{FF2B5EF4-FFF2-40B4-BE49-F238E27FC236}">
                <a16:creationId xmlns:a16="http://schemas.microsoft.com/office/drawing/2014/main" id="{5A2E7F17-9572-7EF0-BF2D-FD4FC46E5E36}"/>
              </a:ext>
            </a:extLst>
          </p:cNvPr>
          <p:cNvSpPr>
            <a:spLocks noGrp="1"/>
          </p:cNvSpPr>
          <p:nvPr>
            <p:ph sz="half" idx="2"/>
          </p:nvPr>
        </p:nvSpPr>
        <p:spPr>
          <a:xfrm>
            <a:off x="6172200" y="492369"/>
            <a:ext cx="5181600" cy="5684594"/>
          </a:xfrm>
        </p:spPr>
        <p:txBody>
          <a:bodyPr>
            <a:normAutofit fontScale="92500" lnSpcReduction="10000"/>
          </a:bodyPr>
          <a:lstStyle/>
          <a:p>
            <a:pPr marL="0" indent="0">
              <a:buNone/>
            </a:pPr>
            <a:r>
              <a:rPr lang="en-US" sz="2400" b="1" i="1" dirty="0">
                <a:latin typeface="Times New Roman" panose="02020603050405020304" pitchFamily="18" charset="0"/>
                <a:cs typeface="Times New Roman" panose="02020603050405020304" pitchFamily="18" charset="0"/>
              </a:rPr>
              <a:t>The most profitable orders based on total revenue.</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r>
              <a:rPr lang="en-US" sz="2400" b="1" i="1" dirty="0">
                <a:latin typeface="Times New Roman" panose="02020603050405020304" pitchFamily="18" charset="0"/>
                <a:cs typeface="Times New Roman" panose="02020603050405020304" pitchFamily="18" charset="0"/>
              </a:rPr>
              <a:t>INTERPRETATION: </a:t>
            </a:r>
            <a:r>
              <a:rPr lang="en-US" sz="2400" i="1" dirty="0">
                <a:latin typeface="Times New Roman" panose="02020603050405020304" pitchFamily="18" charset="0"/>
                <a:cs typeface="Times New Roman" panose="02020603050405020304" pitchFamily="18" charset="0"/>
              </a:rPr>
              <a:t>This query retrieves the top 5 orders with the highest total revenue, calculated by summing `</a:t>
            </a:r>
            <a:r>
              <a:rPr lang="en-US" sz="2400" i="1" dirty="0" err="1">
                <a:latin typeface="Times New Roman" panose="02020603050405020304" pitchFamily="18" charset="0"/>
                <a:cs typeface="Times New Roman" panose="02020603050405020304" pitchFamily="18" charset="0"/>
              </a:rPr>
              <a:t>quantityOrdered</a:t>
            </a:r>
            <a:r>
              <a:rPr lang="en-US" sz="2400" i="1" dirty="0">
                <a:latin typeface="Times New Roman" panose="02020603050405020304" pitchFamily="18" charset="0"/>
                <a:cs typeface="Times New Roman" panose="02020603050405020304" pitchFamily="18" charset="0"/>
              </a:rPr>
              <a:t> * </a:t>
            </a:r>
            <a:r>
              <a:rPr lang="en-US" sz="2400" i="1" dirty="0" err="1">
                <a:latin typeface="Times New Roman" panose="02020603050405020304" pitchFamily="18" charset="0"/>
                <a:cs typeface="Times New Roman" panose="02020603050405020304" pitchFamily="18" charset="0"/>
              </a:rPr>
              <a:t>priceEach</a:t>
            </a:r>
            <a:r>
              <a:rPr lang="en-US" sz="2400" i="1" dirty="0">
                <a:latin typeface="Times New Roman" panose="02020603050405020304" pitchFamily="18" charset="0"/>
                <a:cs typeface="Times New Roman" panose="02020603050405020304" pitchFamily="18" charset="0"/>
              </a:rPr>
              <a:t>`, and orders them in descending order.</a:t>
            </a:r>
          </a:p>
        </p:txBody>
      </p:sp>
      <p:graphicFrame>
        <p:nvGraphicFramePr>
          <p:cNvPr id="5" name="Chart 4">
            <a:extLst>
              <a:ext uri="{FF2B5EF4-FFF2-40B4-BE49-F238E27FC236}">
                <a16:creationId xmlns:a16="http://schemas.microsoft.com/office/drawing/2014/main" id="{4ABA56CF-AC98-5938-B9A4-47C8FA8DBFC1}"/>
              </a:ext>
            </a:extLst>
          </p:cNvPr>
          <p:cNvGraphicFramePr>
            <a:graphicFrameLocks/>
          </p:cNvGraphicFramePr>
          <p:nvPr>
            <p:extLst>
              <p:ext uri="{D42A27DB-BD31-4B8C-83A1-F6EECF244321}">
                <p14:modId xmlns:p14="http://schemas.microsoft.com/office/powerpoint/2010/main" val="4227053900"/>
              </p:ext>
            </p:extLst>
          </p:nvPr>
        </p:nvGraphicFramePr>
        <p:xfrm>
          <a:off x="1143000" y="142435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70F34CFC-17CF-5B26-B2E5-AF9E417F9053}"/>
              </a:ext>
            </a:extLst>
          </p:cNvPr>
          <p:cNvGraphicFramePr>
            <a:graphicFrameLocks/>
          </p:cNvGraphicFramePr>
          <p:nvPr>
            <p:extLst>
              <p:ext uri="{D42A27DB-BD31-4B8C-83A1-F6EECF244321}">
                <p14:modId xmlns:p14="http://schemas.microsoft.com/office/powerpoint/2010/main" val="2634416103"/>
              </p:ext>
            </p:extLst>
          </p:nvPr>
        </p:nvGraphicFramePr>
        <p:xfrm>
          <a:off x="6477000" y="1424353"/>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13122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39546D-3CC1-BA2D-5AD7-590B561AA252}"/>
              </a:ext>
            </a:extLst>
          </p:cNvPr>
          <p:cNvSpPr>
            <a:spLocks noGrp="1"/>
          </p:cNvSpPr>
          <p:nvPr>
            <p:ph type="title"/>
          </p:nvPr>
        </p:nvSpPr>
        <p:spPr>
          <a:xfrm>
            <a:off x="838200" y="125975"/>
            <a:ext cx="10515600" cy="985373"/>
          </a:xfrm>
        </p:spPr>
        <p:txBody>
          <a:bodyPr/>
          <a:lstStyle/>
          <a:p>
            <a:r>
              <a:rPr lang="en-US" b="1" i="1" dirty="0">
                <a:latin typeface="Times New Roman" panose="02020603050405020304" pitchFamily="18" charset="0"/>
                <a:cs typeface="Times New Roman" panose="02020603050405020304" pitchFamily="18" charset="0"/>
              </a:rPr>
              <a:t>SUMMARY:</a:t>
            </a:r>
          </a:p>
        </p:txBody>
      </p:sp>
      <p:sp>
        <p:nvSpPr>
          <p:cNvPr id="6" name="Content Placeholder 5">
            <a:extLst>
              <a:ext uri="{FF2B5EF4-FFF2-40B4-BE49-F238E27FC236}">
                <a16:creationId xmlns:a16="http://schemas.microsoft.com/office/drawing/2014/main" id="{CFDEA628-6F75-5BC0-000C-672EBB619837}"/>
              </a:ext>
            </a:extLst>
          </p:cNvPr>
          <p:cNvSpPr>
            <a:spLocks noGrp="1"/>
          </p:cNvSpPr>
          <p:nvPr>
            <p:ph idx="1"/>
          </p:nvPr>
        </p:nvSpPr>
        <p:spPr>
          <a:xfrm>
            <a:off x="838200" y="1111347"/>
            <a:ext cx="10515600" cy="5620677"/>
          </a:xfrm>
        </p:spPr>
        <p:txBody>
          <a:bodyPr>
            <a:noAutofit/>
          </a:bodyPr>
          <a:lstStyle/>
          <a:p>
            <a:r>
              <a:rPr lang="en-US" sz="2200" b="1" i="1" dirty="0">
                <a:latin typeface="Times New Roman" panose="02020603050405020304" pitchFamily="18" charset="0"/>
                <a:cs typeface="Times New Roman" panose="02020603050405020304" pitchFamily="18" charset="0"/>
              </a:rPr>
              <a:t>Top Customer</a:t>
            </a:r>
            <a:r>
              <a:rPr lang="en-US" sz="2200" i="1" dirty="0">
                <a:latin typeface="Times New Roman" panose="02020603050405020304" pitchFamily="18" charset="0"/>
                <a:cs typeface="Times New Roman" panose="02020603050405020304" pitchFamily="18" charset="0"/>
              </a:rPr>
              <a:t>: Euro+ Shopping Channel is the leading customer, with Diego </a:t>
            </a:r>
            <a:r>
              <a:rPr lang="en-US" sz="2200" i="1" dirty="0" err="1">
                <a:latin typeface="Times New Roman" panose="02020603050405020304" pitchFamily="18" charset="0"/>
                <a:cs typeface="Times New Roman" panose="02020603050405020304" pitchFamily="18" charset="0"/>
              </a:rPr>
              <a:t>Freyre</a:t>
            </a:r>
            <a:r>
              <a:rPr lang="en-US" sz="2200" i="1" dirty="0">
                <a:latin typeface="Times New Roman" panose="02020603050405020304" pitchFamily="18" charset="0"/>
                <a:cs typeface="Times New Roman" panose="02020603050405020304" pitchFamily="18" charset="0"/>
              </a:rPr>
              <a:t> as the primary contact (Customer #141).</a:t>
            </a:r>
          </a:p>
          <a:p>
            <a:pPr>
              <a:buFont typeface="Arial" panose="020B0604020202020204" pitchFamily="34" charset="0"/>
              <a:buChar char="•"/>
            </a:pPr>
            <a:r>
              <a:rPr lang="en-US" sz="2200" b="1" i="1" dirty="0">
                <a:latin typeface="Times New Roman" panose="02020603050405020304" pitchFamily="18" charset="0"/>
                <a:cs typeface="Times New Roman" panose="02020603050405020304" pitchFamily="18" charset="0"/>
              </a:rPr>
              <a:t>Top Country and State</a:t>
            </a:r>
            <a:r>
              <a:rPr lang="en-US" sz="2200" i="1" dirty="0">
                <a:latin typeface="Times New Roman" panose="02020603050405020304" pitchFamily="18" charset="0"/>
                <a:cs typeface="Times New Roman" panose="02020603050405020304" pitchFamily="18" charset="0"/>
              </a:rPr>
              <a:t>: Denmark leads in average credit limit, while California has the highest customer count.</a:t>
            </a:r>
          </a:p>
          <a:p>
            <a:pPr>
              <a:buFont typeface="Arial" panose="020B0604020202020204" pitchFamily="34" charset="0"/>
              <a:buChar char="•"/>
            </a:pPr>
            <a:r>
              <a:rPr lang="en-US" sz="2200" b="1" i="1" dirty="0">
                <a:latin typeface="Times New Roman" panose="02020603050405020304" pitchFamily="18" charset="0"/>
                <a:cs typeface="Times New Roman" panose="02020603050405020304" pitchFamily="18" charset="0"/>
              </a:rPr>
              <a:t>Order Patterns</a:t>
            </a:r>
            <a:r>
              <a:rPr lang="en-US" sz="2200" i="1" dirty="0">
                <a:latin typeface="Times New Roman" panose="02020603050405020304" pitchFamily="18" charset="0"/>
                <a:cs typeface="Times New Roman" panose="02020603050405020304" pitchFamily="18" charset="0"/>
              </a:rPr>
              <a:t>: 98 customers placed orders, while 24 did not.</a:t>
            </a:r>
          </a:p>
          <a:p>
            <a:pPr>
              <a:buFont typeface="Arial" panose="020B0604020202020204" pitchFamily="34" charset="0"/>
              <a:buChar char="•"/>
            </a:pPr>
            <a:r>
              <a:rPr lang="en-US" sz="2200" b="1" i="1" dirty="0">
                <a:latin typeface="Times New Roman" panose="02020603050405020304" pitchFamily="18" charset="0"/>
                <a:cs typeface="Times New Roman" panose="02020603050405020304" pitchFamily="18" charset="0"/>
              </a:rPr>
              <a:t>Product Affinity</a:t>
            </a:r>
            <a:r>
              <a:rPr lang="en-US" sz="2200" i="1" dirty="0">
                <a:latin typeface="Times New Roman" panose="02020603050405020304" pitchFamily="18" charset="0"/>
                <a:cs typeface="Times New Roman" panose="02020603050405020304" pitchFamily="18" charset="0"/>
              </a:rPr>
              <a:t>: Three customers purchased the most expensive products, each priced at 214.30, ordering a total quantity of 135 and generating sales of 28,930.50.</a:t>
            </a:r>
          </a:p>
          <a:p>
            <a:pPr>
              <a:buFont typeface="Arial" panose="020B0604020202020204" pitchFamily="34" charset="0"/>
              <a:buChar char="•"/>
            </a:pPr>
            <a:r>
              <a:rPr lang="en-US" sz="2200" b="1" i="1" dirty="0">
                <a:latin typeface="Times New Roman" panose="02020603050405020304" pitchFamily="18" charset="0"/>
                <a:cs typeface="Times New Roman" panose="02020603050405020304" pitchFamily="18" charset="0"/>
              </a:rPr>
              <a:t>Employee Distribution</a:t>
            </a:r>
            <a:r>
              <a:rPr lang="en-US" sz="2200" i="1" dirty="0">
                <a:latin typeface="Times New Roman" panose="02020603050405020304" pitchFamily="18" charset="0"/>
                <a:cs typeface="Times New Roman" panose="02020603050405020304" pitchFamily="18" charset="0"/>
              </a:rPr>
              <a:t>: Office code 1 has the most employees (6), followed by office code 4 with 5 employees.</a:t>
            </a:r>
          </a:p>
          <a:p>
            <a:pPr>
              <a:buFont typeface="Arial" panose="020B0604020202020204" pitchFamily="34" charset="0"/>
              <a:buChar char="•"/>
            </a:pPr>
            <a:r>
              <a:rPr lang="en-US" sz="2200" b="1" i="1" dirty="0">
                <a:latin typeface="Times New Roman" panose="02020603050405020304" pitchFamily="18" charset="0"/>
                <a:cs typeface="Times New Roman" panose="02020603050405020304" pitchFamily="18" charset="0"/>
              </a:rPr>
              <a:t>Office Profitability</a:t>
            </a:r>
            <a:r>
              <a:rPr lang="en-US" sz="2200" i="1" dirty="0">
                <a:latin typeface="Times New Roman" panose="02020603050405020304" pitchFamily="18" charset="0"/>
                <a:cs typeface="Times New Roman" panose="02020603050405020304" pitchFamily="18" charset="0"/>
              </a:rPr>
              <a:t>: Office 4 is the most profitable, with total sales of 3,085,581.58, followed by office 7 with 1,436,950.70.</a:t>
            </a:r>
          </a:p>
          <a:p>
            <a:pPr>
              <a:buFont typeface="Arial" panose="020B0604020202020204" pitchFamily="34" charset="0"/>
              <a:buChar char="•"/>
            </a:pPr>
            <a:r>
              <a:rPr lang="en-US" sz="2200" b="1" i="1" dirty="0">
                <a:latin typeface="Times New Roman" panose="02020603050405020304" pitchFamily="18" charset="0"/>
                <a:cs typeface="Times New Roman" panose="02020603050405020304" pitchFamily="18" charset="0"/>
              </a:rPr>
              <a:t>Global Offices</a:t>
            </a:r>
            <a:r>
              <a:rPr lang="en-US" sz="2200" i="1" dirty="0">
                <a:latin typeface="Times New Roman" panose="02020603050405020304" pitchFamily="18" charset="0"/>
                <a:cs typeface="Times New Roman" panose="02020603050405020304" pitchFamily="18" charset="0"/>
              </a:rPr>
              <a:t>: The USA has the most offices (3), with other countries having 1 office each.</a:t>
            </a:r>
          </a:p>
          <a:p>
            <a:pPr>
              <a:buFont typeface="Arial" panose="020B0604020202020204" pitchFamily="34" charset="0"/>
              <a:buChar char="•"/>
            </a:pPr>
            <a:r>
              <a:rPr lang="en-US" sz="2200" b="1" i="1" dirty="0">
                <a:latin typeface="Times New Roman" panose="02020603050405020304" pitchFamily="18" charset="0"/>
                <a:cs typeface="Times New Roman" panose="02020603050405020304" pitchFamily="18" charset="0"/>
              </a:rPr>
              <a:t>Product Variety</a:t>
            </a:r>
            <a:r>
              <a:rPr lang="en-US" sz="2200" i="1" dirty="0">
                <a:latin typeface="Times New Roman" panose="02020603050405020304" pitchFamily="18" charset="0"/>
                <a:cs typeface="Times New Roman" panose="02020603050405020304" pitchFamily="18" charset="0"/>
              </a:rPr>
              <a:t>: Classic Cars offer the widest range of products (38), followed by Vintage Cars (24).</a:t>
            </a:r>
          </a:p>
          <a:p>
            <a:endParaRPr lang="en-US" sz="2000" dirty="0"/>
          </a:p>
        </p:txBody>
      </p:sp>
    </p:spTree>
    <p:extLst>
      <p:ext uri="{BB962C8B-B14F-4D97-AF65-F5344CB8AC3E}">
        <p14:creationId xmlns:p14="http://schemas.microsoft.com/office/powerpoint/2010/main" val="2622877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96119D-AFA5-E792-0F26-DF2D6293ACCC}"/>
              </a:ext>
            </a:extLst>
          </p:cNvPr>
          <p:cNvSpPr>
            <a:spLocks noGrp="1"/>
          </p:cNvSpPr>
          <p:nvPr>
            <p:ph type="title"/>
          </p:nvPr>
        </p:nvSpPr>
        <p:spPr>
          <a:xfrm>
            <a:off x="838200" y="365126"/>
            <a:ext cx="10515600" cy="1069780"/>
          </a:xfrm>
        </p:spPr>
        <p:txBody>
          <a:bodyPr/>
          <a:lstStyle/>
          <a:p>
            <a:r>
              <a:rPr lang="en-US" b="1" i="1" dirty="0">
                <a:latin typeface="Times New Roman" panose="02020603050405020304" pitchFamily="18" charset="0"/>
                <a:cs typeface="Times New Roman" panose="02020603050405020304" pitchFamily="18" charset="0"/>
              </a:rPr>
              <a:t>SUMMARY cont.</a:t>
            </a:r>
          </a:p>
        </p:txBody>
      </p:sp>
      <p:sp>
        <p:nvSpPr>
          <p:cNvPr id="6" name="Rectangle 1">
            <a:extLst>
              <a:ext uri="{FF2B5EF4-FFF2-40B4-BE49-F238E27FC236}">
                <a16:creationId xmlns:a16="http://schemas.microsoft.com/office/drawing/2014/main" id="{9EAD7B66-2791-00D7-A250-FFE7373EA5B7}"/>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Employees</a:t>
            </a:r>
            <a:r>
              <a:rPr kumimoji="0" lang="en-US" altLang="en-US" sz="2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company has a workforce of 23 employees.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Unassigned Manager</a:t>
            </a:r>
            <a:r>
              <a:rPr kumimoji="0" lang="en-US" altLang="en-US" sz="2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Diane Murphy (Employee #1002) does not have a designated manager.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 Sales Performer</a:t>
            </a:r>
            <a:r>
              <a:rPr kumimoji="0" lang="en-US" altLang="en-US" sz="2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Gerard Hernandez (Employee #1370) is the leading sales representative, with 397 units sold.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Sales Achievement</a:t>
            </a:r>
            <a:r>
              <a:rPr kumimoji="0" lang="en-US" altLang="en-US" sz="2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Gerard Hernandez also leads in revenue, generating a total of 1,260,397.81.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Order Volume</a:t>
            </a:r>
            <a:r>
              <a:rPr kumimoji="0" lang="en-US" altLang="en-US" sz="2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total of 327 orders have been placed, with order #10165 generating the highest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Seasonal Sales Trends</a:t>
            </a:r>
            <a:r>
              <a:rPr kumimoji="0" lang="en-US" altLang="en-US" sz="2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November sees the most orders, while August records the fewest.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Order Status</a:t>
            </a:r>
            <a:r>
              <a:rPr kumimoji="0" lang="en-US" altLang="en-US" sz="2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Currently, 4 orders are on hold, and 6 are in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High-Value Order</a:t>
            </a:r>
            <a:r>
              <a:rPr kumimoji="0" lang="en-US" altLang="en-US" sz="2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Order #10165 has the highest total sales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Popular Product</a:t>
            </a:r>
            <a:r>
              <a:rPr kumimoji="0" lang="en-US" altLang="en-US" sz="2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1992 Ferrari 360 Spider Red remains the top-selling product, with 1,808 units sold. </a:t>
            </a:r>
          </a:p>
        </p:txBody>
      </p:sp>
    </p:spTree>
    <p:extLst>
      <p:ext uri="{BB962C8B-B14F-4D97-AF65-F5344CB8AC3E}">
        <p14:creationId xmlns:p14="http://schemas.microsoft.com/office/powerpoint/2010/main" val="2426674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4CD41-1852-462E-7D8A-6DF1560C1B7B}"/>
              </a:ext>
            </a:extLst>
          </p:cNvPr>
          <p:cNvSpPr>
            <a:spLocks noGrp="1"/>
          </p:cNvSpPr>
          <p:nvPr>
            <p:ph type="ctrTitle"/>
          </p:nvPr>
        </p:nvSpPr>
        <p:spPr>
          <a:xfrm>
            <a:off x="1524000" y="1122362"/>
            <a:ext cx="9144000" cy="2704049"/>
          </a:xfrm>
        </p:spPr>
        <p:txBody>
          <a:bodyPr/>
          <a:lstStyle/>
          <a:p>
            <a:r>
              <a:rPr lang="en-US" b="1" i="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280123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43FF-EB57-BE1C-E8E1-758B85294975}"/>
              </a:ext>
            </a:extLst>
          </p:cNvPr>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5921A41-A06F-95C4-5961-746A2998CA9D}"/>
              </a:ext>
            </a:extLst>
          </p:cNvPr>
          <p:cNvSpPr>
            <a:spLocks noGrp="1"/>
          </p:cNvSpPr>
          <p:nvPr>
            <p:ph idx="1"/>
          </p:nvPr>
        </p:nvSpPr>
        <p:spPr>
          <a:xfrm>
            <a:off x="838200" y="1690688"/>
            <a:ext cx="10515600" cy="4486275"/>
          </a:xfrm>
        </p:spPr>
        <p:txBody>
          <a:bodyPr>
            <a:normAutofit/>
          </a:bodyPr>
          <a:lstStyle/>
          <a:p>
            <a:r>
              <a:rPr lang="en-US" i="1" dirty="0">
                <a:latin typeface="Times New Roman" panose="02020603050405020304" pitchFamily="18" charset="0"/>
                <a:cs typeface="Times New Roman" panose="02020603050405020304" pitchFamily="18" charset="0"/>
              </a:rPr>
              <a:t>The car sales industry generates vast amounts of data across multiple functions, from customer interactions to inventory and operational processes. </a:t>
            </a:r>
          </a:p>
          <a:p>
            <a:r>
              <a:rPr lang="en-US" i="1" dirty="0">
                <a:latin typeface="Times New Roman" panose="02020603050405020304" pitchFamily="18" charset="0"/>
                <a:cs typeface="Times New Roman" panose="02020603050405020304" pitchFamily="18" charset="0"/>
              </a:rPr>
              <a:t>By leveraging this data, businesses can make informed decisions to enhance various aspects, such as customer experience, operational efficiency, and product optimization. </a:t>
            </a:r>
          </a:p>
          <a:p>
            <a:r>
              <a:rPr lang="en-US" i="1" dirty="0">
                <a:latin typeface="Times New Roman" panose="02020603050405020304" pitchFamily="18" charset="0"/>
                <a:cs typeface="Times New Roman" panose="02020603050405020304" pitchFamily="18" charset="0"/>
              </a:rPr>
              <a:t>In this project, we use advanced analytical techniques and tools to gain insights from a comprehensive car sales database.</a:t>
            </a:r>
          </a:p>
          <a:p>
            <a:r>
              <a:rPr lang="en-US" i="1" dirty="0">
                <a:latin typeface="Times New Roman" panose="02020603050405020304" pitchFamily="18" charset="0"/>
                <a:cs typeface="Times New Roman" panose="02020603050405020304" pitchFamily="18" charset="0"/>
              </a:rPr>
              <a:t> The insights will guide strategic decisions that improve overall business performance.</a:t>
            </a:r>
          </a:p>
        </p:txBody>
      </p:sp>
    </p:spTree>
    <p:extLst>
      <p:ext uri="{BB962C8B-B14F-4D97-AF65-F5344CB8AC3E}">
        <p14:creationId xmlns:p14="http://schemas.microsoft.com/office/powerpoint/2010/main" val="23906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D4BF2-64A8-0A04-B390-5157A98C611B}"/>
              </a:ext>
            </a:extLst>
          </p:cNvPr>
          <p:cNvSpPr>
            <a:spLocks noGrp="1"/>
          </p:cNvSpPr>
          <p:nvPr>
            <p:ph type="title"/>
          </p:nvPr>
        </p:nvSpPr>
        <p:spPr>
          <a:xfrm>
            <a:off x="838200" y="179680"/>
            <a:ext cx="10515600" cy="1325563"/>
          </a:xfrm>
        </p:spPr>
        <p:txBody>
          <a:bodyPr/>
          <a:lstStyle/>
          <a:p>
            <a:r>
              <a:rPr lang="en-US" b="1" i="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411ACEF0-718F-3E90-F0D8-326BE7314123}"/>
              </a:ext>
            </a:extLst>
          </p:cNvPr>
          <p:cNvSpPr>
            <a:spLocks noGrp="1"/>
          </p:cNvSpPr>
          <p:nvPr>
            <p:ph idx="1"/>
          </p:nvPr>
        </p:nvSpPr>
        <p:spPr>
          <a:xfrm>
            <a:off x="838200" y="1505243"/>
            <a:ext cx="10515600" cy="4671720"/>
          </a:xfrm>
        </p:spPr>
        <p:txBody>
          <a:bodyPr>
            <a:normAutofit lnSpcReduction="10000"/>
          </a:bodyPr>
          <a:lstStyle/>
          <a:p>
            <a:r>
              <a:rPr lang="en-US" sz="2600" i="1" dirty="0">
                <a:latin typeface="Times New Roman" panose="02020603050405020304" pitchFamily="18" charset="0"/>
                <a:cs typeface="Times New Roman" panose="02020603050405020304" pitchFamily="18" charset="0"/>
              </a:rPr>
              <a:t>The primary goal of this analysis is to explore key areas of customer behavior, operational efficiency, and product management to:</a:t>
            </a:r>
          </a:p>
          <a:p>
            <a:pPr>
              <a:buFont typeface="Arial" panose="020B0604020202020204" pitchFamily="34" charset="0"/>
              <a:buChar char="•"/>
            </a:pPr>
            <a:r>
              <a:rPr lang="en-US" sz="2600" i="1" dirty="0">
                <a:latin typeface="Times New Roman" panose="02020603050405020304" pitchFamily="18" charset="0"/>
                <a:cs typeface="Times New Roman" panose="02020603050405020304" pitchFamily="18" charset="0"/>
              </a:rPr>
              <a:t>Enhance </a:t>
            </a:r>
            <a:r>
              <a:rPr lang="en-US" sz="2600" b="1" i="1" dirty="0">
                <a:latin typeface="Times New Roman" panose="02020603050405020304" pitchFamily="18" charset="0"/>
                <a:cs typeface="Times New Roman" panose="02020603050405020304" pitchFamily="18" charset="0"/>
              </a:rPr>
              <a:t>Customer Relationship Management (CRM)</a:t>
            </a:r>
            <a:r>
              <a:rPr lang="en-US" sz="2600" i="1" dirty="0">
                <a:latin typeface="Times New Roman" panose="02020603050405020304" pitchFamily="18" charset="0"/>
                <a:cs typeface="Times New Roman" panose="02020603050405020304" pitchFamily="18" charset="0"/>
              </a:rPr>
              <a:t> by understanding purchasing patterns and preferences.</a:t>
            </a:r>
          </a:p>
          <a:p>
            <a:pPr>
              <a:buFont typeface="Arial" panose="020B0604020202020204" pitchFamily="34" charset="0"/>
              <a:buChar char="•"/>
            </a:pPr>
            <a:r>
              <a:rPr lang="en-US" sz="2600" i="1" dirty="0">
                <a:latin typeface="Times New Roman" panose="02020603050405020304" pitchFamily="18" charset="0"/>
                <a:cs typeface="Times New Roman" panose="02020603050405020304" pitchFamily="18" charset="0"/>
              </a:rPr>
              <a:t>Improve </a:t>
            </a:r>
            <a:r>
              <a:rPr lang="en-US" sz="2600" b="1" i="1" dirty="0">
                <a:latin typeface="Times New Roman" panose="02020603050405020304" pitchFamily="18" charset="0"/>
                <a:cs typeface="Times New Roman" panose="02020603050405020304" pitchFamily="18" charset="0"/>
              </a:rPr>
              <a:t>Operational Efficiency</a:t>
            </a:r>
            <a:r>
              <a:rPr lang="en-US" sz="2600" i="1" dirty="0">
                <a:latin typeface="Times New Roman" panose="02020603050405020304" pitchFamily="18" charset="0"/>
                <a:cs typeface="Times New Roman" panose="02020603050405020304" pitchFamily="18" charset="0"/>
              </a:rPr>
              <a:t> and reduce costs by identifying process bottlenecks and resource allocation.</a:t>
            </a:r>
          </a:p>
          <a:p>
            <a:pPr>
              <a:buFont typeface="Arial" panose="020B0604020202020204" pitchFamily="34" charset="0"/>
              <a:buChar char="•"/>
            </a:pPr>
            <a:r>
              <a:rPr lang="en-US" sz="2600" i="1" dirty="0">
                <a:latin typeface="Times New Roman" panose="02020603050405020304" pitchFamily="18" charset="0"/>
                <a:cs typeface="Times New Roman" panose="02020603050405020304" pitchFamily="18" charset="0"/>
              </a:rPr>
              <a:t>Optimize </a:t>
            </a:r>
            <a:r>
              <a:rPr lang="en-US" sz="2600" b="1" i="1" dirty="0">
                <a:latin typeface="Times New Roman" panose="02020603050405020304" pitchFamily="18" charset="0"/>
                <a:cs typeface="Times New Roman" panose="02020603050405020304" pitchFamily="18" charset="0"/>
              </a:rPr>
              <a:t>Product Development</a:t>
            </a:r>
            <a:r>
              <a:rPr lang="en-US" sz="2600" i="1" dirty="0">
                <a:latin typeface="Times New Roman" panose="02020603050405020304" pitchFamily="18" charset="0"/>
                <a:cs typeface="Times New Roman" panose="02020603050405020304" pitchFamily="18" charset="0"/>
              </a:rPr>
              <a:t> and procurement strategies based on customer demand and market trends.</a:t>
            </a:r>
          </a:p>
          <a:p>
            <a:pPr>
              <a:buFont typeface="Arial" panose="020B0604020202020204" pitchFamily="34" charset="0"/>
              <a:buChar char="•"/>
            </a:pPr>
            <a:r>
              <a:rPr lang="en-US" sz="2600" i="1" dirty="0">
                <a:latin typeface="Times New Roman" panose="02020603050405020304" pitchFamily="18" charset="0"/>
                <a:cs typeface="Times New Roman" panose="02020603050405020304" pitchFamily="18" charset="0"/>
              </a:rPr>
              <a:t>Refine </a:t>
            </a:r>
            <a:r>
              <a:rPr lang="en-US" sz="2600" b="1" i="1" dirty="0">
                <a:latin typeface="Times New Roman" panose="02020603050405020304" pitchFamily="18" charset="0"/>
                <a:cs typeface="Times New Roman" panose="02020603050405020304" pitchFamily="18" charset="0"/>
              </a:rPr>
              <a:t>Marketing and Sales</a:t>
            </a:r>
            <a:r>
              <a:rPr lang="en-US" sz="2600" i="1" dirty="0">
                <a:latin typeface="Times New Roman" panose="02020603050405020304" pitchFamily="18" charset="0"/>
                <a:cs typeface="Times New Roman" panose="02020603050405020304" pitchFamily="18" charset="0"/>
              </a:rPr>
              <a:t> strategies by analyzing sales performance data.</a:t>
            </a:r>
          </a:p>
          <a:p>
            <a:pPr>
              <a:buFont typeface="Arial" panose="020B0604020202020204" pitchFamily="34" charset="0"/>
              <a:buChar char="•"/>
            </a:pPr>
            <a:r>
              <a:rPr lang="en-US" sz="2600" i="1" dirty="0">
                <a:latin typeface="Times New Roman" panose="02020603050405020304" pitchFamily="18" charset="0"/>
                <a:cs typeface="Times New Roman" panose="02020603050405020304" pitchFamily="18" charset="0"/>
              </a:rPr>
              <a:t>Streamline </a:t>
            </a:r>
            <a:r>
              <a:rPr lang="en-US" sz="2600" b="1" i="1" dirty="0">
                <a:latin typeface="Times New Roman" panose="02020603050405020304" pitchFamily="18" charset="0"/>
                <a:cs typeface="Times New Roman" panose="02020603050405020304" pitchFamily="18" charset="0"/>
              </a:rPr>
              <a:t>Inventory Management</a:t>
            </a:r>
            <a:r>
              <a:rPr lang="en-US" sz="2600" i="1" dirty="0">
                <a:latin typeface="Times New Roman" panose="02020603050405020304" pitchFamily="18" charset="0"/>
                <a:cs typeface="Times New Roman" panose="02020603050405020304" pitchFamily="18" charset="0"/>
              </a:rPr>
              <a:t> to reduce stockouts and overstock situations, improving supply chain efficiency.</a:t>
            </a:r>
          </a:p>
          <a:p>
            <a:endParaRPr lang="en-US" dirty="0"/>
          </a:p>
        </p:txBody>
      </p:sp>
    </p:spTree>
    <p:extLst>
      <p:ext uri="{BB962C8B-B14F-4D97-AF65-F5344CB8AC3E}">
        <p14:creationId xmlns:p14="http://schemas.microsoft.com/office/powerpoint/2010/main" val="23770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1A261-507E-1885-7A8C-0B901DF1C0DB}"/>
              </a:ext>
            </a:extLst>
          </p:cNvPr>
          <p:cNvSpPr>
            <a:spLocks noGrp="1"/>
          </p:cNvSpPr>
          <p:nvPr>
            <p:ph type="title"/>
          </p:nvPr>
        </p:nvSpPr>
        <p:spPr>
          <a:xfrm>
            <a:off x="838200" y="281355"/>
            <a:ext cx="10515600" cy="759654"/>
          </a:xfrm>
        </p:spPr>
        <p:txBody>
          <a:bodyPr>
            <a:normAutofit/>
          </a:bodyPr>
          <a:lstStyle/>
          <a:p>
            <a:r>
              <a:rPr lang="en-US" sz="3600" b="1" i="1" dirty="0"/>
              <a:t>Business questions:</a:t>
            </a:r>
          </a:p>
        </p:txBody>
      </p:sp>
      <p:sp>
        <p:nvSpPr>
          <p:cNvPr id="3" name="Content Placeholder 2">
            <a:extLst>
              <a:ext uri="{FF2B5EF4-FFF2-40B4-BE49-F238E27FC236}">
                <a16:creationId xmlns:a16="http://schemas.microsoft.com/office/drawing/2014/main" id="{84E8ACF5-B652-14F6-FC84-59CF5DC024EF}"/>
              </a:ext>
            </a:extLst>
          </p:cNvPr>
          <p:cNvSpPr>
            <a:spLocks noGrp="1"/>
          </p:cNvSpPr>
          <p:nvPr>
            <p:ph sz="half" idx="1"/>
          </p:nvPr>
        </p:nvSpPr>
        <p:spPr>
          <a:xfrm>
            <a:off x="686973" y="1223888"/>
            <a:ext cx="5181600" cy="5352755"/>
          </a:xfrm>
        </p:spPr>
        <p:txBody>
          <a:bodyPr>
            <a:normAutofit fontScale="92500" lnSpcReduction="20000"/>
          </a:bodyPr>
          <a:lstStyle/>
          <a:p>
            <a:pPr marL="0" indent="0">
              <a:buNone/>
            </a:pPr>
            <a:r>
              <a:rPr lang="en-US" sz="2400" b="1" i="1" dirty="0">
                <a:latin typeface="Times New Roman" panose="02020603050405020304" pitchFamily="18" charset="0"/>
                <a:cs typeface="Times New Roman" panose="02020603050405020304" pitchFamily="18" charset="0"/>
              </a:rPr>
              <a:t>Top 10 customers by credit limit</a:t>
            </a:r>
            <a:r>
              <a:rPr lang="en-US" sz="2200" b="1" i="1" dirty="0">
                <a:latin typeface="Times New Roman" panose="02020603050405020304" pitchFamily="18" charset="0"/>
                <a:cs typeface="Times New Roman" panose="02020603050405020304" pitchFamily="18" charset="0"/>
              </a:rPr>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400"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r>
              <a:rPr lang="en-US" sz="2400" b="1" i="1" dirty="0">
                <a:latin typeface="Times New Roman" panose="02020603050405020304" pitchFamily="18" charset="0"/>
                <a:cs typeface="Times New Roman" panose="02020603050405020304" pitchFamily="18" charset="0"/>
              </a:rPr>
              <a:t>INTERPRETATION: </a:t>
            </a:r>
            <a:r>
              <a:rPr lang="en-US" sz="2400" i="1" dirty="0">
                <a:latin typeface="Times New Roman" panose="02020603050405020304" pitchFamily="18" charset="0"/>
                <a:cs typeface="Times New Roman" panose="02020603050405020304" pitchFamily="18" charset="0"/>
              </a:rPr>
              <a:t>This query is used to retrieve the names and credit limits of the top 10 customers with the highest credit limits from the customers table.</a:t>
            </a:r>
          </a:p>
        </p:txBody>
      </p:sp>
      <p:sp>
        <p:nvSpPr>
          <p:cNvPr id="4" name="Content Placeholder 3">
            <a:extLst>
              <a:ext uri="{FF2B5EF4-FFF2-40B4-BE49-F238E27FC236}">
                <a16:creationId xmlns:a16="http://schemas.microsoft.com/office/drawing/2014/main" id="{8D77A630-5E23-24A1-1ABA-BF1078810518}"/>
              </a:ext>
            </a:extLst>
          </p:cNvPr>
          <p:cNvSpPr>
            <a:spLocks noGrp="1"/>
          </p:cNvSpPr>
          <p:nvPr>
            <p:ph sz="half" idx="2"/>
          </p:nvPr>
        </p:nvSpPr>
        <p:spPr>
          <a:xfrm>
            <a:off x="6174545" y="1041009"/>
            <a:ext cx="5181600" cy="5535636"/>
          </a:xfrm>
        </p:spPr>
        <p:txBody>
          <a:bodyPr>
            <a:normAutofit fontScale="92500" lnSpcReduction="20000"/>
          </a:bodyPr>
          <a:lstStyle/>
          <a:p>
            <a:pPr marL="0" indent="0">
              <a:buNone/>
            </a:pPr>
            <a:r>
              <a:rPr lang="en-US" b="1" i="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The average credit limit for customers in each country.</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r>
              <a:rPr lang="en-US" sz="2400" b="1" i="1" dirty="0">
                <a:latin typeface="Times New Roman" panose="02020603050405020304" pitchFamily="18" charset="0"/>
                <a:cs typeface="Times New Roman" panose="02020603050405020304" pitchFamily="18" charset="0"/>
              </a:rPr>
              <a:t>INTERPRETATION: </a:t>
            </a:r>
            <a:r>
              <a:rPr lang="en-US" sz="2400" i="1" dirty="0">
                <a:latin typeface="Times New Roman" panose="02020603050405020304" pitchFamily="18" charset="0"/>
                <a:cs typeface="Times New Roman" panose="02020603050405020304" pitchFamily="18" charset="0"/>
              </a:rPr>
              <a:t>This query calculates the average credit limit for customers in each country from the customers table.</a:t>
            </a:r>
          </a:p>
          <a:p>
            <a:pPr marL="0" indent="0">
              <a:buNone/>
            </a:pPr>
            <a:r>
              <a:rPr lang="en-US" sz="2400" i="1" dirty="0">
                <a:latin typeface="Times New Roman" panose="02020603050405020304" pitchFamily="18" charset="0"/>
                <a:cs typeface="Times New Roman" panose="02020603050405020304" pitchFamily="18" charset="0"/>
              </a:rPr>
              <a:t>It helps identify how the average credit limit varies across different countries</a:t>
            </a:r>
          </a:p>
        </p:txBody>
      </p:sp>
      <p:graphicFrame>
        <p:nvGraphicFramePr>
          <p:cNvPr id="5" name="Chart 4">
            <a:extLst>
              <a:ext uri="{FF2B5EF4-FFF2-40B4-BE49-F238E27FC236}">
                <a16:creationId xmlns:a16="http://schemas.microsoft.com/office/drawing/2014/main" id="{25FA510E-0B9D-C8D6-A913-3DB724289D0C}"/>
              </a:ext>
            </a:extLst>
          </p:cNvPr>
          <p:cNvGraphicFramePr>
            <a:graphicFrameLocks/>
          </p:cNvGraphicFramePr>
          <p:nvPr>
            <p:extLst>
              <p:ext uri="{D42A27DB-BD31-4B8C-83A1-F6EECF244321}">
                <p14:modId xmlns:p14="http://schemas.microsoft.com/office/powerpoint/2010/main" val="2767795691"/>
              </p:ext>
            </p:extLst>
          </p:nvPr>
        </p:nvGraphicFramePr>
        <p:xfrm>
          <a:off x="991773" y="1800664"/>
          <a:ext cx="4572000" cy="28762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26EC5A70-3438-9981-29F6-62E124C55AD9}"/>
              </a:ext>
            </a:extLst>
          </p:cNvPr>
          <p:cNvGraphicFramePr>
            <a:graphicFrameLocks/>
          </p:cNvGraphicFramePr>
          <p:nvPr>
            <p:extLst>
              <p:ext uri="{D42A27DB-BD31-4B8C-83A1-F6EECF244321}">
                <p14:modId xmlns:p14="http://schemas.microsoft.com/office/powerpoint/2010/main" val="231264953"/>
              </p:ext>
            </p:extLst>
          </p:nvPr>
        </p:nvGraphicFramePr>
        <p:xfrm>
          <a:off x="6401386" y="1800663"/>
          <a:ext cx="4727917" cy="28762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9475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C73E42-9981-2CD2-E8D4-32B146564176}"/>
              </a:ext>
            </a:extLst>
          </p:cNvPr>
          <p:cNvSpPr>
            <a:spLocks noGrp="1"/>
          </p:cNvSpPr>
          <p:nvPr>
            <p:ph sz="half" idx="1"/>
          </p:nvPr>
        </p:nvSpPr>
        <p:spPr>
          <a:xfrm>
            <a:off x="838200" y="647115"/>
            <a:ext cx="5181600" cy="5529850"/>
          </a:xfrm>
        </p:spPr>
        <p:txBody>
          <a:bodyPr>
            <a:normAutofit/>
          </a:bodyPr>
          <a:lstStyle/>
          <a:p>
            <a:pPr marL="0" indent="0">
              <a:buNone/>
            </a:pPr>
            <a:r>
              <a:rPr lang="en-US" sz="2400" b="1" i="1" dirty="0">
                <a:latin typeface="Times New Roman" panose="02020603050405020304" pitchFamily="18" charset="0"/>
                <a:cs typeface="Times New Roman" panose="02020603050405020304" pitchFamily="18" charset="0"/>
              </a:rPr>
              <a:t>The number of customers in each state.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200" b="1" i="1" dirty="0">
                <a:latin typeface="Times New Roman" panose="02020603050405020304" pitchFamily="18" charset="0"/>
                <a:cs typeface="Times New Roman" panose="02020603050405020304" pitchFamily="18" charset="0"/>
              </a:rPr>
              <a:t>INTERPRETATION: </a:t>
            </a:r>
            <a:r>
              <a:rPr lang="en-US" sz="2200" i="1" dirty="0">
                <a:latin typeface="Times New Roman" panose="02020603050405020304" pitchFamily="18" charset="0"/>
                <a:cs typeface="Times New Roman" panose="02020603050405020304" pitchFamily="18" charset="0"/>
              </a:rPr>
              <a:t>The query will return the number of customers located in each state, showing how many customers are in each region.</a:t>
            </a:r>
          </a:p>
        </p:txBody>
      </p:sp>
      <p:sp>
        <p:nvSpPr>
          <p:cNvPr id="4" name="Content Placeholder 3">
            <a:extLst>
              <a:ext uri="{FF2B5EF4-FFF2-40B4-BE49-F238E27FC236}">
                <a16:creationId xmlns:a16="http://schemas.microsoft.com/office/drawing/2014/main" id="{97CFE84F-73CF-5AAE-A3C7-289E49C5D67E}"/>
              </a:ext>
            </a:extLst>
          </p:cNvPr>
          <p:cNvSpPr>
            <a:spLocks noGrp="1"/>
          </p:cNvSpPr>
          <p:nvPr>
            <p:ph sz="half" idx="2"/>
          </p:nvPr>
        </p:nvSpPr>
        <p:spPr>
          <a:xfrm>
            <a:off x="6172200" y="647114"/>
            <a:ext cx="5181600" cy="5529849"/>
          </a:xfrm>
        </p:spPr>
        <p:txBody>
          <a:bodyPr>
            <a:normAutofit/>
          </a:bodyPr>
          <a:lstStyle/>
          <a:p>
            <a:pPr marL="0" indent="0">
              <a:buNone/>
            </a:pPr>
            <a:r>
              <a:rPr lang="en-US" sz="2400" b="1" i="1" dirty="0">
                <a:latin typeface="Times New Roman" panose="02020603050405020304" pitchFamily="18" charset="0"/>
                <a:cs typeface="Times New Roman" panose="02020603050405020304" pitchFamily="18" charset="0"/>
              </a:rPr>
              <a:t>Total sales for each customer.</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200" b="1" i="1" dirty="0">
                <a:latin typeface="Times New Roman" panose="02020603050405020304" pitchFamily="18" charset="0"/>
                <a:cs typeface="Times New Roman" panose="02020603050405020304" pitchFamily="18" charset="0"/>
              </a:rPr>
              <a:t>INTERPRETATION: </a:t>
            </a:r>
            <a:r>
              <a:rPr lang="en-US" sz="2200" i="1" dirty="0">
                <a:latin typeface="Times New Roman" panose="02020603050405020304" pitchFamily="18" charset="0"/>
                <a:cs typeface="Times New Roman" panose="02020603050405020304" pitchFamily="18" charset="0"/>
              </a:rPr>
              <a:t>This query calculates the total sales for each customer based on the quantity ordered and the price per unit of their orders.</a:t>
            </a:r>
          </a:p>
        </p:txBody>
      </p:sp>
      <p:graphicFrame>
        <p:nvGraphicFramePr>
          <p:cNvPr id="5" name="Chart 4">
            <a:extLst>
              <a:ext uri="{FF2B5EF4-FFF2-40B4-BE49-F238E27FC236}">
                <a16:creationId xmlns:a16="http://schemas.microsoft.com/office/drawing/2014/main" id="{B919E2E6-4CC3-4015-304A-012F4C6FF66E}"/>
              </a:ext>
            </a:extLst>
          </p:cNvPr>
          <p:cNvGraphicFramePr>
            <a:graphicFrameLocks/>
          </p:cNvGraphicFramePr>
          <p:nvPr>
            <p:extLst>
              <p:ext uri="{D42A27DB-BD31-4B8C-83A1-F6EECF244321}">
                <p14:modId xmlns:p14="http://schemas.microsoft.com/office/powerpoint/2010/main" val="1808479059"/>
              </p:ext>
            </p:extLst>
          </p:nvPr>
        </p:nvGraphicFramePr>
        <p:xfrm>
          <a:off x="946052" y="1322363"/>
          <a:ext cx="4572000" cy="33199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5E57A586-AD46-61C3-8EFD-99C5262ED2C4}"/>
              </a:ext>
            </a:extLst>
          </p:cNvPr>
          <p:cNvGraphicFramePr>
            <a:graphicFrameLocks/>
          </p:cNvGraphicFramePr>
          <p:nvPr>
            <p:extLst>
              <p:ext uri="{D42A27DB-BD31-4B8C-83A1-F6EECF244321}">
                <p14:modId xmlns:p14="http://schemas.microsoft.com/office/powerpoint/2010/main" val="385400063"/>
              </p:ext>
            </p:extLst>
          </p:nvPr>
        </p:nvGraphicFramePr>
        <p:xfrm>
          <a:off x="6387904" y="1322363"/>
          <a:ext cx="4750191" cy="31652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8556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C3F8E2-2E10-CE23-C560-6686A0AEE7E9}"/>
              </a:ext>
            </a:extLst>
          </p:cNvPr>
          <p:cNvSpPr>
            <a:spLocks noGrp="1"/>
          </p:cNvSpPr>
          <p:nvPr>
            <p:ph sz="half" idx="1"/>
          </p:nvPr>
        </p:nvSpPr>
        <p:spPr>
          <a:xfrm>
            <a:off x="838200" y="590842"/>
            <a:ext cx="5181600" cy="5809957"/>
          </a:xfrm>
        </p:spPr>
        <p:txBody>
          <a:bodyPr>
            <a:normAutofit/>
          </a:bodyPr>
          <a:lstStyle/>
          <a:p>
            <a:pPr marL="0" indent="0">
              <a:buNone/>
            </a:pPr>
            <a:r>
              <a:rPr lang="en-US" sz="2400" b="1" i="1" dirty="0">
                <a:latin typeface="Times New Roman" panose="02020603050405020304" pitchFamily="18" charset="0"/>
                <a:cs typeface="Times New Roman" panose="02020603050405020304" pitchFamily="18" charset="0"/>
              </a:rPr>
              <a:t>Customers with their assigned sales representatives.</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r>
              <a:rPr lang="en-US" sz="2200" b="1" i="1" dirty="0">
                <a:latin typeface="Times New Roman" panose="02020603050405020304" pitchFamily="18" charset="0"/>
                <a:cs typeface="Times New Roman" panose="02020603050405020304" pitchFamily="18" charset="0"/>
              </a:rPr>
              <a:t>INTERPRETATION: </a:t>
            </a:r>
            <a:r>
              <a:rPr lang="en-US" sz="2200" i="1" dirty="0">
                <a:latin typeface="Times New Roman" panose="02020603050405020304" pitchFamily="18" charset="0"/>
                <a:cs typeface="Times New Roman" panose="02020603050405020304" pitchFamily="18" charset="0"/>
              </a:rPr>
              <a:t>This query finds the sales representatives assigned to each customer by joining the customers and employees tables.</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dirty="0"/>
          </a:p>
        </p:txBody>
      </p:sp>
      <p:sp>
        <p:nvSpPr>
          <p:cNvPr id="4" name="Content Placeholder 3">
            <a:extLst>
              <a:ext uri="{FF2B5EF4-FFF2-40B4-BE49-F238E27FC236}">
                <a16:creationId xmlns:a16="http://schemas.microsoft.com/office/drawing/2014/main" id="{C2A52110-7378-1FDF-9E9E-FDEE5BF0ACD4}"/>
              </a:ext>
            </a:extLst>
          </p:cNvPr>
          <p:cNvSpPr>
            <a:spLocks noGrp="1"/>
          </p:cNvSpPr>
          <p:nvPr>
            <p:ph sz="half" idx="2"/>
          </p:nvPr>
        </p:nvSpPr>
        <p:spPr>
          <a:xfrm>
            <a:off x="6172200" y="590843"/>
            <a:ext cx="5181600" cy="5586120"/>
          </a:xfrm>
        </p:spPr>
        <p:txBody>
          <a:bodyPr>
            <a:normAutofit/>
          </a:bodyPr>
          <a:lstStyle/>
          <a:p>
            <a:pPr marL="0" indent="0">
              <a:buNone/>
            </a:pPr>
            <a:r>
              <a:rPr lang="en-US" sz="2400" b="1" i="1" dirty="0">
                <a:latin typeface="Times New Roman" panose="02020603050405020304" pitchFamily="18" charset="0"/>
                <a:cs typeface="Times New Roman" panose="02020603050405020304" pitchFamily="18" charset="0"/>
              </a:rPr>
              <a:t>Customer information with their most recent payment details.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200" b="1" i="1" dirty="0">
                <a:latin typeface="Times New Roman" panose="02020603050405020304" pitchFamily="18" charset="0"/>
                <a:cs typeface="Times New Roman" panose="02020603050405020304" pitchFamily="18" charset="0"/>
              </a:rPr>
              <a:t>INTERPRETATION: </a:t>
            </a:r>
            <a:r>
              <a:rPr lang="en-US" sz="2200" i="1" dirty="0">
                <a:latin typeface="Times New Roman" panose="02020603050405020304" pitchFamily="18" charset="0"/>
                <a:cs typeface="Times New Roman" panose="02020603050405020304" pitchFamily="18" charset="0"/>
              </a:rPr>
              <a:t>This query retrieves the latest payment date and the corresponding payment amount for each customer.</a:t>
            </a:r>
          </a:p>
        </p:txBody>
      </p:sp>
      <p:pic>
        <p:nvPicPr>
          <p:cNvPr id="10" name="Picture 9">
            <a:extLst>
              <a:ext uri="{FF2B5EF4-FFF2-40B4-BE49-F238E27FC236}">
                <a16:creationId xmlns:a16="http://schemas.microsoft.com/office/drawing/2014/main" id="{1F71DB98-491C-3AAE-6D64-343B361F8539}"/>
              </a:ext>
            </a:extLst>
          </p:cNvPr>
          <p:cNvPicPr>
            <a:picLocks noChangeAspect="1"/>
          </p:cNvPicPr>
          <p:nvPr/>
        </p:nvPicPr>
        <p:blipFill>
          <a:blip r:embed="rId2"/>
          <a:stretch>
            <a:fillRect/>
          </a:stretch>
        </p:blipFill>
        <p:spPr>
          <a:xfrm>
            <a:off x="6310533" y="1561512"/>
            <a:ext cx="4691575" cy="2841675"/>
          </a:xfrm>
          <a:prstGeom prst="rect">
            <a:avLst/>
          </a:prstGeom>
        </p:spPr>
      </p:pic>
      <p:graphicFrame>
        <p:nvGraphicFramePr>
          <p:cNvPr id="11" name="Table 10">
            <a:extLst>
              <a:ext uri="{FF2B5EF4-FFF2-40B4-BE49-F238E27FC236}">
                <a16:creationId xmlns:a16="http://schemas.microsoft.com/office/drawing/2014/main" id="{B8C282E5-F59E-7659-E5C5-F6F881518404}"/>
              </a:ext>
            </a:extLst>
          </p:cNvPr>
          <p:cNvGraphicFramePr>
            <a:graphicFrameLocks noGrp="1"/>
          </p:cNvGraphicFramePr>
          <p:nvPr>
            <p:extLst>
              <p:ext uri="{D42A27DB-BD31-4B8C-83A1-F6EECF244321}">
                <p14:modId xmlns:p14="http://schemas.microsoft.com/office/powerpoint/2010/main" val="4173685011"/>
              </p:ext>
            </p:extLst>
          </p:nvPr>
        </p:nvGraphicFramePr>
        <p:xfrm>
          <a:off x="956602" y="1505243"/>
          <a:ext cx="4628271" cy="2897944"/>
        </p:xfrm>
        <a:graphic>
          <a:graphicData uri="http://schemas.openxmlformats.org/drawingml/2006/table">
            <a:tbl>
              <a:tblPr/>
              <a:tblGrid>
                <a:gridCol w="1089168">
                  <a:extLst>
                    <a:ext uri="{9D8B030D-6E8A-4147-A177-3AD203B41FA5}">
                      <a16:colId xmlns:a16="http://schemas.microsoft.com/office/drawing/2014/main" val="2375979535"/>
                    </a:ext>
                  </a:extLst>
                </a:gridCol>
                <a:gridCol w="1089168">
                  <a:extLst>
                    <a:ext uri="{9D8B030D-6E8A-4147-A177-3AD203B41FA5}">
                      <a16:colId xmlns:a16="http://schemas.microsoft.com/office/drawing/2014/main" val="3183527359"/>
                    </a:ext>
                  </a:extLst>
                </a:gridCol>
                <a:gridCol w="1130739">
                  <a:extLst>
                    <a:ext uri="{9D8B030D-6E8A-4147-A177-3AD203B41FA5}">
                      <a16:colId xmlns:a16="http://schemas.microsoft.com/office/drawing/2014/main" val="3847293760"/>
                    </a:ext>
                  </a:extLst>
                </a:gridCol>
                <a:gridCol w="1319196">
                  <a:extLst>
                    <a:ext uri="{9D8B030D-6E8A-4147-A177-3AD203B41FA5}">
                      <a16:colId xmlns:a16="http://schemas.microsoft.com/office/drawing/2014/main" val="2359677634"/>
                    </a:ext>
                  </a:extLst>
                </a:gridCol>
              </a:tblGrid>
              <a:tr h="296134">
                <a:tc>
                  <a:txBody>
                    <a:bodyPr/>
                    <a:lstStyle/>
                    <a:p>
                      <a:pPr algn="l" fontAlgn="b"/>
                      <a:r>
                        <a:rPr lang="en-US" sz="1100" b="1" i="0" u="none" strike="noStrike">
                          <a:solidFill>
                            <a:srgbClr val="FFFFFF"/>
                          </a:solidFill>
                          <a:effectLst/>
                          <a:highlight>
                            <a:srgbClr val="000000"/>
                          </a:highlight>
                          <a:latin typeface="Calibri" panose="020F0502020204030204" pitchFamily="34" charset="0"/>
                        </a:rPr>
                        <a:t>customerNumber</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effectLst/>
                          <a:highlight>
                            <a:srgbClr val="000000"/>
                          </a:highlight>
                          <a:latin typeface="Calibri" panose="020F0502020204030204" pitchFamily="34" charset="0"/>
                        </a:rPr>
                        <a:t>contactFirstName</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effectLst/>
                          <a:highlight>
                            <a:srgbClr val="000000"/>
                          </a:highlight>
                          <a:latin typeface="Calibri" panose="020F0502020204030204" pitchFamily="34" charset="0"/>
                        </a:rPr>
                        <a:t>employeeNumber</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100" b="1" i="0" u="none" strike="noStrike">
                          <a:solidFill>
                            <a:srgbClr val="FFFFFF"/>
                          </a:solidFill>
                          <a:effectLst/>
                          <a:highlight>
                            <a:srgbClr val="000000"/>
                          </a:highlight>
                          <a:latin typeface="Calibri" panose="020F0502020204030204" pitchFamily="34" charset="0"/>
                        </a:rPr>
                        <a:t>sales_representatives</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838087713"/>
                  </a:ext>
                </a:extLst>
              </a:tr>
              <a:tr h="260181">
                <a:tc>
                  <a:txBody>
                    <a:bodyPr/>
                    <a:lstStyle/>
                    <a:p>
                      <a:pPr algn="r" fontAlgn="b"/>
                      <a:r>
                        <a:rPr lang="en-US" sz="1100" b="0" i="0" u="none" strike="noStrike">
                          <a:solidFill>
                            <a:srgbClr val="000000"/>
                          </a:solidFill>
                          <a:effectLst/>
                          <a:highlight>
                            <a:srgbClr val="D9D9D9"/>
                          </a:highlight>
                          <a:latin typeface="Calibri" panose="020F0502020204030204" pitchFamily="34" charset="0"/>
                        </a:rPr>
                        <a:t>216</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dirty="0">
                          <a:solidFill>
                            <a:srgbClr val="000000"/>
                          </a:solidFill>
                          <a:effectLst/>
                          <a:highlight>
                            <a:srgbClr val="D9D9D9"/>
                          </a:highlight>
                          <a:latin typeface="Calibri" panose="020F0502020204030204" pitchFamily="34" charset="0"/>
                        </a:rPr>
                        <a:t>Eduardo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highlight>
                            <a:srgbClr val="D9D9D9"/>
                          </a:highlight>
                          <a:latin typeface="Calibri" panose="020F0502020204030204" pitchFamily="34" charset="0"/>
                        </a:rPr>
                        <a:t>1702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highlight>
                            <a:srgbClr val="D9D9D9"/>
                          </a:highlight>
                          <a:latin typeface="Calibri" panose="020F0502020204030204" pitchFamily="34" charset="0"/>
                        </a:rPr>
                        <a:t>Martin</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327003908"/>
                  </a:ext>
                </a:extLst>
              </a:tr>
              <a:tr h="260181">
                <a:tc>
                  <a:txBody>
                    <a:bodyPr/>
                    <a:lstStyle/>
                    <a:p>
                      <a:pPr algn="r" fontAlgn="b"/>
                      <a:r>
                        <a:rPr lang="en-US" sz="1100" b="0" i="0" u="none" strike="noStrike">
                          <a:solidFill>
                            <a:srgbClr val="000000"/>
                          </a:solidFill>
                          <a:effectLst/>
                          <a:latin typeface="Calibri" panose="020F0502020204030204" pitchFamily="34" charset="0"/>
                        </a:rPr>
                        <a:t>298</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Mihael</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1702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Martin</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99352270"/>
                  </a:ext>
                </a:extLst>
              </a:tr>
              <a:tr h="260181">
                <a:tc>
                  <a:txBody>
                    <a:bodyPr/>
                    <a:lstStyle/>
                    <a:p>
                      <a:pPr algn="r" fontAlgn="b"/>
                      <a:r>
                        <a:rPr lang="en-US" sz="1100" b="0" i="0" u="none" strike="noStrike">
                          <a:solidFill>
                            <a:srgbClr val="000000"/>
                          </a:solidFill>
                          <a:effectLst/>
                          <a:highlight>
                            <a:srgbClr val="D9D9D9"/>
                          </a:highlight>
                          <a:latin typeface="Calibri" panose="020F0502020204030204" pitchFamily="34" charset="0"/>
                        </a:rPr>
                        <a:t>344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highlight>
                            <a:srgbClr val="D9D9D9"/>
                          </a:highlight>
                          <a:latin typeface="Calibri" panose="020F0502020204030204" pitchFamily="34" charset="0"/>
                        </a:rPr>
                        <a:t>Jesus</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highlight>
                            <a:srgbClr val="D9D9D9"/>
                          </a:highlight>
                          <a:latin typeface="Calibri" panose="020F0502020204030204" pitchFamily="34" charset="0"/>
                        </a:rPr>
                        <a:t>1702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highlight>
                            <a:srgbClr val="D9D9D9"/>
                          </a:highlight>
                          <a:latin typeface="Calibri" panose="020F0502020204030204" pitchFamily="34" charset="0"/>
                        </a:rPr>
                        <a:t>Martin</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69625968"/>
                  </a:ext>
                </a:extLst>
              </a:tr>
              <a:tr h="260181">
                <a:tc>
                  <a:txBody>
                    <a:bodyPr/>
                    <a:lstStyle/>
                    <a:p>
                      <a:pPr algn="r" fontAlgn="b"/>
                      <a:r>
                        <a:rPr lang="en-US" sz="1100" b="0" i="0" u="none" strike="noStrike">
                          <a:solidFill>
                            <a:srgbClr val="000000"/>
                          </a:solidFill>
                          <a:effectLst/>
                          <a:latin typeface="Calibri" panose="020F0502020204030204" pitchFamily="34" charset="0"/>
                        </a:rPr>
                        <a:t>376</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Braun</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1702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Martin</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57381013"/>
                  </a:ext>
                </a:extLst>
              </a:tr>
              <a:tr h="260181">
                <a:tc>
                  <a:txBody>
                    <a:bodyPr/>
                    <a:lstStyle/>
                    <a:p>
                      <a:pPr algn="r" fontAlgn="b"/>
                      <a:r>
                        <a:rPr lang="en-US" sz="1100" b="0" i="0" u="none" strike="noStrike">
                          <a:solidFill>
                            <a:srgbClr val="000000"/>
                          </a:solidFill>
                          <a:effectLst/>
                          <a:highlight>
                            <a:srgbClr val="D9D9D9"/>
                          </a:highlight>
                          <a:latin typeface="Calibri" panose="020F0502020204030204" pitchFamily="34" charset="0"/>
                        </a:rPr>
                        <a:t>458</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highlight>
                            <a:srgbClr val="D9D9D9"/>
                          </a:highlight>
                          <a:latin typeface="Calibri" panose="020F0502020204030204" pitchFamily="34" charset="0"/>
                        </a:rPr>
                        <a:t>MartÃ­n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highlight>
                            <a:srgbClr val="D9D9D9"/>
                          </a:highlight>
                          <a:latin typeface="Calibri" panose="020F0502020204030204" pitchFamily="34" charset="0"/>
                        </a:rPr>
                        <a:t>1702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highlight>
                            <a:srgbClr val="D9D9D9"/>
                          </a:highlight>
                          <a:latin typeface="Calibri" panose="020F0502020204030204" pitchFamily="34" charset="0"/>
                        </a:rPr>
                        <a:t>Martin</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267040293"/>
                  </a:ext>
                </a:extLst>
              </a:tr>
              <a:tr h="260181">
                <a:tc>
                  <a:txBody>
                    <a:bodyPr/>
                    <a:lstStyle/>
                    <a:p>
                      <a:pPr algn="r" fontAlgn="b"/>
                      <a:r>
                        <a:rPr lang="en-US" sz="1100" b="0" i="0" u="none" strike="noStrike">
                          <a:solidFill>
                            <a:srgbClr val="000000"/>
                          </a:solidFill>
                          <a:effectLst/>
                          <a:latin typeface="Calibri" panose="020F0502020204030204" pitchFamily="34" charset="0"/>
                        </a:rPr>
                        <a:t>484</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JosÃ© Pedro </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1702</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Martin</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8250150"/>
                  </a:ext>
                </a:extLst>
              </a:tr>
              <a:tr h="260181">
                <a:tc>
                  <a:txBody>
                    <a:bodyPr/>
                    <a:lstStyle/>
                    <a:p>
                      <a:pPr algn="r" fontAlgn="b"/>
                      <a:r>
                        <a:rPr lang="en-US" sz="1100" b="0" i="0" u="none" strike="noStrike">
                          <a:solidFill>
                            <a:srgbClr val="000000"/>
                          </a:solidFill>
                          <a:effectLst/>
                          <a:highlight>
                            <a:srgbClr val="D9D9D9"/>
                          </a:highlight>
                          <a:latin typeface="Calibri" panose="020F0502020204030204" pitchFamily="34" charset="0"/>
                        </a:rPr>
                        <a:t>148</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highlight>
                            <a:srgbClr val="D9D9D9"/>
                          </a:highlight>
                          <a:latin typeface="Calibri" panose="020F0502020204030204" pitchFamily="34" charset="0"/>
                        </a:rPr>
                        <a:t>Eric</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highlight>
                            <a:srgbClr val="D9D9D9"/>
                          </a:highlight>
                          <a:latin typeface="Calibri" panose="020F0502020204030204" pitchFamily="34" charset="0"/>
                        </a:rPr>
                        <a:t>1621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highlight>
                            <a:srgbClr val="D9D9D9"/>
                          </a:highlight>
                          <a:latin typeface="Calibri" panose="020F0502020204030204" pitchFamily="34" charset="0"/>
                        </a:rPr>
                        <a:t>Mami</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40360205"/>
                  </a:ext>
                </a:extLst>
              </a:tr>
              <a:tr h="260181">
                <a:tc>
                  <a:txBody>
                    <a:bodyPr/>
                    <a:lstStyle/>
                    <a:p>
                      <a:pPr algn="r" fontAlgn="b"/>
                      <a:r>
                        <a:rPr lang="en-US" sz="1100" b="0" i="0" u="none" strike="noStrike">
                          <a:solidFill>
                            <a:srgbClr val="000000"/>
                          </a:solidFill>
                          <a:effectLst/>
                          <a:latin typeface="Calibri" panose="020F0502020204030204" pitchFamily="34" charset="0"/>
                        </a:rPr>
                        <a:t>177</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Mory</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1621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Mami</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35657107"/>
                  </a:ext>
                </a:extLst>
              </a:tr>
              <a:tr h="260181">
                <a:tc>
                  <a:txBody>
                    <a:bodyPr/>
                    <a:lstStyle/>
                    <a:p>
                      <a:pPr algn="r" fontAlgn="b"/>
                      <a:r>
                        <a:rPr lang="en-US" sz="1100" b="0" i="0" u="none" strike="noStrike">
                          <a:solidFill>
                            <a:srgbClr val="000000"/>
                          </a:solidFill>
                          <a:effectLst/>
                          <a:highlight>
                            <a:srgbClr val="D9D9D9"/>
                          </a:highlight>
                          <a:latin typeface="Calibri" panose="020F0502020204030204" pitchFamily="34" charset="0"/>
                        </a:rPr>
                        <a:t>211</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highlight>
                            <a:srgbClr val="D9D9D9"/>
                          </a:highlight>
                          <a:latin typeface="Calibri" panose="020F0502020204030204" pitchFamily="34" charset="0"/>
                        </a:rPr>
                        <a:t>Mike</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100" b="0" i="0" u="none" strike="noStrike">
                          <a:solidFill>
                            <a:srgbClr val="000000"/>
                          </a:solidFill>
                          <a:effectLst/>
                          <a:highlight>
                            <a:srgbClr val="D9D9D9"/>
                          </a:highlight>
                          <a:latin typeface="Calibri" panose="020F0502020204030204" pitchFamily="34" charset="0"/>
                        </a:rPr>
                        <a:t>1621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100" b="0" i="0" u="none" strike="noStrike">
                          <a:solidFill>
                            <a:srgbClr val="000000"/>
                          </a:solidFill>
                          <a:effectLst/>
                          <a:highlight>
                            <a:srgbClr val="D9D9D9"/>
                          </a:highlight>
                          <a:latin typeface="Calibri" panose="020F0502020204030204" pitchFamily="34" charset="0"/>
                        </a:rPr>
                        <a:t>Mami</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000926336"/>
                  </a:ext>
                </a:extLst>
              </a:tr>
              <a:tr h="260181">
                <a:tc>
                  <a:txBody>
                    <a:bodyPr/>
                    <a:lstStyle/>
                    <a:p>
                      <a:pPr algn="r" fontAlgn="b"/>
                      <a:r>
                        <a:rPr lang="en-US" sz="1100" b="0" i="0" u="none" strike="noStrike">
                          <a:solidFill>
                            <a:srgbClr val="000000"/>
                          </a:solidFill>
                          <a:effectLst/>
                          <a:latin typeface="Calibri" panose="020F0502020204030204" pitchFamily="34" charset="0"/>
                        </a:rPr>
                        <a:t>385</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Arnold</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100" b="0" i="0" u="none" strike="noStrike" dirty="0">
                          <a:solidFill>
                            <a:srgbClr val="000000"/>
                          </a:solidFill>
                          <a:effectLst/>
                          <a:latin typeface="Calibri" panose="020F0502020204030204" pitchFamily="34" charset="0"/>
                        </a:rPr>
                        <a:t>1621</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Calibri" panose="020F0502020204030204" pitchFamily="34" charset="0"/>
                        </a:rPr>
                        <a:t>Mami</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33313759"/>
                  </a:ext>
                </a:extLst>
              </a:tr>
            </a:tbl>
          </a:graphicData>
        </a:graphic>
      </p:graphicFrame>
    </p:spTree>
    <p:extLst>
      <p:ext uri="{BB962C8B-B14F-4D97-AF65-F5344CB8AC3E}">
        <p14:creationId xmlns:p14="http://schemas.microsoft.com/office/powerpoint/2010/main" val="243690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A3431F-A7A5-8475-AA8E-72E647DD722E}"/>
              </a:ext>
            </a:extLst>
          </p:cNvPr>
          <p:cNvSpPr>
            <a:spLocks noGrp="1"/>
          </p:cNvSpPr>
          <p:nvPr>
            <p:ph sz="half" idx="1"/>
          </p:nvPr>
        </p:nvSpPr>
        <p:spPr>
          <a:xfrm>
            <a:off x="838200" y="436098"/>
            <a:ext cx="5181600" cy="6077244"/>
          </a:xfrm>
        </p:spPr>
        <p:txBody>
          <a:bodyPr>
            <a:normAutofit/>
          </a:bodyPr>
          <a:lstStyle/>
          <a:p>
            <a:pPr marL="0" indent="0">
              <a:buNone/>
            </a:pPr>
            <a:r>
              <a:rPr lang="en-US" sz="2200" b="1" i="1" dirty="0">
                <a:latin typeface="Times New Roman" panose="02020603050405020304" pitchFamily="18" charset="0"/>
                <a:cs typeface="Times New Roman" panose="02020603050405020304" pitchFamily="18" charset="0"/>
              </a:rPr>
              <a:t>The names of all customers who have placed an order for the most expensive product.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200" b="1" i="1" dirty="0">
                <a:latin typeface="Times New Roman" panose="02020603050405020304" pitchFamily="18" charset="0"/>
                <a:cs typeface="Times New Roman" panose="02020603050405020304" pitchFamily="18" charset="0"/>
              </a:rPr>
              <a:t>INTERPRETATION: </a:t>
            </a:r>
            <a:r>
              <a:rPr lang="en-US" sz="2200" i="1" dirty="0">
                <a:latin typeface="Times New Roman" panose="02020603050405020304" pitchFamily="18" charset="0"/>
                <a:cs typeface="Times New Roman" panose="02020603050405020304" pitchFamily="18" charset="0"/>
              </a:rPr>
              <a:t>This query finds the highest price each customer has paid for a product, grouped by product line and sorted in descending order of the price.</a:t>
            </a:r>
          </a:p>
          <a:p>
            <a:pPr marL="0" indent="0">
              <a:buNone/>
            </a:pPr>
            <a:endParaRPr lang="en-US" dirty="0"/>
          </a:p>
        </p:txBody>
      </p:sp>
      <p:sp>
        <p:nvSpPr>
          <p:cNvPr id="4" name="Content Placeholder 3">
            <a:extLst>
              <a:ext uri="{FF2B5EF4-FFF2-40B4-BE49-F238E27FC236}">
                <a16:creationId xmlns:a16="http://schemas.microsoft.com/office/drawing/2014/main" id="{AE06C67F-AEAC-1633-8047-CF166B369014}"/>
              </a:ext>
            </a:extLst>
          </p:cNvPr>
          <p:cNvSpPr>
            <a:spLocks noGrp="1"/>
          </p:cNvSpPr>
          <p:nvPr>
            <p:ph sz="half" idx="2"/>
          </p:nvPr>
        </p:nvSpPr>
        <p:spPr>
          <a:xfrm>
            <a:off x="6270674" y="436098"/>
            <a:ext cx="5181600" cy="5740865"/>
          </a:xfrm>
        </p:spPr>
        <p:txBody>
          <a:bodyPr>
            <a:normAutofit/>
          </a:bodyPr>
          <a:lstStyle/>
          <a:p>
            <a:pPr marL="0" indent="0">
              <a:buNone/>
            </a:pPr>
            <a:r>
              <a:rPr lang="en-US" sz="2400" b="1" i="1" dirty="0">
                <a:latin typeface="Times New Roman" panose="02020603050405020304" pitchFamily="18" charset="0"/>
                <a:cs typeface="Times New Roman" panose="02020603050405020304" pitchFamily="18" charset="0"/>
              </a:rPr>
              <a:t>The number of employees working in each office.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200" b="1" i="1" dirty="0">
                <a:latin typeface="Times New Roman" panose="02020603050405020304" pitchFamily="18" charset="0"/>
                <a:cs typeface="Times New Roman" panose="02020603050405020304" pitchFamily="18" charset="0"/>
              </a:rPr>
              <a:t>INTERPRETATION:  </a:t>
            </a:r>
            <a:r>
              <a:rPr lang="en-US" sz="2200" i="1" dirty="0">
                <a:latin typeface="Times New Roman" panose="02020603050405020304" pitchFamily="18" charset="0"/>
                <a:cs typeface="Times New Roman" panose="02020603050405020304" pitchFamily="18" charset="0"/>
              </a:rPr>
              <a:t>This query retrieves the number of employees in each office, grouped by the office code.</a:t>
            </a:r>
          </a:p>
        </p:txBody>
      </p:sp>
      <p:pic>
        <p:nvPicPr>
          <p:cNvPr id="9" name="Picture 8">
            <a:extLst>
              <a:ext uri="{FF2B5EF4-FFF2-40B4-BE49-F238E27FC236}">
                <a16:creationId xmlns:a16="http://schemas.microsoft.com/office/drawing/2014/main" id="{36E9367D-C91D-9D38-BF04-3F01B4782A5D}"/>
              </a:ext>
            </a:extLst>
          </p:cNvPr>
          <p:cNvPicPr>
            <a:picLocks noChangeAspect="1"/>
          </p:cNvPicPr>
          <p:nvPr/>
        </p:nvPicPr>
        <p:blipFill>
          <a:blip r:embed="rId2"/>
          <a:stretch>
            <a:fillRect/>
          </a:stretch>
        </p:blipFill>
        <p:spPr>
          <a:xfrm>
            <a:off x="992946" y="1475722"/>
            <a:ext cx="4467225" cy="3243993"/>
          </a:xfrm>
          <a:prstGeom prst="rect">
            <a:avLst/>
          </a:prstGeom>
        </p:spPr>
      </p:pic>
      <p:graphicFrame>
        <p:nvGraphicFramePr>
          <p:cNvPr id="13" name="Chart 12">
            <a:extLst>
              <a:ext uri="{FF2B5EF4-FFF2-40B4-BE49-F238E27FC236}">
                <a16:creationId xmlns:a16="http://schemas.microsoft.com/office/drawing/2014/main" id="{BEC92087-DEA1-AC94-4FD9-E4620F77EB20}"/>
              </a:ext>
            </a:extLst>
          </p:cNvPr>
          <p:cNvGraphicFramePr>
            <a:graphicFrameLocks/>
          </p:cNvGraphicFramePr>
          <p:nvPr>
            <p:extLst>
              <p:ext uri="{D42A27DB-BD31-4B8C-83A1-F6EECF244321}">
                <p14:modId xmlns:p14="http://schemas.microsoft.com/office/powerpoint/2010/main" val="4269264649"/>
              </p:ext>
            </p:extLst>
          </p:nvPr>
        </p:nvGraphicFramePr>
        <p:xfrm>
          <a:off x="6426590" y="1475722"/>
          <a:ext cx="4572000" cy="31806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8501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7DB973-0FF4-5477-8AF0-77159DAC10E1}"/>
              </a:ext>
            </a:extLst>
          </p:cNvPr>
          <p:cNvSpPr>
            <a:spLocks noGrp="1"/>
          </p:cNvSpPr>
          <p:nvPr>
            <p:ph sz="half" idx="1"/>
          </p:nvPr>
        </p:nvSpPr>
        <p:spPr>
          <a:xfrm>
            <a:off x="675249" y="478303"/>
            <a:ext cx="5344551" cy="5783068"/>
          </a:xfrm>
        </p:spPr>
        <p:txBody>
          <a:bodyPr>
            <a:normAutofit/>
          </a:bodyPr>
          <a:lstStyle/>
          <a:p>
            <a:pPr marL="0" indent="0">
              <a:buNone/>
            </a:pPr>
            <a:r>
              <a:rPr lang="en-US" sz="2400" b="1" i="1" dirty="0">
                <a:latin typeface="Times New Roman" panose="02020603050405020304" pitchFamily="18" charset="0"/>
                <a:cs typeface="Times New Roman" panose="02020603050405020304" pitchFamily="18" charset="0"/>
              </a:rPr>
              <a:t> The offices with less than a certain number of employees.</a:t>
            </a: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endParaRPr lang="en-US" sz="2400" b="1" i="1" dirty="0">
              <a:latin typeface="Times New Roman" panose="02020603050405020304" pitchFamily="18" charset="0"/>
              <a:cs typeface="Times New Roman" panose="02020603050405020304" pitchFamily="18" charset="0"/>
            </a:endParaRPr>
          </a:p>
          <a:p>
            <a:pPr marL="0" indent="0">
              <a:buNone/>
            </a:pPr>
            <a:r>
              <a:rPr lang="en-US" sz="2400" b="1" i="1" dirty="0">
                <a:latin typeface="Times New Roman" panose="02020603050405020304" pitchFamily="18" charset="0"/>
                <a:cs typeface="Times New Roman" panose="02020603050405020304" pitchFamily="18" charset="0"/>
              </a:rPr>
              <a:t>INTERPRETATION:</a:t>
            </a:r>
            <a:r>
              <a:rPr lang="en-US" sz="2200" i="1" dirty="0">
                <a:latin typeface="Times New Roman" panose="02020603050405020304" pitchFamily="18" charset="0"/>
                <a:cs typeface="Times New Roman" panose="02020603050405020304" pitchFamily="18" charset="0"/>
              </a:rPr>
              <a:t> Lists offices where the employee count is less than 5, which might be useful for resource allocation or restructuring.</a:t>
            </a:r>
          </a:p>
        </p:txBody>
      </p:sp>
      <p:sp>
        <p:nvSpPr>
          <p:cNvPr id="4" name="Content Placeholder 3">
            <a:extLst>
              <a:ext uri="{FF2B5EF4-FFF2-40B4-BE49-F238E27FC236}">
                <a16:creationId xmlns:a16="http://schemas.microsoft.com/office/drawing/2014/main" id="{B31835AA-E02C-56DF-1522-F2EE71756958}"/>
              </a:ext>
            </a:extLst>
          </p:cNvPr>
          <p:cNvSpPr>
            <a:spLocks noGrp="1"/>
          </p:cNvSpPr>
          <p:nvPr>
            <p:ph sz="half" idx="2"/>
          </p:nvPr>
        </p:nvSpPr>
        <p:spPr>
          <a:xfrm>
            <a:off x="6172200" y="393895"/>
            <a:ext cx="5181600" cy="5783068"/>
          </a:xfrm>
        </p:spPr>
        <p:txBody>
          <a:bodyPr>
            <a:normAutofit/>
          </a:bodyPr>
          <a:lstStyle/>
          <a:p>
            <a:pPr marL="0" indent="0">
              <a:buNone/>
            </a:pPr>
            <a:r>
              <a:rPr lang="en-US" dirty="0"/>
              <a:t> </a:t>
            </a:r>
            <a:r>
              <a:rPr lang="en-US" sz="2400" b="1" i="1" dirty="0">
                <a:latin typeface="Times New Roman" panose="02020603050405020304" pitchFamily="18" charset="0"/>
                <a:cs typeface="Times New Roman" panose="02020603050405020304" pitchFamily="18" charset="0"/>
              </a:rPr>
              <a:t>The most profitable office based on total sales.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200" b="1" i="1" dirty="0">
              <a:latin typeface="Times New Roman" panose="02020603050405020304" pitchFamily="18" charset="0"/>
              <a:cs typeface="Times New Roman" panose="02020603050405020304" pitchFamily="18" charset="0"/>
            </a:endParaRPr>
          </a:p>
          <a:p>
            <a:pPr marL="0" indent="0">
              <a:buNone/>
            </a:pPr>
            <a:r>
              <a:rPr lang="en-US" sz="2200" b="1" i="1" dirty="0">
                <a:latin typeface="Times New Roman" panose="02020603050405020304" pitchFamily="18" charset="0"/>
                <a:cs typeface="Times New Roman" panose="02020603050405020304" pitchFamily="18" charset="0"/>
              </a:rPr>
              <a:t>INTERPRETATION: </a:t>
            </a:r>
            <a:r>
              <a:rPr lang="en-US" sz="2200" i="1" dirty="0">
                <a:latin typeface="Times New Roman" panose="02020603050405020304" pitchFamily="18" charset="0"/>
                <a:cs typeface="Times New Roman" panose="02020603050405020304" pitchFamily="18" charset="0"/>
              </a:rPr>
              <a:t>This query calculates the total sales for each office and lists the top 10 offices with the highest sales.</a:t>
            </a:r>
          </a:p>
        </p:txBody>
      </p:sp>
      <p:graphicFrame>
        <p:nvGraphicFramePr>
          <p:cNvPr id="7" name="Chart 6">
            <a:extLst>
              <a:ext uri="{FF2B5EF4-FFF2-40B4-BE49-F238E27FC236}">
                <a16:creationId xmlns:a16="http://schemas.microsoft.com/office/drawing/2014/main" id="{18310514-7D8D-F449-2179-408972AFF2CE}"/>
              </a:ext>
            </a:extLst>
          </p:cNvPr>
          <p:cNvGraphicFramePr>
            <a:graphicFrameLocks/>
          </p:cNvGraphicFramePr>
          <p:nvPr>
            <p:extLst>
              <p:ext uri="{D42A27DB-BD31-4B8C-83A1-F6EECF244321}">
                <p14:modId xmlns:p14="http://schemas.microsoft.com/office/powerpoint/2010/main" val="4179068255"/>
              </p:ext>
            </p:extLst>
          </p:nvPr>
        </p:nvGraphicFramePr>
        <p:xfrm>
          <a:off x="838200" y="1382151"/>
          <a:ext cx="4572000" cy="28522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5CA4160F-309B-5DE8-7F35-4EF076D4F282}"/>
              </a:ext>
            </a:extLst>
          </p:cNvPr>
          <p:cNvGraphicFramePr>
            <a:graphicFrameLocks/>
          </p:cNvGraphicFramePr>
          <p:nvPr>
            <p:extLst>
              <p:ext uri="{D42A27DB-BD31-4B8C-83A1-F6EECF244321}">
                <p14:modId xmlns:p14="http://schemas.microsoft.com/office/powerpoint/2010/main" val="2004086759"/>
              </p:ext>
            </p:extLst>
          </p:nvPr>
        </p:nvGraphicFramePr>
        <p:xfrm>
          <a:off x="6409592" y="1382150"/>
          <a:ext cx="4706815" cy="30069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85516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EB8C65-8A2A-D410-695A-EACFD85B027B}"/>
              </a:ext>
            </a:extLst>
          </p:cNvPr>
          <p:cNvSpPr>
            <a:spLocks noGrp="1"/>
          </p:cNvSpPr>
          <p:nvPr>
            <p:ph sz="half" idx="1"/>
          </p:nvPr>
        </p:nvSpPr>
        <p:spPr>
          <a:xfrm>
            <a:off x="838200" y="618978"/>
            <a:ext cx="5181600" cy="5557985"/>
          </a:xfrm>
        </p:spPr>
        <p:txBody>
          <a:bodyPr>
            <a:normAutofit/>
          </a:bodyPr>
          <a:lstStyle/>
          <a:p>
            <a:pPr marL="0" indent="0">
              <a:buNone/>
            </a:pPr>
            <a:r>
              <a:rPr lang="en-US" sz="2400" b="1" i="1" dirty="0">
                <a:latin typeface="Times New Roman" panose="02020603050405020304" pitchFamily="18" charset="0"/>
                <a:cs typeface="Times New Roman" panose="02020603050405020304" pitchFamily="18" charset="0"/>
              </a:rPr>
              <a:t> The average credit limit for customers in each office.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200" b="1" i="1" dirty="0">
                <a:latin typeface="Times New Roman" panose="02020603050405020304" pitchFamily="18" charset="0"/>
                <a:cs typeface="Times New Roman" panose="02020603050405020304" pitchFamily="18" charset="0"/>
              </a:rPr>
              <a:t>INTERPRETATION: </a:t>
            </a:r>
            <a:r>
              <a:rPr lang="en-US" sz="2200" i="1" dirty="0">
                <a:latin typeface="Times New Roman" panose="02020603050405020304" pitchFamily="18" charset="0"/>
                <a:cs typeface="Times New Roman" panose="02020603050405020304" pitchFamily="18" charset="0"/>
              </a:rPr>
              <a:t>This query calculates the average credit limit of customers, grouped by the office code of the sales representatives.</a:t>
            </a:r>
          </a:p>
          <a:p>
            <a:endParaRPr lang="en-US" dirty="0"/>
          </a:p>
        </p:txBody>
      </p:sp>
      <p:sp>
        <p:nvSpPr>
          <p:cNvPr id="4" name="Content Placeholder 3">
            <a:extLst>
              <a:ext uri="{FF2B5EF4-FFF2-40B4-BE49-F238E27FC236}">
                <a16:creationId xmlns:a16="http://schemas.microsoft.com/office/drawing/2014/main" id="{AF7EA991-F291-A946-D95B-58FE79BD5F2D}"/>
              </a:ext>
            </a:extLst>
          </p:cNvPr>
          <p:cNvSpPr>
            <a:spLocks noGrp="1"/>
          </p:cNvSpPr>
          <p:nvPr>
            <p:ph sz="half" idx="2"/>
          </p:nvPr>
        </p:nvSpPr>
        <p:spPr>
          <a:xfrm>
            <a:off x="6172200" y="618978"/>
            <a:ext cx="5181600" cy="5557985"/>
          </a:xfrm>
        </p:spPr>
        <p:txBody>
          <a:bodyPr>
            <a:normAutofit/>
          </a:bodyPr>
          <a:lstStyle/>
          <a:p>
            <a:pPr marL="0" indent="0">
              <a:buNone/>
            </a:pPr>
            <a:r>
              <a:rPr lang="en-US" sz="2400" b="1" i="1" dirty="0">
                <a:latin typeface="Times New Roman" panose="02020603050405020304" pitchFamily="18" charset="0"/>
                <a:cs typeface="Times New Roman" panose="02020603050405020304" pitchFamily="18" charset="0"/>
              </a:rPr>
              <a:t>The number of offices in each country.</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200" b="1" i="1" dirty="0">
                <a:latin typeface="Times New Roman" panose="02020603050405020304" pitchFamily="18" charset="0"/>
                <a:cs typeface="Times New Roman" panose="02020603050405020304" pitchFamily="18" charset="0"/>
              </a:rPr>
              <a:t>INTERPRETATION: </a:t>
            </a:r>
            <a:r>
              <a:rPr lang="en-US" sz="2200" i="1" dirty="0">
                <a:latin typeface="Times New Roman" panose="02020603050405020304" pitchFamily="18" charset="0"/>
                <a:cs typeface="Times New Roman" panose="02020603050405020304" pitchFamily="18" charset="0"/>
              </a:rPr>
              <a:t>This query counts the number of offices in each country.</a:t>
            </a:r>
          </a:p>
        </p:txBody>
      </p:sp>
      <p:graphicFrame>
        <p:nvGraphicFramePr>
          <p:cNvPr id="5" name="Chart 4">
            <a:extLst>
              <a:ext uri="{FF2B5EF4-FFF2-40B4-BE49-F238E27FC236}">
                <a16:creationId xmlns:a16="http://schemas.microsoft.com/office/drawing/2014/main" id="{B0F4F436-734A-A408-AE9E-82D6CC725323}"/>
              </a:ext>
            </a:extLst>
          </p:cNvPr>
          <p:cNvGraphicFramePr>
            <a:graphicFrameLocks/>
          </p:cNvGraphicFramePr>
          <p:nvPr>
            <p:extLst>
              <p:ext uri="{D42A27DB-BD31-4B8C-83A1-F6EECF244321}">
                <p14:modId xmlns:p14="http://schemas.microsoft.com/office/powerpoint/2010/main" val="3399906062"/>
              </p:ext>
            </p:extLst>
          </p:nvPr>
        </p:nvGraphicFramePr>
        <p:xfrm>
          <a:off x="1143000" y="164943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E2DED768-1CE2-2507-F0BD-A31D1837CB87}"/>
              </a:ext>
            </a:extLst>
          </p:cNvPr>
          <p:cNvGraphicFramePr>
            <a:graphicFrameLocks/>
          </p:cNvGraphicFramePr>
          <p:nvPr>
            <p:extLst>
              <p:ext uri="{D42A27DB-BD31-4B8C-83A1-F6EECF244321}">
                <p14:modId xmlns:p14="http://schemas.microsoft.com/office/powerpoint/2010/main" val="3889369751"/>
              </p:ext>
            </p:extLst>
          </p:nvPr>
        </p:nvGraphicFramePr>
        <p:xfrm>
          <a:off x="6603609" y="1649437"/>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730568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3052</TotalTime>
  <Words>1761</Words>
  <Application>Microsoft Office PowerPoint</Application>
  <PresentationFormat>Widescreen</PresentationFormat>
  <Paragraphs>445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Data Driven Analytics</vt:lpstr>
      <vt:lpstr>INTRODUCTION:</vt:lpstr>
      <vt:lpstr>OBJECTIVES:</vt:lpstr>
      <vt:lpstr>Business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SUMMARY cont.</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Krishnan Dinesh</dc:creator>
  <cp:lastModifiedBy>Krishnan Dinesh</cp:lastModifiedBy>
  <cp:revision>3</cp:revision>
  <dcterms:created xsi:type="dcterms:W3CDTF">2024-09-30T17:24:04Z</dcterms:created>
  <dcterms:modified xsi:type="dcterms:W3CDTF">2024-10-02T20:16:14Z</dcterms:modified>
</cp:coreProperties>
</file>