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9" d="100"/>
          <a:sy n="79" d="100"/>
        </p:scale>
        <p:origin x="85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12/19/2024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12/19/2024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12/19/2024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D755-44CE-1334-E5D9-629D95F4BB1A}"/>
              </a:ext>
            </a:extLst>
          </p:cNvPr>
          <p:cNvSpPr>
            <a:spLocks noGrp="1"/>
          </p:cNvSpPr>
          <p:nvPr>
            <p:ph type="ctrTitle"/>
          </p:nvPr>
        </p:nvSpPr>
        <p:spPr>
          <a:xfrm>
            <a:off x="1915384" y="1102174"/>
            <a:ext cx="8361229" cy="2326826"/>
          </a:xfrm>
        </p:spPr>
        <p:txBody>
          <a:bodyPr/>
          <a:lstStyle/>
          <a:p>
            <a:r>
              <a:rPr lang="en-US" sz="5400" b="1" dirty="0">
                <a:latin typeface="Times New Roman" panose="02020603050405020304" pitchFamily="18" charset="0"/>
                <a:cs typeface="Times New Roman" panose="02020603050405020304" pitchFamily="18" charset="0"/>
              </a:rPr>
              <a:t>Mitigating Bird Strikes in Aviation</a:t>
            </a:r>
            <a:endParaRPr lang="en-IN" sz="5400" dirty="0"/>
          </a:p>
        </p:txBody>
      </p:sp>
      <p:sp>
        <p:nvSpPr>
          <p:cNvPr id="3" name="Subtitle 2">
            <a:extLst>
              <a:ext uri="{FF2B5EF4-FFF2-40B4-BE49-F238E27FC236}">
                <a16:creationId xmlns:a16="http://schemas.microsoft.com/office/drawing/2014/main" id="{DAE71EA1-5938-001E-DE8D-A5A90C5777CF}"/>
              </a:ext>
            </a:extLst>
          </p:cNvPr>
          <p:cNvSpPr>
            <a:spLocks noGrp="1"/>
          </p:cNvSpPr>
          <p:nvPr>
            <p:ph type="subTitle" idx="1"/>
          </p:nvPr>
        </p:nvSpPr>
        <p:spPr>
          <a:xfrm>
            <a:off x="2680163" y="3751006"/>
            <a:ext cx="6831673" cy="1086237"/>
          </a:xfrm>
        </p:spPr>
        <p:txBody>
          <a:bodyPr/>
          <a:lstStyle/>
          <a:p>
            <a:r>
              <a:rPr lang="en-IN" b="1" dirty="0">
                <a:latin typeface="Times New Roman" panose="02020603050405020304" pitchFamily="18" charset="0"/>
                <a:cs typeface="Times New Roman" panose="02020603050405020304" pitchFamily="18" charset="0"/>
              </a:rPr>
              <a:t>NAME : Gaayathri Priyaa K R</a:t>
            </a:r>
          </a:p>
          <a:p>
            <a:r>
              <a:rPr lang="en-IN" b="1" dirty="0">
                <a:latin typeface="Times New Roman" panose="02020603050405020304" pitchFamily="18" charset="0"/>
                <a:cs typeface="Times New Roman" panose="02020603050405020304" pitchFamily="18" charset="0"/>
              </a:rPr>
              <a:t>MENTOR : Jaya Pandey</a:t>
            </a:r>
          </a:p>
          <a:p>
            <a:endParaRPr lang="en-IN" dirty="0"/>
          </a:p>
        </p:txBody>
      </p:sp>
    </p:spTree>
    <p:extLst>
      <p:ext uri="{BB962C8B-B14F-4D97-AF65-F5344CB8AC3E}">
        <p14:creationId xmlns:p14="http://schemas.microsoft.com/office/powerpoint/2010/main" val="81645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96DC84-61AC-010F-845E-418B66D8817A}"/>
              </a:ext>
            </a:extLst>
          </p:cNvPr>
          <p:cNvPicPr>
            <a:picLocks noChangeAspect="1"/>
          </p:cNvPicPr>
          <p:nvPr/>
        </p:nvPicPr>
        <p:blipFill>
          <a:blip r:embed="rId2"/>
          <a:stretch>
            <a:fillRect/>
          </a:stretch>
        </p:blipFill>
        <p:spPr>
          <a:xfrm>
            <a:off x="933060" y="419878"/>
            <a:ext cx="11028785" cy="6018244"/>
          </a:xfrm>
          <a:prstGeom prst="rect">
            <a:avLst/>
          </a:prstGeom>
        </p:spPr>
      </p:pic>
    </p:spTree>
    <p:extLst>
      <p:ext uri="{BB962C8B-B14F-4D97-AF65-F5344CB8AC3E}">
        <p14:creationId xmlns:p14="http://schemas.microsoft.com/office/powerpoint/2010/main" val="347830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B033FE-AA05-55B5-C943-F1BF86B66C54}"/>
              </a:ext>
            </a:extLst>
          </p:cNvPr>
          <p:cNvPicPr>
            <a:picLocks noChangeAspect="1"/>
          </p:cNvPicPr>
          <p:nvPr/>
        </p:nvPicPr>
        <p:blipFill>
          <a:blip r:embed="rId2"/>
          <a:stretch>
            <a:fillRect/>
          </a:stretch>
        </p:blipFill>
        <p:spPr>
          <a:xfrm>
            <a:off x="933061" y="326571"/>
            <a:ext cx="11066106" cy="6214188"/>
          </a:xfrm>
          <a:prstGeom prst="rect">
            <a:avLst/>
          </a:prstGeom>
        </p:spPr>
      </p:pic>
    </p:spTree>
    <p:extLst>
      <p:ext uri="{BB962C8B-B14F-4D97-AF65-F5344CB8AC3E}">
        <p14:creationId xmlns:p14="http://schemas.microsoft.com/office/powerpoint/2010/main" val="340687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D755FA-BE8C-E635-5E59-4E7E09254B74}"/>
              </a:ext>
            </a:extLst>
          </p:cNvPr>
          <p:cNvSpPr>
            <a:spLocks noGrp="1"/>
          </p:cNvSpPr>
          <p:nvPr>
            <p:ph type="body" idx="1"/>
          </p:nvPr>
        </p:nvSpPr>
        <p:spPr>
          <a:xfrm>
            <a:off x="1371600" y="689345"/>
            <a:ext cx="4443984" cy="823912"/>
          </a:xfrm>
        </p:spPr>
        <p:txBody>
          <a:bodyPr/>
          <a:lstStyle/>
          <a:p>
            <a:pPr marL="0" indent="0">
              <a:buNone/>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Bird Strike effect on Flight Schedules and Operations</a:t>
            </a:r>
          </a:p>
        </p:txBody>
      </p:sp>
      <p:sp>
        <p:nvSpPr>
          <p:cNvPr id="5" name="Text Placeholder 4">
            <a:extLst>
              <a:ext uri="{FF2B5EF4-FFF2-40B4-BE49-F238E27FC236}">
                <a16:creationId xmlns:a16="http://schemas.microsoft.com/office/drawing/2014/main" id="{D2780339-F6A3-9033-71AC-EED02800031D}"/>
              </a:ext>
            </a:extLst>
          </p:cNvPr>
          <p:cNvSpPr>
            <a:spLocks noGrp="1"/>
          </p:cNvSpPr>
          <p:nvPr>
            <p:ph type="body" sz="quarter" idx="3"/>
          </p:nvPr>
        </p:nvSpPr>
        <p:spPr>
          <a:xfrm>
            <a:off x="6748559" y="383007"/>
            <a:ext cx="4443984" cy="941940"/>
          </a:xfrm>
        </p:spPr>
        <p:txBody>
          <a:bodyPr/>
          <a:lstStyle/>
          <a:p>
            <a:pPr marL="0" indent="0">
              <a:buNone/>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Specific Routes or Locations along with the Bird Strikes </a:t>
            </a:r>
          </a:p>
        </p:txBody>
      </p:sp>
      <p:sp>
        <p:nvSpPr>
          <p:cNvPr id="7" name="TextBox 6">
            <a:extLst>
              <a:ext uri="{FF2B5EF4-FFF2-40B4-BE49-F238E27FC236}">
                <a16:creationId xmlns:a16="http://schemas.microsoft.com/office/drawing/2014/main" id="{C088989D-8A92-5D80-C906-6B34A90BC76B}"/>
              </a:ext>
            </a:extLst>
          </p:cNvPr>
          <p:cNvSpPr txBox="1"/>
          <p:nvPr/>
        </p:nvSpPr>
        <p:spPr>
          <a:xfrm>
            <a:off x="1371600" y="5038531"/>
            <a:ext cx="4443984" cy="923330"/>
          </a:xfrm>
          <a:prstGeom prst="rect">
            <a:avLst/>
          </a:prstGeom>
          <a:noFill/>
        </p:spPr>
        <p:txBody>
          <a:bodyPr wrap="square" rtlCol="0">
            <a:spAutoFit/>
          </a:bodyPr>
          <a:lstStyle/>
          <a:p>
            <a:pPr marL="0" indent="0">
              <a:buNone/>
            </a:pPr>
            <a:r>
              <a:rPr lang="en-US" b="1" dirty="0">
                <a:solidFill>
                  <a:srgbClr val="000000"/>
                </a:solidFill>
                <a:latin typeface="Times New Roman" panose="02020603050405020304" pitchFamily="18" charset="0"/>
                <a:cs typeface="Times New Roman" panose="02020603050405020304" pitchFamily="18" charset="0"/>
              </a:rPr>
              <a:t>B</a:t>
            </a:r>
            <a:r>
              <a:rPr lang="en-US" sz="1800" b="1" dirty="0">
                <a:solidFill>
                  <a:srgbClr val="000000"/>
                </a:solidFill>
                <a:effectLst/>
                <a:latin typeface="Times New Roman" panose="02020603050405020304" pitchFamily="18" charset="0"/>
                <a:cs typeface="Times New Roman" panose="02020603050405020304" pitchFamily="18" charset="0"/>
              </a:rPr>
              <a:t>ird strikes affect flight schedules and operations mostly in Precautionary Landing followed by aborted Take -off .</a:t>
            </a:r>
            <a:endParaRPr lang="en-US" sz="1800" b="1" dirty="0">
              <a:solidFill>
                <a:srgbClr val="333333"/>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C16F8C8-7908-F5D4-3E9A-242082B7E026}"/>
              </a:ext>
            </a:extLst>
          </p:cNvPr>
          <p:cNvSpPr txBox="1"/>
          <p:nvPr/>
        </p:nvSpPr>
        <p:spPr>
          <a:xfrm>
            <a:off x="6624735" y="4988334"/>
            <a:ext cx="4344263" cy="646331"/>
          </a:xfrm>
          <a:prstGeom prst="rect">
            <a:avLst/>
          </a:prstGeom>
          <a:noFill/>
        </p:spPr>
        <p:txBody>
          <a:bodyPr wrap="square" rtlCol="0">
            <a:spAutoFit/>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T</a:t>
            </a:r>
            <a:r>
              <a:rPr lang="en-US" sz="1800" b="1" dirty="0">
                <a:solidFill>
                  <a:schemeClr val="tx1">
                    <a:lumMod val="95000"/>
                    <a:lumOff val="5000"/>
                  </a:schemeClr>
                </a:solidFill>
                <a:effectLst/>
                <a:latin typeface="Times New Roman" panose="02020603050405020304" pitchFamily="18" charset="0"/>
                <a:cs typeface="Times New Roman" panose="02020603050405020304" pitchFamily="18" charset="0"/>
              </a:rPr>
              <a:t>he state </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C</a:t>
            </a:r>
            <a:r>
              <a:rPr lang="en-US" sz="1800" b="1" dirty="0">
                <a:solidFill>
                  <a:schemeClr val="tx1">
                    <a:lumMod val="95000"/>
                    <a:lumOff val="5000"/>
                  </a:schemeClr>
                </a:solidFill>
                <a:effectLst/>
                <a:latin typeface="Times New Roman" panose="02020603050405020304" pitchFamily="18" charset="0"/>
                <a:cs typeface="Times New Roman" panose="02020603050405020304" pitchFamily="18" charset="0"/>
              </a:rPr>
              <a:t>alifornia state has chance of high risk routes for bird strikes.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3A449954-347D-E6B1-9765-90D477350A28}"/>
              </a:ext>
            </a:extLst>
          </p:cNvPr>
          <p:cNvPicPr>
            <a:picLocks noGrp="1" noChangeAspect="1"/>
          </p:cNvPicPr>
          <p:nvPr>
            <p:ph sz="half" idx="2"/>
          </p:nvPr>
        </p:nvPicPr>
        <p:blipFill>
          <a:blip r:embed="rId2"/>
          <a:stretch>
            <a:fillRect/>
          </a:stretch>
        </p:blipFill>
        <p:spPr>
          <a:xfrm>
            <a:off x="1371600" y="1869666"/>
            <a:ext cx="4443413" cy="2840446"/>
          </a:xfrm>
        </p:spPr>
      </p:pic>
      <p:pic>
        <p:nvPicPr>
          <p:cNvPr id="14" name="Content Placeholder 13">
            <a:extLst>
              <a:ext uri="{FF2B5EF4-FFF2-40B4-BE49-F238E27FC236}">
                <a16:creationId xmlns:a16="http://schemas.microsoft.com/office/drawing/2014/main" id="{614E1758-E3B2-DDC9-15AD-7FA80B0E0FB1}"/>
              </a:ext>
            </a:extLst>
          </p:cNvPr>
          <p:cNvPicPr>
            <a:picLocks noGrp="1" noChangeAspect="1"/>
          </p:cNvPicPr>
          <p:nvPr>
            <p:ph sz="quarter" idx="4"/>
          </p:nvPr>
        </p:nvPicPr>
        <p:blipFill>
          <a:blip r:embed="rId3"/>
          <a:stretch>
            <a:fillRect/>
          </a:stretch>
        </p:blipFill>
        <p:spPr>
          <a:xfrm>
            <a:off x="6747543" y="1869666"/>
            <a:ext cx="4445000" cy="2840446"/>
          </a:xfrm>
        </p:spPr>
      </p:pic>
    </p:spTree>
    <p:extLst>
      <p:ext uri="{BB962C8B-B14F-4D97-AF65-F5344CB8AC3E}">
        <p14:creationId xmlns:p14="http://schemas.microsoft.com/office/powerpoint/2010/main" val="223013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D755FA-BE8C-E635-5E59-4E7E09254B74}"/>
              </a:ext>
            </a:extLst>
          </p:cNvPr>
          <p:cNvSpPr>
            <a:spLocks noGrp="1"/>
          </p:cNvSpPr>
          <p:nvPr>
            <p:ph type="body" idx="1"/>
          </p:nvPr>
        </p:nvSpPr>
        <p:spPr>
          <a:xfrm>
            <a:off x="1375305" y="601796"/>
            <a:ext cx="4443984" cy="823912"/>
          </a:xfrm>
        </p:spPr>
        <p:txBody>
          <a:bodyPr/>
          <a:lstStyle/>
          <a:p>
            <a:pPr marL="0" indent="0">
              <a:buNone/>
            </a:pPr>
            <a:r>
              <a:rPr lang="en-US" sz="2000" b="1" dirty="0">
                <a:solidFill>
                  <a:srgbClr val="000000"/>
                </a:solidFill>
                <a:effectLst/>
                <a:latin typeface="Times New Roman" panose="02020603050405020304" pitchFamily="18" charset="0"/>
                <a:cs typeface="Times New Roman" panose="02020603050405020304" pitchFamily="18" charset="0"/>
              </a:rPr>
              <a:t>Cost-Effective Strategies to Mitigate Bird Strike Impacts</a:t>
            </a:r>
            <a:endParaRPr lang="en-IN" sz="2800" b="1"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2780339-F6A3-9033-71AC-EED02800031D}"/>
              </a:ext>
            </a:extLst>
          </p:cNvPr>
          <p:cNvSpPr>
            <a:spLocks noGrp="1"/>
          </p:cNvSpPr>
          <p:nvPr>
            <p:ph type="body" sz="quarter" idx="3"/>
          </p:nvPr>
        </p:nvSpPr>
        <p:spPr>
          <a:xfrm>
            <a:off x="6748559" y="317645"/>
            <a:ext cx="4443984" cy="941940"/>
          </a:xfrm>
        </p:spPr>
        <p:txBody>
          <a:bodyPr/>
          <a:lstStyle/>
          <a:p>
            <a:pPr marL="0" indent="0">
              <a:buNone/>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Cost Faced by Airlines</a:t>
            </a:r>
          </a:p>
        </p:txBody>
      </p:sp>
      <p:sp>
        <p:nvSpPr>
          <p:cNvPr id="7" name="TextBox 6">
            <a:extLst>
              <a:ext uri="{FF2B5EF4-FFF2-40B4-BE49-F238E27FC236}">
                <a16:creationId xmlns:a16="http://schemas.microsoft.com/office/drawing/2014/main" id="{C088989D-8A92-5D80-C906-6B34A90BC76B}"/>
              </a:ext>
            </a:extLst>
          </p:cNvPr>
          <p:cNvSpPr txBox="1"/>
          <p:nvPr/>
        </p:nvSpPr>
        <p:spPr>
          <a:xfrm>
            <a:off x="1223002" y="5038531"/>
            <a:ext cx="4872998" cy="1477328"/>
          </a:xfrm>
          <a:prstGeom prst="rect">
            <a:avLst/>
          </a:prstGeom>
          <a:noFill/>
        </p:spPr>
        <p:txBody>
          <a:bodyPr wrap="square" rtlCol="0">
            <a:spAutoFit/>
          </a:bodyPr>
          <a:lstStyle/>
          <a:p>
            <a:pPr marL="0" indent="0">
              <a:buNone/>
            </a:pPr>
            <a:r>
              <a:rPr lang="en-US" sz="1800" b="1" dirty="0">
                <a:solidFill>
                  <a:srgbClr val="000000"/>
                </a:solidFill>
                <a:effectLst/>
                <a:latin typeface="Times New Roman" panose="02020603050405020304" pitchFamily="18" charset="0"/>
                <a:cs typeface="Times New Roman" panose="02020603050405020304" pitchFamily="18" charset="0"/>
              </a:rPr>
              <a:t>This shows a fluctuating trend in costs over time. </a:t>
            </a:r>
            <a:r>
              <a:rPr lang="en-US" sz="1800" b="1" dirty="0">
                <a:solidFill>
                  <a:srgbClr val="000000"/>
                </a:solidFill>
                <a:latin typeface="Times New Roman" panose="02020603050405020304" pitchFamily="18" charset="0"/>
                <a:cs typeface="Times New Roman" panose="02020603050405020304" pitchFamily="18" charset="0"/>
              </a:rPr>
              <a:t>t</a:t>
            </a:r>
            <a:r>
              <a:rPr lang="en-US" sz="1800" b="1" dirty="0">
                <a:solidFill>
                  <a:srgbClr val="000000"/>
                </a:solidFill>
                <a:effectLst/>
                <a:latin typeface="Times New Roman" panose="02020603050405020304" pitchFamily="18" charset="0"/>
                <a:cs typeface="Times New Roman" panose="02020603050405020304" pitchFamily="18" charset="0"/>
              </a:rPr>
              <a:t>he orange line shows a general downward trend, suggesting that implementing preventive measures can be cost-effective in reducing the overall financial impact of bird strikes.</a:t>
            </a:r>
            <a:endParaRPr lang="en-US" sz="1800" b="1" dirty="0">
              <a:solidFill>
                <a:srgbClr val="333333"/>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C16F8C8-7908-F5D4-3E9A-242082B7E026}"/>
              </a:ext>
            </a:extLst>
          </p:cNvPr>
          <p:cNvSpPr txBox="1"/>
          <p:nvPr/>
        </p:nvSpPr>
        <p:spPr>
          <a:xfrm>
            <a:off x="6624735" y="4988334"/>
            <a:ext cx="4344263" cy="923330"/>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cs typeface="Times New Roman" panose="02020603050405020304" pitchFamily="18" charset="0"/>
              </a:rPr>
              <a:t>Business aircraft incur the highest costs, followed by United Airlines and Delta Air Lines.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44CD0A34-B39D-CAE8-204D-182613D2364A}"/>
              </a:ext>
            </a:extLst>
          </p:cNvPr>
          <p:cNvPicPr>
            <a:picLocks noGrp="1" noChangeAspect="1"/>
          </p:cNvPicPr>
          <p:nvPr>
            <p:ph sz="half" idx="2"/>
          </p:nvPr>
        </p:nvPicPr>
        <p:blipFill>
          <a:blip r:embed="rId2"/>
          <a:stretch>
            <a:fillRect/>
          </a:stretch>
        </p:blipFill>
        <p:spPr>
          <a:xfrm>
            <a:off x="1436915" y="1869666"/>
            <a:ext cx="4534678" cy="2840446"/>
          </a:xfrm>
        </p:spPr>
      </p:pic>
      <p:pic>
        <p:nvPicPr>
          <p:cNvPr id="15" name="Content Placeholder 14">
            <a:extLst>
              <a:ext uri="{FF2B5EF4-FFF2-40B4-BE49-F238E27FC236}">
                <a16:creationId xmlns:a16="http://schemas.microsoft.com/office/drawing/2014/main" id="{EE34EBE1-2270-2C07-AAF2-493ABC0D0C3A}"/>
              </a:ext>
            </a:extLst>
          </p:cNvPr>
          <p:cNvPicPr>
            <a:picLocks noGrp="1" noChangeAspect="1"/>
          </p:cNvPicPr>
          <p:nvPr>
            <p:ph sz="quarter" idx="4"/>
          </p:nvPr>
        </p:nvPicPr>
        <p:blipFill>
          <a:blip r:embed="rId3"/>
          <a:stretch>
            <a:fillRect/>
          </a:stretch>
        </p:blipFill>
        <p:spPr>
          <a:xfrm>
            <a:off x="6624735" y="1869666"/>
            <a:ext cx="4445000" cy="2840446"/>
          </a:xfrm>
        </p:spPr>
      </p:pic>
    </p:spTree>
    <p:extLst>
      <p:ext uri="{BB962C8B-B14F-4D97-AF65-F5344CB8AC3E}">
        <p14:creationId xmlns:p14="http://schemas.microsoft.com/office/powerpoint/2010/main" val="51352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D755FA-BE8C-E635-5E59-4E7E09254B74}"/>
              </a:ext>
            </a:extLst>
          </p:cNvPr>
          <p:cNvSpPr>
            <a:spLocks noGrp="1"/>
          </p:cNvSpPr>
          <p:nvPr>
            <p:ph type="body" idx="1"/>
          </p:nvPr>
        </p:nvSpPr>
        <p:spPr>
          <a:xfrm>
            <a:off x="1375305" y="601796"/>
            <a:ext cx="4443984" cy="823912"/>
          </a:xfrm>
        </p:spPr>
        <p:txBody>
          <a:bodyPr/>
          <a:lstStyle/>
          <a:p>
            <a:pPr marL="0" indent="0">
              <a:buNone/>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Risk Factor Contributing to Wildlife Strikes</a:t>
            </a:r>
          </a:p>
        </p:txBody>
      </p:sp>
      <p:sp>
        <p:nvSpPr>
          <p:cNvPr id="5" name="Text Placeholder 4">
            <a:extLst>
              <a:ext uri="{FF2B5EF4-FFF2-40B4-BE49-F238E27FC236}">
                <a16:creationId xmlns:a16="http://schemas.microsoft.com/office/drawing/2014/main" id="{D2780339-F6A3-9033-71AC-EED02800031D}"/>
              </a:ext>
            </a:extLst>
          </p:cNvPr>
          <p:cNvSpPr>
            <a:spLocks noGrp="1"/>
          </p:cNvSpPr>
          <p:nvPr>
            <p:ph type="body" sz="quarter" idx="3"/>
          </p:nvPr>
        </p:nvSpPr>
        <p:spPr>
          <a:xfrm>
            <a:off x="6749067" y="483768"/>
            <a:ext cx="4443984" cy="941940"/>
          </a:xfrm>
        </p:spPr>
        <p:txBody>
          <a:bodyPr/>
          <a:lstStyle/>
          <a:p>
            <a:pPr marL="0" indent="0">
              <a:buNone/>
            </a:pPr>
            <a:r>
              <a:rPr lang="en-US" sz="2000" b="1" dirty="0">
                <a:solidFill>
                  <a:srgbClr val="000000"/>
                </a:solidFill>
                <a:effectLst/>
                <a:latin typeface="Times New Roman" panose="02020603050405020304" pitchFamily="18" charset="0"/>
                <a:cs typeface="Times New Roman" panose="02020603050405020304" pitchFamily="18" charset="0"/>
              </a:rPr>
              <a:t>Predictive Analytics for Wildlife Strike Prevention</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088989D-8A92-5D80-C906-6B34A90BC76B}"/>
              </a:ext>
            </a:extLst>
          </p:cNvPr>
          <p:cNvSpPr txBox="1"/>
          <p:nvPr/>
        </p:nvSpPr>
        <p:spPr>
          <a:xfrm>
            <a:off x="1223002" y="5038531"/>
            <a:ext cx="4748590" cy="1477328"/>
          </a:xfrm>
          <a:prstGeom prst="rect">
            <a:avLst/>
          </a:prstGeom>
          <a:noFill/>
        </p:spPr>
        <p:txBody>
          <a:bodyPr wrap="square" rtlCol="0">
            <a:spAutoFit/>
          </a:bodyPr>
          <a:lstStyle/>
          <a:p>
            <a:pPr marL="0" indent="0">
              <a:buNone/>
            </a:pPr>
            <a:r>
              <a:rPr lang="en-US" sz="1800" b="1" dirty="0">
                <a:solidFill>
                  <a:srgbClr val="000000"/>
                </a:solidFill>
                <a:effectLst/>
                <a:latin typeface="Times New Roman" panose="02020603050405020304" pitchFamily="18" charset="0"/>
                <a:cs typeface="Times New Roman" panose="02020603050405020304" pitchFamily="18" charset="0"/>
              </a:rPr>
              <a:t>The graph indicates that fog, snow, and rain increase the risk of wildlife strikes. Mitigation strategies include improved visibility systems, radar technology, and wildlife deterrent systems.</a:t>
            </a:r>
            <a:endParaRPr lang="en-US" sz="1800" b="1" dirty="0">
              <a:solidFill>
                <a:srgbClr val="333333"/>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C16F8C8-7908-F5D4-3E9A-242082B7E026}"/>
              </a:ext>
            </a:extLst>
          </p:cNvPr>
          <p:cNvSpPr txBox="1"/>
          <p:nvPr/>
        </p:nvSpPr>
        <p:spPr>
          <a:xfrm>
            <a:off x="6624735" y="4988334"/>
            <a:ext cx="4567808" cy="1477328"/>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cs typeface="Times New Roman" panose="02020603050405020304" pitchFamily="18" charset="0"/>
              </a:rPr>
              <a:t>Yes, predictive models can be developed to identify and prevent potential wildlife strike incidents by analyzing historical data and identifying patterns in flight phases and locations.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04BD84D-1267-90CD-D6C6-E9A82067778F}"/>
              </a:ext>
            </a:extLst>
          </p:cNvPr>
          <p:cNvPicPr>
            <a:picLocks noGrp="1" noChangeAspect="1"/>
          </p:cNvPicPr>
          <p:nvPr>
            <p:ph sz="half" idx="2"/>
          </p:nvPr>
        </p:nvPicPr>
        <p:blipFill>
          <a:blip r:embed="rId2"/>
          <a:stretch>
            <a:fillRect/>
          </a:stretch>
        </p:blipFill>
        <p:spPr>
          <a:xfrm>
            <a:off x="1371600" y="1869666"/>
            <a:ext cx="4443413" cy="2840446"/>
          </a:xfrm>
        </p:spPr>
      </p:pic>
      <p:pic>
        <p:nvPicPr>
          <p:cNvPr id="14" name="Content Placeholder 13">
            <a:extLst>
              <a:ext uri="{FF2B5EF4-FFF2-40B4-BE49-F238E27FC236}">
                <a16:creationId xmlns:a16="http://schemas.microsoft.com/office/drawing/2014/main" id="{A6C8BDDD-3983-0435-8A6A-3AA5D7F5A291}"/>
              </a:ext>
            </a:extLst>
          </p:cNvPr>
          <p:cNvPicPr>
            <a:picLocks noGrp="1" noChangeAspect="1"/>
          </p:cNvPicPr>
          <p:nvPr>
            <p:ph sz="quarter" idx="4"/>
          </p:nvPr>
        </p:nvPicPr>
        <p:blipFill>
          <a:blip r:embed="rId3"/>
          <a:stretch>
            <a:fillRect/>
          </a:stretch>
        </p:blipFill>
        <p:spPr>
          <a:xfrm>
            <a:off x="6748559" y="1869665"/>
            <a:ext cx="4445000" cy="2840445"/>
          </a:xfrm>
        </p:spPr>
      </p:pic>
    </p:spTree>
    <p:extLst>
      <p:ext uri="{BB962C8B-B14F-4D97-AF65-F5344CB8AC3E}">
        <p14:creationId xmlns:p14="http://schemas.microsoft.com/office/powerpoint/2010/main" val="404158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D755FA-BE8C-E635-5E59-4E7E09254B74}"/>
              </a:ext>
            </a:extLst>
          </p:cNvPr>
          <p:cNvSpPr>
            <a:spLocks noGrp="1"/>
          </p:cNvSpPr>
          <p:nvPr>
            <p:ph type="body" idx="1"/>
          </p:nvPr>
        </p:nvSpPr>
        <p:spPr>
          <a:xfrm>
            <a:off x="1375305" y="601796"/>
            <a:ext cx="4443984" cy="823912"/>
          </a:xfrm>
        </p:spPr>
        <p:txBody>
          <a:bodyPr/>
          <a:lstStyle/>
          <a:p>
            <a:pPr marL="0" indent="0">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ffectiveness of  current pilot training programs in raising awareness about wildlife strikes</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2780339-F6A3-9033-71AC-EED02800031D}"/>
              </a:ext>
            </a:extLst>
          </p:cNvPr>
          <p:cNvSpPr>
            <a:spLocks noGrp="1"/>
          </p:cNvSpPr>
          <p:nvPr>
            <p:ph type="body" sz="quarter" idx="3"/>
          </p:nvPr>
        </p:nvSpPr>
        <p:spPr>
          <a:xfrm>
            <a:off x="6749067" y="525292"/>
            <a:ext cx="4443984" cy="725317"/>
          </a:xfrm>
        </p:spPr>
        <p:txBody>
          <a:bodyPr/>
          <a:lstStyle/>
          <a:p>
            <a:pPr marL="0" indent="0">
              <a:buNone/>
            </a:pPr>
            <a:r>
              <a:rPr lang="en-US" sz="2000" b="1" dirty="0">
                <a:solidFill>
                  <a:srgbClr val="000000"/>
                </a:solidFill>
                <a:effectLst/>
                <a:latin typeface="Times New Roman" panose="02020603050405020304" pitchFamily="18" charset="0"/>
                <a:cs typeface="Times New Roman" panose="02020603050405020304" pitchFamily="18" charset="0"/>
              </a:rPr>
              <a:t>Communication Strategies for Pilot Awareness of Bird Strike Risks</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088989D-8A92-5D80-C906-6B34A90BC76B}"/>
              </a:ext>
            </a:extLst>
          </p:cNvPr>
          <p:cNvSpPr txBox="1"/>
          <p:nvPr/>
        </p:nvSpPr>
        <p:spPr>
          <a:xfrm>
            <a:off x="1223002" y="5038531"/>
            <a:ext cx="4748590" cy="1200329"/>
          </a:xfrm>
          <a:prstGeom prst="rect">
            <a:avLst/>
          </a:prstGeom>
          <a:noFill/>
        </p:spPr>
        <p:txBody>
          <a:bodyPr wrap="square" rtlCol="0">
            <a:spAutoFit/>
          </a:bodyPr>
          <a:lstStyle/>
          <a:p>
            <a:pPr marL="0" indent="0">
              <a:buNone/>
            </a:pPr>
            <a:r>
              <a:rPr lang="en-US" sz="1800" b="1" dirty="0">
                <a:solidFill>
                  <a:srgbClr val="000000"/>
                </a:solidFill>
                <a:effectLst/>
                <a:latin typeface="Times New Roman" panose="02020603050405020304" pitchFamily="18" charset="0"/>
                <a:cs typeface="Times New Roman" panose="02020603050405020304" pitchFamily="18" charset="0"/>
              </a:rPr>
              <a:t>The graph suggests that current pilot training programs may not be fully effective in raising awareness about wildlife strikes, particularly in adverse weather conditions.</a:t>
            </a:r>
            <a:endParaRPr lang="en-US" sz="1800" b="1" dirty="0">
              <a:solidFill>
                <a:srgbClr val="333333"/>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C16F8C8-7908-F5D4-3E9A-242082B7E026}"/>
              </a:ext>
            </a:extLst>
          </p:cNvPr>
          <p:cNvSpPr txBox="1"/>
          <p:nvPr/>
        </p:nvSpPr>
        <p:spPr>
          <a:xfrm>
            <a:off x="6624735" y="4988334"/>
            <a:ext cx="4567808" cy="1477328"/>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cs typeface="Times New Roman" panose="02020603050405020304" pitchFamily="18" charset="0"/>
              </a:rPr>
              <a:t>The graph highlights the need for effective communication strategies to enhance pilot awareness of bird strike risks, particularly during approach and landing roll phases in rainy conditions.</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13CB30A5-00C4-ED26-5E06-DDDEC6670ACC}"/>
              </a:ext>
            </a:extLst>
          </p:cNvPr>
          <p:cNvPicPr>
            <a:picLocks noGrp="1" noChangeAspect="1"/>
          </p:cNvPicPr>
          <p:nvPr>
            <p:ph sz="half" idx="2"/>
          </p:nvPr>
        </p:nvPicPr>
        <p:blipFill>
          <a:blip r:embed="rId2"/>
          <a:stretch>
            <a:fillRect/>
          </a:stretch>
        </p:blipFill>
        <p:spPr>
          <a:xfrm>
            <a:off x="1375876" y="1869664"/>
            <a:ext cx="4443413" cy="2840445"/>
          </a:xfrm>
        </p:spPr>
      </p:pic>
      <p:pic>
        <p:nvPicPr>
          <p:cNvPr id="15" name="Content Placeholder 14">
            <a:extLst>
              <a:ext uri="{FF2B5EF4-FFF2-40B4-BE49-F238E27FC236}">
                <a16:creationId xmlns:a16="http://schemas.microsoft.com/office/drawing/2014/main" id="{1EE56BC9-2FEB-B0E3-05DA-2CD02D4B883B}"/>
              </a:ext>
            </a:extLst>
          </p:cNvPr>
          <p:cNvPicPr>
            <a:picLocks noGrp="1" noChangeAspect="1"/>
          </p:cNvPicPr>
          <p:nvPr>
            <p:ph sz="quarter" idx="4"/>
          </p:nvPr>
        </p:nvPicPr>
        <p:blipFill>
          <a:blip r:embed="rId3"/>
          <a:stretch>
            <a:fillRect/>
          </a:stretch>
        </p:blipFill>
        <p:spPr>
          <a:xfrm>
            <a:off x="6710789" y="1869664"/>
            <a:ext cx="4445000" cy="2840444"/>
          </a:xfrm>
        </p:spPr>
      </p:pic>
    </p:spTree>
    <p:extLst>
      <p:ext uri="{BB962C8B-B14F-4D97-AF65-F5344CB8AC3E}">
        <p14:creationId xmlns:p14="http://schemas.microsoft.com/office/powerpoint/2010/main" val="2060440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71B224-738B-DC42-1E6B-DEE73DC97FF7}"/>
              </a:ext>
            </a:extLst>
          </p:cNvPr>
          <p:cNvPicPr>
            <a:picLocks noChangeAspect="1"/>
          </p:cNvPicPr>
          <p:nvPr/>
        </p:nvPicPr>
        <p:blipFill>
          <a:blip r:embed="rId2"/>
          <a:stretch>
            <a:fillRect/>
          </a:stretch>
        </p:blipFill>
        <p:spPr>
          <a:xfrm>
            <a:off x="846306" y="330739"/>
            <a:ext cx="11157626" cy="6157609"/>
          </a:xfrm>
          <a:prstGeom prst="rect">
            <a:avLst/>
          </a:prstGeom>
        </p:spPr>
      </p:pic>
    </p:spTree>
    <p:extLst>
      <p:ext uri="{BB962C8B-B14F-4D97-AF65-F5344CB8AC3E}">
        <p14:creationId xmlns:p14="http://schemas.microsoft.com/office/powerpoint/2010/main" val="807357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00504-D9D4-D069-BD6A-A77C93550E47}"/>
              </a:ext>
            </a:extLst>
          </p:cNvPr>
          <p:cNvPicPr>
            <a:picLocks noChangeAspect="1"/>
          </p:cNvPicPr>
          <p:nvPr/>
        </p:nvPicPr>
        <p:blipFill>
          <a:blip r:embed="rId2"/>
          <a:stretch>
            <a:fillRect/>
          </a:stretch>
        </p:blipFill>
        <p:spPr>
          <a:xfrm>
            <a:off x="836579" y="291830"/>
            <a:ext cx="11118716" cy="6225701"/>
          </a:xfrm>
          <a:prstGeom prst="rect">
            <a:avLst/>
          </a:prstGeom>
        </p:spPr>
      </p:pic>
    </p:spTree>
    <p:extLst>
      <p:ext uri="{BB962C8B-B14F-4D97-AF65-F5344CB8AC3E}">
        <p14:creationId xmlns:p14="http://schemas.microsoft.com/office/powerpoint/2010/main" val="2703645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6BF96-74EB-F234-623E-D4A5BA53567F}"/>
              </a:ext>
            </a:extLst>
          </p:cNvPr>
          <p:cNvPicPr>
            <a:picLocks noChangeAspect="1"/>
          </p:cNvPicPr>
          <p:nvPr/>
        </p:nvPicPr>
        <p:blipFill>
          <a:blip r:embed="rId2"/>
          <a:stretch>
            <a:fillRect/>
          </a:stretch>
        </p:blipFill>
        <p:spPr>
          <a:xfrm>
            <a:off x="924128" y="340468"/>
            <a:ext cx="11040893" cy="6138153"/>
          </a:xfrm>
          <a:prstGeom prst="rect">
            <a:avLst/>
          </a:prstGeom>
        </p:spPr>
      </p:pic>
    </p:spTree>
    <p:extLst>
      <p:ext uri="{BB962C8B-B14F-4D97-AF65-F5344CB8AC3E}">
        <p14:creationId xmlns:p14="http://schemas.microsoft.com/office/powerpoint/2010/main" val="238713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C1B7-1526-DB2A-017F-9BAF74F0A350}"/>
              </a:ext>
            </a:extLst>
          </p:cNvPr>
          <p:cNvSpPr>
            <a:spLocks noGrp="1"/>
          </p:cNvSpPr>
          <p:nvPr>
            <p:ph type="title"/>
          </p:nvPr>
        </p:nvSpPr>
        <p:spPr>
          <a:xfrm>
            <a:off x="1459149" y="967902"/>
            <a:ext cx="9601200" cy="931239"/>
          </a:xfrm>
        </p:spPr>
        <p:txBody>
          <a:bodyPr/>
          <a:lstStyle/>
          <a:p>
            <a:r>
              <a:rPr lang="en-IN" b="1" dirty="0">
                <a:latin typeface="Times New Roman" panose="02020603050405020304" pitchFamily="18" charset="0"/>
                <a:cs typeface="Times New Roman" panose="02020603050405020304" pitchFamily="18" charset="0"/>
              </a:rPr>
              <a:t>SUMMARY:</a:t>
            </a:r>
            <a:endParaRPr lang="en-IN" dirty="0"/>
          </a:p>
        </p:txBody>
      </p:sp>
      <p:sp>
        <p:nvSpPr>
          <p:cNvPr id="8" name="Rectangle 4">
            <a:extLst>
              <a:ext uri="{FF2B5EF4-FFF2-40B4-BE49-F238E27FC236}">
                <a16:creationId xmlns:a16="http://schemas.microsoft.com/office/drawing/2014/main" id="{173B2C8D-9AAB-4174-D8E1-0B7B56B01111}"/>
              </a:ext>
            </a:extLst>
          </p:cNvPr>
          <p:cNvSpPr>
            <a:spLocks noGrp="1" noChangeArrowheads="1"/>
          </p:cNvSpPr>
          <p:nvPr>
            <p:ph idx="1"/>
          </p:nvPr>
        </p:nvSpPr>
        <p:spPr bwMode="auto">
          <a:xfrm>
            <a:off x="1371600" y="1899141"/>
            <a:ext cx="1024322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Clear skies increase risk: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Wildlife strikes are more frequent in clear weather.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Dallas Airport hotspot: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Dallas Airport has a higher frequency of wildlife strikes.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Precautionary landings vulnerable: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Precautionary landings are more prone to wildlife strikes.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Rain is a risk factor: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Rain increases the risk of wildlife strikes.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California and Texas hotspots: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California and Texas have the highest number of wildlife strikes.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Unknown Bird-Medium threat: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"Unknown Bird-Medium" is a common culprit in aircraft strikes. </a:t>
            </a:r>
          </a:p>
        </p:txBody>
      </p:sp>
    </p:spTree>
    <p:extLst>
      <p:ext uri="{BB962C8B-B14F-4D97-AF65-F5344CB8AC3E}">
        <p14:creationId xmlns:p14="http://schemas.microsoft.com/office/powerpoint/2010/main" val="282601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18AD-23F4-F210-5B07-8061AAAF23D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E61FBA34-29BC-4119-4C16-5B0744A7D50D}"/>
              </a:ext>
            </a:extLst>
          </p:cNvPr>
          <p:cNvSpPr>
            <a:spLocks noGrp="1"/>
          </p:cNvSpPr>
          <p:nvPr>
            <p:ph idx="1"/>
          </p:nvPr>
        </p:nvSpPr>
        <p:spPr>
          <a:xfrm>
            <a:off x="1371600" y="1638300"/>
            <a:ext cx="9601200" cy="4267978"/>
          </a:xfrm>
        </p:spPr>
        <p:txBody>
          <a:bodyPr>
            <a:normAutofit/>
          </a:bodyPr>
          <a:lstStyle/>
          <a:p>
            <a:r>
              <a:rPr lang="en-US" sz="2400" dirty="0">
                <a:latin typeface="Times New Roman" panose="02020603050405020304" pitchFamily="18" charset="0"/>
                <a:cs typeface="Times New Roman" panose="02020603050405020304" pitchFamily="18" charset="0"/>
              </a:rPr>
              <a:t>Bird strikes present a serious risk to aviation safety, leading to aircraft damage, flight delays, and, in some instances, fatalities. As air traffic volume increases, so does the likelihood of such incidents. To reduce this risk, it's essential to analyze the factors and patterns that contribute to bird strikes.</a:t>
            </a:r>
          </a:p>
          <a:p>
            <a:r>
              <a:rPr lang="en-US" sz="2400" dirty="0">
                <a:latin typeface="Times New Roman" panose="02020603050405020304" pitchFamily="18" charset="0"/>
                <a:cs typeface="Times New Roman" panose="02020603050405020304" pitchFamily="18" charset="0"/>
              </a:rPr>
              <a:t>This project focuses on examining historical bird strike data to uncover trends, identify high-risk areas, and explore potential mitigation strategies.</a:t>
            </a:r>
          </a:p>
          <a:p>
            <a:r>
              <a:rPr lang="en-US" sz="2400" dirty="0">
                <a:latin typeface="Times New Roman" panose="02020603050405020304" pitchFamily="18" charset="0"/>
                <a:cs typeface="Times New Roman" panose="02020603050405020304" pitchFamily="18" charset="0"/>
              </a:rPr>
              <a:t>By understanding the factors behind bird strike incidents, we can devise effective solutions to safeguard aircraft and enhance flight safety.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757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9838-0D99-EE78-B398-5B29EE3D443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1F83B5CC-FFBF-C8FC-F27C-CC8B0CC03D99}"/>
              </a:ext>
            </a:extLst>
          </p:cNvPr>
          <p:cNvSpPr>
            <a:spLocks noGrp="1"/>
          </p:cNvSpPr>
          <p:nvPr>
            <p:ph idx="1"/>
          </p:nvPr>
        </p:nvSpPr>
        <p:spPr>
          <a:xfrm>
            <a:off x="1371600" y="1692613"/>
            <a:ext cx="9601200" cy="4377447"/>
          </a:xfrm>
        </p:spPr>
        <p:txBody>
          <a:bodyPr>
            <a:normAutofit/>
          </a:bodyPr>
          <a:lstStyle/>
          <a:p>
            <a:pPr>
              <a:buFont typeface="Courier New" panose="02070309020205020404" pitchFamily="49" charset="0"/>
              <a:buChar char="o"/>
            </a:pPr>
            <a:r>
              <a:rPr lang="en-US" sz="2200" b="1" dirty="0">
                <a:latin typeface="Times New Roman" panose="02020603050405020304" pitchFamily="18" charset="0"/>
                <a:cs typeface="Times New Roman" panose="02020603050405020304" pitchFamily="18" charset="0"/>
              </a:rPr>
              <a:t>Weather Conditions Matter:</a:t>
            </a:r>
            <a:r>
              <a:rPr lang="en-US" sz="2200" dirty="0">
                <a:latin typeface="Times New Roman" panose="02020603050405020304" pitchFamily="18" charset="0"/>
                <a:cs typeface="Times New Roman" panose="02020603050405020304" pitchFamily="18" charset="0"/>
              </a:rPr>
              <a:t> Clear sky conditions increase the likelihood of wildlife strikes.</a:t>
            </a:r>
          </a:p>
          <a:p>
            <a:pPr>
              <a:buFont typeface="Courier New" panose="02070309020205020404" pitchFamily="49" charset="0"/>
              <a:buChar char="o"/>
            </a:pPr>
            <a:r>
              <a:rPr lang="en-US" sz="2200" b="1" dirty="0">
                <a:latin typeface="Times New Roman" panose="02020603050405020304" pitchFamily="18" charset="0"/>
                <a:cs typeface="Times New Roman" panose="02020603050405020304" pitchFamily="18" charset="0"/>
              </a:rPr>
              <a:t>Airport Location is Crucial:</a:t>
            </a:r>
            <a:r>
              <a:rPr lang="en-US" sz="2200" dirty="0">
                <a:latin typeface="Times New Roman" panose="02020603050405020304" pitchFamily="18" charset="0"/>
                <a:cs typeface="Times New Roman" panose="02020603050405020304" pitchFamily="18" charset="0"/>
              </a:rPr>
              <a:t> Airports situated near water bodies or wildlife habitats are more susceptible to bird strikes.</a:t>
            </a:r>
          </a:p>
          <a:p>
            <a:pPr>
              <a:buFont typeface="Courier New" panose="02070309020205020404" pitchFamily="49" charset="0"/>
              <a:buChar char="o"/>
            </a:pPr>
            <a:r>
              <a:rPr lang="en-US" sz="2200" b="1" dirty="0">
                <a:latin typeface="Times New Roman" panose="02020603050405020304" pitchFamily="18" charset="0"/>
                <a:cs typeface="Times New Roman" panose="02020603050405020304" pitchFamily="18" charset="0"/>
              </a:rPr>
              <a:t>Critical Flight Phases:</a:t>
            </a:r>
            <a:r>
              <a:rPr lang="en-US" sz="2200" dirty="0">
                <a:latin typeface="Times New Roman" panose="02020603050405020304" pitchFamily="18" charset="0"/>
                <a:cs typeface="Times New Roman" panose="02020603050405020304" pitchFamily="18" charset="0"/>
              </a:rPr>
              <a:t> Takeoff and landing phases, as well as precautionary landings, are particularly risky due to lower altitudes and slower speeds.</a:t>
            </a:r>
          </a:p>
          <a:p>
            <a:pPr>
              <a:buFont typeface="Courier New" panose="02070309020205020404" pitchFamily="49" charset="0"/>
              <a:buChar char="o"/>
            </a:pPr>
            <a:r>
              <a:rPr lang="en-US" sz="2200" b="1" dirty="0">
                <a:latin typeface="Times New Roman" panose="02020603050405020304" pitchFamily="18" charset="0"/>
                <a:cs typeface="Times New Roman" panose="02020603050405020304" pitchFamily="18" charset="0"/>
              </a:rPr>
              <a:t>Specific Wildlife Species:</a:t>
            </a:r>
            <a:r>
              <a:rPr lang="en-US" sz="2200" dirty="0">
                <a:latin typeface="Times New Roman" panose="02020603050405020304" pitchFamily="18" charset="0"/>
                <a:cs typeface="Times New Roman" panose="02020603050405020304" pitchFamily="18" charset="0"/>
              </a:rPr>
              <a:t> The Unknown Bird-Medium is a significant contributor to aircraft strikes.</a:t>
            </a:r>
          </a:p>
          <a:p>
            <a:pPr>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By addressing these factors, aviation authorities can implement effective mitigation strategies to reduce the risk of wildlife strikes and ensure the safety of air travel.</a:t>
            </a:r>
          </a:p>
          <a:p>
            <a:endParaRPr lang="en-IN" sz="2200" dirty="0"/>
          </a:p>
        </p:txBody>
      </p:sp>
    </p:spTree>
    <p:extLst>
      <p:ext uri="{BB962C8B-B14F-4D97-AF65-F5344CB8AC3E}">
        <p14:creationId xmlns:p14="http://schemas.microsoft.com/office/powerpoint/2010/main" val="1548546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F503C-D756-E36E-3E09-1277CCB68B63}"/>
              </a:ext>
            </a:extLst>
          </p:cNvPr>
          <p:cNvSpPr txBox="1"/>
          <p:nvPr/>
        </p:nvSpPr>
        <p:spPr>
          <a:xfrm>
            <a:off x="4377447" y="2470825"/>
            <a:ext cx="5982511" cy="1200329"/>
          </a:xfrm>
          <a:prstGeom prst="rect">
            <a:avLst/>
          </a:prstGeom>
          <a:noFill/>
        </p:spPr>
        <p:txBody>
          <a:bodyPr wrap="square" rtlCol="0">
            <a:spAutoFit/>
          </a:bodyPr>
          <a:lstStyle/>
          <a:p>
            <a:r>
              <a:rPr lang="en-US" sz="7200" b="1" dirty="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9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0C8A-7C9D-B7B7-F4C8-5FCD0BEF7F6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6F89EE93-2876-B067-7287-AD88D870334C}"/>
              </a:ext>
            </a:extLst>
          </p:cNvPr>
          <p:cNvSpPr>
            <a:spLocks noGrp="1"/>
          </p:cNvSpPr>
          <p:nvPr>
            <p:ph idx="1"/>
          </p:nvPr>
        </p:nvSpPr>
        <p:spPr>
          <a:xfrm>
            <a:off x="1371600" y="1548882"/>
            <a:ext cx="9601200" cy="4450702"/>
          </a:xfrm>
        </p:spPr>
        <p:txBody>
          <a:bodyPr>
            <a:normAutofit/>
          </a:bodyPr>
          <a:lstStyle/>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Identify Trends:</a:t>
            </a:r>
            <a:r>
              <a:rPr lang="en-US" sz="2800" dirty="0">
                <a:latin typeface="Times New Roman" panose="02020603050405020304" pitchFamily="18" charset="0"/>
                <a:cs typeface="Times New Roman" panose="02020603050405020304" pitchFamily="18" charset="0"/>
              </a:rPr>
              <a:t> Analyze historical data to identify patterns in bird strike occurrences.</a:t>
            </a: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Identify Risk Factors:</a:t>
            </a:r>
            <a:r>
              <a:rPr lang="en-US" sz="2800" dirty="0">
                <a:latin typeface="Times New Roman" panose="02020603050405020304" pitchFamily="18" charset="0"/>
                <a:cs typeface="Times New Roman" panose="02020603050405020304" pitchFamily="18" charset="0"/>
              </a:rPr>
              <a:t> Determine factors contributing to bird strikes, such as bird species, weather, and airport location.</a:t>
            </a: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Develop Predictive Models:</a:t>
            </a:r>
            <a:r>
              <a:rPr lang="en-US" sz="2800" dirty="0">
                <a:latin typeface="Times New Roman" panose="02020603050405020304" pitchFamily="18" charset="0"/>
                <a:cs typeface="Times New Roman" panose="02020603050405020304" pitchFamily="18" charset="0"/>
              </a:rPr>
              <a:t> Create models to forecast potential bird strike hotspots and high-risk periods.</a:t>
            </a: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Inform Decision-Making:</a:t>
            </a:r>
            <a:r>
              <a:rPr lang="en-US" sz="2800" dirty="0">
                <a:latin typeface="Times New Roman" panose="02020603050405020304" pitchFamily="18" charset="0"/>
                <a:cs typeface="Times New Roman" panose="02020603050405020304" pitchFamily="18" charset="0"/>
              </a:rPr>
              <a:t> Provide actionable insights to improve bird strike prevention and response.</a:t>
            </a:r>
            <a:endParaRPr lang="en-IN" sz="28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172981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D755FA-BE8C-E635-5E59-4E7E09254B74}"/>
              </a:ext>
            </a:extLst>
          </p:cNvPr>
          <p:cNvSpPr>
            <a:spLocks noGrp="1"/>
          </p:cNvSpPr>
          <p:nvPr>
            <p:ph type="body" idx="1"/>
          </p:nvPr>
        </p:nvSpPr>
        <p:spPr>
          <a:xfrm>
            <a:off x="1371600" y="838635"/>
            <a:ext cx="4443984" cy="823912"/>
          </a:xfrm>
        </p:spPr>
        <p:txBody>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The most common wildlife species involved in bird strikes</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2000" dirty="0"/>
          </a:p>
        </p:txBody>
      </p:sp>
      <p:pic>
        <p:nvPicPr>
          <p:cNvPr id="9" name="Content Placeholder 8">
            <a:extLst>
              <a:ext uri="{FF2B5EF4-FFF2-40B4-BE49-F238E27FC236}">
                <a16:creationId xmlns:a16="http://schemas.microsoft.com/office/drawing/2014/main" id="{E41AE388-FDF7-EF05-2BD6-C9BAFFE979EE}"/>
              </a:ext>
            </a:extLst>
          </p:cNvPr>
          <p:cNvPicPr>
            <a:picLocks noGrp="1" noChangeAspect="1"/>
          </p:cNvPicPr>
          <p:nvPr>
            <p:ph sz="half" idx="2"/>
          </p:nvPr>
        </p:nvPicPr>
        <p:blipFill>
          <a:blip r:embed="rId2"/>
          <a:stretch>
            <a:fillRect/>
          </a:stretch>
        </p:blipFill>
        <p:spPr>
          <a:xfrm>
            <a:off x="1371600" y="1950080"/>
            <a:ext cx="4226767" cy="2760015"/>
          </a:xfrm>
        </p:spPr>
      </p:pic>
      <p:sp>
        <p:nvSpPr>
          <p:cNvPr id="5" name="Text Placeholder 4">
            <a:extLst>
              <a:ext uri="{FF2B5EF4-FFF2-40B4-BE49-F238E27FC236}">
                <a16:creationId xmlns:a16="http://schemas.microsoft.com/office/drawing/2014/main" id="{D2780339-F6A3-9033-71AC-EED02800031D}"/>
              </a:ext>
            </a:extLst>
          </p:cNvPr>
          <p:cNvSpPr>
            <a:spLocks noGrp="1"/>
          </p:cNvSpPr>
          <p:nvPr>
            <p:ph type="body" sz="quarter" idx="3"/>
          </p:nvPr>
        </p:nvSpPr>
        <p:spPr>
          <a:xfrm>
            <a:off x="6525014" y="838635"/>
            <a:ext cx="4443984" cy="823912"/>
          </a:xfrm>
        </p:spPr>
        <p:txBody>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Which phase of flight are wildlife strikes most likely to occur?</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2000" dirty="0"/>
          </a:p>
        </p:txBody>
      </p:sp>
      <p:pic>
        <p:nvPicPr>
          <p:cNvPr id="11" name="Content Placeholder 10">
            <a:extLst>
              <a:ext uri="{FF2B5EF4-FFF2-40B4-BE49-F238E27FC236}">
                <a16:creationId xmlns:a16="http://schemas.microsoft.com/office/drawing/2014/main" id="{AFDF18AB-5250-B79D-EAB4-0E3CAB7586E6}"/>
              </a:ext>
            </a:extLst>
          </p:cNvPr>
          <p:cNvPicPr>
            <a:picLocks noGrp="1" noChangeAspect="1"/>
          </p:cNvPicPr>
          <p:nvPr>
            <p:ph sz="quarter" idx="4"/>
          </p:nvPr>
        </p:nvPicPr>
        <p:blipFill>
          <a:blip r:embed="rId3"/>
          <a:stretch>
            <a:fillRect/>
          </a:stretch>
        </p:blipFill>
        <p:spPr>
          <a:xfrm>
            <a:off x="6718040" y="1950098"/>
            <a:ext cx="3897085" cy="2760015"/>
          </a:xfrm>
        </p:spPr>
      </p:pic>
      <p:sp>
        <p:nvSpPr>
          <p:cNvPr id="7" name="TextBox 6">
            <a:extLst>
              <a:ext uri="{FF2B5EF4-FFF2-40B4-BE49-F238E27FC236}">
                <a16:creationId xmlns:a16="http://schemas.microsoft.com/office/drawing/2014/main" id="{C088989D-8A92-5D80-C906-6B34A90BC76B}"/>
              </a:ext>
            </a:extLst>
          </p:cNvPr>
          <p:cNvSpPr txBox="1"/>
          <p:nvPr/>
        </p:nvSpPr>
        <p:spPr>
          <a:xfrm>
            <a:off x="1371600" y="5038531"/>
            <a:ext cx="4443984"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Unknown Bird Medium is one of the wildlife species that gets struck in aircraft most frequently.</a:t>
            </a:r>
            <a:endParaRPr lang="en-IN" b="1" dirty="0">
              <a:latin typeface="Times New Roman" panose="02020603050405020304" pitchFamily="18" charset="0"/>
              <a:cs typeface="Times New Roman" panose="02020603050405020304" pitchFamily="18" charset="0"/>
            </a:endParaRPr>
          </a:p>
          <a:p>
            <a:endParaRPr lang="en-IN" dirty="0"/>
          </a:p>
        </p:txBody>
      </p:sp>
      <p:sp>
        <p:nvSpPr>
          <p:cNvPr id="12" name="TextBox 11">
            <a:extLst>
              <a:ext uri="{FF2B5EF4-FFF2-40B4-BE49-F238E27FC236}">
                <a16:creationId xmlns:a16="http://schemas.microsoft.com/office/drawing/2014/main" id="{4C16F8C8-7908-F5D4-3E9A-242082B7E026}"/>
              </a:ext>
            </a:extLst>
          </p:cNvPr>
          <p:cNvSpPr txBox="1"/>
          <p:nvPr/>
        </p:nvSpPr>
        <p:spPr>
          <a:xfrm>
            <a:off x="6923314" y="5038531"/>
            <a:ext cx="3897086" cy="923330"/>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cs typeface="Times New Roman" panose="02020603050405020304" pitchFamily="18" charset="0"/>
              </a:rPr>
              <a:t>During Approach phase of flight are wildlife strikes most likely to occur.</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4401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D755FA-BE8C-E635-5E59-4E7E09254B74}"/>
              </a:ext>
            </a:extLst>
          </p:cNvPr>
          <p:cNvSpPr>
            <a:spLocks noGrp="1"/>
          </p:cNvSpPr>
          <p:nvPr>
            <p:ph type="body" idx="1"/>
          </p:nvPr>
        </p:nvSpPr>
        <p:spPr>
          <a:xfrm>
            <a:off x="1371600" y="689345"/>
            <a:ext cx="4443984" cy="823912"/>
          </a:xfrm>
        </p:spPr>
        <p:txBody>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Specific aircraft models or types that are more prone to wildlife strikes</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2780339-F6A3-9033-71AC-EED02800031D}"/>
              </a:ext>
            </a:extLst>
          </p:cNvPr>
          <p:cNvSpPr>
            <a:spLocks noGrp="1"/>
          </p:cNvSpPr>
          <p:nvPr>
            <p:ph type="body" sz="quarter" idx="3"/>
          </p:nvPr>
        </p:nvSpPr>
        <p:spPr>
          <a:xfrm>
            <a:off x="6525014" y="838635"/>
            <a:ext cx="4443984" cy="823912"/>
          </a:xfrm>
        </p:spPr>
        <p:txBody>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The most common wildlife species involved in bird strikes, and when do they occur</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088989D-8A92-5D80-C906-6B34A90BC76B}"/>
              </a:ext>
            </a:extLst>
          </p:cNvPr>
          <p:cNvSpPr txBox="1"/>
          <p:nvPr/>
        </p:nvSpPr>
        <p:spPr>
          <a:xfrm>
            <a:off x="1371600" y="5038531"/>
            <a:ext cx="4443984" cy="1200329"/>
          </a:xfrm>
          <a:prstGeom prst="rect">
            <a:avLst/>
          </a:prstGeom>
          <a:noFill/>
        </p:spPr>
        <p:txBody>
          <a:bodyPr wrap="square" rtlCol="0">
            <a:spAutoFit/>
          </a:bodyPr>
          <a:lstStyle/>
          <a:p>
            <a:r>
              <a:rPr lang="en-US" b="1" dirty="0">
                <a:solidFill>
                  <a:srgbClr val="000000"/>
                </a:solidFill>
                <a:latin typeface="Times New Roman" panose="02020603050405020304" pitchFamily="18" charset="0"/>
                <a:cs typeface="Times New Roman" panose="02020603050405020304" pitchFamily="18" charset="0"/>
              </a:rPr>
              <a:t>S</a:t>
            </a:r>
            <a:r>
              <a:rPr lang="en-US" sz="1800" b="1" dirty="0">
                <a:solidFill>
                  <a:srgbClr val="000000"/>
                </a:solidFill>
                <a:effectLst/>
                <a:latin typeface="Times New Roman" panose="02020603050405020304" pitchFamily="18" charset="0"/>
                <a:cs typeface="Times New Roman" panose="02020603050405020304" pitchFamily="18" charset="0"/>
              </a:rPr>
              <a:t>pecific aircraft model or type that are more prone to wildlife strikes </a:t>
            </a:r>
            <a:r>
              <a:rPr lang="en-US" b="1" dirty="0">
                <a:solidFill>
                  <a:srgbClr val="000000"/>
                </a:solidFill>
                <a:latin typeface="Times New Roman" panose="02020603050405020304" pitchFamily="18" charset="0"/>
                <a:cs typeface="Times New Roman" panose="02020603050405020304" pitchFamily="18" charset="0"/>
              </a:rPr>
              <a:t>is</a:t>
            </a:r>
            <a:r>
              <a:rPr lang="en-US" sz="1800" b="1" dirty="0">
                <a:solidFill>
                  <a:srgbClr val="000000"/>
                </a:solidFill>
                <a:effectLst/>
                <a:latin typeface="Times New Roman" panose="02020603050405020304" pitchFamily="18" charset="0"/>
                <a:cs typeface="Times New Roman" panose="02020603050405020304" pitchFamily="18" charset="0"/>
              </a:rPr>
              <a:t> CL-RJ100/200 followed by </a:t>
            </a:r>
          </a:p>
          <a:p>
            <a:r>
              <a:rPr lang="en-US" sz="1800" b="1" dirty="0">
                <a:solidFill>
                  <a:srgbClr val="000000"/>
                </a:solidFill>
                <a:effectLst/>
                <a:latin typeface="Times New Roman" panose="02020603050405020304" pitchFamily="18" charset="0"/>
                <a:cs typeface="Times New Roman" panose="02020603050405020304" pitchFamily="18" charset="0"/>
              </a:rPr>
              <a:t>B-737-300.</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C16F8C8-7908-F5D4-3E9A-242082B7E026}"/>
              </a:ext>
            </a:extLst>
          </p:cNvPr>
          <p:cNvSpPr txBox="1"/>
          <p:nvPr/>
        </p:nvSpPr>
        <p:spPr>
          <a:xfrm>
            <a:off x="6718040" y="4988334"/>
            <a:ext cx="4250958" cy="1477328"/>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cs typeface="Times New Roman" panose="02020603050405020304" pitchFamily="18" charset="0"/>
              </a:rPr>
              <a:t>The Approach phase and Take-off run are the most critical times for bird strikes, Unknown bird - small species account for the largest proportion of bird strikes across all phases of flight.</a:t>
            </a: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BB20608-1F02-037B-80EF-C09E8941A531}"/>
              </a:ext>
            </a:extLst>
          </p:cNvPr>
          <p:cNvPicPr>
            <a:picLocks noGrp="1" noChangeAspect="1"/>
          </p:cNvPicPr>
          <p:nvPr>
            <p:ph sz="half" idx="2"/>
          </p:nvPr>
        </p:nvPicPr>
        <p:blipFill>
          <a:blip r:embed="rId2"/>
          <a:stretch>
            <a:fillRect/>
          </a:stretch>
        </p:blipFill>
        <p:spPr>
          <a:xfrm>
            <a:off x="1371600" y="1950098"/>
            <a:ext cx="4443413" cy="2760015"/>
          </a:xfrm>
        </p:spPr>
      </p:pic>
      <p:pic>
        <p:nvPicPr>
          <p:cNvPr id="15" name="Content Placeholder 14">
            <a:extLst>
              <a:ext uri="{FF2B5EF4-FFF2-40B4-BE49-F238E27FC236}">
                <a16:creationId xmlns:a16="http://schemas.microsoft.com/office/drawing/2014/main" id="{A75A871C-2F76-6861-C82C-7716A9EFB752}"/>
              </a:ext>
            </a:extLst>
          </p:cNvPr>
          <p:cNvPicPr>
            <a:picLocks noGrp="1" noChangeAspect="1"/>
          </p:cNvPicPr>
          <p:nvPr>
            <p:ph sz="quarter" idx="4"/>
          </p:nvPr>
        </p:nvPicPr>
        <p:blipFill>
          <a:blip r:embed="rId3"/>
          <a:stretch>
            <a:fillRect/>
          </a:stretch>
        </p:blipFill>
        <p:spPr>
          <a:xfrm>
            <a:off x="6524625" y="1950098"/>
            <a:ext cx="4445000" cy="2760015"/>
          </a:xfrm>
        </p:spPr>
      </p:pic>
    </p:spTree>
    <p:extLst>
      <p:ext uri="{BB962C8B-B14F-4D97-AF65-F5344CB8AC3E}">
        <p14:creationId xmlns:p14="http://schemas.microsoft.com/office/powerpoint/2010/main" val="12954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D755FA-BE8C-E635-5E59-4E7E09254B74}"/>
              </a:ext>
            </a:extLst>
          </p:cNvPr>
          <p:cNvSpPr>
            <a:spLocks noGrp="1"/>
          </p:cNvSpPr>
          <p:nvPr>
            <p:ph type="body" idx="1"/>
          </p:nvPr>
        </p:nvSpPr>
        <p:spPr>
          <a:xfrm>
            <a:off x="1371600" y="689345"/>
            <a:ext cx="4443984" cy="823912"/>
          </a:xfrm>
        </p:spPr>
        <p:txBody>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The strikes occurred in a state over the years</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2780339-F6A3-9033-71AC-EED02800031D}"/>
              </a:ext>
            </a:extLst>
          </p:cNvPr>
          <p:cNvSpPr>
            <a:spLocks noGrp="1"/>
          </p:cNvSpPr>
          <p:nvPr>
            <p:ph type="body" sz="quarter" idx="3"/>
          </p:nvPr>
        </p:nvSpPr>
        <p:spPr>
          <a:xfrm>
            <a:off x="6748559" y="383007"/>
            <a:ext cx="4443984" cy="823912"/>
          </a:xfrm>
        </p:spPr>
        <p:txBody>
          <a:bodyPr/>
          <a:lstStyle/>
          <a:p>
            <a:pPr marL="0" indent="0">
              <a:buNone/>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Sky Conditions During Hits</a:t>
            </a:r>
          </a:p>
        </p:txBody>
      </p:sp>
      <p:sp>
        <p:nvSpPr>
          <p:cNvPr id="7" name="TextBox 6">
            <a:extLst>
              <a:ext uri="{FF2B5EF4-FFF2-40B4-BE49-F238E27FC236}">
                <a16:creationId xmlns:a16="http://schemas.microsoft.com/office/drawing/2014/main" id="{C088989D-8A92-5D80-C906-6B34A90BC76B}"/>
              </a:ext>
            </a:extLst>
          </p:cNvPr>
          <p:cNvSpPr txBox="1"/>
          <p:nvPr/>
        </p:nvSpPr>
        <p:spPr>
          <a:xfrm>
            <a:off x="1371600" y="5038531"/>
            <a:ext cx="4443984" cy="923330"/>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In Alabama, wild strikes occurred most frequently in 2010, followed by 2000, when compared to all other years.</a:t>
            </a:r>
            <a:endParaRPr lang="en-IN" b="1" dirty="0"/>
          </a:p>
        </p:txBody>
      </p:sp>
      <p:sp>
        <p:nvSpPr>
          <p:cNvPr id="12" name="TextBox 11">
            <a:extLst>
              <a:ext uri="{FF2B5EF4-FFF2-40B4-BE49-F238E27FC236}">
                <a16:creationId xmlns:a16="http://schemas.microsoft.com/office/drawing/2014/main" id="{4C16F8C8-7908-F5D4-3E9A-242082B7E026}"/>
              </a:ext>
            </a:extLst>
          </p:cNvPr>
          <p:cNvSpPr txBox="1"/>
          <p:nvPr/>
        </p:nvSpPr>
        <p:spPr>
          <a:xfrm>
            <a:off x="6624735" y="4988334"/>
            <a:ext cx="4344263" cy="1477328"/>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cs typeface="Times New Roman" panose="02020603050405020304" pitchFamily="18" charset="0"/>
              </a:rPr>
              <a:t>The most bird strikes occurred under no cloud conditions, followed by some cloud and overcast conditions. This indicates that clear skies pose the highest risk for bird strikes.</a:t>
            </a:r>
            <a:endParaRPr lang="en-IN"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D66D3531-2835-AA68-EF90-855F36911DD3}"/>
              </a:ext>
            </a:extLst>
          </p:cNvPr>
          <p:cNvPicPr>
            <a:picLocks noGrp="1" noChangeAspect="1"/>
          </p:cNvPicPr>
          <p:nvPr>
            <p:ph sz="half" idx="2"/>
          </p:nvPr>
        </p:nvPicPr>
        <p:blipFill>
          <a:blip r:embed="rId2"/>
          <a:stretch>
            <a:fillRect/>
          </a:stretch>
        </p:blipFill>
        <p:spPr>
          <a:xfrm>
            <a:off x="1371600" y="1950098"/>
            <a:ext cx="4443413" cy="2760015"/>
          </a:xfrm>
        </p:spPr>
      </p:pic>
      <p:pic>
        <p:nvPicPr>
          <p:cNvPr id="17" name="Content Placeholder 16">
            <a:extLst>
              <a:ext uri="{FF2B5EF4-FFF2-40B4-BE49-F238E27FC236}">
                <a16:creationId xmlns:a16="http://schemas.microsoft.com/office/drawing/2014/main" id="{F138F89D-F964-5241-8185-17ADDDFFA8DC}"/>
              </a:ext>
            </a:extLst>
          </p:cNvPr>
          <p:cNvPicPr>
            <a:picLocks noGrp="1" noChangeAspect="1"/>
          </p:cNvPicPr>
          <p:nvPr>
            <p:ph sz="quarter" idx="4"/>
          </p:nvPr>
        </p:nvPicPr>
        <p:blipFill>
          <a:blip r:embed="rId3"/>
          <a:stretch>
            <a:fillRect/>
          </a:stretch>
        </p:blipFill>
        <p:spPr>
          <a:xfrm>
            <a:off x="6624735" y="1869666"/>
            <a:ext cx="3993502" cy="2840447"/>
          </a:xfrm>
        </p:spPr>
      </p:pic>
    </p:spTree>
    <p:extLst>
      <p:ext uri="{BB962C8B-B14F-4D97-AF65-F5344CB8AC3E}">
        <p14:creationId xmlns:p14="http://schemas.microsoft.com/office/powerpoint/2010/main" val="427831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D755FA-BE8C-E635-5E59-4E7E09254B74}"/>
              </a:ext>
            </a:extLst>
          </p:cNvPr>
          <p:cNvSpPr>
            <a:spLocks noGrp="1"/>
          </p:cNvSpPr>
          <p:nvPr>
            <p:ph type="body" idx="1"/>
          </p:nvPr>
        </p:nvSpPr>
        <p:spPr>
          <a:xfrm>
            <a:off x="1371600" y="689345"/>
            <a:ext cx="4443984" cy="823912"/>
          </a:xfrm>
        </p:spPr>
        <p:txBody>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Airport with highest number of airstrikes</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2780339-F6A3-9033-71AC-EED02800031D}"/>
              </a:ext>
            </a:extLst>
          </p:cNvPr>
          <p:cNvSpPr>
            <a:spLocks noGrp="1"/>
          </p:cNvSpPr>
          <p:nvPr>
            <p:ph type="body" sz="quarter" idx="3"/>
          </p:nvPr>
        </p:nvSpPr>
        <p:spPr>
          <a:xfrm>
            <a:off x="6748559" y="383007"/>
            <a:ext cx="4443984" cy="823912"/>
          </a:xfrm>
        </p:spPr>
        <p:txBody>
          <a:bodyPr/>
          <a:lstStyle/>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Types of incidents lead to injuries</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088989D-8A92-5D80-C906-6B34A90BC76B}"/>
              </a:ext>
            </a:extLst>
          </p:cNvPr>
          <p:cNvSpPr txBox="1"/>
          <p:nvPr/>
        </p:nvSpPr>
        <p:spPr>
          <a:xfrm>
            <a:off x="1371600" y="5038531"/>
            <a:ext cx="4443984" cy="1200329"/>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cs typeface="Times New Roman" panose="02020603050405020304" pitchFamily="18" charset="0"/>
              </a:rPr>
              <a:t>Dallas/Fort Worth International Airport takes the highest number of airstrikes followed by Sacramento International Airport.</a:t>
            </a:r>
          </a:p>
        </p:txBody>
      </p:sp>
      <p:sp>
        <p:nvSpPr>
          <p:cNvPr id="12" name="TextBox 11">
            <a:extLst>
              <a:ext uri="{FF2B5EF4-FFF2-40B4-BE49-F238E27FC236}">
                <a16:creationId xmlns:a16="http://schemas.microsoft.com/office/drawing/2014/main" id="{4C16F8C8-7908-F5D4-3E9A-242082B7E026}"/>
              </a:ext>
            </a:extLst>
          </p:cNvPr>
          <p:cNvSpPr txBox="1"/>
          <p:nvPr/>
        </p:nvSpPr>
        <p:spPr>
          <a:xfrm>
            <a:off x="6624735" y="4988334"/>
            <a:ext cx="4344263" cy="1200329"/>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cs typeface="Times New Roman" panose="02020603050405020304" pitchFamily="18" charset="0"/>
              </a:rPr>
              <a:t>The majority of injuries occur during the climb and approach phases of flight and smaller number of injuries occur during landing roll, descent, and taxing.</a:t>
            </a: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48D3A957-AF49-331E-6F7F-85D1D22B7AA1}"/>
              </a:ext>
            </a:extLst>
          </p:cNvPr>
          <p:cNvPicPr>
            <a:picLocks noGrp="1" noChangeAspect="1"/>
          </p:cNvPicPr>
          <p:nvPr>
            <p:ph sz="half" idx="2"/>
          </p:nvPr>
        </p:nvPicPr>
        <p:blipFill>
          <a:blip r:embed="rId2"/>
          <a:stretch>
            <a:fillRect/>
          </a:stretch>
        </p:blipFill>
        <p:spPr>
          <a:xfrm>
            <a:off x="1371600" y="1869666"/>
            <a:ext cx="4443413" cy="2840446"/>
          </a:xfrm>
        </p:spPr>
      </p:pic>
      <p:pic>
        <p:nvPicPr>
          <p:cNvPr id="14" name="Content Placeholder 13">
            <a:extLst>
              <a:ext uri="{FF2B5EF4-FFF2-40B4-BE49-F238E27FC236}">
                <a16:creationId xmlns:a16="http://schemas.microsoft.com/office/drawing/2014/main" id="{D5065901-DC6F-914D-672B-DE6910F2EDF8}"/>
              </a:ext>
            </a:extLst>
          </p:cNvPr>
          <p:cNvPicPr>
            <a:picLocks noGrp="1" noChangeAspect="1"/>
          </p:cNvPicPr>
          <p:nvPr>
            <p:ph sz="quarter" idx="4"/>
          </p:nvPr>
        </p:nvPicPr>
        <p:blipFill>
          <a:blip r:embed="rId3"/>
          <a:stretch>
            <a:fillRect/>
          </a:stretch>
        </p:blipFill>
        <p:spPr>
          <a:xfrm>
            <a:off x="6574366" y="1869666"/>
            <a:ext cx="4445000" cy="2840446"/>
          </a:xfrm>
        </p:spPr>
      </p:pic>
    </p:spTree>
    <p:extLst>
      <p:ext uri="{BB962C8B-B14F-4D97-AF65-F5344CB8AC3E}">
        <p14:creationId xmlns:p14="http://schemas.microsoft.com/office/powerpoint/2010/main" val="136988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D755FA-BE8C-E635-5E59-4E7E09254B74}"/>
              </a:ext>
            </a:extLst>
          </p:cNvPr>
          <p:cNvSpPr>
            <a:spLocks noGrp="1"/>
          </p:cNvSpPr>
          <p:nvPr>
            <p:ph type="body" idx="1"/>
          </p:nvPr>
        </p:nvSpPr>
        <p:spPr>
          <a:xfrm>
            <a:off x="1371600" y="689345"/>
            <a:ext cx="4443984" cy="823912"/>
          </a:xfrm>
        </p:spPr>
        <p:txBody>
          <a:bodyPr/>
          <a:lstStyle/>
          <a:p>
            <a:pPr marL="0" indent="0">
              <a:buNone/>
            </a:pPr>
            <a:r>
              <a:rPr lang="en-US" sz="2000" b="1" dirty="0">
                <a:solidFill>
                  <a:srgbClr val="333333"/>
                </a:solidFill>
                <a:effectLst/>
                <a:latin typeface="Times New Roman" panose="02020603050405020304" pitchFamily="18" charset="0"/>
              </a:rPr>
              <a:t>Correlation Between Aircraft Characteristics and No of Peoples Injured</a:t>
            </a:r>
          </a:p>
        </p:txBody>
      </p:sp>
      <p:sp>
        <p:nvSpPr>
          <p:cNvPr id="5" name="Text Placeholder 4">
            <a:extLst>
              <a:ext uri="{FF2B5EF4-FFF2-40B4-BE49-F238E27FC236}">
                <a16:creationId xmlns:a16="http://schemas.microsoft.com/office/drawing/2014/main" id="{D2780339-F6A3-9033-71AC-EED02800031D}"/>
              </a:ext>
            </a:extLst>
          </p:cNvPr>
          <p:cNvSpPr>
            <a:spLocks noGrp="1"/>
          </p:cNvSpPr>
          <p:nvPr>
            <p:ph type="body" sz="quarter" idx="3"/>
          </p:nvPr>
        </p:nvSpPr>
        <p:spPr>
          <a:xfrm>
            <a:off x="6748559" y="383007"/>
            <a:ext cx="4443984" cy="941940"/>
          </a:xfrm>
        </p:spPr>
        <p:txBody>
          <a:bodyPr/>
          <a:lstStyle/>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Sizes and species of wildlife are most frequently involved in bird strikes</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088989D-8A92-5D80-C906-6B34A90BC76B}"/>
              </a:ext>
            </a:extLst>
          </p:cNvPr>
          <p:cNvSpPr txBox="1"/>
          <p:nvPr/>
        </p:nvSpPr>
        <p:spPr>
          <a:xfrm>
            <a:off x="1371600" y="5038531"/>
            <a:ext cx="4443984" cy="923330"/>
          </a:xfrm>
          <a:prstGeom prst="rect">
            <a:avLst/>
          </a:prstGeom>
          <a:noFill/>
        </p:spPr>
        <p:txBody>
          <a:bodyPr wrap="square" rtlCol="0">
            <a:spAutoFit/>
          </a:bodyPr>
          <a:lstStyle/>
          <a:p>
            <a:pPr marL="0" indent="0">
              <a:buNone/>
            </a:pPr>
            <a:r>
              <a:rPr lang="en-US" sz="1800" b="1" dirty="0">
                <a:solidFill>
                  <a:srgbClr val="333333"/>
                </a:solidFill>
                <a:effectLst/>
                <a:latin typeface="Times New Roman" panose="02020603050405020304" pitchFamily="18" charset="0"/>
              </a:rPr>
              <a:t>It shows the Positive Correlation between the Feet Above Ground and Count of Number of People </a:t>
            </a:r>
            <a:r>
              <a:rPr lang="en-US" sz="1800" b="1" dirty="0">
                <a:solidFill>
                  <a:srgbClr val="333333"/>
                </a:solidFill>
                <a:latin typeface="Times New Roman" panose="02020603050405020304" pitchFamily="18" charset="0"/>
              </a:rPr>
              <a:t>Injured.</a:t>
            </a:r>
            <a:endParaRPr lang="en-US" sz="1800" b="1" dirty="0">
              <a:solidFill>
                <a:srgbClr val="333333"/>
              </a:solidFill>
              <a:effectLst/>
              <a:latin typeface="Times New Roman" panose="02020603050405020304" pitchFamily="18" charset="0"/>
            </a:endParaRPr>
          </a:p>
        </p:txBody>
      </p:sp>
      <p:sp>
        <p:nvSpPr>
          <p:cNvPr id="12" name="TextBox 11">
            <a:extLst>
              <a:ext uri="{FF2B5EF4-FFF2-40B4-BE49-F238E27FC236}">
                <a16:creationId xmlns:a16="http://schemas.microsoft.com/office/drawing/2014/main" id="{4C16F8C8-7908-F5D4-3E9A-242082B7E026}"/>
              </a:ext>
            </a:extLst>
          </p:cNvPr>
          <p:cNvSpPr txBox="1"/>
          <p:nvPr/>
        </p:nvSpPr>
        <p:spPr>
          <a:xfrm>
            <a:off x="6624735" y="4988334"/>
            <a:ext cx="4344263" cy="923330"/>
          </a:xfrm>
          <a:prstGeom prst="rect">
            <a:avLst/>
          </a:prstGeom>
          <a:noFill/>
        </p:spPr>
        <p:txBody>
          <a:bodyPr wrap="square" rtlCol="0">
            <a:spAutoFit/>
          </a:bodyPr>
          <a:lstStyle/>
          <a:p>
            <a:r>
              <a:rPr lang="en-US" b="1" dirty="0">
                <a:solidFill>
                  <a:srgbClr val="000000"/>
                </a:solidFill>
                <a:latin typeface="Times New Roman" panose="02020603050405020304" pitchFamily="18" charset="0"/>
                <a:cs typeface="Times New Roman" panose="02020603050405020304" pitchFamily="18" charset="0"/>
              </a:rPr>
              <a:t>S</a:t>
            </a:r>
            <a:r>
              <a:rPr lang="en-US" sz="1800" b="1" dirty="0">
                <a:solidFill>
                  <a:srgbClr val="000000"/>
                </a:solidFill>
                <a:effectLst/>
                <a:latin typeface="Times New Roman" panose="02020603050405020304" pitchFamily="18" charset="0"/>
                <a:cs typeface="Times New Roman" panose="02020603050405020304" pitchFamily="18" charset="0"/>
              </a:rPr>
              <a:t>mall unknown birds are the most frequently involved in strikes, followed by medium-sized unknown birds.</a:t>
            </a:r>
            <a:endParaRPr lang="en-IN"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A94782CA-0608-D66F-1D06-B317325BB151}"/>
              </a:ext>
            </a:extLst>
          </p:cNvPr>
          <p:cNvPicPr>
            <a:picLocks noGrp="1" noChangeAspect="1"/>
          </p:cNvPicPr>
          <p:nvPr>
            <p:ph sz="half" idx="2"/>
          </p:nvPr>
        </p:nvPicPr>
        <p:blipFill>
          <a:blip r:embed="rId2"/>
          <a:stretch>
            <a:fillRect/>
          </a:stretch>
        </p:blipFill>
        <p:spPr>
          <a:xfrm>
            <a:off x="1371600" y="1869666"/>
            <a:ext cx="4443413" cy="2840446"/>
          </a:xfrm>
        </p:spPr>
      </p:pic>
      <p:pic>
        <p:nvPicPr>
          <p:cNvPr id="15" name="Content Placeholder 14">
            <a:extLst>
              <a:ext uri="{FF2B5EF4-FFF2-40B4-BE49-F238E27FC236}">
                <a16:creationId xmlns:a16="http://schemas.microsoft.com/office/drawing/2014/main" id="{8DBD2CE4-C760-6B49-146F-B215DBDF1C77}"/>
              </a:ext>
            </a:extLst>
          </p:cNvPr>
          <p:cNvPicPr>
            <a:picLocks noGrp="1" noChangeAspect="1"/>
          </p:cNvPicPr>
          <p:nvPr>
            <p:ph sz="quarter" idx="4"/>
          </p:nvPr>
        </p:nvPicPr>
        <p:blipFill>
          <a:blip r:embed="rId3"/>
          <a:stretch>
            <a:fillRect/>
          </a:stretch>
        </p:blipFill>
        <p:spPr>
          <a:xfrm>
            <a:off x="6698989" y="1869666"/>
            <a:ext cx="4445000" cy="2840446"/>
          </a:xfrm>
        </p:spPr>
      </p:pic>
    </p:spTree>
    <p:extLst>
      <p:ext uri="{BB962C8B-B14F-4D97-AF65-F5344CB8AC3E}">
        <p14:creationId xmlns:p14="http://schemas.microsoft.com/office/powerpoint/2010/main" val="334212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87CC75-03FA-976A-1368-86CECB226926}"/>
              </a:ext>
            </a:extLst>
          </p:cNvPr>
          <p:cNvPicPr>
            <a:picLocks noChangeAspect="1"/>
          </p:cNvPicPr>
          <p:nvPr/>
        </p:nvPicPr>
        <p:blipFill>
          <a:blip r:embed="rId2"/>
          <a:stretch>
            <a:fillRect/>
          </a:stretch>
        </p:blipFill>
        <p:spPr>
          <a:xfrm>
            <a:off x="877078" y="345233"/>
            <a:ext cx="11140751" cy="6148873"/>
          </a:xfrm>
          <a:prstGeom prst="rect">
            <a:avLst/>
          </a:prstGeom>
        </p:spPr>
      </p:pic>
    </p:spTree>
    <p:extLst>
      <p:ext uri="{BB962C8B-B14F-4D97-AF65-F5344CB8AC3E}">
        <p14:creationId xmlns:p14="http://schemas.microsoft.com/office/powerpoint/2010/main" val="321095801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{E3C74850-D4DB-42BF-8893-457756D0A893}tf10001105</Template>
  <TotalTime>76</TotalTime>
  <Words>957</Words>
  <Application>Microsoft Office PowerPoint</Application>
  <PresentationFormat>Widescreen</PresentationFormat>
  <Paragraphs>63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Courier New</vt:lpstr>
      <vt:lpstr>Franklin Gothic Book</vt:lpstr>
      <vt:lpstr>Times New Roman</vt:lpstr>
      <vt:lpstr>Crop</vt:lpstr>
      <vt:lpstr>Mitigating Bird Strikes in Aviation</vt:lpstr>
      <vt:lpstr>INTRODUCTION: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Mitigating Bird Strikes in Aviation</dc:title>
  <dc:creator>Gaayathri Priyaa</dc:creator>
  <cp:lastModifiedBy>Gaayathri Priyaa</cp:lastModifiedBy>
  <cp:revision>1</cp:revision>
  <dcterms:created xsi:type="dcterms:W3CDTF">2024-12-19T14:19:05Z</dcterms:created>
  <dcterms:modified xsi:type="dcterms:W3CDTF">2024-12-19T15:35:55Z</dcterms:modified>
</cp:coreProperties>
</file>