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36E7F-EDCC-4102-BB9F-F24C67BD9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D1010-F594-45B5-938A-854F0A3D0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DB63C1-5CA2-4E52-A38A-B5092D27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6210-4873-466C-AB88-3483BE1D14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3AE17B-9C24-46B3-B247-6C42EB76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EB1AF9-8AEC-4559-BCAC-DDAF36D4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48B-F87B-4B4E-B5AB-C03D5E9A1B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4706A-D32A-4196-88B2-83ED6FDA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83AFD4-7105-450E-8F91-F8834D86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BDFEB-55C7-4121-A538-14FCF06E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6210-4873-466C-AB88-3483BE1D14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298EAF-BC4C-4845-A84F-E50B0A0D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AADCD5-1C41-4B42-B96B-1B3E42A5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48B-F87B-4B4E-B5AB-C03D5E9A1B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639213-3CCC-4DA8-B0B9-ED457C232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00E362-B004-4E19-BAE6-E63C8CCCE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AD6738-C7E9-4B14-A846-64D11F6B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6210-4873-466C-AB88-3483BE1D14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02B88-BA0C-419B-B27D-69926EEC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67A5D-8B90-4F0C-9340-98717FE3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48B-F87B-4B4E-B5AB-C03D5E9A1B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11947-C4B0-4D04-B5D7-B847B077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84BF33-FC7F-4F12-A9C9-487F5421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8A1A0F-E234-4609-BBFF-6552DAB6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6210-4873-466C-AB88-3483BE1D14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6BA6C0-ECCF-41E5-9F2C-4E10F569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74C8-A1B1-4833-85B3-3216A143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48B-F87B-4B4E-B5AB-C03D5E9A1B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CCDA0-BDD2-47E7-A7D5-361DC726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B2A215-CB7C-430C-91A1-13F9C2F4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F04E0-2E9F-480A-B6D4-C6175934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6210-4873-466C-AB88-3483BE1D14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E3D27-4E4C-4838-AE74-0B585AEE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02189-5C90-4128-A63D-78BE7386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48B-F87B-4B4E-B5AB-C03D5E9A1B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C5A39-DD16-4D62-A2B1-3B82B792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00F4B-2550-4521-A5E9-346D2C98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BF5DEC-9E5B-4CB3-AF71-D270FDB99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CA4A88-D509-4B9C-86E1-AF2FC2A4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6210-4873-466C-AB88-3483BE1D14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B4F3EE-5067-4E5F-BD9C-2BADD62E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CD7B1E-92A1-4BC6-A902-C05000B2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48B-F87B-4B4E-B5AB-C03D5E9A1B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8C655-060E-4D0E-8BAD-31F3B2B5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FF06C4-5FA9-4A62-9DBE-9D24FAE3C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FF2AD-1F0D-4715-ADCB-71D4D86B0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FA00E0-6853-482C-9F21-83AA24E7E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0622DD-AC1D-4BB3-960C-20F72A3A2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A54C67-119A-49F2-9C4F-06AB405A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6210-4873-466C-AB88-3483BE1D14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4FE467-6986-40D9-9F0F-A270006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8CED3E-F82D-4B3E-A90B-5274B46A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48B-F87B-4B4E-B5AB-C03D5E9A1B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CD23C-0EF9-4CD9-BB1C-6FA2F51B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C633A6-C493-41E3-B6E0-CD1C6EAC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6210-4873-466C-AB88-3483BE1D14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0EF888-AD4A-4856-B6FF-C8D03796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76A84F-B2C2-440E-B12B-5C39C80C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48B-F87B-4B4E-B5AB-C03D5E9A1B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0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DBFD0C-5F91-4ECB-A73F-FB4272E2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6210-4873-466C-AB88-3483BE1D14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976D7F-10EE-436F-88E4-D27DC0A1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5F8FD2-A338-4A9B-B368-9831DA32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48B-F87B-4B4E-B5AB-C03D5E9A1B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78F76-3F8F-4FD4-9BA4-118883F3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B426F-81C5-48D1-823A-2746C94FA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833CAD-BCCC-4A59-AEDA-78CB384AA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9F0EFF-EE00-48B2-A8B7-5A8035A5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6210-4873-466C-AB88-3483BE1D14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E56027-2169-4081-93A9-0DBB6E73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789F72-B189-4A6A-B6A8-F983AC77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48B-F87B-4B4E-B5AB-C03D5E9A1B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B90A2-748F-42B0-A2F1-43637DD8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9FBFD1-766D-4A89-9718-B991AFFDD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B98457-0A7E-4C3B-AD12-DD88057B4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15E473-59DC-4D3B-A472-D6FCC522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6210-4873-466C-AB88-3483BE1D14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76202-5C17-4AB0-8819-4D34A776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8CF949-8DE1-4F38-BAF3-84C53E19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D48B-F87B-4B4E-B5AB-C03D5E9A1B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69103E-9748-43F7-A074-47B17C77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07493-92DA-4982-AEA9-69FB36CE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5F234F-9A01-49C5-91DB-77F650305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6210-4873-466C-AB88-3483BE1D144C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04431E-F1F8-43D9-9D58-ED164AE8E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85042D-00BE-4A66-A5D8-CFD51A2DF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D48B-F87B-4B4E-B5AB-C03D5E9A1B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D8DAD72-D6E3-408F-A4B5-A2DC9871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53" y="214367"/>
            <a:ext cx="5849781" cy="43884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321EA91-32FA-4A01-A02F-108EE1080F78}"/>
              </a:ext>
            </a:extLst>
          </p:cNvPr>
          <p:cNvSpPr txBox="1"/>
          <p:nvPr/>
        </p:nvSpPr>
        <p:spPr>
          <a:xfrm>
            <a:off x="2411896" y="4602797"/>
            <a:ext cx="545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Figure 1:</a:t>
            </a:r>
            <a:r>
              <a:rPr lang="en-US" sz="1600" dirty="0"/>
              <a:t> Evaluating the influence of the parameter </a:t>
            </a:r>
            <a:r>
              <a:rPr lang="el-GR" sz="1600" dirty="0"/>
              <a:t>β</a:t>
            </a:r>
            <a:r>
              <a:rPr lang="en-US" sz="1600" dirty="0"/>
              <a:t> on the convergence of gradient descent with 3 features. </a:t>
            </a:r>
            <a:r>
              <a:rPr lang="en-US" sz="1600" b="1" dirty="0"/>
              <a:t>a</a:t>
            </a:r>
            <a:r>
              <a:rPr lang="en-US" sz="1600" dirty="0"/>
              <a:t> The MSE is represented across iterations of the gradient descent until the </a:t>
            </a:r>
            <a:r>
              <a:rPr lang="el-GR" sz="1600" dirty="0"/>
              <a:t>ε</a:t>
            </a:r>
            <a:r>
              <a:rPr lang="en-US" sz="1600" dirty="0"/>
              <a:t> threshold is met, with different values of </a:t>
            </a:r>
            <a:r>
              <a:rPr lang="el-GR" sz="1600" dirty="0"/>
              <a:t>β</a:t>
            </a:r>
            <a:r>
              <a:rPr lang="en-US" sz="1600" dirty="0"/>
              <a:t>. </a:t>
            </a:r>
            <a:r>
              <a:rPr lang="en-US" sz="1600" b="1" dirty="0"/>
              <a:t>b</a:t>
            </a:r>
            <a:r>
              <a:rPr lang="en-US" sz="1600" dirty="0"/>
              <a:t> The L2-norm of the weight differences between two iterations of the gradient descent is represented across iterations, until </a:t>
            </a:r>
            <a:r>
              <a:rPr lang="el-GR" sz="1600" dirty="0"/>
              <a:t>ε</a:t>
            </a:r>
            <a:r>
              <a:rPr lang="en-US" sz="1600" dirty="0"/>
              <a:t> is reached.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150BC4-78CD-4DFB-9AE5-7ECAFE84A87F}"/>
              </a:ext>
            </a:extLst>
          </p:cNvPr>
          <p:cNvSpPr txBox="1"/>
          <p:nvPr/>
        </p:nvSpPr>
        <p:spPr>
          <a:xfrm>
            <a:off x="2301173" y="530087"/>
            <a:ext cx="33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E95BC7-920F-49E4-AAB5-78A43D35B54E}"/>
              </a:ext>
            </a:extLst>
          </p:cNvPr>
          <p:cNvSpPr txBox="1"/>
          <p:nvPr/>
        </p:nvSpPr>
        <p:spPr>
          <a:xfrm>
            <a:off x="2301173" y="2408582"/>
            <a:ext cx="33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938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DD4080C-9019-4055-BB06-5EE8D4E2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734" y="671732"/>
            <a:ext cx="4183047" cy="313728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0B818E4-3E1C-46F1-864F-F5BCE099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87" y="671732"/>
            <a:ext cx="4183047" cy="31380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44EA02-D1EB-4090-A6F8-FAB16026B853}"/>
              </a:ext>
            </a:extLst>
          </p:cNvPr>
          <p:cNvSpPr txBox="1"/>
          <p:nvPr/>
        </p:nvSpPr>
        <p:spPr>
          <a:xfrm>
            <a:off x="1281190" y="3809017"/>
            <a:ext cx="8432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Figure 2:</a:t>
            </a:r>
            <a:r>
              <a:rPr lang="en-US" sz="1600" dirty="0"/>
              <a:t> Performance of the gradient descent with 3 features as a function of the learning rate.                 </a:t>
            </a:r>
            <a:r>
              <a:rPr lang="en-US" sz="1600" b="1" dirty="0"/>
              <a:t>a</a:t>
            </a:r>
            <a:r>
              <a:rPr lang="en-US" sz="1600" dirty="0"/>
              <a:t> The final MSE reached both on the training and validation sets is represented across different values of </a:t>
            </a:r>
            <a:r>
              <a:rPr lang="el-GR" sz="1600" dirty="0"/>
              <a:t>η</a:t>
            </a:r>
            <a:r>
              <a:rPr lang="en-US" sz="1600" baseline="-25000" dirty="0"/>
              <a:t>0</a:t>
            </a:r>
            <a:r>
              <a:rPr lang="en-US" sz="1600" dirty="0"/>
              <a:t>. In all cases, </a:t>
            </a:r>
            <a:r>
              <a:rPr lang="el-GR" sz="1600" dirty="0"/>
              <a:t>ε </a:t>
            </a:r>
            <a:r>
              <a:rPr lang="en-US" sz="1600" dirty="0"/>
              <a:t>= </a:t>
            </a:r>
            <a:r>
              <a:rPr lang="el-GR" sz="1600" dirty="0"/>
              <a:t>η</a:t>
            </a:r>
            <a:r>
              <a:rPr lang="en-US" sz="1600" baseline="-25000" dirty="0"/>
              <a:t>0</a:t>
            </a:r>
            <a:r>
              <a:rPr lang="en-US" sz="1600" dirty="0"/>
              <a:t> to account for the reduction in steps sizes with decreased </a:t>
            </a:r>
            <a:r>
              <a:rPr lang="el-GR" sz="1600" dirty="0"/>
              <a:t>η</a:t>
            </a:r>
            <a:r>
              <a:rPr lang="en-US" sz="1600" baseline="-25000" dirty="0"/>
              <a:t>0</a:t>
            </a:r>
            <a:r>
              <a:rPr lang="en-US" sz="1600" dirty="0"/>
              <a:t>. </a:t>
            </a:r>
            <a:r>
              <a:rPr lang="en-US" sz="1600" b="1" dirty="0"/>
              <a:t>b</a:t>
            </a:r>
            <a:r>
              <a:rPr lang="en-US" sz="1600" dirty="0"/>
              <a:t> The number of iterations required to meet </a:t>
            </a:r>
            <a:r>
              <a:rPr lang="el-GR" sz="1600" dirty="0"/>
              <a:t>ε </a:t>
            </a:r>
            <a:r>
              <a:rPr lang="en-US" sz="1600" dirty="0"/>
              <a:t>as a function of </a:t>
            </a:r>
            <a:r>
              <a:rPr lang="el-GR" sz="1600" dirty="0"/>
              <a:t>η</a:t>
            </a:r>
            <a:r>
              <a:rPr lang="en-US" sz="1600" baseline="-25000" dirty="0"/>
              <a:t>0</a:t>
            </a:r>
            <a:r>
              <a:rPr lang="en-US" sz="1600" dirty="0"/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DC5493-B3FF-4C78-A67D-91301B8B5ABA}"/>
              </a:ext>
            </a:extLst>
          </p:cNvPr>
          <p:cNvSpPr txBox="1"/>
          <p:nvPr/>
        </p:nvSpPr>
        <p:spPr>
          <a:xfrm>
            <a:off x="1281190" y="671732"/>
            <a:ext cx="33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11578D4-D2D2-414F-8018-CE7A3524ACDD}"/>
              </a:ext>
            </a:extLst>
          </p:cNvPr>
          <p:cNvSpPr txBox="1"/>
          <p:nvPr/>
        </p:nvSpPr>
        <p:spPr>
          <a:xfrm>
            <a:off x="5555082" y="670949"/>
            <a:ext cx="33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9646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998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149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Desrosiers-Grégoire</dc:creator>
  <cp:lastModifiedBy>Gabriel Desrosiers-Grégoire</cp:lastModifiedBy>
  <cp:revision>15</cp:revision>
  <dcterms:created xsi:type="dcterms:W3CDTF">2019-01-29T15:54:53Z</dcterms:created>
  <dcterms:modified xsi:type="dcterms:W3CDTF">2019-01-29T17:01:23Z</dcterms:modified>
</cp:coreProperties>
</file>