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Quattrocento"/>
      <p:regular r:id="rId25"/>
      <p:bold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-bold.fntdata"/><Relationship Id="rId25" Type="http://schemas.openxmlformats.org/officeDocument/2006/relationships/font" Target="fonts/Quattrocento-regular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53a099a4_2_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2353a099a4_2_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2353a099a4_2_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353a099a4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353a099a4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353a099a4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353a099a4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353a099a4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353a099a4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353a099a4_2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353a099a4_2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353a099a4_2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353a099a4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353a099a4_2_124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353a099a4_2_124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2353a099a4_2_124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353a099a4_2_22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353a099a4_2_22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2353a099a4_2_22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353a099a4_2_7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353a099a4_2_7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2353a099a4_2_7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353a099a4_2_166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353a099a4_2_166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2353a099a4_2_166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353a099a4_2_221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2353a099a4_2_221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2353a099a4_2_221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353a099a4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353a099a4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53a099a4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353a099a4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353a099a4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353a099a4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353a099a4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353a099a4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" name="Google Shape;53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" name="Google Shape;57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922" y="95250"/>
            <a:ext cx="755016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11.jpg"/><Relationship Id="rId8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283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22" y="95250"/>
            <a:ext cx="755016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4">
            <a:alphaModFix/>
          </a:blip>
          <a:srcRect b="40318" l="32216" r="28374" t="30182"/>
          <a:stretch/>
        </p:blipFill>
        <p:spPr>
          <a:xfrm>
            <a:off x="7158922" y="306891"/>
            <a:ext cx="1619251" cy="66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890825" y="399021"/>
            <a:ext cx="7883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Modelo de Machine Learning</a:t>
            </a:r>
            <a:endParaRPr i="0" sz="26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37618" l="0" r="0" t="21006"/>
          <a:stretch/>
        </p:blipFill>
        <p:spPr>
          <a:xfrm>
            <a:off x="796922" y="1547094"/>
            <a:ext cx="7550155" cy="20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600100" y="1495175"/>
            <a:ext cx="76107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s" sz="1500">
                <a:solidFill>
                  <a:srgbClr val="FFFFFF"/>
                </a:solidFill>
              </a:rPr>
              <a:t>Algoritmo utilizado</a:t>
            </a:r>
            <a:r>
              <a:rPr lang="es" sz="1500">
                <a:solidFill>
                  <a:srgbClr val="FFFFFF"/>
                </a:solidFill>
              </a:rPr>
              <a:t>: Random Forest Regressor.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s" sz="1500">
                <a:solidFill>
                  <a:srgbClr val="FFFFFF"/>
                </a:solidFill>
              </a:rPr>
              <a:t>Esquema basado en árboles de decisión combinado para mejorar generalización.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s" sz="1500">
                <a:solidFill>
                  <a:srgbClr val="FFFFFF"/>
                </a:solidFill>
              </a:rPr>
              <a:t>División de datos</a:t>
            </a:r>
            <a:r>
              <a:rPr lang="es" sz="1500">
                <a:solidFill>
                  <a:srgbClr val="FFFFFF"/>
                </a:solidFill>
              </a:rPr>
              <a:t>: 70% entrenamiento y 30% prueba.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01" name="Google Shape;201;p25"/>
          <p:cNvGrpSpPr/>
          <p:nvPr/>
        </p:nvGrpSpPr>
        <p:grpSpPr>
          <a:xfrm>
            <a:off x="324087" y="366178"/>
            <a:ext cx="538500" cy="538500"/>
            <a:chOff x="324087" y="366178"/>
            <a:chExt cx="538500" cy="538500"/>
          </a:xfrm>
        </p:grpSpPr>
        <p:sp>
          <p:nvSpPr>
            <p:cNvPr id="202" name="Google Shape;202;p25"/>
            <p:cNvSpPr/>
            <p:nvPr/>
          </p:nvSpPr>
          <p:spPr>
            <a:xfrm>
              <a:off x="324087" y="366178"/>
              <a:ext cx="538500" cy="538500"/>
            </a:xfrm>
            <a:prstGeom prst="roundRect">
              <a:avLst>
                <a:gd fmla="val 6668" name="adj"/>
              </a:avLst>
            </a:prstGeom>
            <a:solidFill>
              <a:srgbClr val="B7B7B7"/>
            </a:solidFill>
            <a:ln cap="flat" cmpd="sng" w="9525">
              <a:solidFill>
                <a:srgbClr val="0A36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98073" y="459475"/>
              <a:ext cx="190500" cy="351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EEE7"/>
                </a:buClr>
                <a:buSzPts val="2650"/>
                <a:buFont typeface="Quattrocento"/>
                <a:buNone/>
              </a:pPr>
              <a:r>
                <a:rPr lang="es" sz="2650">
                  <a:solidFill>
                    <a:srgbClr val="F9EEE7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4</a:t>
              </a:r>
              <a:endParaRPr b="0" i="0" sz="2650" u="none" cap="none" strike="noStrike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904375" y="399021"/>
            <a:ext cx="7883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Explicabilidad del modelo</a:t>
            </a:r>
            <a:endParaRPr i="0" sz="26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37618" l="0" r="0" t="21006"/>
          <a:stretch/>
        </p:blipFill>
        <p:spPr>
          <a:xfrm>
            <a:off x="796922" y="1547094"/>
            <a:ext cx="7550155" cy="20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600100" y="1495175"/>
            <a:ext cx="76107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s" sz="1500">
                <a:solidFill>
                  <a:schemeClr val="lt1"/>
                </a:solidFill>
              </a:rPr>
              <a:t>SHAP (SHapley Additive exPlanations)</a:t>
            </a:r>
            <a:r>
              <a:rPr lang="es" sz="1500">
                <a:solidFill>
                  <a:schemeClr val="lt1"/>
                </a:solidFill>
              </a:rPr>
              <a:t>: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s" sz="1500">
                <a:solidFill>
                  <a:schemeClr val="lt1"/>
                </a:solidFill>
              </a:rPr>
              <a:t>Explicación de cómo cada característica afecta la predicción.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s" sz="1500">
                <a:solidFill>
                  <a:schemeClr val="lt1"/>
                </a:solidFill>
              </a:rPr>
              <a:t>Generación de sugerencias personalizadas basadas en los valores SHAP más negativos.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grpSp>
        <p:nvGrpSpPr>
          <p:cNvPr id="212" name="Google Shape;212;p26"/>
          <p:cNvGrpSpPr/>
          <p:nvPr/>
        </p:nvGrpSpPr>
        <p:grpSpPr>
          <a:xfrm>
            <a:off x="324087" y="366178"/>
            <a:ext cx="538500" cy="538500"/>
            <a:chOff x="324087" y="366178"/>
            <a:chExt cx="538500" cy="538500"/>
          </a:xfrm>
        </p:grpSpPr>
        <p:sp>
          <p:nvSpPr>
            <p:cNvPr id="213" name="Google Shape;213;p26"/>
            <p:cNvSpPr/>
            <p:nvPr/>
          </p:nvSpPr>
          <p:spPr>
            <a:xfrm>
              <a:off x="324087" y="366178"/>
              <a:ext cx="538500" cy="538500"/>
            </a:xfrm>
            <a:prstGeom prst="roundRect">
              <a:avLst>
                <a:gd fmla="val 6668" name="adj"/>
              </a:avLst>
            </a:prstGeom>
            <a:solidFill>
              <a:srgbClr val="B7B7B7"/>
            </a:solidFill>
            <a:ln cap="flat" cmpd="sng" w="9525">
              <a:solidFill>
                <a:srgbClr val="0A36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8073" y="459475"/>
              <a:ext cx="190500" cy="351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EEE7"/>
                </a:buClr>
                <a:buSzPts val="2650"/>
                <a:buFont typeface="Quattrocento"/>
                <a:buNone/>
              </a:pPr>
              <a:r>
                <a:rPr lang="es" sz="2650">
                  <a:solidFill>
                    <a:srgbClr val="F9EEE7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5</a:t>
              </a:r>
              <a:endParaRPr b="0" i="0" sz="2650" u="none" cap="none" strike="noStrik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927275" y="399021"/>
            <a:ext cx="7883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Evaluación del modelo</a:t>
            </a:r>
            <a:endParaRPr i="0" sz="26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37618" l="0" r="0" t="21006"/>
          <a:stretch/>
        </p:blipFill>
        <p:spPr>
          <a:xfrm>
            <a:off x="796922" y="1547094"/>
            <a:ext cx="7550155" cy="20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984076" y="1191549"/>
            <a:ext cx="3063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5800"/>
              <a:buFont typeface="Quattrocento"/>
              <a:buNone/>
            </a:pPr>
            <a:r>
              <a:rPr i="0" lang="es" sz="4600" u="none" cap="none" strike="noStrike">
                <a:solidFill>
                  <a:srgbClr val="F9EEE7"/>
                </a:solidFill>
                <a:latin typeface="Montserrat"/>
                <a:ea typeface="Montserrat"/>
                <a:cs typeface="Montserrat"/>
                <a:sym typeface="Montserrat"/>
              </a:rPr>
              <a:t>0.13</a:t>
            </a:r>
            <a:endParaRPr i="0" sz="4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4694409" y="1191549"/>
            <a:ext cx="3063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5800"/>
              <a:buFont typeface="Quattrocento"/>
              <a:buNone/>
            </a:pPr>
            <a:r>
              <a:rPr i="0" lang="es" sz="4600" u="none" cap="none" strike="noStrike">
                <a:solidFill>
                  <a:srgbClr val="F9EEE7"/>
                </a:solidFill>
                <a:latin typeface="Montserrat"/>
                <a:ea typeface="Montserrat"/>
                <a:cs typeface="Montserrat"/>
                <a:sym typeface="Montserrat"/>
              </a:rPr>
              <a:t>0.26</a:t>
            </a:r>
            <a:endParaRPr i="0" sz="4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3696150" y="3059500"/>
            <a:ext cx="1751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5800"/>
              <a:buFont typeface="Quattrocento"/>
              <a:buNone/>
            </a:pPr>
            <a:r>
              <a:rPr i="0" lang="es" sz="4600" u="none" cap="none" strike="noStrike">
                <a:solidFill>
                  <a:srgbClr val="F9EEE7"/>
                </a:solidFill>
                <a:latin typeface="Montserrat"/>
                <a:ea typeface="Montserrat"/>
                <a:cs typeface="Montserrat"/>
                <a:sym typeface="Montserrat"/>
              </a:rPr>
              <a:t>0.89</a:t>
            </a:r>
            <a:endParaRPr i="0" sz="4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2233725" y="1842850"/>
            <a:ext cx="591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5800"/>
              <a:buFont typeface="Quattrocento"/>
              <a:buNone/>
            </a:pPr>
            <a:r>
              <a:rPr lang="es" sz="2000">
                <a:solidFill>
                  <a:srgbClr val="F9EEE7"/>
                </a:solidFill>
                <a:latin typeface="Montserrat"/>
                <a:ea typeface="Montserrat"/>
                <a:cs typeface="Montserrat"/>
                <a:sym typeface="Montserrat"/>
              </a:rPr>
              <a:t>MSE</a:t>
            </a:r>
            <a:endParaRPr sz="2000">
              <a:solidFill>
                <a:srgbClr val="F9E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5800"/>
              <a:buFont typeface="Quattrocento"/>
              <a:buNone/>
            </a:pPr>
            <a:r>
              <a:t/>
            </a:r>
            <a:endParaRPr sz="2000">
              <a:solidFill>
                <a:srgbClr val="F9EE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983925" y="2227863"/>
            <a:ext cx="30639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s" sz="1500">
                <a:solidFill>
                  <a:srgbClr val="F9EEE7"/>
                </a:solidFill>
                <a:latin typeface="Montserrat"/>
                <a:ea typeface="Montserrat"/>
                <a:cs typeface="Montserrat"/>
                <a:sym typeface="Montserrat"/>
              </a:rPr>
              <a:t>Error cuadrático medio, indica la precisión de las predicciones.</a:t>
            </a:r>
            <a:endParaRPr sz="2000">
              <a:solidFill>
                <a:srgbClr val="F9EE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5854200" y="1842850"/>
            <a:ext cx="744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5800"/>
              <a:buFont typeface="Quattrocento"/>
              <a:buNone/>
            </a:pPr>
            <a:r>
              <a:rPr lang="es" sz="2000">
                <a:solidFill>
                  <a:srgbClr val="F9EEE7"/>
                </a:solidFill>
                <a:latin typeface="Montserrat"/>
                <a:ea typeface="Montserrat"/>
                <a:cs typeface="Montserrat"/>
                <a:sym typeface="Montserrat"/>
              </a:rPr>
              <a:t>MAE</a:t>
            </a:r>
            <a:endParaRPr sz="2000">
              <a:solidFill>
                <a:srgbClr val="F9E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5800"/>
              <a:buFont typeface="Quattrocento"/>
              <a:buNone/>
            </a:pPr>
            <a:r>
              <a:t/>
            </a:r>
            <a:endParaRPr sz="2000">
              <a:solidFill>
                <a:srgbClr val="F9EE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4410400" y="2227875"/>
            <a:ext cx="39366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s" sz="1500">
                <a:solidFill>
                  <a:srgbClr val="F9EEE7"/>
                </a:solidFill>
                <a:latin typeface="Montserrat"/>
                <a:ea typeface="Montserrat"/>
                <a:cs typeface="Montserrat"/>
                <a:sym typeface="Montserrat"/>
              </a:rPr>
              <a:t>Error absoluto medio, mide la diferencia entre predicciones y valores reales.</a:t>
            </a:r>
            <a:endParaRPr sz="1500">
              <a:solidFill>
                <a:srgbClr val="F9EE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4268525" y="3788125"/>
            <a:ext cx="744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2050"/>
              <a:buFont typeface="Quattrocento"/>
              <a:buNone/>
            </a:pPr>
            <a:r>
              <a:rPr lang="es" sz="1500">
                <a:solidFill>
                  <a:srgbClr val="F9EEE7"/>
                </a:solidFill>
                <a:latin typeface="Montserrat"/>
                <a:ea typeface="Montserrat"/>
                <a:cs typeface="Montserrat"/>
                <a:sym typeface="Montserrat"/>
              </a:rPr>
              <a:t>R²</a:t>
            </a:r>
            <a:endParaRPr sz="1500">
              <a:solidFill>
                <a:srgbClr val="F9E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5800"/>
              <a:buFont typeface="Quattrocento"/>
              <a:buNone/>
            </a:pPr>
            <a:r>
              <a:t/>
            </a:r>
            <a:endParaRPr sz="2000">
              <a:solidFill>
                <a:srgbClr val="F9EE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2824725" y="4173150"/>
            <a:ext cx="39366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s" sz="1500">
                <a:solidFill>
                  <a:srgbClr val="F9EEE7"/>
                </a:solidFill>
                <a:latin typeface="Montserrat"/>
                <a:ea typeface="Montserrat"/>
                <a:cs typeface="Montserrat"/>
                <a:sym typeface="Montserrat"/>
              </a:rPr>
              <a:t>Coeficiente de determinación, explica la variabilidad en las notas.</a:t>
            </a:r>
            <a:endParaRPr sz="1500">
              <a:solidFill>
                <a:srgbClr val="F9EE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1" name="Google Shape;231;p27"/>
          <p:cNvGrpSpPr/>
          <p:nvPr/>
        </p:nvGrpSpPr>
        <p:grpSpPr>
          <a:xfrm>
            <a:off x="324087" y="366178"/>
            <a:ext cx="538500" cy="538500"/>
            <a:chOff x="324087" y="366178"/>
            <a:chExt cx="538500" cy="538500"/>
          </a:xfrm>
        </p:grpSpPr>
        <p:sp>
          <p:nvSpPr>
            <p:cNvPr id="232" name="Google Shape;232;p27"/>
            <p:cNvSpPr/>
            <p:nvPr/>
          </p:nvSpPr>
          <p:spPr>
            <a:xfrm>
              <a:off x="324087" y="366178"/>
              <a:ext cx="538500" cy="538500"/>
            </a:xfrm>
            <a:prstGeom prst="roundRect">
              <a:avLst>
                <a:gd fmla="val 6668" name="adj"/>
              </a:avLst>
            </a:prstGeom>
            <a:solidFill>
              <a:srgbClr val="B7B7B7"/>
            </a:solidFill>
            <a:ln cap="flat" cmpd="sng" w="9525">
              <a:solidFill>
                <a:srgbClr val="0A36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98073" y="459475"/>
              <a:ext cx="190500" cy="351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EEE7"/>
                </a:buClr>
                <a:buSzPts val="2650"/>
                <a:buFont typeface="Quattrocento"/>
                <a:buNone/>
              </a:pPr>
              <a:r>
                <a:rPr lang="es" sz="2650">
                  <a:solidFill>
                    <a:srgbClr val="F9EEE7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6</a:t>
              </a:r>
              <a:endParaRPr sz="26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EEE7"/>
                </a:buClr>
                <a:buSzPts val="2650"/>
                <a:buFont typeface="Quattrocento"/>
                <a:buNone/>
              </a:pPr>
              <a:r>
                <a:t/>
              </a:r>
              <a:endParaRPr sz="26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7517700" y="4545900"/>
            <a:ext cx="1626300" cy="597600"/>
          </a:xfrm>
          <a:prstGeom prst="rect">
            <a:avLst/>
          </a:prstGeom>
          <a:solidFill>
            <a:srgbClr val="1028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624725" y="392825"/>
            <a:ext cx="1626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</a:t>
            </a:r>
            <a:endParaRPr sz="2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25" y="1086125"/>
            <a:ext cx="7167729" cy="33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6" name="Google Shape;246;p29"/>
          <p:cNvSpPr/>
          <p:nvPr/>
        </p:nvSpPr>
        <p:spPr>
          <a:xfrm>
            <a:off x="624725" y="392825"/>
            <a:ext cx="2332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Sugerencias</a:t>
            </a: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735175" y="1213150"/>
            <a:ext cx="62877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nota predicha para el alumno es: 0.99 (Aprobado)</a:t>
            </a:r>
            <a:endParaRPr i="1" sz="13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Sugerencias de mejora basadas en SHAP (máximo 5):</a:t>
            </a:r>
            <a:endParaRPr i="1" sz="13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Importancia para ti de tus notas: Valor actual del alumno -&gt; 2.0.</a:t>
            </a:r>
            <a:endParaRPr i="1" sz="13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Te aseguras de comprender completamente el enunciado de la práctica antes de comenzar a trabajar en ella: Valor actual del alumno -&gt; 3.0.</a:t>
            </a:r>
            <a:endParaRPr i="1" sz="13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Te formulas preguntas al estudiar: Valor actual del alumno -&gt; 1.0.</a:t>
            </a:r>
            <a:endParaRPr i="1" sz="13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Cuando preparas un examen repasas y estudias apuntes de clase: Valor actual del alumno -&gt; 2.0.</a:t>
            </a:r>
            <a:endParaRPr i="1" sz="13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Te informas de cómo va a ser el examen tipo de preguntas…: Valor actual del alumno -&gt; 1.0.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/>
        </p:nvSpPr>
        <p:spPr>
          <a:xfrm>
            <a:off x="2154656" y="2156250"/>
            <a:ext cx="483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¡Muchas Gracias!</a:t>
            </a:r>
            <a:endParaRPr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37298" l="0" r="0" t="21951"/>
          <a:stretch/>
        </p:blipFill>
        <p:spPr>
          <a:xfrm>
            <a:off x="796922" y="1562562"/>
            <a:ext cx="7550155" cy="20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624719" y="392828"/>
            <a:ext cx="83163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NOSOTROS</a:t>
            </a:r>
            <a:endParaRPr sz="2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9" name="Google Shape;79;p17"/>
          <p:cNvSpPr/>
          <p:nvPr/>
        </p:nvSpPr>
        <p:spPr>
          <a:xfrm>
            <a:off x="446422" y="1022359"/>
            <a:ext cx="3918600" cy="11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Victoria Pérez Lasso</a:t>
            </a:r>
            <a:endParaRPr sz="16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863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Ingeniería informática</a:t>
            </a:r>
            <a:endParaRPr sz="1300"/>
          </a:p>
        </p:txBody>
      </p:sp>
      <p:sp>
        <p:nvSpPr>
          <p:cNvPr id="80" name="Google Shape;80;p17"/>
          <p:cNvSpPr/>
          <p:nvPr/>
        </p:nvSpPr>
        <p:spPr>
          <a:xfrm>
            <a:off x="446406" y="2431766"/>
            <a:ext cx="3918600" cy="11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Claudia Natacha Solís Costa</a:t>
            </a:r>
            <a:endParaRPr sz="16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  Ingeniería informática + ADET </a:t>
            </a:r>
            <a:endParaRPr sz="1300"/>
          </a:p>
        </p:txBody>
      </p:sp>
      <p:sp>
        <p:nvSpPr>
          <p:cNvPr id="81" name="Google Shape;81;p17"/>
          <p:cNvSpPr/>
          <p:nvPr/>
        </p:nvSpPr>
        <p:spPr>
          <a:xfrm>
            <a:off x="446406" y="3841141"/>
            <a:ext cx="3918600" cy="11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Gabriel García Álvarez</a:t>
            </a:r>
            <a:endParaRPr sz="16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Ingeniería informática</a:t>
            </a:r>
            <a:endParaRPr sz="1300"/>
          </a:p>
        </p:txBody>
      </p:sp>
      <p:sp>
        <p:nvSpPr>
          <p:cNvPr id="82" name="Google Shape;82;p17"/>
          <p:cNvSpPr/>
          <p:nvPr/>
        </p:nvSpPr>
        <p:spPr>
          <a:xfrm>
            <a:off x="4605734" y="1642891"/>
            <a:ext cx="4152300" cy="11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Hilario Javier Del Valle Escolar</a:t>
            </a:r>
            <a:endParaRPr sz="16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Ingeniería informática</a:t>
            </a:r>
            <a:endParaRPr sz="1300"/>
          </a:p>
        </p:txBody>
      </p:sp>
      <p:sp>
        <p:nvSpPr>
          <p:cNvPr id="83" name="Google Shape;83;p17"/>
          <p:cNvSpPr/>
          <p:nvPr/>
        </p:nvSpPr>
        <p:spPr>
          <a:xfrm>
            <a:off x="4605734" y="3201000"/>
            <a:ext cx="4152300" cy="11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Adrián Martín Malmierca</a:t>
            </a:r>
            <a:endParaRPr sz="16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279400" lvl="0" marL="86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Ingeniería informática + ADET</a:t>
            </a:r>
            <a:endParaRPr sz="13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26411" l="6008" r="6017" t="9886"/>
          <a:stretch/>
        </p:blipFill>
        <p:spPr>
          <a:xfrm>
            <a:off x="4605734" y="1642891"/>
            <a:ext cx="1187979" cy="114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26409" l="16172" r="21599" t="26338"/>
          <a:stretch/>
        </p:blipFill>
        <p:spPr>
          <a:xfrm>
            <a:off x="446422" y="3841141"/>
            <a:ext cx="1132686" cy="114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6">
            <a:alphaModFix/>
          </a:blip>
          <a:srcRect b="20792" l="20148" r="18161" t="36714"/>
          <a:stretch/>
        </p:blipFill>
        <p:spPr>
          <a:xfrm>
            <a:off x="4605734" y="3201031"/>
            <a:ext cx="1248722" cy="114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406" y="1022359"/>
            <a:ext cx="1132687" cy="115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8">
            <a:alphaModFix/>
          </a:blip>
          <a:srcRect b="23257" l="8719" r="8711" t="13952"/>
          <a:stretch/>
        </p:blipFill>
        <p:spPr>
          <a:xfrm>
            <a:off x="446406" y="2432672"/>
            <a:ext cx="1132689" cy="114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38020" l="0" r="0" t="22141"/>
          <a:stretch/>
        </p:blipFill>
        <p:spPr>
          <a:xfrm>
            <a:off x="796922" y="1585141"/>
            <a:ext cx="7550155" cy="197321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6" name="Google Shape;96;p18"/>
          <p:cNvSpPr txBox="1"/>
          <p:nvPr/>
        </p:nvSpPr>
        <p:spPr>
          <a:xfrm>
            <a:off x="2697750" y="3776475"/>
            <a:ext cx="144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CAD6DE"/>
                </a:solidFill>
              </a:rPr>
              <a:t>Datos</a:t>
            </a:r>
            <a:endParaRPr sz="2300">
              <a:solidFill>
                <a:srgbClr val="CAD6DE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24719" y="392828"/>
            <a:ext cx="83163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Unbounded"/>
              <a:buNone/>
            </a:pPr>
            <a:r>
              <a:rPr lang="es" sz="3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Índice</a:t>
            </a:r>
            <a:endParaRPr sz="31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750" y="1973563"/>
            <a:ext cx="1196375" cy="11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150" y="2035825"/>
            <a:ext cx="1196375" cy="11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605375" y="3776475"/>
            <a:ext cx="1443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CAD6DE"/>
                </a:solidFill>
              </a:rPr>
              <a:t>Modelo predictivo</a:t>
            </a:r>
            <a:endParaRPr sz="2300">
              <a:solidFill>
                <a:srgbClr val="CAD6DE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513000" y="3690900"/>
            <a:ext cx="144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CAD6DE"/>
                </a:solidFill>
              </a:rPr>
              <a:t>Análisis</a:t>
            </a:r>
            <a:endParaRPr sz="2300">
              <a:solidFill>
                <a:srgbClr val="CAD6DE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90113" y="3776475"/>
            <a:ext cx="144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CAD6DE"/>
                </a:solidFill>
              </a:rPr>
              <a:t>Solución</a:t>
            </a:r>
            <a:endParaRPr sz="2300">
              <a:solidFill>
                <a:srgbClr val="CAD6DE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6612" y="1973575"/>
            <a:ext cx="1196375" cy="11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213" y="1946188"/>
            <a:ext cx="1251124" cy="12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38020" l="0" r="0" t="22141"/>
          <a:stretch/>
        </p:blipFill>
        <p:spPr>
          <a:xfrm>
            <a:off x="796922" y="1585140"/>
            <a:ext cx="7550155" cy="197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2" name="Google Shape;112;p19"/>
          <p:cNvSpPr/>
          <p:nvPr/>
        </p:nvSpPr>
        <p:spPr>
          <a:xfrm>
            <a:off x="3767342" y="2753998"/>
            <a:ext cx="432000" cy="4203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667453" y="392828"/>
            <a:ext cx="53232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Unbounded"/>
              <a:buNone/>
            </a:pPr>
            <a:r>
              <a:t/>
            </a:r>
            <a:endParaRPr i="0" sz="26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903752" y="2780514"/>
            <a:ext cx="159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600"/>
              <a:buFont typeface="Unbounded"/>
              <a:buNone/>
            </a:pPr>
            <a:r>
              <a:rPr i="0" lang="es" sz="23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i="0" sz="23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286830" y="2720688"/>
            <a:ext cx="42297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300"/>
              <a:buFont typeface="Unbounded"/>
              <a:buNone/>
            </a:pPr>
            <a:r>
              <a:rPr i="0" lang="es" sz="23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Dificultad para identificar áreas de mejora</a:t>
            </a:r>
            <a:endParaRPr i="0" sz="23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770374" y="1796763"/>
            <a:ext cx="432000" cy="4203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938844" y="1852507"/>
            <a:ext cx="95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600"/>
              <a:buFont typeface="Unbounded"/>
              <a:buNone/>
            </a:pPr>
            <a:r>
              <a:rPr i="0" lang="es" sz="23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i="0" sz="23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289891" y="1792688"/>
            <a:ext cx="44961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300"/>
              <a:buFont typeface="Unbounded"/>
              <a:buNone/>
            </a:pPr>
            <a:r>
              <a:rPr i="0" lang="es" sz="23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Bajo rendimiento académico</a:t>
            </a:r>
            <a:endParaRPr i="0" sz="23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0" name="Google Shape;120;p19"/>
          <p:cNvSpPr/>
          <p:nvPr/>
        </p:nvSpPr>
        <p:spPr>
          <a:xfrm>
            <a:off x="624719" y="392828"/>
            <a:ext cx="83163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Las 3 Causas del Fracaso Escolar que Nadie Te Ha Contado</a:t>
            </a:r>
            <a:endParaRPr sz="2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38" y="1391984"/>
            <a:ext cx="2917842" cy="37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3770374" y="3907248"/>
            <a:ext cx="432000" cy="4203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3906783" y="3933764"/>
            <a:ext cx="159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600"/>
              <a:buFont typeface="Unbounded"/>
              <a:buNone/>
            </a:pPr>
            <a:r>
              <a:rPr lang="es" sz="23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i="0" sz="23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289861" y="3873938"/>
            <a:ext cx="42297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300"/>
              <a:buFont typeface="Unbounded"/>
              <a:buNone/>
            </a:pPr>
            <a:r>
              <a:rPr lang="es" sz="23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Necesidad de una guía académica</a:t>
            </a:r>
            <a:endParaRPr i="0" sz="23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37618" l="0" r="0" t="21006"/>
          <a:stretch/>
        </p:blipFill>
        <p:spPr>
          <a:xfrm>
            <a:off x="796922" y="1547094"/>
            <a:ext cx="7550155" cy="20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463891" y="399016"/>
            <a:ext cx="78831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Descubre cómo nuestra solución transforma el aprendizaje</a:t>
            </a:r>
            <a:endParaRPr i="0" sz="26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55514" y="1377330"/>
            <a:ext cx="14400" cy="3367200"/>
          </a:xfrm>
          <a:prstGeom prst="roundRect">
            <a:avLst>
              <a:gd fmla="val 139153" name="adj"/>
            </a:avLst>
          </a:prstGeom>
          <a:solidFill>
            <a:srgbClr val="49606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97458" y="1668289"/>
            <a:ext cx="463800" cy="14400"/>
          </a:xfrm>
          <a:prstGeom prst="roundRect">
            <a:avLst>
              <a:gd fmla="val 139153" name="adj"/>
            </a:avLst>
          </a:prstGeom>
          <a:solidFill>
            <a:srgbClr val="49606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13569" y="1526381"/>
            <a:ext cx="298200" cy="2982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18567" y="1581894"/>
            <a:ext cx="88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500"/>
              <a:buFont typeface="Unbounded"/>
              <a:buNone/>
            </a:pPr>
            <a:r>
              <a:rPr i="0" lang="es" sz="15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i="0" sz="15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391625" y="1557484"/>
            <a:ext cx="32868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200"/>
              <a:buFont typeface="Unbounded"/>
              <a:buNone/>
            </a:pPr>
            <a:r>
              <a:rPr i="0" lang="es" sz="23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Recopilación de datos</a:t>
            </a:r>
            <a:endParaRPr i="0" sz="23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97458" y="2897928"/>
            <a:ext cx="463800" cy="14400"/>
          </a:xfrm>
          <a:prstGeom prst="roundRect">
            <a:avLst>
              <a:gd fmla="val 139153" name="adj"/>
            </a:avLst>
          </a:prstGeom>
          <a:solidFill>
            <a:srgbClr val="49606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13569" y="2756021"/>
            <a:ext cx="298200" cy="2982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88801" y="2811533"/>
            <a:ext cx="1476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500"/>
              <a:buFont typeface="Unbounded"/>
              <a:buNone/>
            </a:pPr>
            <a:r>
              <a:rPr i="0" lang="es" sz="15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i="0" sz="15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389016" y="2515284"/>
            <a:ext cx="48774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200"/>
              <a:buFont typeface="Unbounded"/>
              <a:buNone/>
            </a:pPr>
            <a:r>
              <a:rPr lang="es" sz="23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Desarrollo </a:t>
            </a:r>
            <a:r>
              <a:rPr i="0" lang="es" sz="23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</a:t>
            </a:r>
            <a:r>
              <a:rPr lang="es" sz="23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</a:t>
            </a:r>
            <a:r>
              <a:rPr i="0" lang="es" sz="23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modelo predic</a:t>
            </a:r>
            <a:r>
              <a:rPr lang="es" sz="23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tivo</a:t>
            </a:r>
            <a:endParaRPr i="0" sz="23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97458" y="4072086"/>
            <a:ext cx="463800" cy="14400"/>
          </a:xfrm>
          <a:prstGeom prst="roundRect">
            <a:avLst>
              <a:gd fmla="val 139153" name="adj"/>
            </a:avLst>
          </a:prstGeom>
          <a:solidFill>
            <a:srgbClr val="49606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13569" y="3930179"/>
            <a:ext cx="298200" cy="2982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87388" y="3985692"/>
            <a:ext cx="150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500"/>
              <a:buFont typeface="Unbounded"/>
              <a:buNone/>
            </a:pPr>
            <a:r>
              <a:rPr i="0" lang="es" sz="15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i="0" sz="15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391625" y="3961281"/>
            <a:ext cx="36780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200"/>
              <a:buFont typeface="Unbounded"/>
              <a:buNone/>
            </a:pPr>
            <a:r>
              <a:rPr i="0" lang="es" sz="23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Predicción y sugerencias</a:t>
            </a:r>
            <a:endParaRPr i="0" sz="23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390815" y="3102221"/>
            <a:ext cx="1468662" cy="1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5">
            <a:alphaModFix/>
          </a:blip>
          <a:srcRect b="38582" l="11020" r="6307" t="0"/>
          <a:stretch/>
        </p:blipFill>
        <p:spPr>
          <a:xfrm>
            <a:off x="6165812" y="1527930"/>
            <a:ext cx="2003937" cy="194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1019350" y="399025"/>
            <a:ext cx="1524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</a:t>
            </a:r>
            <a:endParaRPr i="0" sz="26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37618" l="0" r="0" t="21006"/>
          <a:stretch/>
        </p:blipFill>
        <p:spPr>
          <a:xfrm>
            <a:off x="796922" y="1547094"/>
            <a:ext cx="7550155" cy="20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952175" y="1230400"/>
            <a:ext cx="67125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" sz="1700">
                <a:solidFill>
                  <a:schemeClr val="lt1"/>
                </a:solidFill>
              </a:rPr>
              <a:t>Variables de </a:t>
            </a:r>
            <a:r>
              <a:rPr lang="es" sz="1700">
                <a:solidFill>
                  <a:schemeClr val="lt1"/>
                </a:solidFill>
              </a:rPr>
              <a:t>entrada</a:t>
            </a:r>
            <a:r>
              <a:rPr lang="es" sz="1700">
                <a:solidFill>
                  <a:schemeClr val="lt1"/>
                </a:solidFill>
              </a:rPr>
              <a:t> </a:t>
            </a:r>
            <a:r>
              <a:rPr lang="es" sz="1700">
                <a:solidFill>
                  <a:schemeClr val="lt1"/>
                </a:solidFill>
              </a:rPr>
              <a:t>según</a:t>
            </a:r>
            <a:r>
              <a:rPr lang="es" sz="1700">
                <a:solidFill>
                  <a:schemeClr val="lt1"/>
                </a:solidFill>
              </a:rPr>
              <a:t> en </a:t>
            </a:r>
            <a:r>
              <a:rPr lang="es" sz="1700">
                <a:solidFill>
                  <a:schemeClr val="lt1"/>
                </a:solidFill>
              </a:rPr>
              <a:t>ámbito</a:t>
            </a:r>
            <a:r>
              <a:rPr lang="es" sz="1700">
                <a:solidFill>
                  <a:schemeClr val="lt1"/>
                </a:solidFill>
              </a:rPr>
              <a:t>: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b="1" lang="es" sz="1000">
                <a:solidFill>
                  <a:schemeClr val="lt1"/>
                </a:solidFill>
              </a:rPr>
              <a:t>Características Personales</a:t>
            </a:r>
            <a:endParaRPr b="1" sz="1000">
              <a:solidFill>
                <a:schemeClr val="lt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b="1" lang="es" sz="1000">
                <a:solidFill>
                  <a:schemeClr val="lt1"/>
                </a:solidFill>
              </a:rPr>
              <a:t>Género</a:t>
            </a:r>
            <a:endParaRPr b="1" sz="1000">
              <a:solidFill>
                <a:schemeClr val="lt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b="1" lang="es" sz="1000">
                <a:solidFill>
                  <a:schemeClr val="lt1"/>
                </a:solidFill>
              </a:rPr>
              <a:t>Etapa de la carrera</a:t>
            </a:r>
            <a:endParaRPr b="1" sz="10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b="1" lang="es" sz="1000">
                <a:solidFill>
                  <a:schemeClr val="lt1"/>
                </a:solidFill>
              </a:rPr>
              <a:t>Motivaciones y Hábitos de Estudio</a:t>
            </a:r>
            <a:endParaRPr b="1" sz="1000">
              <a:solidFill>
                <a:schemeClr val="lt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b="1" lang="es" sz="1000">
                <a:solidFill>
                  <a:schemeClr val="lt1"/>
                </a:solidFill>
              </a:rPr>
              <a:t>Horas dedicas a estudiar a la semana</a:t>
            </a:r>
            <a:endParaRPr b="1" sz="1000">
              <a:solidFill>
                <a:schemeClr val="lt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b="1" lang="es" sz="1000">
                <a:solidFill>
                  <a:schemeClr val="lt1"/>
                </a:solidFill>
              </a:rPr>
              <a:t>Nivel de atención a las explicaciones</a:t>
            </a:r>
            <a:endParaRPr b="1" sz="10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b="1" lang="es" sz="1000">
                <a:solidFill>
                  <a:schemeClr val="lt1"/>
                </a:solidFill>
              </a:rPr>
              <a:t>Estrategias de Estudio</a:t>
            </a:r>
            <a:endParaRPr b="1" sz="1000">
              <a:solidFill>
                <a:schemeClr val="lt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b="1" lang="es" sz="1000">
                <a:solidFill>
                  <a:schemeClr val="lt1"/>
                </a:solidFill>
              </a:rPr>
              <a:t>Tomo notas de las asignaturas</a:t>
            </a:r>
            <a:endParaRPr b="1" sz="1000">
              <a:solidFill>
                <a:schemeClr val="lt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b="1" lang="es" sz="1000">
                <a:solidFill>
                  <a:schemeClr val="lt1"/>
                </a:solidFill>
              </a:rPr>
              <a:t>Repasas el temario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  <p:grpSp>
        <p:nvGrpSpPr>
          <p:cNvPr id="157" name="Google Shape;157;p21"/>
          <p:cNvGrpSpPr/>
          <p:nvPr/>
        </p:nvGrpSpPr>
        <p:grpSpPr>
          <a:xfrm>
            <a:off x="324087" y="366178"/>
            <a:ext cx="538500" cy="538500"/>
            <a:chOff x="324087" y="366178"/>
            <a:chExt cx="538500" cy="538500"/>
          </a:xfrm>
        </p:grpSpPr>
        <p:sp>
          <p:nvSpPr>
            <p:cNvPr id="158" name="Google Shape;158;p21"/>
            <p:cNvSpPr/>
            <p:nvPr/>
          </p:nvSpPr>
          <p:spPr>
            <a:xfrm>
              <a:off x="324087" y="366178"/>
              <a:ext cx="538500" cy="538500"/>
            </a:xfrm>
            <a:prstGeom prst="roundRect">
              <a:avLst>
                <a:gd fmla="val 6668" name="adj"/>
              </a:avLst>
            </a:prstGeom>
            <a:solidFill>
              <a:srgbClr val="B7B7B7"/>
            </a:solidFill>
            <a:ln cap="flat" cmpd="sng" w="9525">
              <a:solidFill>
                <a:srgbClr val="0A36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498073" y="459475"/>
              <a:ext cx="190500" cy="351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EEE7"/>
                </a:buClr>
                <a:buSzPts val="2650"/>
                <a:buFont typeface="Quattrocento"/>
                <a:buNone/>
              </a:pPr>
              <a:r>
                <a:rPr lang="es" sz="2650">
                  <a:solidFill>
                    <a:srgbClr val="F9EEE7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1</a:t>
              </a:r>
              <a:endParaRPr b="0" i="0" sz="2650" u="none" cap="none" strike="noStrike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1019350" y="399025"/>
            <a:ext cx="1524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</a:t>
            </a:r>
            <a:endParaRPr i="0" sz="26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37618" l="0" r="0" t="21006"/>
          <a:stretch/>
        </p:blipFill>
        <p:spPr>
          <a:xfrm>
            <a:off x="796922" y="1547094"/>
            <a:ext cx="7550155" cy="20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952175" y="1230400"/>
            <a:ext cx="67125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Variable clave: "Nota media en el curso"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Mide el rendimiento académico general de los estudiantes.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Permite explorar la relación entre hábitos de estudio, motivaciones y factores emocionales/personales.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Es esencial para entender qué influye en el desempeño académico.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68" name="Google Shape;168;p22"/>
          <p:cNvGrpSpPr/>
          <p:nvPr/>
        </p:nvGrpSpPr>
        <p:grpSpPr>
          <a:xfrm>
            <a:off x="324087" y="366178"/>
            <a:ext cx="538500" cy="538500"/>
            <a:chOff x="324087" y="366178"/>
            <a:chExt cx="538500" cy="538500"/>
          </a:xfrm>
        </p:grpSpPr>
        <p:sp>
          <p:nvSpPr>
            <p:cNvPr id="169" name="Google Shape;169;p22"/>
            <p:cNvSpPr/>
            <p:nvPr/>
          </p:nvSpPr>
          <p:spPr>
            <a:xfrm>
              <a:off x="324087" y="366178"/>
              <a:ext cx="538500" cy="538500"/>
            </a:xfrm>
            <a:prstGeom prst="roundRect">
              <a:avLst>
                <a:gd fmla="val 6668" name="adj"/>
              </a:avLst>
            </a:prstGeom>
            <a:solidFill>
              <a:srgbClr val="B7B7B7"/>
            </a:solidFill>
            <a:ln cap="flat" cmpd="sng" w="9525">
              <a:solidFill>
                <a:srgbClr val="0A36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498073" y="459475"/>
              <a:ext cx="190500" cy="351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EEE7"/>
                </a:buClr>
                <a:buSzPts val="2650"/>
                <a:buFont typeface="Quattrocento"/>
                <a:buNone/>
              </a:pPr>
              <a:r>
                <a:rPr lang="es" sz="2650">
                  <a:solidFill>
                    <a:srgbClr val="F9EEE7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1</a:t>
              </a:r>
              <a:endParaRPr b="0" i="0" sz="2650" u="none" cap="none" strike="noStrike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37618" l="0" r="0" t="21006"/>
          <a:stretch/>
        </p:blipFill>
        <p:spPr>
          <a:xfrm>
            <a:off x="796922" y="1547094"/>
            <a:ext cx="7550155" cy="20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951825" y="399021"/>
            <a:ext cx="7883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Procesamiento de los datos</a:t>
            </a:r>
            <a:endParaRPr i="0" sz="26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141075" y="1080175"/>
            <a:ext cx="70833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FFFF"/>
                </a:solidFill>
              </a:rPr>
              <a:t>Lectura y limpieza</a:t>
            </a:r>
            <a:r>
              <a:rPr lang="es" sz="1500">
                <a:solidFill>
                  <a:srgbClr val="FFFFFF"/>
                </a:solidFill>
              </a:rPr>
              <a:t>: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</a:rPr>
              <a:t>Uso de </a:t>
            </a:r>
            <a:r>
              <a:rPr b="1" lang="es" sz="1500">
                <a:solidFill>
                  <a:srgbClr val="FFFFFF"/>
                </a:solidFill>
              </a:rPr>
              <a:t>Pandas</a:t>
            </a:r>
            <a:r>
              <a:rPr lang="es" sz="1500">
                <a:solidFill>
                  <a:srgbClr val="FFFFFF"/>
                </a:solidFill>
              </a:rPr>
              <a:t> para leer el archivo CSV y procesar datos.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</a:rPr>
              <a:t>Transformación de variables categóricas a numéricas utilizando: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b="1" lang="es" sz="1500">
                <a:solidFill>
                  <a:srgbClr val="FFFFFF"/>
                </a:solidFill>
              </a:rPr>
              <a:t>Mapping</a:t>
            </a:r>
            <a:r>
              <a:rPr lang="es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b="1" lang="es" sz="1500">
                <a:solidFill>
                  <a:srgbClr val="FFFFFF"/>
                </a:solidFill>
              </a:rPr>
              <a:t>One-Hot Encoding</a:t>
            </a:r>
            <a:r>
              <a:rPr lang="es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FFFFFF"/>
                </a:solidFill>
              </a:rPr>
              <a:t>Manejo de valores faltantes</a:t>
            </a:r>
            <a:r>
              <a:rPr lang="es" sz="1500">
                <a:solidFill>
                  <a:srgbClr val="FFFFFF"/>
                </a:solidFill>
              </a:rPr>
              <a:t>: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SimpleImputer</a:t>
            </a:r>
            <a:r>
              <a:rPr lang="es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8" name="Google Shape;178;p23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179" name="Google Shape;179;p23"/>
          <p:cNvGrpSpPr/>
          <p:nvPr/>
        </p:nvGrpSpPr>
        <p:grpSpPr>
          <a:xfrm>
            <a:off x="324087" y="366178"/>
            <a:ext cx="538500" cy="538500"/>
            <a:chOff x="324087" y="366178"/>
            <a:chExt cx="538500" cy="538500"/>
          </a:xfrm>
        </p:grpSpPr>
        <p:sp>
          <p:nvSpPr>
            <p:cNvPr id="180" name="Google Shape;180;p23"/>
            <p:cNvSpPr/>
            <p:nvPr/>
          </p:nvSpPr>
          <p:spPr>
            <a:xfrm>
              <a:off x="324087" y="366178"/>
              <a:ext cx="538500" cy="538500"/>
            </a:xfrm>
            <a:prstGeom prst="roundRect">
              <a:avLst>
                <a:gd fmla="val 6668" name="adj"/>
              </a:avLst>
            </a:prstGeom>
            <a:solidFill>
              <a:srgbClr val="B7B7B7"/>
            </a:solidFill>
            <a:ln cap="flat" cmpd="sng" w="9525">
              <a:solidFill>
                <a:srgbClr val="0A36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498073" y="459475"/>
              <a:ext cx="190500" cy="351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EEE7"/>
                </a:buClr>
                <a:buSzPts val="2650"/>
                <a:buFont typeface="Quattrocento"/>
                <a:buNone/>
              </a:pPr>
              <a:r>
                <a:rPr lang="es" sz="2650">
                  <a:solidFill>
                    <a:srgbClr val="F9EEE7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2</a:t>
              </a:r>
              <a:endParaRPr b="0" i="0" sz="2650" u="none" cap="none" strike="noStrike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37618" l="0" r="0" t="21006"/>
          <a:stretch/>
        </p:blipFill>
        <p:spPr>
          <a:xfrm>
            <a:off x="796922" y="1547094"/>
            <a:ext cx="7550155" cy="20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1141075" y="1080175"/>
            <a:ext cx="70833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s" sz="1500">
                <a:solidFill>
                  <a:schemeClr val="lt1"/>
                </a:solidFill>
              </a:rPr>
              <a:t>SMOTE</a:t>
            </a:r>
            <a:r>
              <a:rPr lang="es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s" sz="1500">
                <a:solidFill>
                  <a:schemeClr val="lt1"/>
                </a:solidFill>
              </a:rPr>
              <a:t>Generación de muestras sintéticas para equilibrar las clases (aprobados vs suspensos), reduciendo el sesgo.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8011297" y="4776922"/>
            <a:ext cx="1132800" cy="3666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9" name="Google Shape;189;p24"/>
          <p:cNvSpPr/>
          <p:nvPr/>
        </p:nvSpPr>
        <p:spPr>
          <a:xfrm>
            <a:off x="911225" y="399021"/>
            <a:ext cx="7883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nbounded"/>
              <a:buNone/>
            </a:pPr>
            <a:r>
              <a:rPr lang="es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Equilibrado del Conjunto de Datos</a:t>
            </a:r>
            <a:endParaRPr i="0" sz="26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90" name="Google Shape;190;p24"/>
          <p:cNvGrpSpPr/>
          <p:nvPr/>
        </p:nvGrpSpPr>
        <p:grpSpPr>
          <a:xfrm>
            <a:off x="324087" y="366178"/>
            <a:ext cx="538500" cy="538500"/>
            <a:chOff x="324087" y="366178"/>
            <a:chExt cx="538500" cy="538500"/>
          </a:xfrm>
        </p:grpSpPr>
        <p:sp>
          <p:nvSpPr>
            <p:cNvPr id="191" name="Google Shape;191;p24"/>
            <p:cNvSpPr/>
            <p:nvPr/>
          </p:nvSpPr>
          <p:spPr>
            <a:xfrm>
              <a:off x="324087" y="366178"/>
              <a:ext cx="538500" cy="538500"/>
            </a:xfrm>
            <a:prstGeom prst="roundRect">
              <a:avLst>
                <a:gd fmla="val 6668" name="adj"/>
              </a:avLst>
            </a:prstGeom>
            <a:solidFill>
              <a:srgbClr val="B7B7B7"/>
            </a:solidFill>
            <a:ln cap="flat" cmpd="sng" w="9525">
              <a:solidFill>
                <a:srgbClr val="0A36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98073" y="459475"/>
              <a:ext cx="190500" cy="351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EEE7"/>
                </a:buClr>
                <a:buSzPts val="2650"/>
                <a:buFont typeface="Quattrocento"/>
                <a:buNone/>
              </a:pPr>
              <a:r>
                <a:rPr lang="es" sz="2650">
                  <a:solidFill>
                    <a:srgbClr val="F9EEE7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3</a:t>
              </a:r>
              <a:endParaRPr b="0" i="0" sz="2650" u="none" cap="none" strike="noStrik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