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FC5B96-EC17-48C7-95C6-724953ACBFE5}">
  <a:tblStyle styleId="{9BFC5B96-EC17-48C7-95C6-724953ACBF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160a47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a160a47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76d12edb4_8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76d12edb4_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160a47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160a4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a160a47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a160a47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76d12edb4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76d12edb4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76d12edb4_8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76d12edb4_8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6d12edb4_8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6d12edb4_8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76d12edb4_8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76d12edb4_8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76d12edb4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76d12edb4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76d12edb4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76d12edb4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76d12ed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76d12ed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76d12edb4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76d12edb4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76d12edb4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76d12edb4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76d12edb4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76d12edb4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76d12edb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76d12edb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76d12edb4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76d12edb4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76d12edb4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76d12edb4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76d12edb4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76d12edb4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76d12edb4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76d12edb4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76d12edb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76d12edb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76d12edb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76d12edb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a160a47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a160a47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77684a71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77684a71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77684a7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77684a7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77684a71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77684a71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77684a7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77684a7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77684a71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77684a7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77684a7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77684a7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77684a7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77684a7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77684a71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77684a71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77684a71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77684a71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77684a71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77684a71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76d12edb4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76d12edb4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76d12edb4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76d12edb4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76d12edb4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76d12edb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76d12edb4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76d12edb4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76d12edb4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76d12edb4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76d12edb4_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76d12edb4_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Outlier Detection in Graphs: On the Impact of Multiple Graph Models</a:t>
            </a:r>
            <a:endParaRPr/>
          </a:p>
        </p:txBody>
      </p:sp>
      <p:sp>
        <p:nvSpPr>
          <p:cNvPr id="55" name="Google Shape;55;p13"/>
          <p:cNvSpPr txBox="1"/>
          <p:nvPr>
            <p:ph idx="1" type="subTitle"/>
          </p:nvPr>
        </p:nvSpPr>
        <p:spPr>
          <a:xfrm>
            <a:off x="311700" y="43509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800"/>
              <a:t>Augusto Noronha, Carlos Givisiez, Gabriel Campos, João Castro, Vitor França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O artigo “</a:t>
            </a:r>
            <a:r>
              <a:rPr i="1" lang="pt-BR" sz="2200"/>
              <a:t>On community outliers and their efficient detection in information networks</a:t>
            </a:r>
            <a:r>
              <a:rPr lang="pt-BR" sz="2200"/>
              <a:t>” algoritmo CODA (</a:t>
            </a:r>
            <a:r>
              <a:rPr i="1" lang="pt-BR" sz="2200"/>
              <a:t>COmpontent Detection Algorithm</a:t>
            </a:r>
            <a:r>
              <a:rPr lang="pt-BR" sz="2200"/>
              <a:t>) detecta contextos e, consequentemente, os nós que não fazem parte de nenhum contexto como outliers. </a:t>
            </a:r>
            <a:endParaRPr sz="2200"/>
          </a:p>
          <a:p>
            <a:pPr indent="-368300" lvl="0" marL="457200" marR="0" rtl="0" algn="l">
              <a:lnSpc>
                <a:spcPct val="115000"/>
              </a:lnSpc>
              <a:spcBef>
                <a:spcPts val="0"/>
              </a:spcBef>
              <a:spcAft>
                <a:spcPts val="0"/>
              </a:spcAft>
              <a:buSzPts val="2200"/>
              <a:buChar char="●"/>
            </a:pPr>
            <a:r>
              <a:rPr lang="pt-BR" sz="2200"/>
              <a:t>Esse algoritmo é binário, ou um nó é um outlier ou não, sem nenhum ranking</a:t>
            </a:r>
            <a:endParaRPr sz="2200"/>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O artigo “ </a:t>
            </a:r>
            <a:r>
              <a:rPr i="1" lang="pt-BR" sz="2200"/>
              <a:t>Statistical Selection of Congruent Subspaces for Mining Attributed Graphs</a:t>
            </a:r>
            <a:r>
              <a:rPr lang="pt-BR" sz="2200"/>
              <a:t>” utiliza o algoritmo CONSUB para realizar rankings e </a:t>
            </a:r>
            <a:r>
              <a:rPr lang="pt-BR" sz="2200"/>
              <a:t>identificar</a:t>
            </a:r>
            <a:r>
              <a:rPr lang="pt-BR" sz="2200"/>
              <a:t> outliers em um subespaço. </a:t>
            </a:r>
            <a:endParaRPr sz="2200"/>
          </a:p>
          <a:p>
            <a:pPr indent="-368300" lvl="0" marL="457200" marR="0" rtl="0" algn="l">
              <a:lnSpc>
                <a:spcPct val="115000"/>
              </a:lnSpc>
              <a:spcBef>
                <a:spcPts val="0"/>
              </a:spcBef>
              <a:spcAft>
                <a:spcPts val="0"/>
              </a:spcAft>
              <a:buSzPts val="2200"/>
              <a:buChar char="●"/>
            </a:pPr>
            <a:r>
              <a:rPr lang="pt-BR" sz="2200"/>
              <a:t>Esse </a:t>
            </a:r>
            <a:r>
              <a:rPr lang="pt-BR" sz="2200"/>
              <a:t>algoritmo</a:t>
            </a:r>
            <a:r>
              <a:rPr lang="pt-BR" sz="2200"/>
              <a:t> sele</a:t>
            </a:r>
            <a:r>
              <a:rPr lang="pt-BR" sz="2200"/>
              <a:t>c</a:t>
            </a:r>
            <a:r>
              <a:rPr lang="pt-BR" sz="2200"/>
              <a:t>iona subespaços congruentes </a:t>
            </a:r>
            <a:r>
              <a:rPr lang="pt-BR" sz="2200"/>
              <a:t>estatisticamente</a:t>
            </a:r>
            <a:endParaRPr sz="2200"/>
          </a:p>
          <a:p>
            <a:pPr indent="0" lvl="0" marL="457200" marR="0" rtl="0" algn="l">
              <a:lnSpc>
                <a:spcPct val="115000"/>
              </a:lnSpc>
              <a:spcBef>
                <a:spcPts val="1600"/>
              </a:spcBef>
              <a:spcAft>
                <a:spcPts val="1600"/>
              </a:spcAft>
              <a:buNone/>
            </a:pPr>
            <a:r>
              <a:t/>
            </a:r>
            <a:endParaRPr sz="2200"/>
          </a:p>
        </p:txBody>
      </p:sp>
      <p:sp>
        <p:nvSpPr>
          <p:cNvPr id="126" name="Google Shape;12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ConOut é o algoritmo utilizado no artigo. Este algoritmo atribui cada nó para um contexto (subgrafo) e o subconjunto de atributos estaticamente relevantes</a:t>
            </a:r>
            <a:endParaRPr sz="2200"/>
          </a:p>
          <a:p>
            <a:pPr indent="0" lvl="0" marL="457200" marR="0" rtl="0" algn="l">
              <a:lnSpc>
                <a:spcPct val="115000"/>
              </a:lnSpc>
              <a:spcBef>
                <a:spcPts val="1600"/>
              </a:spcBef>
              <a:spcAft>
                <a:spcPts val="0"/>
              </a:spcAft>
              <a:buNone/>
            </a:pPr>
            <a:r>
              <a:t/>
            </a:r>
            <a:endParaRPr sz="2200"/>
          </a:p>
          <a:p>
            <a:pPr indent="-368300" lvl="0" marL="457200" rtl="0" algn="l">
              <a:spcBef>
                <a:spcPts val="1600"/>
              </a:spcBef>
              <a:spcAft>
                <a:spcPts val="0"/>
              </a:spcAft>
              <a:buSzPts val="2200"/>
              <a:buChar char="●"/>
            </a:pPr>
            <a:r>
              <a:rPr lang="pt-BR" sz="2200"/>
              <a:t>O contexto é um conjunto de vértices significativamente similares entre si</a:t>
            </a:r>
            <a:endParaRPr sz="2200"/>
          </a:p>
        </p:txBody>
      </p:sp>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O passo de seleção de contextos procura encontrar vizinhanças locais que são similares em relação à estrutura do grafo. </a:t>
            </a:r>
            <a:endParaRPr sz="2200"/>
          </a:p>
          <a:p>
            <a:pPr indent="0" lvl="0" marL="457200" marR="0" rtl="0" algn="l">
              <a:lnSpc>
                <a:spcPct val="115000"/>
              </a:lnSpc>
              <a:spcBef>
                <a:spcPts val="1600"/>
              </a:spcBef>
              <a:spcAft>
                <a:spcPts val="0"/>
              </a:spcAft>
              <a:buNone/>
            </a:pPr>
            <a:r>
              <a:t/>
            </a:r>
            <a:endParaRPr sz="2200"/>
          </a:p>
          <a:p>
            <a:pPr indent="-368300" lvl="0" marL="457200" marR="0" rtl="0" algn="l">
              <a:lnSpc>
                <a:spcPct val="115000"/>
              </a:lnSpc>
              <a:spcBef>
                <a:spcPts val="1600"/>
              </a:spcBef>
              <a:spcAft>
                <a:spcPts val="0"/>
              </a:spcAft>
              <a:buSzPts val="2200"/>
              <a:buChar char="●"/>
            </a:pPr>
            <a:r>
              <a:rPr lang="pt-BR" sz="2200"/>
              <a:t>Por exemplo se dois vértices possuem um grande número de vizinhos em comum eles devem pertencer ao mesmo contexto</a:t>
            </a:r>
            <a:endParaRPr sz="2200"/>
          </a:p>
          <a:p>
            <a:pPr indent="0" lvl="0" marL="0" marR="0" rtl="0" algn="l">
              <a:lnSpc>
                <a:spcPct val="115000"/>
              </a:lnSpc>
              <a:spcBef>
                <a:spcPts val="1600"/>
              </a:spcBef>
              <a:spcAft>
                <a:spcPts val="0"/>
              </a:spcAft>
              <a:buNone/>
            </a:pPr>
            <a:r>
              <a:t/>
            </a:r>
            <a:endParaRPr sz="2200"/>
          </a:p>
          <a:p>
            <a:pPr indent="0" lvl="0" marL="457200" marR="0" rtl="0" algn="l">
              <a:lnSpc>
                <a:spcPct val="115000"/>
              </a:lnSpc>
              <a:spcBef>
                <a:spcPts val="1600"/>
              </a:spcBef>
              <a:spcAft>
                <a:spcPts val="1600"/>
              </a:spcAft>
              <a:buNone/>
            </a:pPr>
            <a:r>
              <a:t/>
            </a:r>
            <a:endParaRPr sz="2200"/>
          </a:p>
        </p:txBody>
      </p:sp>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Ensembles</a:t>
            </a:r>
            <a:endParaRPr sz="3200"/>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pt-BR" sz="2200"/>
              <a:t>Ensemble: </a:t>
            </a:r>
            <a:r>
              <a:rPr lang="pt-BR" sz="2200"/>
              <a:t>combinação de vários modelos para se gerar um modelo mesclado</a:t>
            </a:r>
            <a:endParaRPr sz="2200"/>
          </a:p>
          <a:p>
            <a:pPr indent="-368300" lvl="0" marL="457200" marR="0" rtl="0" algn="l">
              <a:lnSpc>
                <a:spcPct val="115000"/>
              </a:lnSpc>
              <a:spcBef>
                <a:spcPts val="0"/>
              </a:spcBef>
              <a:spcAft>
                <a:spcPts val="0"/>
              </a:spcAft>
              <a:buSzPts val="2200"/>
              <a:buChar char="●"/>
            </a:pPr>
            <a:r>
              <a:rPr lang="pt-BR" sz="2200"/>
              <a:t>Detecção de outliers em geral tem sido melhorado pela utilização de métodos de ensemble</a:t>
            </a:r>
            <a:endParaRPr sz="2200"/>
          </a:p>
          <a:p>
            <a:pPr indent="-368300" lvl="0" marL="457200" marR="0" rtl="0" algn="l">
              <a:lnSpc>
                <a:spcPct val="115000"/>
              </a:lnSpc>
              <a:spcBef>
                <a:spcPts val="0"/>
              </a:spcBef>
              <a:spcAft>
                <a:spcPts val="0"/>
              </a:spcAft>
              <a:buSzPts val="2200"/>
              <a:buChar char="●"/>
            </a:pPr>
            <a:r>
              <a:rPr lang="pt-BR" sz="2200"/>
              <a:t>É esperado que um ensemble melhore os resultados de suas partes se as mesmas possuem uma acurácia mínima e são diversificados</a:t>
            </a:r>
            <a:endParaRPr sz="2200"/>
          </a:p>
          <a:p>
            <a:pPr indent="0" lvl="0" marL="457200" marR="0" rtl="0" algn="l">
              <a:lnSpc>
                <a:spcPct val="115000"/>
              </a:lnSpc>
              <a:spcBef>
                <a:spcPts val="1600"/>
              </a:spcBef>
              <a:spcAft>
                <a:spcPts val="1600"/>
              </a:spcAft>
              <a:buNone/>
            </a:pPr>
            <a:r>
              <a:t/>
            </a:r>
            <a:endParaRPr sz="2200"/>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Ensemble</a:t>
            </a:r>
            <a:endParaRPr sz="3200"/>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Todos os métodos de ensemble buscam reduzir o bias e </a:t>
            </a:r>
            <a:r>
              <a:rPr lang="pt-BR" sz="2200"/>
              <a:t>variância</a:t>
            </a:r>
            <a:r>
              <a:rPr lang="pt-BR" sz="2200"/>
              <a:t> inerentes aos modelos</a:t>
            </a:r>
            <a:endParaRPr sz="2200"/>
          </a:p>
          <a:p>
            <a:pPr indent="0" lvl="0" marL="457200" marR="0" rtl="0" algn="l">
              <a:lnSpc>
                <a:spcPct val="115000"/>
              </a:lnSpc>
              <a:spcBef>
                <a:spcPts val="1600"/>
              </a:spcBef>
              <a:spcAft>
                <a:spcPts val="0"/>
              </a:spcAft>
              <a:buNone/>
            </a:pPr>
            <a:r>
              <a:t/>
            </a:r>
            <a:endParaRPr sz="2200"/>
          </a:p>
          <a:p>
            <a:pPr indent="-368300" lvl="0" marL="457200" marR="0" rtl="0" algn="l">
              <a:lnSpc>
                <a:spcPct val="115000"/>
              </a:lnSpc>
              <a:spcBef>
                <a:spcPts val="1600"/>
              </a:spcBef>
              <a:spcAft>
                <a:spcPts val="0"/>
              </a:spcAft>
              <a:buSzPts val="2200"/>
              <a:buChar char="●"/>
            </a:pPr>
            <a:r>
              <a:rPr lang="pt-BR" sz="2200"/>
              <a:t>Os dois grandes desafios da geração de ensembles são:</a:t>
            </a:r>
            <a:endParaRPr sz="2200"/>
          </a:p>
          <a:p>
            <a:pPr indent="-368300" lvl="1" marL="914400" marR="0" rtl="0" algn="l">
              <a:lnSpc>
                <a:spcPct val="115000"/>
              </a:lnSpc>
              <a:spcBef>
                <a:spcPts val="0"/>
              </a:spcBef>
              <a:spcAft>
                <a:spcPts val="0"/>
              </a:spcAft>
              <a:buSzPts val="2200"/>
              <a:buChar char="○"/>
            </a:pPr>
            <a:r>
              <a:rPr lang="pt-BR" sz="2200"/>
              <a:t>A geração de potenciais membros diversificados</a:t>
            </a:r>
            <a:endParaRPr sz="2200"/>
          </a:p>
          <a:p>
            <a:pPr indent="-368300" lvl="1" marL="914400" marR="0" rtl="0" algn="l">
              <a:lnSpc>
                <a:spcPct val="115000"/>
              </a:lnSpc>
              <a:spcBef>
                <a:spcPts val="0"/>
              </a:spcBef>
              <a:spcAft>
                <a:spcPts val="0"/>
              </a:spcAft>
              <a:buSzPts val="2200"/>
              <a:buChar char="○"/>
            </a:pPr>
            <a:r>
              <a:rPr lang="pt-BR" sz="2200"/>
              <a:t> combinação dos membros para o ensemble</a:t>
            </a:r>
            <a:endParaRPr sz="2200"/>
          </a:p>
          <a:p>
            <a:pPr indent="0" lvl="0" marL="457200" marR="0" rtl="0" algn="l">
              <a:lnSpc>
                <a:spcPct val="115000"/>
              </a:lnSpc>
              <a:spcBef>
                <a:spcPts val="1600"/>
              </a:spcBef>
              <a:spcAft>
                <a:spcPts val="1600"/>
              </a:spcAft>
              <a:buNone/>
            </a:pPr>
            <a:r>
              <a:t/>
            </a:r>
            <a:endParaRPr sz="2200"/>
          </a:p>
        </p:txBody>
      </p:sp>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Ensemble</a:t>
            </a:r>
            <a:endParaRPr sz="3200"/>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Algumas estratégias para se alcançar a diversidade são:</a:t>
            </a:r>
            <a:endParaRPr sz="2200"/>
          </a:p>
          <a:p>
            <a:pPr indent="-368300" lvl="1" marL="914400" marR="0" rtl="0" algn="l">
              <a:lnSpc>
                <a:spcPct val="115000"/>
              </a:lnSpc>
              <a:spcBef>
                <a:spcPts val="0"/>
              </a:spcBef>
              <a:spcAft>
                <a:spcPts val="0"/>
              </a:spcAft>
              <a:buSzPts val="2200"/>
              <a:buChar char="○"/>
            </a:pPr>
            <a:r>
              <a:rPr lang="pt-BR" sz="2200"/>
              <a:t>Feature bagging: combinar pontuação de outliers aprendidos em diferentes subconjuntos dos atributos</a:t>
            </a:r>
            <a:endParaRPr sz="2200"/>
          </a:p>
          <a:p>
            <a:pPr indent="-368300" lvl="1" marL="914400" marR="0" rtl="0" algn="l">
              <a:lnSpc>
                <a:spcPct val="115000"/>
              </a:lnSpc>
              <a:spcBef>
                <a:spcPts val="0"/>
              </a:spcBef>
              <a:spcAft>
                <a:spcPts val="0"/>
              </a:spcAft>
              <a:buSzPts val="2200"/>
              <a:buChar char="○"/>
            </a:pPr>
            <a:r>
              <a:rPr lang="pt-BR" sz="2200"/>
              <a:t>Introdução de um componente aleatório</a:t>
            </a:r>
            <a:endParaRPr sz="2200"/>
          </a:p>
          <a:p>
            <a:pPr indent="-368300" lvl="1" marL="914400" marR="0" rtl="0" algn="l">
              <a:lnSpc>
                <a:spcPct val="115000"/>
              </a:lnSpc>
              <a:spcBef>
                <a:spcPts val="0"/>
              </a:spcBef>
              <a:spcAft>
                <a:spcPts val="0"/>
              </a:spcAft>
              <a:buSzPts val="2200"/>
              <a:buChar char="○"/>
            </a:pPr>
            <a:r>
              <a:rPr lang="pt-BR" sz="2200"/>
              <a:t>Utilização de diferentes sub-amostras da base no treinamento</a:t>
            </a:r>
            <a:endParaRPr sz="2200"/>
          </a:p>
          <a:p>
            <a:pPr indent="-368300" lvl="1" marL="914400" marR="0" rtl="0" algn="l">
              <a:lnSpc>
                <a:spcPct val="115000"/>
              </a:lnSpc>
              <a:spcBef>
                <a:spcPts val="0"/>
              </a:spcBef>
              <a:spcAft>
                <a:spcPts val="0"/>
              </a:spcAft>
              <a:buSzPts val="2200"/>
              <a:buChar char="○"/>
            </a:pPr>
            <a:r>
              <a:rPr lang="pt-BR" sz="2200"/>
              <a:t>Adicionar ruído nos dados (perturbação)</a:t>
            </a:r>
            <a:endParaRPr sz="2200"/>
          </a:p>
          <a:p>
            <a:pPr indent="-368300" lvl="1" marL="914400" marR="0" rtl="0" algn="l">
              <a:lnSpc>
                <a:spcPct val="115000"/>
              </a:lnSpc>
              <a:spcBef>
                <a:spcPts val="0"/>
              </a:spcBef>
              <a:spcAft>
                <a:spcPts val="0"/>
              </a:spcAft>
              <a:buSzPts val="2200"/>
              <a:buChar char="○"/>
            </a:pPr>
            <a:r>
              <a:rPr lang="pt-BR" sz="2200"/>
              <a:t>Utilizar </a:t>
            </a:r>
            <a:r>
              <a:rPr lang="pt-BR" sz="2200"/>
              <a:t>vizinhanças</a:t>
            </a:r>
            <a:r>
              <a:rPr lang="pt-BR" sz="2200"/>
              <a:t> aproximadas para a estimativa de densidades.</a:t>
            </a:r>
            <a:endParaRPr sz="2200"/>
          </a:p>
          <a:p>
            <a:pPr indent="0" lvl="0" marL="457200" marR="0" rtl="0" algn="l">
              <a:lnSpc>
                <a:spcPct val="115000"/>
              </a:lnSpc>
              <a:spcBef>
                <a:spcPts val="1600"/>
              </a:spcBef>
              <a:spcAft>
                <a:spcPts val="1600"/>
              </a:spcAft>
              <a:buNone/>
            </a:pPr>
            <a:r>
              <a:t/>
            </a:r>
            <a:endParaRPr sz="2200"/>
          </a:p>
        </p:txBody>
      </p:sp>
      <p:sp>
        <p:nvSpPr>
          <p:cNvPr id="161" name="Google Shape;16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O próximo passo é a seleção de atributos para cada </a:t>
            </a:r>
            <a:r>
              <a:rPr lang="pt-BR" sz="2200"/>
              <a:t>contexto</a:t>
            </a:r>
            <a:r>
              <a:rPr lang="pt-BR" sz="2200"/>
              <a:t> através da comparação da distribuição de todos os valores de atributos no contexto local em comparação à </a:t>
            </a:r>
            <a:r>
              <a:rPr lang="pt-BR" sz="2200"/>
              <a:t>distribuição</a:t>
            </a:r>
            <a:r>
              <a:rPr lang="pt-BR" sz="2200"/>
              <a:t> do dataset</a:t>
            </a:r>
            <a:endParaRPr sz="2200"/>
          </a:p>
          <a:p>
            <a:pPr indent="-368300" lvl="0" marL="457200" marR="0" rtl="0" algn="l">
              <a:lnSpc>
                <a:spcPct val="115000"/>
              </a:lnSpc>
              <a:spcBef>
                <a:spcPts val="0"/>
              </a:spcBef>
              <a:spcAft>
                <a:spcPts val="0"/>
              </a:spcAft>
              <a:buSzPts val="2200"/>
              <a:buChar char="●"/>
            </a:pPr>
            <a:r>
              <a:rPr lang="pt-BR" sz="2200"/>
              <a:t>Um teste estatístico determina se os valores presentes no contexto apresentam </a:t>
            </a:r>
            <a:r>
              <a:rPr lang="pt-BR" sz="2200"/>
              <a:t>variância </a:t>
            </a:r>
            <a:r>
              <a:rPr lang="pt-BR" sz="2200"/>
              <a:t>significativamente menor em comparação ao dataset. Os atributos são escolhidos localmente de acordo com esse teste</a:t>
            </a:r>
            <a:endParaRPr sz="2200"/>
          </a:p>
          <a:p>
            <a:pPr indent="0" lvl="0" marL="457200" marR="0" rtl="0" algn="l">
              <a:lnSpc>
                <a:spcPct val="115000"/>
              </a:lnSpc>
              <a:spcBef>
                <a:spcPts val="1600"/>
              </a:spcBef>
              <a:spcAft>
                <a:spcPts val="1600"/>
              </a:spcAft>
              <a:buNone/>
            </a:pPr>
            <a:r>
              <a:t/>
            </a:r>
            <a:endParaRPr sz="2200"/>
          </a:p>
        </p:txBody>
      </p:sp>
      <p:sp>
        <p:nvSpPr>
          <p:cNvPr id="168" name="Google Shape;16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Metodologia</a:t>
            </a:r>
            <a:endParaRPr sz="3200"/>
          </a:p>
        </p:txBody>
      </p:sp>
      <p:pic>
        <p:nvPicPr>
          <p:cNvPr id="174" name="Google Shape;174;p30"/>
          <p:cNvPicPr preferRelativeResize="0"/>
          <p:nvPr/>
        </p:nvPicPr>
        <p:blipFill>
          <a:blip r:embed="rId3">
            <a:alphaModFix/>
          </a:blip>
          <a:stretch>
            <a:fillRect/>
          </a:stretch>
        </p:blipFill>
        <p:spPr>
          <a:xfrm>
            <a:off x="762000" y="1017713"/>
            <a:ext cx="7620000" cy="4010025"/>
          </a:xfrm>
          <a:prstGeom prst="rect">
            <a:avLst/>
          </a:prstGeom>
          <a:noFill/>
          <a:ln>
            <a:noFill/>
          </a:ln>
        </p:spPr>
      </p:pic>
      <p:sp>
        <p:nvSpPr>
          <p:cNvPr id="175" name="Google Shape;17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Metodologia</a:t>
            </a:r>
            <a:endParaRPr sz="3200"/>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Perguntas que podem ser levantadas:</a:t>
            </a:r>
            <a:endParaRPr sz="2200"/>
          </a:p>
          <a:p>
            <a:pPr indent="-368300" lvl="1" marL="914400" marR="0" rtl="0" algn="l">
              <a:lnSpc>
                <a:spcPct val="115000"/>
              </a:lnSpc>
              <a:spcBef>
                <a:spcPts val="0"/>
              </a:spcBef>
              <a:spcAft>
                <a:spcPts val="0"/>
              </a:spcAft>
              <a:buSzPts val="2200"/>
              <a:buChar char="○"/>
            </a:pPr>
            <a:r>
              <a:rPr lang="pt-BR" sz="2200"/>
              <a:t>Quais métodos de detecção de outliers são mais adequados e como seus resultados podem ser combinados</a:t>
            </a:r>
            <a:endParaRPr sz="2200"/>
          </a:p>
          <a:p>
            <a:pPr indent="-368300" lvl="0" marL="457200" marR="0" rtl="0" algn="l">
              <a:lnSpc>
                <a:spcPct val="115000"/>
              </a:lnSpc>
              <a:spcBef>
                <a:spcPts val="0"/>
              </a:spcBef>
              <a:spcAft>
                <a:spcPts val="0"/>
              </a:spcAft>
              <a:buSzPts val="2200"/>
              <a:buChar char="●"/>
            </a:pPr>
            <a:r>
              <a:rPr lang="pt-BR" sz="2200"/>
              <a:t>Utilização de somente um método e combinando os resultados através da média</a:t>
            </a:r>
            <a:endParaRPr sz="2200"/>
          </a:p>
          <a:p>
            <a:pPr indent="-368300" lvl="0" marL="457200" marR="0" rtl="0" algn="l">
              <a:lnSpc>
                <a:spcPct val="115000"/>
              </a:lnSpc>
              <a:spcBef>
                <a:spcPts val="0"/>
              </a:spcBef>
              <a:spcAft>
                <a:spcPts val="0"/>
              </a:spcAft>
              <a:buSzPts val="2200"/>
              <a:buChar char="●"/>
            </a:pPr>
            <a:r>
              <a:rPr lang="pt-BR" sz="2200"/>
              <a:t>Duas metodologias:</a:t>
            </a:r>
            <a:endParaRPr sz="2200"/>
          </a:p>
          <a:p>
            <a:pPr indent="-368300" lvl="1" marL="914400" marR="0" rtl="0" algn="l">
              <a:lnSpc>
                <a:spcPct val="115000"/>
              </a:lnSpc>
              <a:spcBef>
                <a:spcPts val="0"/>
              </a:spcBef>
              <a:spcAft>
                <a:spcPts val="0"/>
              </a:spcAft>
              <a:buSzPts val="2200"/>
              <a:buChar char="○"/>
            </a:pPr>
            <a:r>
              <a:rPr lang="pt-BR" sz="2200"/>
              <a:t>Múltiplos grafos vs. Único grafo</a:t>
            </a:r>
            <a:endParaRPr sz="2200"/>
          </a:p>
          <a:p>
            <a:pPr indent="-368300" lvl="1" marL="914400" marR="0" rtl="0" algn="l">
              <a:lnSpc>
                <a:spcPct val="115000"/>
              </a:lnSpc>
              <a:spcBef>
                <a:spcPts val="0"/>
              </a:spcBef>
              <a:spcAft>
                <a:spcPts val="0"/>
              </a:spcAft>
              <a:buSzPts val="2200"/>
              <a:buChar char="○"/>
            </a:pPr>
            <a:r>
              <a:rPr lang="pt-BR" sz="2200"/>
              <a:t>Utilização de múltiplos grafos complementares</a:t>
            </a:r>
            <a:endParaRPr sz="2200"/>
          </a:p>
        </p:txBody>
      </p:sp>
      <p:sp>
        <p:nvSpPr>
          <p:cNvPr id="182" name="Google Shape;18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Autores</a:t>
            </a:r>
            <a:endParaRPr sz="32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pt-BR" sz="2200"/>
              <a:t>Guilherme O. Campos</a:t>
            </a:r>
            <a:endParaRPr sz="2200"/>
          </a:p>
          <a:p>
            <a:pPr indent="-342900" lvl="1" marL="914400" rtl="0" algn="l">
              <a:spcBef>
                <a:spcPts val="0"/>
              </a:spcBef>
              <a:spcAft>
                <a:spcPts val="0"/>
              </a:spcAft>
              <a:buSzPts val="1800"/>
              <a:buChar char="○"/>
            </a:pPr>
            <a:r>
              <a:rPr lang="pt-BR" sz="1800"/>
              <a:t>Federal University of Minas Gerais Belo Horizonte, Minas Gerais, Brazil</a:t>
            </a:r>
            <a:endParaRPr sz="1800"/>
          </a:p>
          <a:p>
            <a:pPr indent="-368300" lvl="0" marL="457200" rtl="0" algn="l">
              <a:spcBef>
                <a:spcPts val="0"/>
              </a:spcBef>
              <a:spcAft>
                <a:spcPts val="0"/>
              </a:spcAft>
              <a:buSzPts val="2200"/>
              <a:buChar char="●"/>
            </a:pPr>
            <a:r>
              <a:rPr lang="pt-BR" sz="2200"/>
              <a:t>Wagner Meira Jr.</a:t>
            </a:r>
            <a:endParaRPr sz="2200"/>
          </a:p>
          <a:p>
            <a:pPr indent="-342900" lvl="1" marL="914400" rtl="0" algn="l">
              <a:spcBef>
                <a:spcPts val="0"/>
              </a:spcBef>
              <a:spcAft>
                <a:spcPts val="0"/>
              </a:spcAft>
              <a:buSzPts val="1800"/>
              <a:buChar char="○"/>
            </a:pPr>
            <a:r>
              <a:rPr lang="pt-BR" sz="1800"/>
              <a:t>Federal University of Minas Gerais Belo Horizonte, Minas Gerais, Brazil</a:t>
            </a:r>
            <a:endParaRPr sz="1800"/>
          </a:p>
          <a:p>
            <a:pPr indent="-368300" lvl="0" marL="457200" rtl="0" algn="l">
              <a:spcBef>
                <a:spcPts val="0"/>
              </a:spcBef>
              <a:spcAft>
                <a:spcPts val="0"/>
              </a:spcAft>
              <a:buSzPts val="2200"/>
              <a:buChar char="●"/>
            </a:pPr>
            <a:r>
              <a:rPr lang="pt-BR" sz="2200"/>
              <a:t>Arthur Zimek</a:t>
            </a:r>
            <a:endParaRPr sz="2200"/>
          </a:p>
          <a:p>
            <a:pPr indent="-342900" lvl="1" marL="914400" rtl="0" algn="l">
              <a:spcBef>
                <a:spcPts val="0"/>
              </a:spcBef>
              <a:spcAft>
                <a:spcPts val="0"/>
              </a:spcAft>
              <a:buSzPts val="1800"/>
              <a:buChar char="○"/>
            </a:pPr>
            <a:r>
              <a:rPr lang="pt-BR" sz="1800"/>
              <a:t>University of Southern Denmark Odense, Denmark</a:t>
            </a:r>
            <a:endParaRPr sz="1800"/>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Metodologia</a:t>
            </a:r>
            <a:endParaRPr sz="3200"/>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pt-BR" sz="2200"/>
              <a:t>Para uma mesma base de dados gerar múltiplos grafos</a:t>
            </a:r>
            <a:endParaRPr sz="2200"/>
          </a:p>
          <a:p>
            <a:pPr indent="-368300" lvl="1" marL="914400" marR="0" rtl="0" algn="l">
              <a:lnSpc>
                <a:spcPct val="115000"/>
              </a:lnSpc>
              <a:spcBef>
                <a:spcPts val="0"/>
              </a:spcBef>
              <a:spcAft>
                <a:spcPts val="0"/>
              </a:spcAft>
              <a:buSzPts val="2200"/>
              <a:buChar char="○"/>
            </a:pPr>
            <a:r>
              <a:rPr lang="pt-BR" sz="2200"/>
              <a:t>Mesmas entidades (nós), mas diferenças nas quantidades (densidade) e relações entre os nós</a:t>
            </a:r>
            <a:endParaRPr sz="2200"/>
          </a:p>
          <a:p>
            <a:pPr indent="-368300" lvl="1" marL="914400" marR="0" rtl="0" algn="l">
              <a:lnSpc>
                <a:spcPct val="115000"/>
              </a:lnSpc>
              <a:spcBef>
                <a:spcPts val="0"/>
              </a:spcBef>
              <a:spcAft>
                <a:spcPts val="0"/>
              </a:spcAft>
              <a:buSzPts val="2200"/>
              <a:buChar char="○"/>
            </a:pPr>
            <a:r>
              <a:rPr lang="pt-BR" sz="2200"/>
              <a:t>Materialização das múltiplas visões possíveis em uma base de dados</a:t>
            </a:r>
            <a:endParaRPr sz="2200"/>
          </a:p>
          <a:p>
            <a:pPr indent="-368300" lvl="0" marL="457200" marR="0" rtl="0" algn="l">
              <a:lnSpc>
                <a:spcPct val="115000"/>
              </a:lnSpc>
              <a:spcBef>
                <a:spcPts val="0"/>
              </a:spcBef>
              <a:spcAft>
                <a:spcPts val="0"/>
              </a:spcAft>
              <a:buSzPts val="2200"/>
              <a:buChar char="●"/>
            </a:pPr>
            <a:r>
              <a:rPr lang="pt-BR" sz="2200"/>
              <a:t>Utilização de base de dados </a:t>
            </a:r>
            <a:r>
              <a:rPr lang="pt-BR" sz="2200"/>
              <a:t>sintéticas</a:t>
            </a:r>
            <a:r>
              <a:rPr lang="pt-BR" sz="2200"/>
              <a:t> e reais</a:t>
            </a:r>
            <a:endParaRPr sz="2200"/>
          </a:p>
        </p:txBody>
      </p:sp>
      <p:sp>
        <p:nvSpPr>
          <p:cNvPr id="189" name="Google Shape;18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Metodologia</a:t>
            </a:r>
            <a:endParaRPr sz="3200"/>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Quanto menos similares dois grafos são, mais complementares eles são em relação às informações outlier que eles fornecem</a:t>
            </a:r>
            <a:endParaRPr sz="2200"/>
          </a:p>
          <a:p>
            <a:pPr indent="-368300" lvl="0" marL="457200" marR="0" rtl="0" algn="l">
              <a:lnSpc>
                <a:spcPct val="115000"/>
              </a:lnSpc>
              <a:spcBef>
                <a:spcPts val="0"/>
              </a:spcBef>
              <a:spcAft>
                <a:spcPts val="0"/>
              </a:spcAft>
              <a:buSzPts val="2200"/>
              <a:buChar char="●"/>
            </a:pPr>
            <a:r>
              <a:rPr lang="pt-BR" sz="2200"/>
              <a:t>G1 = (V, E1,A) e G2 = (V, E2,A)</a:t>
            </a:r>
            <a:endParaRPr sz="2200"/>
          </a:p>
          <a:p>
            <a:pPr indent="-368300" lvl="1" marL="914400" marR="0" rtl="0" algn="l">
              <a:lnSpc>
                <a:spcPct val="115000"/>
              </a:lnSpc>
              <a:spcBef>
                <a:spcPts val="0"/>
              </a:spcBef>
              <a:spcAft>
                <a:spcPts val="0"/>
              </a:spcAft>
              <a:buSzPts val="2200"/>
              <a:buChar char="○"/>
            </a:pPr>
            <a:r>
              <a:rPr lang="pt-BR" sz="2200"/>
              <a:t>V = nós (Iguais para ambos)</a:t>
            </a:r>
            <a:endParaRPr sz="2200"/>
          </a:p>
          <a:p>
            <a:pPr indent="-368300" lvl="1" marL="914400" marR="0" rtl="0" algn="l">
              <a:lnSpc>
                <a:spcPct val="115000"/>
              </a:lnSpc>
              <a:spcBef>
                <a:spcPts val="0"/>
              </a:spcBef>
              <a:spcAft>
                <a:spcPts val="0"/>
              </a:spcAft>
              <a:buSzPts val="2200"/>
              <a:buChar char="○"/>
            </a:pPr>
            <a:r>
              <a:rPr lang="pt-BR" sz="2200"/>
              <a:t>E = Arestas</a:t>
            </a:r>
            <a:endParaRPr sz="2200"/>
          </a:p>
          <a:p>
            <a:pPr indent="-368300" lvl="1" marL="914400" marR="0" rtl="0" algn="l">
              <a:lnSpc>
                <a:spcPct val="115000"/>
              </a:lnSpc>
              <a:spcBef>
                <a:spcPts val="0"/>
              </a:spcBef>
              <a:spcAft>
                <a:spcPts val="0"/>
              </a:spcAft>
              <a:buSzPts val="2200"/>
              <a:buChar char="○"/>
            </a:pPr>
            <a:r>
              <a:rPr lang="pt-BR" sz="2200"/>
              <a:t>A = Atributos</a:t>
            </a:r>
            <a:endParaRPr sz="2200"/>
          </a:p>
          <a:p>
            <a:pPr indent="0" lvl="0" marL="0" marR="0" rtl="0" algn="l">
              <a:lnSpc>
                <a:spcPct val="115000"/>
              </a:lnSpc>
              <a:spcBef>
                <a:spcPts val="1600"/>
              </a:spcBef>
              <a:spcAft>
                <a:spcPts val="1600"/>
              </a:spcAft>
              <a:buNone/>
            </a:pPr>
            <a:r>
              <a:t/>
            </a:r>
            <a:endParaRPr sz="2200"/>
          </a:p>
        </p:txBody>
      </p:sp>
      <p:sp>
        <p:nvSpPr>
          <p:cNvPr id="196" name="Google Shape;19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Metodologia</a:t>
            </a:r>
            <a:endParaRPr sz="3200"/>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Ambos os grafos possuem o mesmo conjunto de nós e de atributos</a:t>
            </a:r>
            <a:endParaRPr sz="2200"/>
          </a:p>
          <a:p>
            <a:pPr indent="-368300" lvl="0" marL="457200" marR="0" rtl="0" algn="l">
              <a:lnSpc>
                <a:spcPct val="115000"/>
              </a:lnSpc>
              <a:spcBef>
                <a:spcPts val="0"/>
              </a:spcBef>
              <a:spcAft>
                <a:spcPts val="0"/>
              </a:spcAft>
              <a:buSzPts val="2200"/>
              <a:buChar char="●"/>
            </a:pPr>
            <a:r>
              <a:rPr lang="pt-BR" sz="2200"/>
              <a:t>Similaridade utilizando Jaccard:</a:t>
            </a:r>
            <a:endParaRPr sz="2200"/>
          </a:p>
          <a:p>
            <a:pPr indent="0" lvl="0" marL="0" marR="0" rtl="0" algn="l">
              <a:lnSpc>
                <a:spcPct val="115000"/>
              </a:lnSpc>
              <a:spcBef>
                <a:spcPts val="1600"/>
              </a:spcBef>
              <a:spcAft>
                <a:spcPts val="1600"/>
              </a:spcAft>
              <a:buNone/>
            </a:pPr>
            <a:r>
              <a:t/>
            </a:r>
            <a:endParaRPr sz="2200"/>
          </a:p>
        </p:txBody>
      </p:sp>
      <p:pic>
        <p:nvPicPr>
          <p:cNvPr id="203" name="Google Shape;203;p34"/>
          <p:cNvPicPr preferRelativeResize="0"/>
          <p:nvPr/>
        </p:nvPicPr>
        <p:blipFill>
          <a:blip r:embed="rId3">
            <a:alphaModFix/>
          </a:blip>
          <a:stretch>
            <a:fillRect/>
          </a:stretch>
        </p:blipFill>
        <p:spPr>
          <a:xfrm>
            <a:off x="2828925" y="2490838"/>
            <a:ext cx="3486150" cy="1190625"/>
          </a:xfrm>
          <a:prstGeom prst="rect">
            <a:avLst/>
          </a:prstGeom>
          <a:noFill/>
          <a:ln>
            <a:noFill/>
          </a:ln>
        </p:spPr>
      </p:pic>
      <p:pic>
        <p:nvPicPr>
          <p:cNvPr id="204" name="Google Shape;204;p34"/>
          <p:cNvPicPr preferRelativeResize="0"/>
          <p:nvPr/>
        </p:nvPicPr>
        <p:blipFill>
          <a:blip r:embed="rId4">
            <a:alphaModFix/>
          </a:blip>
          <a:stretch>
            <a:fillRect/>
          </a:stretch>
        </p:blipFill>
        <p:spPr>
          <a:xfrm>
            <a:off x="2828913" y="3758488"/>
            <a:ext cx="3857625" cy="885825"/>
          </a:xfrm>
          <a:prstGeom prst="rect">
            <a:avLst/>
          </a:prstGeom>
          <a:noFill/>
          <a:ln>
            <a:noFill/>
          </a:ln>
        </p:spPr>
      </p:pic>
      <p:sp>
        <p:nvSpPr>
          <p:cNvPr id="205" name="Google Shape;20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Implementação da metodologia</a:t>
            </a:r>
            <a:endParaRPr/>
          </a:p>
        </p:txBody>
      </p:sp>
      <p:sp>
        <p:nvSpPr>
          <p:cNvPr id="211" name="Google Shape;211;p35"/>
          <p:cNvSpPr txBox="1"/>
          <p:nvPr>
            <p:ph idx="1" type="body"/>
          </p:nvPr>
        </p:nvSpPr>
        <p:spPr>
          <a:xfrm>
            <a:off x="311700" y="1152475"/>
            <a:ext cx="8520600" cy="391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Datasets Sintéticos (A,B e C)</a:t>
            </a:r>
            <a:endParaRPr/>
          </a:p>
          <a:p>
            <a:pPr indent="-317500" lvl="1" marL="914400" rtl="0" algn="l">
              <a:spcBef>
                <a:spcPts val="0"/>
              </a:spcBef>
              <a:spcAft>
                <a:spcPts val="0"/>
              </a:spcAft>
              <a:buSzPts val="1400"/>
              <a:buChar char="○"/>
            </a:pPr>
            <a:r>
              <a:rPr lang="pt-BR"/>
              <a:t>Dataset A: Distribuição Power-law</a:t>
            </a:r>
            <a:endParaRPr/>
          </a:p>
          <a:p>
            <a:pPr indent="-317500" lvl="1" marL="914400" rtl="0" algn="l">
              <a:spcBef>
                <a:spcPts val="0"/>
              </a:spcBef>
              <a:spcAft>
                <a:spcPts val="0"/>
              </a:spcAft>
              <a:buSzPts val="1400"/>
              <a:buChar char="○"/>
            </a:pPr>
            <a:r>
              <a:rPr lang="pt-BR"/>
              <a:t>Dataset B: modelo Barábasi e Albert</a:t>
            </a:r>
            <a:endParaRPr/>
          </a:p>
          <a:p>
            <a:pPr indent="-317500" lvl="1" marL="914400" rtl="0" algn="l">
              <a:spcBef>
                <a:spcPts val="0"/>
              </a:spcBef>
              <a:spcAft>
                <a:spcPts val="0"/>
              </a:spcAft>
              <a:buSzPts val="1400"/>
              <a:buChar char="○"/>
            </a:pPr>
            <a:r>
              <a:rPr lang="pt-BR"/>
              <a:t>Dataset C: modelo Erdos e Rényi </a:t>
            </a:r>
            <a:endParaRPr/>
          </a:p>
          <a:p>
            <a:pPr indent="-342900" lvl="0" marL="457200" rtl="0" algn="l">
              <a:spcBef>
                <a:spcPts val="0"/>
              </a:spcBef>
              <a:spcAft>
                <a:spcPts val="0"/>
              </a:spcAft>
              <a:buSzPts val="1800"/>
              <a:buChar char="●"/>
            </a:pPr>
            <a:r>
              <a:rPr lang="pt-BR"/>
              <a:t>Cada grafo tem 4950 nós (inliers) gerados pelo modelo e 50 nós (outliers) gerados por uma distribuição uniforme</a:t>
            </a:r>
            <a:endParaRPr/>
          </a:p>
          <a:p>
            <a:pPr indent="-342900" lvl="0" marL="457200" rtl="0" algn="l">
              <a:spcBef>
                <a:spcPts val="0"/>
              </a:spcBef>
              <a:spcAft>
                <a:spcPts val="0"/>
              </a:spcAft>
              <a:buSzPts val="1800"/>
              <a:buChar char="●"/>
            </a:pPr>
            <a:r>
              <a:rPr lang="pt-BR"/>
              <a:t>Cada nó tem atributos para detecção se são inliers ou outliers</a:t>
            </a:r>
            <a:endParaRPr/>
          </a:p>
          <a:p>
            <a:pPr indent="-342900" lvl="0" marL="457200" rtl="0" algn="l">
              <a:spcBef>
                <a:spcPts val="0"/>
              </a:spcBef>
              <a:spcAft>
                <a:spcPts val="0"/>
              </a:spcAft>
              <a:buSzPts val="1800"/>
              <a:buChar char="●"/>
            </a:pPr>
            <a:r>
              <a:rPr lang="pt-BR"/>
              <a:t>Cada modelo citado acima </a:t>
            </a:r>
            <a:r>
              <a:rPr lang="pt-BR"/>
              <a:t>terá</a:t>
            </a:r>
            <a:r>
              <a:rPr lang="pt-BR"/>
              <a:t> 10 grafos diferentes para ele, onde são gerados, a partir de cada um, mais 10 grafos utilizando 2 parâmetros para remover e adicionar arestas </a:t>
            </a:r>
            <a:r>
              <a:rPr lang="pt-BR"/>
              <a:t>para cálculo do “Score de anomalia” utilizando o algoritmo de ConOut</a:t>
            </a:r>
            <a:endParaRPr/>
          </a:p>
        </p:txBody>
      </p:sp>
      <p:sp>
        <p:nvSpPr>
          <p:cNvPr id="212" name="Google Shape;21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Implementação da metodologia</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DLPB Dataset</a:t>
            </a:r>
            <a:endParaRPr/>
          </a:p>
          <a:p>
            <a:pPr indent="-342900" lvl="0" marL="457200" rtl="0" algn="l">
              <a:spcBef>
                <a:spcPts val="0"/>
              </a:spcBef>
              <a:spcAft>
                <a:spcPts val="0"/>
              </a:spcAft>
              <a:buSzPts val="1800"/>
              <a:buChar char="●"/>
            </a:pPr>
            <a:r>
              <a:rPr lang="pt-BR"/>
              <a:t>Autores com mais de 5 publicações em 23 conferências diferentes</a:t>
            </a:r>
            <a:endParaRPr/>
          </a:p>
          <a:p>
            <a:pPr indent="-342900" lvl="0" marL="457200" rtl="0" algn="l">
              <a:spcBef>
                <a:spcPts val="0"/>
              </a:spcBef>
              <a:spcAft>
                <a:spcPts val="0"/>
              </a:spcAft>
              <a:buSzPts val="1800"/>
              <a:buChar char="●"/>
            </a:pPr>
            <a:r>
              <a:rPr lang="pt-BR"/>
              <a:t>4 grafos(modelos) diferentes</a:t>
            </a:r>
            <a:endParaRPr/>
          </a:p>
          <a:p>
            <a:pPr indent="-317500" lvl="1" marL="914400" rtl="0" algn="l">
              <a:spcBef>
                <a:spcPts val="0"/>
              </a:spcBef>
              <a:spcAft>
                <a:spcPts val="0"/>
              </a:spcAft>
              <a:buSzPts val="1400"/>
              <a:buChar char="○"/>
            </a:pPr>
            <a:r>
              <a:rPr lang="pt-BR"/>
              <a:t>Presença de co-autores</a:t>
            </a:r>
            <a:endParaRPr/>
          </a:p>
          <a:p>
            <a:pPr indent="-317500" lvl="1" marL="914400" rtl="0" algn="l">
              <a:spcBef>
                <a:spcPts val="0"/>
              </a:spcBef>
              <a:spcAft>
                <a:spcPts val="0"/>
              </a:spcAft>
              <a:buSzPts val="1400"/>
              <a:buChar char="○"/>
            </a:pPr>
            <a:r>
              <a:rPr lang="pt-BR"/>
              <a:t>Correlações em publicações em cada conferência</a:t>
            </a:r>
            <a:endParaRPr/>
          </a:p>
          <a:p>
            <a:pPr indent="-317500" lvl="1" marL="914400" rtl="0" algn="l">
              <a:spcBef>
                <a:spcPts val="0"/>
              </a:spcBef>
              <a:spcAft>
                <a:spcPts val="0"/>
              </a:spcAft>
              <a:buSzPts val="1400"/>
              <a:buChar char="○"/>
            </a:pPr>
            <a:r>
              <a:rPr lang="pt-BR"/>
              <a:t>Correlação em área de conhecimento</a:t>
            </a:r>
            <a:endParaRPr/>
          </a:p>
          <a:p>
            <a:pPr indent="-317500" lvl="1" marL="914400" rtl="0" algn="l">
              <a:spcBef>
                <a:spcPts val="0"/>
              </a:spcBef>
              <a:spcAft>
                <a:spcPts val="0"/>
              </a:spcAft>
              <a:buSzPts val="1400"/>
              <a:buChar char="○"/>
            </a:pPr>
            <a:r>
              <a:rPr lang="pt-BR"/>
              <a:t>Similaridade</a:t>
            </a:r>
            <a:r>
              <a:rPr lang="pt-BR"/>
              <a:t> em tópicos</a:t>
            </a:r>
            <a:endParaRPr/>
          </a:p>
          <a:p>
            <a:pPr indent="-342900" lvl="0" marL="457200" rtl="0" algn="l">
              <a:spcBef>
                <a:spcPts val="0"/>
              </a:spcBef>
              <a:spcAft>
                <a:spcPts val="0"/>
              </a:spcAft>
              <a:buSzPts val="1800"/>
              <a:buChar char="●"/>
            </a:pPr>
            <a:r>
              <a:rPr lang="pt-BR"/>
              <a:t>Geração de outliers(50) 10 vezes selecionando de 2 a 5 nós que foram combinados para gerar um outlier, gerando 10 grafos diferentes para cada tema utilizado para cálculo do “Score” com o algoritmo do ConOut</a:t>
            </a:r>
            <a:endParaRPr/>
          </a:p>
        </p:txBody>
      </p:sp>
      <p:sp>
        <p:nvSpPr>
          <p:cNvPr id="219" name="Google Shape;21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7"/>
          <p:cNvPicPr preferRelativeResize="0"/>
          <p:nvPr/>
        </p:nvPicPr>
        <p:blipFill>
          <a:blip r:embed="rId3">
            <a:alphaModFix/>
          </a:blip>
          <a:stretch>
            <a:fillRect/>
          </a:stretch>
        </p:blipFill>
        <p:spPr>
          <a:xfrm>
            <a:off x="2236375" y="0"/>
            <a:ext cx="4267266" cy="5143499"/>
          </a:xfrm>
          <a:prstGeom prst="rect">
            <a:avLst/>
          </a:prstGeom>
          <a:noFill/>
          <a:ln>
            <a:noFill/>
          </a:ln>
        </p:spPr>
      </p:pic>
      <p:sp>
        <p:nvSpPr>
          <p:cNvPr id="225" name="Google Shape;22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Implementação da metodologia</a:t>
            </a:r>
            <a:endParaRPr/>
          </a:p>
        </p:txBody>
      </p:sp>
      <p:sp>
        <p:nvSpPr>
          <p:cNvPr id="231" name="Google Shape;23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Facebook dataset</a:t>
            </a:r>
            <a:endParaRPr/>
          </a:p>
          <a:p>
            <a:pPr indent="-342900" lvl="0" marL="457200" rtl="0" algn="l">
              <a:spcBef>
                <a:spcPts val="0"/>
              </a:spcBef>
              <a:spcAft>
                <a:spcPts val="0"/>
              </a:spcAft>
              <a:buSzPts val="1800"/>
              <a:buChar char="●"/>
            </a:pPr>
            <a:r>
              <a:rPr lang="pt-BR"/>
              <a:t>Selecionado os 3 maiores “Ego nodes” do grafo</a:t>
            </a:r>
            <a:endParaRPr/>
          </a:p>
          <a:p>
            <a:pPr indent="-342900" lvl="0" marL="457200" rtl="0" algn="l">
              <a:spcBef>
                <a:spcPts val="0"/>
              </a:spcBef>
              <a:spcAft>
                <a:spcPts val="0"/>
              </a:spcAft>
              <a:buSzPts val="1800"/>
              <a:buChar char="●"/>
            </a:pPr>
            <a:r>
              <a:rPr lang="pt-BR"/>
              <a:t>3</a:t>
            </a:r>
            <a:r>
              <a:rPr lang="pt-BR"/>
              <a:t> grafos(modelos) diferentes</a:t>
            </a:r>
            <a:endParaRPr/>
          </a:p>
          <a:p>
            <a:pPr indent="-317500" lvl="1" marL="914400" rtl="0" algn="l">
              <a:spcBef>
                <a:spcPts val="0"/>
              </a:spcBef>
              <a:spcAft>
                <a:spcPts val="0"/>
              </a:spcAft>
              <a:buSzPts val="1400"/>
              <a:buChar char="○"/>
            </a:pPr>
            <a:r>
              <a:rPr lang="pt-BR" sz="1400"/>
              <a:t>Conexão por amizade</a:t>
            </a:r>
            <a:endParaRPr sz="1400"/>
          </a:p>
          <a:p>
            <a:pPr indent="-317500" lvl="1" marL="914400" rtl="0" algn="l">
              <a:spcBef>
                <a:spcPts val="0"/>
              </a:spcBef>
              <a:spcAft>
                <a:spcPts val="0"/>
              </a:spcAft>
              <a:buSzPts val="1400"/>
              <a:buChar char="○"/>
            </a:pPr>
            <a:r>
              <a:rPr lang="pt-BR" sz="1400"/>
              <a:t>Características de educação comum</a:t>
            </a:r>
            <a:endParaRPr sz="1400"/>
          </a:p>
          <a:p>
            <a:pPr indent="-317500" lvl="1" marL="914400" rtl="0" algn="l">
              <a:spcBef>
                <a:spcPts val="0"/>
              </a:spcBef>
              <a:spcAft>
                <a:spcPts val="0"/>
              </a:spcAft>
              <a:buSzPts val="1400"/>
              <a:buChar char="○"/>
            </a:pPr>
            <a:r>
              <a:rPr lang="pt-BR" sz="1400"/>
              <a:t>Características de trabalho comum</a:t>
            </a:r>
            <a:endParaRPr/>
          </a:p>
          <a:p>
            <a:pPr indent="-342900" lvl="0" marL="457200" rtl="0" algn="l">
              <a:spcBef>
                <a:spcPts val="0"/>
              </a:spcBef>
              <a:spcAft>
                <a:spcPts val="0"/>
              </a:spcAft>
              <a:buSzPts val="1800"/>
              <a:buChar char="●"/>
            </a:pPr>
            <a:r>
              <a:rPr lang="pt-BR"/>
              <a:t>Geração de outliers(50) 10 vezes selecionando de 2 a 5 nós que foram combinados para gerar um outlier, gerando 10 grafos diferentes para cada modelo utilizado para cálculo do “Score” com o algoritmo do ConOut</a:t>
            </a:r>
            <a:endParaRPr/>
          </a:p>
          <a:p>
            <a:pPr indent="0" lvl="0" marL="0" rtl="0" algn="l">
              <a:spcBef>
                <a:spcPts val="1600"/>
              </a:spcBef>
              <a:spcAft>
                <a:spcPts val="1600"/>
              </a:spcAft>
              <a:buNone/>
            </a:pPr>
            <a:r>
              <a:t/>
            </a:r>
            <a:endParaRPr/>
          </a:p>
        </p:txBody>
      </p:sp>
      <p:sp>
        <p:nvSpPr>
          <p:cNvPr id="232" name="Google Shape;232;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Implementação da metodologia</a:t>
            </a:r>
            <a:endParaRPr/>
          </a:p>
          <a:p>
            <a:pPr indent="0" lvl="0" marL="0" rtl="0" algn="l">
              <a:spcBef>
                <a:spcPts val="0"/>
              </a:spcBef>
              <a:spcAft>
                <a:spcPts val="0"/>
              </a:spcAft>
              <a:buNone/>
            </a:pPr>
            <a:r>
              <a:t/>
            </a:r>
            <a:endParaRPr/>
          </a:p>
        </p:txBody>
      </p:sp>
      <p:sp>
        <p:nvSpPr>
          <p:cNvPr id="238" name="Google Shape;238;p39"/>
          <p:cNvSpPr txBox="1"/>
          <p:nvPr>
            <p:ph idx="1" type="body"/>
          </p:nvPr>
        </p:nvSpPr>
        <p:spPr>
          <a:xfrm>
            <a:off x="311700" y="1232644"/>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Para combinar resultados obtidos de diferentes modelos de grafo de um mesmo dataset em apenas um “Score” de outlier para cada nó, foi calculado pela mediana da combinação do rank desses outliers</a:t>
            </a:r>
            <a:endParaRPr/>
          </a:p>
          <a:p>
            <a:pPr indent="-342900" lvl="0" marL="457200" rtl="0" algn="l">
              <a:spcBef>
                <a:spcPts val="0"/>
              </a:spcBef>
              <a:spcAft>
                <a:spcPts val="0"/>
              </a:spcAft>
              <a:buSzPts val="1800"/>
              <a:buChar char="●"/>
            </a:pPr>
            <a:r>
              <a:rPr lang="pt-BR"/>
              <a:t>Foi utilizado o jaccard como medida de similaridade para guiar a escolha dos múltiplos modelos de  grafos a serem combinados</a:t>
            </a:r>
            <a:endParaRPr/>
          </a:p>
          <a:p>
            <a:pPr indent="-342900" lvl="0" marL="457200" rtl="0" algn="l">
              <a:spcBef>
                <a:spcPts val="0"/>
              </a:spcBef>
              <a:spcAft>
                <a:spcPts val="0"/>
              </a:spcAft>
              <a:buSzPts val="1800"/>
              <a:buChar char="●"/>
            </a:pPr>
            <a:r>
              <a:rPr lang="pt-BR"/>
              <a:t>Pelos </a:t>
            </a:r>
            <a:r>
              <a:rPr lang="pt-BR"/>
              <a:t>princípios</a:t>
            </a:r>
            <a:r>
              <a:rPr lang="pt-BR"/>
              <a:t> de um ensamble(ser diverso e preciso) espera-se que combinar grafos mais dissimilares obtém melhores resultados do que combinar grafos mais similares</a:t>
            </a:r>
            <a:endParaRPr/>
          </a:p>
        </p:txBody>
      </p:sp>
      <p:sp>
        <p:nvSpPr>
          <p:cNvPr id="239" name="Google Shape;23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45" name="Google Shape;245;p40"/>
          <p:cNvSpPr txBox="1"/>
          <p:nvPr>
            <p:ph idx="1" type="body"/>
          </p:nvPr>
        </p:nvSpPr>
        <p:spPr>
          <a:xfrm>
            <a:off x="311700" y="1167219"/>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Arial"/>
              <a:buChar char="●"/>
            </a:pPr>
            <a:r>
              <a:rPr lang="pt-BR"/>
              <a:t>É esperado mais pontos vermelhos nas regiões superiores de cada boxplot o que leva a concluir que a combinação de grafos diferentes levam a melhores resultados que grafos similares.</a:t>
            </a:r>
            <a:endParaRPr/>
          </a:p>
          <a:p>
            <a:pPr indent="-342900" lvl="0" marL="457200" rtl="0" algn="l">
              <a:spcBef>
                <a:spcPts val="0"/>
              </a:spcBef>
              <a:spcAft>
                <a:spcPts val="0"/>
              </a:spcAft>
              <a:buSzPts val="1800"/>
              <a:buChar char="●"/>
            </a:pPr>
            <a:r>
              <a:rPr lang="pt-BR"/>
              <a:t>A Detecção de Outliers </a:t>
            </a:r>
            <a:r>
              <a:rPr lang="pt-BR"/>
              <a:t>têm</a:t>
            </a:r>
            <a:r>
              <a:rPr lang="pt-BR"/>
              <a:t> um maior desempenho na aplicação de </a:t>
            </a:r>
            <a:r>
              <a:rPr lang="pt-BR"/>
              <a:t>múltiplos</a:t>
            </a:r>
            <a:r>
              <a:rPr lang="pt-BR"/>
              <a:t> grafos, apesar de não poder confirmar a mesma relação em problemas reais.</a:t>
            </a:r>
            <a:endParaRPr/>
          </a:p>
          <a:p>
            <a:pPr indent="-342900" lvl="0" marL="457200" rtl="0" algn="l">
              <a:spcBef>
                <a:spcPts val="0"/>
              </a:spcBef>
              <a:spcAft>
                <a:spcPts val="0"/>
              </a:spcAft>
              <a:buSzPts val="1800"/>
              <a:buChar char="●"/>
            </a:pPr>
            <a:r>
              <a:rPr lang="pt-BR"/>
              <a:t>O parâmetro de similaridade ConOut tem pouco impacto nos resultados de detecção de outliers, o que fortalece ainda mais o objetivo do trabalho.</a:t>
            </a:r>
            <a:endParaRPr/>
          </a:p>
          <a:p>
            <a:pPr indent="-342900" lvl="0" marL="457200" rtl="0" algn="l">
              <a:spcBef>
                <a:spcPts val="0"/>
              </a:spcBef>
              <a:spcAft>
                <a:spcPts val="0"/>
              </a:spcAft>
              <a:buSzPts val="1800"/>
              <a:buChar char="●"/>
            </a:pPr>
            <a:r>
              <a:rPr lang="pt-BR"/>
              <a:t>Tanto para a base sintética quanto para os dados de autores e de Relacionamentos do Facebook, a utilização de </a:t>
            </a:r>
            <a:r>
              <a:rPr lang="pt-BR"/>
              <a:t>múltiplos</a:t>
            </a:r>
            <a:r>
              <a:rPr lang="pt-BR"/>
              <a:t> modelos trouxeram melhores resultados ROC AUC</a:t>
            </a:r>
            <a:endParaRPr/>
          </a:p>
        </p:txBody>
      </p:sp>
      <p:sp>
        <p:nvSpPr>
          <p:cNvPr id="246" name="Google Shape;246;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3" name="Google Shape;253;p41"/>
          <p:cNvPicPr preferRelativeResize="0"/>
          <p:nvPr/>
        </p:nvPicPr>
        <p:blipFill>
          <a:blip r:embed="rId3">
            <a:alphaModFix/>
          </a:blip>
          <a:stretch>
            <a:fillRect/>
          </a:stretch>
        </p:blipFill>
        <p:spPr>
          <a:xfrm>
            <a:off x="0" y="706480"/>
            <a:ext cx="9144000" cy="4308389"/>
          </a:xfrm>
          <a:prstGeom prst="rect">
            <a:avLst/>
          </a:prstGeom>
          <a:noFill/>
          <a:ln>
            <a:noFill/>
          </a:ln>
        </p:spPr>
      </p:pic>
      <p:sp>
        <p:nvSpPr>
          <p:cNvPr id="254" name="Google Shape;25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Sumário</a:t>
            </a:r>
            <a:endParaRPr sz="320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pt-BR" sz="2200"/>
              <a:t>Introdução</a:t>
            </a:r>
            <a:endParaRPr sz="2200"/>
          </a:p>
          <a:p>
            <a:pPr indent="-368300" lvl="0" marL="457200" marR="0" rtl="0" algn="l">
              <a:lnSpc>
                <a:spcPct val="115000"/>
              </a:lnSpc>
              <a:spcBef>
                <a:spcPts val="0"/>
              </a:spcBef>
              <a:spcAft>
                <a:spcPts val="0"/>
              </a:spcAft>
              <a:buSzPts val="2200"/>
              <a:buChar char="●"/>
            </a:pPr>
            <a:r>
              <a:rPr lang="pt-BR" sz="2200"/>
              <a:t>Trabalhos Relacionados</a:t>
            </a:r>
            <a:endParaRPr sz="2200"/>
          </a:p>
          <a:p>
            <a:pPr indent="-368300" lvl="0" marL="457200" marR="0" rtl="0" algn="l">
              <a:lnSpc>
                <a:spcPct val="115000"/>
              </a:lnSpc>
              <a:spcBef>
                <a:spcPts val="0"/>
              </a:spcBef>
              <a:spcAft>
                <a:spcPts val="0"/>
              </a:spcAft>
              <a:buSzPts val="2200"/>
              <a:buChar char="●"/>
            </a:pPr>
            <a:r>
              <a:rPr lang="pt-BR" sz="2200"/>
              <a:t>Metodologia</a:t>
            </a:r>
            <a:endParaRPr sz="2200"/>
          </a:p>
          <a:p>
            <a:pPr indent="-368300" lvl="0" marL="457200" marR="0" rtl="0" algn="l">
              <a:lnSpc>
                <a:spcPct val="115000"/>
              </a:lnSpc>
              <a:spcBef>
                <a:spcPts val="0"/>
              </a:spcBef>
              <a:spcAft>
                <a:spcPts val="0"/>
              </a:spcAft>
              <a:buSzPts val="2200"/>
              <a:buChar char="●"/>
            </a:pPr>
            <a:r>
              <a:rPr lang="pt-BR" sz="2200"/>
              <a:t>Implementação da metodologia</a:t>
            </a:r>
            <a:endParaRPr sz="2200"/>
          </a:p>
          <a:p>
            <a:pPr indent="-368300" lvl="0" marL="457200" marR="0" rtl="0" algn="l">
              <a:lnSpc>
                <a:spcPct val="115000"/>
              </a:lnSpc>
              <a:spcBef>
                <a:spcPts val="0"/>
              </a:spcBef>
              <a:spcAft>
                <a:spcPts val="0"/>
              </a:spcAft>
              <a:buSzPts val="2200"/>
              <a:buChar char="●"/>
            </a:pPr>
            <a:r>
              <a:rPr lang="pt-BR" sz="2200"/>
              <a:t>Casos de estudo de dados sintéticos e dados reais</a:t>
            </a:r>
            <a:endParaRPr sz="2200"/>
          </a:p>
          <a:p>
            <a:pPr indent="-368300" lvl="0" marL="457200" marR="0" rtl="0" algn="l">
              <a:lnSpc>
                <a:spcPct val="115000"/>
              </a:lnSpc>
              <a:spcBef>
                <a:spcPts val="0"/>
              </a:spcBef>
              <a:spcAft>
                <a:spcPts val="0"/>
              </a:spcAft>
              <a:buSzPts val="2200"/>
              <a:buChar char="●"/>
            </a:pPr>
            <a:r>
              <a:rPr lang="pt-BR" sz="2200"/>
              <a:t>Resultados e discussão</a:t>
            </a:r>
            <a:endParaRPr sz="2200"/>
          </a:p>
          <a:p>
            <a:pPr indent="-368300" lvl="0" marL="457200" marR="0" rtl="0" algn="l">
              <a:lnSpc>
                <a:spcPct val="115000"/>
              </a:lnSpc>
              <a:spcBef>
                <a:spcPts val="0"/>
              </a:spcBef>
              <a:spcAft>
                <a:spcPts val="0"/>
              </a:spcAft>
              <a:buSzPts val="2200"/>
              <a:buChar char="●"/>
            </a:pPr>
            <a:r>
              <a:rPr lang="pt-BR" sz="2200"/>
              <a:t>Conclusão</a:t>
            </a:r>
            <a:endParaRPr sz="22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60" name="Google Shape;26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42"/>
          <p:cNvPicPr preferRelativeResize="0"/>
          <p:nvPr/>
        </p:nvPicPr>
        <p:blipFill>
          <a:blip r:embed="rId3">
            <a:alphaModFix/>
          </a:blip>
          <a:stretch>
            <a:fillRect/>
          </a:stretch>
        </p:blipFill>
        <p:spPr>
          <a:xfrm>
            <a:off x="0" y="855968"/>
            <a:ext cx="9143999" cy="4009414"/>
          </a:xfrm>
          <a:prstGeom prst="rect">
            <a:avLst/>
          </a:prstGeom>
          <a:noFill/>
          <a:ln>
            <a:noFill/>
          </a:ln>
        </p:spPr>
      </p:pic>
      <p:sp>
        <p:nvSpPr>
          <p:cNvPr id="262" name="Google Shape;26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68" name="Google Shape;26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9" name="Google Shape;269;p43"/>
          <p:cNvPicPr preferRelativeResize="0"/>
          <p:nvPr/>
        </p:nvPicPr>
        <p:blipFill>
          <a:blip r:embed="rId3">
            <a:alphaModFix/>
          </a:blip>
          <a:stretch>
            <a:fillRect/>
          </a:stretch>
        </p:blipFill>
        <p:spPr>
          <a:xfrm>
            <a:off x="0" y="824238"/>
            <a:ext cx="9143999" cy="4072873"/>
          </a:xfrm>
          <a:prstGeom prst="rect">
            <a:avLst/>
          </a:prstGeom>
          <a:noFill/>
          <a:ln>
            <a:noFill/>
          </a:ln>
        </p:spPr>
      </p:pic>
      <p:sp>
        <p:nvSpPr>
          <p:cNvPr id="270" name="Google Shape;27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76" name="Google Shape;27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7" name="Google Shape;277;p44"/>
          <p:cNvPicPr preferRelativeResize="0"/>
          <p:nvPr/>
        </p:nvPicPr>
        <p:blipFill>
          <a:blip r:embed="rId3">
            <a:alphaModFix/>
          </a:blip>
          <a:stretch>
            <a:fillRect/>
          </a:stretch>
        </p:blipFill>
        <p:spPr>
          <a:xfrm>
            <a:off x="0" y="827796"/>
            <a:ext cx="9144000" cy="4065758"/>
          </a:xfrm>
          <a:prstGeom prst="rect">
            <a:avLst/>
          </a:prstGeom>
          <a:noFill/>
          <a:ln>
            <a:noFill/>
          </a:ln>
        </p:spPr>
      </p:pic>
      <p:sp>
        <p:nvSpPr>
          <p:cNvPr id="278" name="Google Shape;27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84" name="Google Shape;28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45"/>
          <p:cNvPicPr preferRelativeResize="0"/>
          <p:nvPr/>
        </p:nvPicPr>
        <p:blipFill>
          <a:blip r:embed="rId3">
            <a:alphaModFix/>
          </a:blip>
          <a:stretch>
            <a:fillRect/>
          </a:stretch>
        </p:blipFill>
        <p:spPr>
          <a:xfrm>
            <a:off x="0" y="909375"/>
            <a:ext cx="9143999" cy="4057650"/>
          </a:xfrm>
          <a:prstGeom prst="rect">
            <a:avLst/>
          </a:prstGeom>
          <a:noFill/>
          <a:ln>
            <a:noFill/>
          </a:ln>
        </p:spPr>
      </p:pic>
      <p:sp>
        <p:nvSpPr>
          <p:cNvPr id="286" name="Google Shape;28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13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 name="Google Shape;293;p46"/>
          <p:cNvPicPr preferRelativeResize="0"/>
          <p:nvPr/>
        </p:nvPicPr>
        <p:blipFill>
          <a:blip r:embed="rId3">
            <a:alphaModFix/>
          </a:blip>
          <a:stretch>
            <a:fillRect/>
          </a:stretch>
        </p:blipFill>
        <p:spPr>
          <a:xfrm>
            <a:off x="0" y="715838"/>
            <a:ext cx="9144000" cy="4289674"/>
          </a:xfrm>
          <a:prstGeom prst="rect">
            <a:avLst/>
          </a:prstGeom>
          <a:noFill/>
          <a:ln>
            <a:noFill/>
          </a:ln>
        </p:spPr>
      </p:pic>
      <p:sp>
        <p:nvSpPr>
          <p:cNvPr id="294" name="Google Shape;29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39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pic>
        <p:nvPicPr>
          <p:cNvPr id="300" name="Google Shape;300;p47"/>
          <p:cNvPicPr preferRelativeResize="0"/>
          <p:nvPr/>
        </p:nvPicPr>
        <p:blipFill>
          <a:blip r:embed="rId3">
            <a:alphaModFix/>
          </a:blip>
          <a:stretch>
            <a:fillRect/>
          </a:stretch>
        </p:blipFill>
        <p:spPr>
          <a:xfrm>
            <a:off x="0" y="1320505"/>
            <a:ext cx="9143999" cy="3080339"/>
          </a:xfrm>
          <a:prstGeom prst="rect">
            <a:avLst/>
          </a:prstGeom>
          <a:noFill/>
          <a:ln>
            <a:noFill/>
          </a:ln>
        </p:spPr>
      </p:pic>
      <p:sp>
        <p:nvSpPr>
          <p:cNvPr id="301" name="Google Shape;30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39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pic>
        <p:nvPicPr>
          <p:cNvPr id="307" name="Google Shape;307;p48"/>
          <p:cNvPicPr preferRelativeResize="0"/>
          <p:nvPr/>
        </p:nvPicPr>
        <p:blipFill>
          <a:blip r:embed="rId3">
            <a:alphaModFix/>
          </a:blip>
          <a:stretch>
            <a:fillRect/>
          </a:stretch>
        </p:blipFill>
        <p:spPr>
          <a:xfrm>
            <a:off x="0" y="1401263"/>
            <a:ext cx="9143999" cy="2918824"/>
          </a:xfrm>
          <a:prstGeom prst="rect">
            <a:avLst/>
          </a:prstGeom>
          <a:noFill/>
          <a:ln>
            <a:noFill/>
          </a:ln>
        </p:spPr>
      </p:pic>
      <p:sp>
        <p:nvSpPr>
          <p:cNvPr id="308" name="Google Shape;30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49"/>
          <p:cNvPicPr preferRelativeResize="0"/>
          <p:nvPr/>
        </p:nvPicPr>
        <p:blipFill>
          <a:blip r:embed="rId3">
            <a:alphaModFix/>
          </a:blip>
          <a:stretch>
            <a:fillRect/>
          </a:stretch>
        </p:blipFill>
        <p:spPr>
          <a:xfrm>
            <a:off x="732350" y="119063"/>
            <a:ext cx="7391400" cy="4905375"/>
          </a:xfrm>
          <a:prstGeom prst="rect">
            <a:avLst/>
          </a:prstGeom>
          <a:noFill/>
          <a:ln>
            <a:noFill/>
          </a:ln>
        </p:spPr>
      </p:pic>
      <p:sp>
        <p:nvSpPr>
          <p:cNvPr id="314" name="Google Shape;314;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pic>
        <p:nvPicPr>
          <p:cNvPr id="319" name="Google Shape;319;p50"/>
          <p:cNvPicPr preferRelativeResize="0"/>
          <p:nvPr/>
        </p:nvPicPr>
        <p:blipFill>
          <a:blip r:embed="rId3">
            <a:alphaModFix/>
          </a:blip>
          <a:stretch>
            <a:fillRect/>
          </a:stretch>
        </p:blipFill>
        <p:spPr>
          <a:xfrm>
            <a:off x="612025" y="1160463"/>
            <a:ext cx="7762875" cy="3400425"/>
          </a:xfrm>
          <a:prstGeom prst="rect">
            <a:avLst/>
          </a:prstGeom>
          <a:noFill/>
          <a:ln>
            <a:noFill/>
          </a:ln>
        </p:spPr>
      </p:pic>
      <p:sp>
        <p:nvSpPr>
          <p:cNvPr id="320" name="Google Shape;320;p50"/>
          <p:cNvSpPr txBox="1"/>
          <p:nvPr>
            <p:ph type="title"/>
          </p:nvPr>
        </p:nvSpPr>
        <p:spPr>
          <a:xfrm>
            <a:off x="311700" y="395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Resultados e Discussões</a:t>
            </a:r>
            <a:endParaRPr/>
          </a:p>
        </p:txBody>
      </p:sp>
      <p:sp>
        <p:nvSpPr>
          <p:cNvPr id="321" name="Google Shape;321;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327" name="Google Shape;32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A Detecção de outl</a:t>
            </a:r>
            <a:r>
              <a:rPr lang="pt-BR"/>
              <a:t>i</a:t>
            </a:r>
            <a:r>
              <a:rPr lang="pt-BR"/>
              <a:t>ers é subjetiva e é baseada no conhecimento dos dados. </a:t>
            </a:r>
            <a:endParaRPr/>
          </a:p>
          <a:p>
            <a:pPr indent="-342900" lvl="0" marL="457200" rtl="0" algn="l">
              <a:spcBef>
                <a:spcPts val="0"/>
              </a:spcBef>
              <a:spcAft>
                <a:spcPts val="0"/>
              </a:spcAft>
              <a:buSzPts val="1800"/>
              <a:buChar char="●"/>
            </a:pPr>
            <a:r>
              <a:rPr lang="pt-BR"/>
              <a:t>A utilização de um </a:t>
            </a:r>
            <a:r>
              <a:rPr lang="pt-BR"/>
              <a:t>único</a:t>
            </a:r>
            <a:r>
              <a:rPr lang="pt-BR"/>
              <a:t> grafo para a detecção de outliers pode não trazer informações </a:t>
            </a:r>
            <a:r>
              <a:rPr lang="pt-BR"/>
              <a:t>úteis</a:t>
            </a:r>
            <a:r>
              <a:rPr lang="pt-BR"/>
              <a:t> da mesma forma que a aplicação de </a:t>
            </a:r>
            <a:r>
              <a:rPr lang="pt-BR"/>
              <a:t>múltiplos</a:t>
            </a:r>
            <a:r>
              <a:rPr lang="pt-BR"/>
              <a:t> modelos, pois abrangem uma quantidade diferente de </a:t>
            </a:r>
            <a:r>
              <a:rPr lang="pt-BR"/>
              <a:t>características</a:t>
            </a:r>
            <a:r>
              <a:rPr lang="pt-BR"/>
              <a:t> que um único modelo não é capaz de </a:t>
            </a:r>
            <a:r>
              <a:rPr lang="pt-BR"/>
              <a:t>abranger</a:t>
            </a:r>
            <a:r>
              <a:rPr lang="pt-BR"/>
              <a:t>.</a:t>
            </a:r>
            <a:endParaRPr/>
          </a:p>
          <a:p>
            <a:pPr indent="-342900" lvl="0" marL="457200" rtl="0" algn="l">
              <a:spcBef>
                <a:spcPts val="0"/>
              </a:spcBef>
              <a:spcAft>
                <a:spcPts val="0"/>
              </a:spcAft>
              <a:buSzPts val="1800"/>
              <a:buChar char="●"/>
            </a:pPr>
            <a:r>
              <a:rPr lang="pt-BR"/>
              <a:t>Para um analista de dados, pode ser mais vantajoso, buscar aplicar diferentes modelos de grafos(</a:t>
            </a:r>
            <a:r>
              <a:rPr lang="pt-BR"/>
              <a:t>quantitativamente</a:t>
            </a:r>
            <a:r>
              <a:rPr lang="pt-BR"/>
              <a:t> e qualitativamente) do que um </a:t>
            </a:r>
            <a:r>
              <a:rPr lang="pt-BR"/>
              <a:t>único</a:t>
            </a:r>
            <a:r>
              <a:rPr lang="pt-BR"/>
              <a:t> melhor modelo para aquele conjunto de dados. </a:t>
            </a:r>
            <a:endParaRPr/>
          </a:p>
        </p:txBody>
      </p:sp>
      <p:sp>
        <p:nvSpPr>
          <p:cNvPr id="328" name="Google Shape;32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Introdução - Outliers</a:t>
            </a:r>
            <a:endParaRPr sz="3200"/>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pt-BR" sz="2200"/>
              <a:t>Dados que são muito diferentes quando comparados com os demais dados da base</a:t>
            </a:r>
            <a:endParaRPr sz="2200"/>
          </a:p>
          <a:p>
            <a:pPr indent="-368300" lvl="0" marL="457200" marR="0" rtl="0" algn="l">
              <a:lnSpc>
                <a:spcPct val="115000"/>
              </a:lnSpc>
              <a:spcBef>
                <a:spcPts val="0"/>
              </a:spcBef>
              <a:spcAft>
                <a:spcPts val="0"/>
              </a:spcAft>
              <a:buSzPts val="2200"/>
              <a:buChar char="●"/>
            </a:pPr>
            <a:r>
              <a:rPr lang="pt-BR" sz="2200"/>
              <a:t>Exemplo:</a:t>
            </a:r>
            <a:endParaRPr sz="2200"/>
          </a:p>
        </p:txBody>
      </p:sp>
      <p:graphicFrame>
        <p:nvGraphicFramePr>
          <p:cNvPr id="76" name="Google Shape;76;p16"/>
          <p:cNvGraphicFramePr/>
          <p:nvPr/>
        </p:nvGraphicFramePr>
        <p:xfrm>
          <a:off x="841700" y="2571725"/>
          <a:ext cx="3000000" cy="3000000"/>
        </p:xfrm>
        <a:graphic>
          <a:graphicData uri="http://schemas.openxmlformats.org/drawingml/2006/table">
            <a:tbl>
              <a:tblPr>
                <a:noFill/>
                <a:tableStyleId>{9BFC5B96-EC17-48C7-95C6-724953ACBFE5}</a:tableStyleId>
              </a:tblPr>
              <a:tblGrid>
                <a:gridCol w="3730300"/>
                <a:gridCol w="3730300"/>
              </a:tblGrid>
              <a:tr h="521775">
                <a:tc>
                  <a:txBody>
                    <a:bodyPr>
                      <a:noAutofit/>
                    </a:bodyPr>
                    <a:lstStyle/>
                    <a:p>
                      <a:pPr indent="0" lvl="0" marL="0" rtl="0" algn="ctr">
                        <a:spcBef>
                          <a:spcPts val="0"/>
                        </a:spcBef>
                        <a:spcAft>
                          <a:spcPts val="0"/>
                        </a:spcAft>
                        <a:buNone/>
                      </a:pPr>
                      <a:r>
                        <a:rPr b="1" lang="pt-BR" sz="1600"/>
                        <a:t>Nome</a:t>
                      </a:r>
                      <a:endParaRPr b="1" sz="1600"/>
                    </a:p>
                  </a:txBody>
                  <a:tcPr marT="91425" marB="91425" marR="91425" marL="91425"/>
                </a:tc>
                <a:tc>
                  <a:txBody>
                    <a:bodyPr>
                      <a:noAutofit/>
                    </a:bodyPr>
                    <a:lstStyle/>
                    <a:p>
                      <a:pPr indent="0" lvl="0" marL="0" rtl="0" algn="ctr">
                        <a:spcBef>
                          <a:spcPts val="0"/>
                        </a:spcBef>
                        <a:spcAft>
                          <a:spcPts val="0"/>
                        </a:spcAft>
                        <a:buNone/>
                      </a:pPr>
                      <a:r>
                        <a:rPr b="1" lang="pt-BR" sz="1600"/>
                        <a:t>Idade</a:t>
                      </a:r>
                      <a:endParaRPr b="1" sz="1600"/>
                    </a:p>
                  </a:txBody>
                  <a:tcPr marT="91425" marB="91425" marR="91425" marL="91425"/>
                </a:tc>
              </a:tr>
              <a:tr h="521775">
                <a:tc>
                  <a:txBody>
                    <a:bodyPr>
                      <a:noAutofit/>
                    </a:bodyPr>
                    <a:lstStyle/>
                    <a:p>
                      <a:pPr indent="0" lvl="0" marL="0" rtl="0" algn="ctr">
                        <a:spcBef>
                          <a:spcPts val="0"/>
                        </a:spcBef>
                        <a:spcAft>
                          <a:spcPts val="0"/>
                        </a:spcAft>
                        <a:buNone/>
                      </a:pPr>
                      <a:r>
                        <a:rPr lang="pt-BR" sz="1600"/>
                        <a:t>Arthur</a:t>
                      </a:r>
                      <a:endParaRPr sz="1600"/>
                    </a:p>
                  </a:txBody>
                  <a:tcPr marT="91425" marB="91425" marR="91425" marL="91425"/>
                </a:tc>
                <a:tc>
                  <a:txBody>
                    <a:bodyPr>
                      <a:noAutofit/>
                    </a:bodyPr>
                    <a:lstStyle/>
                    <a:p>
                      <a:pPr indent="0" lvl="0" marL="0" rtl="0" algn="ctr">
                        <a:spcBef>
                          <a:spcPts val="0"/>
                        </a:spcBef>
                        <a:spcAft>
                          <a:spcPts val="0"/>
                        </a:spcAft>
                        <a:buNone/>
                      </a:pPr>
                      <a:r>
                        <a:rPr lang="pt-BR" sz="1600"/>
                        <a:t>14 anos</a:t>
                      </a:r>
                      <a:endParaRPr sz="1600"/>
                    </a:p>
                  </a:txBody>
                  <a:tcPr marT="91425" marB="91425" marR="91425" marL="91425"/>
                </a:tc>
              </a:tr>
              <a:tr h="521775">
                <a:tc>
                  <a:txBody>
                    <a:bodyPr>
                      <a:noAutofit/>
                    </a:bodyPr>
                    <a:lstStyle/>
                    <a:p>
                      <a:pPr indent="0" lvl="0" marL="0" rtl="0" algn="ctr">
                        <a:spcBef>
                          <a:spcPts val="0"/>
                        </a:spcBef>
                        <a:spcAft>
                          <a:spcPts val="0"/>
                        </a:spcAft>
                        <a:buNone/>
                      </a:pPr>
                      <a:r>
                        <a:rPr lang="pt-BR" sz="1600"/>
                        <a:t>Brenda</a:t>
                      </a:r>
                      <a:endParaRPr sz="1600"/>
                    </a:p>
                  </a:txBody>
                  <a:tcPr marT="91425" marB="91425" marR="91425" marL="91425"/>
                </a:tc>
                <a:tc>
                  <a:txBody>
                    <a:bodyPr>
                      <a:noAutofit/>
                    </a:bodyPr>
                    <a:lstStyle/>
                    <a:p>
                      <a:pPr indent="0" lvl="0" marL="0" rtl="0" algn="ctr">
                        <a:spcBef>
                          <a:spcPts val="0"/>
                        </a:spcBef>
                        <a:spcAft>
                          <a:spcPts val="0"/>
                        </a:spcAft>
                        <a:buNone/>
                      </a:pPr>
                      <a:r>
                        <a:rPr lang="pt-BR" sz="1600"/>
                        <a:t>16 anos</a:t>
                      </a:r>
                      <a:endParaRPr sz="1600"/>
                    </a:p>
                  </a:txBody>
                  <a:tcPr marT="91425" marB="91425" marR="91425" marL="91425"/>
                </a:tc>
              </a:tr>
              <a:tr h="521775">
                <a:tc>
                  <a:txBody>
                    <a:bodyPr>
                      <a:noAutofit/>
                    </a:bodyPr>
                    <a:lstStyle/>
                    <a:p>
                      <a:pPr indent="0" lvl="0" marL="0" rtl="0" algn="ctr">
                        <a:spcBef>
                          <a:spcPts val="0"/>
                        </a:spcBef>
                        <a:spcAft>
                          <a:spcPts val="0"/>
                        </a:spcAft>
                        <a:buNone/>
                      </a:pPr>
                      <a:r>
                        <a:rPr lang="pt-BR" sz="1600">
                          <a:solidFill>
                            <a:srgbClr val="FF0000"/>
                          </a:solidFill>
                        </a:rPr>
                        <a:t>Rafael</a:t>
                      </a:r>
                      <a:endParaRPr sz="1600">
                        <a:solidFill>
                          <a:srgbClr val="FF0000"/>
                        </a:solidFill>
                      </a:endParaRPr>
                    </a:p>
                  </a:txBody>
                  <a:tcPr marT="91425" marB="91425" marR="91425" marL="91425"/>
                </a:tc>
                <a:tc>
                  <a:txBody>
                    <a:bodyPr>
                      <a:noAutofit/>
                    </a:bodyPr>
                    <a:lstStyle/>
                    <a:p>
                      <a:pPr indent="0" lvl="0" marL="0" rtl="0" algn="ctr">
                        <a:spcBef>
                          <a:spcPts val="0"/>
                        </a:spcBef>
                        <a:spcAft>
                          <a:spcPts val="0"/>
                        </a:spcAft>
                        <a:buNone/>
                      </a:pPr>
                      <a:r>
                        <a:rPr lang="pt-BR" sz="1600">
                          <a:solidFill>
                            <a:srgbClr val="FF0000"/>
                          </a:solidFill>
                        </a:rPr>
                        <a:t>465 anos</a:t>
                      </a:r>
                      <a:endParaRPr sz="1600">
                        <a:solidFill>
                          <a:srgbClr val="FF0000"/>
                        </a:solidFill>
                      </a:endParaRPr>
                    </a:p>
                  </a:txBody>
                  <a:tcPr marT="91425" marB="91425" marR="91425" marL="91425"/>
                </a:tc>
              </a:tr>
            </a:tbl>
          </a:graphicData>
        </a:graphic>
      </p:graphicFrame>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Introdução</a:t>
            </a:r>
            <a:endParaRPr sz="32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pt-BR" sz="2200"/>
              <a:t>A detecção de outliers é um problema muito complexo</a:t>
            </a:r>
            <a:endParaRPr sz="2200"/>
          </a:p>
          <a:p>
            <a:pPr indent="-368300" lvl="1" marL="914400" marR="0" rtl="0" algn="l">
              <a:lnSpc>
                <a:spcPct val="115000"/>
              </a:lnSpc>
              <a:spcBef>
                <a:spcPts val="0"/>
              </a:spcBef>
              <a:spcAft>
                <a:spcPts val="0"/>
              </a:spcAft>
              <a:buSzPts val="2200"/>
              <a:buChar char="○"/>
            </a:pPr>
            <a:r>
              <a:rPr lang="pt-BR" sz="2200"/>
              <a:t>Problema dependente de contexto</a:t>
            </a:r>
            <a:endParaRPr sz="2200"/>
          </a:p>
          <a:p>
            <a:pPr indent="-368300" lvl="1" marL="914400" marR="0" rtl="0" algn="l">
              <a:lnSpc>
                <a:spcPct val="115000"/>
              </a:lnSpc>
              <a:spcBef>
                <a:spcPts val="0"/>
              </a:spcBef>
              <a:spcAft>
                <a:spcPts val="0"/>
              </a:spcAft>
              <a:buSzPts val="2200"/>
              <a:buChar char="○"/>
            </a:pPr>
            <a:r>
              <a:rPr lang="pt-BR" sz="2200"/>
              <a:t>Subjetividade</a:t>
            </a:r>
            <a:endParaRPr sz="2200"/>
          </a:p>
          <a:p>
            <a:pPr indent="-368300" lvl="0" marL="457200" marR="0" rtl="0" algn="l">
              <a:lnSpc>
                <a:spcPct val="115000"/>
              </a:lnSpc>
              <a:spcBef>
                <a:spcPts val="0"/>
              </a:spcBef>
              <a:spcAft>
                <a:spcPts val="0"/>
              </a:spcAft>
              <a:buSzPts val="2200"/>
              <a:buChar char="●"/>
            </a:pPr>
            <a:r>
              <a:rPr lang="pt-BR" sz="2200"/>
              <a:t>Aumento da complexidade das bases de dados</a:t>
            </a:r>
            <a:endParaRPr sz="2200"/>
          </a:p>
          <a:p>
            <a:pPr indent="-368300" lvl="1" marL="914400" marR="0" rtl="0" algn="l">
              <a:lnSpc>
                <a:spcPct val="115000"/>
              </a:lnSpc>
              <a:spcBef>
                <a:spcPts val="0"/>
              </a:spcBef>
              <a:spcAft>
                <a:spcPts val="0"/>
              </a:spcAft>
              <a:buSzPts val="2200"/>
              <a:buChar char="○"/>
            </a:pPr>
            <a:r>
              <a:rPr lang="pt-BR" sz="2200"/>
              <a:t>Criação de novas bases de dados a partir de já existentes</a:t>
            </a:r>
            <a:endParaRPr sz="2200"/>
          </a:p>
          <a:p>
            <a:pPr indent="-368300" lvl="0" marL="457200" marR="0" rtl="0" algn="l">
              <a:lnSpc>
                <a:spcPct val="115000"/>
              </a:lnSpc>
              <a:spcBef>
                <a:spcPts val="0"/>
              </a:spcBef>
              <a:spcAft>
                <a:spcPts val="0"/>
              </a:spcAft>
              <a:buSzPts val="2200"/>
              <a:buChar char="●"/>
            </a:pPr>
            <a:r>
              <a:rPr lang="pt-BR" sz="2200"/>
              <a:t>Grafos são estruturas excelentes para representar relações</a:t>
            </a:r>
            <a:endParaRPr sz="2200"/>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Introdução - Grafos na detecção de outliers</a:t>
            </a:r>
            <a:endParaRPr sz="320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Clr>
                <a:schemeClr val="dk2"/>
              </a:buClr>
              <a:buSzPts val="2200"/>
              <a:buFont typeface="Arial"/>
              <a:buChar char="●"/>
            </a:pPr>
            <a:r>
              <a:rPr lang="pt-BR" sz="2200"/>
              <a:t>Bases de dados podem ser </a:t>
            </a:r>
            <a:r>
              <a:rPr lang="pt-BR" sz="2200"/>
              <a:t>representadas</a:t>
            </a:r>
            <a:r>
              <a:rPr lang="pt-BR" sz="2200"/>
              <a:t> a partir da utilização de grafos</a:t>
            </a:r>
            <a:endParaRPr sz="2200"/>
          </a:p>
          <a:p>
            <a:pPr indent="-368300" lvl="1" marL="914400" marR="0" rtl="0" algn="l">
              <a:lnSpc>
                <a:spcPct val="115000"/>
              </a:lnSpc>
              <a:spcBef>
                <a:spcPts val="0"/>
              </a:spcBef>
              <a:spcAft>
                <a:spcPts val="0"/>
              </a:spcAft>
              <a:buSzPts val="2200"/>
              <a:buChar char="○"/>
            </a:pPr>
            <a:r>
              <a:rPr lang="pt-BR" sz="2200"/>
              <a:t>Existência de </a:t>
            </a:r>
            <a:r>
              <a:rPr i="1" lang="pt-BR" sz="2200"/>
              <a:t>bias </a:t>
            </a:r>
            <a:r>
              <a:rPr lang="pt-BR" sz="2200"/>
              <a:t>devido </a:t>
            </a:r>
            <a:r>
              <a:rPr lang="pt-BR" sz="2200"/>
              <a:t>às</a:t>
            </a:r>
            <a:r>
              <a:rPr lang="pt-BR" sz="2200"/>
              <a:t> escolhas do usuário</a:t>
            </a:r>
            <a:endParaRPr sz="2200"/>
          </a:p>
          <a:p>
            <a:pPr indent="-368300" lvl="0" marL="457200" marR="0" rtl="0" algn="l">
              <a:lnSpc>
                <a:spcPct val="115000"/>
              </a:lnSpc>
              <a:spcBef>
                <a:spcPts val="0"/>
              </a:spcBef>
              <a:spcAft>
                <a:spcPts val="0"/>
              </a:spcAft>
              <a:buSzPts val="2200"/>
              <a:buChar char="●"/>
            </a:pPr>
            <a:r>
              <a:rPr lang="pt-BR" sz="2200"/>
              <a:t>Geração de </a:t>
            </a:r>
            <a:r>
              <a:rPr lang="pt-BR" sz="2200"/>
              <a:t>múltiplos grafos é uma estratégia para detecção de outliers</a:t>
            </a:r>
            <a:endParaRPr sz="2200"/>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a:t>
            </a:r>
            <a:endParaRPr sz="3200"/>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Até a publicação do artigo, não existia trabalho relacionado que </a:t>
            </a:r>
            <a:r>
              <a:rPr lang="pt-BR" sz="2200"/>
              <a:t>analisava</a:t>
            </a:r>
            <a:r>
              <a:rPr lang="pt-BR" sz="2200"/>
              <a:t> o impacto de se utilizar múltiplos modelos de grafos no impacto da detecção de outliers</a:t>
            </a:r>
            <a:endParaRPr sz="2200"/>
          </a:p>
          <a:p>
            <a:pPr indent="0" lvl="0" marL="457200" marR="0" rtl="0" algn="l">
              <a:lnSpc>
                <a:spcPct val="115000"/>
              </a:lnSpc>
              <a:spcBef>
                <a:spcPts val="1600"/>
              </a:spcBef>
              <a:spcAft>
                <a:spcPts val="1600"/>
              </a:spcAft>
              <a:buNone/>
            </a:pPr>
            <a:r>
              <a:t/>
            </a:r>
            <a:endParaRPr sz="2200"/>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a:t>
            </a:r>
            <a:endParaRPr sz="3200"/>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"Detecting Strong Ties Using Network Motifs" utiliza múltiplas redes sobrepostas para detectar laços fortes</a:t>
            </a:r>
            <a:endParaRPr sz="2200"/>
          </a:p>
          <a:p>
            <a:pPr indent="0" lvl="0" marL="457200" marR="0" rtl="0" algn="l">
              <a:lnSpc>
                <a:spcPct val="115000"/>
              </a:lnSpc>
              <a:spcBef>
                <a:spcPts val="1600"/>
              </a:spcBef>
              <a:spcAft>
                <a:spcPts val="0"/>
              </a:spcAft>
              <a:buNone/>
            </a:pPr>
            <a:r>
              <a:t/>
            </a:r>
            <a:endParaRPr sz="2200"/>
          </a:p>
          <a:p>
            <a:pPr indent="-368300" lvl="0" marL="457200" marR="0" rtl="0" algn="l">
              <a:lnSpc>
                <a:spcPct val="115000"/>
              </a:lnSpc>
              <a:spcBef>
                <a:spcPts val="1600"/>
              </a:spcBef>
              <a:spcAft>
                <a:spcPts val="0"/>
              </a:spcAft>
              <a:buSzPts val="2200"/>
              <a:buChar char="●"/>
            </a:pPr>
            <a:r>
              <a:rPr lang="pt-BR" sz="2200"/>
              <a:t>Combinam informações de um grafo denso e um grafo esparso para predizer laços fortes</a:t>
            </a:r>
            <a:endParaRPr sz="2200"/>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3200"/>
              <a:t>Trabalhos relacionados - Grafos estáticos</a:t>
            </a:r>
            <a:endParaRPr sz="3200"/>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pt-BR" sz="2200"/>
              <a:t>Em grafos simples outliers podem ser identificados baseado em comportamento estrutural ou comportamento comunitário</a:t>
            </a:r>
            <a:endParaRPr sz="2200"/>
          </a:p>
          <a:p>
            <a:pPr indent="0" lvl="0" marL="457200" marR="0" rtl="0" algn="l">
              <a:lnSpc>
                <a:spcPct val="115000"/>
              </a:lnSpc>
              <a:spcBef>
                <a:spcPts val="1600"/>
              </a:spcBef>
              <a:spcAft>
                <a:spcPts val="0"/>
              </a:spcAft>
              <a:buNone/>
            </a:pPr>
            <a:r>
              <a:t/>
            </a:r>
            <a:endParaRPr sz="2200"/>
          </a:p>
          <a:p>
            <a:pPr indent="-368300" lvl="0" marL="457200" marR="0" rtl="0" algn="l">
              <a:lnSpc>
                <a:spcPct val="115000"/>
              </a:lnSpc>
              <a:spcBef>
                <a:spcPts val="1600"/>
              </a:spcBef>
              <a:spcAft>
                <a:spcPts val="0"/>
              </a:spcAft>
              <a:buSzPts val="2200"/>
              <a:buChar char="●"/>
            </a:pPr>
            <a:r>
              <a:rPr lang="pt-BR" sz="2200"/>
              <a:t>Em grafos atribuídos outliers podem ser identificados identificando-se subestruturas peculiares no grafo</a:t>
            </a:r>
            <a:endParaRPr sz="2200"/>
          </a:p>
          <a:p>
            <a:pPr indent="0" lvl="0" marL="457200" marR="0" rtl="0" algn="l">
              <a:lnSpc>
                <a:spcPct val="115000"/>
              </a:lnSpc>
              <a:spcBef>
                <a:spcPts val="1600"/>
              </a:spcBef>
              <a:spcAft>
                <a:spcPts val="1600"/>
              </a:spcAft>
              <a:buNone/>
            </a:pPr>
            <a:r>
              <a:t/>
            </a:r>
            <a:endParaRPr sz="2200"/>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