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76" r:id="rId7"/>
    <p:sldId id="258" r:id="rId8"/>
    <p:sldId id="268" r:id="rId9"/>
    <p:sldId id="257" r:id="rId10"/>
    <p:sldId id="269" r:id="rId11"/>
    <p:sldId id="278" r:id="rId12"/>
    <p:sldId id="274" r:id="rId13"/>
    <p:sldId id="273" r:id="rId14"/>
    <p:sldId id="275" r:id="rId15"/>
    <p:sldId id="271" r:id="rId16"/>
    <p:sldId id="272" r:id="rId17"/>
    <p:sldId id="277" r:id="rId18"/>
    <p:sldId id="279" r:id="rId19"/>
    <p:sldId id="280" r:id="rId20"/>
    <p:sldId id="286" r:id="rId21"/>
    <p:sldId id="285" r:id="rId22"/>
    <p:sldId id="282" r:id="rId23"/>
    <p:sldId id="283" r:id="rId24"/>
    <p:sldId id="263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zaubieilh" initials="GC" lastIdx="1" clrIdx="0">
    <p:extLst>
      <p:ext uri="{19B8F6BF-5375-455C-9EA6-DF929625EA0E}">
        <p15:presenceInfo xmlns:p15="http://schemas.microsoft.com/office/powerpoint/2012/main" userId="S::gabriel.cazaubieilh@berkeley.edu::40e2aaab-0179-44a2-a61a-80dd0f1749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>
        <p:scale>
          <a:sx n="113" d="100"/>
          <a:sy n="113" d="100"/>
        </p:scale>
        <p:origin x="5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3FB0B-2D3F-4059-A70E-0446957CC0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426E8-8CA1-4AA0-BA47-B6A29C93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Motivations</a:t>
          </a:r>
          <a:endParaRPr lang="en-US"/>
        </a:p>
      </dgm:t>
    </dgm:pt>
    <dgm:pt modelId="{5F0AF47D-50A1-4ECC-B649-9FA6E6B8326F}" type="parTrans" cxnId="{44EB8E74-767C-4AE1-8CBE-DBE4958023AE}">
      <dgm:prSet/>
      <dgm:spPr/>
      <dgm:t>
        <a:bodyPr/>
        <a:lstStyle/>
        <a:p>
          <a:endParaRPr lang="en-US"/>
        </a:p>
      </dgm:t>
    </dgm:pt>
    <dgm:pt modelId="{2160B549-3BA0-447E-A513-2222269EB3DB}" type="sibTrans" cxnId="{44EB8E74-767C-4AE1-8CBE-DBE4958023AE}">
      <dgm:prSet/>
      <dgm:spPr/>
      <dgm:t>
        <a:bodyPr/>
        <a:lstStyle/>
        <a:p>
          <a:endParaRPr lang="en-US"/>
        </a:p>
      </dgm:t>
    </dgm:pt>
    <dgm:pt modelId="{D52E48E4-295D-4DD9-B14B-F04940C11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Our Dataset</a:t>
          </a:r>
          <a:endParaRPr lang="en-US"/>
        </a:p>
      </dgm:t>
    </dgm:pt>
    <dgm:pt modelId="{5D22231F-110C-424E-8B7B-32E3FE5E392F}" type="parTrans" cxnId="{9AFD6BFF-0930-40BB-AC23-1B70050F44C7}">
      <dgm:prSet/>
      <dgm:spPr/>
      <dgm:t>
        <a:bodyPr/>
        <a:lstStyle/>
        <a:p>
          <a:endParaRPr lang="en-US"/>
        </a:p>
      </dgm:t>
    </dgm:pt>
    <dgm:pt modelId="{2FB934C3-1C31-4E7E-BB1F-39361C472792}" type="sibTrans" cxnId="{9AFD6BFF-0930-40BB-AC23-1B70050F44C7}">
      <dgm:prSet/>
      <dgm:spPr/>
      <dgm:t>
        <a:bodyPr/>
        <a:lstStyle/>
        <a:p>
          <a:endParaRPr lang="en-US"/>
        </a:p>
      </dgm:t>
    </dgm:pt>
    <dgm:pt modelId="{13343D8C-6A5F-4332-9917-4D9DF1D33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Stock-Level Analysis</a:t>
          </a:r>
          <a:endParaRPr lang="en-US"/>
        </a:p>
      </dgm:t>
    </dgm:pt>
    <dgm:pt modelId="{1C8C4C97-12A2-42F8-A22E-6BEBA63DEB20}" type="parTrans" cxnId="{829DF0DC-2C71-41F8-9D2C-57DAD8327A6A}">
      <dgm:prSet/>
      <dgm:spPr/>
      <dgm:t>
        <a:bodyPr/>
        <a:lstStyle/>
        <a:p>
          <a:endParaRPr lang="en-US"/>
        </a:p>
      </dgm:t>
    </dgm:pt>
    <dgm:pt modelId="{BB6F9E37-3E80-4349-8950-E21347426349}" type="sibTrans" cxnId="{829DF0DC-2C71-41F8-9D2C-57DAD8327A6A}">
      <dgm:prSet/>
      <dgm:spPr/>
      <dgm:t>
        <a:bodyPr/>
        <a:lstStyle/>
        <a:p>
          <a:endParaRPr lang="en-US"/>
        </a:p>
      </dgm:t>
    </dgm:pt>
    <dgm:pt modelId="{F5F9CB88-DC90-4F34-A99B-C591DF588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Portfolio-Level Analysis</a:t>
          </a:r>
          <a:endParaRPr lang="en-US" dirty="0"/>
        </a:p>
      </dgm:t>
    </dgm:pt>
    <dgm:pt modelId="{8A40AF01-3AB7-4F2F-BA64-A8843426B261}" type="parTrans" cxnId="{944B8BDB-5FB0-4F18-9C83-1551FD74B8FB}">
      <dgm:prSet/>
      <dgm:spPr/>
      <dgm:t>
        <a:bodyPr/>
        <a:lstStyle/>
        <a:p>
          <a:endParaRPr lang="en-US"/>
        </a:p>
      </dgm:t>
    </dgm:pt>
    <dgm:pt modelId="{832DAEC9-D62E-4435-95FB-5297470CC5E6}" type="sibTrans" cxnId="{944B8BDB-5FB0-4F18-9C83-1551FD74B8FB}">
      <dgm:prSet/>
      <dgm:spPr/>
      <dgm:t>
        <a:bodyPr/>
        <a:lstStyle/>
        <a:p>
          <a:endParaRPr lang="en-US"/>
        </a:p>
      </dgm:t>
    </dgm:pt>
    <dgm:pt modelId="{F7391D01-4061-48F1-B4B0-A29CF0A2F8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Implications for the Market</a:t>
          </a:r>
          <a:endParaRPr lang="en-US" dirty="0"/>
        </a:p>
      </dgm:t>
    </dgm:pt>
    <dgm:pt modelId="{DCC7E4A9-3765-4DEC-BFE3-5C8FD9AC9F31}" type="parTrans" cxnId="{21D818BB-7369-4754-8334-863BE67CF551}">
      <dgm:prSet/>
      <dgm:spPr/>
      <dgm:t>
        <a:bodyPr/>
        <a:lstStyle/>
        <a:p>
          <a:endParaRPr lang="en-US"/>
        </a:p>
      </dgm:t>
    </dgm:pt>
    <dgm:pt modelId="{180810C8-DEC3-47A1-BCC4-AD8EECB6F68C}" type="sibTrans" cxnId="{21D818BB-7369-4754-8334-863BE67CF551}">
      <dgm:prSet/>
      <dgm:spPr/>
      <dgm:t>
        <a:bodyPr/>
        <a:lstStyle/>
        <a:p>
          <a:endParaRPr lang="en-US"/>
        </a:p>
      </dgm:t>
    </dgm:pt>
    <dgm:pt modelId="{7320DAE7-D267-4666-89D5-5565FE65D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Conclusions</a:t>
          </a:r>
          <a:endParaRPr lang="en-US"/>
        </a:p>
      </dgm:t>
    </dgm:pt>
    <dgm:pt modelId="{D42AAD2F-709A-4539-BFAC-00E758A34734}" type="parTrans" cxnId="{9CD05EF0-9CBC-40B8-99BF-64A488EBD909}">
      <dgm:prSet/>
      <dgm:spPr/>
      <dgm:t>
        <a:bodyPr/>
        <a:lstStyle/>
        <a:p>
          <a:endParaRPr lang="en-US"/>
        </a:p>
      </dgm:t>
    </dgm:pt>
    <dgm:pt modelId="{3AB4C026-7F6E-4566-B587-167E9B16613C}" type="sibTrans" cxnId="{9CD05EF0-9CBC-40B8-99BF-64A488EBD909}">
      <dgm:prSet/>
      <dgm:spPr/>
      <dgm:t>
        <a:bodyPr/>
        <a:lstStyle/>
        <a:p>
          <a:endParaRPr lang="en-US"/>
        </a:p>
      </dgm:t>
    </dgm:pt>
    <dgm:pt modelId="{BF311DBE-8FF6-4E7C-8A78-82E169849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Appendix</a:t>
          </a:r>
          <a:endParaRPr lang="en-US"/>
        </a:p>
      </dgm:t>
    </dgm:pt>
    <dgm:pt modelId="{543A2E6F-2E98-437B-BA70-8776D4ACEE85}" type="parTrans" cxnId="{0E6168D9-1151-4675-9D36-FEF1C84F5E45}">
      <dgm:prSet/>
      <dgm:spPr/>
      <dgm:t>
        <a:bodyPr/>
        <a:lstStyle/>
        <a:p>
          <a:endParaRPr lang="en-US"/>
        </a:p>
      </dgm:t>
    </dgm:pt>
    <dgm:pt modelId="{26EE2FD7-669A-4120-8869-187E59AFAA80}" type="sibTrans" cxnId="{0E6168D9-1151-4675-9D36-FEF1C84F5E45}">
      <dgm:prSet/>
      <dgm:spPr/>
      <dgm:t>
        <a:bodyPr/>
        <a:lstStyle/>
        <a:p>
          <a:endParaRPr lang="en-US"/>
        </a:p>
      </dgm:t>
    </dgm:pt>
    <dgm:pt modelId="{D127DD96-79A3-46FF-9075-FA3F62B23BCB}" type="pres">
      <dgm:prSet presAssocID="{24D3FB0B-2D3F-4059-A70E-0446957CC05A}" presName="root" presStyleCnt="0">
        <dgm:presLayoutVars>
          <dgm:dir/>
          <dgm:resizeHandles val="exact"/>
        </dgm:presLayoutVars>
      </dgm:prSet>
      <dgm:spPr/>
    </dgm:pt>
    <dgm:pt modelId="{B33F301C-8D14-4E57-81F2-5C7DD3670387}" type="pres">
      <dgm:prSet presAssocID="{A61426E8-8CA1-4AA0-BA47-B6A29C93AA08}" presName="compNode" presStyleCnt="0"/>
      <dgm:spPr/>
    </dgm:pt>
    <dgm:pt modelId="{35B0C78F-7696-46FF-B689-CA22A09092BA}" type="pres">
      <dgm:prSet presAssocID="{A61426E8-8CA1-4AA0-BA47-B6A29C93AA08}" presName="bgRect" presStyleLbl="bgShp" presStyleIdx="0" presStyleCnt="7"/>
      <dgm:spPr/>
    </dgm:pt>
    <dgm:pt modelId="{3601A129-5921-484B-BB65-B6AE0E01B26F}" type="pres">
      <dgm:prSet presAssocID="{A61426E8-8CA1-4AA0-BA47-B6A29C93AA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2FC0181-1175-476B-982E-547AEAE7CF3E}" type="pres">
      <dgm:prSet presAssocID="{A61426E8-8CA1-4AA0-BA47-B6A29C93AA08}" presName="spaceRect" presStyleCnt="0"/>
      <dgm:spPr/>
    </dgm:pt>
    <dgm:pt modelId="{D273607B-9E0F-44AB-8A32-B4ED99574295}" type="pres">
      <dgm:prSet presAssocID="{A61426E8-8CA1-4AA0-BA47-B6A29C93AA08}" presName="parTx" presStyleLbl="revTx" presStyleIdx="0" presStyleCnt="7">
        <dgm:presLayoutVars>
          <dgm:chMax val="0"/>
          <dgm:chPref val="0"/>
        </dgm:presLayoutVars>
      </dgm:prSet>
      <dgm:spPr/>
    </dgm:pt>
    <dgm:pt modelId="{A54242C3-5F6A-4BFB-BAEE-BDDB4F1EB9CD}" type="pres">
      <dgm:prSet presAssocID="{2160B549-3BA0-447E-A513-2222269EB3DB}" presName="sibTrans" presStyleCnt="0"/>
      <dgm:spPr/>
    </dgm:pt>
    <dgm:pt modelId="{FDE33DEE-FB3C-4951-AABC-EC8705E5EBE2}" type="pres">
      <dgm:prSet presAssocID="{D52E48E4-295D-4DD9-B14B-F04940C110CF}" presName="compNode" presStyleCnt="0"/>
      <dgm:spPr/>
    </dgm:pt>
    <dgm:pt modelId="{E10FCE96-DA92-443A-A08F-370A0410016C}" type="pres">
      <dgm:prSet presAssocID="{D52E48E4-295D-4DD9-B14B-F04940C110CF}" presName="bgRect" presStyleLbl="bgShp" presStyleIdx="1" presStyleCnt="7"/>
      <dgm:spPr/>
    </dgm:pt>
    <dgm:pt modelId="{9D81DCE8-B081-4C27-A28C-98E37FC9E6E6}" type="pres">
      <dgm:prSet presAssocID="{D52E48E4-295D-4DD9-B14B-F04940C110C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EF2041-2F9A-463B-A024-6C7B362B1EA2}" type="pres">
      <dgm:prSet presAssocID="{D52E48E4-295D-4DD9-B14B-F04940C110CF}" presName="spaceRect" presStyleCnt="0"/>
      <dgm:spPr/>
    </dgm:pt>
    <dgm:pt modelId="{7FAC4BEF-871C-4040-B363-2AFEF4BA5ADB}" type="pres">
      <dgm:prSet presAssocID="{D52E48E4-295D-4DD9-B14B-F04940C110CF}" presName="parTx" presStyleLbl="revTx" presStyleIdx="1" presStyleCnt="7">
        <dgm:presLayoutVars>
          <dgm:chMax val="0"/>
          <dgm:chPref val="0"/>
        </dgm:presLayoutVars>
      </dgm:prSet>
      <dgm:spPr/>
    </dgm:pt>
    <dgm:pt modelId="{7B07C9EC-B954-4847-9053-34B25E4B15A4}" type="pres">
      <dgm:prSet presAssocID="{2FB934C3-1C31-4E7E-BB1F-39361C472792}" presName="sibTrans" presStyleCnt="0"/>
      <dgm:spPr/>
    </dgm:pt>
    <dgm:pt modelId="{954089B9-A0BA-4DD8-B545-8D9556AE92EF}" type="pres">
      <dgm:prSet presAssocID="{13343D8C-6A5F-4332-9917-4D9DF1D33C6E}" presName="compNode" presStyleCnt="0"/>
      <dgm:spPr/>
    </dgm:pt>
    <dgm:pt modelId="{979A70F1-505A-4588-9617-A55BF1E7A14E}" type="pres">
      <dgm:prSet presAssocID="{13343D8C-6A5F-4332-9917-4D9DF1D33C6E}" presName="bgRect" presStyleLbl="bgShp" presStyleIdx="2" presStyleCnt="7"/>
      <dgm:spPr/>
    </dgm:pt>
    <dgm:pt modelId="{B9D22C00-1E37-4581-A15A-DD949DFBAB96}" type="pres">
      <dgm:prSet presAssocID="{13343D8C-6A5F-4332-9917-4D9DF1D33C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69DF704-5B3F-4E59-817E-6874EA45EF6E}" type="pres">
      <dgm:prSet presAssocID="{13343D8C-6A5F-4332-9917-4D9DF1D33C6E}" presName="spaceRect" presStyleCnt="0"/>
      <dgm:spPr/>
    </dgm:pt>
    <dgm:pt modelId="{59BE5720-763C-49F6-803C-228BF01AF0CE}" type="pres">
      <dgm:prSet presAssocID="{13343D8C-6A5F-4332-9917-4D9DF1D33C6E}" presName="parTx" presStyleLbl="revTx" presStyleIdx="2" presStyleCnt="7">
        <dgm:presLayoutVars>
          <dgm:chMax val="0"/>
          <dgm:chPref val="0"/>
        </dgm:presLayoutVars>
      </dgm:prSet>
      <dgm:spPr/>
    </dgm:pt>
    <dgm:pt modelId="{82E60FBB-815A-4ED6-8C33-B8163A1E2A64}" type="pres">
      <dgm:prSet presAssocID="{BB6F9E37-3E80-4349-8950-E21347426349}" presName="sibTrans" presStyleCnt="0"/>
      <dgm:spPr/>
    </dgm:pt>
    <dgm:pt modelId="{0786B028-A450-4DE9-A2BC-78A09F3F8B23}" type="pres">
      <dgm:prSet presAssocID="{F5F9CB88-DC90-4F34-A99B-C591DF5889A0}" presName="compNode" presStyleCnt="0"/>
      <dgm:spPr/>
    </dgm:pt>
    <dgm:pt modelId="{8E8ED86C-E118-471B-AC6F-01A528FA9A3F}" type="pres">
      <dgm:prSet presAssocID="{F5F9CB88-DC90-4F34-A99B-C591DF5889A0}" presName="bgRect" presStyleLbl="bgShp" presStyleIdx="3" presStyleCnt="7"/>
      <dgm:spPr/>
    </dgm:pt>
    <dgm:pt modelId="{4ADDEA41-2B01-41C5-A077-03A90075BC62}" type="pres">
      <dgm:prSet presAssocID="{F5F9CB88-DC90-4F34-A99B-C591DF5889A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E23D391-24E3-416C-BE92-F9262CD261EC}" type="pres">
      <dgm:prSet presAssocID="{F5F9CB88-DC90-4F34-A99B-C591DF5889A0}" presName="spaceRect" presStyleCnt="0"/>
      <dgm:spPr/>
    </dgm:pt>
    <dgm:pt modelId="{4D3775C1-A1E5-46CA-A45C-51AFE0A240B3}" type="pres">
      <dgm:prSet presAssocID="{F5F9CB88-DC90-4F34-A99B-C591DF5889A0}" presName="parTx" presStyleLbl="revTx" presStyleIdx="3" presStyleCnt="7">
        <dgm:presLayoutVars>
          <dgm:chMax val="0"/>
          <dgm:chPref val="0"/>
        </dgm:presLayoutVars>
      </dgm:prSet>
      <dgm:spPr/>
    </dgm:pt>
    <dgm:pt modelId="{9C922BBB-F064-4F37-945E-D7A38C2D7878}" type="pres">
      <dgm:prSet presAssocID="{832DAEC9-D62E-4435-95FB-5297470CC5E6}" presName="sibTrans" presStyleCnt="0"/>
      <dgm:spPr/>
    </dgm:pt>
    <dgm:pt modelId="{36392663-76B9-4BC2-ADEF-C10B980CBD1C}" type="pres">
      <dgm:prSet presAssocID="{F7391D01-4061-48F1-B4B0-A29CF0A2F813}" presName="compNode" presStyleCnt="0"/>
      <dgm:spPr/>
    </dgm:pt>
    <dgm:pt modelId="{1BB0F1C1-A098-4890-A09D-0BD004C8F6EA}" type="pres">
      <dgm:prSet presAssocID="{F7391D01-4061-48F1-B4B0-A29CF0A2F813}" presName="bgRect" presStyleLbl="bgShp" presStyleIdx="4" presStyleCnt="7"/>
      <dgm:spPr/>
    </dgm:pt>
    <dgm:pt modelId="{E239D20A-740A-454F-AABC-0A6517E4510E}" type="pres">
      <dgm:prSet presAssocID="{F7391D01-4061-48F1-B4B0-A29CF0A2F81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2B78E30-2AE6-4798-8288-6BC0C716B473}" type="pres">
      <dgm:prSet presAssocID="{F7391D01-4061-48F1-B4B0-A29CF0A2F813}" presName="spaceRect" presStyleCnt="0"/>
      <dgm:spPr/>
    </dgm:pt>
    <dgm:pt modelId="{D2F6FE35-2D0B-494C-9F09-32ED12D98EC1}" type="pres">
      <dgm:prSet presAssocID="{F7391D01-4061-48F1-B4B0-A29CF0A2F813}" presName="parTx" presStyleLbl="revTx" presStyleIdx="4" presStyleCnt="7">
        <dgm:presLayoutVars>
          <dgm:chMax val="0"/>
          <dgm:chPref val="0"/>
        </dgm:presLayoutVars>
      </dgm:prSet>
      <dgm:spPr/>
    </dgm:pt>
    <dgm:pt modelId="{5A43398C-86E6-41E1-A4A7-802F921B7B0D}" type="pres">
      <dgm:prSet presAssocID="{180810C8-DEC3-47A1-BCC4-AD8EECB6F68C}" presName="sibTrans" presStyleCnt="0"/>
      <dgm:spPr/>
    </dgm:pt>
    <dgm:pt modelId="{6E8664DF-0164-4BE9-A7EE-7E040B9CDB13}" type="pres">
      <dgm:prSet presAssocID="{7320DAE7-D267-4666-89D5-5565FE65D943}" presName="compNode" presStyleCnt="0"/>
      <dgm:spPr/>
    </dgm:pt>
    <dgm:pt modelId="{06100796-3829-447C-BF0B-20803359A21E}" type="pres">
      <dgm:prSet presAssocID="{7320DAE7-D267-4666-89D5-5565FE65D943}" presName="bgRect" presStyleLbl="bgShp" presStyleIdx="5" presStyleCnt="7"/>
      <dgm:spPr/>
    </dgm:pt>
    <dgm:pt modelId="{8F6B8E57-AE7B-474B-9F85-364D7F4FF410}" type="pres">
      <dgm:prSet presAssocID="{7320DAE7-D267-4666-89D5-5565FE65D94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85627A4-8FAF-451C-8AD1-4B21CAD79089}" type="pres">
      <dgm:prSet presAssocID="{7320DAE7-D267-4666-89D5-5565FE65D943}" presName="spaceRect" presStyleCnt="0"/>
      <dgm:spPr/>
    </dgm:pt>
    <dgm:pt modelId="{1207C15D-A40C-41A8-9B88-391FD99E1BB6}" type="pres">
      <dgm:prSet presAssocID="{7320DAE7-D267-4666-89D5-5565FE65D943}" presName="parTx" presStyleLbl="revTx" presStyleIdx="5" presStyleCnt="7">
        <dgm:presLayoutVars>
          <dgm:chMax val="0"/>
          <dgm:chPref val="0"/>
        </dgm:presLayoutVars>
      </dgm:prSet>
      <dgm:spPr/>
    </dgm:pt>
    <dgm:pt modelId="{A23B434B-4321-4ECD-BBDC-7F1517EA5CC1}" type="pres">
      <dgm:prSet presAssocID="{3AB4C026-7F6E-4566-B587-167E9B16613C}" presName="sibTrans" presStyleCnt="0"/>
      <dgm:spPr/>
    </dgm:pt>
    <dgm:pt modelId="{48EADBFB-AB42-4818-94A3-B983E6E085EF}" type="pres">
      <dgm:prSet presAssocID="{BF311DBE-8FF6-4E7C-8A78-82E169849BB1}" presName="compNode" presStyleCnt="0"/>
      <dgm:spPr/>
    </dgm:pt>
    <dgm:pt modelId="{95B035FE-F357-4400-BE72-520C3A72176C}" type="pres">
      <dgm:prSet presAssocID="{BF311DBE-8FF6-4E7C-8A78-82E169849BB1}" presName="bgRect" presStyleLbl="bgShp" presStyleIdx="6" presStyleCnt="7"/>
      <dgm:spPr/>
    </dgm:pt>
    <dgm:pt modelId="{3998B4AA-A9CA-4EE8-9D67-580FFBD08895}" type="pres">
      <dgm:prSet presAssocID="{BF311DBE-8FF6-4E7C-8A78-82E169849B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66D0B3C-0BF7-4A30-8F86-2A0C0DC054CE}" type="pres">
      <dgm:prSet presAssocID="{BF311DBE-8FF6-4E7C-8A78-82E169849BB1}" presName="spaceRect" presStyleCnt="0"/>
      <dgm:spPr/>
    </dgm:pt>
    <dgm:pt modelId="{57A12FC3-8225-4B9E-B3A9-079C4E5FD1D2}" type="pres">
      <dgm:prSet presAssocID="{BF311DBE-8FF6-4E7C-8A78-82E169849BB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B92B50D-286A-428F-84FA-722A607B4444}" type="presOf" srcId="{D52E48E4-295D-4DD9-B14B-F04940C110CF}" destId="{7FAC4BEF-871C-4040-B363-2AFEF4BA5ADB}" srcOrd="0" destOrd="0" presId="urn:microsoft.com/office/officeart/2018/2/layout/IconVerticalSolidList"/>
    <dgm:cxn modelId="{D01FBC14-5ED7-4F22-9EB4-1C9D3AAF48E2}" type="presOf" srcId="{A61426E8-8CA1-4AA0-BA47-B6A29C93AA08}" destId="{D273607B-9E0F-44AB-8A32-B4ED99574295}" srcOrd="0" destOrd="0" presId="urn:microsoft.com/office/officeart/2018/2/layout/IconVerticalSolidList"/>
    <dgm:cxn modelId="{EC66183A-F0F4-48B1-8284-D8C43EF24002}" type="presOf" srcId="{F5F9CB88-DC90-4F34-A99B-C591DF5889A0}" destId="{4D3775C1-A1E5-46CA-A45C-51AFE0A240B3}" srcOrd="0" destOrd="0" presId="urn:microsoft.com/office/officeart/2018/2/layout/IconVerticalSolidList"/>
    <dgm:cxn modelId="{1FC9803E-BFF3-450D-B6D9-73D0743DF643}" type="presOf" srcId="{7320DAE7-D267-4666-89D5-5565FE65D943}" destId="{1207C15D-A40C-41A8-9B88-391FD99E1BB6}" srcOrd="0" destOrd="0" presId="urn:microsoft.com/office/officeart/2018/2/layout/IconVerticalSolidList"/>
    <dgm:cxn modelId="{DC9C3141-A368-49BD-B2DF-DAABEFB6163B}" type="presOf" srcId="{24D3FB0B-2D3F-4059-A70E-0446957CC05A}" destId="{D127DD96-79A3-46FF-9075-FA3F62B23BCB}" srcOrd="0" destOrd="0" presId="urn:microsoft.com/office/officeart/2018/2/layout/IconVerticalSolidList"/>
    <dgm:cxn modelId="{3893D95C-5984-43D6-A6B7-B4FFE2D6FD24}" type="presOf" srcId="{BF311DBE-8FF6-4E7C-8A78-82E169849BB1}" destId="{57A12FC3-8225-4B9E-B3A9-079C4E5FD1D2}" srcOrd="0" destOrd="0" presId="urn:microsoft.com/office/officeart/2018/2/layout/IconVerticalSolidList"/>
    <dgm:cxn modelId="{44EB8E74-767C-4AE1-8CBE-DBE4958023AE}" srcId="{24D3FB0B-2D3F-4059-A70E-0446957CC05A}" destId="{A61426E8-8CA1-4AA0-BA47-B6A29C93AA08}" srcOrd="0" destOrd="0" parTransId="{5F0AF47D-50A1-4ECC-B649-9FA6E6B8326F}" sibTransId="{2160B549-3BA0-447E-A513-2222269EB3DB}"/>
    <dgm:cxn modelId="{6A6505B0-B9A0-4213-BD1C-0F4C860B9CA0}" type="presOf" srcId="{13343D8C-6A5F-4332-9917-4D9DF1D33C6E}" destId="{59BE5720-763C-49F6-803C-228BF01AF0CE}" srcOrd="0" destOrd="0" presId="urn:microsoft.com/office/officeart/2018/2/layout/IconVerticalSolidList"/>
    <dgm:cxn modelId="{21D818BB-7369-4754-8334-863BE67CF551}" srcId="{24D3FB0B-2D3F-4059-A70E-0446957CC05A}" destId="{F7391D01-4061-48F1-B4B0-A29CF0A2F813}" srcOrd="4" destOrd="0" parTransId="{DCC7E4A9-3765-4DEC-BFE3-5C8FD9AC9F31}" sibTransId="{180810C8-DEC3-47A1-BCC4-AD8EECB6F68C}"/>
    <dgm:cxn modelId="{0E6168D9-1151-4675-9D36-FEF1C84F5E45}" srcId="{24D3FB0B-2D3F-4059-A70E-0446957CC05A}" destId="{BF311DBE-8FF6-4E7C-8A78-82E169849BB1}" srcOrd="6" destOrd="0" parTransId="{543A2E6F-2E98-437B-BA70-8776D4ACEE85}" sibTransId="{26EE2FD7-669A-4120-8869-187E59AFAA80}"/>
    <dgm:cxn modelId="{944B8BDB-5FB0-4F18-9C83-1551FD74B8FB}" srcId="{24D3FB0B-2D3F-4059-A70E-0446957CC05A}" destId="{F5F9CB88-DC90-4F34-A99B-C591DF5889A0}" srcOrd="3" destOrd="0" parTransId="{8A40AF01-3AB7-4F2F-BA64-A8843426B261}" sibTransId="{832DAEC9-D62E-4435-95FB-5297470CC5E6}"/>
    <dgm:cxn modelId="{829DF0DC-2C71-41F8-9D2C-57DAD8327A6A}" srcId="{24D3FB0B-2D3F-4059-A70E-0446957CC05A}" destId="{13343D8C-6A5F-4332-9917-4D9DF1D33C6E}" srcOrd="2" destOrd="0" parTransId="{1C8C4C97-12A2-42F8-A22E-6BEBA63DEB20}" sibTransId="{BB6F9E37-3E80-4349-8950-E21347426349}"/>
    <dgm:cxn modelId="{4D0A82EB-FE65-4411-8D6D-53C21BD9AB64}" type="presOf" srcId="{F7391D01-4061-48F1-B4B0-A29CF0A2F813}" destId="{D2F6FE35-2D0B-494C-9F09-32ED12D98EC1}" srcOrd="0" destOrd="0" presId="urn:microsoft.com/office/officeart/2018/2/layout/IconVerticalSolidList"/>
    <dgm:cxn modelId="{9CD05EF0-9CBC-40B8-99BF-64A488EBD909}" srcId="{24D3FB0B-2D3F-4059-A70E-0446957CC05A}" destId="{7320DAE7-D267-4666-89D5-5565FE65D943}" srcOrd="5" destOrd="0" parTransId="{D42AAD2F-709A-4539-BFAC-00E758A34734}" sibTransId="{3AB4C026-7F6E-4566-B587-167E9B16613C}"/>
    <dgm:cxn modelId="{9AFD6BFF-0930-40BB-AC23-1B70050F44C7}" srcId="{24D3FB0B-2D3F-4059-A70E-0446957CC05A}" destId="{D52E48E4-295D-4DD9-B14B-F04940C110CF}" srcOrd="1" destOrd="0" parTransId="{5D22231F-110C-424E-8B7B-32E3FE5E392F}" sibTransId="{2FB934C3-1C31-4E7E-BB1F-39361C472792}"/>
    <dgm:cxn modelId="{3A91471E-903E-451A-96C9-B9ECC1B81F41}" type="presParOf" srcId="{D127DD96-79A3-46FF-9075-FA3F62B23BCB}" destId="{B33F301C-8D14-4E57-81F2-5C7DD3670387}" srcOrd="0" destOrd="0" presId="urn:microsoft.com/office/officeart/2018/2/layout/IconVerticalSolidList"/>
    <dgm:cxn modelId="{41E8CC00-9665-45DE-B482-50EA67CDEB4A}" type="presParOf" srcId="{B33F301C-8D14-4E57-81F2-5C7DD3670387}" destId="{35B0C78F-7696-46FF-B689-CA22A09092BA}" srcOrd="0" destOrd="0" presId="urn:microsoft.com/office/officeart/2018/2/layout/IconVerticalSolidList"/>
    <dgm:cxn modelId="{58F20B45-786D-432F-BACA-B30F091624E6}" type="presParOf" srcId="{B33F301C-8D14-4E57-81F2-5C7DD3670387}" destId="{3601A129-5921-484B-BB65-B6AE0E01B26F}" srcOrd="1" destOrd="0" presId="urn:microsoft.com/office/officeart/2018/2/layout/IconVerticalSolidList"/>
    <dgm:cxn modelId="{FA1BED00-4DC4-4667-91E4-0762B2AA1C15}" type="presParOf" srcId="{B33F301C-8D14-4E57-81F2-5C7DD3670387}" destId="{72FC0181-1175-476B-982E-547AEAE7CF3E}" srcOrd="2" destOrd="0" presId="urn:microsoft.com/office/officeart/2018/2/layout/IconVerticalSolidList"/>
    <dgm:cxn modelId="{03EFB862-82F8-4E47-9BB0-99D68299BC56}" type="presParOf" srcId="{B33F301C-8D14-4E57-81F2-5C7DD3670387}" destId="{D273607B-9E0F-44AB-8A32-B4ED99574295}" srcOrd="3" destOrd="0" presId="urn:microsoft.com/office/officeart/2018/2/layout/IconVerticalSolidList"/>
    <dgm:cxn modelId="{25F40EB1-07AA-432A-949B-2F5993230FA3}" type="presParOf" srcId="{D127DD96-79A3-46FF-9075-FA3F62B23BCB}" destId="{A54242C3-5F6A-4BFB-BAEE-BDDB4F1EB9CD}" srcOrd="1" destOrd="0" presId="urn:microsoft.com/office/officeart/2018/2/layout/IconVerticalSolidList"/>
    <dgm:cxn modelId="{15620059-3D52-4C5B-834D-5E62215ABEE8}" type="presParOf" srcId="{D127DD96-79A3-46FF-9075-FA3F62B23BCB}" destId="{FDE33DEE-FB3C-4951-AABC-EC8705E5EBE2}" srcOrd="2" destOrd="0" presId="urn:microsoft.com/office/officeart/2018/2/layout/IconVerticalSolidList"/>
    <dgm:cxn modelId="{5A56C0F3-8B10-43B3-A76F-E683259D2747}" type="presParOf" srcId="{FDE33DEE-FB3C-4951-AABC-EC8705E5EBE2}" destId="{E10FCE96-DA92-443A-A08F-370A0410016C}" srcOrd="0" destOrd="0" presId="urn:microsoft.com/office/officeart/2018/2/layout/IconVerticalSolidList"/>
    <dgm:cxn modelId="{6E996EBA-245F-4424-8DA0-8CAA5C42CD57}" type="presParOf" srcId="{FDE33DEE-FB3C-4951-AABC-EC8705E5EBE2}" destId="{9D81DCE8-B081-4C27-A28C-98E37FC9E6E6}" srcOrd="1" destOrd="0" presId="urn:microsoft.com/office/officeart/2018/2/layout/IconVerticalSolidList"/>
    <dgm:cxn modelId="{4C7FFC69-29A8-41BE-9C1A-3708551C9688}" type="presParOf" srcId="{FDE33DEE-FB3C-4951-AABC-EC8705E5EBE2}" destId="{53EF2041-2F9A-463B-A024-6C7B362B1EA2}" srcOrd="2" destOrd="0" presId="urn:microsoft.com/office/officeart/2018/2/layout/IconVerticalSolidList"/>
    <dgm:cxn modelId="{F4AC93AB-1C6C-4EC2-A859-B86172A9C2DD}" type="presParOf" srcId="{FDE33DEE-FB3C-4951-AABC-EC8705E5EBE2}" destId="{7FAC4BEF-871C-4040-B363-2AFEF4BA5ADB}" srcOrd="3" destOrd="0" presId="urn:microsoft.com/office/officeart/2018/2/layout/IconVerticalSolidList"/>
    <dgm:cxn modelId="{8EC2AB91-9C52-4374-8542-66CB0E559895}" type="presParOf" srcId="{D127DD96-79A3-46FF-9075-FA3F62B23BCB}" destId="{7B07C9EC-B954-4847-9053-34B25E4B15A4}" srcOrd="3" destOrd="0" presId="urn:microsoft.com/office/officeart/2018/2/layout/IconVerticalSolidList"/>
    <dgm:cxn modelId="{0488E861-1B69-475D-B160-02951C2D7167}" type="presParOf" srcId="{D127DD96-79A3-46FF-9075-FA3F62B23BCB}" destId="{954089B9-A0BA-4DD8-B545-8D9556AE92EF}" srcOrd="4" destOrd="0" presId="urn:microsoft.com/office/officeart/2018/2/layout/IconVerticalSolidList"/>
    <dgm:cxn modelId="{846B68DD-D527-4E82-B95F-557F2CDAD8F7}" type="presParOf" srcId="{954089B9-A0BA-4DD8-B545-8D9556AE92EF}" destId="{979A70F1-505A-4588-9617-A55BF1E7A14E}" srcOrd="0" destOrd="0" presId="urn:microsoft.com/office/officeart/2018/2/layout/IconVerticalSolidList"/>
    <dgm:cxn modelId="{9D7E23FF-C9DF-4507-AF1A-CB79D5704121}" type="presParOf" srcId="{954089B9-A0BA-4DD8-B545-8D9556AE92EF}" destId="{B9D22C00-1E37-4581-A15A-DD949DFBAB96}" srcOrd="1" destOrd="0" presId="urn:microsoft.com/office/officeart/2018/2/layout/IconVerticalSolidList"/>
    <dgm:cxn modelId="{AB9AF494-9131-4396-AA26-392C65357BB7}" type="presParOf" srcId="{954089B9-A0BA-4DD8-B545-8D9556AE92EF}" destId="{469DF704-5B3F-4E59-817E-6874EA45EF6E}" srcOrd="2" destOrd="0" presId="urn:microsoft.com/office/officeart/2018/2/layout/IconVerticalSolidList"/>
    <dgm:cxn modelId="{5DB37C1F-2001-4C26-9956-C2C0AE26C009}" type="presParOf" srcId="{954089B9-A0BA-4DD8-B545-8D9556AE92EF}" destId="{59BE5720-763C-49F6-803C-228BF01AF0CE}" srcOrd="3" destOrd="0" presId="urn:microsoft.com/office/officeart/2018/2/layout/IconVerticalSolidList"/>
    <dgm:cxn modelId="{2FDB8ACA-379C-4C01-9DBB-253F1F7B5A8E}" type="presParOf" srcId="{D127DD96-79A3-46FF-9075-FA3F62B23BCB}" destId="{82E60FBB-815A-4ED6-8C33-B8163A1E2A64}" srcOrd="5" destOrd="0" presId="urn:microsoft.com/office/officeart/2018/2/layout/IconVerticalSolidList"/>
    <dgm:cxn modelId="{1E7CDC4A-96EF-4961-9CD4-7E8FD16A9213}" type="presParOf" srcId="{D127DD96-79A3-46FF-9075-FA3F62B23BCB}" destId="{0786B028-A450-4DE9-A2BC-78A09F3F8B23}" srcOrd="6" destOrd="0" presId="urn:microsoft.com/office/officeart/2018/2/layout/IconVerticalSolidList"/>
    <dgm:cxn modelId="{6628698E-CA47-4D42-BD53-E9DE32DEEA8E}" type="presParOf" srcId="{0786B028-A450-4DE9-A2BC-78A09F3F8B23}" destId="{8E8ED86C-E118-471B-AC6F-01A528FA9A3F}" srcOrd="0" destOrd="0" presId="urn:microsoft.com/office/officeart/2018/2/layout/IconVerticalSolidList"/>
    <dgm:cxn modelId="{DCFD9113-D6AE-4236-BBF4-9F4479927AA0}" type="presParOf" srcId="{0786B028-A450-4DE9-A2BC-78A09F3F8B23}" destId="{4ADDEA41-2B01-41C5-A077-03A90075BC62}" srcOrd="1" destOrd="0" presId="urn:microsoft.com/office/officeart/2018/2/layout/IconVerticalSolidList"/>
    <dgm:cxn modelId="{349BF7CA-446B-4DBA-9658-51A9F0D5815C}" type="presParOf" srcId="{0786B028-A450-4DE9-A2BC-78A09F3F8B23}" destId="{1E23D391-24E3-416C-BE92-F9262CD261EC}" srcOrd="2" destOrd="0" presId="urn:microsoft.com/office/officeart/2018/2/layout/IconVerticalSolidList"/>
    <dgm:cxn modelId="{E624F2DC-1864-4F2B-BBB2-F2194B077258}" type="presParOf" srcId="{0786B028-A450-4DE9-A2BC-78A09F3F8B23}" destId="{4D3775C1-A1E5-46CA-A45C-51AFE0A240B3}" srcOrd="3" destOrd="0" presId="urn:microsoft.com/office/officeart/2018/2/layout/IconVerticalSolidList"/>
    <dgm:cxn modelId="{E5BE8D5D-3CD5-40F4-83DE-56C9AF9BF941}" type="presParOf" srcId="{D127DD96-79A3-46FF-9075-FA3F62B23BCB}" destId="{9C922BBB-F064-4F37-945E-D7A38C2D7878}" srcOrd="7" destOrd="0" presId="urn:microsoft.com/office/officeart/2018/2/layout/IconVerticalSolidList"/>
    <dgm:cxn modelId="{B426C294-65EA-4173-8A85-3696FD45D3B8}" type="presParOf" srcId="{D127DD96-79A3-46FF-9075-FA3F62B23BCB}" destId="{36392663-76B9-4BC2-ADEF-C10B980CBD1C}" srcOrd="8" destOrd="0" presId="urn:microsoft.com/office/officeart/2018/2/layout/IconVerticalSolidList"/>
    <dgm:cxn modelId="{DA33C92A-1A5B-4B09-B7AE-18DB7D0CB1B5}" type="presParOf" srcId="{36392663-76B9-4BC2-ADEF-C10B980CBD1C}" destId="{1BB0F1C1-A098-4890-A09D-0BD004C8F6EA}" srcOrd="0" destOrd="0" presId="urn:microsoft.com/office/officeart/2018/2/layout/IconVerticalSolidList"/>
    <dgm:cxn modelId="{420D0F1A-AA3D-4A5F-8BD5-9257AB302818}" type="presParOf" srcId="{36392663-76B9-4BC2-ADEF-C10B980CBD1C}" destId="{E239D20A-740A-454F-AABC-0A6517E4510E}" srcOrd="1" destOrd="0" presId="urn:microsoft.com/office/officeart/2018/2/layout/IconVerticalSolidList"/>
    <dgm:cxn modelId="{8D9330D0-C5DF-4D99-8ED6-0812CCD92989}" type="presParOf" srcId="{36392663-76B9-4BC2-ADEF-C10B980CBD1C}" destId="{52B78E30-2AE6-4798-8288-6BC0C716B473}" srcOrd="2" destOrd="0" presId="urn:microsoft.com/office/officeart/2018/2/layout/IconVerticalSolidList"/>
    <dgm:cxn modelId="{B8158E1C-F2BF-493A-BB0E-6AFDFE903612}" type="presParOf" srcId="{36392663-76B9-4BC2-ADEF-C10B980CBD1C}" destId="{D2F6FE35-2D0B-494C-9F09-32ED12D98EC1}" srcOrd="3" destOrd="0" presId="urn:microsoft.com/office/officeart/2018/2/layout/IconVerticalSolidList"/>
    <dgm:cxn modelId="{22EA721F-81BC-4F36-ADE7-88F377D80E39}" type="presParOf" srcId="{D127DD96-79A3-46FF-9075-FA3F62B23BCB}" destId="{5A43398C-86E6-41E1-A4A7-802F921B7B0D}" srcOrd="9" destOrd="0" presId="urn:microsoft.com/office/officeart/2018/2/layout/IconVerticalSolidList"/>
    <dgm:cxn modelId="{EF6C22E9-204F-4B81-9436-B02CA599869C}" type="presParOf" srcId="{D127DD96-79A3-46FF-9075-FA3F62B23BCB}" destId="{6E8664DF-0164-4BE9-A7EE-7E040B9CDB13}" srcOrd="10" destOrd="0" presId="urn:microsoft.com/office/officeart/2018/2/layout/IconVerticalSolidList"/>
    <dgm:cxn modelId="{E7FECB0E-26E8-401D-AAB2-7C738BCDB280}" type="presParOf" srcId="{6E8664DF-0164-4BE9-A7EE-7E040B9CDB13}" destId="{06100796-3829-447C-BF0B-20803359A21E}" srcOrd="0" destOrd="0" presId="urn:microsoft.com/office/officeart/2018/2/layout/IconVerticalSolidList"/>
    <dgm:cxn modelId="{018BC6A7-7E2C-4759-A228-791A72F5002C}" type="presParOf" srcId="{6E8664DF-0164-4BE9-A7EE-7E040B9CDB13}" destId="{8F6B8E57-AE7B-474B-9F85-364D7F4FF410}" srcOrd="1" destOrd="0" presId="urn:microsoft.com/office/officeart/2018/2/layout/IconVerticalSolidList"/>
    <dgm:cxn modelId="{5A6CE76B-A717-49AB-B74C-236977B8FDF8}" type="presParOf" srcId="{6E8664DF-0164-4BE9-A7EE-7E040B9CDB13}" destId="{185627A4-8FAF-451C-8AD1-4B21CAD79089}" srcOrd="2" destOrd="0" presId="urn:microsoft.com/office/officeart/2018/2/layout/IconVerticalSolidList"/>
    <dgm:cxn modelId="{70C2018A-8936-495F-90B0-684EDBC5B861}" type="presParOf" srcId="{6E8664DF-0164-4BE9-A7EE-7E040B9CDB13}" destId="{1207C15D-A40C-41A8-9B88-391FD99E1BB6}" srcOrd="3" destOrd="0" presId="urn:microsoft.com/office/officeart/2018/2/layout/IconVerticalSolidList"/>
    <dgm:cxn modelId="{F2EE97EE-DE18-4649-A6B1-A174CDB13671}" type="presParOf" srcId="{D127DD96-79A3-46FF-9075-FA3F62B23BCB}" destId="{A23B434B-4321-4ECD-BBDC-7F1517EA5CC1}" srcOrd="11" destOrd="0" presId="urn:microsoft.com/office/officeart/2018/2/layout/IconVerticalSolidList"/>
    <dgm:cxn modelId="{3808661B-D5C2-44B3-BC0A-00FF92E11048}" type="presParOf" srcId="{D127DD96-79A3-46FF-9075-FA3F62B23BCB}" destId="{48EADBFB-AB42-4818-94A3-B983E6E085EF}" srcOrd="12" destOrd="0" presId="urn:microsoft.com/office/officeart/2018/2/layout/IconVerticalSolidList"/>
    <dgm:cxn modelId="{A1FBEF48-D7CC-46F6-B6A8-6334B5A2E5F3}" type="presParOf" srcId="{48EADBFB-AB42-4818-94A3-B983E6E085EF}" destId="{95B035FE-F357-4400-BE72-520C3A72176C}" srcOrd="0" destOrd="0" presId="urn:microsoft.com/office/officeart/2018/2/layout/IconVerticalSolidList"/>
    <dgm:cxn modelId="{7B01C2BF-0019-4BA0-A7D4-FF630D9CDEC3}" type="presParOf" srcId="{48EADBFB-AB42-4818-94A3-B983E6E085EF}" destId="{3998B4AA-A9CA-4EE8-9D67-580FFBD08895}" srcOrd="1" destOrd="0" presId="urn:microsoft.com/office/officeart/2018/2/layout/IconVerticalSolidList"/>
    <dgm:cxn modelId="{B6ACC872-9712-4094-993C-6552FA6B58B4}" type="presParOf" srcId="{48EADBFB-AB42-4818-94A3-B983E6E085EF}" destId="{166D0B3C-0BF7-4A30-8F86-2A0C0DC054CE}" srcOrd="2" destOrd="0" presId="urn:microsoft.com/office/officeart/2018/2/layout/IconVerticalSolidList"/>
    <dgm:cxn modelId="{4C6FA4B1-5109-40F9-A76B-BDB9273F26F5}" type="presParOf" srcId="{48EADBFB-AB42-4818-94A3-B983E6E085EF}" destId="{57A12FC3-8225-4B9E-B3A9-079C4E5FD1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0C78F-7696-46FF-B689-CA22A09092BA}">
      <dsp:nvSpPr>
        <dsp:cNvPr id="0" name=""/>
        <dsp:cNvSpPr/>
      </dsp:nvSpPr>
      <dsp:spPr>
        <a:xfrm>
          <a:off x="0" y="39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1A129-5921-484B-BB65-B6AE0E01B26F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3607B-9E0F-44AB-8A32-B4ED99574295}">
      <dsp:nvSpPr>
        <dsp:cNvPr id="0" name=""/>
        <dsp:cNvSpPr/>
      </dsp:nvSpPr>
      <dsp:spPr>
        <a:xfrm>
          <a:off x="621147" y="39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Motivations</a:t>
          </a:r>
          <a:endParaRPr lang="en-US" sz="1600" kern="1200"/>
        </a:p>
      </dsp:txBody>
      <dsp:txXfrm>
        <a:off x="621147" y="390"/>
        <a:ext cx="5874902" cy="537790"/>
      </dsp:txXfrm>
    </dsp:sp>
    <dsp:sp modelId="{E10FCE96-DA92-443A-A08F-370A0410016C}">
      <dsp:nvSpPr>
        <dsp:cNvPr id="0" name=""/>
        <dsp:cNvSpPr/>
      </dsp:nvSpPr>
      <dsp:spPr>
        <a:xfrm>
          <a:off x="0" y="67262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1DCE8-B081-4C27-A28C-98E37FC9E6E6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4BEF-871C-4040-B363-2AFEF4BA5ADB}">
      <dsp:nvSpPr>
        <dsp:cNvPr id="0" name=""/>
        <dsp:cNvSpPr/>
      </dsp:nvSpPr>
      <dsp:spPr>
        <a:xfrm>
          <a:off x="621147" y="67262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Our Dataset</a:t>
          </a:r>
          <a:endParaRPr lang="en-US" sz="1600" kern="1200"/>
        </a:p>
      </dsp:txBody>
      <dsp:txXfrm>
        <a:off x="621147" y="672628"/>
        <a:ext cx="5874902" cy="537790"/>
      </dsp:txXfrm>
    </dsp:sp>
    <dsp:sp modelId="{979A70F1-505A-4588-9617-A55BF1E7A14E}">
      <dsp:nvSpPr>
        <dsp:cNvPr id="0" name=""/>
        <dsp:cNvSpPr/>
      </dsp:nvSpPr>
      <dsp:spPr>
        <a:xfrm>
          <a:off x="0" y="1344866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22C00-1E37-4581-A15A-DD949DFBAB96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E5720-763C-49F6-803C-228BF01AF0CE}">
      <dsp:nvSpPr>
        <dsp:cNvPr id="0" name=""/>
        <dsp:cNvSpPr/>
      </dsp:nvSpPr>
      <dsp:spPr>
        <a:xfrm>
          <a:off x="621147" y="1344866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Stock-Level Analysis</a:t>
          </a:r>
          <a:endParaRPr lang="en-US" sz="1600" kern="1200"/>
        </a:p>
      </dsp:txBody>
      <dsp:txXfrm>
        <a:off x="621147" y="1344866"/>
        <a:ext cx="5874902" cy="537790"/>
      </dsp:txXfrm>
    </dsp:sp>
    <dsp:sp modelId="{8E8ED86C-E118-471B-AC6F-01A528FA9A3F}">
      <dsp:nvSpPr>
        <dsp:cNvPr id="0" name=""/>
        <dsp:cNvSpPr/>
      </dsp:nvSpPr>
      <dsp:spPr>
        <a:xfrm>
          <a:off x="0" y="2017104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DEA41-2B01-41C5-A077-03A90075BC62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75C1-A1E5-46CA-A45C-51AFE0A240B3}">
      <dsp:nvSpPr>
        <dsp:cNvPr id="0" name=""/>
        <dsp:cNvSpPr/>
      </dsp:nvSpPr>
      <dsp:spPr>
        <a:xfrm>
          <a:off x="621147" y="2017104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Portfolio-Level Analysis</a:t>
          </a:r>
          <a:endParaRPr lang="en-US" sz="1600" kern="1200" dirty="0"/>
        </a:p>
      </dsp:txBody>
      <dsp:txXfrm>
        <a:off x="621147" y="2017104"/>
        <a:ext cx="5874902" cy="537790"/>
      </dsp:txXfrm>
    </dsp:sp>
    <dsp:sp modelId="{1BB0F1C1-A098-4890-A09D-0BD004C8F6EA}">
      <dsp:nvSpPr>
        <dsp:cNvPr id="0" name=""/>
        <dsp:cNvSpPr/>
      </dsp:nvSpPr>
      <dsp:spPr>
        <a:xfrm>
          <a:off x="0" y="2689342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9D20A-740A-454F-AABC-0A6517E4510E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6FE35-2D0B-494C-9F09-32ED12D98EC1}">
      <dsp:nvSpPr>
        <dsp:cNvPr id="0" name=""/>
        <dsp:cNvSpPr/>
      </dsp:nvSpPr>
      <dsp:spPr>
        <a:xfrm>
          <a:off x="621147" y="2689342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Implications for the Market</a:t>
          </a:r>
          <a:endParaRPr lang="en-US" sz="1600" kern="1200" dirty="0"/>
        </a:p>
      </dsp:txBody>
      <dsp:txXfrm>
        <a:off x="621147" y="2689342"/>
        <a:ext cx="5874902" cy="537790"/>
      </dsp:txXfrm>
    </dsp:sp>
    <dsp:sp modelId="{06100796-3829-447C-BF0B-20803359A21E}">
      <dsp:nvSpPr>
        <dsp:cNvPr id="0" name=""/>
        <dsp:cNvSpPr/>
      </dsp:nvSpPr>
      <dsp:spPr>
        <a:xfrm>
          <a:off x="0" y="336158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B8E57-AE7B-474B-9F85-364D7F4FF410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7C15D-A40C-41A8-9B88-391FD99E1BB6}">
      <dsp:nvSpPr>
        <dsp:cNvPr id="0" name=""/>
        <dsp:cNvSpPr/>
      </dsp:nvSpPr>
      <dsp:spPr>
        <a:xfrm>
          <a:off x="621147" y="336158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Conclusions</a:t>
          </a:r>
          <a:endParaRPr lang="en-US" sz="1600" kern="1200"/>
        </a:p>
      </dsp:txBody>
      <dsp:txXfrm>
        <a:off x="621147" y="3361580"/>
        <a:ext cx="5874902" cy="537790"/>
      </dsp:txXfrm>
    </dsp:sp>
    <dsp:sp modelId="{95B035FE-F357-4400-BE72-520C3A72176C}">
      <dsp:nvSpPr>
        <dsp:cNvPr id="0" name=""/>
        <dsp:cNvSpPr/>
      </dsp:nvSpPr>
      <dsp:spPr>
        <a:xfrm>
          <a:off x="0" y="403381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8B4AA-A9CA-4EE8-9D67-580FFBD08895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12FC3-8225-4B9E-B3A9-079C4E5FD1D2}">
      <dsp:nvSpPr>
        <dsp:cNvPr id="0" name=""/>
        <dsp:cNvSpPr/>
      </dsp:nvSpPr>
      <dsp:spPr>
        <a:xfrm>
          <a:off x="621147" y="403381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Appendix</a:t>
          </a:r>
          <a:endParaRPr lang="en-US" sz="1600" kern="1200"/>
        </a:p>
      </dsp:txBody>
      <dsp:txXfrm>
        <a:off x="621147" y="4033818"/>
        <a:ext cx="5874902" cy="53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Caz/robinhoodMark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confetti-free-stocks-does-robinhoods-design-make-trading-too-easy-11597915801?st=3n7ahrfaahomesk&amp;reflink=article_copyURL_share&amp;fbclid=IwAR3EBqRjg8_Om_dnoJH8gWlUcHOVJM2y2qqorQBUPBnMVdzut37K8SxkF3w" TargetMode="External"/><Relationship Id="rId2" Type="http://schemas.openxmlformats.org/officeDocument/2006/relationships/hyperlink" Target="https://fortune.com/2020/08/10/robinhood-popularity-data-robintrack-stock-market-trading-track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ba.tuck.dartmouth.edu/pages/faculty/ken.french/data_libr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F615-01A5-4C4B-B6BC-D7C0C2C0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FR">
                <a:solidFill>
                  <a:schemeClr val="tx1">
                    <a:lumMod val="85000"/>
                    <a:lumOff val="15000"/>
                  </a:schemeClr>
                </a:solidFill>
              </a:rPr>
              <a:t>Implications for risk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24B94-3AC2-234C-B981-05ED5F3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dirty="0"/>
              <a:t>Widespread Amateur Trading</a:t>
            </a:r>
            <a:endParaRPr lang="en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65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82DF7B-1C94-1146-94E7-CB90E3C9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Stock-Level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4FC39-E53A-2340-B215-11DDB744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Relating Robinhood Trading and Stock-Level Volatility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69F4-61DB-47B6-B35D-8A8B782863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06" r="43470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2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55E97-CD9F-944E-9662-86E09CA4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Most Popular  Companies on Robinhood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5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6D8493F-FB46-EA49-B946-154415F9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7698"/>
            <a:ext cx="4808911" cy="6411882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Content Placeholder 48">
            <a:extLst>
              <a:ext uri="{FF2B5EF4-FFF2-40B4-BE49-F238E27FC236}">
                <a16:creationId xmlns:a16="http://schemas.microsoft.com/office/drawing/2014/main" id="{749DBA88-E7A9-4389-A0A1-16FA08D3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Often mediatic and B2C companies</a:t>
            </a:r>
          </a:p>
          <a:p>
            <a:r>
              <a:rPr lang="en-US" dirty="0">
                <a:solidFill>
                  <a:srgbClr val="EBEBEB"/>
                </a:solidFill>
              </a:rPr>
              <a:t>Sectorial bet: high technology</a:t>
            </a:r>
          </a:p>
        </p:txBody>
      </p:sp>
    </p:spTree>
    <p:extLst>
      <p:ext uri="{BB962C8B-B14F-4D97-AF65-F5344CB8AC3E}">
        <p14:creationId xmlns:p14="http://schemas.microsoft.com/office/powerpoint/2010/main" val="228242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196748-852C-9B44-A6BD-437E516E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FR"/>
              <a:t>Measuring Stock-Level Volatility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C01800-8CA0-E04B-90AC-F8492D4CD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</p:spPr>
            <p:txBody>
              <a:bodyPr anchor="ctr">
                <a:normAutofit/>
              </a:bodyPr>
              <a:lstStyle/>
              <a:p>
                <a:r>
                  <a:rPr lang="en-FR" dirty="0"/>
                  <a:t>Daily Realized Volatility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FR" dirty="0"/>
              </a:p>
              <a:p>
                <a:pPr marL="0" indent="0">
                  <a:buNone/>
                </a:pPr>
                <a:endParaRPr lang="en-FR" dirty="0"/>
              </a:p>
              <a:p>
                <a:r>
                  <a:rPr lang="en-FR" dirty="0"/>
                  <a:t>Conditional Daily Volatility using a GJR-GARCH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FR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C01800-8CA0-E04B-90AC-F8492D4C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  <a:blipFill>
                <a:blip r:embed="rId4"/>
                <a:stretch>
                  <a:fillRect l="-396" r="-19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EFF5-53D4-A749-BCF3-EE69D62E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One notable example: Faceook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12DA2-5FBD-5249-9DD2-F2CF179E8C3C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bought Facebook after the largest price drop (19%) in the history of Facebook, on July 25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 up of a store&#10;&#10;Description automatically generated">
            <a:extLst>
              <a:ext uri="{FF2B5EF4-FFF2-40B4-BE49-F238E27FC236}">
                <a16:creationId xmlns:a16="http://schemas.microsoft.com/office/drawing/2014/main" id="{43F2F37F-6EEB-4F41-A068-C0429835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" t="46347" r="-283" b="46656"/>
          <a:stretch/>
        </p:blipFill>
        <p:spPr>
          <a:xfrm>
            <a:off x="4561950" y="1739306"/>
            <a:ext cx="7511337" cy="39665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810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D437-8753-A646-80D6-E669C700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Does Robinhood bring more information than Market Volatility?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5127-C499-A547-9E5B-070A71B5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5549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40896-96A0-074C-9819-D0899B14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Analyzing the robinhood portfolio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9E74-D69C-6845-BD07-35E21514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Portfolio-Level Analysis</a:t>
            </a:r>
          </a:p>
        </p:txBody>
      </p:sp>
    </p:spTree>
    <p:extLst>
      <p:ext uri="{BB962C8B-B14F-4D97-AF65-F5344CB8AC3E}">
        <p14:creationId xmlns:p14="http://schemas.microsoft.com/office/powerpoint/2010/main" val="341386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2BCE0-F8BF-3B42-9C3D-B920E89F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Constructing the Robinhood Portfolio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797BB-D3A6-CD47-B8FC-90128088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Our dataset forces us to make assumptions to construct the cap-weighted portfolio</a:t>
            </a:r>
          </a:p>
          <a:p>
            <a:pPr lvl="1"/>
            <a:r>
              <a:rPr lang="en-GB" dirty="0"/>
              <a:t>Assume that the number of shares of a company held by a user who owns at least some share of that company is independent of the company</a:t>
            </a:r>
          </a:p>
          <a:p>
            <a:pPr lvl="2"/>
            <a:r>
              <a:rPr lang="en-GB" dirty="0"/>
              <a:t>The number of shares held for each company is proportional to the number of users who own that share</a:t>
            </a:r>
          </a:p>
          <a:p>
            <a:r>
              <a:rPr lang="en-FR" b="1" dirty="0"/>
              <a:t>Rebalance daily </a:t>
            </a:r>
            <a:r>
              <a:rPr lang="en-FR" dirty="0"/>
              <a:t>using the number of users holding and the price of that day</a:t>
            </a:r>
          </a:p>
        </p:txBody>
      </p:sp>
    </p:spTree>
    <p:extLst>
      <p:ext uri="{BB962C8B-B14F-4D97-AF65-F5344CB8AC3E}">
        <p14:creationId xmlns:p14="http://schemas.microsoft.com/office/powerpoint/2010/main" val="193039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16F17-01B2-9440-AC98-14AE950E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Largest weights in the Robinhood Portfolio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28AFBD1-34AA-4E57-8D3E-0CF5A379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AMZN still most popular</a:t>
            </a:r>
          </a:p>
          <a:p>
            <a:r>
              <a:rPr lang="en-US" sz="1600" dirty="0"/>
              <a:t>TSLA gathering momentum</a:t>
            </a:r>
          </a:p>
          <a:p>
            <a:endParaRPr lang="en-US" sz="16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B2132FA-7236-C848-8C73-DC6EC4CA62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66" r="13528" b="4"/>
          <a:stretch/>
        </p:blipFill>
        <p:spPr>
          <a:xfrm>
            <a:off x="5240417" y="1447799"/>
            <a:ext cx="2764091" cy="4572001"/>
          </a:xfrm>
          <a:prstGeom prst="rect">
            <a:avLst/>
          </a:prstGeom>
          <a:effectLst/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7402089-224F-9E43-A141-630A89CEA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/>
          <a:srcRect l="3675" r="15720" b="4"/>
          <a:stretch/>
        </p:blipFill>
        <p:spPr>
          <a:xfrm>
            <a:off x="8586074" y="1447799"/>
            <a:ext cx="2764056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97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20EDA3-3EB8-0844-BE82-D098CB9E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0"/>
            <a:ext cx="7499386" cy="3749693"/>
          </a:xfrm>
          <a:prstGeom prst="rect">
            <a:avLst/>
          </a:prstGeom>
          <a:effectLst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84BFA8-DF44-1F43-8199-261BD651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Returns of the Robinhood Portfolio</a:t>
            </a:r>
          </a:p>
        </p:txBody>
      </p:sp>
    </p:spTree>
    <p:extLst>
      <p:ext uri="{BB962C8B-B14F-4D97-AF65-F5344CB8AC3E}">
        <p14:creationId xmlns:p14="http://schemas.microsoft.com/office/powerpoint/2010/main" val="403685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0BD93-3752-0348-8D96-0C40EDD4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000">
                <a:solidFill>
                  <a:srgbClr val="EBEBEB"/>
                </a:solidFill>
              </a:rPr>
              <a:t>The Volatility of the Robinhood Portfolio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CA0DA-A231-4B33-8DFA-0CA4370C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Important spikes (daily volatility up to 7%)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4FE1F94-34E9-A145-A8AA-33A5BF98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10" y="1984073"/>
            <a:ext cx="7819928" cy="3909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397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653F5-E3B7-7243-8DF8-A1C123F7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FR" sz="3200">
                <a:solidFill>
                  <a:srgbClr val="F2F2F2"/>
                </a:solidFill>
              </a:rPr>
              <a:t>Roadmap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42D8D6BB-2DE5-4D6D-AC1A-5FC72C416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2309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792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94CA6-1EEF-9E4A-9A09-2BFF3448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EBEBEB"/>
                </a:solidFill>
              </a:rPr>
              <a:t>Fat Tails – The Hill Estimator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BA008-A635-FE45-A912-C0762ACB5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FR" dirty="0">
                    <a:solidFill>
                      <a:srgbClr val="FFFFFF"/>
                    </a:solidFill>
                  </a:rPr>
                  <a:t>A lower value of the Hill Estimator indicates a fatter tail:</a:t>
                </a:r>
                <a:endParaRPr 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FFFFFF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>
                    <a:solidFill>
                      <a:srgbClr val="FFFFFF"/>
                    </a:solidFill>
                  </a:rPr>
                  <a:t>W</a:t>
                </a:r>
                <a:r>
                  <a:rPr lang="en-FR" dirty="0">
                    <a:solidFill>
                      <a:srgbClr val="FFFFFF"/>
                    </a:solidFill>
                  </a:rPr>
                  <a:t>here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⁡[0,</m:t>
                          </m:r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FR" dirty="0">
                  <a:solidFill>
                    <a:srgbClr val="FFFFFF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is the number of entries in the tail,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are absolute returns,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is a given cut-off value beyond which we want to measure the fatness of the tail (the 95th percentile and 99th percentile of absolute returns).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BA008-A635-FE45-A912-C0762ACB5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2"/>
                <a:stretch>
                  <a:fillRect l="-901" t="-2676" b="-66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3808622-AB58-6846-B39A-685D77AAE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67783"/>
              </p:ext>
            </p:extLst>
          </p:nvPr>
        </p:nvGraphicFramePr>
        <p:xfrm>
          <a:off x="7563742" y="2442359"/>
          <a:ext cx="3980140" cy="197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71">
                  <a:extLst>
                    <a:ext uri="{9D8B030D-6E8A-4147-A177-3AD203B41FA5}">
                      <a16:colId xmlns:a16="http://schemas.microsoft.com/office/drawing/2014/main" val="674174112"/>
                    </a:ext>
                  </a:extLst>
                </a:gridCol>
                <a:gridCol w="985159">
                  <a:extLst>
                    <a:ext uri="{9D8B030D-6E8A-4147-A177-3AD203B41FA5}">
                      <a16:colId xmlns:a16="http://schemas.microsoft.com/office/drawing/2014/main" val="3305774229"/>
                    </a:ext>
                  </a:extLst>
                </a:gridCol>
                <a:gridCol w="1380210">
                  <a:extLst>
                    <a:ext uri="{9D8B030D-6E8A-4147-A177-3AD203B41FA5}">
                      <a16:colId xmlns:a16="http://schemas.microsoft.com/office/drawing/2014/main" val="3749078313"/>
                    </a:ext>
                  </a:extLst>
                </a:gridCol>
              </a:tblGrid>
              <a:tr h="657760">
                <a:tc>
                  <a:txBody>
                    <a:bodyPr/>
                    <a:lstStyle/>
                    <a:p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/>
                        <a:t>S&amp;P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/>
                        <a:t>Robinhood Portfolio</a:t>
                      </a:r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879987588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FR" sz="1700"/>
                        <a:t>Hill Estimator (95%)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0.4560</a:t>
                      </a:r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0.5751</a:t>
                      </a:r>
                      <a:endParaRPr lang="en-FR" sz="1700"/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1164697476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700"/>
                        <a:t>Hill Estimator (99%)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0.4025</a:t>
                      </a:r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1.0393</a:t>
                      </a:r>
                      <a:endParaRPr lang="en-FR" sz="1700"/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395587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7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ADE29-B4AB-654B-A8FF-9DF139FF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600">
                <a:solidFill>
                  <a:srgbClr val="EBEBEB"/>
                </a:solidFill>
              </a:rPr>
              <a:t>The Robinhood Portfolio in the CAPM framework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A996-BAA3-274C-82C4-ED93907EF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>
                  <a:solidFill>
                    <a:srgbClr val="FFFFFF"/>
                  </a:solidFill>
                </a:endParaRPr>
              </a:p>
              <a:p>
                <a:r>
                  <a:rPr lang="en-FR">
                    <a:solidFill>
                      <a:srgbClr val="FFFFFF"/>
                    </a:solidFill>
                  </a:rPr>
                  <a:t>Daily alpha is economically and statistically significant</a:t>
                </a:r>
              </a:p>
              <a:p>
                <a:pPr lvl="1"/>
                <a:r>
                  <a:rPr lang="en-FR">
                    <a:solidFill>
                      <a:srgbClr val="FFFFFF"/>
                    </a:solidFill>
                  </a:rPr>
                  <a:t>95% confidence interval is</a:t>
                </a:r>
              </a:p>
              <a:p>
                <a:r>
                  <a:rPr lang="en-FR">
                    <a:solidFill>
                      <a:srgbClr val="FFFFFF"/>
                    </a:solidFill>
                  </a:rPr>
                  <a:t>More than unit exposure to the market</a:t>
                </a:r>
              </a:p>
              <a:p>
                <a:r>
                  <a:rPr lang="en-FR">
                    <a:solidFill>
                      <a:srgbClr val="FFFFFF"/>
                    </a:solidFill>
                  </a:rPr>
                  <a:t>Apparently good Annualized Investment Ratio (0.729) over the market is completely insignificant because of the lack of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A996-BAA3-274C-82C4-ED93907EF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2"/>
                <a:stretch>
                  <a:fillRect l="-450" r="-45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6F5C1-F433-F04C-95EC-2E21230BB322}"/>
                  </a:ext>
                </a:extLst>
              </p:cNvPr>
              <p:cNvSpPr txBox="1"/>
              <p:nvPr/>
            </p:nvSpPr>
            <p:spPr>
              <a:xfrm>
                <a:off x="8461612" y="4585648"/>
                <a:ext cx="266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F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dirty="0"/>
                  <a:t>: 0.706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6F5C1-F433-F04C-95EC-2E21230BB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12" y="4585648"/>
                <a:ext cx="2666636" cy="369332"/>
              </a:xfrm>
              <a:prstGeom prst="rect">
                <a:avLst/>
              </a:prstGeom>
              <a:blipFill>
                <a:blip r:embed="rId3"/>
                <a:stretch>
                  <a:fillRect l="-1896" t="-3226" b="-2258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6A647D-6707-0344-A2F1-EEEE439AB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619497"/>
              </p:ext>
            </p:extLst>
          </p:nvPr>
        </p:nvGraphicFramePr>
        <p:xfrm>
          <a:off x="7563742" y="2637073"/>
          <a:ext cx="3980142" cy="158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19">
                  <a:extLst>
                    <a:ext uri="{9D8B030D-6E8A-4147-A177-3AD203B41FA5}">
                      <a16:colId xmlns:a16="http://schemas.microsoft.com/office/drawing/2014/main" val="1270634657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1997290949"/>
                    </a:ext>
                  </a:extLst>
                </a:gridCol>
                <a:gridCol w="632171">
                  <a:extLst>
                    <a:ext uri="{9D8B030D-6E8A-4147-A177-3AD203B41FA5}">
                      <a16:colId xmlns:a16="http://schemas.microsoft.com/office/drawing/2014/main" val="146692068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3020552551"/>
                    </a:ext>
                  </a:extLst>
                </a:gridCol>
                <a:gridCol w="821476">
                  <a:extLst>
                    <a:ext uri="{9D8B030D-6E8A-4147-A177-3AD203B41FA5}">
                      <a16:colId xmlns:a16="http://schemas.microsoft.com/office/drawing/2014/main" val="1018793217"/>
                    </a:ext>
                  </a:extLst>
                </a:gridCol>
              </a:tblGrid>
              <a:tr h="418713">
                <a:tc>
                  <a:txBody>
                    <a:bodyPr/>
                    <a:lstStyle/>
                    <a:p>
                      <a:endParaRPr lang="en-FR" sz="110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Alpha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Beta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Residual Volatility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Estimated IR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2458284511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r>
                        <a:rPr lang="en-FR" sz="1100"/>
                        <a:t>Value (daily)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  <a:endParaRPr lang="en-FR" sz="110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1.0074</a:t>
                      </a:r>
                      <a:endParaRPr lang="en-FR" sz="1100" dirty="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0.0102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0.0608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1109677040"/>
                  </a:ext>
                </a:extLst>
              </a:tr>
              <a:tr h="746427">
                <a:tc>
                  <a:txBody>
                    <a:bodyPr/>
                    <a:lstStyle/>
                    <a:p>
                      <a:r>
                        <a:rPr lang="en-FR" sz="1100"/>
                        <a:t>Standard error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95% Confidence Intervalle [-0.001, 0.001]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F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FR" sz="1100">
                        <a:effectLst/>
                      </a:endParaRPr>
                    </a:p>
                  </a:txBody>
                  <a:tcPr marL="55248" marR="55248" marT="27623" marB="27623" anchor="ctr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- 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 dirty="0"/>
                        <a:t>Scales as sqrt(Y)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40437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6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C1810-68A3-8440-A04A-70675A5C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Robinhood Portfolio Factor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E988D1B-9F1F-014C-AA94-270C49D26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08319" y="1597754"/>
            <a:ext cx="5614835" cy="350927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325B0-3E79-1049-B9A2-A259591658C8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4 Factors: Momentum, Market, SMB, HML</a:t>
            </a:r>
          </a:p>
          <a:p>
            <a:r>
              <a:rPr lang="en-US" dirty="0">
                <a:solidFill>
                  <a:srgbClr val="FFFFFF"/>
                </a:solidFill>
              </a:rPr>
              <a:t>Unsignificant alpha (P-Value = 0.594)</a:t>
            </a:r>
          </a:p>
          <a:p>
            <a:r>
              <a:rPr lang="en-US" dirty="0">
                <a:solidFill>
                  <a:srgbClr val="FFFFFF"/>
                </a:solidFill>
              </a:rPr>
              <a:t>All coefficients are very significant (highest P-value for coefficients is 0.016, for size)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02E9B-B711-894C-A28F-754269B9EBBE}"/>
                  </a:ext>
                </a:extLst>
              </p:cNvPr>
              <p:cNvSpPr txBox="1"/>
              <p:nvPr/>
            </p:nvSpPr>
            <p:spPr>
              <a:xfrm>
                <a:off x="7082210" y="5296090"/>
                <a:ext cx="266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F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dirty="0"/>
                  <a:t>: 0.743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02E9B-B711-894C-A28F-754269B9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10" y="5296090"/>
                <a:ext cx="2666636" cy="369332"/>
              </a:xfrm>
              <a:prstGeom prst="rect">
                <a:avLst/>
              </a:prstGeom>
              <a:blipFill>
                <a:blip r:embed="rId3"/>
                <a:stretch>
                  <a:fillRect l="-1896" t="-10345" b="-3103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75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6EDB1-576A-424D-8A71-9D2235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82D04-7461-BD47-9410-1A0CEB8B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R" dirty="0"/>
              <a:t>Robinhood Traders exhibit some distinctive behaviours</a:t>
            </a:r>
          </a:p>
          <a:p>
            <a:pPr lvl="1"/>
            <a:r>
              <a:rPr lang="en-FR" dirty="0"/>
              <a:t>Invest in companies they know through the media, or interect with as customers</a:t>
            </a:r>
          </a:p>
          <a:p>
            <a:pPr lvl="1"/>
            <a:r>
              <a:rPr lang="en-FR" dirty="0"/>
              <a:t>React to volatility more than provoke it, “buying at a discount”</a:t>
            </a:r>
          </a:p>
          <a:p>
            <a:r>
              <a:rPr lang="en-FR" dirty="0"/>
              <a:t>On the </a:t>
            </a:r>
            <a:r>
              <a:rPr lang="en-FR" u="sng" dirty="0"/>
              <a:t>aggregated</a:t>
            </a:r>
            <a:r>
              <a:rPr lang="en-FR" dirty="0"/>
              <a:t> level, the Robinhood portfolio has:</a:t>
            </a:r>
          </a:p>
          <a:p>
            <a:pPr lvl="1"/>
            <a:r>
              <a:rPr lang="en-FR" dirty="0"/>
              <a:t>Positive Investment Ratio against the S&amp;P500</a:t>
            </a:r>
          </a:p>
          <a:p>
            <a:pPr lvl="1"/>
            <a:r>
              <a:rPr lang="en-FR" dirty="0"/>
              <a:t>Trendy Robinhood Stocks could benefit vast public popularity. Is Robinhood popularity a leading indicator of good performance? Wisdom of Crowds?</a:t>
            </a:r>
          </a:p>
          <a:p>
            <a:pPr lvl="1"/>
            <a:r>
              <a:rPr lang="en-FR" dirty="0"/>
              <a:t>Performance of the Robinhood portfolio well explained by risks taken in our Four-Factor model: Robinhood is not a new market factor (yet)</a:t>
            </a:r>
          </a:p>
          <a:p>
            <a:r>
              <a:rPr lang="en-FR" u="sng" dirty="0"/>
              <a:t>Individual</a:t>
            </a:r>
            <a:r>
              <a:rPr lang="en-FR" dirty="0"/>
              <a:t> traders probably have way worse results, because very limited diversification (“all-in” behaviour)</a:t>
            </a:r>
          </a:p>
        </p:txBody>
      </p:sp>
    </p:spTree>
    <p:extLst>
      <p:ext uri="{BB962C8B-B14F-4D97-AF65-F5344CB8AC3E}">
        <p14:creationId xmlns:p14="http://schemas.microsoft.com/office/powerpoint/2010/main" val="398001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3EDFD-9961-7745-A075-A87C84C0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Repository, data sources, references, report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A0061-1F2D-B440-80CB-F63F3597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257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A398-15C2-014F-9F09-677C7AC4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Repository,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E183-70C6-5E4A-B8F5-1DE22194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All the code used to create the dataset and analyze it is available on the GitHub repository: </a:t>
            </a:r>
            <a:r>
              <a:rPr lang="en-GB" u="sng" dirty="0">
                <a:hlinkClick r:id="rId2"/>
              </a:rPr>
              <a:t>https://github.com/GabCaz/robinhoodMarket</a:t>
            </a:r>
            <a:endParaRPr lang="en-GB" u="sng" dirty="0"/>
          </a:p>
          <a:p>
            <a:pPr lvl="1"/>
            <a:r>
              <a:rPr lang="en-GB" dirty="0"/>
              <a:t>README.MD explains repository structure and how to run the code</a:t>
            </a:r>
          </a:p>
          <a:p>
            <a:pPr lvl="1"/>
            <a:r>
              <a:rPr lang="en-GB" dirty="0"/>
              <a:t>Data sources </a:t>
            </a:r>
          </a:p>
        </p:txBody>
      </p:sp>
    </p:spTree>
    <p:extLst>
      <p:ext uri="{BB962C8B-B14F-4D97-AF65-F5344CB8AC3E}">
        <p14:creationId xmlns:p14="http://schemas.microsoft.com/office/powerpoint/2010/main" val="327056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ABBB-2252-E045-91CB-7CD4F429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E796-0AC0-9A4E-B6C0-2A08812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[</a:t>
            </a:r>
            <a:r>
              <a:rPr lang="en-GB" u="sng" dirty="0">
                <a:hlinkClick r:id="rId2"/>
              </a:rPr>
              <a:t>https://fortune.com/2020/08/10/robinhood-popularity-data-robintrack-stock-market-trading-tracker/</a:t>
            </a:r>
            <a:r>
              <a:rPr lang="en-GB" dirty="0"/>
              <a:t>] About Robinhood’s decision to make its stock popularity API for data access unavailable</a:t>
            </a:r>
          </a:p>
          <a:p>
            <a:r>
              <a:rPr lang="en-GB" dirty="0"/>
              <a:t>[</a:t>
            </a:r>
            <a:r>
              <a:rPr lang="en-GB" u="sng" dirty="0">
                <a:hlinkClick r:id="rId3"/>
              </a:rPr>
              <a:t>https://www.wsj.com/articles/confetti-free-stocks-does-robinhoods-design-make-trading-too-easy-11597915801?st=3n7ahrfaahomesk&amp;reflink=article_copyURL_share&amp;fbclid=IwAR3EBqRjg8_Om_dnoJH8gWlUcHOVJM2y2qqorQBUPBnMVdzut37K8SxkF3w</a:t>
            </a:r>
            <a:r>
              <a:rPr lang="en-GB" dirty="0"/>
              <a:t>] A behavioural finance analysis of Robinhood’s mechanisms to encourage users to trade more and give a game-like experience to traders</a:t>
            </a:r>
          </a:p>
          <a:p>
            <a:r>
              <a:rPr lang="en-GB" dirty="0"/>
              <a:t>[</a:t>
            </a:r>
            <a:r>
              <a:rPr lang="en-GB" u="sng" dirty="0"/>
              <a:t>http://</a:t>
            </a:r>
            <a:r>
              <a:rPr lang="en-GB" u="sng" dirty="0" err="1"/>
              <a:t>www.utstat.toronto.edu</a:t>
            </a:r>
            <a:r>
              <a:rPr lang="en-GB" u="sng" dirty="0"/>
              <a:t>/</a:t>
            </a:r>
            <a:r>
              <a:rPr lang="en-GB" u="sng" dirty="0" err="1"/>
              <a:t>keith</a:t>
            </a:r>
            <a:r>
              <a:rPr lang="en-GB" u="sng" dirty="0"/>
              <a:t>/papers/</a:t>
            </a:r>
            <a:r>
              <a:rPr lang="en-GB" u="sng" dirty="0" err="1"/>
              <a:t>robusthill.pdf</a:t>
            </a:r>
            <a:r>
              <a:rPr lang="en-GB" dirty="0"/>
              <a:t>] Presentation of the Hill Estimator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967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F9BA6-11D8-DA4B-BA79-8F14D779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Explosion in amateur trading and gameR-traders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4CFC-03B6-6B4E-BFAB-8BC45963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220266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D9CBE-2794-B149-95D6-DCCF4A48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600">
                <a:solidFill>
                  <a:srgbClr val="EBEBEB"/>
                </a:solidFill>
              </a:rPr>
              <a:t>Behavioral Finance Approach: Robinhood Gamers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44CA1-CF00-9343-9062-FFD508DD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FFFFFF"/>
                </a:solidFill>
              </a:rPr>
              <a:t>Wall-Street Journal: </a:t>
            </a:r>
            <a:r>
              <a:rPr lang="en-GB" i="1">
                <a:solidFill>
                  <a:srgbClr val="FFFFFF"/>
                </a:solidFill>
              </a:rPr>
              <a:t>Does Robinhood Make It Too Easy to Trade? From Free Stocks to Confetti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“</a:t>
            </a:r>
            <a:r>
              <a:rPr lang="en-GB" b="1">
                <a:solidFill>
                  <a:srgbClr val="FFFFFF"/>
                </a:solidFill>
              </a:rPr>
              <a:t>Nudging</a:t>
            </a:r>
            <a:r>
              <a:rPr lang="en-GB">
                <a:solidFill>
                  <a:srgbClr val="FFFFFF"/>
                </a:solidFill>
              </a:rPr>
              <a:t>”: Button brightness, Difficult to cancel trades</a:t>
            </a:r>
          </a:p>
          <a:p>
            <a:pPr lvl="1"/>
            <a:r>
              <a:rPr lang="en-GB" b="1">
                <a:solidFill>
                  <a:srgbClr val="FFFFFF"/>
                </a:solidFill>
              </a:rPr>
              <a:t>Addictive</a:t>
            </a:r>
            <a:r>
              <a:rPr lang="en-GB">
                <a:solidFill>
                  <a:srgbClr val="FFFFFF"/>
                </a:solidFill>
              </a:rPr>
              <a:t> behaviours: up to 5 hours of trading a day</a:t>
            </a:r>
          </a:p>
          <a:p>
            <a:pPr lvl="1"/>
            <a:r>
              <a:rPr lang="en-GB" b="1">
                <a:solidFill>
                  <a:srgbClr val="FFFFFF"/>
                </a:solidFill>
              </a:rPr>
              <a:t>Gaming</a:t>
            </a:r>
            <a:r>
              <a:rPr lang="en-GB">
                <a:solidFill>
                  <a:srgbClr val="FFFFFF"/>
                </a:solidFill>
              </a:rPr>
              <a:t>: Confetti when deposit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User leaderboard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User suicide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6601F68F-3540-DE4F-8580-9A50F745B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59" r="-1" b="103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569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67E7A-8ED0-DA4C-B138-D1FE5968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Evolution in Robinhood Traders during the Covid Episode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FC56-D649-184F-9C4E-A59504DA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Proxy</a:t>
            </a:r>
            <a:r>
              <a:rPr lang="en-US" sz="1400" dirty="0">
                <a:solidFill>
                  <a:srgbClr val="FFFFFF"/>
                </a:solidFill>
              </a:rPr>
              <a:t> for popularity: sum of the number of users owning at least a share, across the 8,500+ shares available in the  Robinhood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Did people trade out of </a:t>
            </a:r>
            <a:r>
              <a:rPr lang="en-US" sz="1400" b="1" dirty="0">
                <a:solidFill>
                  <a:srgbClr val="FFFFFF"/>
                </a:solidFill>
              </a:rPr>
              <a:t>boredom</a:t>
            </a:r>
            <a:r>
              <a:rPr lang="en-US" sz="14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463FA5-5079-6648-B83C-06826CE69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048451" y="1568517"/>
            <a:ext cx="6495847" cy="4330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918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EF7E-BEB1-5C41-8F13-82332519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9C58-9E00-6A44-9B6C-DCDC635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What are key behaviors of Robinhood traders?</a:t>
            </a:r>
          </a:p>
          <a:p>
            <a:r>
              <a:rPr lang="en-FR" dirty="0"/>
              <a:t>What are the implications of Robinhood trading for risk management?</a:t>
            </a:r>
          </a:p>
          <a:p>
            <a:pPr lvl="1"/>
            <a:r>
              <a:rPr lang="en-FR" dirty="0"/>
              <a:t>For some </a:t>
            </a:r>
            <a:r>
              <a:rPr lang="en-FR" b="1" dirty="0"/>
              <a:t>individual stocks</a:t>
            </a:r>
          </a:p>
          <a:p>
            <a:pPr lvl="1"/>
            <a:r>
              <a:rPr lang="en-FR" dirty="0"/>
              <a:t>For </a:t>
            </a:r>
            <a:r>
              <a:rPr lang="en-FR" b="1" dirty="0"/>
              <a:t>Robinhood users collectively</a:t>
            </a:r>
          </a:p>
          <a:p>
            <a:pPr lvl="1"/>
            <a:r>
              <a:rPr lang="en-FR" dirty="0"/>
              <a:t>For the </a:t>
            </a:r>
            <a:r>
              <a:rPr lang="en-FR" b="1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90786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AE783-666F-4828-A9E5-C02CBC16DA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E2A52A-D2C0-1F41-8E0E-A908051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Our Dataset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A2F0A-6740-944F-8BC7-236F0888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Relating Robinhood Usage…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FCA2EF-5DF6-B241-BC86-7FCE4D96D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650101"/>
              </p:ext>
            </p:extLst>
          </p:nvPr>
        </p:nvGraphicFramePr>
        <p:xfrm>
          <a:off x="1103312" y="2052638"/>
          <a:ext cx="8947522" cy="294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9301">
                  <a:extLst>
                    <a:ext uri="{9D8B030D-6E8A-4147-A177-3AD203B41FA5}">
                      <a16:colId xmlns:a16="http://schemas.microsoft.com/office/drawing/2014/main" val="1247411882"/>
                    </a:ext>
                  </a:extLst>
                </a:gridCol>
                <a:gridCol w="5918221">
                  <a:extLst>
                    <a:ext uri="{9D8B030D-6E8A-4147-A177-3AD203B41FA5}">
                      <a16:colId xmlns:a16="http://schemas.microsoft.com/office/drawing/2014/main" val="8963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Robinhood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Robintrack.net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7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What We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How many users own each of the </a:t>
                      </a:r>
                      <a:r>
                        <a:rPr lang="en-GB" dirty="0"/>
                        <a:t>8,597 stocks</a:t>
                      </a:r>
                      <a:r>
                        <a:rPr lang="en-FR" dirty="0"/>
                        <a:t> available on Robinhood?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0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Time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May 2, 2018 to August 13, 2020, 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Caveats and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FR" dirty="0"/>
                        <a:t>Robinhood gives free shares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FR" i="1" dirty="0"/>
                        <a:t>Number of users</a:t>
                      </a:r>
                      <a:r>
                        <a:rPr lang="en-FR" dirty="0"/>
                        <a:t> who own a stock</a:t>
                      </a:r>
                    </a:p>
                    <a:p>
                      <a:pPr lvl="3"/>
                      <a:r>
                        <a:rPr lang="en-GB" dirty="0"/>
                        <a:t>Size of the position?</a:t>
                      </a:r>
                    </a:p>
                    <a:p>
                      <a:pPr lvl="3"/>
                      <a:r>
                        <a:rPr lang="en-GB" dirty="0"/>
                        <a:t>Rebalancing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4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E13F-7FD3-5B4D-959A-86B20256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… to Patterns in Returns on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95C8-2FA2-6F4F-BBDA-07EF7FB5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Download daily price data for the </a:t>
            </a:r>
            <a:r>
              <a:rPr lang="en-GB" dirty="0"/>
              <a:t>8,597 stocks on Robinhood through Yahoo Finance</a:t>
            </a:r>
          </a:p>
          <a:p>
            <a:r>
              <a:rPr lang="en-GB" dirty="0" err="1"/>
              <a:t>Fama</a:t>
            </a:r>
            <a:r>
              <a:rPr lang="en-GB" dirty="0"/>
              <a:t>-French factors from </a:t>
            </a:r>
            <a:r>
              <a:rPr lang="en-GB" dirty="0">
                <a:hlinkClick r:id="rId2"/>
              </a:rPr>
              <a:t>http://mba.tuck.dartmouth.edu/pages/faculty/ken.french/data_library.html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0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968</Words>
  <Application>Microsoft Macintosh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Gothic</vt:lpstr>
      <vt:lpstr>Wingdings 3</vt:lpstr>
      <vt:lpstr>Ion</vt:lpstr>
      <vt:lpstr>Widespread Amateur Trading</vt:lpstr>
      <vt:lpstr>Roadmap</vt:lpstr>
      <vt:lpstr>Motivations</vt:lpstr>
      <vt:lpstr>Behavioral Finance Approach: Robinhood Gamers</vt:lpstr>
      <vt:lpstr>The Evolution in Robinhood Traders during the Covid Episode</vt:lpstr>
      <vt:lpstr>Our Questions</vt:lpstr>
      <vt:lpstr>Our Dataset</vt:lpstr>
      <vt:lpstr>Relating Robinhood Usage…</vt:lpstr>
      <vt:lpstr>… to Patterns in Returns on the Market</vt:lpstr>
      <vt:lpstr>Stock-Level Analysis</vt:lpstr>
      <vt:lpstr>Most Popular  Companies on Robinhood</vt:lpstr>
      <vt:lpstr>Measuring Stock-Level Volatility</vt:lpstr>
      <vt:lpstr>One notable example: Faceook</vt:lpstr>
      <vt:lpstr>Does Robinhood bring more information than Market Volatility?</vt:lpstr>
      <vt:lpstr>Portfolio-Level Analysis</vt:lpstr>
      <vt:lpstr>Constructing the Robinhood Portfolio</vt:lpstr>
      <vt:lpstr>Largest weights in the Robinhood Portfolio</vt:lpstr>
      <vt:lpstr>The Returns of the Robinhood Portfolio</vt:lpstr>
      <vt:lpstr>The Volatility of the Robinhood Portfolio</vt:lpstr>
      <vt:lpstr>Fat Tails – The Hill Estimator</vt:lpstr>
      <vt:lpstr>The Robinhood Portfolio in the CAPM framework</vt:lpstr>
      <vt:lpstr>The Robinhood Portfolio Factor Model</vt:lpstr>
      <vt:lpstr>Conclusions</vt:lpstr>
      <vt:lpstr>Appendix</vt:lpstr>
      <vt:lpstr>Repository, Data Sources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Widespread Amateur Trading</dc:title>
  <dc:creator>Gabriel Cazaubieilh</dc:creator>
  <cp:lastModifiedBy>Gabriel Cazaubieilh</cp:lastModifiedBy>
  <cp:revision>13</cp:revision>
  <dcterms:created xsi:type="dcterms:W3CDTF">2020-10-12T18:31:57Z</dcterms:created>
  <dcterms:modified xsi:type="dcterms:W3CDTF">2020-10-12T19:00:43Z</dcterms:modified>
</cp:coreProperties>
</file>