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5" r:id="rId6"/>
    <p:sldId id="267" r:id="rId7"/>
    <p:sldId id="266" r:id="rId8"/>
    <p:sldId id="268" r:id="rId9"/>
    <p:sldId id="269" r:id="rId10"/>
    <p:sldId id="270" r:id="rId11"/>
    <p:sldId id="271" r:id="rId12"/>
    <p:sldId id="274" r:id="rId13"/>
    <p:sldId id="275" r:id="rId14"/>
    <p:sldId id="276" r:id="rId15"/>
    <p:sldId id="277" r:id="rId16"/>
    <p:sldId id="280" r:id="rId17"/>
    <p:sldId id="273" r:id="rId18"/>
    <p:sldId id="272" r:id="rId19"/>
    <p:sldId id="278" r:id="rId20"/>
    <p:sldId id="282" r:id="rId21"/>
    <p:sldId id="284" r:id="rId22"/>
    <p:sldId id="281" r:id="rId23"/>
    <p:sldId id="285" r:id="rId24"/>
    <p:sldId id="286" r:id="rId25"/>
    <p:sldId id="287" r:id="rId26"/>
    <p:sldId id="294" r:id="rId27"/>
    <p:sldId id="288" r:id="rId28"/>
    <p:sldId id="289" r:id="rId29"/>
    <p:sldId id="290" r:id="rId30"/>
    <p:sldId id="291" r:id="rId31"/>
    <p:sldId id="293" r:id="rId32"/>
    <p:sldId id="292" r:id="rId33"/>
    <p:sldId id="295"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7338DB-714B-4A24-BBB7-DC022C31E1A5}" v="25" dt="2022-01-02T17:38:24.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8D1C1E-2D4B-4C9E-BACA-DE75F7D4176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CBB0DA5-B766-4F06-8F4A-AE51B0139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A4475A7-5262-4466-8277-C024E1B6DA7B}"/>
              </a:ext>
            </a:extLst>
          </p:cNvPr>
          <p:cNvSpPr>
            <a:spLocks noGrp="1"/>
          </p:cNvSpPr>
          <p:nvPr>
            <p:ph type="dt" sz="half" idx="10"/>
          </p:nvPr>
        </p:nvSpPr>
        <p:spPr/>
        <p:txBody>
          <a:bodyPr/>
          <a:lstStyle/>
          <a:p>
            <a:fld id="{A8A9DE0C-C9F7-4FE1-A7B3-4AB10445E26B}"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057D56C8-E8FD-4D4D-86BD-4DD763D131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B214528-E436-415A-98EA-7D76FB455145}"/>
              </a:ext>
            </a:extLst>
          </p:cNvPr>
          <p:cNvSpPr>
            <a:spLocks noGrp="1"/>
          </p:cNvSpPr>
          <p:nvPr>
            <p:ph type="sldNum" sz="quarter" idx="12"/>
          </p:nvPr>
        </p:nvSpPr>
        <p:spPr/>
        <p:txBody>
          <a:bodyPr/>
          <a:lstStyle/>
          <a:p>
            <a:fld id="{EF5357C3-71D7-4436-9F85-8EDE3B7F5586}" type="slidenum">
              <a:rPr lang="fr-FR" smtClean="0"/>
              <a:t>‹N°›</a:t>
            </a:fld>
            <a:endParaRPr lang="fr-FR"/>
          </a:p>
        </p:txBody>
      </p:sp>
    </p:spTree>
    <p:extLst>
      <p:ext uri="{BB962C8B-B14F-4D97-AF65-F5344CB8AC3E}">
        <p14:creationId xmlns:p14="http://schemas.microsoft.com/office/powerpoint/2010/main" val="35954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FF6275-51B2-40DF-8541-350F8843047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42339D5-FA82-419B-ACE8-26126CB35C1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8DC08F9-A749-480C-891B-40D484AA908A}"/>
              </a:ext>
            </a:extLst>
          </p:cNvPr>
          <p:cNvSpPr>
            <a:spLocks noGrp="1"/>
          </p:cNvSpPr>
          <p:nvPr>
            <p:ph type="dt" sz="half" idx="10"/>
          </p:nvPr>
        </p:nvSpPr>
        <p:spPr/>
        <p:txBody>
          <a:bodyPr/>
          <a:lstStyle/>
          <a:p>
            <a:fld id="{A8A9DE0C-C9F7-4FE1-A7B3-4AB10445E26B}"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FB4F99C5-C283-4123-9D68-6D957ADA85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CF50180-1834-45E2-B7C6-788F4ACC1CC0}"/>
              </a:ext>
            </a:extLst>
          </p:cNvPr>
          <p:cNvSpPr>
            <a:spLocks noGrp="1"/>
          </p:cNvSpPr>
          <p:nvPr>
            <p:ph type="sldNum" sz="quarter" idx="12"/>
          </p:nvPr>
        </p:nvSpPr>
        <p:spPr/>
        <p:txBody>
          <a:bodyPr/>
          <a:lstStyle/>
          <a:p>
            <a:fld id="{EF5357C3-71D7-4436-9F85-8EDE3B7F5586}" type="slidenum">
              <a:rPr lang="fr-FR" smtClean="0"/>
              <a:t>‹N°›</a:t>
            </a:fld>
            <a:endParaRPr lang="fr-FR"/>
          </a:p>
        </p:txBody>
      </p:sp>
    </p:spTree>
    <p:extLst>
      <p:ext uri="{BB962C8B-B14F-4D97-AF65-F5344CB8AC3E}">
        <p14:creationId xmlns:p14="http://schemas.microsoft.com/office/powerpoint/2010/main" val="78271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FD42BF3-86EB-4E51-A701-678D497102F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01C62AB-08E2-4CD8-9B9B-EDB0EC47001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8F0264-4875-4615-9983-22D513178804}"/>
              </a:ext>
            </a:extLst>
          </p:cNvPr>
          <p:cNvSpPr>
            <a:spLocks noGrp="1"/>
          </p:cNvSpPr>
          <p:nvPr>
            <p:ph type="dt" sz="half" idx="10"/>
          </p:nvPr>
        </p:nvSpPr>
        <p:spPr/>
        <p:txBody>
          <a:bodyPr/>
          <a:lstStyle/>
          <a:p>
            <a:fld id="{A8A9DE0C-C9F7-4FE1-A7B3-4AB10445E26B}"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C3869BB4-07F3-4E78-84E9-83B55CF507A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EACFF6-3625-41F1-B8F2-D81A427A5F62}"/>
              </a:ext>
            </a:extLst>
          </p:cNvPr>
          <p:cNvSpPr>
            <a:spLocks noGrp="1"/>
          </p:cNvSpPr>
          <p:nvPr>
            <p:ph type="sldNum" sz="quarter" idx="12"/>
          </p:nvPr>
        </p:nvSpPr>
        <p:spPr/>
        <p:txBody>
          <a:bodyPr/>
          <a:lstStyle/>
          <a:p>
            <a:fld id="{EF5357C3-71D7-4436-9F85-8EDE3B7F5586}" type="slidenum">
              <a:rPr lang="fr-FR" smtClean="0"/>
              <a:t>‹N°›</a:t>
            </a:fld>
            <a:endParaRPr lang="fr-FR"/>
          </a:p>
        </p:txBody>
      </p:sp>
    </p:spTree>
    <p:extLst>
      <p:ext uri="{BB962C8B-B14F-4D97-AF65-F5344CB8AC3E}">
        <p14:creationId xmlns:p14="http://schemas.microsoft.com/office/powerpoint/2010/main" val="343894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B9FC6B-CBC0-4010-B820-5AA1D126F40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0836B34-3AEE-4C4B-9D47-E448899F0DA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A9649E-4253-4A06-B4DB-9683456AC549}"/>
              </a:ext>
            </a:extLst>
          </p:cNvPr>
          <p:cNvSpPr>
            <a:spLocks noGrp="1"/>
          </p:cNvSpPr>
          <p:nvPr>
            <p:ph type="dt" sz="half" idx="10"/>
          </p:nvPr>
        </p:nvSpPr>
        <p:spPr/>
        <p:txBody>
          <a:bodyPr/>
          <a:lstStyle/>
          <a:p>
            <a:fld id="{A8A9DE0C-C9F7-4FE1-A7B3-4AB10445E26B}"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331E7BA2-F5D9-4F2D-99C9-5D1DF501D8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63C574C-9EBF-4AA6-B1EF-2FC41EF0D127}"/>
              </a:ext>
            </a:extLst>
          </p:cNvPr>
          <p:cNvSpPr>
            <a:spLocks noGrp="1"/>
          </p:cNvSpPr>
          <p:nvPr>
            <p:ph type="sldNum" sz="quarter" idx="12"/>
          </p:nvPr>
        </p:nvSpPr>
        <p:spPr/>
        <p:txBody>
          <a:bodyPr/>
          <a:lstStyle/>
          <a:p>
            <a:fld id="{EF5357C3-71D7-4436-9F85-8EDE3B7F5586}" type="slidenum">
              <a:rPr lang="fr-FR" smtClean="0"/>
              <a:t>‹N°›</a:t>
            </a:fld>
            <a:endParaRPr lang="fr-FR"/>
          </a:p>
        </p:txBody>
      </p:sp>
    </p:spTree>
    <p:extLst>
      <p:ext uri="{BB962C8B-B14F-4D97-AF65-F5344CB8AC3E}">
        <p14:creationId xmlns:p14="http://schemas.microsoft.com/office/powerpoint/2010/main" val="52182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83BBC-A593-4BF4-91B6-1C022E0BE6B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3752BEE-E69E-406A-B005-60D54BDF58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46F8E38-F1F6-4CD4-B130-D0DACA2553EB}"/>
              </a:ext>
            </a:extLst>
          </p:cNvPr>
          <p:cNvSpPr>
            <a:spLocks noGrp="1"/>
          </p:cNvSpPr>
          <p:nvPr>
            <p:ph type="dt" sz="half" idx="10"/>
          </p:nvPr>
        </p:nvSpPr>
        <p:spPr/>
        <p:txBody>
          <a:bodyPr/>
          <a:lstStyle/>
          <a:p>
            <a:fld id="{A8A9DE0C-C9F7-4FE1-A7B3-4AB10445E26B}"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0E47BA35-2FDC-47BB-A46A-21ADD9AE50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D379243-43D1-404D-BFDE-F6393664FC66}"/>
              </a:ext>
            </a:extLst>
          </p:cNvPr>
          <p:cNvSpPr>
            <a:spLocks noGrp="1"/>
          </p:cNvSpPr>
          <p:nvPr>
            <p:ph type="sldNum" sz="quarter" idx="12"/>
          </p:nvPr>
        </p:nvSpPr>
        <p:spPr/>
        <p:txBody>
          <a:bodyPr/>
          <a:lstStyle/>
          <a:p>
            <a:fld id="{EF5357C3-71D7-4436-9F85-8EDE3B7F5586}" type="slidenum">
              <a:rPr lang="fr-FR" smtClean="0"/>
              <a:t>‹N°›</a:t>
            </a:fld>
            <a:endParaRPr lang="fr-FR"/>
          </a:p>
        </p:txBody>
      </p:sp>
    </p:spTree>
    <p:extLst>
      <p:ext uri="{BB962C8B-B14F-4D97-AF65-F5344CB8AC3E}">
        <p14:creationId xmlns:p14="http://schemas.microsoft.com/office/powerpoint/2010/main" val="232766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2B261-D707-43C6-8F61-4DDEE2431C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FCF014F-53D3-4CEB-81C4-DF0D0A8AF03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B4D5ED1-0D51-466D-B3EC-9A3C9D89DE0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1E613C9-AA58-4777-A56C-99032A24048A}"/>
              </a:ext>
            </a:extLst>
          </p:cNvPr>
          <p:cNvSpPr>
            <a:spLocks noGrp="1"/>
          </p:cNvSpPr>
          <p:nvPr>
            <p:ph type="dt" sz="half" idx="10"/>
          </p:nvPr>
        </p:nvSpPr>
        <p:spPr/>
        <p:txBody>
          <a:bodyPr/>
          <a:lstStyle/>
          <a:p>
            <a:fld id="{A8A9DE0C-C9F7-4FE1-A7B3-4AB10445E26B}" type="datetimeFigureOut">
              <a:rPr lang="fr-FR" smtClean="0"/>
              <a:t>05/01/2022</a:t>
            </a:fld>
            <a:endParaRPr lang="fr-FR"/>
          </a:p>
        </p:txBody>
      </p:sp>
      <p:sp>
        <p:nvSpPr>
          <p:cNvPr id="6" name="Espace réservé du pied de page 5">
            <a:extLst>
              <a:ext uri="{FF2B5EF4-FFF2-40B4-BE49-F238E27FC236}">
                <a16:creationId xmlns:a16="http://schemas.microsoft.com/office/drawing/2014/main" id="{FAC21411-743F-483F-992B-0637689878E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AD021A8-DDB9-4421-9EE5-45629B036DD5}"/>
              </a:ext>
            </a:extLst>
          </p:cNvPr>
          <p:cNvSpPr>
            <a:spLocks noGrp="1"/>
          </p:cNvSpPr>
          <p:nvPr>
            <p:ph type="sldNum" sz="quarter" idx="12"/>
          </p:nvPr>
        </p:nvSpPr>
        <p:spPr/>
        <p:txBody>
          <a:bodyPr/>
          <a:lstStyle/>
          <a:p>
            <a:fld id="{EF5357C3-71D7-4436-9F85-8EDE3B7F5586}" type="slidenum">
              <a:rPr lang="fr-FR" smtClean="0"/>
              <a:t>‹N°›</a:t>
            </a:fld>
            <a:endParaRPr lang="fr-FR"/>
          </a:p>
        </p:txBody>
      </p:sp>
    </p:spTree>
    <p:extLst>
      <p:ext uri="{BB962C8B-B14F-4D97-AF65-F5344CB8AC3E}">
        <p14:creationId xmlns:p14="http://schemas.microsoft.com/office/powerpoint/2010/main" val="193089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E58E6-37F8-4D1D-80EF-319D4CA0CD9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60D4B0C-00A1-40AA-9D4B-3CCF65C1D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E26C567-25E9-4025-9A56-95977C72C7D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F9E9568-BD0A-486B-8C0C-DAFE16D885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E45F12C-CB1C-406B-9A86-7B02C347DD6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21ED4F1-4AFF-4F7F-B60C-48C6F3FF8C1A}"/>
              </a:ext>
            </a:extLst>
          </p:cNvPr>
          <p:cNvSpPr>
            <a:spLocks noGrp="1"/>
          </p:cNvSpPr>
          <p:nvPr>
            <p:ph type="dt" sz="half" idx="10"/>
          </p:nvPr>
        </p:nvSpPr>
        <p:spPr/>
        <p:txBody>
          <a:bodyPr/>
          <a:lstStyle/>
          <a:p>
            <a:fld id="{A8A9DE0C-C9F7-4FE1-A7B3-4AB10445E26B}" type="datetimeFigureOut">
              <a:rPr lang="fr-FR" smtClean="0"/>
              <a:t>05/01/2022</a:t>
            </a:fld>
            <a:endParaRPr lang="fr-FR"/>
          </a:p>
        </p:txBody>
      </p:sp>
      <p:sp>
        <p:nvSpPr>
          <p:cNvPr id="8" name="Espace réservé du pied de page 7">
            <a:extLst>
              <a:ext uri="{FF2B5EF4-FFF2-40B4-BE49-F238E27FC236}">
                <a16:creationId xmlns:a16="http://schemas.microsoft.com/office/drawing/2014/main" id="{7CCD615B-27D5-495F-8CC3-49794893D21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77C512E-A320-48B7-9868-1793768BA794}"/>
              </a:ext>
            </a:extLst>
          </p:cNvPr>
          <p:cNvSpPr>
            <a:spLocks noGrp="1"/>
          </p:cNvSpPr>
          <p:nvPr>
            <p:ph type="sldNum" sz="quarter" idx="12"/>
          </p:nvPr>
        </p:nvSpPr>
        <p:spPr/>
        <p:txBody>
          <a:bodyPr/>
          <a:lstStyle/>
          <a:p>
            <a:fld id="{EF5357C3-71D7-4436-9F85-8EDE3B7F5586}" type="slidenum">
              <a:rPr lang="fr-FR" smtClean="0"/>
              <a:t>‹N°›</a:t>
            </a:fld>
            <a:endParaRPr lang="fr-FR"/>
          </a:p>
        </p:txBody>
      </p:sp>
    </p:spTree>
    <p:extLst>
      <p:ext uri="{BB962C8B-B14F-4D97-AF65-F5344CB8AC3E}">
        <p14:creationId xmlns:p14="http://schemas.microsoft.com/office/powerpoint/2010/main" val="10208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DBF4BE-FDAF-4D50-BFDA-2557CC9365A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CFD5466-EEEB-46D4-9E47-2E00383D0684}"/>
              </a:ext>
            </a:extLst>
          </p:cNvPr>
          <p:cNvSpPr>
            <a:spLocks noGrp="1"/>
          </p:cNvSpPr>
          <p:nvPr>
            <p:ph type="dt" sz="half" idx="10"/>
          </p:nvPr>
        </p:nvSpPr>
        <p:spPr/>
        <p:txBody>
          <a:bodyPr/>
          <a:lstStyle/>
          <a:p>
            <a:fld id="{A8A9DE0C-C9F7-4FE1-A7B3-4AB10445E26B}" type="datetimeFigureOut">
              <a:rPr lang="fr-FR" smtClean="0"/>
              <a:t>05/01/2022</a:t>
            </a:fld>
            <a:endParaRPr lang="fr-FR"/>
          </a:p>
        </p:txBody>
      </p:sp>
      <p:sp>
        <p:nvSpPr>
          <p:cNvPr id="4" name="Espace réservé du pied de page 3">
            <a:extLst>
              <a:ext uri="{FF2B5EF4-FFF2-40B4-BE49-F238E27FC236}">
                <a16:creationId xmlns:a16="http://schemas.microsoft.com/office/drawing/2014/main" id="{5D70FA80-418F-407D-A007-6DED4EB1D16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4BB097B-2573-49F1-BC50-348C746B9D7B}"/>
              </a:ext>
            </a:extLst>
          </p:cNvPr>
          <p:cNvSpPr>
            <a:spLocks noGrp="1"/>
          </p:cNvSpPr>
          <p:nvPr>
            <p:ph type="sldNum" sz="quarter" idx="12"/>
          </p:nvPr>
        </p:nvSpPr>
        <p:spPr/>
        <p:txBody>
          <a:bodyPr/>
          <a:lstStyle/>
          <a:p>
            <a:fld id="{EF5357C3-71D7-4436-9F85-8EDE3B7F5586}" type="slidenum">
              <a:rPr lang="fr-FR" smtClean="0"/>
              <a:t>‹N°›</a:t>
            </a:fld>
            <a:endParaRPr lang="fr-FR"/>
          </a:p>
        </p:txBody>
      </p:sp>
    </p:spTree>
    <p:extLst>
      <p:ext uri="{BB962C8B-B14F-4D97-AF65-F5344CB8AC3E}">
        <p14:creationId xmlns:p14="http://schemas.microsoft.com/office/powerpoint/2010/main" val="59104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D616B71-3603-4060-8295-BECC62D03532}"/>
              </a:ext>
            </a:extLst>
          </p:cNvPr>
          <p:cNvSpPr>
            <a:spLocks noGrp="1"/>
          </p:cNvSpPr>
          <p:nvPr>
            <p:ph type="dt" sz="half" idx="10"/>
          </p:nvPr>
        </p:nvSpPr>
        <p:spPr/>
        <p:txBody>
          <a:bodyPr/>
          <a:lstStyle/>
          <a:p>
            <a:fld id="{A8A9DE0C-C9F7-4FE1-A7B3-4AB10445E26B}" type="datetimeFigureOut">
              <a:rPr lang="fr-FR" smtClean="0"/>
              <a:t>05/01/2022</a:t>
            </a:fld>
            <a:endParaRPr lang="fr-FR"/>
          </a:p>
        </p:txBody>
      </p:sp>
      <p:sp>
        <p:nvSpPr>
          <p:cNvPr id="3" name="Espace réservé du pied de page 2">
            <a:extLst>
              <a:ext uri="{FF2B5EF4-FFF2-40B4-BE49-F238E27FC236}">
                <a16:creationId xmlns:a16="http://schemas.microsoft.com/office/drawing/2014/main" id="{02F4D007-A2E3-420D-97E0-03C11E0FB8E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8B95D6F-6994-4383-85B9-C6350E46ABA2}"/>
              </a:ext>
            </a:extLst>
          </p:cNvPr>
          <p:cNvSpPr>
            <a:spLocks noGrp="1"/>
          </p:cNvSpPr>
          <p:nvPr>
            <p:ph type="sldNum" sz="quarter" idx="12"/>
          </p:nvPr>
        </p:nvSpPr>
        <p:spPr/>
        <p:txBody>
          <a:bodyPr/>
          <a:lstStyle/>
          <a:p>
            <a:fld id="{EF5357C3-71D7-4436-9F85-8EDE3B7F5586}" type="slidenum">
              <a:rPr lang="fr-FR" smtClean="0"/>
              <a:t>‹N°›</a:t>
            </a:fld>
            <a:endParaRPr lang="fr-FR"/>
          </a:p>
        </p:txBody>
      </p:sp>
    </p:spTree>
    <p:extLst>
      <p:ext uri="{BB962C8B-B14F-4D97-AF65-F5344CB8AC3E}">
        <p14:creationId xmlns:p14="http://schemas.microsoft.com/office/powerpoint/2010/main" val="340165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94E288-6799-487C-A7F6-725B884913F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AE07AE1-A143-4321-8BA7-E18B8EE333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E1DAF88-5817-4CA9-B85A-C14A41BB1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EB4A5D4-658A-4D9D-9C12-784034F2B926}"/>
              </a:ext>
            </a:extLst>
          </p:cNvPr>
          <p:cNvSpPr>
            <a:spLocks noGrp="1"/>
          </p:cNvSpPr>
          <p:nvPr>
            <p:ph type="dt" sz="half" idx="10"/>
          </p:nvPr>
        </p:nvSpPr>
        <p:spPr/>
        <p:txBody>
          <a:bodyPr/>
          <a:lstStyle/>
          <a:p>
            <a:fld id="{A8A9DE0C-C9F7-4FE1-A7B3-4AB10445E26B}" type="datetimeFigureOut">
              <a:rPr lang="fr-FR" smtClean="0"/>
              <a:t>05/01/2022</a:t>
            </a:fld>
            <a:endParaRPr lang="fr-FR"/>
          </a:p>
        </p:txBody>
      </p:sp>
      <p:sp>
        <p:nvSpPr>
          <p:cNvPr id="6" name="Espace réservé du pied de page 5">
            <a:extLst>
              <a:ext uri="{FF2B5EF4-FFF2-40B4-BE49-F238E27FC236}">
                <a16:creationId xmlns:a16="http://schemas.microsoft.com/office/drawing/2014/main" id="{2F6A924D-E791-4D46-8E9F-13FF7650EDE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4AEA56C-891E-4F83-A473-5FE8420C580A}"/>
              </a:ext>
            </a:extLst>
          </p:cNvPr>
          <p:cNvSpPr>
            <a:spLocks noGrp="1"/>
          </p:cNvSpPr>
          <p:nvPr>
            <p:ph type="sldNum" sz="quarter" idx="12"/>
          </p:nvPr>
        </p:nvSpPr>
        <p:spPr/>
        <p:txBody>
          <a:bodyPr/>
          <a:lstStyle/>
          <a:p>
            <a:fld id="{EF5357C3-71D7-4436-9F85-8EDE3B7F5586}" type="slidenum">
              <a:rPr lang="fr-FR" smtClean="0"/>
              <a:t>‹N°›</a:t>
            </a:fld>
            <a:endParaRPr lang="fr-FR"/>
          </a:p>
        </p:txBody>
      </p:sp>
    </p:spTree>
    <p:extLst>
      <p:ext uri="{BB962C8B-B14F-4D97-AF65-F5344CB8AC3E}">
        <p14:creationId xmlns:p14="http://schemas.microsoft.com/office/powerpoint/2010/main" val="37301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75865C-B19F-4649-8716-DF0DD7B956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04F140C-045A-4568-B4EB-217F14EF1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C27EF62-8674-470F-84FE-C920874D4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EB2C1A-78D4-475E-8355-357BB926AFBC}"/>
              </a:ext>
            </a:extLst>
          </p:cNvPr>
          <p:cNvSpPr>
            <a:spLocks noGrp="1"/>
          </p:cNvSpPr>
          <p:nvPr>
            <p:ph type="dt" sz="half" idx="10"/>
          </p:nvPr>
        </p:nvSpPr>
        <p:spPr/>
        <p:txBody>
          <a:bodyPr/>
          <a:lstStyle/>
          <a:p>
            <a:fld id="{A8A9DE0C-C9F7-4FE1-A7B3-4AB10445E26B}" type="datetimeFigureOut">
              <a:rPr lang="fr-FR" smtClean="0"/>
              <a:t>05/01/2022</a:t>
            </a:fld>
            <a:endParaRPr lang="fr-FR"/>
          </a:p>
        </p:txBody>
      </p:sp>
      <p:sp>
        <p:nvSpPr>
          <p:cNvPr id="6" name="Espace réservé du pied de page 5">
            <a:extLst>
              <a:ext uri="{FF2B5EF4-FFF2-40B4-BE49-F238E27FC236}">
                <a16:creationId xmlns:a16="http://schemas.microsoft.com/office/drawing/2014/main" id="{35973EAB-4D4D-4F19-B437-174D4D5D5E7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0C25249-F921-417B-80B1-9EB55E75A7AD}"/>
              </a:ext>
            </a:extLst>
          </p:cNvPr>
          <p:cNvSpPr>
            <a:spLocks noGrp="1"/>
          </p:cNvSpPr>
          <p:nvPr>
            <p:ph type="sldNum" sz="quarter" idx="12"/>
          </p:nvPr>
        </p:nvSpPr>
        <p:spPr/>
        <p:txBody>
          <a:bodyPr/>
          <a:lstStyle/>
          <a:p>
            <a:fld id="{EF5357C3-71D7-4436-9F85-8EDE3B7F5586}" type="slidenum">
              <a:rPr lang="fr-FR" smtClean="0"/>
              <a:t>‹N°›</a:t>
            </a:fld>
            <a:endParaRPr lang="fr-FR"/>
          </a:p>
        </p:txBody>
      </p:sp>
    </p:spTree>
    <p:extLst>
      <p:ext uri="{BB962C8B-B14F-4D97-AF65-F5344CB8AC3E}">
        <p14:creationId xmlns:p14="http://schemas.microsoft.com/office/powerpoint/2010/main" val="128666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5405A4F-B9F3-4D7A-8F54-CDC88FCDB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C8A5E93-7349-4208-A183-996C12EAB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9BA5F25-C723-4918-803F-DF731A778D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9DE0C-C9F7-4FE1-A7B3-4AB10445E26B}"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030A425A-771F-4F08-9972-DA764C37D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DC77E77-9742-44AD-875F-E39D9B142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357C3-71D7-4436-9F85-8EDE3B7F5586}" type="slidenum">
              <a:rPr lang="fr-FR" smtClean="0"/>
              <a:t>‹N°›</a:t>
            </a:fld>
            <a:endParaRPr lang="fr-FR"/>
          </a:p>
        </p:txBody>
      </p:sp>
    </p:spTree>
    <p:extLst>
      <p:ext uri="{BB962C8B-B14F-4D97-AF65-F5344CB8AC3E}">
        <p14:creationId xmlns:p14="http://schemas.microsoft.com/office/powerpoint/2010/main" val="348248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127.0.0.1:500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GabDarkos/SeoulBikeData_Python_Coussin_Darco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FEB5E-725A-4470-A911-9F33580DE7C0}"/>
              </a:ext>
            </a:extLst>
          </p:cNvPr>
          <p:cNvSpPr>
            <a:spLocks noGrp="1"/>
          </p:cNvSpPr>
          <p:nvPr>
            <p:ph type="ctrTitle"/>
          </p:nvPr>
        </p:nvSpPr>
        <p:spPr/>
        <p:txBody>
          <a:bodyPr/>
          <a:lstStyle/>
          <a:p>
            <a:r>
              <a:rPr lang="fr-FR" dirty="0"/>
              <a:t>Final Project of</a:t>
            </a:r>
            <a:br>
              <a:rPr lang="fr-FR" dirty="0"/>
            </a:br>
            <a:r>
              <a:rPr lang="fr-FR" dirty="0"/>
              <a:t>Python for data </a:t>
            </a:r>
            <a:r>
              <a:rPr lang="fr-FR" dirty="0" err="1"/>
              <a:t>analysis</a:t>
            </a:r>
            <a:endParaRPr lang="fr-FR" dirty="0"/>
          </a:p>
        </p:txBody>
      </p:sp>
      <p:sp>
        <p:nvSpPr>
          <p:cNvPr id="3" name="Sous-titre 2">
            <a:extLst>
              <a:ext uri="{FF2B5EF4-FFF2-40B4-BE49-F238E27FC236}">
                <a16:creationId xmlns:a16="http://schemas.microsoft.com/office/drawing/2014/main" id="{B178EF42-2316-4FD3-9E08-B71599951203}"/>
              </a:ext>
            </a:extLst>
          </p:cNvPr>
          <p:cNvSpPr>
            <a:spLocks noGrp="1"/>
          </p:cNvSpPr>
          <p:nvPr>
            <p:ph type="subTitle" idx="1"/>
          </p:nvPr>
        </p:nvSpPr>
        <p:spPr>
          <a:xfrm>
            <a:off x="1524000" y="3602038"/>
            <a:ext cx="9144000" cy="3099208"/>
          </a:xfrm>
        </p:spPr>
        <p:txBody>
          <a:bodyPr>
            <a:normAutofit/>
          </a:bodyPr>
          <a:lstStyle/>
          <a:p>
            <a:r>
              <a:rPr lang="fr-FR" dirty="0"/>
              <a:t>By Artémis Coussin and Gabriel Darcos</a:t>
            </a:r>
          </a:p>
        </p:txBody>
      </p:sp>
    </p:spTree>
    <p:extLst>
      <p:ext uri="{BB962C8B-B14F-4D97-AF65-F5344CB8AC3E}">
        <p14:creationId xmlns:p14="http://schemas.microsoft.com/office/powerpoint/2010/main" val="29184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CFC317-59DD-4046-8689-47C0E4FAA8C1}"/>
              </a:ext>
            </a:extLst>
          </p:cNvPr>
          <p:cNvSpPr>
            <a:spLocks noGrp="1"/>
          </p:cNvSpPr>
          <p:nvPr>
            <p:ph type="title"/>
          </p:nvPr>
        </p:nvSpPr>
        <p:spPr/>
        <p:txBody>
          <a:bodyPr/>
          <a:lstStyle/>
          <a:p>
            <a:r>
              <a:rPr lang="fr-FR" dirty="0"/>
              <a:t>Distribution of the data</a:t>
            </a:r>
          </a:p>
        </p:txBody>
      </p:sp>
      <p:sp>
        <p:nvSpPr>
          <p:cNvPr id="3" name="Espace réservé du contenu 2">
            <a:extLst>
              <a:ext uri="{FF2B5EF4-FFF2-40B4-BE49-F238E27FC236}">
                <a16:creationId xmlns:a16="http://schemas.microsoft.com/office/drawing/2014/main" id="{A9BFE59F-4B5D-4E1F-BC37-F72DD345324E}"/>
              </a:ext>
            </a:extLst>
          </p:cNvPr>
          <p:cNvSpPr>
            <a:spLocks noGrp="1"/>
          </p:cNvSpPr>
          <p:nvPr>
            <p:ph idx="1"/>
          </p:nvPr>
        </p:nvSpPr>
        <p:spPr/>
        <p:txBody>
          <a:bodyPr/>
          <a:lstStyle/>
          <a:p>
            <a:pPr algn="just"/>
            <a:r>
              <a:rPr lang="fr-FR" dirty="0"/>
              <a:t>To </a:t>
            </a:r>
            <a:r>
              <a:rPr lang="fr-FR" dirty="0" err="1"/>
              <a:t>see</a:t>
            </a:r>
            <a:r>
              <a:rPr lang="fr-FR" dirty="0"/>
              <a:t> how </a:t>
            </a:r>
            <a:r>
              <a:rPr lang="fr-FR" dirty="0" err="1"/>
              <a:t>each</a:t>
            </a:r>
            <a:r>
              <a:rPr lang="fr-FR" dirty="0"/>
              <a:t> variable </a:t>
            </a:r>
            <a:r>
              <a:rPr lang="fr-FR" dirty="0" err="1"/>
              <a:t>was</a:t>
            </a:r>
            <a:r>
              <a:rPr lang="fr-FR" dirty="0"/>
              <a:t> </a:t>
            </a:r>
            <a:r>
              <a:rPr lang="fr-FR" dirty="0" err="1"/>
              <a:t>distributed</a:t>
            </a:r>
            <a:r>
              <a:rPr lang="fr-FR" dirty="0"/>
              <a:t>, </a:t>
            </a:r>
            <a:r>
              <a:rPr lang="fr-FR" dirty="0" err="1"/>
              <a:t>we</a:t>
            </a:r>
            <a:r>
              <a:rPr lang="fr-FR" dirty="0"/>
              <a:t> </a:t>
            </a:r>
            <a:r>
              <a:rPr lang="fr-FR" dirty="0" err="1"/>
              <a:t>used</a:t>
            </a:r>
            <a:r>
              <a:rPr lang="fr-FR" dirty="0"/>
              <a:t> the line </a:t>
            </a:r>
            <a:r>
              <a:rPr lang="en-US" dirty="0"/>
              <a:t>df[‘</a:t>
            </a:r>
            <a:r>
              <a:rPr lang="en-US" dirty="0" err="1"/>
              <a:t>NameOfVariable</a:t>
            </a:r>
            <a:r>
              <a:rPr lang="en-US" dirty="0"/>
              <a:t>'].plot(kind='hist', color = '#7E2F8E’)</a:t>
            </a:r>
            <a:r>
              <a:rPr lang="fr-FR" dirty="0"/>
              <a:t> for </a:t>
            </a:r>
            <a:r>
              <a:rPr lang="fr-FR" dirty="0" err="1"/>
              <a:t>each</a:t>
            </a:r>
            <a:r>
              <a:rPr lang="fr-FR" dirty="0"/>
              <a:t> variable (but </a:t>
            </a:r>
            <a:r>
              <a:rPr lang="fr-FR" dirty="0" err="1"/>
              <a:t>we</a:t>
            </a:r>
            <a:r>
              <a:rPr lang="fr-FR" dirty="0"/>
              <a:t> </a:t>
            </a:r>
            <a:r>
              <a:rPr lang="fr-FR" dirty="0" err="1"/>
              <a:t>kept</a:t>
            </a:r>
            <a:r>
              <a:rPr lang="fr-FR" dirty="0"/>
              <a:t> </a:t>
            </a:r>
            <a:r>
              <a:rPr lang="fr-FR" dirty="0" err="1"/>
              <a:t>only</a:t>
            </a:r>
            <a:r>
              <a:rPr lang="fr-FR" dirty="0"/>
              <a:t> one in the code for </a:t>
            </a:r>
            <a:r>
              <a:rPr lang="fr-FR" dirty="0" err="1"/>
              <a:t>it</a:t>
            </a:r>
            <a:r>
              <a:rPr lang="fr-FR" dirty="0"/>
              <a:t> to </a:t>
            </a:r>
            <a:r>
              <a:rPr lang="fr-FR" dirty="0" err="1"/>
              <a:t>be</a:t>
            </a:r>
            <a:r>
              <a:rPr lang="fr-FR" dirty="0"/>
              <a:t> </a:t>
            </a:r>
            <a:r>
              <a:rPr lang="fr-FR" dirty="0" err="1"/>
              <a:t>cleaner</a:t>
            </a:r>
            <a:r>
              <a:rPr lang="fr-FR" dirty="0"/>
              <a:t>) </a:t>
            </a:r>
          </a:p>
          <a:p>
            <a:pPr algn="just"/>
            <a:endParaRPr lang="fr-FR" dirty="0"/>
          </a:p>
          <a:p>
            <a:pPr algn="just"/>
            <a:r>
              <a:rPr lang="fr-FR" dirty="0"/>
              <a:t>It gave us a </a:t>
            </a:r>
            <a:r>
              <a:rPr lang="fr-FR" dirty="0" err="1"/>
              <a:t>histogram</a:t>
            </a:r>
            <a:r>
              <a:rPr lang="fr-FR" dirty="0"/>
              <a:t> as </a:t>
            </a:r>
          </a:p>
          <a:p>
            <a:pPr marL="0" indent="0" algn="just">
              <a:buNone/>
            </a:pPr>
            <a:r>
              <a:rPr lang="fr-FR" dirty="0"/>
              <a:t>in </a:t>
            </a:r>
            <a:r>
              <a:rPr lang="fr-FR" dirty="0" err="1"/>
              <a:t>this</a:t>
            </a:r>
            <a:r>
              <a:rPr lang="fr-FR" dirty="0"/>
              <a:t> </a:t>
            </a:r>
            <a:r>
              <a:rPr lang="fr-FR" dirty="0" err="1"/>
              <a:t>example</a:t>
            </a:r>
            <a:r>
              <a:rPr lang="fr-FR" dirty="0"/>
              <a:t> (for the </a:t>
            </a:r>
          </a:p>
          <a:p>
            <a:pPr marL="0" indent="0" algn="just">
              <a:buNone/>
            </a:pPr>
            <a:r>
              <a:rPr lang="fr-FR" dirty="0"/>
              <a:t>variable '</a:t>
            </a:r>
            <a:r>
              <a:rPr lang="fr-FR" dirty="0" err="1"/>
              <a:t>Visibility</a:t>
            </a:r>
            <a:r>
              <a:rPr lang="fr-FR" dirty="0"/>
              <a:t> (10m)’) :</a:t>
            </a:r>
            <a:endParaRPr lang="en-US" dirty="0"/>
          </a:p>
        </p:txBody>
      </p:sp>
      <p:pic>
        <p:nvPicPr>
          <p:cNvPr id="3074" name="Picture 2">
            <a:extLst>
              <a:ext uri="{FF2B5EF4-FFF2-40B4-BE49-F238E27FC236}">
                <a16:creationId xmlns:a16="http://schemas.microsoft.com/office/drawing/2014/main" id="{90287DE6-5D7D-4FD2-9046-8DBDE578B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724" y="3106291"/>
            <a:ext cx="4219575" cy="338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673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9BE7FF-1FEA-430B-A64C-BC11E232EA3D}"/>
              </a:ext>
            </a:extLst>
          </p:cNvPr>
          <p:cNvSpPr>
            <a:spLocks noGrp="1"/>
          </p:cNvSpPr>
          <p:nvPr>
            <p:ph type="title"/>
          </p:nvPr>
        </p:nvSpPr>
        <p:spPr/>
        <p:txBody>
          <a:bodyPr/>
          <a:lstStyle/>
          <a:p>
            <a:r>
              <a:rPr lang="fr-FR" dirty="0"/>
              <a:t>Relation </a:t>
            </a:r>
            <a:r>
              <a:rPr lang="fr-FR" dirty="0" err="1"/>
              <a:t>between</a:t>
            </a:r>
            <a:r>
              <a:rPr lang="fr-FR" dirty="0"/>
              <a:t> </a:t>
            </a:r>
            <a:r>
              <a:rPr lang="fr-FR" dirty="0" err="1"/>
              <a:t>parameters</a:t>
            </a:r>
            <a:endParaRPr lang="fr-FR" dirty="0"/>
          </a:p>
        </p:txBody>
      </p:sp>
      <p:sp>
        <p:nvSpPr>
          <p:cNvPr id="3" name="Espace réservé du contenu 2">
            <a:extLst>
              <a:ext uri="{FF2B5EF4-FFF2-40B4-BE49-F238E27FC236}">
                <a16:creationId xmlns:a16="http://schemas.microsoft.com/office/drawing/2014/main" id="{5BDD3153-005D-4C8F-AA4E-B780401EC04E}"/>
              </a:ext>
            </a:extLst>
          </p:cNvPr>
          <p:cNvSpPr>
            <a:spLocks noGrp="1"/>
          </p:cNvSpPr>
          <p:nvPr>
            <p:ph idx="1"/>
          </p:nvPr>
        </p:nvSpPr>
        <p:spPr>
          <a:xfrm>
            <a:off x="838200" y="1825625"/>
            <a:ext cx="5690031" cy="4351338"/>
          </a:xfrm>
        </p:spPr>
        <p:txBody>
          <a:bodyPr>
            <a:normAutofit lnSpcReduction="10000"/>
          </a:bodyPr>
          <a:lstStyle/>
          <a:p>
            <a:pPr algn="just"/>
            <a:r>
              <a:rPr lang="fr-FR" dirty="0" err="1"/>
              <a:t>We</a:t>
            </a:r>
            <a:r>
              <a:rPr lang="fr-FR" dirty="0"/>
              <a:t> </a:t>
            </a:r>
            <a:r>
              <a:rPr lang="fr-FR" dirty="0" err="1"/>
              <a:t>used</a:t>
            </a:r>
            <a:r>
              <a:rPr lang="fr-FR" dirty="0"/>
              <a:t> the code </a:t>
            </a:r>
            <a:r>
              <a:rPr lang="fr-FR" dirty="0" err="1"/>
              <a:t>df.corr</a:t>
            </a:r>
            <a:r>
              <a:rPr lang="fr-FR" dirty="0"/>
              <a:t>() to </a:t>
            </a:r>
            <a:r>
              <a:rPr lang="fr-FR" dirty="0" err="1"/>
              <a:t>see</a:t>
            </a:r>
            <a:r>
              <a:rPr lang="fr-FR" dirty="0"/>
              <a:t> the </a:t>
            </a:r>
            <a:r>
              <a:rPr lang="fr-FR" dirty="0" err="1"/>
              <a:t>correlation</a:t>
            </a:r>
            <a:r>
              <a:rPr lang="fr-FR" dirty="0"/>
              <a:t> </a:t>
            </a:r>
            <a:r>
              <a:rPr lang="fr-FR" dirty="0" err="1"/>
              <a:t>between</a:t>
            </a:r>
            <a:r>
              <a:rPr lang="fr-FR" dirty="0"/>
              <a:t> </a:t>
            </a:r>
            <a:r>
              <a:rPr lang="fr-FR" dirty="0" err="1"/>
              <a:t>each</a:t>
            </a:r>
            <a:r>
              <a:rPr lang="fr-FR" dirty="0"/>
              <a:t> variable. </a:t>
            </a:r>
          </a:p>
          <a:p>
            <a:pPr algn="just"/>
            <a:endParaRPr lang="fr-FR" dirty="0"/>
          </a:p>
          <a:p>
            <a:pPr algn="just"/>
            <a:r>
              <a:rPr lang="en-US" dirty="0"/>
              <a:t>We saw that there was one big correlation (0.91) between "Dew Point Temperature" and "Temperature" so we deleted Dew Point Temperature from the variables we wanted to use to build our model. </a:t>
            </a:r>
            <a:endParaRPr lang="fr-FR" dirty="0"/>
          </a:p>
        </p:txBody>
      </p:sp>
      <p:pic>
        <p:nvPicPr>
          <p:cNvPr id="4" name="Image 3">
            <a:extLst>
              <a:ext uri="{FF2B5EF4-FFF2-40B4-BE49-F238E27FC236}">
                <a16:creationId xmlns:a16="http://schemas.microsoft.com/office/drawing/2014/main" id="{B094BAD7-DEBF-4A1E-B240-89C8CD264B6B}"/>
              </a:ext>
            </a:extLst>
          </p:cNvPr>
          <p:cNvPicPr>
            <a:picLocks noChangeAspect="1"/>
          </p:cNvPicPr>
          <p:nvPr/>
        </p:nvPicPr>
        <p:blipFill>
          <a:blip r:embed="rId2"/>
          <a:stretch>
            <a:fillRect/>
          </a:stretch>
        </p:blipFill>
        <p:spPr>
          <a:xfrm>
            <a:off x="6528231" y="1515491"/>
            <a:ext cx="4825569" cy="4977384"/>
          </a:xfrm>
          <a:prstGeom prst="rect">
            <a:avLst/>
          </a:prstGeom>
        </p:spPr>
      </p:pic>
    </p:spTree>
    <p:extLst>
      <p:ext uri="{BB962C8B-B14F-4D97-AF65-F5344CB8AC3E}">
        <p14:creationId xmlns:p14="http://schemas.microsoft.com/office/powerpoint/2010/main" val="382074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806B17-FD63-4269-9EA0-DC42761DEE7A}"/>
              </a:ext>
            </a:extLst>
          </p:cNvPr>
          <p:cNvSpPr>
            <a:spLocks noGrp="1"/>
          </p:cNvSpPr>
          <p:nvPr>
            <p:ph type="title"/>
          </p:nvPr>
        </p:nvSpPr>
        <p:spPr/>
        <p:txBody>
          <a:bodyPr/>
          <a:lstStyle/>
          <a:p>
            <a:r>
              <a:rPr lang="fr-FR"/>
              <a:t>Relation parameters / target</a:t>
            </a:r>
            <a:endParaRPr lang="fr-FR" dirty="0"/>
          </a:p>
        </p:txBody>
      </p:sp>
      <p:sp>
        <p:nvSpPr>
          <p:cNvPr id="3" name="Espace réservé du contenu 2">
            <a:extLst>
              <a:ext uri="{FF2B5EF4-FFF2-40B4-BE49-F238E27FC236}">
                <a16:creationId xmlns:a16="http://schemas.microsoft.com/office/drawing/2014/main" id="{73C3027E-EDD5-4A1C-B34B-C340F1B9B873}"/>
              </a:ext>
            </a:extLst>
          </p:cNvPr>
          <p:cNvSpPr>
            <a:spLocks noGrp="1"/>
          </p:cNvSpPr>
          <p:nvPr>
            <p:ph idx="1"/>
          </p:nvPr>
        </p:nvSpPr>
        <p:spPr/>
        <p:txBody>
          <a:bodyPr/>
          <a:lstStyle/>
          <a:p>
            <a:r>
              <a:rPr lang="fr-FR" dirty="0" err="1"/>
              <a:t>We</a:t>
            </a:r>
            <a:r>
              <a:rPr lang="fr-FR" dirty="0"/>
              <a:t> </a:t>
            </a:r>
            <a:r>
              <a:rPr lang="fr-FR" dirty="0" err="1"/>
              <a:t>used</a:t>
            </a:r>
            <a:r>
              <a:rPr lang="fr-FR" dirty="0"/>
              <a:t> </a:t>
            </a:r>
            <a:r>
              <a:rPr lang="fr-FR" dirty="0" err="1"/>
              <a:t>mainly</a:t>
            </a:r>
            <a:r>
              <a:rPr lang="fr-FR" dirty="0"/>
              <a:t> the </a:t>
            </a:r>
            <a:r>
              <a:rPr lang="fr-FR" dirty="0" err="1"/>
              <a:t>library</a:t>
            </a:r>
            <a:r>
              <a:rPr lang="fr-FR" dirty="0"/>
              <a:t> </a:t>
            </a:r>
            <a:r>
              <a:rPr lang="fr-FR" dirty="0" err="1"/>
              <a:t>plotly</a:t>
            </a:r>
            <a:r>
              <a:rPr lang="fr-FR" dirty="0"/>
              <a:t> (</a:t>
            </a:r>
            <a:r>
              <a:rPr lang="en-US" dirty="0"/>
              <a:t>import </a:t>
            </a:r>
            <a:r>
              <a:rPr lang="en-US" dirty="0" err="1"/>
              <a:t>plotly.express</a:t>
            </a:r>
            <a:r>
              <a:rPr lang="en-US" dirty="0"/>
              <a:t> as px) to create graphics. </a:t>
            </a:r>
          </a:p>
          <a:p>
            <a:r>
              <a:rPr lang="en-US" dirty="0"/>
              <a:t>Here are two examples : </a:t>
            </a:r>
            <a:endParaRPr lang="fr-FR" dirty="0"/>
          </a:p>
        </p:txBody>
      </p:sp>
      <p:pic>
        <p:nvPicPr>
          <p:cNvPr id="5" name="Image 4">
            <a:extLst>
              <a:ext uri="{FF2B5EF4-FFF2-40B4-BE49-F238E27FC236}">
                <a16:creationId xmlns:a16="http://schemas.microsoft.com/office/drawing/2014/main" id="{38058CF2-C6E5-4144-A7BB-CDCC1BCBB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70" y="3288422"/>
            <a:ext cx="5133349" cy="2888541"/>
          </a:xfrm>
          <a:prstGeom prst="rect">
            <a:avLst/>
          </a:prstGeom>
        </p:spPr>
      </p:pic>
      <p:pic>
        <p:nvPicPr>
          <p:cNvPr id="7" name="Image 6">
            <a:extLst>
              <a:ext uri="{FF2B5EF4-FFF2-40B4-BE49-F238E27FC236}">
                <a16:creationId xmlns:a16="http://schemas.microsoft.com/office/drawing/2014/main" id="{CB0A77F0-83BA-4E4F-BDA9-351E6E825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560" y="2965141"/>
            <a:ext cx="6561270" cy="3610762"/>
          </a:xfrm>
          <a:prstGeom prst="rect">
            <a:avLst/>
          </a:prstGeom>
        </p:spPr>
      </p:pic>
    </p:spTree>
    <p:extLst>
      <p:ext uri="{BB962C8B-B14F-4D97-AF65-F5344CB8AC3E}">
        <p14:creationId xmlns:p14="http://schemas.microsoft.com/office/powerpoint/2010/main" val="331249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806B17-FD63-4269-9EA0-DC42761DEE7A}"/>
              </a:ext>
            </a:extLst>
          </p:cNvPr>
          <p:cNvSpPr>
            <a:spLocks noGrp="1"/>
          </p:cNvSpPr>
          <p:nvPr>
            <p:ph type="title"/>
          </p:nvPr>
        </p:nvSpPr>
        <p:spPr/>
        <p:txBody>
          <a:bodyPr/>
          <a:lstStyle/>
          <a:p>
            <a:r>
              <a:rPr lang="fr-FR" dirty="0"/>
              <a:t>Relation </a:t>
            </a:r>
            <a:r>
              <a:rPr lang="fr-FR" dirty="0" err="1"/>
              <a:t>parameters</a:t>
            </a:r>
            <a:r>
              <a:rPr lang="fr-FR" dirty="0"/>
              <a:t> / </a:t>
            </a:r>
            <a:r>
              <a:rPr lang="fr-FR" dirty="0" err="1"/>
              <a:t>target</a:t>
            </a:r>
            <a:r>
              <a:rPr lang="fr-FR" dirty="0"/>
              <a:t> : conclusions</a:t>
            </a:r>
          </a:p>
        </p:txBody>
      </p:sp>
      <p:sp>
        <p:nvSpPr>
          <p:cNvPr id="3" name="Espace réservé du contenu 2">
            <a:extLst>
              <a:ext uri="{FF2B5EF4-FFF2-40B4-BE49-F238E27FC236}">
                <a16:creationId xmlns:a16="http://schemas.microsoft.com/office/drawing/2014/main" id="{73C3027E-EDD5-4A1C-B34B-C340F1B9B873}"/>
              </a:ext>
            </a:extLst>
          </p:cNvPr>
          <p:cNvSpPr>
            <a:spLocks noGrp="1"/>
          </p:cNvSpPr>
          <p:nvPr>
            <p:ph idx="1"/>
          </p:nvPr>
        </p:nvSpPr>
        <p:spPr>
          <a:xfrm>
            <a:off x="838201" y="1825625"/>
            <a:ext cx="11084510" cy="2501900"/>
          </a:xfrm>
        </p:spPr>
        <p:txBody>
          <a:bodyPr>
            <a:normAutofit fontScale="85000" lnSpcReduction="20000"/>
          </a:bodyPr>
          <a:lstStyle/>
          <a:p>
            <a:pPr algn="just"/>
            <a:r>
              <a:rPr lang="fr-FR" dirty="0" err="1"/>
              <a:t>Whatever</a:t>
            </a:r>
            <a:r>
              <a:rPr lang="fr-FR" dirty="0"/>
              <a:t> the </a:t>
            </a:r>
            <a:r>
              <a:rPr lang="fr-FR" dirty="0" err="1"/>
              <a:t>season</a:t>
            </a:r>
            <a:r>
              <a:rPr lang="fr-FR" dirty="0"/>
              <a:t>, the </a:t>
            </a:r>
            <a:r>
              <a:rPr lang="fr-FR" dirty="0" err="1"/>
              <a:t>two</a:t>
            </a:r>
            <a:r>
              <a:rPr lang="fr-FR" dirty="0"/>
              <a:t> </a:t>
            </a:r>
            <a:r>
              <a:rPr lang="fr-FR" dirty="0" err="1"/>
              <a:t>hours</a:t>
            </a:r>
            <a:r>
              <a:rPr lang="fr-FR" dirty="0"/>
              <a:t> of the </a:t>
            </a:r>
            <a:r>
              <a:rPr lang="fr-FR" dirty="0" err="1"/>
              <a:t>day</a:t>
            </a:r>
            <a:r>
              <a:rPr lang="fr-FR" dirty="0"/>
              <a:t> </a:t>
            </a:r>
            <a:r>
              <a:rPr lang="fr-FR" dirty="0" err="1"/>
              <a:t>where</a:t>
            </a:r>
            <a:r>
              <a:rPr lang="fr-FR" dirty="0"/>
              <a:t> the </a:t>
            </a:r>
            <a:r>
              <a:rPr lang="fr-FR" dirty="0" err="1"/>
              <a:t>most</a:t>
            </a:r>
            <a:r>
              <a:rPr lang="fr-FR" dirty="0"/>
              <a:t> bikes are </a:t>
            </a:r>
            <a:r>
              <a:rPr lang="fr-FR" dirty="0" err="1"/>
              <a:t>rented</a:t>
            </a:r>
            <a:r>
              <a:rPr lang="fr-FR" dirty="0"/>
              <a:t> are 8h and 18h (</a:t>
            </a:r>
            <a:r>
              <a:rPr lang="fr-FR" dirty="0" err="1"/>
              <a:t>probably</a:t>
            </a:r>
            <a:r>
              <a:rPr lang="fr-FR" dirty="0"/>
              <a:t> to go to </a:t>
            </a:r>
            <a:r>
              <a:rPr lang="fr-FR" dirty="0" err="1"/>
              <a:t>work</a:t>
            </a:r>
            <a:r>
              <a:rPr lang="fr-FR" dirty="0"/>
              <a:t> and to go back to </a:t>
            </a:r>
            <a:r>
              <a:rPr lang="fr-FR" dirty="0" err="1"/>
              <a:t>work</a:t>
            </a:r>
            <a:r>
              <a:rPr lang="fr-FR" dirty="0"/>
              <a:t>)</a:t>
            </a:r>
          </a:p>
          <a:p>
            <a:pPr algn="just"/>
            <a:endParaRPr lang="fr-FR" dirty="0"/>
          </a:p>
          <a:p>
            <a:pPr algn="just"/>
            <a:r>
              <a:rPr lang="fr-FR" dirty="0"/>
              <a:t>It </a:t>
            </a:r>
            <a:r>
              <a:rPr lang="fr-FR" dirty="0" err="1"/>
              <a:t>doesn’t</a:t>
            </a:r>
            <a:r>
              <a:rPr lang="fr-FR" dirty="0"/>
              <a:t> </a:t>
            </a:r>
            <a:r>
              <a:rPr lang="fr-FR" dirty="0" err="1"/>
              <a:t>seem</a:t>
            </a:r>
            <a:r>
              <a:rPr lang="fr-FR" dirty="0"/>
              <a:t> to </a:t>
            </a:r>
            <a:r>
              <a:rPr lang="fr-FR" dirty="0" err="1"/>
              <a:t>be</a:t>
            </a:r>
            <a:r>
              <a:rPr lang="fr-FR" dirty="0"/>
              <a:t> </a:t>
            </a:r>
            <a:r>
              <a:rPr lang="fr-FR" dirty="0" err="1"/>
              <a:t>many</a:t>
            </a:r>
            <a:r>
              <a:rPr lang="fr-FR" dirty="0"/>
              <a:t> </a:t>
            </a:r>
            <a:r>
              <a:rPr lang="fr-FR" dirty="0" err="1"/>
              <a:t>differences</a:t>
            </a:r>
            <a:r>
              <a:rPr lang="fr-FR" dirty="0"/>
              <a:t> in the </a:t>
            </a:r>
            <a:r>
              <a:rPr lang="fr-FR" dirty="0" err="1"/>
              <a:t>number</a:t>
            </a:r>
            <a:r>
              <a:rPr lang="fr-FR" dirty="0"/>
              <a:t> of </a:t>
            </a:r>
            <a:r>
              <a:rPr lang="fr-FR" dirty="0" err="1"/>
              <a:t>rented</a:t>
            </a:r>
            <a:r>
              <a:rPr lang="fr-FR" dirty="0"/>
              <a:t> bikes </a:t>
            </a:r>
            <a:r>
              <a:rPr lang="fr-FR" dirty="0" err="1"/>
              <a:t>depending</a:t>
            </a:r>
            <a:r>
              <a:rPr lang="fr-FR" dirty="0"/>
              <a:t> on if </a:t>
            </a:r>
            <a:r>
              <a:rPr lang="fr-FR" dirty="0" err="1"/>
              <a:t>we’re</a:t>
            </a:r>
            <a:r>
              <a:rPr lang="fr-FR" dirty="0"/>
              <a:t> in </a:t>
            </a:r>
            <a:r>
              <a:rPr lang="fr-FR" dirty="0" err="1"/>
              <a:t>holiday</a:t>
            </a:r>
            <a:r>
              <a:rPr lang="fr-FR" dirty="0"/>
              <a:t> or not.</a:t>
            </a:r>
          </a:p>
          <a:p>
            <a:pPr algn="just"/>
            <a:endParaRPr lang="fr-FR" dirty="0"/>
          </a:p>
          <a:p>
            <a:pPr algn="just"/>
            <a:r>
              <a:rPr lang="fr-FR" dirty="0" err="1"/>
              <a:t>Whatever</a:t>
            </a:r>
            <a:r>
              <a:rPr lang="fr-FR" dirty="0"/>
              <a:t> the </a:t>
            </a:r>
            <a:r>
              <a:rPr lang="fr-FR" dirty="0" err="1"/>
              <a:t>hour</a:t>
            </a:r>
            <a:r>
              <a:rPr lang="fr-FR" dirty="0"/>
              <a:t>, more bikes are </a:t>
            </a:r>
            <a:r>
              <a:rPr lang="fr-FR" dirty="0" err="1"/>
              <a:t>rented</a:t>
            </a:r>
            <a:r>
              <a:rPr lang="fr-FR" dirty="0"/>
              <a:t> if the </a:t>
            </a:r>
            <a:r>
              <a:rPr lang="fr-FR" dirty="0" err="1"/>
              <a:t>temperature</a:t>
            </a:r>
            <a:r>
              <a:rPr lang="fr-FR" dirty="0"/>
              <a:t> </a:t>
            </a:r>
            <a:r>
              <a:rPr lang="fr-FR" dirty="0" err="1"/>
              <a:t>is</a:t>
            </a:r>
            <a:r>
              <a:rPr lang="fr-FR" dirty="0"/>
              <a:t> </a:t>
            </a:r>
            <a:r>
              <a:rPr lang="fr-FR" dirty="0" err="1"/>
              <a:t>higher</a:t>
            </a:r>
            <a:r>
              <a:rPr lang="fr-FR" dirty="0"/>
              <a:t>. </a:t>
            </a:r>
          </a:p>
          <a:p>
            <a:endParaRPr lang="fr-FR" dirty="0"/>
          </a:p>
          <a:p>
            <a:endParaRPr lang="fr-FR" dirty="0"/>
          </a:p>
        </p:txBody>
      </p:sp>
      <p:pic>
        <p:nvPicPr>
          <p:cNvPr id="1026" name="Picture 2">
            <a:extLst>
              <a:ext uri="{FF2B5EF4-FFF2-40B4-BE49-F238E27FC236}">
                <a16:creationId xmlns:a16="http://schemas.microsoft.com/office/drawing/2014/main" id="{B5712CD0-797D-4474-804C-4AA5EAC6E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9384" y="4300891"/>
            <a:ext cx="3313327" cy="25019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D3C1FBE4-4418-4F11-AC59-5E90B4E8D7EF}"/>
              </a:ext>
            </a:extLst>
          </p:cNvPr>
          <p:cNvSpPr txBox="1"/>
          <p:nvPr/>
        </p:nvSpPr>
        <p:spPr>
          <a:xfrm>
            <a:off x="838200" y="4497974"/>
            <a:ext cx="7656653" cy="1846659"/>
          </a:xfrm>
          <a:prstGeom prst="rect">
            <a:avLst/>
          </a:prstGeom>
          <a:noFill/>
        </p:spPr>
        <p:txBody>
          <a:bodyPr wrap="square" rtlCol="0">
            <a:spAutoFit/>
          </a:bodyPr>
          <a:lstStyle/>
          <a:p>
            <a:pPr marL="342900" indent="-342900" algn="just">
              <a:buFont typeface="Arial" panose="020B0604020202020204" pitchFamily="34" charset="0"/>
              <a:buChar char="•"/>
            </a:pPr>
            <a:r>
              <a:rPr lang="fr-FR" sz="2400" dirty="0"/>
              <a:t>The </a:t>
            </a:r>
            <a:r>
              <a:rPr lang="fr-FR" sz="2400" dirty="0" err="1"/>
              <a:t>number</a:t>
            </a:r>
            <a:r>
              <a:rPr lang="fr-FR" sz="2400" dirty="0"/>
              <a:t> of </a:t>
            </a:r>
            <a:r>
              <a:rPr lang="fr-FR" sz="2400" dirty="0" err="1"/>
              <a:t>rented</a:t>
            </a:r>
            <a:r>
              <a:rPr lang="fr-FR" sz="2400" dirty="0"/>
              <a:t> bikes </a:t>
            </a:r>
            <a:r>
              <a:rPr lang="fr-FR" sz="2400" dirty="0" err="1"/>
              <a:t>increases</a:t>
            </a:r>
            <a:r>
              <a:rPr lang="fr-FR" sz="2400" dirty="0"/>
              <a:t> </a:t>
            </a:r>
            <a:r>
              <a:rPr lang="fr-FR" sz="2400" dirty="0" err="1"/>
              <a:t>with</a:t>
            </a:r>
            <a:r>
              <a:rPr lang="fr-FR" sz="2400" dirty="0"/>
              <a:t> the </a:t>
            </a:r>
            <a:r>
              <a:rPr lang="fr-FR" sz="2400" dirty="0" err="1"/>
              <a:t>temperature</a:t>
            </a:r>
            <a:r>
              <a:rPr lang="fr-FR" sz="2400" dirty="0"/>
              <a:t>. </a:t>
            </a:r>
            <a:r>
              <a:rPr lang="fr-FR" sz="2400" dirty="0" err="1"/>
              <a:t>That’s</a:t>
            </a:r>
            <a:r>
              <a:rPr lang="fr-FR" sz="2400" dirty="0"/>
              <a:t> </a:t>
            </a:r>
            <a:r>
              <a:rPr lang="fr-FR" sz="2400" dirty="0" err="1"/>
              <a:t>why</a:t>
            </a:r>
            <a:r>
              <a:rPr lang="fr-FR" sz="2400" dirty="0"/>
              <a:t> the </a:t>
            </a:r>
            <a:r>
              <a:rPr lang="fr-FR" sz="2400" dirty="0" err="1"/>
              <a:t>season</a:t>
            </a:r>
            <a:r>
              <a:rPr lang="fr-FR" sz="2400" dirty="0"/>
              <a:t> </a:t>
            </a:r>
            <a:r>
              <a:rPr lang="fr-FR" sz="2400" dirty="0" err="1"/>
              <a:t>where</a:t>
            </a:r>
            <a:r>
              <a:rPr lang="fr-FR" sz="2400" dirty="0"/>
              <a:t> the </a:t>
            </a:r>
            <a:r>
              <a:rPr lang="fr-FR" sz="2400" dirty="0" err="1"/>
              <a:t>less</a:t>
            </a:r>
            <a:r>
              <a:rPr lang="fr-FR" sz="2400" dirty="0"/>
              <a:t> bikes are </a:t>
            </a:r>
            <a:r>
              <a:rPr lang="fr-FR" sz="2400" dirty="0" err="1"/>
              <a:t>rented</a:t>
            </a:r>
            <a:r>
              <a:rPr lang="fr-FR" sz="2400" dirty="0"/>
              <a:t> </a:t>
            </a:r>
            <a:r>
              <a:rPr lang="fr-FR" sz="2400" dirty="0" err="1"/>
              <a:t>is</a:t>
            </a:r>
            <a:r>
              <a:rPr lang="fr-FR" sz="2400" dirty="0"/>
              <a:t> </a:t>
            </a:r>
            <a:r>
              <a:rPr lang="fr-FR" sz="2400" dirty="0" err="1"/>
              <a:t>winter</a:t>
            </a:r>
            <a:r>
              <a:rPr lang="fr-FR" sz="2400" dirty="0"/>
              <a:t>. </a:t>
            </a:r>
            <a:r>
              <a:rPr lang="fr-FR" sz="2400" dirty="0" err="1"/>
              <a:t>We</a:t>
            </a:r>
            <a:r>
              <a:rPr lang="fr-FR" sz="2400" dirty="0"/>
              <a:t> can </a:t>
            </a:r>
            <a:r>
              <a:rPr lang="fr-FR" sz="2400" dirty="0" err="1"/>
              <a:t>see</a:t>
            </a:r>
            <a:r>
              <a:rPr lang="fr-FR" sz="2400" dirty="0"/>
              <a:t> </a:t>
            </a:r>
            <a:r>
              <a:rPr lang="fr-FR" sz="2400" dirty="0" err="1"/>
              <a:t>that</a:t>
            </a:r>
            <a:r>
              <a:rPr lang="fr-FR" sz="2400" dirty="0"/>
              <a:t> </a:t>
            </a:r>
            <a:r>
              <a:rPr lang="fr-FR" sz="2400" dirty="0" err="1"/>
              <a:t>with</a:t>
            </a:r>
            <a:r>
              <a:rPr lang="fr-FR" sz="2400" dirty="0"/>
              <a:t> the </a:t>
            </a:r>
            <a:r>
              <a:rPr lang="fr-FR" sz="2400" dirty="0" err="1"/>
              <a:t>graphic</a:t>
            </a:r>
            <a:r>
              <a:rPr lang="fr-FR" sz="2400" dirty="0"/>
              <a:t> of the importance of </a:t>
            </a:r>
            <a:r>
              <a:rPr lang="fr-FR" sz="2400" dirty="0" err="1"/>
              <a:t>each</a:t>
            </a:r>
            <a:r>
              <a:rPr lang="fr-FR" sz="2400" dirty="0"/>
              <a:t> </a:t>
            </a:r>
            <a:r>
              <a:rPr lang="fr-FR" sz="2400" dirty="0" err="1"/>
              <a:t>feature</a:t>
            </a:r>
            <a:r>
              <a:rPr lang="fr-FR" sz="2400" dirty="0"/>
              <a:t> in the </a:t>
            </a:r>
            <a:r>
              <a:rPr lang="fr-FR" sz="2400" dirty="0" err="1"/>
              <a:t>Xgboost</a:t>
            </a:r>
            <a:r>
              <a:rPr lang="fr-FR" sz="2400" dirty="0"/>
              <a:t> model : </a:t>
            </a:r>
          </a:p>
          <a:p>
            <a:endParaRPr lang="fr-FR" dirty="0"/>
          </a:p>
        </p:txBody>
      </p:sp>
    </p:spTree>
    <p:extLst>
      <p:ext uri="{BB962C8B-B14F-4D97-AF65-F5344CB8AC3E}">
        <p14:creationId xmlns:p14="http://schemas.microsoft.com/office/powerpoint/2010/main" val="2516105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19B62F-EE9D-4F5A-9A3D-573FE5592A68}"/>
              </a:ext>
            </a:extLst>
          </p:cNvPr>
          <p:cNvSpPr>
            <a:spLocks noGrp="1"/>
          </p:cNvSpPr>
          <p:nvPr>
            <p:ph type="title"/>
          </p:nvPr>
        </p:nvSpPr>
        <p:spPr/>
        <p:txBody>
          <a:bodyPr/>
          <a:lstStyle/>
          <a:p>
            <a:r>
              <a:rPr lang="fr-FR" dirty="0"/>
              <a:t>Modeling</a:t>
            </a:r>
          </a:p>
        </p:txBody>
      </p:sp>
      <p:sp>
        <p:nvSpPr>
          <p:cNvPr id="3" name="Espace réservé du texte 2">
            <a:extLst>
              <a:ext uri="{FF2B5EF4-FFF2-40B4-BE49-F238E27FC236}">
                <a16:creationId xmlns:a16="http://schemas.microsoft.com/office/drawing/2014/main" id="{924750D0-2D0C-4892-9EDE-424E759B71FC}"/>
              </a:ext>
            </a:extLst>
          </p:cNvPr>
          <p:cNvSpPr>
            <a:spLocks noGrp="1"/>
          </p:cNvSpPr>
          <p:nvPr>
            <p:ph type="body" idx="1"/>
          </p:nvPr>
        </p:nvSpPr>
        <p:spPr/>
        <p:txBody>
          <a:bodyPr numCol="2">
            <a:normAutofit/>
          </a:bodyPr>
          <a:lstStyle/>
          <a:p>
            <a:r>
              <a:rPr lang="fr-FR" dirty="0"/>
              <a:t>The </a:t>
            </a:r>
            <a:r>
              <a:rPr lang="fr-FR" dirty="0" err="1"/>
              <a:t>target</a:t>
            </a:r>
            <a:endParaRPr lang="fr-FR" dirty="0"/>
          </a:p>
          <a:p>
            <a:r>
              <a:rPr lang="fr-FR" dirty="0"/>
              <a:t>The </a:t>
            </a:r>
            <a:r>
              <a:rPr lang="fr-FR" dirty="0" err="1"/>
              <a:t>parameters</a:t>
            </a:r>
            <a:endParaRPr lang="fr-FR" dirty="0"/>
          </a:p>
          <a:p>
            <a:r>
              <a:rPr lang="fr-FR" dirty="0" err="1"/>
              <a:t>Preprocessing</a:t>
            </a:r>
            <a:endParaRPr lang="fr-FR" dirty="0"/>
          </a:p>
          <a:p>
            <a:r>
              <a:rPr lang="fr-FR" dirty="0"/>
              <a:t>The </a:t>
            </a:r>
            <a:r>
              <a:rPr lang="fr-FR" dirty="0" err="1"/>
              <a:t>models</a:t>
            </a:r>
            <a:endParaRPr lang="fr-FR" dirty="0"/>
          </a:p>
          <a:p>
            <a:r>
              <a:rPr lang="fr-FR" dirty="0"/>
              <a:t>The best model</a:t>
            </a:r>
          </a:p>
        </p:txBody>
      </p:sp>
    </p:spTree>
    <p:extLst>
      <p:ext uri="{BB962C8B-B14F-4D97-AF65-F5344CB8AC3E}">
        <p14:creationId xmlns:p14="http://schemas.microsoft.com/office/powerpoint/2010/main" val="415720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D4641C-0AFE-4028-A528-9D8508342DFF}"/>
              </a:ext>
            </a:extLst>
          </p:cNvPr>
          <p:cNvSpPr>
            <a:spLocks noGrp="1"/>
          </p:cNvSpPr>
          <p:nvPr>
            <p:ph type="title"/>
          </p:nvPr>
        </p:nvSpPr>
        <p:spPr/>
        <p:txBody>
          <a:bodyPr/>
          <a:lstStyle/>
          <a:p>
            <a:r>
              <a:rPr lang="fr-FR" dirty="0"/>
              <a:t>The </a:t>
            </a:r>
            <a:r>
              <a:rPr lang="fr-FR" dirty="0" err="1"/>
              <a:t>target</a:t>
            </a:r>
            <a:endParaRPr lang="fr-FR" dirty="0"/>
          </a:p>
        </p:txBody>
      </p:sp>
      <p:sp>
        <p:nvSpPr>
          <p:cNvPr id="3" name="Espace réservé du contenu 2">
            <a:extLst>
              <a:ext uri="{FF2B5EF4-FFF2-40B4-BE49-F238E27FC236}">
                <a16:creationId xmlns:a16="http://schemas.microsoft.com/office/drawing/2014/main" id="{2B8161EA-578F-44E9-8C96-185F191BA080}"/>
              </a:ext>
            </a:extLst>
          </p:cNvPr>
          <p:cNvSpPr>
            <a:spLocks noGrp="1"/>
          </p:cNvSpPr>
          <p:nvPr>
            <p:ph idx="1"/>
          </p:nvPr>
        </p:nvSpPr>
        <p:spPr/>
        <p:txBody>
          <a:bodyPr/>
          <a:lstStyle/>
          <a:p>
            <a:pPr algn="just"/>
            <a:r>
              <a:rPr lang="fr-FR" dirty="0" err="1"/>
              <a:t>RentedBikeCount</a:t>
            </a:r>
            <a:r>
              <a:rPr lang="fr-FR" dirty="0"/>
              <a:t> </a:t>
            </a:r>
            <a:r>
              <a:rPr lang="fr-FR" dirty="0" err="1"/>
              <a:t>is</a:t>
            </a:r>
            <a:r>
              <a:rPr lang="fr-FR" dirty="0"/>
              <a:t> a </a:t>
            </a:r>
            <a:r>
              <a:rPr lang="fr-FR" dirty="0" err="1"/>
              <a:t>continuous</a:t>
            </a:r>
            <a:r>
              <a:rPr lang="fr-FR" dirty="0"/>
              <a:t> variable.</a:t>
            </a:r>
          </a:p>
          <a:p>
            <a:pPr algn="just"/>
            <a:endParaRPr lang="fr-FR" dirty="0"/>
          </a:p>
          <a:p>
            <a:pPr algn="just"/>
            <a:r>
              <a:rPr lang="fr-FR" dirty="0" err="1"/>
              <a:t>Hence</a:t>
            </a:r>
            <a:r>
              <a:rPr lang="fr-FR" dirty="0"/>
              <a:t>, </a:t>
            </a:r>
            <a:r>
              <a:rPr lang="fr-FR" dirty="0" err="1"/>
              <a:t>we</a:t>
            </a:r>
            <a:r>
              <a:rPr lang="fr-FR" dirty="0"/>
              <a:t> </a:t>
            </a:r>
            <a:r>
              <a:rPr lang="fr-FR" dirty="0" err="1"/>
              <a:t>will</a:t>
            </a:r>
            <a:r>
              <a:rPr lang="fr-FR" dirty="0"/>
              <a:t> use </a:t>
            </a:r>
            <a:r>
              <a:rPr lang="fr-FR" dirty="0" err="1"/>
              <a:t>models</a:t>
            </a:r>
            <a:r>
              <a:rPr lang="fr-FR" dirty="0"/>
              <a:t> </a:t>
            </a:r>
            <a:r>
              <a:rPr lang="fr-FR" dirty="0" err="1"/>
              <a:t>which</a:t>
            </a:r>
            <a:r>
              <a:rPr lang="fr-FR" dirty="0"/>
              <a:t> </a:t>
            </a:r>
            <a:r>
              <a:rPr lang="fr-FR" dirty="0" err="1"/>
              <a:t>predict</a:t>
            </a:r>
            <a:r>
              <a:rPr lang="fr-FR" dirty="0"/>
              <a:t> a value and not a label : </a:t>
            </a:r>
            <a:r>
              <a:rPr lang="fr-FR" dirty="0" err="1"/>
              <a:t>linear</a:t>
            </a:r>
            <a:r>
              <a:rPr lang="fr-FR" dirty="0"/>
              <a:t> </a:t>
            </a:r>
            <a:r>
              <a:rPr lang="fr-FR" dirty="0" err="1"/>
              <a:t>regression</a:t>
            </a:r>
            <a:r>
              <a:rPr lang="fr-FR" dirty="0"/>
              <a:t>, lasso, </a:t>
            </a:r>
            <a:r>
              <a:rPr lang="fr-FR" dirty="0" err="1"/>
              <a:t>decision</a:t>
            </a:r>
            <a:r>
              <a:rPr lang="fr-FR" dirty="0"/>
              <a:t> </a:t>
            </a:r>
            <a:r>
              <a:rPr lang="fr-FR" dirty="0" err="1"/>
              <a:t>tree</a:t>
            </a:r>
            <a:r>
              <a:rPr lang="fr-FR" dirty="0"/>
              <a:t>, </a:t>
            </a:r>
            <a:r>
              <a:rPr lang="fr-FR" dirty="0" err="1"/>
              <a:t>random</a:t>
            </a:r>
            <a:r>
              <a:rPr lang="fr-FR" dirty="0"/>
              <a:t> </a:t>
            </a:r>
            <a:r>
              <a:rPr lang="fr-FR" dirty="0" err="1"/>
              <a:t>forest</a:t>
            </a:r>
            <a:r>
              <a:rPr lang="fr-FR" dirty="0"/>
              <a:t> and </a:t>
            </a:r>
            <a:r>
              <a:rPr lang="fr-FR" dirty="0" err="1"/>
              <a:t>XGboost</a:t>
            </a:r>
            <a:r>
              <a:rPr lang="fr-FR" dirty="0"/>
              <a:t>.  </a:t>
            </a:r>
          </a:p>
        </p:txBody>
      </p:sp>
    </p:spTree>
    <p:extLst>
      <p:ext uri="{BB962C8B-B14F-4D97-AF65-F5344CB8AC3E}">
        <p14:creationId xmlns:p14="http://schemas.microsoft.com/office/powerpoint/2010/main" val="3858422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D46550-C6A0-4393-B9EA-477A80F3BB5D}"/>
              </a:ext>
            </a:extLst>
          </p:cNvPr>
          <p:cNvSpPr>
            <a:spLocks noGrp="1"/>
          </p:cNvSpPr>
          <p:nvPr>
            <p:ph type="title"/>
          </p:nvPr>
        </p:nvSpPr>
        <p:spPr/>
        <p:txBody>
          <a:bodyPr/>
          <a:lstStyle/>
          <a:p>
            <a:r>
              <a:rPr lang="fr-FR" dirty="0"/>
              <a:t>Variables </a:t>
            </a:r>
            <a:r>
              <a:rPr lang="fr-FR" dirty="0" err="1"/>
              <a:t>chosen</a:t>
            </a:r>
            <a:r>
              <a:rPr lang="fr-FR" dirty="0"/>
              <a:t> as </a:t>
            </a:r>
            <a:r>
              <a:rPr lang="fr-FR" dirty="0" err="1"/>
              <a:t>parameters</a:t>
            </a:r>
            <a:endParaRPr lang="fr-FR" dirty="0"/>
          </a:p>
        </p:txBody>
      </p:sp>
      <p:sp>
        <p:nvSpPr>
          <p:cNvPr id="3" name="Espace réservé du contenu 2">
            <a:extLst>
              <a:ext uri="{FF2B5EF4-FFF2-40B4-BE49-F238E27FC236}">
                <a16:creationId xmlns:a16="http://schemas.microsoft.com/office/drawing/2014/main" id="{0968E271-1868-484E-91A2-318EF545C6FE}"/>
              </a:ext>
            </a:extLst>
          </p:cNvPr>
          <p:cNvSpPr>
            <a:spLocks noGrp="1"/>
          </p:cNvSpPr>
          <p:nvPr>
            <p:ph idx="1"/>
          </p:nvPr>
        </p:nvSpPr>
        <p:spPr>
          <a:xfrm>
            <a:off x="838200" y="1825625"/>
            <a:ext cx="7604464" cy="4351338"/>
          </a:xfrm>
        </p:spPr>
        <p:txBody>
          <a:bodyPr>
            <a:normAutofit fontScale="92500" lnSpcReduction="20000"/>
          </a:bodyPr>
          <a:lstStyle/>
          <a:p>
            <a:pPr algn="just"/>
            <a:r>
              <a:rPr lang="fr-FR" dirty="0" err="1"/>
              <a:t>We</a:t>
            </a:r>
            <a:r>
              <a:rPr lang="fr-FR" dirty="0"/>
              <a:t> </a:t>
            </a:r>
            <a:r>
              <a:rPr lang="fr-FR" dirty="0" err="1"/>
              <a:t>used</a:t>
            </a:r>
            <a:r>
              <a:rPr lang="fr-FR" dirty="0"/>
              <a:t> the line </a:t>
            </a:r>
            <a:r>
              <a:rPr lang="fr-FR" dirty="0" err="1"/>
              <a:t>df.skew</a:t>
            </a:r>
            <a:r>
              <a:rPr lang="fr-FR" dirty="0"/>
              <a:t>() to </a:t>
            </a:r>
            <a:r>
              <a:rPr lang="fr-FR" dirty="0" err="1"/>
              <a:t>see</a:t>
            </a:r>
            <a:r>
              <a:rPr lang="fr-FR" dirty="0"/>
              <a:t> </a:t>
            </a:r>
            <a:r>
              <a:rPr lang="fr-FR" dirty="0" err="1"/>
              <a:t>which</a:t>
            </a:r>
            <a:r>
              <a:rPr lang="fr-FR" dirty="0"/>
              <a:t> are the </a:t>
            </a:r>
            <a:r>
              <a:rPr lang="fr-FR" dirty="0" err="1"/>
              <a:t>most</a:t>
            </a:r>
            <a:r>
              <a:rPr lang="fr-FR" dirty="0"/>
              <a:t> </a:t>
            </a:r>
            <a:r>
              <a:rPr lang="fr-FR" dirty="0" err="1"/>
              <a:t>biased</a:t>
            </a:r>
            <a:r>
              <a:rPr lang="fr-FR" dirty="0"/>
              <a:t> </a:t>
            </a:r>
            <a:r>
              <a:rPr lang="fr-FR" dirty="0" err="1"/>
              <a:t>parameters</a:t>
            </a:r>
            <a:r>
              <a:rPr lang="fr-FR" dirty="0"/>
              <a:t>. </a:t>
            </a:r>
            <a:r>
              <a:rPr lang="fr-FR" dirty="0" err="1"/>
              <a:t>We</a:t>
            </a:r>
            <a:r>
              <a:rPr lang="fr-FR" dirty="0"/>
              <a:t> </a:t>
            </a:r>
            <a:r>
              <a:rPr lang="fr-FR" dirty="0" err="1"/>
              <a:t>saw</a:t>
            </a:r>
            <a:r>
              <a:rPr lang="fr-FR" dirty="0"/>
              <a:t> </a:t>
            </a:r>
            <a:r>
              <a:rPr lang="fr-FR" dirty="0" err="1"/>
              <a:t>that</a:t>
            </a:r>
            <a:r>
              <a:rPr lang="fr-FR" dirty="0"/>
              <a:t> </a:t>
            </a:r>
            <a:r>
              <a:rPr lang="fr-FR" dirty="0" err="1"/>
              <a:t>Snowfall</a:t>
            </a:r>
            <a:r>
              <a:rPr lang="fr-FR" dirty="0"/>
              <a:t> and </a:t>
            </a:r>
            <a:r>
              <a:rPr lang="fr-FR" dirty="0" err="1"/>
              <a:t>Rainfall</a:t>
            </a:r>
            <a:r>
              <a:rPr lang="fr-FR" dirty="0"/>
              <a:t> are </a:t>
            </a:r>
            <a:r>
              <a:rPr lang="fr-FR" dirty="0" err="1"/>
              <a:t>too</a:t>
            </a:r>
            <a:r>
              <a:rPr lang="fr-FR" dirty="0"/>
              <a:t> </a:t>
            </a:r>
            <a:r>
              <a:rPr lang="fr-FR" dirty="0" err="1"/>
              <a:t>biased</a:t>
            </a:r>
            <a:r>
              <a:rPr lang="fr-FR" dirty="0"/>
              <a:t> to </a:t>
            </a:r>
            <a:r>
              <a:rPr lang="fr-FR" dirty="0" err="1"/>
              <a:t>be</a:t>
            </a:r>
            <a:r>
              <a:rPr lang="fr-FR" dirty="0"/>
              <a:t> </a:t>
            </a:r>
            <a:r>
              <a:rPr lang="fr-FR" dirty="0" err="1"/>
              <a:t>used</a:t>
            </a:r>
            <a:r>
              <a:rPr lang="fr-FR" dirty="0"/>
              <a:t>, as </a:t>
            </a:r>
            <a:r>
              <a:rPr lang="fr-FR" dirty="0" err="1"/>
              <a:t>their</a:t>
            </a:r>
            <a:r>
              <a:rPr lang="fr-FR" dirty="0"/>
              <a:t> </a:t>
            </a:r>
            <a:r>
              <a:rPr lang="fr-FR" dirty="0" err="1"/>
              <a:t>histogram</a:t>
            </a:r>
            <a:r>
              <a:rPr lang="fr-FR" dirty="0"/>
              <a:t> </a:t>
            </a:r>
            <a:r>
              <a:rPr lang="fr-FR" dirty="0" err="1"/>
              <a:t>confirm</a:t>
            </a:r>
            <a:r>
              <a:rPr lang="fr-FR" dirty="0"/>
              <a:t>. </a:t>
            </a:r>
          </a:p>
          <a:p>
            <a:pPr algn="just"/>
            <a:endParaRPr lang="fr-FR" dirty="0"/>
          </a:p>
          <a:p>
            <a:pPr algn="just"/>
            <a:r>
              <a:rPr lang="fr-FR" dirty="0" err="1"/>
              <a:t>We</a:t>
            </a:r>
            <a:r>
              <a:rPr lang="fr-FR" dirty="0"/>
              <a:t> </a:t>
            </a:r>
            <a:r>
              <a:rPr lang="fr-FR" dirty="0" err="1"/>
              <a:t>don’t</a:t>
            </a:r>
            <a:r>
              <a:rPr lang="fr-FR" dirty="0"/>
              <a:t> have to use </a:t>
            </a:r>
            <a:r>
              <a:rPr lang="fr-FR" dirty="0" err="1"/>
              <a:t>Dew</a:t>
            </a:r>
            <a:r>
              <a:rPr lang="fr-FR" dirty="0"/>
              <a:t> Point </a:t>
            </a:r>
            <a:r>
              <a:rPr lang="fr-FR" dirty="0" err="1"/>
              <a:t>Temperature</a:t>
            </a:r>
            <a:r>
              <a:rPr lang="fr-FR" dirty="0"/>
              <a:t> </a:t>
            </a:r>
            <a:r>
              <a:rPr lang="fr-FR" dirty="0" err="1"/>
              <a:t>neither</a:t>
            </a:r>
            <a:r>
              <a:rPr lang="fr-FR" dirty="0"/>
              <a:t> </a:t>
            </a:r>
            <a:r>
              <a:rPr lang="fr-FR" dirty="0" err="1"/>
              <a:t>because</a:t>
            </a:r>
            <a:r>
              <a:rPr lang="fr-FR" dirty="0"/>
              <a:t> </a:t>
            </a:r>
            <a:r>
              <a:rPr lang="fr-FR" dirty="0" err="1"/>
              <a:t>its</a:t>
            </a:r>
            <a:r>
              <a:rPr lang="fr-FR" dirty="0"/>
              <a:t> </a:t>
            </a:r>
            <a:r>
              <a:rPr lang="fr-FR" dirty="0" err="1"/>
              <a:t>correlation</a:t>
            </a:r>
            <a:r>
              <a:rPr lang="fr-FR" dirty="0"/>
              <a:t> </a:t>
            </a:r>
            <a:r>
              <a:rPr lang="fr-FR" dirty="0" err="1"/>
              <a:t>with</a:t>
            </a:r>
            <a:r>
              <a:rPr lang="fr-FR" dirty="0"/>
              <a:t> </a:t>
            </a:r>
            <a:r>
              <a:rPr lang="fr-FR" dirty="0" err="1"/>
              <a:t>temperature</a:t>
            </a:r>
            <a:r>
              <a:rPr lang="fr-FR" dirty="0"/>
              <a:t> </a:t>
            </a:r>
            <a:r>
              <a:rPr lang="fr-FR" dirty="0" err="1"/>
              <a:t>was</a:t>
            </a:r>
            <a:r>
              <a:rPr lang="fr-FR" dirty="0"/>
              <a:t> </a:t>
            </a:r>
            <a:r>
              <a:rPr lang="fr-FR" dirty="0" err="1"/>
              <a:t>really</a:t>
            </a:r>
            <a:r>
              <a:rPr lang="fr-FR" dirty="0"/>
              <a:t> high and </a:t>
            </a:r>
            <a:r>
              <a:rPr lang="fr-FR" dirty="0" err="1"/>
              <a:t>it</a:t>
            </a:r>
            <a:r>
              <a:rPr lang="fr-FR" dirty="0"/>
              <a:t> </a:t>
            </a:r>
            <a:r>
              <a:rPr lang="fr-FR" dirty="0" err="1"/>
              <a:t>would</a:t>
            </a:r>
            <a:r>
              <a:rPr lang="fr-FR" dirty="0"/>
              <a:t> </a:t>
            </a:r>
            <a:r>
              <a:rPr lang="fr-FR" dirty="0" err="1"/>
              <a:t>be</a:t>
            </a:r>
            <a:r>
              <a:rPr lang="fr-FR" dirty="0"/>
              <a:t> </a:t>
            </a:r>
            <a:r>
              <a:rPr lang="fr-FR" dirty="0" err="1"/>
              <a:t>redundant</a:t>
            </a:r>
            <a:r>
              <a:rPr lang="fr-FR" dirty="0"/>
              <a:t> to use </a:t>
            </a:r>
            <a:r>
              <a:rPr lang="fr-FR" dirty="0" err="1"/>
              <a:t>both</a:t>
            </a:r>
            <a:r>
              <a:rPr lang="fr-FR" dirty="0"/>
              <a:t> of </a:t>
            </a:r>
            <a:r>
              <a:rPr lang="fr-FR" dirty="0" err="1"/>
              <a:t>them</a:t>
            </a:r>
            <a:r>
              <a:rPr lang="fr-FR" dirty="0"/>
              <a:t>. </a:t>
            </a:r>
          </a:p>
          <a:p>
            <a:pPr algn="just"/>
            <a:endParaRPr lang="fr-FR" dirty="0"/>
          </a:p>
          <a:p>
            <a:pPr algn="just"/>
            <a:r>
              <a:rPr lang="fr-FR" dirty="0"/>
              <a:t>In conclusion, </a:t>
            </a:r>
            <a:r>
              <a:rPr lang="fr-FR" dirty="0" err="1"/>
              <a:t>we</a:t>
            </a:r>
            <a:r>
              <a:rPr lang="fr-FR" dirty="0"/>
              <a:t> chose the </a:t>
            </a:r>
            <a:r>
              <a:rPr lang="fr-FR" dirty="0" err="1"/>
              <a:t>following</a:t>
            </a:r>
            <a:r>
              <a:rPr lang="fr-FR" dirty="0"/>
              <a:t> </a:t>
            </a:r>
            <a:r>
              <a:rPr lang="fr-FR" dirty="0" err="1"/>
              <a:t>parameters</a:t>
            </a:r>
            <a:r>
              <a:rPr lang="fr-FR" dirty="0"/>
              <a:t> : </a:t>
            </a:r>
            <a:r>
              <a:rPr lang="en-US" dirty="0"/>
              <a:t>‘Hour’, ‘Temperature(°C)’, ‘Humidity(%)’, ‘Wind speed (m/s)’, ‘Visibility (10m)’, ‘Solar Radiation (MJ/m2)’, ‘Month’.</a:t>
            </a:r>
            <a:endParaRPr lang="fr-FR" dirty="0"/>
          </a:p>
        </p:txBody>
      </p:sp>
      <p:pic>
        <p:nvPicPr>
          <p:cNvPr id="1026" name="Picture 2">
            <a:extLst>
              <a:ext uri="{FF2B5EF4-FFF2-40B4-BE49-F238E27FC236}">
                <a16:creationId xmlns:a16="http://schemas.microsoft.com/office/drawing/2014/main" id="{38BF2D5B-656F-4AA7-AFAF-2F2124267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2664" y="1027906"/>
            <a:ext cx="3346732" cy="2686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1D0BAB1-29E6-4C92-B4DA-E06512739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2664" y="4001294"/>
            <a:ext cx="3346733"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62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ED6B22-F7C6-4241-8FB4-0C3C1E18A0C2}"/>
              </a:ext>
            </a:extLst>
          </p:cNvPr>
          <p:cNvSpPr>
            <a:spLocks noGrp="1"/>
          </p:cNvSpPr>
          <p:nvPr>
            <p:ph type="title"/>
          </p:nvPr>
        </p:nvSpPr>
        <p:spPr/>
        <p:txBody>
          <a:bodyPr/>
          <a:lstStyle/>
          <a:p>
            <a:r>
              <a:rPr lang="fr-FR" dirty="0" err="1"/>
              <a:t>Preprocessing</a:t>
            </a:r>
            <a:endParaRPr lang="fr-FR" dirty="0"/>
          </a:p>
        </p:txBody>
      </p:sp>
      <p:sp>
        <p:nvSpPr>
          <p:cNvPr id="3" name="Espace réservé du contenu 2">
            <a:extLst>
              <a:ext uri="{FF2B5EF4-FFF2-40B4-BE49-F238E27FC236}">
                <a16:creationId xmlns:a16="http://schemas.microsoft.com/office/drawing/2014/main" id="{C272C4B9-F74F-4482-9B63-26228A5ED28C}"/>
              </a:ext>
            </a:extLst>
          </p:cNvPr>
          <p:cNvSpPr>
            <a:spLocks noGrp="1"/>
          </p:cNvSpPr>
          <p:nvPr>
            <p:ph idx="1"/>
          </p:nvPr>
        </p:nvSpPr>
        <p:spPr/>
        <p:txBody>
          <a:bodyPr/>
          <a:lstStyle/>
          <a:p>
            <a:pPr algn="just"/>
            <a:r>
              <a:rPr lang="fr-FR" dirty="0" err="1"/>
              <a:t>We</a:t>
            </a:r>
            <a:r>
              <a:rPr lang="fr-FR" dirty="0"/>
              <a:t> </a:t>
            </a:r>
            <a:r>
              <a:rPr lang="fr-FR" dirty="0" err="1"/>
              <a:t>created</a:t>
            </a:r>
            <a:r>
              <a:rPr lang="fr-FR" dirty="0"/>
              <a:t> a </a:t>
            </a:r>
            <a:r>
              <a:rPr lang="fr-FR" dirty="0" err="1"/>
              <a:t>list</a:t>
            </a:r>
            <a:r>
              <a:rPr lang="fr-FR" dirty="0"/>
              <a:t> of the </a:t>
            </a:r>
            <a:r>
              <a:rPr lang="fr-FR" dirty="0" err="1"/>
              <a:t>parameters</a:t>
            </a:r>
            <a:r>
              <a:rPr lang="fr-FR" dirty="0"/>
              <a:t> </a:t>
            </a:r>
            <a:r>
              <a:rPr lang="fr-FR" dirty="0" err="1"/>
              <a:t>we</a:t>
            </a:r>
            <a:r>
              <a:rPr lang="fr-FR" dirty="0"/>
              <a:t> </a:t>
            </a:r>
            <a:r>
              <a:rPr lang="fr-FR" dirty="0" err="1"/>
              <a:t>wanted</a:t>
            </a:r>
            <a:r>
              <a:rPr lang="fr-FR" dirty="0"/>
              <a:t>. </a:t>
            </a:r>
            <a:r>
              <a:rPr lang="fr-FR" dirty="0" err="1"/>
              <a:t>We</a:t>
            </a:r>
            <a:r>
              <a:rPr lang="fr-FR" dirty="0"/>
              <a:t> </a:t>
            </a:r>
            <a:r>
              <a:rPr lang="fr-FR" dirty="0" err="1"/>
              <a:t>called</a:t>
            </a:r>
            <a:r>
              <a:rPr lang="fr-FR" dirty="0"/>
              <a:t> </a:t>
            </a:r>
            <a:r>
              <a:rPr lang="fr-FR" dirty="0" err="1"/>
              <a:t>it</a:t>
            </a:r>
            <a:r>
              <a:rPr lang="fr-FR" dirty="0"/>
              <a:t> </a:t>
            </a:r>
            <a:r>
              <a:rPr lang="fr-FR" dirty="0" err="1"/>
              <a:t>Colonnes_Prediction</a:t>
            </a:r>
            <a:r>
              <a:rPr lang="fr-FR" dirty="0"/>
              <a:t>. </a:t>
            </a:r>
          </a:p>
          <a:p>
            <a:pPr algn="just"/>
            <a:endParaRPr lang="fr-FR" dirty="0"/>
          </a:p>
          <a:p>
            <a:pPr algn="just"/>
            <a:r>
              <a:rPr lang="fr-FR" dirty="0" err="1"/>
              <a:t>We</a:t>
            </a:r>
            <a:r>
              <a:rPr lang="fr-FR" dirty="0"/>
              <a:t> </a:t>
            </a:r>
            <a:r>
              <a:rPr lang="fr-FR" dirty="0" err="1"/>
              <a:t>created</a:t>
            </a:r>
            <a:r>
              <a:rPr lang="fr-FR" dirty="0"/>
              <a:t> a </a:t>
            </a:r>
            <a:r>
              <a:rPr lang="fr-FR" dirty="0" err="1"/>
              <a:t>dataframe</a:t>
            </a:r>
            <a:r>
              <a:rPr lang="fr-FR" dirty="0"/>
              <a:t> </a:t>
            </a:r>
            <a:r>
              <a:rPr lang="fr-FR" dirty="0" err="1"/>
              <a:t>with</a:t>
            </a:r>
            <a:r>
              <a:rPr lang="fr-FR" dirty="0"/>
              <a:t> the values of </a:t>
            </a:r>
            <a:r>
              <a:rPr lang="fr-FR" dirty="0" err="1"/>
              <a:t>only</a:t>
            </a:r>
            <a:r>
              <a:rPr lang="fr-FR" dirty="0"/>
              <a:t> the </a:t>
            </a:r>
            <a:r>
              <a:rPr lang="fr-FR" dirty="0" err="1"/>
              <a:t>parameters</a:t>
            </a:r>
            <a:r>
              <a:rPr lang="fr-FR" dirty="0"/>
              <a:t> </a:t>
            </a:r>
            <a:r>
              <a:rPr lang="fr-FR" dirty="0" err="1"/>
              <a:t>we</a:t>
            </a:r>
            <a:r>
              <a:rPr lang="fr-FR" dirty="0"/>
              <a:t> </a:t>
            </a:r>
            <a:r>
              <a:rPr lang="fr-FR" dirty="0" err="1"/>
              <a:t>wanted</a:t>
            </a:r>
            <a:r>
              <a:rPr lang="fr-FR" dirty="0"/>
              <a:t>, </a:t>
            </a:r>
            <a:r>
              <a:rPr lang="fr-FR" dirty="0" err="1"/>
              <a:t>called</a:t>
            </a:r>
            <a:r>
              <a:rPr lang="fr-FR" dirty="0"/>
              <a:t> x (x = </a:t>
            </a:r>
            <a:r>
              <a:rPr lang="fr-FR" dirty="0" err="1"/>
              <a:t>df</a:t>
            </a:r>
            <a:r>
              <a:rPr lang="fr-FR" dirty="0"/>
              <a:t>[</a:t>
            </a:r>
            <a:r>
              <a:rPr lang="fr-FR" dirty="0" err="1"/>
              <a:t>Colonnes_Prediction</a:t>
            </a:r>
            <a:r>
              <a:rPr lang="fr-FR" dirty="0"/>
              <a:t>]). </a:t>
            </a:r>
            <a:r>
              <a:rPr lang="fr-FR" dirty="0" err="1"/>
              <a:t>We</a:t>
            </a:r>
            <a:r>
              <a:rPr lang="fr-FR" dirty="0"/>
              <a:t> </a:t>
            </a:r>
            <a:r>
              <a:rPr lang="fr-FR" dirty="0" err="1"/>
              <a:t>created</a:t>
            </a:r>
            <a:r>
              <a:rPr lang="fr-FR" dirty="0"/>
              <a:t> </a:t>
            </a:r>
            <a:r>
              <a:rPr lang="fr-FR" dirty="0" err="1"/>
              <a:t>another</a:t>
            </a:r>
            <a:r>
              <a:rPr lang="fr-FR" dirty="0"/>
              <a:t> </a:t>
            </a:r>
            <a:r>
              <a:rPr lang="fr-FR" dirty="0" err="1"/>
              <a:t>dataframe</a:t>
            </a:r>
            <a:r>
              <a:rPr lang="fr-FR" dirty="0"/>
              <a:t> </a:t>
            </a:r>
            <a:r>
              <a:rPr lang="fr-FR" dirty="0" err="1"/>
              <a:t>with</a:t>
            </a:r>
            <a:r>
              <a:rPr lang="fr-FR" dirty="0"/>
              <a:t> </a:t>
            </a:r>
            <a:r>
              <a:rPr lang="fr-FR" dirty="0" err="1"/>
              <a:t>only</a:t>
            </a:r>
            <a:r>
              <a:rPr lang="fr-FR" dirty="0"/>
              <a:t> the values of </a:t>
            </a:r>
            <a:r>
              <a:rPr lang="fr-FR" dirty="0" err="1"/>
              <a:t>our</a:t>
            </a:r>
            <a:r>
              <a:rPr lang="fr-FR" dirty="0"/>
              <a:t> </a:t>
            </a:r>
            <a:r>
              <a:rPr lang="fr-FR" dirty="0" err="1"/>
              <a:t>target</a:t>
            </a:r>
            <a:r>
              <a:rPr lang="fr-FR" dirty="0"/>
              <a:t>, </a:t>
            </a:r>
            <a:r>
              <a:rPr lang="fr-FR" dirty="0" err="1"/>
              <a:t>called</a:t>
            </a:r>
            <a:r>
              <a:rPr lang="fr-FR" dirty="0"/>
              <a:t> y.</a:t>
            </a:r>
          </a:p>
          <a:p>
            <a:pPr algn="just"/>
            <a:endParaRPr lang="fr-FR" dirty="0"/>
          </a:p>
          <a:p>
            <a:pPr algn="just"/>
            <a:r>
              <a:rPr lang="fr-FR" dirty="0" err="1"/>
              <a:t>We</a:t>
            </a:r>
            <a:r>
              <a:rPr lang="fr-FR" dirty="0"/>
              <a:t> </a:t>
            </a:r>
            <a:r>
              <a:rPr lang="fr-FR" dirty="0" err="1"/>
              <a:t>created</a:t>
            </a:r>
            <a:r>
              <a:rPr lang="fr-FR" dirty="0"/>
              <a:t> a train set and a test set for </a:t>
            </a:r>
            <a:r>
              <a:rPr lang="fr-FR" dirty="0" err="1"/>
              <a:t>both</a:t>
            </a:r>
            <a:r>
              <a:rPr lang="fr-FR" dirty="0"/>
              <a:t> x and y </a:t>
            </a:r>
            <a:r>
              <a:rPr lang="fr-FR" dirty="0" err="1"/>
              <a:t>using</a:t>
            </a:r>
            <a:r>
              <a:rPr lang="fr-FR" dirty="0"/>
              <a:t> the  </a:t>
            </a:r>
            <a:r>
              <a:rPr lang="fr-FR" dirty="0" err="1"/>
              <a:t>train_test_split</a:t>
            </a:r>
            <a:r>
              <a:rPr lang="fr-FR" dirty="0"/>
              <a:t> </a:t>
            </a:r>
            <a:r>
              <a:rPr lang="fr-FR" dirty="0" err="1"/>
              <a:t>function</a:t>
            </a:r>
            <a:r>
              <a:rPr lang="fr-FR" dirty="0"/>
              <a:t>.</a:t>
            </a:r>
          </a:p>
          <a:p>
            <a:endParaRPr lang="fr-FR" dirty="0"/>
          </a:p>
          <a:p>
            <a:endParaRPr lang="fr-FR" dirty="0"/>
          </a:p>
        </p:txBody>
      </p:sp>
    </p:spTree>
    <p:extLst>
      <p:ext uri="{BB962C8B-B14F-4D97-AF65-F5344CB8AC3E}">
        <p14:creationId xmlns:p14="http://schemas.microsoft.com/office/powerpoint/2010/main" val="4034915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5A23EE-8154-4CCE-920F-6F9F45C558D6}"/>
              </a:ext>
            </a:extLst>
          </p:cNvPr>
          <p:cNvSpPr>
            <a:spLocks noGrp="1"/>
          </p:cNvSpPr>
          <p:nvPr>
            <p:ph type="title"/>
          </p:nvPr>
        </p:nvSpPr>
        <p:spPr/>
        <p:txBody>
          <a:bodyPr/>
          <a:lstStyle/>
          <a:p>
            <a:r>
              <a:rPr lang="fr-FR" dirty="0"/>
              <a:t>Method for </a:t>
            </a:r>
            <a:r>
              <a:rPr lang="fr-FR" dirty="0" err="1"/>
              <a:t>each</a:t>
            </a:r>
            <a:r>
              <a:rPr lang="fr-FR" dirty="0"/>
              <a:t> model</a:t>
            </a:r>
          </a:p>
        </p:txBody>
      </p:sp>
      <p:sp>
        <p:nvSpPr>
          <p:cNvPr id="3" name="Espace réservé du contenu 2">
            <a:extLst>
              <a:ext uri="{FF2B5EF4-FFF2-40B4-BE49-F238E27FC236}">
                <a16:creationId xmlns:a16="http://schemas.microsoft.com/office/drawing/2014/main" id="{A8F3EA51-5D22-44C0-9FAD-552722CF0206}"/>
              </a:ext>
            </a:extLst>
          </p:cNvPr>
          <p:cNvSpPr>
            <a:spLocks noGrp="1"/>
          </p:cNvSpPr>
          <p:nvPr>
            <p:ph idx="1"/>
          </p:nvPr>
        </p:nvSpPr>
        <p:spPr/>
        <p:txBody>
          <a:bodyPr>
            <a:normAutofit fontScale="92500" lnSpcReduction="20000"/>
          </a:bodyPr>
          <a:lstStyle/>
          <a:p>
            <a:pPr algn="just"/>
            <a:r>
              <a:rPr lang="fr-FR" dirty="0"/>
              <a:t>First, </a:t>
            </a:r>
            <a:r>
              <a:rPr lang="fr-FR" dirty="0" err="1"/>
              <a:t>we</a:t>
            </a:r>
            <a:r>
              <a:rPr lang="fr-FR" dirty="0"/>
              <a:t> do a </a:t>
            </a:r>
            <a:r>
              <a:rPr lang="fr-FR" dirty="0" err="1"/>
              <a:t>grid</a:t>
            </a:r>
            <a:r>
              <a:rPr lang="fr-FR" dirty="0"/>
              <a:t> </a:t>
            </a:r>
            <a:r>
              <a:rPr lang="fr-FR" dirty="0" err="1"/>
              <a:t>search</a:t>
            </a:r>
            <a:r>
              <a:rPr lang="fr-FR" dirty="0"/>
              <a:t> to </a:t>
            </a:r>
            <a:r>
              <a:rPr lang="fr-FR" dirty="0" err="1"/>
              <a:t>determine</a:t>
            </a:r>
            <a:r>
              <a:rPr lang="fr-FR" dirty="0"/>
              <a:t> </a:t>
            </a:r>
            <a:r>
              <a:rPr lang="fr-FR" dirty="0" err="1"/>
              <a:t>which</a:t>
            </a:r>
            <a:r>
              <a:rPr lang="fr-FR" dirty="0"/>
              <a:t> are the best values for </a:t>
            </a:r>
            <a:r>
              <a:rPr lang="fr-FR" dirty="0" err="1"/>
              <a:t>each</a:t>
            </a:r>
            <a:r>
              <a:rPr lang="fr-FR" dirty="0"/>
              <a:t> </a:t>
            </a:r>
            <a:r>
              <a:rPr lang="fr-FR" dirty="0" err="1"/>
              <a:t>parameter</a:t>
            </a:r>
            <a:r>
              <a:rPr lang="fr-FR" dirty="0"/>
              <a:t> of the model (</a:t>
            </a:r>
            <a:r>
              <a:rPr lang="fr-FR" dirty="0" err="1"/>
              <a:t>except</a:t>
            </a:r>
            <a:r>
              <a:rPr lang="fr-FR" dirty="0"/>
              <a:t> for the LR model </a:t>
            </a:r>
            <a:r>
              <a:rPr lang="fr-FR" dirty="0" err="1"/>
              <a:t>which</a:t>
            </a:r>
            <a:r>
              <a:rPr lang="fr-FR" dirty="0"/>
              <a:t> </a:t>
            </a:r>
            <a:r>
              <a:rPr lang="fr-FR" dirty="0" err="1"/>
              <a:t>doesn’t</a:t>
            </a:r>
            <a:r>
              <a:rPr lang="fr-FR" dirty="0"/>
              <a:t> have </a:t>
            </a:r>
            <a:r>
              <a:rPr lang="fr-FR" dirty="0" err="1"/>
              <a:t>any</a:t>
            </a:r>
            <a:r>
              <a:rPr lang="fr-FR" dirty="0"/>
              <a:t> </a:t>
            </a:r>
            <a:r>
              <a:rPr lang="fr-FR" dirty="0" err="1"/>
              <a:t>parameters</a:t>
            </a:r>
            <a:r>
              <a:rPr lang="fr-FR" dirty="0"/>
              <a:t>)</a:t>
            </a:r>
          </a:p>
          <a:p>
            <a:pPr algn="just"/>
            <a:endParaRPr lang="fr-FR" dirty="0"/>
          </a:p>
          <a:p>
            <a:pPr algn="just"/>
            <a:r>
              <a:rPr lang="fr-FR" dirty="0" err="1"/>
              <a:t>Then</a:t>
            </a:r>
            <a:r>
              <a:rPr lang="fr-FR" dirty="0"/>
              <a:t> </a:t>
            </a:r>
            <a:r>
              <a:rPr lang="fr-FR" dirty="0" err="1"/>
              <a:t>we</a:t>
            </a:r>
            <a:r>
              <a:rPr lang="fr-FR" dirty="0"/>
              <a:t> </a:t>
            </a:r>
            <a:r>
              <a:rPr lang="fr-FR" dirty="0" err="1"/>
              <a:t>create</a:t>
            </a:r>
            <a:r>
              <a:rPr lang="fr-FR" dirty="0"/>
              <a:t> the model </a:t>
            </a:r>
            <a:r>
              <a:rPr lang="fr-FR" dirty="0" err="1"/>
              <a:t>with</a:t>
            </a:r>
            <a:r>
              <a:rPr lang="fr-FR" dirty="0"/>
              <a:t> the </a:t>
            </a:r>
            <a:r>
              <a:rPr lang="fr-FR" dirty="0" err="1"/>
              <a:t>appropriate</a:t>
            </a:r>
            <a:r>
              <a:rPr lang="fr-FR" dirty="0"/>
              <a:t> code and the values of </a:t>
            </a:r>
            <a:r>
              <a:rPr lang="fr-FR" dirty="0" err="1"/>
              <a:t>parameters</a:t>
            </a:r>
            <a:r>
              <a:rPr lang="fr-FR" dirty="0"/>
              <a:t> </a:t>
            </a:r>
            <a:r>
              <a:rPr lang="fr-FR" dirty="0" err="1"/>
              <a:t>we</a:t>
            </a:r>
            <a:r>
              <a:rPr lang="fr-FR" dirty="0"/>
              <a:t> </a:t>
            </a:r>
            <a:r>
              <a:rPr lang="fr-FR" dirty="0" err="1"/>
              <a:t>found</a:t>
            </a:r>
            <a:r>
              <a:rPr lang="fr-FR" dirty="0"/>
              <a:t> (</a:t>
            </a:r>
            <a:r>
              <a:rPr lang="fr-FR" dirty="0" err="1"/>
              <a:t>see</a:t>
            </a:r>
            <a:r>
              <a:rPr lang="fr-FR" dirty="0"/>
              <a:t> on the </a:t>
            </a:r>
            <a:r>
              <a:rPr lang="fr-FR" dirty="0" err="1"/>
              <a:t>Jupyter</a:t>
            </a:r>
            <a:r>
              <a:rPr lang="fr-FR" dirty="0"/>
              <a:t> notebook)</a:t>
            </a:r>
          </a:p>
          <a:p>
            <a:pPr algn="just"/>
            <a:endParaRPr lang="fr-FR" dirty="0"/>
          </a:p>
          <a:p>
            <a:pPr algn="just"/>
            <a:r>
              <a:rPr lang="fr-FR" dirty="0" err="1"/>
              <a:t>Then</a:t>
            </a:r>
            <a:r>
              <a:rPr lang="fr-FR" dirty="0"/>
              <a:t>, </a:t>
            </a:r>
            <a:r>
              <a:rPr lang="fr-FR" dirty="0" err="1"/>
              <a:t>we</a:t>
            </a:r>
            <a:r>
              <a:rPr lang="fr-FR" dirty="0"/>
              <a:t> </a:t>
            </a:r>
            <a:r>
              <a:rPr lang="fr-FR" dirty="0" err="1"/>
              <a:t>calculate</a:t>
            </a:r>
            <a:r>
              <a:rPr lang="fr-FR" dirty="0"/>
              <a:t> the MSE (</a:t>
            </a:r>
            <a:r>
              <a:rPr lang="fr-FR" dirty="0" err="1"/>
              <a:t>Mean</a:t>
            </a:r>
            <a:r>
              <a:rPr lang="fr-FR" dirty="0"/>
              <a:t> </a:t>
            </a:r>
            <a:r>
              <a:rPr lang="fr-FR" dirty="0" err="1"/>
              <a:t>Squared</a:t>
            </a:r>
            <a:r>
              <a:rPr lang="fr-FR" dirty="0"/>
              <a:t> </a:t>
            </a:r>
            <a:r>
              <a:rPr lang="fr-FR" dirty="0" err="1"/>
              <a:t>Error</a:t>
            </a:r>
            <a:r>
              <a:rPr lang="fr-FR" dirty="0"/>
              <a:t>) to </a:t>
            </a:r>
            <a:r>
              <a:rPr lang="fr-FR" dirty="0" err="1"/>
              <a:t>see</a:t>
            </a:r>
            <a:r>
              <a:rPr lang="fr-FR" dirty="0"/>
              <a:t> the </a:t>
            </a:r>
            <a:r>
              <a:rPr lang="fr-FR" dirty="0" err="1"/>
              <a:t>accuracy</a:t>
            </a:r>
            <a:r>
              <a:rPr lang="fr-FR" dirty="0"/>
              <a:t> of the model. The </a:t>
            </a:r>
            <a:r>
              <a:rPr lang="fr-FR" dirty="0" err="1"/>
              <a:t>lower</a:t>
            </a:r>
            <a:r>
              <a:rPr lang="fr-FR" dirty="0"/>
              <a:t> the MSE </a:t>
            </a:r>
            <a:r>
              <a:rPr lang="fr-FR" dirty="0" err="1"/>
              <a:t>is</a:t>
            </a:r>
            <a:r>
              <a:rPr lang="fr-FR" dirty="0"/>
              <a:t>, the </a:t>
            </a:r>
            <a:r>
              <a:rPr lang="fr-FR" dirty="0" err="1"/>
              <a:t>better</a:t>
            </a:r>
            <a:r>
              <a:rPr lang="fr-FR" dirty="0"/>
              <a:t> the model. </a:t>
            </a:r>
          </a:p>
          <a:p>
            <a:pPr algn="just"/>
            <a:endParaRPr lang="fr-FR" dirty="0"/>
          </a:p>
          <a:p>
            <a:pPr algn="just"/>
            <a:r>
              <a:rPr lang="fr-FR" dirty="0" err="1"/>
              <a:t>Finally</a:t>
            </a:r>
            <a:r>
              <a:rPr lang="fr-FR" dirty="0"/>
              <a:t> </a:t>
            </a:r>
            <a:r>
              <a:rPr lang="fr-FR" dirty="0" err="1"/>
              <a:t>we</a:t>
            </a:r>
            <a:r>
              <a:rPr lang="fr-FR" dirty="0"/>
              <a:t> </a:t>
            </a:r>
            <a:r>
              <a:rPr lang="fr-FR" dirty="0" err="1"/>
              <a:t>represent</a:t>
            </a:r>
            <a:r>
              <a:rPr lang="fr-FR" dirty="0"/>
              <a:t> the </a:t>
            </a:r>
            <a:r>
              <a:rPr lang="fr-FR" dirty="0" err="1"/>
              <a:t>tendency</a:t>
            </a:r>
            <a:r>
              <a:rPr lang="fr-FR" dirty="0"/>
              <a:t> of the </a:t>
            </a:r>
            <a:r>
              <a:rPr lang="fr-FR" dirty="0" err="1"/>
              <a:t>predicted</a:t>
            </a:r>
            <a:r>
              <a:rPr lang="fr-FR" dirty="0"/>
              <a:t> data </a:t>
            </a:r>
            <a:r>
              <a:rPr lang="fr-FR" dirty="0" err="1"/>
              <a:t>with</a:t>
            </a:r>
            <a:r>
              <a:rPr lang="fr-FR" dirty="0"/>
              <a:t> a graph (</a:t>
            </a:r>
            <a:r>
              <a:rPr lang="fr-FR" dirty="0" err="1"/>
              <a:t>using</a:t>
            </a:r>
            <a:r>
              <a:rPr lang="fr-FR" dirty="0"/>
              <a:t> </a:t>
            </a:r>
            <a:r>
              <a:rPr lang="fr-FR" dirty="0" err="1"/>
              <a:t>plt.scatter</a:t>
            </a:r>
            <a:r>
              <a:rPr lang="fr-FR" dirty="0"/>
              <a:t>), </a:t>
            </a:r>
            <a:r>
              <a:rPr lang="fr-FR" dirty="0" err="1"/>
              <a:t>showing</a:t>
            </a:r>
            <a:r>
              <a:rPr lang="fr-FR" dirty="0"/>
              <a:t> </a:t>
            </a:r>
            <a:r>
              <a:rPr lang="fr-FR" dirty="0" err="1"/>
              <a:t>that</a:t>
            </a:r>
            <a:r>
              <a:rPr lang="fr-FR" dirty="0"/>
              <a:t> </a:t>
            </a:r>
            <a:r>
              <a:rPr lang="fr-FR" dirty="0" err="1"/>
              <a:t>it</a:t>
            </a:r>
            <a:r>
              <a:rPr lang="fr-FR" dirty="0"/>
              <a:t> </a:t>
            </a:r>
            <a:r>
              <a:rPr lang="fr-FR" dirty="0" err="1"/>
              <a:t>follows</a:t>
            </a:r>
            <a:r>
              <a:rPr lang="fr-FR" dirty="0"/>
              <a:t> the </a:t>
            </a:r>
            <a:r>
              <a:rPr lang="fr-FR" dirty="0" err="1"/>
              <a:t>tendency</a:t>
            </a:r>
            <a:r>
              <a:rPr lang="fr-FR" dirty="0"/>
              <a:t> of the </a:t>
            </a:r>
            <a:r>
              <a:rPr lang="fr-FR" dirty="0" err="1"/>
              <a:t>actual</a:t>
            </a:r>
            <a:r>
              <a:rPr lang="fr-FR" dirty="0"/>
              <a:t> data. </a:t>
            </a:r>
          </a:p>
        </p:txBody>
      </p:sp>
    </p:spTree>
    <p:extLst>
      <p:ext uri="{BB962C8B-B14F-4D97-AF65-F5344CB8AC3E}">
        <p14:creationId xmlns:p14="http://schemas.microsoft.com/office/powerpoint/2010/main" val="800121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7256A-264A-4189-9914-15BA9782BDF1}"/>
              </a:ext>
            </a:extLst>
          </p:cNvPr>
          <p:cNvSpPr>
            <a:spLocks noGrp="1"/>
          </p:cNvSpPr>
          <p:nvPr>
            <p:ph type="title"/>
          </p:nvPr>
        </p:nvSpPr>
        <p:spPr>
          <a:xfrm>
            <a:off x="648929" y="629266"/>
            <a:ext cx="3505495" cy="1622321"/>
          </a:xfrm>
        </p:spPr>
        <p:txBody>
          <a:bodyPr>
            <a:normAutofit/>
          </a:bodyPr>
          <a:lstStyle/>
          <a:p>
            <a:r>
              <a:rPr lang="fr-FR" sz="4100"/>
              <a:t>Model 1 : </a:t>
            </a:r>
            <a:r>
              <a:rPr lang="fr-FR" sz="4100" err="1"/>
              <a:t>linear</a:t>
            </a:r>
            <a:r>
              <a:rPr lang="fr-FR" sz="4100"/>
              <a:t> </a:t>
            </a:r>
            <a:r>
              <a:rPr lang="fr-FR" sz="4100" err="1"/>
              <a:t>regression</a:t>
            </a:r>
            <a:endParaRPr lang="fr-FR" sz="4100"/>
          </a:p>
        </p:txBody>
      </p:sp>
      <p:sp>
        <p:nvSpPr>
          <p:cNvPr id="3" name="Espace réservé du contenu 2">
            <a:extLst>
              <a:ext uri="{FF2B5EF4-FFF2-40B4-BE49-F238E27FC236}">
                <a16:creationId xmlns:a16="http://schemas.microsoft.com/office/drawing/2014/main" id="{3CB8622F-1D53-4742-B96C-519F69D314D8}"/>
              </a:ext>
            </a:extLst>
          </p:cNvPr>
          <p:cNvSpPr>
            <a:spLocks noGrp="1"/>
          </p:cNvSpPr>
          <p:nvPr>
            <p:ph idx="1"/>
          </p:nvPr>
        </p:nvSpPr>
        <p:spPr>
          <a:xfrm>
            <a:off x="648931" y="2438400"/>
            <a:ext cx="3505494" cy="3785419"/>
          </a:xfrm>
        </p:spPr>
        <p:txBody>
          <a:bodyPr>
            <a:normAutofit/>
          </a:bodyPr>
          <a:lstStyle/>
          <a:p>
            <a:r>
              <a:rPr lang="fr-FR" sz="2000" dirty="0"/>
              <a:t>The </a:t>
            </a:r>
            <a:r>
              <a:rPr lang="fr-FR" sz="2000"/>
              <a:t>most</a:t>
            </a:r>
            <a:r>
              <a:rPr lang="fr-FR" sz="2000" dirty="0"/>
              <a:t> basic model </a:t>
            </a:r>
            <a:r>
              <a:rPr lang="fr-FR" sz="2000"/>
              <a:t>is</a:t>
            </a:r>
            <a:r>
              <a:rPr lang="fr-FR" sz="2000" dirty="0"/>
              <a:t> the </a:t>
            </a:r>
            <a:r>
              <a:rPr lang="fr-FR" sz="2000"/>
              <a:t>linear</a:t>
            </a:r>
            <a:r>
              <a:rPr lang="fr-FR" sz="2000" dirty="0"/>
              <a:t> </a:t>
            </a:r>
            <a:r>
              <a:rPr lang="fr-FR" sz="2000"/>
              <a:t>regression</a:t>
            </a:r>
            <a:r>
              <a:rPr lang="fr-FR" sz="2000" dirty="0"/>
              <a:t> model.  </a:t>
            </a:r>
            <a:endParaRPr lang="fr-FR" sz="2000"/>
          </a:p>
          <a:p>
            <a:endParaRPr lang="fr-FR" sz="2000"/>
          </a:p>
          <a:p>
            <a:r>
              <a:rPr lang="fr-FR" sz="2000"/>
              <a:t>We</a:t>
            </a:r>
            <a:r>
              <a:rPr lang="fr-FR" sz="2000" dirty="0"/>
              <a:t> use the fit()and </a:t>
            </a:r>
            <a:r>
              <a:rPr lang="fr-FR" sz="2000"/>
              <a:t>predict</a:t>
            </a:r>
            <a:r>
              <a:rPr lang="fr-FR" sz="2000" dirty="0"/>
              <a:t>() </a:t>
            </a:r>
            <a:r>
              <a:rPr lang="fr-FR" sz="2000"/>
              <a:t>functions</a:t>
            </a:r>
            <a:r>
              <a:rPr lang="fr-FR" sz="2000" dirty="0"/>
              <a:t> on a </a:t>
            </a:r>
            <a:r>
              <a:rPr lang="fr-FR" sz="2000"/>
              <a:t>LinearRegression</a:t>
            </a:r>
            <a:r>
              <a:rPr lang="fr-FR" sz="2000" dirty="0"/>
              <a:t>() </a:t>
            </a:r>
            <a:r>
              <a:rPr lang="fr-FR" sz="2000"/>
              <a:t>object</a:t>
            </a:r>
            <a:r>
              <a:rPr lang="fr-FR" sz="2000" dirty="0"/>
              <a:t>.</a:t>
            </a:r>
            <a:endParaRPr lang="fr-FR" sz="2000"/>
          </a:p>
          <a:p>
            <a:endParaRPr lang="fr-FR" sz="2000"/>
          </a:p>
          <a:p>
            <a:r>
              <a:rPr lang="fr-FR" sz="2000"/>
              <a:t>We</a:t>
            </a:r>
            <a:r>
              <a:rPr lang="fr-FR" sz="2000" dirty="0"/>
              <a:t> </a:t>
            </a:r>
            <a:r>
              <a:rPr lang="fr-FR" sz="2000"/>
              <a:t>found</a:t>
            </a:r>
            <a:r>
              <a:rPr lang="fr-FR" sz="2000" dirty="0"/>
              <a:t> a MSE of 104,77. </a:t>
            </a:r>
            <a:endParaRPr lang="fr-FR" sz="2000"/>
          </a:p>
          <a:p>
            <a:endParaRPr lang="fr-FR" sz="2000"/>
          </a:p>
          <a:p>
            <a:r>
              <a:rPr lang="fr-FR" sz="2000"/>
              <a:t>Here</a:t>
            </a:r>
            <a:r>
              <a:rPr lang="fr-FR" sz="2000" dirty="0"/>
              <a:t> </a:t>
            </a:r>
            <a:r>
              <a:rPr lang="fr-FR" sz="2000"/>
              <a:t>is</a:t>
            </a:r>
            <a:r>
              <a:rPr lang="fr-FR" sz="2000" dirty="0"/>
              <a:t> the graph : </a:t>
            </a:r>
            <a:endParaRPr lang="fr-FR" sz="2000"/>
          </a:p>
        </p:txBody>
      </p:sp>
      <p:sp>
        <p:nvSpPr>
          <p:cNvPr id="78" name="Rectangle 7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68887249-DBBE-4D94-93F1-6BBDBBF57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2720" y="807593"/>
            <a:ext cx="5805615" cy="5239568"/>
          </a:xfrm>
          <a:prstGeom prst="rect">
            <a:avLst/>
          </a:prstGeom>
          <a:effectLst/>
        </p:spPr>
      </p:pic>
    </p:spTree>
    <p:extLst>
      <p:ext uri="{BB962C8B-B14F-4D97-AF65-F5344CB8AC3E}">
        <p14:creationId xmlns:p14="http://schemas.microsoft.com/office/powerpoint/2010/main" val="148408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7F179C-A848-4440-A02A-F67FF5D15111}"/>
              </a:ext>
            </a:extLst>
          </p:cNvPr>
          <p:cNvSpPr>
            <a:spLocks noGrp="1"/>
          </p:cNvSpPr>
          <p:nvPr>
            <p:ph type="title"/>
          </p:nvPr>
        </p:nvSpPr>
        <p:spPr/>
        <p:txBody>
          <a:bodyPr/>
          <a:lstStyle/>
          <a:p>
            <a:r>
              <a:rPr lang="fr-FR" dirty="0" err="1"/>
              <a:t>Summary</a:t>
            </a:r>
            <a:endParaRPr lang="fr-FR" dirty="0"/>
          </a:p>
        </p:txBody>
      </p:sp>
      <p:sp>
        <p:nvSpPr>
          <p:cNvPr id="3" name="Espace réservé du contenu 2">
            <a:extLst>
              <a:ext uri="{FF2B5EF4-FFF2-40B4-BE49-F238E27FC236}">
                <a16:creationId xmlns:a16="http://schemas.microsoft.com/office/drawing/2014/main" id="{176F186E-6513-4647-AD97-95655B446C1C}"/>
              </a:ext>
            </a:extLst>
          </p:cNvPr>
          <p:cNvSpPr>
            <a:spLocks noGrp="1"/>
          </p:cNvSpPr>
          <p:nvPr>
            <p:ph idx="1"/>
          </p:nvPr>
        </p:nvSpPr>
        <p:spPr/>
        <p:txBody>
          <a:bodyPr/>
          <a:lstStyle/>
          <a:p>
            <a:r>
              <a:rPr lang="fr-FR" dirty="0"/>
              <a:t>Ins and </a:t>
            </a:r>
            <a:r>
              <a:rPr lang="fr-FR" dirty="0" err="1"/>
              <a:t>outs</a:t>
            </a:r>
            <a:r>
              <a:rPr lang="fr-FR" dirty="0"/>
              <a:t> of the </a:t>
            </a:r>
            <a:r>
              <a:rPr lang="fr-FR" dirty="0" err="1"/>
              <a:t>problem</a:t>
            </a:r>
            <a:endParaRPr lang="fr-FR" dirty="0"/>
          </a:p>
          <a:p>
            <a:endParaRPr lang="fr-FR" dirty="0"/>
          </a:p>
          <a:p>
            <a:r>
              <a:rPr lang="fr-FR" dirty="0"/>
              <a:t>Data </a:t>
            </a:r>
            <a:r>
              <a:rPr lang="fr-FR" dirty="0" err="1"/>
              <a:t>exploratory</a:t>
            </a:r>
            <a:endParaRPr lang="fr-FR" dirty="0"/>
          </a:p>
          <a:p>
            <a:endParaRPr lang="fr-FR" dirty="0"/>
          </a:p>
          <a:p>
            <a:r>
              <a:rPr lang="fr-FR" dirty="0"/>
              <a:t>Modeling</a:t>
            </a:r>
          </a:p>
          <a:p>
            <a:endParaRPr lang="fr-FR" dirty="0"/>
          </a:p>
          <a:p>
            <a:r>
              <a:rPr lang="fr-FR" dirty="0" err="1"/>
              <a:t>Build</a:t>
            </a:r>
            <a:r>
              <a:rPr lang="fr-FR" dirty="0"/>
              <a:t> the API</a:t>
            </a:r>
          </a:p>
        </p:txBody>
      </p:sp>
    </p:spTree>
    <p:extLst>
      <p:ext uri="{BB962C8B-B14F-4D97-AF65-F5344CB8AC3E}">
        <p14:creationId xmlns:p14="http://schemas.microsoft.com/office/powerpoint/2010/main" val="118092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7256A-264A-4189-9914-15BA9782BDF1}"/>
              </a:ext>
            </a:extLst>
          </p:cNvPr>
          <p:cNvSpPr>
            <a:spLocks noGrp="1"/>
          </p:cNvSpPr>
          <p:nvPr>
            <p:ph type="title"/>
          </p:nvPr>
        </p:nvSpPr>
        <p:spPr>
          <a:xfrm>
            <a:off x="648929" y="629266"/>
            <a:ext cx="3505495" cy="1622321"/>
          </a:xfrm>
        </p:spPr>
        <p:txBody>
          <a:bodyPr>
            <a:normAutofit/>
          </a:bodyPr>
          <a:lstStyle/>
          <a:p>
            <a:r>
              <a:rPr lang="fr-FR" dirty="0"/>
              <a:t>Model 2 : Lasso</a:t>
            </a:r>
          </a:p>
        </p:txBody>
      </p:sp>
      <p:sp>
        <p:nvSpPr>
          <p:cNvPr id="3" name="Espace réservé du contenu 2">
            <a:extLst>
              <a:ext uri="{FF2B5EF4-FFF2-40B4-BE49-F238E27FC236}">
                <a16:creationId xmlns:a16="http://schemas.microsoft.com/office/drawing/2014/main" id="{3CB8622F-1D53-4742-B96C-519F69D314D8}"/>
              </a:ext>
            </a:extLst>
          </p:cNvPr>
          <p:cNvSpPr>
            <a:spLocks noGrp="1"/>
          </p:cNvSpPr>
          <p:nvPr>
            <p:ph idx="1"/>
          </p:nvPr>
        </p:nvSpPr>
        <p:spPr>
          <a:xfrm>
            <a:off x="648931" y="2438400"/>
            <a:ext cx="3505494" cy="3785419"/>
          </a:xfrm>
        </p:spPr>
        <p:txBody>
          <a:bodyPr>
            <a:normAutofit/>
          </a:bodyPr>
          <a:lstStyle/>
          <a:p>
            <a:r>
              <a:rPr lang="fr-FR" sz="1600"/>
              <a:t>The two parameters we need to test with a gridsearch are ‘alpha’ and ‘max_iter’. The best values for them appear to be respectively 7 and 100000. </a:t>
            </a:r>
          </a:p>
          <a:p>
            <a:endParaRPr lang="fr-FR" sz="1600"/>
          </a:p>
          <a:p>
            <a:r>
              <a:rPr lang="fr-FR" sz="1600"/>
              <a:t>We use the fit()and predict() functions on a linear_model.Lasso() object.</a:t>
            </a:r>
          </a:p>
          <a:p>
            <a:endParaRPr lang="fr-FR" sz="1600"/>
          </a:p>
          <a:p>
            <a:r>
              <a:rPr lang="fr-FR" sz="1600"/>
              <a:t>We found a MSE of 104,85. </a:t>
            </a:r>
          </a:p>
          <a:p>
            <a:endParaRPr lang="fr-FR" sz="1600"/>
          </a:p>
          <a:p>
            <a:r>
              <a:rPr lang="fr-FR" sz="1600"/>
              <a:t>Here is the graph : </a:t>
            </a:r>
          </a:p>
        </p:txBody>
      </p:sp>
      <p:sp>
        <p:nvSpPr>
          <p:cNvPr id="78" name="Rectangle 7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5C454F24-9682-44FB-878A-FA1A564D3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2720" y="807593"/>
            <a:ext cx="5805615" cy="5239568"/>
          </a:xfrm>
          <a:prstGeom prst="rect">
            <a:avLst/>
          </a:prstGeom>
          <a:effectLst/>
        </p:spPr>
      </p:pic>
    </p:spTree>
    <p:extLst>
      <p:ext uri="{BB962C8B-B14F-4D97-AF65-F5344CB8AC3E}">
        <p14:creationId xmlns:p14="http://schemas.microsoft.com/office/powerpoint/2010/main" val="962446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7256A-264A-4189-9914-15BA9782BDF1}"/>
              </a:ext>
            </a:extLst>
          </p:cNvPr>
          <p:cNvSpPr>
            <a:spLocks noGrp="1"/>
          </p:cNvSpPr>
          <p:nvPr>
            <p:ph type="title"/>
          </p:nvPr>
        </p:nvSpPr>
        <p:spPr>
          <a:xfrm>
            <a:off x="648929" y="629266"/>
            <a:ext cx="3505495" cy="1622321"/>
          </a:xfrm>
        </p:spPr>
        <p:txBody>
          <a:bodyPr>
            <a:normAutofit/>
          </a:bodyPr>
          <a:lstStyle/>
          <a:p>
            <a:r>
              <a:rPr lang="fr-FR" dirty="0"/>
              <a:t>Model 3 : </a:t>
            </a:r>
            <a:r>
              <a:rPr lang="fr-FR" dirty="0" err="1"/>
              <a:t>Decision</a:t>
            </a:r>
            <a:r>
              <a:rPr lang="fr-FR" dirty="0"/>
              <a:t> </a:t>
            </a:r>
            <a:r>
              <a:rPr lang="fr-FR" dirty="0" err="1"/>
              <a:t>Tree</a:t>
            </a:r>
            <a:endParaRPr lang="fr-FR" dirty="0"/>
          </a:p>
        </p:txBody>
      </p:sp>
      <p:sp>
        <p:nvSpPr>
          <p:cNvPr id="3" name="Espace réservé du contenu 2">
            <a:extLst>
              <a:ext uri="{FF2B5EF4-FFF2-40B4-BE49-F238E27FC236}">
                <a16:creationId xmlns:a16="http://schemas.microsoft.com/office/drawing/2014/main" id="{3CB8622F-1D53-4742-B96C-519F69D314D8}"/>
              </a:ext>
            </a:extLst>
          </p:cNvPr>
          <p:cNvSpPr>
            <a:spLocks noGrp="1"/>
          </p:cNvSpPr>
          <p:nvPr>
            <p:ph idx="1"/>
          </p:nvPr>
        </p:nvSpPr>
        <p:spPr>
          <a:xfrm>
            <a:off x="648931" y="2438400"/>
            <a:ext cx="3505494" cy="3785419"/>
          </a:xfrm>
        </p:spPr>
        <p:txBody>
          <a:bodyPr>
            <a:normAutofit/>
          </a:bodyPr>
          <a:lstStyle/>
          <a:p>
            <a:r>
              <a:rPr lang="fr-FR" sz="1400" dirty="0"/>
              <a:t>The 3 </a:t>
            </a:r>
            <a:r>
              <a:rPr lang="fr-FR" sz="1400"/>
              <a:t>parameters</a:t>
            </a:r>
            <a:r>
              <a:rPr lang="fr-FR" sz="1400" dirty="0"/>
              <a:t> </a:t>
            </a:r>
            <a:r>
              <a:rPr lang="fr-FR" sz="1400"/>
              <a:t>we</a:t>
            </a:r>
            <a:r>
              <a:rPr lang="fr-FR" sz="1400" dirty="0"/>
              <a:t> </a:t>
            </a:r>
            <a:r>
              <a:rPr lang="fr-FR" sz="1400"/>
              <a:t>need</a:t>
            </a:r>
            <a:r>
              <a:rPr lang="fr-FR" sz="1400" dirty="0"/>
              <a:t> to test </a:t>
            </a:r>
            <a:r>
              <a:rPr lang="fr-FR" sz="1400"/>
              <a:t>with</a:t>
            </a:r>
            <a:r>
              <a:rPr lang="fr-FR" sz="1400" dirty="0"/>
              <a:t> a </a:t>
            </a:r>
            <a:r>
              <a:rPr lang="fr-FR" sz="1400"/>
              <a:t>gridsearch</a:t>
            </a:r>
            <a:r>
              <a:rPr lang="fr-FR" sz="1400" dirty="0"/>
              <a:t> are ‘</a:t>
            </a:r>
            <a:r>
              <a:rPr lang="fr-FR" sz="1400"/>
              <a:t>criterion</a:t>
            </a:r>
            <a:r>
              <a:rPr lang="fr-FR" sz="1400" dirty="0"/>
              <a:t>’, ‘</a:t>
            </a:r>
            <a:r>
              <a:rPr lang="fr-FR" sz="1400"/>
              <a:t>max_depth</a:t>
            </a:r>
            <a:r>
              <a:rPr lang="fr-FR" sz="1400" dirty="0"/>
              <a:t>’ and ‘splitter’. The best values for </a:t>
            </a:r>
            <a:r>
              <a:rPr lang="fr-FR" sz="1400"/>
              <a:t>them</a:t>
            </a:r>
            <a:r>
              <a:rPr lang="fr-FR" sz="1400" dirty="0"/>
              <a:t> </a:t>
            </a:r>
            <a:r>
              <a:rPr lang="fr-FR" sz="1400"/>
              <a:t>appear</a:t>
            </a:r>
            <a:r>
              <a:rPr lang="fr-FR" sz="1400" dirty="0"/>
              <a:t> to </a:t>
            </a:r>
            <a:r>
              <a:rPr lang="fr-FR" sz="1400"/>
              <a:t>be</a:t>
            </a:r>
            <a:r>
              <a:rPr lang="fr-FR" sz="1400" dirty="0"/>
              <a:t> </a:t>
            </a:r>
            <a:r>
              <a:rPr lang="fr-FR" sz="1400"/>
              <a:t>respectively</a:t>
            </a:r>
            <a:r>
              <a:rPr lang="fr-FR" sz="1400" dirty="0"/>
              <a:t> ‘</a:t>
            </a:r>
            <a:r>
              <a:rPr lang="fr-FR" sz="1400"/>
              <a:t>friedman_mse</a:t>
            </a:r>
            <a:r>
              <a:rPr lang="fr-FR" sz="1400" dirty="0"/>
              <a:t>’, 7 and ‘best’.</a:t>
            </a:r>
          </a:p>
          <a:p>
            <a:endParaRPr lang="fr-FR" sz="1400" dirty="0"/>
          </a:p>
          <a:p>
            <a:r>
              <a:rPr lang="fr-FR" sz="1400"/>
              <a:t>We</a:t>
            </a:r>
            <a:r>
              <a:rPr lang="fr-FR" sz="1400" dirty="0"/>
              <a:t> use the fit()and </a:t>
            </a:r>
            <a:r>
              <a:rPr lang="fr-FR" sz="1400"/>
              <a:t>predict</a:t>
            </a:r>
            <a:r>
              <a:rPr lang="fr-FR" sz="1400" dirty="0"/>
              <a:t>() </a:t>
            </a:r>
            <a:r>
              <a:rPr lang="fr-FR" sz="1400"/>
              <a:t>functions</a:t>
            </a:r>
            <a:r>
              <a:rPr lang="fr-FR" sz="1400" dirty="0"/>
              <a:t> on a </a:t>
            </a:r>
            <a:r>
              <a:rPr lang="fr-FR" sz="1400"/>
              <a:t>DecisionTreeRegressor</a:t>
            </a:r>
            <a:r>
              <a:rPr lang="fr-FR" sz="1400" dirty="0"/>
              <a:t>() </a:t>
            </a:r>
            <a:r>
              <a:rPr lang="fr-FR" sz="1400"/>
              <a:t>object</a:t>
            </a:r>
            <a:r>
              <a:rPr lang="fr-FR" sz="1400" dirty="0"/>
              <a:t>.</a:t>
            </a:r>
          </a:p>
          <a:p>
            <a:endParaRPr lang="fr-FR" sz="1400" dirty="0"/>
          </a:p>
          <a:p>
            <a:r>
              <a:rPr lang="fr-FR" sz="1400"/>
              <a:t>We</a:t>
            </a:r>
            <a:r>
              <a:rPr lang="fr-FR" sz="1400" dirty="0"/>
              <a:t> </a:t>
            </a:r>
            <a:r>
              <a:rPr lang="fr-FR" sz="1400"/>
              <a:t>found</a:t>
            </a:r>
            <a:r>
              <a:rPr lang="fr-FR" sz="1400" dirty="0"/>
              <a:t> a MSE of 63.737. </a:t>
            </a:r>
          </a:p>
          <a:p>
            <a:endParaRPr lang="fr-FR" sz="1400" dirty="0"/>
          </a:p>
          <a:p>
            <a:r>
              <a:rPr lang="fr-FR" sz="1400"/>
              <a:t>Here</a:t>
            </a:r>
            <a:r>
              <a:rPr lang="fr-FR" sz="1400" dirty="0"/>
              <a:t> </a:t>
            </a:r>
            <a:r>
              <a:rPr lang="fr-FR" sz="1400"/>
              <a:t>is</a:t>
            </a:r>
            <a:r>
              <a:rPr lang="fr-FR" sz="1400" dirty="0"/>
              <a:t> the graph : </a:t>
            </a:r>
          </a:p>
        </p:txBody>
      </p:sp>
      <p:sp>
        <p:nvSpPr>
          <p:cNvPr id="78" name="Rectangle 7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4DEC8E76-AB3C-4954-8499-C8FD348A4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2720" y="807593"/>
            <a:ext cx="5805615" cy="5239568"/>
          </a:xfrm>
          <a:prstGeom prst="rect">
            <a:avLst/>
          </a:prstGeom>
          <a:effectLst/>
        </p:spPr>
      </p:pic>
    </p:spTree>
    <p:extLst>
      <p:ext uri="{BB962C8B-B14F-4D97-AF65-F5344CB8AC3E}">
        <p14:creationId xmlns:p14="http://schemas.microsoft.com/office/powerpoint/2010/main" val="4280670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7256A-264A-4189-9914-15BA9782BDF1}"/>
              </a:ext>
            </a:extLst>
          </p:cNvPr>
          <p:cNvSpPr>
            <a:spLocks noGrp="1"/>
          </p:cNvSpPr>
          <p:nvPr>
            <p:ph type="title"/>
          </p:nvPr>
        </p:nvSpPr>
        <p:spPr>
          <a:xfrm>
            <a:off x="648929" y="629266"/>
            <a:ext cx="3505495" cy="1622321"/>
          </a:xfrm>
        </p:spPr>
        <p:txBody>
          <a:bodyPr>
            <a:normAutofit/>
          </a:bodyPr>
          <a:lstStyle/>
          <a:p>
            <a:r>
              <a:rPr lang="fr-FR" dirty="0"/>
              <a:t>Model 4 : </a:t>
            </a:r>
            <a:r>
              <a:rPr lang="fr-FR" dirty="0" err="1"/>
              <a:t>RandomForest</a:t>
            </a:r>
            <a:endParaRPr lang="fr-FR" dirty="0"/>
          </a:p>
        </p:txBody>
      </p:sp>
      <p:sp>
        <p:nvSpPr>
          <p:cNvPr id="3" name="Espace réservé du contenu 2">
            <a:extLst>
              <a:ext uri="{FF2B5EF4-FFF2-40B4-BE49-F238E27FC236}">
                <a16:creationId xmlns:a16="http://schemas.microsoft.com/office/drawing/2014/main" id="{3CB8622F-1D53-4742-B96C-519F69D314D8}"/>
              </a:ext>
            </a:extLst>
          </p:cNvPr>
          <p:cNvSpPr>
            <a:spLocks noGrp="1"/>
          </p:cNvSpPr>
          <p:nvPr>
            <p:ph idx="1"/>
          </p:nvPr>
        </p:nvSpPr>
        <p:spPr>
          <a:xfrm>
            <a:off x="648931" y="2438400"/>
            <a:ext cx="3505494" cy="3785419"/>
          </a:xfrm>
        </p:spPr>
        <p:txBody>
          <a:bodyPr>
            <a:normAutofit/>
          </a:bodyPr>
          <a:lstStyle/>
          <a:p>
            <a:r>
              <a:rPr lang="fr-FR" sz="1400" dirty="0"/>
              <a:t>The 2 </a:t>
            </a:r>
            <a:r>
              <a:rPr lang="fr-FR" sz="1400"/>
              <a:t>parameters</a:t>
            </a:r>
            <a:r>
              <a:rPr lang="fr-FR" sz="1400" dirty="0"/>
              <a:t> </a:t>
            </a:r>
            <a:r>
              <a:rPr lang="fr-FR" sz="1400"/>
              <a:t>we</a:t>
            </a:r>
            <a:r>
              <a:rPr lang="fr-FR" sz="1400" dirty="0"/>
              <a:t> </a:t>
            </a:r>
            <a:r>
              <a:rPr lang="fr-FR" sz="1400"/>
              <a:t>need</a:t>
            </a:r>
            <a:r>
              <a:rPr lang="fr-FR" sz="1400" dirty="0"/>
              <a:t> to test </a:t>
            </a:r>
            <a:r>
              <a:rPr lang="fr-FR" sz="1400"/>
              <a:t>with</a:t>
            </a:r>
            <a:r>
              <a:rPr lang="fr-FR" sz="1400" dirty="0"/>
              <a:t> a </a:t>
            </a:r>
            <a:r>
              <a:rPr lang="fr-FR" sz="1400"/>
              <a:t>gridsearch</a:t>
            </a:r>
            <a:r>
              <a:rPr lang="fr-FR" sz="1400" dirty="0"/>
              <a:t> are ‘</a:t>
            </a:r>
            <a:r>
              <a:rPr lang="fr-FR" sz="1400"/>
              <a:t>max_depth</a:t>
            </a:r>
            <a:r>
              <a:rPr lang="fr-FR" sz="1400" dirty="0"/>
              <a:t>’ and ‘</a:t>
            </a:r>
            <a:r>
              <a:rPr lang="fr-FR" sz="1400"/>
              <a:t>n_estimators</a:t>
            </a:r>
            <a:r>
              <a:rPr lang="fr-FR" sz="1400" dirty="0"/>
              <a:t>’. The best values for </a:t>
            </a:r>
            <a:r>
              <a:rPr lang="fr-FR" sz="1400"/>
              <a:t>them</a:t>
            </a:r>
            <a:r>
              <a:rPr lang="fr-FR" sz="1400" dirty="0"/>
              <a:t> </a:t>
            </a:r>
            <a:r>
              <a:rPr lang="fr-FR" sz="1400"/>
              <a:t>appear</a:t>
            </a:r>
            <a:r>
              <a:rPr lang="fr-FR" sz="1400" dirty="0"/>
              <a:t> to </a:t>
            </a:r>
            <a:r>
              <a:rPr lang="fr-FR" sz="1400"/>
              <a:t>be</a:t>
            </a:r>
            <a:r>
              <a:rPr lang="fr-FR" sz="1400" dirty="0"/>
              <a:t> </a:t>
            </a:r>
            <a:r>
              <a:rPr lang="fr-FR" sz="1400"/>
              <a:t>respectively</a:t>
            </a:r>
            <a:r>
              <a:rPr lang="fr-FR" sz="1400" dirty="0"/>
              <a:t> 18 and 300. (</a:t>
            </a:r>
            <a:r>
              <a:rPr lang="fr-FR" sz="1400"/>
              <a:t>we</a:t>
            </a:r>
            <a:r>
              <a:rPr lang="fr-FR" sz="1400" dirty="0"/>
              <a:t> first </a:t>
            </a:r>
            <a:r>
              <a:rPr lang="fr-FR" sz="1400"/>
              <a:t>did</a:t>
            </a:r>
            <a:r>
              <a:rPr lang="fr-FR" sz="1400" dirty="0"/>
              <a:t> a </a:t>
            </a:r>
            <a:r>
              <a:rPr lang="fr-FR" sz="1400"/>
              <a:t>gridsearch</a:t>
            </a:r>
            <a:r>
              <a:rPr lang="fr-FR" sz="1400" dirty="0"/>
              <a:t> </a:t>
            </a:r>
            <a:r>
              <a:rPr lang="fr-FR" sz="1400"/>
              <a:t>between</a:t>
            </a:r>
            <a:r>
              <a:rPr lang="fr-FR" sz="1400" dirty="0"/>
              <a:t> 100 and 500 but </a:t>
            </a:r>
            <a:r>
              <a:rPr lang="fr-FR" sz="1400"/>
              <a:t>then</a:t>
            </a:r>
            <a:r>
              <a:rPr lang="fr-FR" sz="1400" dirty="0"/>
              <a:t> </a:t>
            </a:r>
            <a:r>
              <a:rPr lang="fr-FR" sz="1400"/>
              <a:t>we</a:t>
            </a:r>
            <a:r>
              <a:rPr lang="fr-FR" sz="1400" dirty="0"/>
              <a:t> put </a:t>
            </a:r>
            <a:r>
              <a:rPr lang="fr-FR" sz="1400"/>
              <a:t>it</a:t>
            </a:r>
            <a:r>
              <a:rPr lang="fr-FR" sz="1400" dirty="0"/>
              <a:t> </a:t>
            </a:r>
            <a:r>
              <a:rPr lang="fr-FR" sz="1400"/>
              <a:t>between</a:t>
            </a:r>
            <a:r>
              <a:rPr lang="fr-FR" sz="1400" dirty="0"/>
              <a:t> 300 and 301 </a:t>
            </a:r>
            <a:r>
              <a:rPr lang="fr-FR" sz="1400"/>
              <a:t>because</a:t>
            </a:r>
            <a:r>
              <a:rPr lang="fr-FR" sz="1400" dirty="0"/>
              <a:t> the exécution </a:t>
            </a:r>
            <a:r>
              <a:rPr lang="fr-FR" sz="1400"/>
              <a:t>was</a:t>
            </a:r>
            <a:r>
              <a:rPr lang="fr-FR" sz="1400" dirty="0"/>
              <a:t> </a:t>
            </a:r>
            <a:r>
              <a:rPr lang="fr-FR" sz="1400"/>
              <a:t>really</a:t>
            </a:r>
            <a:r>
              <a:rPr lang="fr-FR" sz="1400" dirty="0"/>
              <a:t> long).</a:t>
            </a:r>
          </a:p>
          <a:p>
            <a:endParaRPr lang="fr-FR" sz="1400" dirty="0"/>
          </a:p>
          <a:p>
            <a:r>
              <a:rPr lang="fr-FR" sz="1400"/>
              <a:t>We</a:t>
            </a:r>
            <a:r>
              <a:rPr lang="fr-FR" sz="1400" dirty="0"/>
              <a:t> use the fit()and </a:t>
            </a:r>
            <a:r>
              <a:rPr lang="fr-FR" sz="1400"/>
              <a:t>predict</a:t>
            </a:r>
            <a:r>
              <a:rPr lang="fr-FR" sz="1400" dirty="0"/>
              <a:t>() </a:t>
            </a:r>
            <a:r>
              <a:rPr lang="fr-FR" sz="1400"/>
              <a:t>functions</a:t>
            </a:r>
            <a:r>
              <a:rPr lang="fr-FR" sz="1400" dirty="0"/>
              <a:t> on a </a:t>
            </a:r>
            <a:r>
              <a:rPr lang="fr-FR" sz="1400"/>
              <a:t>RandomForestRegressor</a:t>
            </a:r>
            <a:r>
              <a:rPr lang="fr-FR" sz="1400" dirty="0"/>
              <a:t>() </a:t>
            </a:r>
            <a:r>
              <a:rPr lang="fr-FR" sz="1400"/>
              <a:t>object</a:t>
            </a:r>
            <a:r>
              <a:rPr lang="fr-FR" sz="1400" dirty="0"/>
              <a:t>.</a:t>
            </a:r>
          </a:p>
          <a:p>
            <a:endParaRPr lang="fr-FR" sz="1400" dirty="0"/>
          </a:p>
          <a:p>
            <a:r>
              <a:rPr lang="fr-FR" sz="1400"/>
              <a:t>We</a:t>
            </a:r>
            <a:r>
              <a:rPr lang="fr-FR" sz="1400" dirty="0"/>
              <a:t> </a:t>
            </a:r>
            <a:r>
              <a:rPr lang="fr-FR" sz="1400"/>
              <a:t>found</a:t>
            </a:r>
            <a:r>
              <a:rPr lang="fr-FR" sz="1400" dirty="0"/>
              <a:t> a MSE of 46.945. </a:t>
            </a:r>
          </a:p>
          <a:p>
            <a:endParaRPr lang="fr-FR" sz="1400" dirty="0"/>
          </a:p>
          <a:p>
            <a:r>
              <a:rPr lang="fr-FR" sz="1400"/>
              <a:t>Here</a:t>
            </a:r>
            <a:r>
              <a:rPr lang="fr-FR" sz="1400" dirty="0"/>
              <a:t> </a:t>
            </a:r>
            <a:r>
              <a:rPr lang="fr-FR" sz="1400"/>
              <a:t>is</a:t>
            </a:r>
            <a:r>
              <a:rPr lang="fr-FR" sz="1400" dirty="0"/>
              <a:t> the graph : </a:t>
            </a:r>
          </a:p>
        </p:txBody>
      </p:sp>
      <p:sp>
        <p:nvSpPr>
          <p:cNvPr id="78" name="Rectangle 7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FBD49633-2E13-430F-8FF9-2FA8A7204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2720" y="807593"/>
            <a:ext cx="5805615" cy="5239568"/>
          </a:xfrm>
          <a:prstGeom prst="rect">
            <a:avLst/>
          </a:prstGeom>
          <a:effectLst/>
        </p:spPr>
      </p:pic>
    </p:spTree>
    <p:extLst>
      <p:ext uri="{BB962C8B-B14F-4D97-AF65-F5344CB8AC3E}">
        <p14:creationId xmlns:p14="http://schemas.microsoft.com/office/powerpoint/2010/main" val="991341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7256A-264A-4189-9914-15BA9782BDF1}"/>
              </a:ext>
            </a:extLst>
          </p:cNvPr>
          <p:cNvSpPr>
            <a:spLocks noGrp="1"/>
          </p:cNvSpPr>
          <p:nvPr>
            <p:ph type="title"/>
          </p:nvPr>
        </p:nvSpPr>
        <p:spPr>
          <a:xfrm>
            <a:off x="648929" y="629266"/>
            <a:ext cx="3505495" cy="1622321"/>
          </a:xfrm>
        </p:spPr>
        <p:txBody>
          <a:bodyPr>
            <a:normAutofit/>
          </a:bodyPr>
          <a:lstStyle/>
          <a:p>
            <a:r>
              <a:rPr lang="fr-FR" dirty="0"/>
              <a:t>Model 5 : </a:t>
            </a:r>
            <a:r>
              <a:rPr lang="fr-FR" dirty="0" err="1"/>
              <a:t>XGBoost</a:t>
            </a:r>
            <a:endParaRPr lang="fr-FR" dirty="0"/>
          </a:p>
        </p:txBody>
      </p:sp>
      <p:sp>
        <p:nvSpPr>
          <p:cNvPr id="3" name="Espace réservé du contenu 2">
            <a:extLst>
              <a:ext uri="{FF2B5EF4-FFF2-40B4-BE49-F238E27FC236}">
                <a16:creationId xmlns:a16="http://schemas.microsoft.com/office/drawing/2014/main" id="{3CB8622F-1D53-4742-B96C-519F69D314D8}"/>
              </a:ext>
            </a:extLst>
          </p:cNvPr>
          <p:cNvSpPr>
            <a:spLocks noGrp="1"/>
          </p:cNvSpPr>
          <p:nvPr>
            <p:ph idx="1"/>
          </p:nvPr>
        </p:nvSpPr>
        <p:spPr>
          <a:xfrm>
            <a:off x="648931" y="2438400"/>
            <a:ext cx="3505494" cy="3785419"/>
          </a:xfrm>
        </p:spPr>
        <p:txBody>
          <a:bodyPr>
            <a:normAutofit/>
          </a:bodyPr>
          <a:lstStyle/>
          <a:p>
            <a:r>
              <a:rPr lang="fr-FR" sz="1300"/>
              <a:t>The 5 parameters we need to test with a gridsearch are 'max_depth’, 'learning_rate’, 'colsample_bytree’, 'alpha’, and 'n_estimators’. </a:t>
            </a:r>
          </a:p>
          <a:p>
            <a:endParaRPr lang="fr-FR" sz="1300"/>
          </a:p>
          <a:p>
            <a:r>
              <a:rPr lang="fr-FR" sz="1300"/>
              <a:t>The best values for them appear to be respectively 7, 0.1, 0.9, 12 and 200. </a:t>
            </a:r>
          </a:p>
          <a:p>
            <a:endParaRPr lang="fr-FR" sz="1300"/>
          </a:p>
          <a:p>
            <a:r>
              <a:rPr lang="fr-FR" sz="1300"/>
              <a:t>We use the fit()and predict() functions on a XGBRegressor() object.</a:t>
            </a:r>
          </a:p>
          <a:p>
            <a:endParaRPr lang="fr-FR" sz="1300"/>
          </a:p>
          <a:p>
            <a:r>
              <a:rPr lang="fr-FR" sz="1300"/>
              <a:t>We found a MSE of 45.044. </a:t>
            </a:r>
          </a:p>
          <a:p>
            <a:endParaRPr lang="fr-FR" sz="1300"/>
          </a:p>
          <a:p>
            <a:r>
              <a:rPr lang="fr-FR" sz="1300"/>
              <a:t>Here is the graph : </a:t>
            </a:r>
          </a:p>
        </p:txBody>
      </p:sp>
      <p:sp>
        <p:nvSpPr>
          <p:cNvPr id="78" name="Rectangle 7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1257A1ED-6C1B-463E-B2C3-8CC4A98DB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2720" y="807593"/>
            <a:ext cx="5805615" cy="5239568"/>
          </a:xfrm>
          <a:prstGeom prst="rect">
            <a:avLst/>
          </a:prstGeom>
          <a:effectLst/>
        </p:spPr>
      </p:pic>
    </p:spTree>
    <p:extLst>
      <p:ext uri="{BB962C8B-B14F-4D97-AF65-F5344CB8AC3E}">
        <p14:creationId xmlns:p14="http://schemas.microsoft.com/office/powerpoint/2010/main" val="1322496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2E1E6-380E-4D87-A89D-810EAFD34049}"/>
              </a:ext>
            </a:extLst>
          </p:cNvPr>
          <p:cNvSpPr>
            <a:spLocks noGrp="1"/>
          </p:cNvSpPr>
          <p:nvPr>
            <p:ph type="title"/>
          </p:nvPr>
        </p:nvSpPr>
        <p:spPr>
          <a:xfrm>
            <a:off x="648929" y="629266"/>
            <a:ext cx="3505495" cy="1622321"/>
          </a:xfrm>
        </p:spPr>
        <p:txBody>
          <a:bodyPr>
            <a:normAutofit/>
          </a:bodyPr>
          <a:lstStyle/>
          <a:p>
            <a:r>
              <a:rPr lang="fr-FR" dirty="0"/>
              <a:t>The best model</a:t>
            </a:r>
          </a:p>
        </p:txBody>
      </p:sp>
      <p:sp>
        <p:nvSpPr>
          <p:cNvPr id="3" name="Espace réservé du contenu 2">
            <a:extLst>
              <a:ext uri="{FF2B5EF4-FFF2-40B4-BE49-F238E27FC236}">
                <a16:creationId xmlns:a16="http://schemas.microsoft.com/office/drawing/2014/main" id="{5E212F09-C258-45F2-9FF4-5AF1A55337C6}"/>
              </a:ext>
            </a:extLst>
          </p:cNvPr>
          <p:cNvSpPr>
            <a:spLocks noGrp="1"/>
          </p:cNvSpPr>
          <p:nvPr>
            <p:ph idx="1"/>
          </p:nvPr>
        </p:nvSpPr>
        <p:spPr>
          <a:xfrm>
            <a:off x="648931" y="2438400"/>
            <a:ext cx="3505494" cy="3785419"/>
          </a:xfrm>
        </p:spPr>
        <p:txBody>
          <a:bodyPr>
            <a:normAutofit/>
          </a:bodyPr>
          <a:lstStyle/>
          <a:p>
            <a:r>
              <a:rPr lang="fr-FR" sz="1400" dirty="0"/>
              <a:t>The model </a:t>
            </a:r>
            <a:r>
              <a:rPr lang="fr-FR" sz="1400" dirty="0" err="1"/>
              <a:t>with</a:t>
            </a:r>
            <a:r>
              <a:rPr lang="fr-FR" sz="1400" dirty="0"/>
              <a:t> the best MSE </a:t>
            </a:r>
            <a:r>
              <a:rPr lang="fr-FR" sz="1400" dirty="0" err="1"/>
              <a:t>was</a:t>
            </a:r>
            <a:r>
              <a:rPr lang="fr-FR" sz="1400" dirty="0"/>
              <a:t> </a:t>
            </a:r>
            <a:r>
              <a:rPr lang="fr-FR" sz="1400" dirty="0" err="1"/>
              <a:t>XGBoost</a:t>
            </a:r>
            <a:r>
              <a:rPr lang="fr-FR" sz="1400" dirty="0"/>
              <a:t>. </a:t>
            </a:r>
            <a:r>
              <a:rPr lang="fr-FR" sz="1400" dirty="0" err="1"/>
              <a:t>However</a:t>
            </a:r>
            <a:r>
              <a:rPr lang="fr-FR" sz="1400" dirty="0"/>
              <a:t>, </a:t>
            </a:r>
            <a:r>
              <a:rPr lang="en-US" sz="1400" dirty="0"/>
              <a:t>we encountered some problems of conversion that forced us to put </a:t>
            </a:r>
            <a:r>
              <a:rPr lang="en-US" sz="1400" dirty="0" err="1"/>
              <a:t>validate_features</a:t>
            </a:r>
            <a:r>
              <a:rPr lang="en-US" sz="1400" dirty="0"/>
              <a:t> = false, which was risky. Plus, there was a difference of only 1 between the best and second best </a:t>
            </a:r>
            <a:r>
              <a:rPr lang="en-US" sz="1400" dirty="0" err="1"/>
              <a:t>MSEs.</a:t>
            </a:r>
            <a:r>
              <a:rPr lang="en-US" sz="1400" dirty="0"/>
              <a:t> </a:t>
            </a:r>
            <a:endParaRPr lang="fr-FR" sz="1400" dirty="0"/>
          </a:p>
          <a:p>
            <a:endParaRPr lang="fr-FR" sz="1400" dirty="0"/>
          </a:p>
          <a:p>
            <a:r>
              <a:rPr lang="fr-FR" sz="1400" dirty="0" err="1"/>
              <a:t>That’s</a:t>
            </a:r>
            <a:r>
              <a:rPr lang="fr-FR" sz="1400" dirty="0"/>
              <a:t> </a:t>
            </a:r>
            <a:r>
              <a:rPr lang="fr-FR" sz="1400" dirty="0" err="1"/>
              <a:t>why</a:t>
            </a:r>
            <a:r>
              <a:rPr lang="fr-FR" sz="1400" dirty="0"/>
              <a:t> </a:t>
            </a:r>
            <a:r>
              <a:rPr lang="fr-FR" sz="1400" dirty="0" err="1"/>
              <a:t>we</a:t>
            </a:r>
            <a:r>
              <a:rPr lang="fr-FR" sz="1400" dirty="0"/>
              <a:t> chose the model </a:t>
            </a:r>
            <a:r>
              <a:rPr lang="fr-FR" sz="1400" dirty="0" err="1"/>
              <a:t>with</a:t>
            </a:r>
            <a:r>
              <a:rPr lang="fr-FR" sz="1400" dirty="0"/>
              <a:t> the second best : </a:t>
            </a:r>
            <a:r>
              <a:rPr lang="fr-FR" sz="1400" dirty="0" err="1"/>
              <a:t>Random</a:t>
            </a:r>
            <a:r>
              <a:rPr lang="fr-FR" sz="1400" dirty="0"/>
              <a:t> Forest </a:t>
            </a:r>
            <a:r>
              <a:rPr lang="fr-FR" sz="1400" dirty="0" err="1"/>
              <a:t>with</a:t>
            </a:r>
            <a:r>
              <a:rPr lang="fr-FR" sz="1400" dirty="0"/>
              <a:t> a MSE of </a:t>
            </a:r>
            <a:r>
              <a:rPr lang="fr-FR" sz="1400" dirty="0" err="1"/>
              <a:t>only</a:t>
            </a:r>
            <a:r>
              <a:rPr lang="fr-FR" sz="1400" dirty="0"/>
              <a:t> 46.945. </a:t>
            </a:r>
          </a:p>
          <a:p>
            <a:endParaRPr lang="fr-FR" sz="1400" dirty="0"/>
          </a:p>
          <a:p>
            <a:r>
              <a:rPr lang="fr-FR" sz="1400" dirty="0" err="1"/>
              <a:t>Here</a:t>
            </a:r>
            <a:r>
              <a:rPr lang="fr-FR" sz="1400" dirty="0"/>
              <a:t> </a:t>
            </a:r>
            <a:r>
              <a:rPr lang="fr-FR" sz="1400" dirty="0" err="1"/>
              <a:t>is</a:t>
            </a:r>
            <a:r>
              <a:rPr lang="fr-FR" sz="1400" dirty="0"/>
              <a:t> a graph </a:t>
            </a:r>
            <a:r>
              <a:rPr lang="fr-FR" sz="1400" dirty="0" err="1"/>
              <a:t>representing</a:t>
            </a:r>
            <a:r>
              <a:rPr lang="fr-FR" sz="1400" dirty="0"/>
              <a:t> the </a:t>
            </a:r>
            <a:r>
              <a:rPr lang="fr-FR" sz="1400" dirty="0" err="1"/>
              <a:t>tendency</a:t>
            </a:r>
            <a:r>
              <a:rPr lang="fr-FR" sz="1400" dirty="0"/>
              <a:t> of </a:t>
            </a:r>
            <a:r>
              <a:rPr lang="fr-FR" sz="1400" dirty="0" err="1"/>
              <a:t>our</a:t>
            </a:r>
            <a:r>
              <a:rPr lang="fr-FR" sz="1400" dirty="0"/>
              <a:t> </a:t>
            </a:r>
            <a:r>
              <a:rPr lang="fr-FR" sz="1400" dirty="0" err="1"/>
              <a:t>predicted</a:t>
            </a:r>
            <a:r>
              <a:rPr lang="fr-FR" sz="1400" dirty="0"/>
              <a:t> values, </a:t>
            </a:r>
            <a:r>
              <a:rPr lang="fr-FR" sz="1400" dirty="0" err="1"/>
              <a:t>we</a:t>
            </a:r>
            <a:r>
              <a:rPr lang="fr-FR" sz="1400" dirty="0"/>
              <a:t> can </a:t>
            </a:r>
            <a:r>
              <a:rPr lang="fr-FR" sz="1400" dirty="0" err="1"/>
              <a:t>see</a:t>
            </a:r>
            <a:r>
              <a:rPr lang="fr-FR" sz="1400" dirty="0"/>
              <a:t> </a:t>
            </a:r>
            <a:r>
              <a:rPr lang="fr-FR" sz="1400" dirty="0" err="1"/>
              <a:t>that</a:t>
            </a:r>
            <a:r>
              <a:rPr lang="fr-FR" sz="1400" dirty="0"/>
              <a:t> </a:t>
            </a:r>
            <a:r>
              <a:rPr lang="fr-FR" sz="1400" dirty="0" err="1"/>
              <a:t>it</a:t>
            </a:r>
            <a:r>
              <a:rPr lang="fr-FR" sz="1400" dirty="0"/>
              <a:t> </a:t>
            </a:r>
            <a:r>
              <a:rPr lang="fr-FR" sz="1400" dirty="0" err="1"/>
              <a:t>follows</a:t>
            </a:r>
            <a:r>
              <a:rPr lang="fr-FR" sz="1400" dirty="0"/>
              <a:t> the </a:t>
            </a:r>
            <a:r>
              <a:rPr lang="fr-FR" sz="1400" dirty="0" err="1"/>
              <a:t>tendency</a:t>
            </a:r>
            <a:r>
              <a:rPr lang="fr-FR" sz="1400" dirty="0"/>
              <a:t> of the </a:t>
            </a:r>
            <a:r>
              <a:rPr lang="fr-FR" sz="1400" dirty="0" err="1"/>
              <a:t>actual</a:t>
            </a:r>
            <a:r>
              <a:rPr lang="fr-FR" sz="1400" dirty="0"/>
              <a:t> data :</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F64339F-7A13-4D6F-A6C6-2D862B494D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23473"/>
            <a:ext cx="6019331" cy="400780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539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19B62F-EE9D-4F5A-9A3D-573FE5592A68}"/>
              </a:ext>
            </a:extLst>
          </p:cNvPr>
          <p:cNvSpPr>
            <a:spLocks noGrp="1"/>
          </p:cNvSpPr>
          <p:nvPr>
            <p:ph type="title"/>
          </p:nvPr>
        </p:nvSpPr>
        <p:spPr/>
        <p:txBody>
          <a:bodyPr/>
          <a:lstStyle/>
          <a:p>
            <a:r>
              <a:rPr lang="fr-FR" dirty="0" err="1"/>
              <a:t>Build</a:t>
            </a:r>
            <a:r>
              <a:rPr lang="fr-FR" dirty="0"/>
              <a:t> the API</a:t>
            </a:r>
          </a:p>
        </p:txBody>
      </p:sp>
      <p:sp>
        <p:nvSpPr>
          <p:cNvPr id="3" name="Espace réservé du texte 2">
            <a:extLst>
              <a:ext uri="{FF2B5EF4-FFF2-40B4-BE49-F238E27FC236}">
                <a16:creationId xmlns:a16="http://schemas.microsoft.com/office/drawing/2014/main" id="{924750D0-2D0C-4892-9EDE-424E759B71FC}"/>
              </a:ext>
            </a:extLst>
          </p:cNvPr>
          <p:cNvSpPr>
            <a:spLocks noGrp="1"/>
          </p:cNvSpPr>
          <p:nvPr>
            <p:ph type="body" idx="1"/>
          </p:nvPr>
        </p:nvSpPr>
        <p:spPr/>
        <p:txBody>
          <a:bodyPr numCol="2">
            <a:normAutofit/>
          </a:bodyPr>
          <a:lstStyle/>
          <a:p>
            <a:r>
              <a:rPr lang="fr-FR" dirty="0"/>
              <a:t>The pickle module</a:t>
            </a:r>
          </a:p>
          <a:p>
            <a:r>
              <a:rPr lang="fr-FR" dirty="0"/>
              <a:t>The HTML file</a:t>
            </a:r>
          </a:p>
          <a:p>
            <a:r>
              <a:rPr lang="fr-FR" dirty="0"/>
              <a:t>The code in Python</a:t>
            </a:r>
          </a:p>
          <a:p>
            <a:r>
              <a:rPr lang="fr-FR" dirty="0"/>
              <a:t>Final </a:t>
            </a:r>
            <a:r>
              <a:rPr lang="fr-FR" dirty="0" err="1"/>
              <a:t>render</a:t>
            </a:r>
            <a:endParaRPr lang="fr-FR" dirty="0"/>
          </a:p>
        </p:txBody>
      </p:sp>
    </p:spTree>
    <p:extLst>
      <p:ext uri="{BB962C8B-B14F-4D97-AF65-F5344CB8AC3E}">
        <p14:creationId xmlns:p14="http://schemas.microsoft.com/office/powerpoint/2010/main" val="2208070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23D378-A631-4666-A19F-A3CC3BD1953E}"/>
              </a:ext>
            </a:extLst>
          </p:cNvPr>
          <p:cNvSpPr>
            <a:spLocks noGrp="1"/>
          </p:cNvSpPr>
          <p:nvPr>
            <p:ph type="title"/>
          </p:nvPr>
        </p:nvSpPr>
        <p:spPr/>
        <p:txBody>
          <a:bodyPr/>
          <a:lstStyle/>
          <a:p>
            <a:r>
              <a:rPr lang="fr-FR" dirty="0"/>
              <a:t>Pickle module</a:t>
            </a:r>
          </a:p>
        </p:txBody>
      </p:sp>
      <p:sp>
        <p:nvSpPr>
          <p:cNvPr id="3" name="Espace réservé du contenu 2">
            <a:extLst>
              <a:ext uri="{FF2B5EF4-FFF2-40B4-BE49-F238E27FC236}">
                <a16:creationId xmlns:a16="http://schemas.microsoft.com/office/drawing/2014/main" id="{5386C439-020D-49BD-9C87-EABA3676F9BE}"/>
              </a:ext>
            </a:extLst>
          </p:cNvPr>
          <p:cNvSpPr>
            <a:spLocks noGrp="1"/>
          </p:cNvSpPr>
          <p:nvPr>
            <p:ph idx="1"/>
          </p:nvPr>
        </p:nvSpPr>
        <p:spPr/>
        <p:txBody>
          <a:bodyPr>
            <a:normAutofit/>
          </a:bodyPr>
          <a:lstStyle/>
          <a:p>
            <a:r>
              <a:rPr lang="en-US" dirty="0"/>
              <a:t>The pickle module (standard in Python) allows the serialization of memory objects into strings (and vice versa). It is useful for persistence and data transfer over a network.</a:t>
            </a:r>
            <a:endParaRPr lang="fr-FR" dirty="0"/>
          </a:p>
          <a:p>
            <a:pPr marL="0" indent="0">
              <a:buNone/>
            </a:pPr>
            <a:endParaRPr lang="fr-FR" dirty="0"/>
          </a:p>
          <a:p>
            <a:r>
              <a:rPr lang="fr-FR" dirty="0" err="1"/>
              <a:t>Here</a:t>
            </a:r>
            <a:r>
              <a:rPr lang="fr-FR" dirty="0"/>
              <a:t> </a:t>
            </a:r>
            <a:r>
              <a:rPr lang="fr-FR" dirty="0" err="1"/>
              <a:t>we</a:t>
            </a:r>
            <a:r>
              <a:rPr lang="fr-FR" dirty="0"/>
              <a:t> </a:t>
            </a:r>
            <a:r>
              <a:rPr lang="fr-FR" dirty="0" err="1"/>
              <a:t>saved</a:t>
            </a:r>
            <a:r>
              <a:rPr lang="fr-FR" dirty="0"/>
              <a:t> the </a:t>
            </a:r>
            <a:r>
              <a:rPr lang="fr-FR" dirty="0" err="1"/>
              <a:t>random</a:t>
            </a:r>
            <a:r>
              <a:rPr lang="fr-FR" dirty="0"/>
              <a:t> </a:t>
            </a:r>
            <a:r>
              <a:rPr lang="fr-FR" dirty="0" err="1"/>
              <a:t>forest</a:t>
            </a:r>
            <a:r>
              <a:rPr lang="fr-FR" dirty="0"/>
              <a:t> model (</a:t>
            </a:r>
            <a:r>
              <a:rPr lang="fr-FR" dirty="0" err="1"/>
              <a:t>which</a:t>
            </a:r>
            <a:r>
              <a:rPr lang="fr-FR" dirty="0"/>
              <a:t> </a:t>
            </a:r>
            <a:r>
              <a:rPr lang="fr-FR" dirty="0" err="1"/>
              <a:t>was</a:t>
            </a:r>
            <a:r>
              <a:rPr lang="fr-FR" dirty="0"/>
              <a:t> </a:t>
            </a:r>
            <a:r>
              <a:rPr lang="fr-FR" dirty="0" err="1"/>
              <a:t>our</a:t>
            </a:r>
            <a:r>
              <a:rPr lang="fr-FR" dirty="0"/>
              <a:t> best model) in a file </a:t>
            </a:r>
            <a:r>
              <a:rPr lang="fr-FR" dirty="0" err="1"/>
              <a:t>called</a:t>
            </a:r>
            <a:r>
              <a:rPr lang="fr-FR" dirty="0"/>
              <a:t> </a:t>
            </a:r>
            <a:r>
              <a:rPr lang="fr-FR" dirty="0" err="1"/>
              <a:t>model.pkl</a:t>
            </a:r>
            <a:r>
              <a:rPr lang="fr-FR" dirty="0"/>
              <a:t>. For </a:t>
            </a:r>
            <a:r>
              <a:rPr lang="fr-FR" dirty="0" err="1"/>
              <a:t>that</a:t>
            </a:r>
            <a:r>
              <a:rPr lang="fr-FR" dirty="0"/>
              <a:t> </a:t>
            </a:r>
            <a:r>
              <a:rPr lang="fr-FR" dirty="0" err="1"/>
              <a:t>we</a:t>
            </a:r>
            <a:r>
              <a:rPr lang="fr-FR" dirty="0"/>
              <a:t> </a:t>
            </a:r>
            <a:r>
              <a:rPr lang="fr-FR" dirty="0" err="1"/>
              <a:t>used</a:t>
            </a:r>
            <a:r>
              <a:rPr lang="fr-FR" dirty="0"/>
              <a:t> the command </a:t>
            </a:r>
            <a:r>
              <a:rPr lang="fr-FR" dirty="0" err="1"/>
              <a:t>pickle.dump</a:t>
            </a:r>
            <a:r>
              <a:rPr lang="fr-FR" dirty="0"/>
              <a:t>(</a:t>
            </a:r>
            <a:r>
              <a:rPr lang="fr-FR" dirty="0" err="1"/>
              <a:t>rfr</a:t>
            </a:r>
            <a:r>
              <a:rPr lang="fr-FR" dirty="0"/>
              <a:t>, open('model.</a:t>
            </a:r>
            <a:r>
              <a:rPr lang="fr-FR" dirty="0" err="1"/>
              <a:t>pkl</a:t>
            </a:r>
            <a:r>
              <a:rPr lang="fr-FR" dirty="0"/>
              <a:t>','</a:t>
            </a:r>
            <a:r>
              <a:rPr lang="fr-FR" dirty="0" err="1"/>
              <a:t>wb</a:t>
            </a:r>
            <a:r>
              <a:rPr lang="fr-FR" dirty="0"/>
              <a:t>’)). </a:t>
            </a:r>
          </a:p>
        </p:txBody>
      </p:sp>
    </p:spTree>
    <p:extLst>
      <p:ext uri="{BB962C8B-B14F-4D97-AF65-F5344CB8AC3E}">
        <p14:creationId xmlns:p14="http://schemas.microsoft.com/office/powerpoint/2010/main" val="1014233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88B80-4BF2-4EDB-B5A6-64D365971B0E}"/>
              </a:ext>
            </a:extLst>
          </p:cNvPr>
          <p:cNvSpPr>
            <a:spLocks noGrp="1"/>
          </p:cNvSpPr>
          <p:nvPr>
            <p:ph type="title"/>
          </p:nvPr>
        </p:nvSpPr>
        <p:spPr/>
        <p:txBody>
          <a:bodyPr/>
          <a:lstStyle/>
          <a:p>
            <a:r>
              <a:rPr lang="fr-FR" dirty="0"/>
              <a:t>The HTML file (index.html)</a:t>
            </a:r>
          </a:p>
        </p:txBody>
      </p:sp>
      <p:sp>
        <p:nvSpPr>
          <p:cNvPr id="3" name="Espace réservé du contenu 2">
            <a:extLst>
              <a:ext uri="{FF2B5EF4-FFF2-40B4-BE49-F238E27FC236}">
                <a16:creationId xmlns:a16="http://schemas.microsoft.com/office/drawing/2014/main" id="{3D2FD6B8-2074-45BA-BCB1-D5C0E3CD618E}"/>
              </a:ext>
            </a:extLst>
          </p:cNvPr>
          <p:cNvSpPr>
            <a:spLocks noGrp="1"/>
          </p:cNvSpPr>
          <p:nvPr>
            <p:ph idx="1"/>
          </p:nvPr>
        </p:nvSpPr>
        <p:spPr/>
        <p:txBody>
          <a:bodyPr>
            <a:normAutofit lnSpcReduction="10000"/>
          </a:bodyPr>
          <a:lstStyle/>
          <a:p>
            <a:pPr algn="just"/>
            <a:r>
              <a:rPr lang="fr-FR" dirty="0" err="1"/>
              <a:t>We</a:t>
            </a:r>
            <a:r>
              <a:rPr lang="fr-FR" dirty="0"/>
              <a:t> </a:t>
            </a:r>
            <a:r>
              <a:rPr lang="fr-FR" dirty="0" err="1"/>
              <a:t>coded</a:t>
            </a:r>
            <a:r>
              <a:rPr lang="fr-FR" dirty="0"/>
              <a:t> the structure of </a:t>
            </a:r>
            <a:r>
              <a:rPr lang="fr-FR" dirty="0" err="1"/>
              <a:t>our</a:t>
            </a:r>
            <a:r>
              <a:rPr lang="fr-FR" dirty="0"/>
              <a:t> browser </a:t>
            </a:r>
            <a:r>
              <a:rPr lang="fr-FR" dirty="0" err="1"/>
              <a:t>window</a:t>
            </a:r>
            <a:r>
              <a:rPr lang="fr-FR" dirty="0"/>
              <a:t> in the html file and </a:t>
            </a:r>
            <a:r>
              <a:rPr lang="fr-FR" dirty="0" err="1"/>
              <a:t>called</a:t>
            </a:r>
            <a:r>
              <a:rPr lang="fr-FR" dirty="0"/>
              <a:t> </a:t>
            </a:r>
            <a:r>
              <a:rPr lang="fr-FR" dirty="0" err="1"/>
              <a:t>it</a:t>
            </a:r>
            <a:r>
              <a:rPr lang="fr-FR" dirty="0"/>
              <a:t> in </a:t>
            </a:r>
            <a:r>
              <a:rPr lang="fr-FR" dirty="0" err="1"/>
              <a:t>our</a:t>
            </a:r>
            <a:r>
              <a:rPr lang="fr-FR" dirty="0"/>
              <a:t> </a:t>
            </a:r>
            <a:r>
              <a:rPr lang="fr-FR" dirty="0" err="1"/>
              <a:t>flask</a:t>
            </a:r>
            <a:r>
              <a:rPr lang="fr-FR" dirty="0"/>
              <a:t> file. </a:t>
            </a:r>
          </a:p>
          <a:p>
            <a:pPr algn="just"/>
            <a:endParaRPr lang="fr-FR" dirty="0"/>
          </a:p>
          <a:p>
            <a:pPr algn="just"/>
            <a:r>
              <a:rPr lang="fr-FR" dirty="0"/>
              <a:t>In </a:t>
            </a:r>
            <a:r>
              <a:rPr lang="fr-FR" dirty="0" err="1"/>
              <a:t>this</a:t>
            </a:r>
            <a:r>
              <a:rPr lang="fr-FR" dirty="0"/>
              <a:t> file </a:t>
            </a:r>
            <a:r>
              <a:rPr lang="fr-FR" dirty="0" err="1"/>
              <a:t>we</a:t>
            </a:r>
            <a:r>
              <a:rPr lang="fr-FR" dirty="0"/>
              <a:t> put </a:t>
            </a:r>
            <a:r>
              <a:rPr lang="fr-FR" dirty="0" err="1"/>
              <a:t>different</a:t>
            </a:r>
            <a:r>
              <a:rPr lang="fr-FR" dirty="0"/>
              <a:t> </a:t>
            </a:r>
            <a:r>
              <a:rPr lang="fr-FR" dirty="0" err="1"/>
              <a:t>textboxs</a:t>
            </a:r>
            <a:r>
              <a:rPr lang="fr-FR" dirty="0"/>
              <a:t> in </a:t>
            </a:r>
            <a:r>
              <a:rPr lang="fr-FR" dirty="0" err="1"/>
              <a:t>which</a:t>
            </a:r>
            <a:r>
              <a:rPr lang="fr-FR" dirty="0"/>
              <a:t> the user can enter a value for </a:t>
            </a:r>
            <a:r>
              <a:rPr lang="fr-FR" dirty="0" err="1"/>
              <a:t>each</a:t>
            </a:r>
            <a:r>
              <a:rPr lang="fr-FR" dirty="0"/>
              <a:t> </a:t>
            </a:r>
            <a:r>
              <a:rPr lang="fr-FR" dirty="0" err="1"/>
              <a:t>parameter</a:t>
            </a:r>
            <a:r>
              <a:rPr lang="fr-FR" dirty="0"/>
              <a:t> </a:t>
            </a:r>
            <a:r>
              <a:rPr lang="fr-FR" dirty="0" err="1"/>
              <a:t>taken</a:t>
            </a:r>
            <a:r>
              <a:rPr lang="fr-FR" dirty="0"/>
              <a:t> by the model. </a:t>
            </a:r>
            <a:r>
              <a:rPr lang="fr-FR" dirty="0" err="1"/>
              <a:t>We</a:t>
            </a:r>
            <a:r>
              <a:rPr lang="fr-FR" dirty="0"/>
              <a:t> </a:t>
            </a:r>
            <a:r>
              <a:rPr lang="fr-FR" dirty="0" err="1"/>
              <a:t>also</a:t>
            </a:r>
            <a:r>
              <a:rPr lang="fr-FR" dirty="0"/>
              <a:t> put a </a:t>
            </a:r>
            <a:r>
              <a:rPr lang="fr-FR" dirty="0" err="1"/>
              <a:t>button</a:t>
            </a:r>
            <a:r>
              <a:rPr lang="fr-FR" dirty="0"/>
              <a:t> the user have to </a:t>
            </a:r>
            <a:r>
              <a:rPr lang="fr-FR" dirty="0" err="1"/>
              <a:t>press</a:t>
            </a:r>
            <a:r>
              <a:rPr lang="fr-FR" dirty="0"/>
              <a:t> to </a:t>
            </a:r>
            <a:r>
              <a:rPr lang="fr-FR" dirty="0" err="1"/>
              <a:t>make</a:t>
            </a:r>
            <a:r>
              <a:rPr lang="fr-FR" dirty="0"/>
              <a:t> a </a:t>
            </a:r>
            <a:r>
              <a:rPr lang="fr-FR" dirty="0" err="1"/>
              <a:t>prediction</a:t>
            </a:r>
            <a:r>
              <a:rPr lang="fr-FR" dirty="0"/>
              <a:t> of the value </a:t>
            </a:r>
            <a:r>
              <a:rPr lang="fr-FR" dirty="0" err="1"/>
              <a:t>RentedBikeCount</a:t>
            </a:r>
            <a:r>
              <a:rPr lang="fr-FR" dirty="0"/>
              <a:t> </a:t>
            </a:r>
            <a:r>
              <a:rPr lang="fr-FR" dirty="0" err="1"/>
              <a:t>using</a:t>
            </a:r>
            <a:r>
              <a:rPr lang="fr-FR" dirty="0"/>
              <a:t> the model and the </a:t>
            </a:r>
            <a:r>
              <a:rPr lang="fr-FR" dirty="0" err="1"/>
              <a:t>parameters</a:t>
            </a:r>
            <a:r>
              <a:rPr lang="fr-FR" dirty="0"/>
              <a:t> </a:t>
            </a:r>
            <a:r>
              <a:rPr lang="fr-FR" dirty="0" err="1"/>
              <a:t>he</a:t>
            </a:r>
            <a:r>
              <a:rPr lang="fr-FR" dirty="0"/>
              <a:t> </a:t>
            </a:r>
            <a:r>
              <a:rPr lang="fr-FR" dirty="0" err="1"/>
              <a:t>entered</a:t>
            </a:r>
            <a:r>
              <a:rPr lang="fr-FR" dirty="0"/>
              <a:t>. </a:t>
            </a:r>
          </a:p>
          <a:p>
            <a:pPr algn="just"/>
            <a:endParaRPr lang="fr-FR" dirty="0"/>
          </a:p>
          <a:p>
            <a:pPr algn="just"/>
            <a:r>
              <a:rPr lang="fr-FR" dirty="0" err="1"/>
              <a:t>Eventually</a:t>
            </a:r>
            <a:r>
              <a:rPr lang="fr-FR" dirty="0"/>
              <a:t> </a:t>
            </a:r>
            <a:r>
              <a:rPr lang="fr-FR" dirty="0" err="1"/>
              <a:t>we</a:t>
            </a:r>
            <a:r>
              <a:rPr lang="fr-FR" dirty="0"/>
              <a:t> put the </a:t>
            </a:r>
            <a:r>
              <a:rPr lang="fr-FR" dirty="0" err="1"/>
              <a:t>text</a:t>
            </a:r>
            <a:r>
              <a:rPr lang="fr-FR" dirty="0"/>
              <a:t> </a:t>
            </a:r>
            <a:r>
              <a:rPr lang="fr-FR" dirty="0" err="1"/>
              <a:t>that</a:t>
            </a:r>
            <a:r>
              <a:rPr lang="fr-FR" dirty="0"/>
              <a:t> </a:t>
            </a:r>
            <a:r>
              <a:rPr lang="fr-FR" dirty="0" err="1"/>
              <a:t>should</a:t>
            </a:r>
            <a:r>
              <a:rPr lang="fr-FR" dirty="0"/>
              <a:t> </a:t>
            </a:r>
            <a:r>
              <a:rPr lang="fr-FR" dirty="0" err="1"/>
              <a:t>appear</a:t>
            </a:r>
            <a:r>
              <a:rPr lang="fr-FR" dirty="0"/>
              <a:t> </a:t>
            </a:r>
            <a:r>
              <a:rPr lang="fr-FR" dirty="0" err="1"/>
              <a:t>with</a:t>
            </a:r>
            <a:r>
              <a:rPr lang="fr-FR" dirty="0"/>
              <a:t> the value of the </a:t>
            </a:r>
            <a:r>
              <a:rPr lang="fr-FR" dirty="0" err="1"/>
              <a:t>prediction</a:t>
            </a:r>
            <a:r>
              <a:rPr lang="fr-FR" dirty="0"/>
              <a:t> </a:t>
            </a:r>
            <a:r>
              <a:rPr lang="fr-FR" dirty="0" err="1"/>
              <a:t>after</a:t>
            </a:r>
            <a:r>
              <a:rPr lang="fr-FR" dirty="0"/>
              <a:t> the </a:t>
            </a:r>
            <a:r>
              <a:rPr lang="fr-FR" dirty="0" err="1"/>
              <a:t>button</a:t>
            </a:r>
            <a:r>
              <a:rPr lang="fr-FR" dirty="0"/>
              <a:t> </a:t>
            </a:r>
            <a:r>
              <a:rPr lang="fr-FR" dirty="0" err="1"/>
              <a:t>is</a:t>
            </a:r>
            <a:r>
              <a:rPr lang="fr-FR" dirty="0"/>
              <a:t> </a:t>
            </a:r>
            <a:r>
              <a:rPr lang="fr-FR" dirty="0" err="1"/>
              <a:t>pushed</a:t>
            </a:r>
            <a:r>
              <a:rPr lang="fr-FR" dirty="0"/>
              <a:t>. </a:t>
            </a:r>
          </a:p>
        </p:txBody>
      </p:sp>
    </p:spTree>
    <p:extLst>
      <p:ext uri="{BB962C8B-B14F-4D97-AF65-F5344CB8AC3E}">
        <p14:creationId xmlns:p14="http://schemas.microsoft.com/office/powerpoint/2010/main" val="3569021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23D378-A631-4666-A19F-A3CC3BD1953E}"/>
              </a:ext>
            </a:extLst>
          </p:cNvPr>
          <p:cNvSpPr>
            <a:spLocks noGrp="1"/>
          </p:cNvSpPr>
          <p:nvPr>
            <p:ph type="title"/>
          </p:nvPr>
        </p:nvSpPr>
        <p:spPr/>
        <p:txBody>
          <a:bodyPr/>
          <a:lstStyle/>
          <a:p>
            <a:r>
              <a:rPr lang="fr-FR" dirty="0"/>
              <a:t>The code in Python (app.py)</a:t>
            </a:r>
          </a:p>
        </p:txBody>
      </p:sp>
      <p:sp>
        <p:nvSpPr>
          <p:cNvPr id="3" name="Espace réservé du contenu 2">
            <a:extLst>
              <a:ext uri="{FF2B5EF4-FFF2-40B4-BE49-F238E27FC236}">
                <a16:creationId xmlns:a16="http://schemas.microsoft.com/office/drawing/2014/main" id="{5386C439-020D-49BD-9C87-EABA3676F9BE}"/>
              </a:ext>
            </a:extLst>
          </p:cNvPr>
          <p:cNvSpPr>
            <a:spLocks noGrp="1"/>
          </p:cNvSpPr>
          <p:nvPr>
            <p:ph idx="1"/>
          </p:nvPr>
        </p:nvSpPr>
        <p:spPr/>
        <p:txBody>
          <a:bodyPr>
            <a:normAutofit fontScale="85000" lnSpcReduction="20000"/>
          </a:bodyPr>
          <a:lstStyle/>
          <a:p>
            <a:r>
              <a:rPr lang="fr-FR" dirty="0" err="1"/>
              <a:t>Then</a:t>
            </a:r>
            <a:r>
              <a:rPr lang="fr-FR" dirty="0"/>
              <a:t>, in </a:t>
            </a:r>
            <a:r>
              <a:rPr lang="fr-FR" dirty="0" err="1"/>
              <a:t>our</a:t>
            </a:r>
            <a:r>
              <a:rPr lang="fr-FR" dirty="0"/>
              <a:t> Flask code </a:t>
            </a:r>
            <a:r>
              <a:rPr lang="fr-FR" dirty="0" err="1"/>
              <a:t>called</a:t>
            </a:r>
            <a:r>
              <a:rPr lang="fr-FR" dirty="0"/>
              <a:t> app.py, </a:t>
            </a:r>
            <a:r>
              <a:rPr lang="fr-FR" dirty="0" err="1"/>
              <a:t>we</a:t>
            </a:r>
            <a:r>
              <a:rPr lang="fr-FR" dirty="0"/>
              <a:t> </a:t>
            </a:r>
            <a:r>
              <a:rPr lang="fr-FR" dirty="0" err="1"/>
              <a:t>called</a:t>
            </a:r>
            <a:r>
              <a:rPr lang="fr-FR" dirty="0"/>
              <a:t> </a:t>
            </a:r>
            <a:r>
              <a:rPr lang="fr-FR" dirty="0" err="1"/>
              <a:t>this</a:t>
            </a:r>
            <a:r>
              <a:rPr lang="fr-FR" dirty="0"/>
              <a:t> file and </a:t>
            </a:r>
            <a:r>
              <a:rPr lang="fr-FR" dirty="0" err="1"/>
              <a:t>immediatly</a:t>
            </a:r>
            <a:r>
              <a:rPr lang="fr-FR" dirty="0"/>
              <a:t> </a:t>
            </a:r>
            <a:r>
              <a:rPr lang="fr-FR" dirty="0" err="1"/>
              <a:t>loaded</a:t>
            </a:r>
            <a:r>
              <a:rPr lang="fr-FR" dirty="0"/>
              <a:t> the model. </a:t>
            </a:r>
            <a:r>
              <a:rPr lang="fr-FR" dirty="0" err="1"/>
              <a:t>We</a:t>
            </a:r>
            <a:r>
              <a:rPr lang="fr-FR" dirty="0"/>
              <a:t> </a:t>
            </a:r>
            <a:r>
              <a:rPr lang="fr-FR" dirty="0" err="1"/>
              <a:t>load</a:t>
            </a:r>
            <a:r>
              <a:rPr lang="fr-FR" dirty="0"/>
              <a:t> </a:t>
            </a:r>
            <a:r>
              <a:rPr lang="fr-FR" dirty="0" err="1"/>
              <a:t>it</a:t>
            </a:r>
            <a:r>
              <a:rPr lang="fr-FR" dirty="0"/>
              <a:t> </a:t>
            </a:r>
            <a:r>
              <a:rPr lang="fr-FR" dirty="0" err="1"/>
              <a:t>with</a:t>
            </a:r>
            <a:r>
              <a:rPr lang="fr-FR" dirty="0"/>
              <a:t> </a:t>
            </a:r>
            <a:r>
              <a:rPr lang="fr-FR" dirty="0" err="1"/>
              <a:t>this</a:t>
            </a:r>
            <a:r>
              <a:rPr lang="fr-FR" dirty="0"/>
              <a:t> code : </a:t>
            </a:r>
            <a:r>
              <a:rPr lang="en-US" dirty="0"/>
              <a:t>model = </a:t>
            </a:r>
            <a:r>
              <a:rPr lang="en-US" dirty="0" err="1"/>
              <a:t>pickle.load</a:t>
            </a:r>
            <a:r>
              <a:rPr lang="en-US" dirty="0"/>
              <a:t>(open('</a:t>
            </a:r>
            <a:r>
              <a:rPr lang="en-US" dirty="0" err="1"/>
              <a:t>model.pkl</a:t>
            </a:r>
            <a:r>
              <a:rPr lang="en-US" dirty="0"/>
              <a:t>', '</a:t>
            </a:r>
            <a:r>
              <a:rPr lang="en-US" dirty="0" err="1"/>
              <a:t>rb</a:t>
            </a:r>
            <a:r>
              <a:rPr lang="en-US" dirty="0"/>
              <a:t>’))</a:t>
            </a:r>
            <a:endParaRPr lang="fr-FR" dirty="0"/>
          </a:p>
          <a:p>
            <a:endParaRPr lang="fr-FR" dirty="0"/>
          </a:p>
          <a:p>
            <a:r>
              <a:rPr lang="fr-FR" dirty="0" err="1"/>
              <a:t>We</a:t>
            </a:r>
            <a:r>
              <a:rPr lang="fr-FR" dirty="0"/>
              <a:t> can </a:t>
            </a:r>
            <a:r>
              <a:rPr lang="fr-FR" dirty="0" err="1"/>
              <a:t>access</a:t>
            </a:r>
            <a:r>
              <a:rPr lang="fr-FR" dirty="0"/>
              <a:t> the </a:t>
            </a:r>
            <a:r>
              <a:rPr lang="fr-FR" dirty="0" err="1"/>
              <a:t>webpage</a:t>
            </a:r>
            <a:r>
              <a:rPr lang="fr-FR" dirty="0"/>
              <a:t> at </a:t>
            </a:r>
            <a:r>
              <a:rPr lang="fr-FR" dirty="0" err="1"/>
              <a:t>this</a:t>
            </a:r>
            <a:r>
              <a:rPr lang="fr-FR" dirty="0"/>
              <a:t> </a:t>
            </a:r>
            <a:r>
              <a:rPr lang="fr-FR" dirty="0" err="1"/>
              <a:t>link</a:t>
            </a:r>
            <a:r>
              <a:rPr lang="fr-FR" dirty="0"/>
              <a:t> : </a:t>
            </a:r>
            <a:r>
              <a:rPr lang="fr-FR" dirty="0">
                <a:hlinkClick r:id="rId2"/>
              </a:rPr>
              <a:t>http://127.0.0.1:5000</a:t>
            </a:r>
            <a:endParaRPr lang="fr-FR" dirty="0"/>
          </a:p>
          <a:p>
            <a:endParaRPr lang="fr-FR" dirty="0"/>
          </a:p>
          <a:p>
            <a:r>
              <a:rPr lang="fr-FR" dirty="0"/>
              <a:t>@app.route('/’) </a:t>
            </a:r>
            <a:r>
              <a:rPr lang="fr-FR" dirty="0" err="1"/>
              <a:t>defines</a:t>
            </a:r>
            <a:r>
              <a:rPr lang="fr-FR" dirty="0"/>
              <a:t> the </a:t>
            </a:r>
            <a:r>
              <a:rPr lang="fr-FR" dirty="0" err="1"/>
              <a:t>webpage</a:t>
            </a:r>
            <a:r>
              <a:rPr lang="fr-FR" dirty="0"/>
              <a:t> </a:t>
            </a:r>
            <a:r>
              <a:rPr lang="fr-FR" dirty="0" err="1"/>
              <a:t>before</a:t>
            </a:r>
            <a:r>
              <a:rPr lang="fr-FR" dirty="0"/>
              <a:t> the </a:t>
            </a:r>
            <a:r>
              <a:rPr lang="fr-FR" dirty="0" err="1"/>
              <a:t>prediction</a:t>
            </a:r>
            <a:endParaRPr lang="fr-FR" dirty="0"/>
          </a:p>
          <a:p>
            <a:endParaRPr lang="fr-FR" dirty="0"/>
          </a:p>
          <a:p>
            <a:r>
              <a:rPr lang="fr-FR" dirty="0"/>
              <a:t>@app.route('/predict',methods=['POST’]) </a:t>
            </a:r>
            <a:r>
              <a:rPr lang="fr-FR" dirty="0" err="1"/>
              <a:t>defines</a:t>
            </a:r>
            <a:r>
              <a:rPr lang="fr-FR" dirty="0"/>
              <a:t> the </a:t>
            </a:r>
            <a:r>
              <a:rPr lang="fr-FR" dirty="0" err="1"/>
              <a:t>webpage</a:t>
            </a:r>
            <a:r>
              <a:rPr lang="fr-FR" dirty="0"/>
              <a:t> </a:t>
            </a:r>
            <a:r>
              <a:rPr lang="fr-FR" dirty="0" err="1"/>
              <a:t>after</a:t>
            </a:r>
            <a:r>
              <a:rPr lang="fr-FR" dirty="0"/>
              <a:t> pushing the </a:t>
            </a:r>
            <a:r>
              <a:rPr lang="fr-FR" dirty="0" err="1"/>
              <a:t>button</a:t>
            </a:r>
            <a:r>
              <a:rPr lang="fr-FR" dirty="0"/>
              <a:t> to </a:t>
            </a:r>
            <a:r>
              <a:rPr lang="fr-FR" dirty="0" err="1"/>
              <a:t>predict</a:t>
            </a:r>
            <a:r>
              <a:rPr lang="fr-FR" dirty="0"/>
              <a:t> a value </a:t>
            </a:r>
          </a:p>
          <a:p>
            <a:endParaRPr lang="fr-FR" dirty="0"/>
          </a:p>
          <a:p>
            <a:r>
              <a:rPr lang="fr-FR" dirty="0"/>
              <a:t>@app.route('/results',methods=['POST’]) </a:t>
            </a:r>
            <a:r>
              <a:rPr lang="fr-FR" dirty="0" err="1"/>
              <a:t>allows</a:t>
            </a:r>
            <a:r>
              <a:rPr lang="fr-FR" dirty="0"/>
              <a:t> us to </a:t>
            </a:r>
            <a:r>
              <a:rPr lang="fr-FR" dirty="0" err="1"/>
              <a:t>try</a:t>
            </a:r>
            <a:r>
              <a:rPr lang="fr-FR" dirty="0"/>
              <a:t> the model on the </a:t>
            </a:r>
            <a:r>
              <a:rPr lang="fr-FR" dirty="0" err="1"/>
              <a:t>Jupyter</a:t>
            </a:r>
            <a:r>
              <a:rPr lang="fr-FR" dirty="0"/>
              <a:t> file. </a:t>
            </a:r>
          </a:p>
        </p:txBody>
      </p:sp>
    </p:spTree>
    <p:extLst>
      <p:ext uri="{BB962C8B-B14F-4D97-AF65-F5344CB8AC3E}">
        <p14:creationId xmlns:p14="http://schemas.microsoft.com/office/powerpoint/2010/main" val="2223161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BCBD50C-D4C2-433A-AA37-AF112151C2B7}"/>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Final rendering</a:t>
            </a:r>
          </a:p>
        </p:txBody>
      </p:sp>
      <p:cxnSp>
        <p:nvCxnSpPr>
          <p:cNvPr id="33" name="Straight Connector 3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4E873275-421E-4E95-AE11-F5C8689659FE}"/>
              </a:ext>
            </a:extLst>
          </p:cNvPr>
          <p:cNvPicPr>
            <a:picLocks noChangeAspect="1"/>
          </p:cNvPicPr>
          <p:nvPr/>
        </p:nvPicPr>
        <p:blipFill rotWithShape="1">
          <a:blip r:embed="rId2"/>
          <a:srcRect t="3750" b="5325"/>
          <a:stretch/>
        </p:blipFill>
        <p:spPr>
          <a:xfrm>
            <a:off x="331567" y="3030414"/>
            <a:ext cx="5455917" cy="2790445"/>
          </a:xfrm>
          <a:prstGeom prst="rect">
            <a:avLst/>
          </a:prstGeom>
        </p:spPr>
      </p:pic>
      <p:cxnSp>
        <p:nvCxnSpPr>
          <p:cNvPr id="35" name="Straight Connector 3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54D3DEB5-2782-4AEE-9691-3483FE649EBE}"/>
              </a:ext>
            </a:extLst>
          </p:cNvPr>
          <p:cNvPicPr>
            <a:picLocks noChangeAspect="1"/>
          </p:cNvPicPr>
          <p:nvPr/>
        </p:nvPicPr>
        <p:blipFill rotWithShape="1">
          <a:blip r:embed="rId3"/>
          <a:srcRect t="4167" b="5324"/>
          <a:stretch/>
        </p:blipFill>
        <p:spPr>
          <a:xfrm>
            <a:off x="6445073" y="3036797"/>
            <a:ext cx="5455917" cy="2777679"/>
          </a:xfrm>
          <a:prstGeom prst="rect">
            <a:avLst/>
          </a:prstGeom>
        </p:spPr>
      </p:pic>
    </p:spTree>
    <p:extLst>
      <p:ext uri="{BB962C8B-B14F-4D97-AF65-F5344CB8AC3E}">
        <p14:creationId xmlns:p14="http://schemas.microsoft.com/office/powerpoint/2010/main" val="358172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A4292A-5EF0-4F9A-8104-425E9CD55944}"/>
              </a:ext>
            </a:extLst>
          </p:cNvPr>
          <p:cNvSpPr>
            <a:spLocks noGrp="1"/>
          </p:cNvSpPr>
          <p:nvPr>
            <p:ph type="title"/>
          </p:nvPr>
        </p:nvSpPr>
        <p:spPr/>
        <p:txBody>
          <a:bodyPr/>
          <a:lstStyle/>
          <a:p>
            <a:r>
              <a:rPr lang="fr-FR" dirty="0"/>
              <a:t>Ins and </a:t>
            </a:r>
            <a:r>
              <a:rPr lang="fr-FR" dirty="0" err="1"/>
              <a:t>outs</a:t>
            </a:r>
            <a:r>
              <a:rPr lang="fr-FR" dirty="0"/>
              <a:t> of the </a:t>
            </a:r>
            <a:r>
              <a:rPr lang="fr-FR" dirty="0" err="1"/>
              <a:t>problem</a:t>
            </a:r>
            <a:endParaRPr lang="fr-FR" dirty="0"/>
          </a:p>
        </p:txBody>
      </p:sp>
      <p:sp>
        <p:nvSpPr>
          <p:cNvPr id="3" name="Espace réservé du texte 2">
            <a:extLst>
              <a:ext uri="{FF2B5EF4-FFF2-40B4-BE49-F238E27FC236}">
                <a16:creationId xmlns:a16="http://schemas.microsoft.com/office/drawing/2014/main" id="{C6853BCC-CFFF-49C2-AC19-A6117E298C0C}"/>
              </a:ext>
            </a:extLst>
          </p:cNvPr>
          <p:cNvSpPr>
            <a:spLocks noGrp="1"/>
          </p:cNvSpPr>
          <p:nvPr>
            <p:ph type="body" idx="1"/>
          </p:nvPr>
        </p:nvSpPr>
        <p:spPr/>
        <p:txBody>
          <a:bodyPr/>
          <a:lstStyle/>
          <a:p>
            <a:r>
              <a:rPr lang="fr-FR" dirty="0"/>
              <a:t>Description of the </a:t>
            </a:r>
            <a:r>
              <a:rPr lang="fr-FR" dirty="0" err="1"/>
              <a:t>problem</a:t>
            </a:r>
            <a:endParaRPr lang="fr-FR" dirty="0"/>
          </a:p>
          <a:p>
            <a:r>
              <a:rPr lang="fr-FR" dirty="0" err="1"/>
              <a:t>Why</a:t>
            </a:r>
            <a:r>
              <a:rPr lang="fr-FR" dirty="0"/>
              <a:t> </a:t>
            </a:r>
            <a:r>
              <a:rPr lang="fr-FR" dirty="0" err="1"/>
              <a:t>is</a:t>
            </a:r>
            <a:r>
              <a:rPr lang="fr-FR" dirty="0"/>
              <a:t> </a:t>
            </a:r>
            <a:r>
              <a:rPr lang="fr-FR" dirty="0" err="1"/>
              <a:t>it</a:t>
            </a:r>
            <a:r>
              <a:rPr lang="fr-FR" dirty="0"/>
              <a:t> important to </a:t>
            </a:r>
            <a:r>
              <a:rPr lang="fr-FR" dirty="0" err="1"/>
              <a:t>study</a:t>
            </a:r>
            <a:r>
              <a:rPr lang="fr-FR" dirty="0"/>
              <a:t> </a:t>
            </a:r>
            <a:r>
              <a:rPr lang="fr-FR" dirty="0" err="1"/>
              <a:t>this</a:t>
            </a:r>
            <a:r>
              <a:rPr lang="fr-FR" dirty="0"/>
              <a:t> </a:t>
            </a:r>
            <a:r>
              <a:rPr lang="fr-FR" dirty="0" err="1"/>
              <a:t>dataset</a:t>
            </a:r>
            <a:r>
              <a:rPr lang="fr-FR" dirty="0"/>
              <a:t> ?</a:t>
            </a:r>
          </a:p>
        </p:txBody>
      </p:sp>
    </p:spTree>
    <p:extLst>
      <p:ext uri="{BB962C8B-B14F-4D97-AF65-F5344CB8AC3E}">
        <p14:creationId xmlns:p14="http://schemas.microsoft.com/office/powerpoint/2010/main" val="1621942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761F813-969B-4E87-9797-D8880EE5703F}"/>
              </a:ext>
            </a:extLst>
          </p:cNvPr>
          <p:cNvSpPr>
            <a:spLocks noGrp="1"/>
          </p:cNvSpPr>
          <p:nvPr>
            <p:ph type="ctrTitle"/>
          </p:nvPr>
        </p:nvSpPr>
        <p:spPr/>
        <p:txBody>
          <a:bodyPr/>
          <a:lstStyle/>
          <a:p>
            <a:r>
              <a:rPr lang="fr-FR" dirty="0" err="1"/>
              <a:t>Thank</a:t>
            </a:r>
            <a:r>
              <a:rPr lang="fr-FR" dirty="0"/>
              <a:t> </a:t>
            </a:r>
            <a:r>
              <a:rPr lang="fr-FR" dirty="0" err="1"/>
              <a:t>you</a:t>
            </a:r>
            <a:r>
              <a:rPr lang="fr-FR" dirty="0"/>
              <a:t> for your </a:t>
            </a:r>
            <a:r>
              <a:rPr lang="fr-FR" dirty="0" err="1"/>
              <a:t>reading</a:t>
            </a:r>
            <a:r>
              <a:rPr lang="fr-FR" dirty="0"/>
              <a:t> !</a:t>
            </a:r>
          </a:p>
        </p:txBody>
      </p:sp>
      <p:sp>
        <p:nvSpPr>
          <p:cNvPr id="5" name="Sous-titre 4">
            <a:extLst>
              <a:ext uri="{FF2B5EF4-FFF2-40B4-BE49-F238E27FC236}">
                <a16:creationId xmlns:a16="http://schemas.microsoft.com/office/drawing/2014/main" id="{6A371D05-9FCB-4B34-85D7-C7D4600A0683}"/>
              </a:ext>
            </a:extLst>
          </p:cNvPr>
          <p:cNvSpPr>
            <a:spLocks noGrp="1"/>
          </p:cNvSpPr>
          <p:nvPr>
            <p:ph type="subTitle" idx="1"/>
          </p:nvPr>
        </p:nvSpPr>
        <p:spPr/>
        <p:txBody>
          <a:bodyPr/>
          <a:lstStyle/>
          <a:p>
            <a:r>
              <a:rPr lang="fr-FR" dirty="0"/>
              <a:t>All the files </a:t>
            </a:r>
            <a:r>
              <a:rPr lang="fr-FR" dirty="0" err="1"/>
              <a:t>will</a:t>
            </a:r>
            <a:r>
              <a:rPr lang="fr-FR" dirty="0"/>
              <a:t> </a:t>
            </a:r>
            <a:r>
              <a:rPr lang="fr-FR" dirty="0" err="1"/>
              <a:t>be</a:t>
            </a:r>
            <a:r>
              <a:rPr lang="fr-FR" dirty="0"/>
              <a:t> on </a:t>
            </a:r>
            <a:r>
              <a:rPr lang="fr-FR" dirty="0" err="1"/>
              <a:t>our</a:t>
            </a:r>
            <a:r>
              <a:rPr lang="fr-FR" dirty="0"/>
              <a:t> </a:t>
            </a:r>
            <a:r>
              <a:rPr lang="fr-FR" dirty="0" err="1"/>
              <a:t>Github</a:t>
            </a:r>
            <a:r>
              <a:rPr lang="fr-FR" dirty="0"/>
              <a:t> at </a:t>
            </a:r>
            <a:r>
              <a:rPr lang="fr-FR" dirty="0" err="1"/>
              <a:t>this</a:t>
            </a:r>
            <a:r>
              <a:rPr lang="fr-FR" dirty="0"/>
              <a:t> </a:t>
            </a:r>
            <a:r>
              <a:rPr lang="fr-FR" dirty="0" err="1"/>
              <a:t>link</a:t>
            </a:r>
            <a:r>
              <a:rPr lang="fr-FR" dirty="0"/>
              <a:t> : </a:t>
            </a:r>
            <a:r>
              <a:rPr lang="fr-FR" dirty="0">
                <a:hlinkClick r:id="rId2"/>
              </a:rPr>
              <a:t>https://github.com/GabDarkos/SeoulBikeData_Python_Coussin_Darcos</a:t>
            </a:r>
            <a:endParaRPr lang="fr-FR" dirty="0"/>
          </a:p>
          <a:p>
            <a:r>
              <a:rPr lang="fr-FR" dirty="0"/>
              <a:t> </a:t>
            </a:r>
          </a:p>
        </p:txBody>
      </p:sp>
    </p:spTree>
    <p:extLst>
      <p:ext uri="{BB962C8B-B14F-4D97-AF65-F5344CB8AC3E}">
        <p14:creationId xmlns:p14="http://schemas.microsoft.com/office/powerpoint/2010/main" val="356643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4C1F62-1879-4B0B-AA33-3766BDC5CE55}"/>
              </a:ext>
            </a:extLst>
          </p:cNvPr>
          <p:cNvSpPr>
            <a:spLocks noGrp="1"/>
          </p:cNvSpPr>
          <p:nvPr>
            <p:ph type="title"/>
          </p:nvPr>
        </p:nvSpPr>
        <p:spPr/>
        <p:txBody>
          <a:bodyPr/>
          <a:lstStyle/>
          <a:p>
            <a:r>
              <a:rPr lang="fr-FR" dirty="0"/>
              <a:t>Description of the </a:t>
            </a:r>
            <a:r>
              <a:rPr lang="fr-FR" dirty="0" err="1"/>
              <a:t>problem</a:t>
            </a:r>
            <a:endParaRPr lang="fr-FR" dirty="0"/>
          </a:p>
        </p:txBody>
      </p:sp>
      <p:sp>
        <p:nvSpPr>
          <p:cNvPr id="3" name="Espace réservé du contenu 2">
            <a:extLst>
              <a:ext uri="{FF2B5EF4-FFF2-40B4-BE49-F238E27FC236}">
                <a16:creationId xmlns:a16="http://schemas.microsoft.com/office/drawing/2014/main" id="{E2E60322-6979-4FC7-8717-2243FDEA280D}"/>
              </a:ext>
            </a:extLst>
          </p:cNvPr>
          <p:cNvSpPr>
            <a:spLocks noGrp="1"/>
          </p:cNvSpPr>
          <p:nvPr>
            <p:ph idx="1"/>
          </p:nvPr>
        </p:nvSpPr>
        <p:spPr/>
        <p:txBody>
          <a:bodyPr>
            <a:normAutofit/>
          </a:bodyPr>
          <a:lstStyle/>
          <a:p>
            <a:pPr algn="just"/>
            <a:r>
              <a:rPr lang="fr-FR" dirty="0" err="1"/>
              <a:t>We</a:t>
            </a:r>
            <a:r>
              <a:rPr lang="fr-FR" dirty="0"/>
              <a:t> </a:t>
            </a:r>
            <a:r>
              <a:rPr lang="fr-FR" dirty="0" err="1"/>
              <a:t>had</a:t>
            </a:r>
            <a:r>
              <a:rPr lang="fr-FR" dirty="0"/>
              <a:t> to </a:t>
            </a:r>
            <a:r>
              <a:rPr lang="fr-FR" dirty="0" err="1"/>
              <a:t>analyze</a:t>
            </a:r>
            <a:r>
              <a:rPr lang="fr-FR" dirty="0"/>
              <a:t> the </a:t>
            </a:r>
            <a:r>
              <a:rPr lang="en-US" dirty="0"/>
              <a:t>Seoul Bike Sharing Demand Data Set using data visualization to show the links between the variables. Most of the variables were given with the dataset but we also created some relevant variables.</a:t>
            </a:r>
          </a:p>
          <a:p>
            <a:pPr algn="just"/>
            <a:endParaRPr lang="en-US" dirty="0"/>
          </a:p>
          <a:p>
            <a:pPr algn="just"/>
            <a:r>
              <a:rPr lang="en-US" dirty="0"/>
              <a:t>We also needed to predict the Rented Bike count (Count of bikes rented at each hour) using the parameters we found relevant. We will build various models and keep the one giving us the best accuracy (MSE) on the predictions on the test set.</a:t>
            </a:r>
            <a:endParaRPr lang="fr-FR" dirty="0"/>
          </a:p>
        </p:txBody>
      </p:sp>
    </p:spTree>
    <p:extLst>
      <p:ext uri="{BB962C8B-B14F-4D97-AF65-F5344CB8AC3E}">
        <p14:creationId xmlns:p14="http://schemas.microsoft.com/office/powerpoint/2010/main" val="354727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6B3A5-F72A-411D-8965-F8BB95734026}"/>
              </a:ext>
            </a:extLst>
          </p:cNvPr>
          <p:cNvSpPr>
            <a:spLocks noGrp="1"/>
          </p:cNvSpPr>
          <p:nvPr>
            <p:ph type="title"/>
          </p:nvPr>
        </p:nvSpPr>
        <p:spPr/>
        <p:txBody>
          <a:bodyPr/>
          <a:lstStyle/>
          <a:p>
            <a:r>
              <a:rPr lang="en-US" b="0" i="0" dirty="0">
                <a:effectLst/>
              </a:rPr>
              <a:t>Why is it important to </a:t>
            </a:r>
            <a:r>
              <a:rPr lang="en-US" dirty="0"/>
              <a:t>study this dataset ?</a:t>
            </a:r>
            <a:endParaRPr lang="fr-FR" dirty="0"/>
          </a:p>
        </p:txBody>
      </p:sp>
      <p:sp>
        <p:nvSpPr>
          <p:cNvPr id="3" name="Espace réservé du contenu 2">
            <a:extLst>
              <a:ext uri="{FF2B5EF4-FFF2-40B4-BE49-F238E27FC236}">
                <a16:creationId xmlns:a16="http://schemas.microsoft.com/office/drawing/2014/main" id="{154AA532-60F0-4273-BCA3-1E2EA1DF9297}"/>
              </a:ext>
            </a:extLst>
          </p:cNvPr>
          <p:cNvSpPr>
            <a:spLocks noGrp="1"/>
          </p:cNvSpPr>
          <p:nvPr>
            <p:ph idx="1"/>
          </p:nvPr>
        </p:nvSpPr>
        <p:spPr/>
        <p:txBody>
          <a:bodyPr/>
          <a:lstStyle/>
          <a:p>
            <a:pPr algn="just"/>
            <a:r>
              <a:rPr lang="en-US" b="0" i="0" dirty="0">
                <a:effectLst/>
              </a:rPr>
              <a:t>Currently rental bikes are introduced in many urban cities for the enhancement of mobility comfort. It is important to make the rental bike available and accessible to the public at the right time as it lessens the waiting time. </a:t>
            </a:r>
          </a:p>
          <a:p>
            <a:pPr algn="just"/>
            <a:endParaRPr lang="en-US" dirty="0"/>
          </a:p>
          <a:p>
            <a:pPr algn="just"/>
            <a:r>
              <a:rPr lang="en-US" b="0" i="0" dirty="0">
                <a:effectLst/>
              </a:rPr>
              <a:t>The crucial part is the prediction of bike count required at each hour for the stable supply of rental bikes.</a:t>
            </a:r>
            <a:endParaRPr lang="fr-FR" dirty="0"/>
          </a:p>
          <a:p>
            <a:endParaRPr lang="fr-FR" dirty="0"/>
          </a:p>
        </p:txBody>
      </p:sp>
    </p:spTree>
    <p:extLst>
      <p:ext uri="{BB962C8B-B14F-4D97-AF65-F5344CB8AC3E}">
        <p14:creationId xmlns:p14="http://schemas.microsoft.com/office/powerpoint/2010/main" val="315328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A391E8-6B8A-4FED-8B0F-422102462612}"/>
              </a:ext>
            </a:extLst>
          </p:cNvPr>
          <p:cNvSpPr>
            <a:spLocks noGrp="1"/>
          </p:cNvSpPr>
          <p:nvPr>
            <p:ph type="title"/>
          </p:nvPr>
        </p:nvSpPr>
        <p:spPr/>
        <p:txBody>
          <a:bodyPr/>
          <a:lstStyle/>
          <a:p>
            <a:r>
              <a:rPr lang="fr-FR" dirty="0"/>
              <a:t>Data </a:t>
            </a:r>
            <a:r>
              <a:rPr lang="fr-FR" dirty="0" err="1"/>
              <a:t>exploratory</a:t>
            </a:r>
            <a:endParaRPr lang="fr-FR" dirty="0"/>
          </a:p>
        </p:txBody>
      </p:sp>
      <p:sp>
        <p:nvSpPr>
          <p:cNvPr id="3" name="Espace réservé du texte 2">
            <a:extLst>
              <a:ext uri="{FF2B5EF4-FFF2-40B4-BE49-F238E27FC236}">
                <a16:creationId xmlns:a16="http://schemas.microsoft.com/office/drawing/2014/main" id="{D7A1483C-4FBE-4C80-BAA2-0221CFBCF8EF}"/>
              </a:ext>
            </a:extLst>
          </p:cNvPr>
          <p:cNvSpPr>
            <a:spLocks noGrp="1"/>
          </p:cNvSpPr>
          <p:nvPr>
            <p:ph type="body" idx="1"/>
          </p:nvPr>
        </p:nvSpPr>
        <p:spPr>
          <a:xfrm>
            <a:off x="831850" y="4589463"/>
            <a:ext cx="10515600" cy="1695927"/>
          </a:xfrm>
        </p:spPr>
        <p:txBody>
          <a:bodyPr numCol="2">
            <a:normAutofit lnSpcReduction="10000"/>
          </a:bodyPr>
          <a:lstStyle/>
          <a:p>
            <a:r>
              <a:rPr lang="fr-FR" dirty="0"/>
              <a:t>Source of the data</a:t>
            </a:r>
          </a:p>
          <a:p>
            <a:r>
              <a:rPr lang="fr-FR" dirty="0"/>
              <a:t>Structure </a:t>
            </a:r>
            <a:r>
              <a:rPr lang="fr-FR" dirty="0" err="1"/>
              <a:t>analysis</a:t>
            </a:r>
            <a:endParaRPr lang="fr-FR" dirty="0"/>
          </a:p>
          <a:p>
            <a:r>
              <a:rPr lang="fr-FR" dirty="0"/>
              <a:t>Construction of a new variable</a:t>
            </a:r>
          </a:p>
          <a:p>
            <a:r>
              <a:rPr lang="fr-FR" dirty="0"/>
              <a:t>Distribution of the data</a:t>
            </a:r>
          </a:p>
          <a:p>
            <a:r>
              <a:rPr lang="fr-FR" dirty="0"/>
              <a:t>Relations </a:t>
            </a:r>
            <a:r>
              <a:rPr lang="fr-FR" dirty="0" err="1"/>
              <a:t>between</a:t>
            </a:r>
            <a:r>
              <a:rPr lang="fr-FR" dirty="0"/>
              <a:t> </a:t>
            </a:r>
            <a:r>
              <a:rPr lang="fr-FR" dirty="0" err="1"/>
              <a:t>parameters</a:t>
            </a:r>
            <a:endParaRPr lang="fr-FR" dirty="0"/>
          </a:p>
          <a:p>
            <a:r>
              <a:rPr lang="fr-FR" dirty="0"/>
              <a:t>Relations </a:t>
            </a:r>
            <a:r>
              <a:rPr lang="fr-FR" dirty="0" err="1"/>
              <a:t>between</a:t>
            </a:r>
            <a:r>
              <a:rPr lang="fr-FR" dirty="0"/>
              <a:t> the </a:t>
            </a:r>
            <a:r>
              <a:rPr lang="fr-FR" dirty="0" err="1"/>
              <a:t>parameters</a:t>
            </a:r>
            <a:r>
              <a:rPr lang="fr-FR" dirty="0"/>
              <a:t> and the </a:t>
            </a:r>
            <a:r>
              <a:rPr lang="fr-FR" dirty="0" err="1"/>
              <a:t>target</a:t>
            </a:r>
            <a:endParaRPr lang="fr-FR" dirty="0"/>
          </a:p>
          <a:p>
            <a:endParaRPr lang="fr-FR" dirty="0"/>
          </a:p>
        </p:txBody>
      </p:sp>
    </p:spTree>
    <p:extLst>
      <p:ext uri="{BB962C8B-B14F-4D97-AF65-F5344CB8AC3E}">
        <p14:creationId xmlns:p14="http://schemas.microsoft.com/office/powerpoint/2010/main" val="4241297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2EFFC5-B271-4912-8115-0CCBD2AA01AC}"/>
              </a:ext>
            </a:extLst>
          </p:cNvPr>
          <p:cNvSpPr>
            <a:spLocks noGrp="1"/>
          </p:cNvSpPr>
          <p:nvPr>
            <p:ph type="title"/>
          </p:nvPr>
        </p:nvSpPr>
        <p:spPr/>
        <p:txBody>
          <a:bodyPr/>
          <a:lstStyle/>
          <a:p>
            <a:r>
              <a:rPr lang="fr-FR" dirty="0"/>
              <a:t>Source of the data</a:t>
            </a:r>
          </a:p>
        </p:txBody>
      </p:sp>
      <p:sp>
        <p:nvSpPr>
          <p:cNvPr id="3" name="Espace réservé du contenu 2">
            <a:extLst>
              <a:ext uri="{FF2B5EF4-FFF2-40B4-BE49-F238E27FC236}">
                <a16:creationId xmlns:a16="http://schemas.microsoft.com/office/drawing/2014/main" id="{34CD8734-B39E-41F5-A62A-29BC0FDFF444}"/>
              </a:ext>
            </a:extLst>
          </p:cNvPr>
          <p:cNvSpPr>
            <a:spLocks noGrp="1"/>
          </p:cNvSpPr>
          <p:nvPr>
            <p:ph idx="1"/>
          </p:nvPr>
        </p:nvSpPr>
        <p:spPr/>
        <p:txBody>
          <a:bodyPr>
            <a:normAutofit fontScale="92500" lnSpcReduction="20000"/>
          </a:bodyPr>
          <a:lstStyle/>
          <a:p>
            <a:pPr algn="just"/>
            <a:r>
              <a:rPr lang="fr-FR" dirty="0" err="1"/>
              <a:t>We</a:t>
            </a:r>
            <a:r>
              <a:rPr lang="fr-FR" dirty="0"/>
              <a:t> </a:t>
            </a:r>
            <a:r>
              <a:rPr lang="fr-FR" dirty="0" err="1"/>
              <a:t>found</a:t>
            </a:r>
            <a:r>
              <a:rPr lang="fr-FR" dirty="0"/>
              <a:t> the data on the</a:t>
            </a:r>
            <a:r>
              <a:rPr lang="en-US" dirty="0"/>
              <a:t> UC Irvine Machine Learning Repository.</a:t>
            </a:r>
          </a:p>
          <a:p>
            <a:pPr algn="just"/>
            <a:endParaRPr lang="en-US" dirty="0"/>
          </a:p>
          <a:p>
            <a:pPr algn="just"/>
            <a:r>
              <a:rPr lang="fr-FR" dirty="0" err="1"/>
              <a:t>We</a:t>
            </a:r>
            <a:r>
              <a:rPr lang="fr-FR" dirty="0"/>
              <a:t> </a:t>
            </a:r>
            <a:r>
              <a:rPr lang="fr-FR" dirty="0" err="1"/>
              <a:t>downloaded</a:t>
            </a:r>
            <a:r>
              <a:rPr lang="fr-FR" dirty="0"/>
              <a:t> </a:t>
            </a:r>
            <a:r>
              <a:rPr lang="fr-FR" dirty="0" err="1"/>
              <a:t>it</a:t>
            </a:r>
            <a:r>
              <a:rPr lang="fr-FR" dirty="0"/>
              <a:t> as a csv file. (SeoulBikeData.csv)</a:t>
            </a:r>
          </a:p>
          <a:p>
            <a:pPr algn="just"/>
            <a:endParaRPr lang="fr-FR" dirty="0"/>
          </a:p>
          <a:p>
            <a:pPr algn="just"/>
            <a:r>
              <a:rPr lang="fr-FR" dirty="0"/>
              <a:t>To import the data in </a:t>
            </a:r>
            <a:r>
              <a:rPr lang="fr-FR" dirty="0" err="1"/>
              <a:t>our</a:t>
            </a:r>
            <a:r>
              <a:rPr lang="fr-FR" dirty="0"/>
              <a:t> </a:t>
            </a:r>
            <a:r>
              <a:rPr lang="fr-FR" dirty="0" err="1"/>
              <a:t>Jupyter</a:t>
            </a:r>
            <a:r>
              <a:rPr lang="fr-FR" dirty="0"/>
              <a:t> Notebook </a:t>
            </a:r>
            <a:r>
              <a:rPr lang="fr-FR" dirty="0" err="1"/>
              <a:t>we</a:t>
            </a:r>
            <a:r>
              <a:rPr lang="fr-FR" dirty="0"/>
              <a:t> </a:t>
            </a:r>
            <a:r>
              <a:rPr lang="fr-FR" dirty="0" err="1"/>
              <a:t>had</a:t>
            </a:r>
            <a:r>
              <a:rPr lang="fr-FR" dirty="0"/>
              <a:t> to </a:t>
            </a:r>
            <a:r>
              <a:rPr lang="fr-FR" dirty="0" err="1"/>
              <a:t>write</a:t>
            </a:r>
            <a:r>
              <a:rPr lang="fr-FR" dirty="0"/>
              <a:t> </a:t>
            </a:r>
            <a:r>
              <a:rPr lang="fr-FR" dirty="0" err="1"/>
              <a:t>this</a:t>
            </a:r>
            <a:r>
              <a:rPr lang="fr-FR" dirty="0"/>
              <a:t> line of code : </a:t>
            </a:r>
            <a:r>
              <a:rPr lang="fr-FR" dirty="0" err="1"/>
              <a:t>df</a:t>
            </a:r>
            <a:r>
              <a:rPr lang="fr-FR" dirty="0"/>
              <a:t> = </a:t>
            </a:r>
            <a:r>
              <a:rPr lang="fr-FR" dirty="0" err="1"/>
              <a:t>pd.read_csv</a:t>
            </a:r>
            <a:r>
              <a:rPr lang="fr-FR" dirty="0"/>
              <a:t>("SeoulBikeData.csv", </a:t>
            </a:r>
            <a:r>
              <a:rPr lang="fr-FR" dirty="0" err="1"/>
              <a:t>encoding</a:t>
            </a:r>
            <a:r>
              <a:rPr lang="fr-FR" dirty="0"/>
              <a:t> = '</a:t>
            </a:r>
            <a:r>
              <a:rPr lang="fr-FR" dirty="0" err="1"/>
              <a:t>unicode_escape</a:t>
            </a:r>
            <a:r>
              <a:rPr lang="fr-FR" dirty="0"/>
              <a:t>', </a:t>
            </a:r>
            <a:r>
              <a:rPr lang="fr-FR" dirty="0" err="1"/>
              <a:t>delimiter</a:t>
            </a:r>
            <a:r>
              <a:rPr lang="fr-FR" dirty="0"/>
              <a:t> = ‘,’) </a:t>
            </a:r>
          </a:p>
          <a:p>
            <a:pPr algn="just"/>
            <a:endParaRPr lang="fr-FR" dirty="0"/>
          </a:p>
          <a:p>
            <a:pPr algn="just"/>
            <a:r>
              <a:rPr lang="fr-FR" dirty="0"/>
              <a:t>To use the </a:t>
            </a:r>
            <a:r>
              <a:rPr lang="fr-FR" dirty="0" err="1"/>
              <a:t>pd.read_csv</a:t>
            </a:r>
            <a:r>
              <a:rPr lang="fr-FR" dirty="0"/>
              <a:t> command </a:t>
            </a:r>
            <a:r>
              <a:rPr lang="fr-FR" dirty="0" err="1"/>
              <a:t>we</a:t>
            </a:r>
            <a:r>
              <a:rPr lang="fr-FR" dirty="0"/>
              <a:t> </a:t>
            </a:r>
            <a:r>
              <a:rPr lang="fr-FR" dirty="0" err="1"/>
              <a:t>imported</a:t>
            </a:r>
            <a:r>
              <a:rPr lang="fr-FR" dirty="0"/>
              <a:t> the </a:t>
            </a:r>
            <a:r>
              <a:rPr lang="fr-FR" dirty="0" err="1"/>
              <a:t>library</a:t>
            </a:r>
            <a:r>
              <a:rPr lang="fr-FR" dirty="0"/>
              <a:t> pandas as </a:t>
            </a:r>
            <a:r>
              <a:rPr lang="fr-FR" dirty="0" err="1"/>
              <a:t>pd</a:t>
            </a:r>
            <a:r>
              <a:rPr lang="fr-FR" dirty="0"/>
              <a:t>.</a:t>
            </a:r>
          </a:p>
          <a:p>
            <a:pPr algn="just"/>
            <a:endParaRPr lang="fr-FR" dirty="0"/>
          </a:p>
          <a:p>
            <a:pPr algn="just"/>
            <a:r>
              <a:rPr lang="fr-FR" dirty="0" err="1"/>
              <a:t>After</a:t>
            </a:r>
            <a:r>
              <a:rPr lang="fr-FR" dirty="0"/>
              <a:t> </a:t>
            </a:r>
            <a:r>
              <a:rPr lang="fr-FR" dirty="0" err="1"/>
              <a:t>that</a:t>
            </a:r>
            <a:r>
              <a:rPr lang="fr-FR" dirty="0"/>
              <a:t> </a:t>
            </a:r>
            <a:r>
              <a:rPr lang="fr-FR" dirty="0" err="1"/>
              <a:t>our</a:t>
            </a:r>
            <a:r>
              <a:rPr lang="fr-FR" dirty="0"/>
              <a:t> </a:t>
            </a:r>
            <a:r>
              <a:rPr lang="fr-FR" dirty="0" err="1"/>
              <a:t>dataset</a:t>
            </a:r>
            <a:r>
              <a:rPr lang="fr-FR" dirty="0"/>
              <a:t> </a:t>
            </a:r>
            <a:r>
              <a:rPr lang="fr-FR" dirty="0" err="1"/>
              <a:t>was</a:t>
            </a:r>
            <a:r>
              <a:rPr lang="fr-FR" dirty="0"/>
              <a:t> in the </a:t>
            </a:r>
            <a:r>
              <a:rPr lang="fr-FR" dirty="0" err="1"/>
              <a:t>dataframe</a:t>
            </a:r>
            <a:r>
              <a:rPr lang="fr-FR" dirty="0"/>
              <a:t> </a:t>
            </a:r>
            <a:r>
              <a:rPr lang="fr-FR" dirty="0" err="1"/>
              <a:t>df</a:t>
            </a:r>
            <a:r>
              <a:rPr lang="fr-FR" dirty="0"/>
              <a:t>. </a:t>
            </a:r>
          </a:p>
        </p:txBody>
      </p:sp>
      <p:pic>
        <p:nvPicPr>
          <p:cNvPr id="2050" name="Picture 2">
            <a:extLst>
              <a:ext uri="{FF2B5EF4-FFF2-40B4-BE49-F238E27FC236}">
                <a16:creationId xmlns:a16="http://schemas.microsoft.com/office/drawing/2014/main" id="{8CB326F7-F72E-4447-B754-0F0E08F18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2537" y="642593"/>
            <a:ext cx="3245713" cy="104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18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E25841-225F-4718-92F7-B22B1150D82D}"/>
              </a:ext>
            </a:extLst>
          </p:cNvPr>
          <p:cNvSpPr>
            <a:spLocks noGrp="1"/>
          </p:cNvSpPr>
          <p:nvPr>
            <p:ph type="title"/>
          </p:nvPr>
        </p:nvSpPr>
        <p:spPr/>
        <p:txBody>
          <a:bodyPr/>
          <a:lstStyle/>
          <a:p>
            <a:r>
              <a:rPr lang="fr-FR" dirty="0"/>
              <a:t>Structure </a:t>
            </a:r>
            <a:r>
              <a:rPr lang="fr-FR" dirty="0" err="1"/>
              <a:t>analysis</a:t>
            </a:r>
            <a:endParaRPr lang="fr-FR" dirty="0"/>
          </a:p>
        </p:txBody>
      </p:sp>
      <p:sp>
        <p:nvSpPr>
          <p:cNvPr id="3" name="Espace réservé du contenu 2">
            <a:extLst>
              <a:ext uri="{FF2B5EF4-FFF2-40B4-BE49-F238E27FC236}">
                <a16:creationId xmlns:a16="http://schemas.microsoft.com/office/drawing/2014/main" id="{CA146640-76A7-46DA-B574-65944E7549C7}"/>
              </a:ext>
            </a:extLst>
          </p:cNvPr>
          <p:cNvSpPr>
            <a:spLocks noGrp="1"/>
          </p:cNvSpPr>
          <p:nvPr>
            <p:ph idx="1"/>
          </p:nvPr>
        </p:nvSpPr>
        <p:spPr/>
        <p:txBody>
          <a:bodyPr>
            <a:normAutofit fontScale="92500" lnSpcReduction="10000"/>
          </a:bodyPr>
          <a:lstStyle/>
          <a:p>
            <a:pPr algn="just"/>
            <a:r>
              <a:rPr lang="en-US" dirty="0"/>
              <a:t>Target variable: </a:t>
            </a:r>
            <a:r>
              <a:rPr lang="en-US" dirty="0" err="1"/>
              <a:t>RentedBikeCount</a:t>
            </a:r>
            <a:r>
              <a:rPr lang="en-US" dirty="0"/>
              <a:t> </a:t>
            </a:r>
            <a:r>
              <a:rPr lang="en-US" dirty="0">
                <a:sym typeface="Wingdings" panose="05000000000000000000" pitchFamily="2" charset="2"/>
              </a:rPr>
              <a:t></a:t>
            </a:r>
            <a:r>
              <a:rPr lang="en-US" dirty="0"/>
              <a:t> continuous variable (integer)</a:t>
            </a:r>
          </a:p>
          <a:p>
            <a:pPr algn="just"/>
            <a:endParaRPr lang="en-US" dirty="0"/>
          </a:p>
          <a:p>
            <a:pPr algn="just"/>
            <a:r>
              <a:rPr lang="en-US" dirty="0"/>
              <a:t> We can see the number of rows and columns by printing the </a:t>
            </a:r>
            <a:r>
              <a:rPr lang="en-US" dirty="0" err="1"/>
              <a:t>dataframe</a:t>
            </a:r>
            <a:r>
              <a:rPr lang="en-US" dirty="0"/>
              <a:t> df : 8760 rows x 14 columns</a:t>
            </a:r>
          </a:p>
          <a:p>
            <a:pPr algn="just"/>
            <a:endParaRPr lang="en-US" dirty="0"/>
          </a:p>
          <a:p>
            <a:pPr algn="just"/>
            <a:r>
              <a:rPr lang="en-US" dirty="0"/>
              <a:t>We can obtain the variable types with </a:t>
            </a:r>
            <a:r>
              <a:rPr lang="en-US" dirty="0" err="1"/>
              <a:t>df.dtypes</a:t>
            </a:r>
            <a:r>
              <a:rPr lang="en-US" dirty="0"/>
              <a:t> : 4 parameters are integers, 6 are floats, 1 is datetime and 3 are objects (here they are strings)</a:t>
            </a:r>
          </a:p>
          <a:p>
            <a:pPr algn="just"/>
            <a:endParaRPr lang="en-US" dirty="0"/>
          </a:p>
          <a:p>
            <a:pPr algn="just"/>
            <a:r>
              <a:rPr lang="en-US" dirty="0"/>
              <a:t>We can count the missing values with the command </a:t>
            </a:r>
            <a:r>
              <a:rPr lang="en-US" dirty="0" err="1"/>
              <a:t>df.isna</a:t>
            </a:r>
            <a:r>
              <a:rPr lang="en-US" dirty="0"/>
              <a:t>().sum() : we can observe that there is no missing value. </a:t>
            </a:r>
          </a:p>
          <a:p>
            <a:endParaRPr lang="fr-FR" dirty="0"/>
          </a:p>
        </p:txBody>
      </p:sp>
    </p:spTree>
    <p:extLst>
      <p:ext uri="{BB962C8B-B14F-4D97-AF65-F5344CB8AC3E}">
        <p14:creationId xmlns:p14="http://schemas.microsoft.com/office/powerpoint/2010/main" val="393449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388E9F-7D13-4EF5-A320-E4EDE3212ECC}"/>
              </a:ext>
            </a:extLst>
          </p:cNvPr>
          <p:cNvSpPr>
            <a:spLocks noGrp="1"/>
          </p:cNvSpPr>
          <p:nvPr>
            <p:ph type="title"/>
          </p:nvPr>
        </p:nvSpPr>
        <p:spPr/>
        <p:txBody>
          <a:bodyPr/>
          <a:lstStyle/>
          <a:p>
            <a:r>
              <a:rPr lang="fr-FR" dirty="0"/>
              <a:t>Construction of the variable « </a:t>
            </a:r>
            <a:r>
              <a:rPr lang="fr-FR" dirty="0" err="1"/>
              <a:t>Month</a:t>
            </a:r>
            <a:r>
              <a:rPr lang="fr-FR" dirty="0"/>
              <a:t> »</a:t>
            </a:r>
          </a:p>
        </p:txBody>
      </p:sp>
      <p:sp>
        <p:nvSpPr>
          <p:cNvPr id="3" name="Espace réservé du contenu 2">
            <a:extLst>
              <a:ext uri="{FF2B5EF4-FFF2-40B4-BE49-F238E27FC236}">
                <a16:creationId xmlns:a16="http://schemas.microsoft.com/office/drawing/2014/main" id="{895E5F11-330F-42C1-903E-CEF01B1E27FA}"/>
              </a:ext>
            </a:extLst>
          </p:cNvPr>
          <p:cNvSpPr>
            <a:spLocks noGrp="1"/>
          </p:cNvSpPr>
          <p:nvPr>
            <p:ph idx="1"/>
          </p:nvPr>
        </p:nvSpPr>
        <p:spPr/>
        <p:txBody>
          <a:bodyPr/>
          <a:lstStyle/>
          <a:p>
            <a:pPr algn="just"/>
            <a:r>
              <a:rPr lang="fr-FR" dirty="0"/>
              <a:t>To </a:t>
            </a:r>
            <a:r>
              <a:rPr lang="fr-FR" dirty="0" err="1"/>
              <a:t>describe</a:t>
            </a:r>
            <a:r>
              <a:rPr lang="fr-FR" dirty="0"/>
              <a:t> the </a:t>
            </a:r>
            <a:r>
              <a:rPr lang="fr-FR" dirty="0" err="1"/>
              <a:t>evolution</a:t>
            </a:r>
            <a:r>
              <a:rPr lang="fr-FR" dirty="0"/>
              <a:t> of </a:t>
            </a:r>
            <a:r>
              <a:rPr lang="fr-FR" dirty="0" err="1"/>
              <a:t>rented</a:t>
            </a:r>
            <a:r>
              <a:rPr lang="fr-FR" dirty="0"/>
              <a:t> bikes </a:t>
            </a:r>
            <a:r>
              <a:rPr lang="fr-FR" dirty="0" err="1"/>
              <a:t>through</a:t>
            </a:r>
            <a:r>
              <a:rPr lang="fr-FR" dirty="0"/>
              <a:t> the </a:t>
            </a:r>
            <a:r>
              <a:rPr lang="fr-FR" dirty="0" err="1"/>
              <a:t>year</a:t>
            </a:r>
            <a:r>
              <a:rPr lang="fr-FR" dirty="0"/>
              <a:t> </a:t>
            </a:r>
            <a:r>
              <a:rPr lang="fr-FR" dirty="0" err="1"/>
              <a:t>we</a:t>
            </a:r>
            <a:r>
              <a:rPr lang="fr-FR" dirty="0"/>
              <a:t> </a:t>
            </a:r>
            <a:r>
              <a:rPr lang="fr-FR" dirty="0" err="1"/>
              <a:t>only</a:t>
            </a:r>
            <a:r>
              <a:rPr lang="fr-FR" dirty="0"/>
              <a:t> </a:t>
            </a:r>
            <a:r>
              <a:rPr lang="fr-FR" dirty="0" err="1"/>
              <a:t>had</a:t>
            </a:r>
            <a:r>
              <a:rPr lang="fr-FR" dirty="0"/>
              <a:t> the date, but </a:t>
            </a:r>
            <a:r>
              <a:rPr lang="fr-FR" dirty="0" err="1"/>
              <a:t>it’s</a:t>
            </a:r>
            <a:r>
              <a:rPr lang="fr-FR" dirty="0"/>
              <a:t> </a:t>
            </a:r>
            <a:r>
              <a:rPr lang="fr-FR" dirty="0" err="1"/>
              <a:t>difficult</a:t>
            </a:r>
            <a:r>
              <a:rPr lang="fr-FR" dirty="0"/>
              <a:t> to observe the </a:t>
            </a:r>
            <a:r>
              <a:rPr lang="fr-FR" dirty="0" err="1"/>
              <a:t>evolution</a:t>
            </a:r>
            <a:r>
              <a:rPr lang="fr-FR" dirty="0"/>
              <a:t> of the data on the </a:t>
            </a:r>
            <a:r>
              <a:rPr lang="fr-FR" dirty="0" err="1"/>
              <a:t>scale</a:t>
            </a:r>
            <a:r>
              <a:rPr lang="fr-FR" dirty="0"/>
              <a:t> of a </a:t>
            </a:r>
            <a:r>
              <a:rPr lang="fr-FR" dirty="0" err="1"/>
              <a:t>whole</a:t>
            </a:r>
            <a:r>
              <a:rPr lang="fr-FR" dirty="0"/>
              <a:t> </a:t>
            </a:r>
            <a:r>
              <a:rPr lang="fr-FR" dirty="0" err="1"/>
              <a:t>year</a:t>
            </a:r>
            <a:r>
              <a:rPr lang="fr-FR" dirty="0"/>
              <a:t> </a:t>
            </a:r>
            <a:r>
              <a:rPr lang="fr-FR" dirty="0" err="1"/>
              <a:t>with</a:t>
            </a:r>
            <a:r>
              <a:rPr lang="fr-FR" dirty="0"/>
              <a:t> 365 </a:t>
            </a:r>
            <a:r>
              <a:rPr lang="fr-FR" dirty="0" err="1"/>
              <a:t>different</a:t>
            </a:r>
            <a:r>
              <a:rPr lang="fr-FR" dirty="0"/>
              <a:t> values.</a:t>
            </a:r>
          </a:p>
          <a:p>
            <a:pPr algn="just"/>
            <a:endParaRPr lang="fr-FR" dirty="0"/>
          </a:p>
          <a:p>
            <a:pPr algn="just"/>
            <a:r>
              <a:rPr lang="fr-FR" dirty="0" err="1"/>
              <a:t>Hence</a:t>
            </a:r>
            <a:r>
              <a:rPr lang="fr-FR" dirty="0"/>
              <a:t>, </a:t>
            </a:r>
            <a:r>
              <a:rPr lang="fr-FR" dirty="0" err="1"/>
              <a:t>we</a:t>
            </a:r>
            <a:r>
              <a:rPr lang="fr-FR" dirty="0"/>
              <a:t> </a:t>
            </a:r>
            <a:r>
              <a:rPr lang="fr-FR" dirty="0" err="1"/>
              <a:t>created</a:t>
            </a:r>
            <a:r>
              <a:rPr lang="fr-FR" dirty="0"/>
              <a:t> the </a:t>
            </a:r>
            <a:r>
              <a:rPr lang="fr-FR" dirty="0" err="1"/>
              <a:t>parameter</a:t>
            </a:r>
            <a:r>
              <a:rPr lang="fr-FR" dirty="0"/>
              <a:t> « </a:t>
            </a:r>
            <a:r>
              <a:rPr lang="fr-FR" dirty="0" err="1"/>
              <a:t>Month</a:t>
            </a:r>
            <a:r>
              <a:rPr lang="fr-FR" dirty="0"/>
              <a:t> » </a:t>
            </a:r>
            <a:r>
              <a:rPr lang="fr-FR" dirty="0" err="1"/>
              <a:t>with</a:t>
            </a:r>
            <a:r>
              <a:rPr lang="fr-FR" dirty="0"/>
              <a:t> the line : </a:t>
            </a:r>
            <a:r>
              <a:rPr lang="en-US" dirty="0"/>
              <a:t>df['Month']=df['Date’].</a:t>
            </a:r>
            <a:r>
              <a:rPr lang="en-US" dirty="0" err="1"/>
              <a:t>dt.month</a:t>
            </a:r>
            <a:r>
              <a:rPr lang="en-US" dirty="0"/>
              <a:t> </a:t>
            </a:r>
          </a:p>
          <a:p>
            <a:pPr algn="just"/>
            <a:endParaRPr lang="en-US" dirty="0"/>
          </a:p>
          <a:p>
            <a:pPr algn="just"/>
            <a:r>
              <a:rPr lang="en-US" dirty="0"/>
              <a:t>This parameter is really useful as we are going to see next. </a:t>
            </a:r>
            <a:endParaRPr lang="fr-FR" dirty="0"/>
          </a:p>
        </p:txBody>
      </p:sp>
    </p:spTree>
    <p:extLst>
      <p:ext uri="{BB962C8B-B14F-4D97-AF65-F5344CB8AC3E}">
        <p14:creationId xmlns:p14="http://schemas.microsoft.com/office/powerpoint/2010/main" val="2241749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3431668B35F464986AE6E675CEA99F9" ma:contentTypeVersion="7" ma:contentTypeDescription="Crée un document." ma:contentTypeScope="" ma:versionID="b670d8433f0041c291b1bfdf10f30e8c">
  <xsd:schema xmlns:xsd="http://www.w3.org/2001/XMLSchema" xmlns:xs="http://www.w3.org/2001/XMLSchema" xmlns:p="http://schemas.microsoft.com/office/2006/metadata/properties" xmlns:ns3="228e1ae3-9188-4040-b4b4-1540065bf924" xmlns:ns4="e49abd02-3ab4-4ddb-bafd-0fb5849b45e6" targetNamespace="http://schemas.microsoft.com/office/2006/metadata/properties" ma:root="true" ma:fieldsID="a9cf5361627c5aa88348e577a49b7fad" ns3:_="" ns4:_="">
    <xsd:import namespace="228e1ae3-9188-4040-b4b4-1540065bf924"/>
    <xsd:import namespace="e49abd02-3ab4-4ddb-bafd-0fb5849b45e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8e1ae3-9188-4040-b4b4-1540065bf924"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9abd02-3ab4-4ddb-bafd-0fb5849b45e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CAA282-168B-47E9-B234-C82E5DD154C0}">
  <ds:schemaRefs>
    <ds:schemaRef ds:uri="228e1ae3-9188-4040-b4b4-1540065bf924"/>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e49abd02-3ab4-4ddb-bafd-0fb5849b45e6"/>
    <ds:schemaRef ds:uri="http://purl.org/dc/dcmitype/"/>
    <ds:schemaRef ds:uri="http://purl.org/dc/terms/"/>
  </ds:schemaRefs>
</ds:datastoreItem>
</file>

<file path=customXml/itemProps2.xml><?xml version="1.0" encoding="utf-8"?>
<ds:datastoreItem xmlns:ds="http://schemas.openxmlformats.org/officeDocument/2006/customXml" ds:itemID="{B535CD95-FDEE-4603-B609-82743337F5B3}">
  <ds:schemaRefs>
    <ds:schemaRef ds:uri="http://schemas.microsoft.com/sharepoint/v3/contenttype/forms"/>
  </ds:schemaRefs>
</ds:datastoreItem>
</file>

<file path=customXml/itemProps3.xml><?xml version="1.0" encoding="utf-8"?>
<ds:datastoreItem xmlns:ds="http://schemas.openxmlformats.org/officeDocument/2006/customXml" ds:itemID="{65A4B1BF-60DB-40DE-B275-BDC806EB88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8e1ae3-9188-4040-b4b4-1540065bf924"/>
    <ds:schemaRef ds:uri="e49abd02-3ab4-4ddb-bafd-0fb5849b45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1679</TotalTime>
  <Words>1927</Words>
  <Application>Microsoft Office PowerPoint</Application>
  <PresentationFormat>Grand écran</PresentationFormat>
  <Paragraphs>179</Paragraphs>
  <Slides>30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30</vt:i4>
      </vt:variant>
    </vt:vector>
  </HeadingPairs>
  <TitlesOfParts>
    <vt:vector size="34" baseType="lpstr">
      <vt:lpstr>Arial</vt:lpstr>
      <vt:lpstr>Calibri</vt:lpstr>
      <vt:lpstr>Calibri Light</vt:lpstr>
      <vt:lpstr>Thème Office</vt:lpstr>
      <vt:lpstr>Final Project of Python for data analysis</vt:lpstr>
      <vt:lpstr>Summary</vt:lpstr>
      <vt:lpstr>Ins and outs of the problem</vt:lpstr>
      <vt:lpstr>Description of the problem</vt:lpstr>
      <vt:lpstr>Why is it important to study this dataset ?</vt:lpstr>
      <vt:lpstr>Data exploratory</vt:lpstr>
      <vt:lpstr>Source of the data</vt:lpstr>
      <vt:lpstr>Structure analysis</vt:lpstr>
      <vt:lpstr>Construction of the variable « Month »</vt:lpstr>
      <vt:lpstr>Distribution of the data</vt:lpstr>
      <vt:lpstr>Relation between parameters</vt:lpstr>
      <vt:lpstr>Relation parameters / target</vt:lpstr>
      <vt:lpstr>Relation parameters / target : conclusions</vt:lpstr>
      <vt:lpstr>Modeling</vt:lpstr>
      <vt:lpstr>The target</vt:lpstr>
      <vt:lpstr>Variables chosen as parameters</vt:lpstr>
      <vt:lpstr>Preprocessing</vt:lpstr>
      <vt:lpstr>Method for each model</vt:lpstr>
      <vt:lpstr>Model 1 : linear regression</vt:lpstr>
      <vt:lpstr>Model 2 : Lasso</vt:lpstr>
      <vt:lpstr>Model 3 : Decision Tree</vt:lpstr>
      <vt:lpstr>Model 4 : RandomForest</vt:lpstr>
      <vt:lpstr>Model 5 : XGBoost</vt:lpstr>
      <vt:lpstr>The best model</vt:lpstr>
      <vt:lpstr>Build the API</vt:lpstr>
      <vt:lpstr>Pickle module</vt:lpstr>
      <vt:lpstr>The HTML file (index.html)</vt:lpstr>
      <vt:lpstr>The code in Python (app.py)</vt:lpstr>
      <vt:lpstr>Final rendering</vt:lpstr>
      <vt:lpstr>Thank you for your reading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project</dc:title>
  <dc:creator>florentdrilhonvvs@gmail.com</dc:creator>
  <cp:lastModifiedBy>DARCOS Gabriel</cp:lastModifiedBy>
  <cp:revision>35</cp:revision>
  <dcterms:created xsi:type="dcterms:W3CDTF">2021-01-04T10:49:21Z</dcterms:created>
  <dcterms:modified xsi:type="dcterms:W3CDTF">2022-01-05T21:18:29Z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0x01010013431668B35F464986AE6E675CEA99F9</vt:lpwstr>
  </property>
</Properties>
</file>