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0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binari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2D742051-8190-436E-89A2-BC82D70BC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2" y="-85729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2AFD9-ED82-4820-96B5-025E83F6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Atelier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427B-9766-44C6-BBB0-18F5D182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Mettre en pratique les notions et aller un peu plus loin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112E-A71E-4A71-AF1E-30050037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les pointeurs et les références?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92F1-0511-4D3F-B2AE-3FB08903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8" y="969264"/>
            <a:ext cx="5836732" cy="573633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Souvent plus simples et efficaces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Pour ne pas faire de copies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Pour utiliser moins de mémoire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Pour modifier ce qui est dans la case mémoire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r>
              <a:rPr lang="fr-CA" dirty="0" err="1">
                <a:latin typeface="Consolas" panose="020B0609020204030204" pitchFamily="49" charset="0"/>
              </a:rPr>
              <a:t>void</a:t>
            </a:r>
            <a:r>
              <a:rPr lang="fr-CA" dirty="0">
                <a:latin typeface="Consolas" panose="020B0609020204030204" pitchFamily="49" charset="0"/>
              </a:rPr>
              <a:t> </a:t>
            </a:r>
            <a:r>
              <a:rPr lang="fr-CA" dirty="0" err="1">
                <a:latin typeface="Consolas" panose="020B0609020204030204" pitchFamily="49" charset="0"/>
              </a:rPr>
              <a:t>func</a:t>
            </a:r>
            <a:r>
              <a:rPr lang="fr-CA" dirty="0">
                <a:latin typeface="Consolas" panose="020B0609020204030204" pitchFamily="49" charset="0"/>
              </a:rPr>
              <a:t>(</a:t>
            </a:r>
            <a:r>
              <a:rPr lang="fr-CA" dirty="0" err="1">
                <a:latin typeface="Consolas" panose="020B0609020204030204" pitchFamily="49" charset="0"/>
              </a:rPr>
              <a:t>vector</a:t>
            </a:r>
            <a:r>
              <a:rPr lang="fr-CA" dirty="0">
                <a:latin typeface="Consolas" panose="020B0609020204030204" pitchFamily="49" charset="0"/>
              </a:rPr>
              <a:t>&lt;double&gt; valeurs){</a:t>
            </a:r>
          </a:p>
          <a:p>
            <a:r>
              <a:rPr lang="fr-CA" dirty="0">
                <a:latin typeface="Consolas" panose="020B0609020204030204" pitchFamily="49" charset="0"/>
              </a:rPr>
              <a:t>&lt;…&gt;</a:t>
            </a:r>
          </a:p>
          <a:p>
            <a:r>
              <a:rPr lang="fr-CA" dirty="0">
                <a:latin typeface="Consolas" panose="020B0609020204030204" pitchFamily="49" charset="0"/>
              </a:rPr>
              <a:t>}</a:t>
            </a:r>
          </a:p>
          <a:p>
            <a:r>
              <a:rPr lang="fr-CA" dirty="0"/>
              <a:t>Si on laisse ça comme ça, </a:t>
            </a:r>
            <a:r>
              <a:rPr lang="fr-CA" dirty="0">
                <a:latin typeface="Consolas" panose="020B0609020204030204" pitchFamily="49" charset="0"/>
              </a:rPr>
              <a:t>valeurs</a:t>
            </a:r>
            <a:r>
              <a:rPr lang="fr-CA" dirty="0"/>
              <a:t> sera une copie de ce qui est passé en argument. Peut être utile, mais pas souvent (lourd en mémoire et en temps) Quoi faire:</a:t>
            </a:r>
          </a:p>
          <a:p>
            <a:r>
              <a:rPr lang="fr-CA" dirty="0" err="1">
                <a:latin typeface="Consolas" panose="020B0609020204030204" pitchFamily="49" charset="0"/>
              </a:rPr>
              <a:t>void</a:t>
            </a:r>
            <a:r>
              <a:rPr lang="fr-CA" dirty="0">
                <a:latin typeface="Consolas" panose="020B0609020204030204" pitchFamily="49" charset="0"/>
              </a:rPr>
              <a:t> </a:t>
            </a:r>
            <a:r>
              <a:rPr lang="fr-CA" dirty="0" err="1">
                <a:latin typeface="Consolas" panose="020B0609020204030204" pitchFamily="49" charset="0"/>
              </a:rPr>
              <a:t>func</a:t>
            </a:r>
            <a:r>
              <a:rPr lang="fr-CA" dirty="0">
                <a:latin typeface="Consolas" panose="020B0609020204030204" pitchFamily="49" charset="0"/>
              </a:rPr>
              <a:t>(</a:t>
            </a:r>
            <a:r>
              <a:rPr lang="fr-CA" dirty="0" err="1">
                <a:latin typeface="Consolas" panose="020B0609020204030204" pitchFamily="49" charset="0"/>
              </a:rPr>
              <a:t>vector</a:t>
            </a:r>
            <a:r>
              <a:rPr lang="fr-CA" dirty="0">
                <a:latin typeface="Consolas" panose="020B0609020204030204" pitchFamily="49" charset="0"/>
              </a:rPr>
              <a:t>&lt;double&gt; &amp; valeurs){</a:t>
            </a:r>
          </a:p>
          <a:p>
            <a:r>
              <a:rPr lang="fr-CA" dirty="0">
                <a:latin typeface="Consolas" panose="020B0609020204030204" pitchFamily="49" charset="0"/>
              </a:rPr>
              <a:t>&lt;…&gt;</a:t>
            </a:r>
          </a:p>
          <a:p>
            <a:r>
              <a:rPr lang="fr-CA" dirty="0">
                <a:latin typeface="Consolas" panose="020B0609020204030204" pitchFamily="49" charset="0"/>
              </a:rPr>
              <a:t>}</a:t>
            </a:r>
          </a:p>
          <a:p>
            <a:r>
              <a:rPr lang="fr-CA" dirty="0"/>
              <a:t>Ainsi, on passe la référence en argument, pas de copie. On peut même directement modifier </a:t>
            </a:r>
            <a:r>
              <a:rPr lang="fr-CA" dirty="0">
                <a:latin typeface="Consolas" panose="020B0609020204030204" pitchFamily="49" charset="0"/>
              </a:rPr>
              <a:t>valeurs</a:t>
            </a:r>
            <a:r>
              <a:rPr lang="fr-CA" dirty="0"/>
              <a:t> (attention!)</a:t>
            </a:r>
          </a:p>
        </p:txBody>
      </p:sp>
    </p:spTree>
    <p:extLst>
      <p:ext uri="{BB962C8B-B14F-4D97-AF65-F5344CB8AC3E}">
        <p14:creationId xmlns:p14="http://schemas.microsoft.com/office/powerpoint/2010/main" val="23798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0EBA-DF74-4271-9F92-73A1B666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mot clé </a:t>
            </a:r>
            <a:r>
              <a:rPr lang="fr-CA" dirty="0" err="1"/>
              <a:t>const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36E-F657-4DB1-AF4E-DBFA2CEC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Attention aux références si on ne veut pas les modifier. On peut donc utiliser le mot clé </a:t>
            </a:r>
            <a:r>
              <a:rPr lang="fr-CA" dirty="0" err="1">
                <a:latin typeface="Consolas" panose="020B0609020204030204" pitchFamily="49" charset="0"/>
              </a:rPr>
              <a:t>const</a:t>
            </a:r>
            <a:r>
              <a:rPr lang="fr-CA" dirty="0"/>
              <a:t>. Cela dit au compilateur de ne pas modifier l’objet.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r>
              <a:rPr lang="fr-CA" dirty="0" err="1">
                <a:latin typeface="Consolas" panose="020B0609020204030204" pitchFamily="49" charset="0"/>
              </a:rPr>
              <a:t>void</a:t>
            </a:r>
            <a:r>
              <a:rPr lang="fr-CA" dirty="0">
                <a:latin typeface="Consolas" panose="020B0609020204030204" pitchFamily="49" charset="0"/>
              </a:rPr>
              <a:t> </a:t>
            </a:r>
            <a:r>
              <a:rPr lang="fr-CA" dirty="0" err="1">
                <a:latin typeface="Consolas" panose="020B0609020204030204" pitchFamily="49" charset="0"/>
              </a:rPr>
              <a:t>func</a:t>
            </a:r>
            <a:r>
              <a:rPr lang="fr-CA" dirty="0">
                <a:latin typeface="Consolas" panose="020B0609020204030204" pitchFamily="49" charset="0"/>
              </a:rPr>
              <a:t>(</a:t>
            </a:r>
            <a:r>
              <a:rPr lang="fr-CA" dirty="0" err="1">
                <a:latin typeface="Consolas" panose="020B0609020204030204" pitchFamily="49" charset="0"/>
              </a:rPr>
              <a:t>const</a:t>
            </a:r>
            <a:r>
              <a:rPr lang="fr-CA" dirty="0">
                <a:latin typeface="Consolas" panose="020B0609020204030204" pitchFamily="49" charset="0"/>
              </a:rPr>
              <a:t> </a:t>
            </a:r>
            <a:r>
              <a:rPr lang="fr-CA" dirty="0" err="1">
                <a:latin typeface="Consolas" panose="020B0609020204030204" pitchFamily="49" charset="0"/>
              </a:rPr>
              <a:t>vector</a:t>
            </a:r>
            <a:r>
              <a:rPr lang="fr-CA" dirty="0">
                <a:latin typeface="Consolas" panose="020B0609020204030204" pitchFamily="49" charset="0"/>
              </a:rPr>
              <a:t>&lt;double&gt; valeurs){</a:t>
            </a:r>
          </a:p>
          <a:p>
            <a:r>
              <a:rPr lang="fr-CA" dirty="0">
                <a:latin typeface="Consolas" panose="020B0609020204030204" pitchFamily="49" charset="0"/>
              </a:rPr>
              <a:t>&lt;…&gt;</a:t>
            </a:r>
          </a:p>
          <a:p>
            <a:r>
              <a:rPr lang="fr-CA" dirty="0">
                <a:latin typeface="Consolas" panose="020B0609020204030204" pitchFamily="49" charset="0"/>
              </a:rPr>
              <a:t>}</a:t>
            </a:r>
          </a:p>
          <a:p>
            <a:r>
              <a:rPr lang="fr-CA" dirty="0"/>
              <a:t>Ainsi, </a:t>
            </a:r>
            <a:r>
              <a:rPr lang="fr-CA" dirty="0">
                <a:latin typeface="Consolas" panose="020B0609020204030204" pitchFamily="49" charset="0"/>
              </a:rPr>
              <a:t>valeurs</a:t>
            </a:r>
            <a:r>
              <a:rPr lang="fr-CA" dirty="0"/>
              <a:t> ne peut pas être modifié. C’est une sûreté de plus.</a:t>
            </a:r>
          </a:p>
        </p:txBody>
      </p:sp>
    </p:spTree>
    <p:extLst>
      <p:ext uri="{BB962C8B-B14F-4D97-AF65-F5344CB8AC3E}">
        <p14:creationId xmlns:p14="http://schemas.microsoft.com/office/powerpoint/2010/main" val="193103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2B0C-8B3A-444E-84E3-D384FFC1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Définir une méthode dont la signature est dans le </a:t>
            </a:r>
            <a:r>
              <a:rPr lang="fr-CA" i="1" dirty="0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91AA-A7EE-46BB-A9FF-F9090CDC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2" y="969264"/>
            <a:ext cx="6049168" cy="48704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On met en premier le type de retour (</a:t>
            </a:r>
            <a:r>
              <a:rPr lang="fr-CA" dirty="0" err="1"/>
              <a:t>void</a:t>
            </a:r>
            <a:r>
              <a:rPr lang="fr-CA" dirty="0"/>
              <a:t> si aucun)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On met ensuite si c’est une référence ou un pointeur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Puis, on doit spécifier la classe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Ensuite, on met le nom de la fonction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On termine par les arguments et le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Exemples:</a:t>
            </a:r>
          </a:p>
          <a:p>
            <a:r>
              <a:rPr lang="fr-CA" dirty="0" err="1">
                <a:latin typeface="Consolas" panose="020B0609020204030204" pitchFamily="49" charset="0"/>
              </a:rPr>
              <a:t>void</a:t>
            </a:r>
            <a:r>
              <a:rPr lang="fr-CA" dirty="0">
                <a:latin typeface="Consolas" panose="020B0609020204030204" pitchFamily="49" charset="0"/>
              </a:rPr>
              <a:t> </a:t>
            </a:r>
            <a:r>
              <a:rPr lang="fr-CA" dirty="0" err="1">
                <a:latin typeface="Consolas" panose="020B0609020204030204" pitchFamily="49" charset="0"/>
              </a:rPr>
              <a:t>MaClass</a:t>
            </a:r>
            <a:r>
              <a:rPr lang="fr-CA" dirty="0">
                <a:latin typeface="Consolas" panose="020B0609020204030204" pitchFamily="49" charset="0"/>
              </a:rPr>
              <a:t>::</a:t>
            </a:r>
            <a:r>
              <a:rPr lang="fr-CA" dirty="0" err="1">
                <a:latin typeface="Consolas" panose="020B0609020204030204" pitchFamily="49" charset="0"/>
              </a:rPr>
              <a:t>func</a:t>
            </a:r>
            <a:r>
              <a:rPr lang="fr-CA" dirty="0">
                <a:latin typeface="Consolas" panose="020B0609020204030204" pitchFamily="49" charset="0"/>
              </a:rPr>
              <a:t>(double valeur){}</a:t>
            </a:r>
          </a:p>
          <a:p>
            <a:r>
              <a:rPr lang="fr-CA" sz="1100" dirty="0" err="1">
                <a:latin typeface="Consolas" panose="020B0609020204030204" pitchFamily="49" charset="0"/>
              </a:rPr>
              <a:t>vector</a:t>
            </a:r>
            <a:r>
              <a:rPr lang="fr-CA" sz="1100" dirty="0">
                <a:latin typeface="Consolas" panose="020B0609020204030204" pitchFamily="49" charset="0"/>
              </a:rPr>
              <a:t>&lt;double&gt; &amp; </a:t>
            </a:r>
            <a:r>
              <a:rPr lang="fr-CA" sz="1100" dirty="0" err="1">
                <a:latin typeface="Consolas" panose="020B0609020204030204" pitchFamily="49" charset="0"/>
              </a:rPr>
              <a:t>MaClass</a:t>
            </a:r>
            <a:r>
              <a:rPr lang="fr-CA" sz="1100" dirty="0">
                <a:latin typeface="Consolas" panose="020B0609020204030204" pitchFamily="49" charset="0"/>
              </a:rPr>
              <a:t>::func2(</a:t>
            </a:r>
            <a:r>
              <a:rPr lang="fr-CA" sz="1100" dirty="0" err="1">
                <a:latin typeface="Consolas" panose="020B0609020204030204" pitchFamily="49" charset="0"/>
              </a:rPr>
              <a:t>vector</a:t>
            </a:r>
            <a:r>
              <a:rPr lang="fr-CA" sz="1100" dirty="0">
                <a:latin typeface="Consolas" panose="020B0609020204030204" pitchFamily="49" charset="0"/>
              </a:rPr>
              <a:t>&lt;double&gt; vecteur){return vecteur}</a:t>
            </a:r>
          </a:p>
        </p:txBody>
      </p:sp>
    </p:spTree>
    <p:extLst>
      <p:ext uri="{BB962C8B-B14F-4D97-AF65-F5344CB8AC3E}">
        <p14:creationId xmlns:p14="http://schemas.microsoft.com/office/powerpoint/2010/main" val="68058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302A-4344-4B1A-908A-5F655724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Faisons les constructeurs ensemble, ainsi que quelques méthodes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DAC6-4200-4414-9BF3-C1D305D6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vous aiguiller, faisons un peu de code ensemble!</a:t>
            </a:r>
          </a:p>
        </p:txBody>
      </p:sp>
    </p:spTree>
    <p:extLst>
      <p:ext uri="{BB962C8B-B14F-4D97-AF65-F5344CB8AC3E}">
        <p14:creationId xmlns:p14="http://schemas.microsoft.com/office/powerpoint/2010/main" val="25422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D860-4FA7-4AC9-983E-446478EF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AE7A-894F-4B0C-A110-5E071085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073" y="969264"/>
            <a:ext cx="5467277" cy="48704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Mise en contexte</a:t>
            </a:r>
          </a:p>
          <a:p>
            <a:pPr marL="617220" lvl="1" indent="-342900"/>
            <a:r>
              <a:rPr lang="fr-CA" dirty="0"/>
              <a:t>La problématique</a:t>
            </a:r>
          </a:p>
          <a:p>
            <a:pPr marL="617220" lvl="1" indent="-342900"/>
            <a:endParaRPr lang="fr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IDE pour coder en C++</a:t>
            </a:r>
          </a:p>
          <a:p>
            <a:pPr marL="617220" lvl="1" indent="-342900"/>
            <a:r>
              <a:rPr lang="fr-CA"/>
              <a:t>Avec compilateur</a:t>
            </a:r>
            <a:endParaRPr lang="fr-CA" dirty="0"/>
          </a:p>
          <a:p>
            <a:pPr marL="617220" lvl="1" indent="-342900"/>
            <a:endParaRPr lang="fr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Présentons… le </a:t>
            </a:r>
            <a:r>
              <a:rPr lang="fr-CA" i="1" dirty="0"/>
              <a:t>header</a:t>
            </a:r>
            <a:endParaRPr lang="fr-CA" dirty="0"/>
          </a:p>
          <a:p>
            <a:pPr marL="617220" lvl="1" indent="-342900"/>
            <a:r>
              <a:rPr lang="fr-CA" dirty="0"/>
              <a:t>Définitions de fonctions</a:t>
            </a:r>
          </a:p>
          <a:p>
            <a:pPr lvl="1" indent="0">
              <a:buNone/>
            </a:pPr>
            <a:endParaRPr lang="fr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Au travail!</a:t>
            </a:r>
          </a:p>
          <a:p>
            <a:pPr marL="617220" lvl="1" indent="-342900"/>
            <a:r>
              <a:rPr lang="fr-CA" dirty="0"/>
              <a:t>Nous sommes disponibles à votre disposition</a:t>
            </a:r>
          </a:p>
        </p:txBody>
      </p:sp>
    </p:spTree>
    <p:extLst>
      <p:ext uri="{BB962C8B-B14F-4D97-AF65-F5344CB8AC3E}">
        <p14:creationId xmlns:p14="http://schemas.microsoft.com/office/powerpoint/2010/main" val="245101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E653-F4C0-4D4D-9E72-F988483A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Mise en 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BFF3-C013-4B29-AFBD-B08FE736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052" y="969264"/>
            <a:ext cx="6144298" cy="4870457"/>
          </a:xfrm>
        </p:spPr>
        <p:txBody>
          <a:bodyPr/>
          <a:lstStyle/>
          <a:p>
            <a:r>
              <a:rPr lang="fr-CA" dirty="0"/>
              <a:t>Vous connaissez </a:t>
            </a:r>
            <a:r>
              <a:rPr lang="fr-CA" i="1" dirty="0" err="1"/>
              <a:t>NumPy</a:t>
            </a:r>
            <a:r>
              <a:rPr lang="fr-CA" dirty="0"/>
              <a:t>?</a:t>
            </a:r>
          </a:p>
          <a:p>
            <a:r>
              <a:rPr lang="fr-CA" dirty="0"/>
              <a:t>Équivalent C++?</a:t>
            </a:r>
          </a:p>
          <a:p>
            <a:r>
              <a:rPr lang="fr-CA" dirty="0"/>
              <a:t>	Bof… mettons qu’on ne le connait pas</a:t>
            </a:r>
          </a:p>
          <a:p>
            <a:r>
              <a:rPr lang="fr-CA" dirty="0"/>
              <a:t>On aime les vecteurs!</a:t>
            </a:r>
          </a:p>
          <a:p>
            <a:r>
              <a:rPr lang="fr-CA" dirty="0"/>
              <a:t>	On les utilise tout le temps </a:t>
            </a:r>
            <a:r>
              <a:rPr lang="fr-CA" dirty="0">
                <a:sym typeface="Wingdings" panose="05000000000000000000" pitchFamily="2" charset="2"/>
              </a:rPr>
              <a:t></a:t>
            </a:r>
          </a:p>
          <a:p>
            <a:r>
              <a:rPr lang="fr-CA" dirty="0">
                <a:sym typeface="Wingdings" panose="05000000000000000000" pitchFamily="2" charset="2"/>
              </a:rPr>
              <a:t>On veut utiliser des vecteurs en C++</a:t>
            </a:r>
          </a:p>
          <a:p>
            <a:r>
              <a:rPr lang="fr-CA" dirty="0">
                <a:sym typeface="Wingdings" panose="05000000000000000000" pitchFamily="2" charset="2"/>
              </a:rPr>
              <a:t>	Faire des opérations mathématiques dessus</a:t>
            </a:r>
          </a:p>
          <a:p>
            <a:r>
              <a:rPr lang="fr-CA" dirty="0">
                <a:sym typeface="Wingdings" panose="05000000000000000000" pitchFamily="2" charset="2"/>
              </a:rPr>
              <a:t>Que peut-on faire?</a:t>
            </a:r>
          </a:p>
          <a:p>
            <a:r>
              <a:rPr lang="fr-CA" dirty="0">
                <a:sym typeface="Wingdings" panose="05000000000000000000" pitchFamily="2" charset="2"/>
              </a:rPr>
              <a:t>	Faire une classe Vecteur!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939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1911-6D26-4595-9AD9-0B5E1CAE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328748" cy="4870457"/>
          </a:xfrm>
        </p:spPr>
        <p:txBody>
          <a:bodyPr/>
          <a:lstStyle/>
          <a:p>
            <a:r>
              <a:rPr lang="fr-CA" dirty="0"/>
              <a:t>IDE C++</a:t>
            </a:r>
            <a:br>
              <a:rPr lang="fr-CA" dirty="0"/>
            </a:br>
            <a:r>
              <a:rPr lang="fr-CA" dirty="0"/>
              <a:t>(et compilateur)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C9D4-0839-4C06-8BCB-B6AC5817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9264"/>
            <a:ext cx="5587350" cy="5690154"/>
          </a:xfrm>
        </p:spPr>
        <p:txBody>
          <a:bodyPr>
            <a:normAutofit/>
          </a:bodyPr>
          <a:lstStyle/>
          <a:p>
            <a:r>
              <a:rPr lang="fr-CA" dirty="0"/>
              <a:t>Nous allons télécharger l’interface de développement </a:t>
            </a:r>
            <a:r>
              <a:rPr lang="fr-CA" dirty="0" err="1"/>
              <a:t>CodeBlocks</a:t>
            </a:r>
            <a:endParaRPr lang="fr-CA" dirty="0"/>
          </a:p>
          <a:p>
            <a:r>
              <a:rPr lang="fr-CA" dirty="0"/>
              <a:t>	Avec le compilateur </a:t>
            </a:r>
            <a:r>
              <a:rPr lang="fr-CA" dirty="0" err="1"/>
              <a:t>gcc</a:t>
            </a:r>
            <a:endParaRPr lang="fr-CA" dirty="0"/>
          </a:p>
          <a:p>
            <a:r>
              <a:rPr lang="fr-CA" dirty="0">
                <a:hlinkClick r:id="rId2"/>
              </a:rPr>
              <a:t>http://www.codeblocks.org/downloads/binaries/</a:t>
            </a:r>
            <a:endParaRPr lang="fr-CA" dirty="0"/>
          </a:p>
          <a:p>
            <a:endParaRPr lang="fr-CA" dirty="0"/>
          </a:p>
          <a:p>
            <a:r>
              <a:rPr lang="fr-CA" dirty="0"/>
              <a:t>Pour Windows:</a:t>
            </a:r>
          </a:p>
          <a:p>
            <a:r>
              <a:rPr lang="fr-CA" dirty="0"/>
              <a:t>	codeblocks-20.03mingw-setup.exe</a:t>
            </a:r>
          </a:p>
          <a:p>
            <a:r>
              <a:rPr lang="fr-CA" dirty="0"/>
              <a:t>Pour Linux:</a:t>
            </a:r>
          </a:p>
          <a:p>
            <a:r>
              <a:rPr lang="fr-CA" dirty="0"/>
              <a:t>	Vous savez vous arranger ;)</a:t>
            </a:r>
          </a:p>
          <a:p>
            <a:r>
              <a:rPr lang="fr-CA" dirty="0"/>
              <a:t>Pour Mac:</a:t>
            </a:r>
          </a:p>
          <a:p>
            <a:r>
              <a:rPr lang="fr-CA" dirty="0"/>
              <a:t>	Télécharger la version disponible</a:t>
            </a:r>
          </a:p>
          <a:p>
            <a:r>
              <a:rPr lang="fr-CA" dirty="0"/>
              <a:t>Si ça ne fonctionne pas, levez la main!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50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1C2C-EF2D-4EB1-A2ED-F895A7B8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</a:t>
            </a:r>
            <a:r>
              <a:rPr lang="fr-CA" i="1" dirty="0"/>
              <a:t>header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49DC-D178-4F12-89B0-478F27E4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Fichier à extension « .h »</a:t>
            </a:r>
          </a:p>
          <a:p>
            <a:r>
              <a:rPr lang="fr-CA" dirty="0"/>
              <a:t>On y met les signature de méthode</a:t>
            </a:r>
          </a:p>
          <a:p>
            <a:r>
              <a:rPr lang="fr-CA" dirty="0"/>
              <a:t>Sert un peu de </a:t>
            </a:r>
            <a:r>
              <a:rPr lang="fr-CA" i="1" dirty="0" err="1"/>
              <a:t>lookup</a:t>
            </a:r>
            <a:r>
              <a:rPr lang="fr-CA" i="1" dirty="0"/>
              <a:t> table</a:t>
            </a:r>
            <a:endParaRPr lang="fr-CA" dirty="0"/>
          </a:p>
          <a:p>
            <a:r>
              <a:rPr lang="fr-CA" dirty="0"/>
              <a:t>	On regarde si les signatures dans le 	code concordent</a:t>
            </a:r>
          </a:p>
          <a:p>
            <a:r>
              <a:rPr lang="fr-CA" dirty="0"/>
              <a:t>Concept absent dans plusieurs langages, dont </a:t>
            </a:r>
            <a:r>
              <a:rPr lang="fr-CA" i="1" dirty="0"/>
              <a:t>Python</a:t>
            </a:r>
            <a:endParaRPr lang="fr-CA" dirty="0"/>
          </a:p>
          <a:p>
            <a:r>
              <a:rPr lang="fr-CA" dirty="0"/>
              <a:t>Très important pour les projets d’envergure </a:t>
            </a:r>
          </a:p>
        </p:txBody>
      </p:sp>
    </p:spTree>
    <p:extLst>
      <p:ext uri="{BB962C8B-B14F-4D97-AF65-F5344CB8AC3E}">
        <p14:creationId xmlns:p14="http://schemas.microsoft.com/office/powerpoint/2010/main" val="274347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C99F-D22D-4A38-8119-85FC7285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Code source du projet </a:t>
            </a:r>
            <a:r>
              <a:rPr lang="fr-CA" dirty="0" err="1"/>
              <a:t>CodeBlocks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F3E3-8387-480D-8324-6BDBEC1C9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Disponible sur le site Brio de l’atelier</a:t>
            </a:r>
          </a:p>
          <a:p>
            <a:endParaRPr lang="fr-CA" dirty="0"/>
          </a:p>
          <a:p>
            <a:r>
              <a:rPr lang="fr-CA" dirty="0"/>
              <a:t>Télécharger et ouvrir le projet dans </a:t>
            </a:r>
            <a:r>
              <a:rPr lang="fr-CA" dirty="0" err="1"/>
              <a:t>CodeBlocks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Maintenant on peut débuter!</a:t>
            </a:r>
          </a:p>
        </p:txBody>
      </p:sp>
    </p:spTree>
    <p:extLst>
      <p:ext uri="{BB962C8B-B14F-4D97-AF65-F5344CB8AC3E}">
        <p14:creationId xmlns:p14="http://schemas.microsoft.com/office/powerpoint/2010/main" val="342386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2C9-7A0C-4A7D-891B-17140DBF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Quelques infos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7B30-D500-4F25-A5D6-F00AEC3B4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Vecteur sera basé sur l’objet </a:t>
            </a:r>
            <a:r>
              <a:rPr lang="fr-CA" dirty="0" err="1">
                <a:latin typeface="Consolas" panose="020B0609020204030204" pitchFamily="49" charset="0"/>
              </a:rPr>
              <a:t>vector</a:t>
            </a:r>
            <a:r>
              <a:rPr lang="fr-CA" dirty="0">
                <a:latin typeface="Consolas" panose="020B0609020204030204" pitchFamily="49" charset="0"/>
              </a:rPr>
              <a:t>&lt;double&gt;</a:t>
            </a:r>
            <a:r>
              <a:rPr lang="fr-CA" dirty="0"/>
              <a:t>, soit un tableau de doubles (tableau dont la taille peut changer dynamiquement, semblable à </a:t>
            </a:r>
            <a:r>
              <a:rPr lang="fr-CA" dirty="0" err="1">
                <a:latin typeface="Consolas" panose="020B0609020204030204" pitchFamily="49" charset="0"/>
              </a:rPr>
              <a:t>list</a:t>
            </a:r>
            <a:r>
              <a:rPr lang="fr-CA" dirty="0"/>
              <a:t> de Python, mais très différent à l’interne).</a:t>
            </a:r>
          </a:p>
          <a:p>
            <a:endParaRPr lang="fr-CA" dirty="0"/>
          </a:p>
          <a:p>
            <a:r>
              <a:rPr lang="fr-CA" dirty="0"/>
              <a:t>Les opérations se font sur </a:t>
            </a:r>
            <a:r>
              <a:rPr lang="fr-CA" dirty="0" err="1">
                <a:latin typeface="Consolas" panose="020B0609020204030204" pitchFamily="49" charset="0"/>
              </a:rPr>
              <a:t>vector</a:t>
            </a:r>
            <a:r>
              <a:rPr lang="fr-CA" dirty="0">
                <a:latin typeface="Consolas" panose="020B0609020204030204" pitchFamily="49" charset="0"/>
              </a:rPr>
              <a:t>&lt;double&gt;</a:t>
            </a:r>
            <a:r>
              <a:rPr lang="fr-CA" dirty="0"/>
              <a:t>, en fait c’est le conteneur de chiffres.</a:t>
            </a:r>
          </a:p>
          <a:p>
            <a:endParaRPr lang="fr-CA" dirty="0"/>
          </a:p>
          <a:p>
            <a:r>
              <a:rPr lang="fr-CA" dirty="0"/>
              <a:t>Qui dit C++ dit pointeurs et références. On les utilisera!</a:t>
            </a:r>
          </a:p>
        </p:txBody>
      </p:sp>
    </p:spTree>
    <p:extLst>
      <p:ext uri="{BB962C8B-B14F-4D97-AF65-F5344CB8AC3E}">
        <p14:creationId xmlns:p14="http://schemas.microsoft.com/office/powerpoint/2010/main" val="30232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9E9C-A2EF-4FF6-ACBD-9585E951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Qu’est-ce qu’un pointeur?</a:t>
            </a:r>
            <a:br>
              <a:rPr lang="fr-CA" dirty="0"/>
            </a:br>
            <a:r>
              <a:rPr lang="fr-CA" dirty="0"/>
              <a:t>Et une référence?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6E65-919F-45AF-A349-FFAB2E01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6347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Pointeur: chaîne de caractère qui contient l’emplacement mémoire d’une variable. Est en lui-même une variable. Est reconnaissable par l’opérateur </a:t>
            </a:r>
            <a:r>
              <a:rPr lang="fr-CA" dirty="0">
                <a:latin typeface="Consolas" panose="020B0609020204030204" pitchFamily="49" charset="0"/>
              </a:rPr>
              <a:t>*</a:t>
            </a:r>
            <a:r>
              <a:rPr lang="fr-CA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Référence: adresse mémoire d’une variable. Ne peut changer. N’est pas une variable. On y accède avec l’opérateur </a:t>
            </a:r>
            <a:r>
              <a:rPr lang="fr-CA" dirty="0">
                <a:latin typeface="Consolas" panose="020B0609020204030204" pitchFamily="49" charset="0"/>
              </a:rPr>
              <a:t>&amp;</a:t>
            </a:r>
            <a:r>
              <a:rPr lang="fr-CA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r>
              <a:rPr lang="fr-CA" dirty="0">
                <a:latin typeface="Consolas" panose="020B0609020204030204" pitchFamily="49" charset="0"/>
              </a:rPr>
              <a:t>string toto = "Toto";</a:t>
            </a:r>
          </a:p>
          <a:p>
            <a:r>
              <a:rPr lang="fr-CA" dirty="0">
                <a:latin typeface="Consolas" panose="020B0609020204030204" pitchFamily="49" charset="0"/>
              </a:rPr>
              <a:t>string *</a:t>
            </a:r>
            <a:r>
              <a:rPr lang="fr-CA" dirty="0" err="1">
                <a:latin typeface="Consolas" panose="020B0609020204030204" pitchFamily="49" charset="0"/>
              </a:rPr>
              <a:t>pointeurDeString</a:t>
            </a:r>
            <a:r>
              <a:rPr lang="fr-CA" dirty="0">
                <a:latin typeface="Consolas" panose="020B0609020204030204" pitchFamily="49" charset="0"/>
              </a:rPr>
              <a:t> = &amp;toto;</a:t>
            </a:r>
          </a:p>
          <a:p>
            <a:r>
              <a:rPr lang="fr-CA" dirty="0">
                <a:latin typeface="Consolas" panose="020B0609020204030204" pitchFamily="49" charset="0"/>
              </a:rPr>
              <a:t>cout &lt;&lt; </a:t>
            </a:r>
            <a:r>
              <a:rPr lang="fr-CA" dirty="0" err="1">
                <a:latin typeface="Consolas" panose="020B0609020204030204" pitchFamily="49" charset="0"/>
              </a:rPr>
              <a:t>pointeurDeString</a:t>
            </a:r>
            <a:r>
              <a:rPr lang="fr-CA" dirty="0">
                <a:latin typeface="Consolas" panose="020B0609020204030204" pitchFamily="49" charset="0"/>
              </a:rPr>
              <a:t> &lt;&lt; </a:t>
            </a:r>
            <a:r>
              <a:rPr lang="fr-CA" dirty="0" err="1">
                <a:latin typeface="Consolas" panose="020B0609020204030204" pitchFamily="49" charset="0"/>
              </a:rPr>
              <a:t>endl</a:t>
            </a:r>
            <a:r>
              <a:rPr lang="fr-CA" dirty="0">
                <a:latin typeface="Consolas" panose="020B0609020204030204" pitchFamily="49" charset="0"/>
              </a:rPr>
              <a:t>;</a:t>
            </a:r>
          </a:p>
          <a:p>
            <a:r>
              <a:rPr lang="fr-CA" dirty="0">
                <a:latin typeface="Consolas" panose="020B0609020204030204" pitchFamily="49" charset="0"/>
              </a:rPr>
              <a:t>cout &lt;&lt; &amp;toto &lt;&lt; </a:t>
            </a:r>
            <a:r>
              <a:rPr lang="fr-CA" dirty="0" err="1">
                <a:latin typeface="Consolas" panose="020B0609020204030204" pitchFamily="49" charset="0"/>
              </a:rPr>
              <a:t>endl</a:t>
            </a:r>
            <a:r>
              <a:rPr lang="fr-CA" dirty="0">
                <a:latin typeface="Consolas" panose="020B0609020204030204" pitchFamily="49" charset="0"/>
              </a:rPr>
              <a:t>;</a:t>
            </a:r>
          </a:p>
          <a:p>
            <a:r>
              <a:rPr lang="fr-CA" dirty="0"/>
              <a:t>Les deux sorties sont égales.</a:t>
            </a:r>
          </a:p>
        </p:txBody>
      </p:sp>
    </p:spTree>
    <p:extLst>
      <p:ext uri="{BB962C8B-B14F-4D97-AF65-F5344CB8AC3E}">
        <p14:creationId xmlns:p14="http://schemas.microsoft.com/office/powerpoint/2010/main" val="322402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5569-188F-437F-91C3-A279D851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Déréférencer un pointeur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2007-0CD5-45B9-AFC2-CE518188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L’opérateur de </a:t>
            </a:r>
            <a:r>
              <a:rPr lang="fr-CA" dirty="0" err="1"/>
              <a:t>déréférenciation</a:t>
            </a:r>
            <a:r>
              <a:rPr lang="fr-CA" dirty="0"/>
              <a:t> est </a:t>
            </a:r>
            <a:r>
              <a:rPr lang="fr-CA" dirty="0">
                <a:latin typeface="Consolas" panose="020B0609020204030204" pitchFamily="49" charset="0"/>
              </a:rPr>
              <a:t>*</a:t>
            </a:r>
            <a:r>
              <a:rPr lang="fr-CA" dirty="0"/>
              <a:t>.</a:t>
            </a:r>
          </a:p>
          <a:p>
            <a:pPr marL="617220" lvl="1" indent="-342900"/>
            <a:r>
              <a:rPr lang="fr-CA" dirty="0"/>
              <a:t>Cela signifie qu’au lieu d’avoir l’adresse mémoire, on va chercher ce qu’elle contient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r>
              <a:rPr lang="fr-CA" dirty="0">
                <a:latin typeface="Consolas" panose="020B0609020204030204" pitchFamily="49" charset="0"/>
              </a:rPr>
              <a:t>string toto = "Toto";</a:t>
            </a:r>
          </a:p>
          <a:p>
            <a:r>
              <a:rPr lang="fr-CA" dirty="0">
                <a:latin typeface="Consolas" panose="020B0609020204030204" pitchFamily="49" charset="0"/>
              </a:rPr>
              <a:t>string *</a:t>
            </a:r>
            <a:r>
              <a:rPr lang="fr-CA" dirty="0" err="1">
                <a:latin typeface="Consolas" panose="020B0609020204030204" pitchFamily="49" charset="0"/>
              </a:rPr>
              <a:t>pointeurDeString</a:t>
            </a:r>
            <a:r>
              <a:rPr lang="fr-CA" dirty="0">
                <a:latin typeface="Consolas" panose="020B0609020204030204" pitchFamily="49" charset="0"/>
              </a:rPr>
              <a:t> = &amp;toto;</a:t>
            </a:r>
          </a:p>
          <a:p>
            <a:r>
              <a:rPr lang="fr-CA" dirty="0">
                <a:latin typeface="Consolas" panose="020B0609020204030204" pitchFamily="49" charset="0"/>
              </a:rPr>
              <a:t>cout &lt;&lt; *</a:t>
            </a:r>
            <a:r>
              <a:rPr lang="fr-CA" dirty="0" err="1">
                <a:latin typeface="Consolas" panose="020B0609020204030204" pitchFamily="49" charset="0"/>
              </a:rPr>
              <a:t>pointeurDeString</a:t>
            </a:r>
            <a:r>
              <a:rPr lang="fr-CA" dirty="0">
                <a:latin typeface="Consolas" panose="020B0609020204030204" pitchFamily="49" charset="0"/>
              </a:rPr>
              <a:t> &lt;&lt; </a:t>
            </a:r>
            <a:r>
              <a:rPr lang="fr-CA" dirty="0" err="1">
                <a:latin typeface="Consolas" panose="020B0609020204030204" pitchFamily="49" charset="0"/>
              </a:rPr>
              <a:t>endl</a:t>
            </a:r>
            <a:r>
              <a:rPr lang="fr-CA" dirty="0">
                <a:latin typeface="Consolas" panose="020B0609020204030204" pitchFamily="49" charset="0"/>
              </a:rPr>
              <a:t>;</a:t>
            </a:r>
          </a:p>
          <a:p>
            <a:r>
              <a:rPr lang="fr-CA" dirty="0"/>
              <a:t>La sortie est:</a:t>
            </a:r>
          </a:p>
          <a:p>
            <a:r>
              <a:rPr lang="fr-CA" dirty="0">
                <a:latin typeface="Consolas" panose="020B0609020204030204" pitchFamily="49" charset="0"/>
              </a:rPr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53010753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E72989"/>
      </a:accent1>
      <a:accent2>
        <a:srgbClr val="D517C6"/>
      </a:accent2>
      <a:accent3>
        <a:srgbClr val="A729E7"/>
      </a:accent3>
      <a:accent4>
        <a:srgbClr val="5024D7"/>
      </a:accent4>
      <a:accent5>
        <a:srgbClr val="2949E7"/>
      </a:accent5>
      <a:accent6>
        <a:srgbClr val="1787D5"/>
      </a:accent6>
      <a:hlink>
        <a:srgbClr val="3F40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729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Bierstadt</vt:lpstr>
      <vt:lpstr>Consolas</vt:lpstr>
      <vt:lpstr>GestaltVTI</vt:lpstr>
      <vt:lpstr>Atelier C++</vt:lpstr>
      <vt:lpstr>Plan de la présentation</vt:lpstr>
      <vt:lpstr>Mise en contexte</vt:lpstr>
      <vt:lpstr>IDE C++ (et compilateur)</vt:lpstr>
      <vt:lpstr>Le header</vt:lpstr>
      <vt:lpstr>Code source du projet CodeBlocks</vt:lpstr>
      <vt:lpstr>Quelques infos</vt:lpstr>
      <vt:lpstr>Qu’est-ce qu’un pointeur? Et une référence?</vt:lpstr>
      <vt:lpstr>Déréférencer un pointeur</vt:lpstr>
      <vt:lpstr>Pourquoi les pointeurs et les références?</vt:lpstr>
      <vt:lpstr>Le mot clé const</vt:lpstr>
      <vt:lpstr>Définir une méthode dont la signature est dans le header</vt:lpstr>
      <vt:lpstr>Faisons les constructeurs ensemble, ainsi que quelques méthodes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C++</dc:title>
  <dc:creator>Gabriel Genest</dc:creator>
  <cp:lastModifiedBy>Gabriel Genest</cp:lastModifiedBy>
  <cp:revision>10</cp:revision>
  <dcterms:created xsi:type="dcterms:W3CDTF">2022-02-28T23:18:15Z</dcterms:created>
  <dcterms:modified xsi:type="dcterms:W3CDTF">2022-03-01T21:17:41Z</dcterms:modified>
</cp:coreProperties>
</file>