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2" r:id="rId6"/>
    <p:sldId id="263" r:id="rId7"/>
    <p:sldId id="264" r:id="rId8"/>
    <p:sldId id="265" r:id="rId9"/>
    <p:sldId id="266" r:id="rId10"/>
    <p:sldId id="267" r:id="rId11"/>
    <p:sldId id="268" r:id="rId12"/>
    <p:sldId id="257" r:id="rId13"/>
    <p:sldId id="269" r:id="rId14"/>
    <p:sldId id="271" r:id="rId15"/>
    <p:sldId id="270"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948" y="96"/>
      </p:cViewPr>
      <p:guideLst/>
    </p:cSldViewPr>
  </p:slideViewPr>
  <p:notesTextViewPr>
    <p:cViewPr>
      <p:scale>
        <a:sx n="1" d="1"/>
        <a:sy n="1" d="1"/>
      </p:scale>
      <p:origin x="0" y="0"/>
    </p:cViewPr>
  </p:notesTextViewPr>
  <p:gridSpacing cx="104400" cy="1044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2934-8A2B-797E-C9BF-C4EFCE4E8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1BB49-D843-DEC1-1BDD-0CF7642C7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4B921-8551-DE78-92C6-9E8A224FE19E}"/>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91F2D7D5-A328-16BB-D6A5-6EA63FA1D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52791-D134-1BE6-4ED6-62DD27FDBFA5}"/>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169878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4948-FAB3-D6C7-86F4-60754EE2C6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4D8E33-40F4-2072-629B-C29887124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79D05-6803-9BC5-8163-18E33EF81E20}"/>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268B0721-B8FA-DCCF-51EE-944887777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FC232-3A4F-FA56-5D2A-6C0D1214AE77}"/>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418552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5CD8D-4A24-860A-F1A0-37CD07C90E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B36C8-388E-4E41-9AE6-54697C0819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201C2-2A71-0B25-B69F-86204E6F2986}"/>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C5A7651F-9807-276B-207D-40A155730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196FB-AD96-1656-004E-F062557AF1A7}"/>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118605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BB3C-4CD9-3F8B-96C9-F6602F8BF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2DFEC-2E5C-742A-CDDA-4A9AAFD92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B25A3-BF8B-1A26-9896-E10A805460ED}"/>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C27CEBFE-AFB8-1ED0-D969-933630D0F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6CB65-7F86-2BF3-445A-0C25B9285A24}"/>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149838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3103-1B1D-D5BA-7AC7-B2F420A19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836748-59D2-1C3A-DFF7-2440C5BED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E55F0-9321-ECDD-FA4D-BAD6A6E83425}"/>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6508C7C9-2DA2-2062-A7E0-EA9AE777C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8D989-1491-97C4-F4B9-4235A62DAC08}"/>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366484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9931-20F7-9D3F-ECF5-CA6F2BB55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5D214-CB7F-535B-4DA5-D82EC10DEC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01E50D-2088-C713-FD56-D7AB6EE3E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BB7F6-1652-AF58-AFA8-2C5B44B6A19F}"/>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6" name="Footer Placeholder 5">
            <a:extLst>
              <a:ext uri="{FF2B5EF4-FFF2-40B4-BE49-F238E27FC236}">
                <a16:creationId xmlns:a16="http://schemas.microsoft.com/office/drawing/2014/main" id="{585CE86A-32E6-E10A-259C-F7905B364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B6780-A4CA-8064-1F3F-A78E352E6D2B}"/>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407637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196E-5FD5-4F2C-4213-21ABC79743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B89B0D-622C-D4D3-CA93-A02F06C7F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50D54E-DCE8-C2E6-92EC-DD045E306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75147-1E49-9566-1920-5D144397E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8B300-9161-B92F-26FC-218FD9E64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975B6-8980-680B-A3C6-43BD4910E7C3}"/>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8" name="Footer Placeholder 7">
            <a:extLst>
              <a:ext uri="{FF2B5EF4-FFF2-40B4-BE49-F238E27FC236}">
                <a16:creationId xmlns:a16="http://schemas.microsoft.com/office/drawing/2014/main" id="{84CED378-FCC2-DB63-8D48-5067726D4C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812BA-827B-980F-AC09-11B674F67289}"/>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72106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9860-4226-07A2-DA6E-10E5C3A1A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C1AF3-54D8-67D7-70E5-450E27CB8684}"/>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4" name="Footer Placeholder 3">
            <a:extLst>
              <a:ext uri="{FF2B5EF4-FFF2-40B4-BE49-F238E27FC236}">
                <a16:creationId xmlns:a16="http://schemas.microsoft.com/office/drawing/2014/main" id="{8BC0A510-ECB8-91B9-D473-FB053E3E3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A2638-B29E-E9FA-96C3-5C3B203E4F5A}"/>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363020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57455-17E2-28D6-52A6-44564FC67F7C}"/>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3" name="Footer Placeholder 2">
            <a:extLst>
              <a:ext uri="{FF2B5EF4-FFF2-40B4-BE49-F238E27FC236}">
                <a16:creationId xmlns:a16="http://schemas.microsoft.com/office/drawing/2014/main" id="{26181F92-5F22-7A43-A0C5-0B00FCF6D7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ED5D80-5C25-A28D-5E2D-C03C2675B681}"/>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269529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4875-F83E-CDE2-98D3-5364E070F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419BD1-B8BF-0938-EF05-A3320521F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67349-8B84-F6C8-E048-454CDCB02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345C3-3C89-9E2D-8B8C-853A3ED79C17}"/>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6" name="Footer Placeholder 5">
            <a:extLst>
              <a:ext uri="{FF2B5EF4-FFF2-40B4-BE49-F238E27FC236}">
                <a16:creationId xmlns:a16="http://schemas.microsoft.com/office/drawing/2014/main" id="{7C9FB68C-D189-92F9-3A9E-25E8DC9A4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28F8C-1386-3231-C1C2-0B9A589466E4}"/>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289145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6DF1-AD05-8A5E-1AD2-530AFBD8B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DB436-1003-350B-045F-FE3C79EAF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CDEB8-AD06-A84F-4F83-777A6089A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83E3F-7A4A-E5C0-2870-9CC47640CA3A}"/>
              </a:ext>
            </a:extLst>
          </p:cNvPr>
          <p:cNvSpPr>
            <a:spLocks noGrp="1"/>
          </p:cNvSpPr>
          <p:nvPr>
            <p:ph type="dt" sz="half" idx="10"/>
          </p:nvPr>
        </p:nvSpPr>
        <p:spPr/>
        <p:txBody>
          <a:bodyPr/>
          <a:lstStyle/>
          <a:p>
            <a:fld id="{F515C785-1A92-4B33-9D2B-0419A619A6D3}" type="datetimeFigureOut">
              <a:rPr lang="en-US" smtClean="0"/>
              <a:t>2023-08-24</a:t>
            </a:fld>
            <a:endParaRPr lang="en-US"/>
          </a:p>
        </p:txBody>
      </p:sp>
      <p:sp>
        <p:nvSpPr>
          <p:cNvPr id="6" name="Footer Placeholder 5">
            <a:extLst>
              <a:ext uri="{FF2B5EF4-FFF2-40B4-BE49-F238E27FC236}">
                <a16:creationId xmlns:a16="http://schemas.microsoft.com/office/drawing/2014/main" id="{948D8E22-7AB5-0BCA-E7F3-98A2B921F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D8EF8-CA67-ED07-171C-2FBC754A9A38}"/>
              </a:ext>
            </a:extLst>
          </p:cNvPr>
          <p:cNvSpPr>
            <a:spLocks noGrp="1"/>
          </p:cNvSpPr>
          <p:nvPr>
            <p:ph type="sldNum" sz="quarter" idx="12"/>
          </p:nvPr>
        </p:nvSpPr>
        <p:spPr/>
        <p:txBody>
          <a:bodyPr/>
          <a:lstStyle/>
          <a:p>
            <a:fld id="{33567AFE-FA93-46B0-B58F-0C35F9131F77}" type="slidenum">
              <a:rPr lang="en-US" smtClean="0"/>
              <a:t>‹#›</a:t>
            </a:fld>
            <a:endParaRPr lang="en-US"/>
          </a:p>
        </p:txBody>
      </p:sp>
    </p:spTree>
    <p:extLst>
      <p:ext uri="{BB962C8B-B14F-4D97-AF65-F5344CB8AC3E}">
        <p14:creationId xmlns:p14="http://schemas.microsoft.com/office/powerpoint/2010/main" val="14119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54378-DBFF-728D-F00F-7B16FD5CA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B0A1F-81F6-6166-C36C-E3D8EB305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87CA7-8B9E-3C69-3D7D-ADBE6F408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5C785-1A92-4B33-9D2B-0419A619A6D3}" type="datetimeFigureOut">
              <a:rPr lang="en-US" smtClean="0"/>
              <a:t>2023-08-24</a:t>
            </a:fld>
            <a:endParaRPr lang="en-US"/>
          </a:p>
        </p:txBody>
      </p:sp>
      <p:sp>
        <p:nvSpPr>
          <p:cNvPr id="5" name="Footer Placeholder 4">
            <a:extLst>
              <a:ext uri="{FF2B5EF4-FFF2-40B4-BE49-F238E27FC236}">
                <a16:creationId xmlns:a16="http://schemas.microsoft.com/office/drawing/2014/main" id="{DF401C9B-85DC-BBBF-E1E7-0FFC94F3D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F30997-1583-1749-B908-4C5149C6E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67AFE-FA93-46B0-B58F-0C35F9131F77}" type="slidenum">
              <a:rPr lang="en-US" smtClean="0"/>
              <a:t>‹#›</a:t>
            </a:fld>
            <a:endParaRPr lang="en-US"/>
          </a:p>
        </p:txBody>
      </p:sp>
    </p:spTree>
    <p:extLst>
      <p:ext uri="{BB962C8B-B14F-4D97-AF65-F5344CB8AC3E}">
        <p14:creationId xmlns:p14="http://schemas.microsoft.com/office/powerpoint/2010/main" val="50798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BC43-03F7-2BD3-8E90-50BE90C7F855}"/>
              </a:ext>
            </a:extLst>
          </p:cNvPr>
          <p:cNvSpPr>
            <a:spLocks noGrp="1"/>
          </p:cNvSpPr>
          <p:nvPr>
            <p:ph type="ctrTitle"/>
          </p:nvPr>
        </p:nvSpPr>
        <p:spPr>
          <a:xfrm>
            <a:off x="1524000" y="497901"/>
            <a:ext cx="9144000" cy="2758061"/>
          </a:xfrm>
        </p:spPr>
        <p:txBody>
          <a:bodyPr>
            <a:normAutofit fontScale="90000"/>
          </a:bodyPr>
          <a:lstStyle/>
          <a:p>
            <a:br>
              <a:rPr lang="en-US" dirty="0"/>
            </a:br>
            <a:br>
              <a:rPr lang="en-US" dirty="0"/>
            </a:br>
            <a:r>
              <a:rPr lang="en-US" dirty="0"/>
              <a:t>Ionizer 2.0</a:t>
            </a:r>
            <a:br>
              <a:rPr lang="en-US" dirty="0"/>
            </a:br>
            <a:r>
              <a:rPr lang="en-US" b="1" dirty="0"/>
              <a:t>User Guide</a:t>
            </a:r>
            <a:br>
              <a:rPr lang="en-US" dirty="0"/>
            </a:br>
            <a:endParaRPr lang="en-US" dirty="0"/>
          </a:p>
        </p:txBody>
      </p:sp>
      <p:sp>
        <p:nvSpPr>
          <p:cNvPr id="3" name="Subtitle 2">
            <a:extLst>
              <a:ext uri="{FF2B5EF4-FFF2-40B4-BE49-F238E27FC236}">
                <a16:creationId xmlns:a16="http://schemas.microsoft.com/office/drawing/2014/main" id="{4DE742D4-2087-C0DA-23E0-E94503926441}"/>
              </a:ext>
            </a:extLst>
          </p:cNvPr>
          <p:cNvSpPr>
            <a:spLocks noGrp="1"/>
          </p:cNvSpPr>
          <p:nvPr>
            <p:ph type="subTitle" idx="1"/>
          </p:nvPr>
        </p:nvSpPr>
        <p:spPr>
          <a:xfrm>
            <a:off x="1524000" y="3524919"/>
            <a:ext cx="9144000" cy="1818261"/>
          </a:xfrm>
        </p:spPr>
        <p:txBody>
          <a:bodyPr>
            <a:normAutofit/>
          </a:bodyPr>
          <a:lstStyle/>
          <a:p>
            <a:r>
              <a:rPr lang="en-US" dirty="0"/>
              <a:t>Image preprocessing and analysis</a:t>
            </a:r>
          </a:p>
          <a:p>
            <a:r>
              <a:rPr lang="en-US" dirty="0"/>
              <a:t>for pH and Chloride imaging</a:t>
            </a:r>
          </a:p>
          <a:p>
            <a:endParaRPr lang="en-US" dirty="0"/>
          </a:p>
        </p:txBody>
      </p:sp>
      <p:sp>
        <p:nvSpPr>
          <p:cNvPr id="4" name="TextBox 3">
            <a:extLst>
              <a:ext uri="{FF2B5EF4-FFF2-40B4-BE49-F238E27FC236}">
                <a16:creationId xmlns:a16="http://schemas.microsoft.com/office/drawing/2014/main" id="{D0665D12-8E5E-1702-A21C-CEA69461D302}"/>
              </a:ext>
            </a:extLst>
          </p:cNvPr>
          <p:cNvSpPr txBox="1"/>
          <p:nvPr/>
        </p:nvSpPr>
        <p:spPr>
          <a:xfrm>
            <a:off x="9249727" y="5936247"/>
            <a:ext cx="2773772" cy="923330"/>
          </a:xfrm>
          <a:prstGeom prst="rect">
            <a:avLst/>
          </a:prstGeom>
          <a:noFill/>
        </p:spPr>
        <p:txBody>
          <a:bodyPr wrap="none" rtlCol="0">
            <a:spAutoFit/>
          </a:bodyPr>
          <a:lstStyle/>
          <a:p>
            <a:pPr algn="r"/>
            <a:r>
              <a:rPr lang="en-US" dirty="0"/>
              <a:t>By GAB</a:t>
            </a:r>
          </a:p>
          <a:p>
            <a:pPr algn="r"/>
            <a:r>
              <a:rPr lang="en-US" dirty="0"/>
              <a:t>August 2023</a:t>
            </a:r>
          </a:p>
          <a:p>
            <a:pPr algn="r"/>
            <a:r>
              <a:rPr lang="en-US" dirty="0"/>
              <a:t>gabriele.nardi1@gmail.com</a:t>
            </a:r>
          </a:p>
        </p:txBody>
      </p:sp>
    </p:spTree>
    <p:extLst>
      <p:ext uri="{BB962C8B-B14F-4D97-AF65-F5344CB8AC3E}">
        <p14:creationId xmlns:p14="http://schemas.microsoft.com/office/powerpoint/2010/main" val="92221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15" name="Rectangle 14">
            <a:extLst>
              <a:ext uri="{FF2B5EF4-FFF2-40B4-BE49-F238E27FC236}">
                <a16:creationId xmlns:a16="http://schemas.microsoft.com/office/drawing/2014/main" id="{F022E4E2-8782-7993-F1C5-2DB6BA412FCC}"/>
              </a:ext>
            </a:extLst>
          </p:cNvPr>
          <p:cNvSpPr/>
          <p:nvPr/>
        </p:nvSpPr>
        <p:spPr>
          <a:xfrm>
            <a:off x="947451" y="4891489"/>
            <a:ext cx="1377108" cy="25338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193EFEE-FC8E-103F-76A4-2E5D1FED3A8A}"/>
              </a:ext>
            </a:extLst>
          </p:cNvPr>
          <p:cNvCxnSpPr>
            <a:cxnSpLocks/>
            <a:stCxn id="17" idx="1"/>
            <a:endCxn id="15" idx="3"/>
          </p:cNvCxnSpPr>
          <p:nvPr/>
        </p:nvCxnSpPr>
        <p:spPr>
          <a:xfrm flipH="1">
            <a:off x="2324559" y="2260042"/>
            <a:ext cx="269913" cy="275814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AEBFEE-3D48-B88A-4F82-5CD46D588085}"/>
              </a:ext>
            </a:extLst>
          </p:cNvPr>
          <p:cNvSpPr txBox="1"/>
          <p:nvPr/>
        </p:nvSpPr>
        <p:spPr>
          <a:xfrm>
            <a:off x="2594472" y="413382"/>
            <a:ext cx="4527933" cy="3693319"/>
          </a:xfrm>
          <a:prstGeom prst="rect">
            <a:avLst/>
          </a:prstGeom>
          <a:solidFill>
            <a:schemeClr val="bg1">
              <a:alpha val="90000"/>
            </a:schemeClr>
          </a:solidFill>
          <a:ln>
            <a:solidFill>
              <a:srgbClr val="FF00FF"/>
            </a:solidFill>
          </a:ln>
        </p:spPr>
        <p:txBody>
          <a:bodyPr wrap="square" rtlCol="0">
            <a:spAutoFit/>
          </a:bodyPr>
          <a:lstStyle/>
          <a:p>
            <a:pPr algn="just"/>
            <a:r>
              <a:rPr lang="en-US" dirty="0"/>
              <a:t>This option perform a high-pass filtering or “Ratio” by computing a median-filtered ratio and subtracting it from “Ratio” itself to obtain “Ratio noise”. This can help to see how much noise you introduce in the g/r ratio of your acquisition by correcting for the flat field. A distribution of the “ratio noise” is also shown. It might seem you’re injecting a lot of noise, but performing a ROI-based analysis (with ROIs of area ~314 pixels</a:t>
            </a:r>
            <a:r>
              <a:rPr lang="en-US" baseline="30000" dirty="0"/>
              <a:t>2</a:t>
            </a:r>
            <a:r>
              <a:rPr lang="en-US" dirty="0"/>
              <a:t>) dramatically reduces the noise level.</a:t>
            </a:r>
          </a:p>
          <a:p>
            <a:pPr algn="just"/>
            <a:r>
              <a:rPr lang="en-US" dirty="0"/>
              <a:t>Since “Ratio” and “Ratio noise” are not saved, this option DOES NOT affect the output.</a:t>
            </a:r>
          </a:p>
        </p:txBody>
      </p:sp>
    </p:spTree>
    <p:extLst>
      <p:ext uri="{BB962C8B-B14F-4D97-AF65-F5344CB8AC3E}">
        <p14:creationId xmlns:p14="http://schemas.microsoft.com/office/powerpoint/2010/main" val="311852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18" name="Rectangle 17">
            <a:extLst>
              <a:ext uri="{FF2B5EF4-FFF2-40B4-BE49-F238E27FC236}">
                <a16:creationId xmlns:a16="http://schemas.microsoft.com/office/drawing/2014/main" id="{247B16EA-CDAB-E919-FE4D-D8AF83E0486A}"/>
              </a:ext>
            </a:extLst>
          </p:cNvPr>
          <p:cNvSpPr/>
          <p:nvPr/>
        </p:nvSpPr>
        <p:spPr>
          <a:xfrm>
            <a:off x="9253251" y="6142047"/>
            <a:ext cx="937351" cy="405914"/>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84FDFD3-A491-F939-7F78-A5920D2F6EB0}"/>
              </a:ext>
            </a:extLst>
          </p:cNvPr>
          <p:cNvSpPr txBox="1"/>
          <p:nvPr/>
        </p:nvSpPr>
        <p:spPr>
          <a:xfrm>
            <a:off x="2463969" y="3362369"/>
            <a:ext cx="5370519" cy="1477328"/>
          </a:xfrm>
          <a:prstGeom prst="rect">
            <a:avLst/>
          </a:prstGeom>
          <a:solidFill>
            <a:schemeClr val="bg1">
              <a:alpha val="90000"/>
            </a:schemeClr>
          </a:solidFill>
          <a:ln>
            <a:solidFill>
              <a:srgbClr val="FF00FF"/>
            </a:solidFill>
          </a:ln>
        </p:spPr>
        <p:txBody>
          <a:bodyPr wrap="square" rtlCol="0">
            <a:spAutoFit/>
          </a:bodyPr>
          <a:lstStyle/>
          <a:p>
            <a:r>
              <a:rPr lang="en-US" dirty="0"/>
              <a:t>6) Finally, save. The output will consist of:</a:t>
            </a:r>
          </a:p>
          <a:p>
            <a:pPr marL="800100" lvl="1" indent="-342900">
              <a:buFont typeface="+mj-lt"/>
              <a:buAutoNum type="arabicPeriod"/>
            </a:pPr>
            <a:r>
              <a:rPr lang="en-US" dirty="0"/>
              <a:t>A .</a:t>
            </a:r>
            <a:r>
              <a:rPr lang="en-US" dirty="0" err="1"/>
              <a:t>tif</a:t>
            </a:r>
            <a:r>
              <a:rPr lang="en-US" dirty="0"/>
              <a:t> image for each loaded wavelength. Each image contains G and R (projections normalized over the mean) at that wavelength.</a:t>
            </a:r>
          </a:p>
          <a:p>
            <a:pPr marL="800100" lvl="1" indent="-342900">
              <a:buFont typeface="+mj-lt"/>
              <a:buAutoNum type="arabicPeriod"/>
            </a:pPr>
            <a:r>
              <a:rPr lang="en-US" dirty="0"/>
              <a:t>A .txt file with R6G ratio at each wavelength.</a:t>
            </a:r>
          </a:p>
        </p:txBody>
      </p:sp>
      <p:cxnSp>
        <p:nvCxnSpPr>
          <p:cNvPr id="11" name="Straight Arrow Connector 10">
            <a:extLst>
              <a:ext uri="{FF2B5EF4-FFF2-40B4-BE49-F238E27FC236}">
                <a16:creationId xmlns:a16="http://schemas.microsoft.com/office/drawing/2014/main" id="{047375E3-AEBD-1BA0-5185-113A0C0F8DB5}"/>
              </a:ext>
            </a:extLst>
          </p:cNvPr>
          <p:cNvCxnSpPr>
            <a:cxnSpLocks/>
            <a:stCxn id="20" idx="3"/>
            <a:endCxn id="18" idx="1"/>
          </p:cNvCxnSpPr>
          <p:nvPr/>
        </p:nvCxnSpPr>
        <p:spPr>
          <a:xfrm>
            <a:off x="7834488" y="4101033"/>
            <a:ext cx="1418763" cy="224397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08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FC66-90C7-B46A-CC56-50B8866A8003}"/>
              </a:ext>
            </a:extLst>
          </p:cNvPr>
          <p:cNvSpPr>
            <a:spLocks noGrp="1"/>
          </p:cNvSpPr>
          <p:nvPr>
            <p:ph type="title"/>
          </p:nvPr>
        </p:nvSpPr>
        <p:spPr/>
        <p:txBody>
          <a:bodyPr/>
          <a:lstStyle/>
          <a:p>
            <a:r>
              <a:rPr lang="en-US" dirty="0" err="1"/>
              <a:t>macro_preprocess_wavelengths</a:t>
            </a:r>
            <a:endParaRPr lang="en-US" dirty="0"/>
          </a:p>
        </p:txBody>
      </p:sp>
      <p:pic>
        <p:nvPicPr>
          <p:cNvPr id="7" name="Picture 6">
            <a:extLst>
              <a:ext uri="{FF2B5EF4-FFF2-40B4-BE49-F238E27FC236}">
                <a16:creationId xmlns:a16="http://schemas.microsoft.com/office/drawing/2014/main" id="{A4982FA5-1502-12AD-9EA9-9E12F38D8E09}"/>
              </a:ext>
            </a:extLst>
          </p:cNvPr>
          <p:cNvPicPr>
            <a:picLocks noChangeAspect="1"/>
          </p:cNvPicPr>
          <p:nvPr/>
        </p:nvPicPr>
        <p:blipFill>
          <a:blip r:embed="rId2"/>
          <a:stretch>
            <a:fillRect/>
          </a:stretch>
        </p:blipFill>
        <p:spPr>
          <a:xfrm>
            <a:off x="541605" y="2066925"/>
            <a:ext cx="3000375" cy="2724150"/>
          </a:xfrm>
          <a:prstGeom prst="rect">
            <a:avLst/>
          </a:prstGeom>
        </p:spPr>
      </p:pic>
    </p:spTree>
    <p:extLst>
      <p:ext uri="{BB962C8B-B14F-4D97-AF65-F5344CB8AC3E}">
        <p14:creationId xmlns:p14="http://schemas.microsoft.com/office/powerpoint/2010/main" val="90809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FC66-90C7-B46A-CC56-50B8866A8003}"/>
              </a:ext>
            </a:extLst>
          </p:cNvPr>
          <p:cNvSpPr>
            <a:spLocks noGrp="1"/>
          </p:cNvSpPr>
          <p:nvPr>
            <p:ph type="title"/>
          </p:nvPr>
        </p:nvSpPr>
        <p:spPr/>
        <p:txBody>
          <a:bodyPr/>
          <a:lstStyle/>
          <a:p>
            <a:r>
              <a:rPr lang="en-US" dirty="0" err="1"/>
              <a:t>macro_preprocess_wavelengths</a:t>
            </a:r>
            <a:endParaRPr lang="en-US" dirty="0"/>
          </a:p>
        </p:txBody>
      </p:sp>
      <p:pic>
        <p:nvPicPr>
          <p:cNvPr id="7" name="Picture 6">
            <a:extLst>
              <a:ext uri="{FF2B5EF4-FFF2-40B4-BE49-F238E27FC236}">
                <a16:creationId xmlns:a16="http://schemas.microsoft.com/office/drawing/2014/main" id="{A4982FA5-1502-12AD-9EA9-9E12F38D8E09}"/>
              </a:ext>
            </a:extLst>
          </p:cNvPr>
          <p:cNvPicPr>
            <a:picLocks noChangeAspect="1"/>
          </p:cNvPicPr>
          <p:nvPr/>
        </p:nvPicPr>
        <p:blipFill>
          <a:blip r:embed="rId2"/>
          <a:stretch>
            <a:fillRect/>
          </a:stretch>
        </p:blipFill>
        <p:spPr>
          <a:xfrm>
            <a:off x="541605" y="2066925"/>
            <a:ext cx="3000375" cy="2724150"/>
          </a:xfrm>
          <a:prstGeom prst="rect">
            <a:avLst/>
          </a:prstGeom>
        </p:spPr>
      </p:pic>
      <p:sp>
        <p:nvSpPr>
          <p:cNvPr id="8" name="Rectangle 7">
            <a:extLst>
              <a:ext uri="{FF2B5EF4-FFF2-40B4-BE49-F238E27FC236}">
                <a16:creationId xmlns:a16="http://schemas.microsoft.com/office/drawing/2014/main" id="{A3C2F27E-67D3-30C8-9ED7-3A7314112E2A}"/>
              </a:ext>
            </a:extLst>
          </p:cNvPr>
          <p:cNvSpPr/>
          <p:nvPr/>
        </p:nvSpPr>
        <p:spPr>
          <a:xfrm>
            <a:off x="541604" y="2357610"/>
            <a:ext cx="2432949" cy="627961"/>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6694849-47A5-9CEE-DC35-7DD10E0D7BB6}"/>
              </a:ext>
            </a:extLst>
          </p:cNvPr>
          <p:cNvCxnSpPr>
            <a:cxnSpLocks/>
            <a:stCxn id="10" idx="1"/>
            <a:endCxn id="8" idx="3"/>
          </p:cNvCxnSpPr>
          <p:nvPr/>
        </p:nvCxnSpPr>
        <p:spPr>
          <a:xfrm flipH="1">
            <a:off x="2974553" y="1778430"/>
            <a:ext cx="1492787" cy="89316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97561A-F9FC-0DFC-7D35-5B6583FB6557}"/>
              </a:ext>
            </a:extLst>
          </p:cNvPr>
          <p:cNvSpPr txBox="1"/>
          <p:nvPr/>
        </p:nvSpPr>
        <p:spPr>
          <a:xfrm>
            <a:off x="4467340" y="1316765"/>
            <a:ext cx="4527933" cy="923330"/>
          </a:xfrm>
          <a:prstGeom prst="rect">
            <a:avLst/>
          </a:prstGeom>
          <a:solidFill>
            <a:schemeClr val="bg1">
              <a:alpha val="90000"/>
            </a:schemeClr>
          </a:solidFill>
          <a:ln>
            <a:solidFill>
              <a:srgbClr val="FF00FF"/>
            </a:solidFill>
          </a:ln>
        </p:spPr>
        <p:txBody>
          <a:bodyPr wrap="square" rtlCol="0">
            <a:spAutoFit/>
          </a:bodyPr>
          <a:lstStyle/>
          <a:p>
            <a:r>
              <a:rPr lang="en-US" dirty="0"/>
              <a:t>1) Insert dark values manually or use the button Read Dark File to select a dark recording and extract dark values.</a:t>
            </a:r>
          </a:p>
        </p:txBody>
      </p:sp>
      <p:sp>
        <p:nvSpPr>
          <p:cNvPr id="11" name="Rectangle 10">
            <a:extLst>
              <a:ext uri="{FF2B5EF4-FFF2-40B4-BE49-F238E27FC236}">
                <a16:creationId xmlns:a16="http://schemas.microsoft.com/office/drawing/2014/main" id="{318EA7CF-E7D1-4A18-4AF5-DAC2D303C986}"/>
              </a:ext>
            </a:extLst>
          </p:cNvPr>
          <p:cNvSpPr/>
          <p:nvPr/>
        </p:nvSpPr>
        <p:spPr>
          <a:xfrm>
            <a:off x="541604" y="3115019"/>
            <a:ext cx="3000375" cy="1269694"/>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CEEEFCB-57F8-2DC6-7B38-712578C14EEB}"/>
              </a:ext>
            </a:extLst>
          </p:cNvPr>
          <p:cNvCxnSpPr>
            <a:cxnSpLocks/>
            <a:stCxn id="13" idx="1"/>
            <a:endCxn id="11" idx="3"/>
          </p:cNvCxnSpPr>
          <p:nvPr/>
        </p:nvCxnSpPr>
        <p:spPr>
          <a:xfrm flipH="1">
            <a:off x="3541979" y="3678068"/>
            <a:ext cx="925360" cy="7179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972E2C-2AB0-2B5F-563F-5481606E89F5}"/>
              </a:ext>
            </a:extLst>
          </p:cNvPr>
          <p:cNvSpPr txBox="1"/>
          <p:nvPr/>
        </p:nvSpPr>
        <p:spPr>
          <a:xfrm>
            <a:off x="4467339" y="2523906"/>
            <a:ext cx="7183056" cy="2308324"/>
          </a:xfrm>
          <a:prstGeom prst="rect">
            <a:avLst/>
          </a:prstGeom>
          <a:solidFill>
            <a:schemeClr val="bg1">
              <a:alpha val="90000"/>
            </a:schemeClr>
          </a:solidFill>
          <a:ln>
            <a:solidFill>
              <a:srgbClr val="FF00FF"/>
            </a:solidFill>
          </a:ln>
        </p:spPr>
        <p:txBody>
          <a:bodyPr wrap="square" rtlCol="0">
            <a:spAutoFit/>
          </a:bodyPr>
          <a:lstStyle/>
          <a:p>
            <a:r>
              <a:rPr lang="en-US" dirty="0"/>
              <a:t>2) Select options:</a:t>
            </a:r>
          </a:p>
          <a:p>
            <a:r>
              <a:rPr lang="en-US" dirty="0"/>
              <a:t>-Median filter. Recommended in case of multiple z planes: it will reduce the 	bias toward high values introduced by the maximum projection.</a:t>
            </a:r>
          </a:p>
          <a:p>
            <a:r>
              <a:rPr lang="en-US" dirty="0"/>
              <a:t>-Z-stack. Check if you recorded multiple depths for each field. Specify the 	number of depths.</a:t>
            </a:r>
          </a:p>
          <a:p>
            <a:r>
              <a:rPr lang="en-US" dirty="0"/>
              <a:t>-Register wavelengths. The images of a field acquired at different 	wavelengths will be aligned to make it easier the process of ROI 	drawing later.</a:t>
            </a:r>
          </a:p>
        </p:txBody>
      </p:sp>
      <p:sp>
        <p:nvSpPr>
          <p:cNvPr id="19" name="Rectangle 18">
            <a:extLst>
              <a:ext uri="{FF2B5EF4-FFF2-40B4-BE49-F238E27FC236}">
                <a16:creationId xmlns:a16="http://schemas.microsoft.com/office/drawing/2014/main" id="{23299268-E010-9A05-5951-EBF2C9AB5393}"/>
              </a:ext>
            </a:extLst>
          </p:cNvPr>
          <p:cNvSpPr/>
          <p:nvPr/>
        </p:nvSpPr>
        <p:spPr>
          <a:xfrm>
            <a:off x="541604" y="4444723"/>
            <a:ext cx="1254146" cy="311620"/>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35D08F9C-08C1-4CCA-6FF5-38268656FD10}"/>
              </a:ext>
            </a:extLst>
          </p:cNvPr>
          <p:cNvCxnSpPr>
            <a:cxnSpLocks/>
            <a:stCxn id="21" idx="1"/>
            <a:endCxn id="19" idx="3"/>
          </p:cNvCxnSpPr>
          <p:nvPr/>
        </p:nvCxnSpPr>
        <p:spPr>
          <a:xfrm flipH="1" flipV="1">
            <a:off x="1795750" y="4600533"/>
            <a:ext cx="2671589" cy="1003712"/>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6E68F66-2C43-57B4-F35C-17D7E667B059}"/>
              </a:ext>
            </a:extLst>
          </p:cNvPr>
          <p:cNvSpPr txBox="1"/>
          <p:nvPr/>
        </p:nvSpPr>
        <p:spPr>
          <a:xfrm>
            <a:off x="4467339" y="5004080"/>
            <a:ext cx="7183056" cy="1200329"/>
          </a:xfrm>
          <a:prstGeom prst="rect">
            <a:avLst/>
          </a:prstGeom>
          <a:solidFill>
            <a:schemeClr val="bg1">
              <a:alpha val="90000"/>
            </a:schemeClr>
          </a:solidFill>
          <a:ln>
            <a:solidFill>
              <a:srgbClr val="FF00FF"/>
            </a:solidFill>
          </a:ln>
        </p:spPr>
        <p:txBody>
          <a:bodyPr wrap="square" rtlCol="0">
            <a:spAutoFit/>
          </a:bodyPr>
          <a:lstStyle/>
          <a:p>
            <a:r>
              <a:rPr lang="en-US" dirty="0"/>
              <a:t>3) Load files and save processed images, one image per channel. Note that this app supports multiple fields acquired at each wavelength (using multiple “Cycles” in </a:t>
            </a:r>
            <a:r>
              <a:rPr lang="en-US" dirty="0" err="1"/>
              <a:t>PrarieView</a:t>
            </a:r>
            <a:r>
              <a:rPr lang="en-US" dirty="0"/>
              <a:t>). In case of multiple fields, they are saved as “field 1”, “field 2”…</a:t>
            </a:r>
          </a:p>
        </p:txBody>
      </p:sp>
    </p:spTree>
    <p:extLst>
      <p:ext uri="{BB962C8B-B14F-4D97-AF65-F5344CB8AC3E}">
        <p14:creationId xmlns:p14="http://schemas.microsoft.com/office/powerpoint/2010/main" val="325211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pic>
        <p:nvPicPr>
          <p:cNvPr id="5" name="Picture 4">
            <a:extLst>
              <a:ext uri="{FF2B5EF4-FFF2-40B4-BE49-F238E27FC236}">
                <a16:creationId xmlns:a16="http://schemas.microsoft.com/office/drawing/2014/main" id="{92B5614C-86FD-867B-3BD2-5191A2D47B9D}"/>
              </a:ext>
            </a:extLst>
          </p:cNvPr>
          <p:cNvPicPr>
            <a:picLocks noChangeAspect="1"/>
          </p:cNvPicPr>
          <p:nvPr/>
        </p:nvPicPr>
        <p:blipFill>
          <a:blip r:embed="rId2"/>
          <a:stretch>
            <a:fillRect/>
          </a:stretch>
        </p:blipFill>
        <p:spPr>
          <a:xfrm>
            <a:off x="838200" y="1430094"/>
            <a:ext cx="9335245" cy="5187142"/>
          </a:xfrm>
          <a:prstGeom prst="rect">
            <a:avLst/>
          </a:prstGeom>
        </p:spPr>
      </p:pic>
    </p:spTree>
    <p:extLst>
      <p:ext uri="{BB962C8B-B14F-4D97-AF65-F5344CB8AC3E}">
        <p14:creationId xmlns:p14="http://schemas.microsoft.com/office/powerpoint/2010/main" val="420495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pic>
        <p:nvPicPr>
          <p:cNvPr id="5" name="Picture 4">
            <a:extLst>
              <a:ext uri="{FF2B5EF4-FFF2-40B4-BE49-F238E27FC236}">
                <a16:creationId xmlns:a16="http://schemas.microsoft.com/office/drawing/2014/main" id="{92B5614C-86FD-867B-3BD2-5191A2D47B9D}"/>
              </a:ext>
            </a:extLst>
          </p:cNvPr>
          <p:cNvPicPr>
            <a:picLocks noChangeAspect="1"/>
          </p:cNvPicPr>
          <p:nvPr/>
        </p:nvPicPr>
        <p:blipFill>
          <a:blip r:embed="rId2"/>
          <a:stretch>
            <a:fillRect/>
          </a:stretch>
        </p:blipFill>
        <p:spPr>
          <a:xfrm>
            <a:off x="838200" y="1430094"/>
            <a:ext cx="9335245" cy="5187142"/>
          </a:xfrm>
          <a:prstGeom prst="rect">
            <a:avLst/>
          </a:prstGeom>
        </p:spPr>
      </p:pic>
      <p:sp>
        <p:nvSpPr>
          <p:cNvPr id="6" name="Rectangle 5">
            <a:extLst>
              <a:ext uri="{FF2B5EF4-FFF2-40B4-BE49-F238E27FC236}">
                <a16:creationId xmlns:a16="http://schemas.microsoft.com/office/drawing/2014/main" id="{56C3E1FA-4721-1B3D-E387-AA224B8B71C4}"/>
              </a:ext>
            </a:extLst>
          </p:cNvPr>
          <p:cNvSpPr/>
          <p:nvPr/>
        </p:nvSpPr>
        <p:spPr>
          <a:xfrm>
            <a:off x="838200" y="1690688"/>
            <a:ext cx="1938051" cy="887259"/>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2776251" y="1257155"/>
            <a:ext cx="1106336" cy="877163"/>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882587" y="933989"/>
            <a:ext cx="5547851" cy="646331"/>
          </a:xfrm>
          <a:prstGeom prst="rect">
            <a:avLst/>
          </a:prstGeom>
          <a:solidFill>
            <a:schemeClr val="bg1">
              <a:alpha val="90000"/>
            </a:schemeClr>
          </a:solidFill>
          <a:ln>
            <a:solidFill>
              <a:srgbClr val="FF00FF"/>
            </a:solidFill>
          </a:ln>
        </p:spPr>
        <p:txBody>
          <a:bodyPr wrap="square" rtlCol="0">
            <a:spAutoFit/>
          </a:bodyPr>
          <a:lstStyle/>
          <a:p>
            <a:r>
              <a:rPr lang="en-US" dirty="0"/>
              <a:t>1) Load Ch1 of a preprocessed field. Ch2 will be automatically detected.</a:t>
            </a:r>
          </a:p>
        </p:txBody>
      </p:sp>
    </p:spTree>
    <p:extLst>
      <p:ext uri="{BB962C8B-B14F-4D97-AF65-F5344CB8AC3E}">
        <p14:creationId xmlns:p14="http://schemas.microsoft.com/office/powerpoint/2010/main" val="108590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84E795-8AE6-1E67-FBED-E45DE9548CE8}"/>
              </a:ext>
            </a:extLst>
          </p:cNvPr>
          <p:cNvPicPr>
            <a:picLocks noChangeAspect="1"/>
          </p:cNvPicPr>
          <p:nvPr/>
        </p:nvPicPr>
        <p:blipFill>
          <a:blip r:embed="rId2"/>
          <a:stretch>
            <a:fillRect/>
          </a:stretch>
        </p:blipFill>
        <p:spPr>
          <a:xfrm>
            <a:off x="838200" y="1430094"/>
            <a:ext cx="9335245"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6" name="Rectangle 5">
            <a:extLst>
              <a:ext uri="{FF2B5EF4-FFF2-40B4-BE49-F238E27FC236}">
                <a16:creationId xmlns:a16="http://schemas.microsoft.com/office/drawing/2014/main" id="{56C3E1FA-4721-1B3D-E387-AA224B8B71C4}"/>
              </a:ext>
            </a:extLst>
          </p:cNvPr>
          <p:cNvSpPr/>
          <p:nvPr/>
        </p:nvSpPr>
        <p:spPr>
          <a:xfrm>
            <a:off x="838200" y="2541741"/>
            <a:ext cx="1938051" cy="187602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2776251" y="879439"/>
            <a:ext cx="1128370" cy="260031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449179" cy="1477328"/>
          </a:xfrm>
          <a:prstGeom prst="rect">
            <a:avLst/>
          </a:prstGeom>
          <a:solidFill>
            <a:schemeClr val="bg1">
              <a:alpha val="90000"/>
            </a:schemeClr>
          </a:solidFill>
          <a:ln>
            <a:solidFill>
              <a:srgbClr val="FF00FF"/>
            </a:solidFill>
          </a:ln>
        </p:spPr>
        <p:txBody>
          <a:bodyPr wrap="square" rtlCol="0">
            <a:spAutoFit/>
          </a:bodyPr>
          <a:lstStyle/>
          <a:p>
            <a:pPr algn="just"/>
            <a:r>
              <a:rPr lang="en-US" dirty="0"/>
              <a:t>2) Make a binary mask. I suggest to use an adaptive (local) threshold with a neighborhood between the average cell size and twice its size. Adjust sensitivity and adjust the size of the structuring elements for opening and erosion. Check “Overlay binarization” to visualize the mask on top of the images.</a:t>
            </a:r>
          </a:p>
        </p:txBody>
      </p:sp>
    </p:spTree>
    <p:extLst>
      <p:ext uri="{BB962C8B-B14F-4D97-AF65-F5344CB8AC3E}">
        <p14:creationId xmlns:p14="http://schemas.microsoft.com/office/powerpoint/2010/main" val="98597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84E795-8AE6-1E67-FBED-E45DE9548CE8}"/>
              </a:ext>
            </a:extLst>
          </p:cNvPr>
          <p:cNvPicPr>
            <a:picLocks noChangeAspect="1"/>
          </p:cNvPicPr>
          <p:nvPr/>
        </p:nvPicPr>
        <p:blipFill>
          <a:blip r:embed="rId2"/>
          <a:stretch>
            <a:fillRect/>
          </a:stretch>
        </p:blipFill>
        <p:spPr>
          <a:xfrm>
            <a:off x="838200" y="1430094"/>
            <a:ext cx="9335245"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6" name="Rectangle 5">
            <a:extLst>
              <a:ext uri="{FF2B5EF4-FFF2-40B4-BE49-F238E27FC236}">
                <a16:creationId xmlns:a16="http://schemas.microsoft.com/office/drawing/2014/main" id="{56C3E1FA-4721-1B3D-E387-AA224B8B71C4}"/>
              </a:ext>
            </a:extLst>
          </p:cNvPr>
          <p:cNvSpPr/>
          <p:nvPr/>
        </p:nvSpPr>
        <p:spPr>
          <a:xfrm>
            <a:off x="838200" y="4494882"/>
            <a:ext cx="1100769" cy="30847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1938969" y="325441"/>
            <a:ext cx="1965652" cy="43236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449179" cy="369332"/>
          </a:xfrm>
          <a:prstGeom prst="rect">
            <a:avLst/>
          </a:prstGeom>
          <a:solidFill>
            <a:schemeClr val="bg1">
              <a:alpha val="90000"/>
            </a:schemeClr>
          </a:solidFill>
          <a:ln>
            <a:solidFill>
              <a:srgbClr val="FF00FF"/>
            </a:solidFill>
          </a:ln>
        </p:spPr>
        <p:txBody>
          <a:bodyPr wrap="square" rtlCol="0">
            <a:spAutoFit/>
          </a:bodyPr>
          <a:lstStyle/>
          <a:p>
            <a:pPr algn="just"/>
            <a:r>
              <a:rPr lang="en-US" dirty="0"/>
              <a:t>3) Open </a:t>
            </a:r>
            <a:r>
              <a:rPr lang="en-US" dirty="0" err="1"/>
              <a:t>ROImanager</a:t>
            </a:r>
            <a:r>
              <a:rPr lang="en-US" dirty="0"/>
              <a:t>.</a:t>
            </a:r>
          </a:p>
        </p:txBody>
      </p:sp>
      <p:pic>
        <p:nvPicPr>
          <p:cNvPr id="12" name="Picture 11">
            <a:extLst>
              <a:ext uri="{FF2B5EF4-FFF2-40B4-BE49-F238E27FC236}">
                <a16:creationId xmlns:a16="http://schemas.microsoft.com/office/drawing/2014/main" id="{AEB278D7-53FC-85CF-95A3-B24940AA12D7}"/>
              </a:ext>
            </a:extLst>
          </p:cNvPr>
          <p:cNvPicPr>
            <a:picLocks noChangeAspect="1"/>
          </p:cNvPicPr>
          <p:nvPr/>
        </p:nvPicPr>
        <p:blipFill>
          <a:blip r:embed="rId3"/>
          <a:stretch>
            <a:fillRect/>
          </a:stretch>
        </p:blipFill>
        <p:spPr>
          <a:xfrm>
            <a:off x="4801231" y="1730372"/>
            <a:ext cx="6972300" cy="3438525"/>
          </a:xfrm>
          <a:prstGeom prst="rect">
            <a:avLst/>
          </a:prstGeom>
        </p:spPr>
      </p:pic>
    </p:spTree>
    <p:extLst>
      <p:ext uri="{BB962C8B-B14F-4D97-AF65-F5344CB8AC3E}">
        <p14:creationId xmlns:p14="http://schemas.microsoft.com/office/powerpoint/2010/main" val="204660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C2280-F2C1-1A98-C813-97E399E3556D}"/>
              </a:ext>
            </a:extLst>
          </p:cNvPr>
          <p:cNvPicPr>
            <a:picLocks noChangeAspect="1"/>
          </p:cNvPicPr>
          <p:nvPr/>
        </p:nvPicPr>
        <p:blipFill>
          <a:blip r:embed="rId2"/>
          <a:stretch>
            <a:fillRect/>
          </a:stretch>
        </p:blipFill>
        <p:spPr>
          <a:xfrm>
            <a:off x="838201" y="1427717"/>
            <a:ext cx="9335244"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6" name="Rectangle 5">
            <a:extLst>
              <a:ext uri="{FF2B5EF4-FFF2-40B4-BE49-F238E27FC236}">
                <a16:creationId xmlns:a16="http://schemas.microsoft.com/office/drawing/2014/main" id="{56C3E1FA-4721-1B3D-E387-AA224B8B71C4}"/>
              </a:ext>
            </a:extLst>
          </p:cNvPr>
          <p:cNvSpPr/>
          <p:nvPr/>
        </p:nvSpPr>
        <p:spPr>
          <a:xfrm>
            <a:off x="838200" y="4748270"/>
            <a:ext cx="1949067" cy="815248"/>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2787267" y="740940"/>
            <a:ext cx="1117354" cy="441495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449179" cy="1200329"/>
          </a:xfrm>
          <a:prstGeom prst="rect">
            <a:avLst/>
          </a:prstGeom>
          <a:solidFill>
            <a:schemeClr val="bg1">
              <a:alpha val="90000"/>
            </a:schemeClr>
          </a:solidFill>
          <a:ln>
            <a:solidFill>
              <a:srgbClr val="FF00FF"/>
            </a:solidFill>
          </a:ln>
        </p:spPr>
        <p:txBody>
          <a:bodyPr wrap="square" rtlCol="0">
            <a:spAutoFit/>
          </a:bodyPr>
          <a:lstStyle/>
          <a:p>
            <a:pPr algn="just"/>
            <a:r>
              <a:rPr lang="en-US" dirty="0"/>
              <a:t>5) Adjust max and min ROI areas and ask the app to draw the ROIs for you. If you choose “Remove planar background”, the following operations are done:</a:t>
            </a:r>
          </a:p>
          <a:p>
            <a:pPr marL="342900" indent="-342900" algn="just">
              <a:buFont typeface="+mj-lt"/>
              <a:buAutoNum type="arabicPeriod"/>
            </a:pPr>
            <a:r>
              <a:rPr lang="en-US" dirty="0"/>
              <a:t>All the false pixels in the binary mask are considered as background</a:t>
            </a:r>
          </a:p>
          <a:p>
            <a:pPr marL="342900" indent="-342900" algn="just">
              <a:buFont typeface="+mj-lt"/>
              <a:buAutoNum type="arabicPeriod"/>
            </a:pPr>
            <a:r>
              <a:rPr lang="en-US" dirty="0"/>
              <a:t>A plane is fitted to those pixels, and it is subtracted to the whole image.</a:t>
            </a:r>
          </a:p>
        </p:txBody>
      </p:sp>
      <p:pic>
        <p:nvPicPr>
          <p:cNvPr id="15" name="Picture 14">
            <a:extLst>
              <a:ext uri="{FF2B5EF4-FFF2-40B4-BE49-F238E27FC236}">
                <a16:creationId xmlns:a16="http://schemas.microsoft.com/office/drawing/2014/main" id="{204FDEDC-4DC9-4B3D-09BB-FC6B3F6DFDA6}"/>
              </a:ext>
            </a:extLst>
          </p:cNvPr>
          <p:cNvPicPr>
            <a:picLocks noChangeAspect="1"/>
          </p:cNvPicPr>
          <p:nvPr/>
        </p:nvPicPr>
        <p:blipFill>
          <a:blip r:embed="rId3"/>
          <a:stretch>
            <a:fillRect/>
          </a:stretch>
        </p:blipFill>
        <p:spPr>
          <a:xfrm>
            <a:off x="4801231" y="1730371"/>
            <a:ext cx="6972300" cy="3438525"/>
          </a:xfrm>
          <a:prstGeom prst="rect">
            <a:avLst/>
          </a:prstGeom>
        </p:spPr>
      </p:pic>
    </p:spTree>
    <p:extLst>
      <p:ext uri="{BB962C8B-B14F-4D97-AF65-F5344CB8AC3E}">
        <p14:creationId xmlns:p14="http://schemas.microsoft.com/office/powerpoint/2010/main" val="405658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C2280-F2C1-1A98-C813-97E399E3556D}"/>
              </a:ext>
            </a:extLst>
          </p:cNvPr>
          <p:cNvPicPr>
            <a:picLocks noChangeAspect="1"/>
          </p:cNvPicPr>
          <p:nvPr/>
        </p:nvPicPr>
        <p:blipFill>
          <a:blip r:embed="rId2"/>
          <a:stretch>
            <a:fillRect/>
          </a:stretch>
        </p:blipFill>
        <p:spPr>
          <a:xfrm>
            <a:off x="838201" y="1427717"/>
            <a:ext cx="9335244"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6" name="Rectangle 5">
            <a:extLst>
              <a:ext uri="{FF2B5EF4-FFF2-40B4-BE49-F238E27FC236}">
                <a16:creationId xmlns:a16="http://schemas.microsoft.com/office/drawing/2014/main" id="{56C3E1FA-4721-1B3D-E387-AA224B8B71C4}"/>
              </a:ext>
            </a:extLst>
          </p:cNvPr>
          <p:cNvSpPr/>
          <p:nvPr/>
        </p:nvSpPr>
        <p:spPr>
          <a:xfrm>
            <a:off x="838200" y="4748270"/>
            <a:ext cx="1949067" cy="815248"/>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2787267" y="740940"/>
            <a:ext cx="1117354" cy="441495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449179" cy="1200329"/>
          </a:xfrm>
          <a:prstGeom prst="rect">
            <a:avLst/>
          </a:prstGeom>
          <a:solidFill>
            <a:schemeClr val="bg1">
              <a:alpha val="90000"/>
            </a:schemeClr>
          </a:solidFill>
          <a:ln>
            <a:solidFill>
              <a:srgbClr val="FF00FF"/>
            </a:solidFill>
          </a:ln>
        </p:spPr>
        <p:txBody>
          <a:bodyPr wrap="square" rtlCol="0">
            <a:spAutoFit/>
          </a:bodyPr>
          <a:lstStyle/>
          <a:p>
            <a:pPr algn="just"/>
            <a:r>
              <a:rPr lang="en-US" dirty="0"/>
              <a:t>5) Adjust max and min ROI areas and ask the app to draw the ROIs for you. If you choose “Remove planar background”, the following operations are done:</a:t>
            </a:r>
          </a:p>
          <a:p>
            <a:pPr marL="342900" indent="-342900" algn="just">
              <a:buFont typeface="+mj-lt"/>
              <a:buAutoNum type="arabicPeriod"/>
            </a:pPr>
            <a:r>
              <a:rPr lang="en-US" dirty="0"/>
              <a:t>All the false pixels in the binary mask are considered as background</a:t>
            </a:r>
          </a:p>
          <a:p>
            <a:pPr marL="342900" indent="-342900" algn="just">
              <a:buFont typeface="+mj-lt"/>
              <a:buAutoNum type="arabicPeriod"/>
            </a:pPr>
            <a:r>
              <a:rPr lang="en-US" dirty="0"/>
              <a:t>A plane is fitted to those pixels, and it is subtracted to the whole image.</a:t>
            </a:r>
          </a:p>
        </p:txBody>
      </p:sp>
      <p:pic>
        <p:nvPicPr>
          <p:cNvPr id="15" name="Picture 14">
            <a:extLst>
              <a:ext uri="{FF2B5EF4-FFF2-40B4-BE49-F238E27FC236}">
                <a16:creationId xmlns:a16="http://schemas.microsoft.com/office/drawing/2014/main" id="{204FDEDC-4DC9-4B3D-09BB-FC6B3F6DFDA6}"/>
              </a:ext>
            </a:extLst>
          </p:cNvPr>
          <p:cNvPicPr>
            <a:picLocks noChangeAspect="1"/>
          </p:cNvPicPr>
          <p:nvPr/>
        </p:nvPicPr>
        <p:blipFill>
          <a:blip r:embed="rId3"/>
          <a:stretch>
            <a:fillRect/>
          </a:stretch>
        </p:blipFill>
        <p:spPr>
          <a:xfrm>
            <a:off x="4801231" y="1730371"/>
            <a:ext cx="6972300" cy="3438525"/>
          </a:xfrm>
          <a:prstGeom prst="rect">
            <a:avLst/>
          </a:prstGeom>
        </p:spPr>
      </p:pic>
      <p:sp>
        <p:nvSpPr>
          <p:cNvPr id="4" name="Rectangle 3">
            <a:extLst>
              <a:ext uri="{FF2B5EF4-FFF2-40B4-BE49-F238E27FC236}">
                <a16:creationId xmlns:a16="http://schemas.microsoft.com/office/drawing/2014/main" id="{149EEBED-EAAB-68BA-2B0E-96B2FAF1D843}"/>
              </a:ext>
            </a:extLst>
          </p:cNvPr>
          <p:cNvSpPr/>
          <p:nvPr/>
        </p:nvSpPr>
        <p:spPr>
          <a:xfrm>
            <a:off x="10504812" y="2745460"/>
            <a:ext cx="1268719" cy="174010"/>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B9F698-FCF7-FC41-7746-87090E994469}"/>
              </a:ext>
            </a:extLst>
          </p:cNvPr>
          <p:cNvSpPr txBox="1"/>
          <p:nvPr/>
        </p:nvSpPr>
        <p:spPr>
          <a:xfrm>
            <a:off x="5918585" y="2734336"/>
            <a:ext cx="4256320" cy="369332"/>
          </a:xfrm>
          <a:prstGeom prst="rect">
            <a:avLst/>
          </a:prstGeom>
          <a:solidFill>
            <a:schemeClr val="bg1">
              <a:alpha val="90000"/>
            </a:schemeClr>
          </a:solidFill>
          <a:ln>
            <a:solidFill>
              <a:srgbClr val="FF00FF"/>
            </a:solidFill>
          </a:ln>
        </p:spPr>
        <p:txBody>
          <a:bodyPr wrap="square" rtlCol="0">
            <a:spAutoFit/>
          </a:bodyPr>
          <a:lstStyle/>
          <a:p>
            <a:r>
              <a:rPr lang="en-US" dirty="0"/>
              <a:t>Select one or more ROIs to visualize them</a:t>
            </a:r>
          </a:p>
        </p:txBody>
      </p:sp>
      <p:cxnSp>
        <p:nvCxnSpPr>
          <p:cNvPr id="10" name="Straight Arrow Connector 9">
            <a:extLst>
              <a:ext uri="{FF2B5EF4-FFF2-40B4-BE49-F238E27FC236}">
                <a16:creationId xmlns:a16="http://schemas.microsoft.com/office/drawing/2014/main" id="{BBAC5439-B34D-1406-1D34-72F81516598F}"/>
              </a:ext>
            </a:extLst>
          </p:cNvPr>
          <p:cNvCxnSpPr>
            <a:cxnSpLocks/>
            <a:stCxn id="9" idx="3"/>
            <a:endCxn id="4" idx="1"/>
          </p:cNvCxnSpPr>
          <p:nvPr/>
        </p:nvCxnSpPr>
        <p:spPr>
          <a:xfrm flipV="1">
            <a:off x="10174905" y="2832465"/>
            <a:ext cx="329907" cy="8653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6B5126-E452-82B5-E577-CD5F40629CAC}"/>
              </a:ext>
            </a:extLst>
          </p:cNvPr>
          <p:cNvSpPr/>
          <p:nvPr/>
        </p:nvSpPr>
        <p:spPr>
          <a:xfrm>
            <a:off x="10504812" y="4905811"/>
            <a:ext cx="280701" cy="250084"/>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9D6A24D-7AF4-DAC0-D365-568E37FB50AF}"/>
              </a:ext>
            </a:extLst>
          </p:cNvPr>
          <p:cNvSpPr txBox="1"/>
          <p:nvPr/>
        </p:nvSpPr>
        <p:spPr>
          <a:xfrm>
            <a:off x="5918585" y="3624072"/>
            <a:ext cx="4256320" cy="369332"/>
          </a:xfrm>
          <a:prstGeom prst="rect">
            <a:avLst/>
          </a:prstGeom>
          <a:solidFill>
            <a:schemeClr val="bg1">
              <a:alpha val="90000"/>
            </a:schemeClr>
          </a:solidFill>
          <a:ln>
            <a:solidFill>
              <a:srgbClr val="FF00FF"/>
            </a:solidFill>
          </a:ln>
        </p:spPr>
        <p:txBody>
          <a:bodyPr wrap="square" rtlCol="0">
            <a:spAutoFit/>
          </a:bodyPr>
          <a:lstStyle/>
          <a:p>
            <a:r>
              <a:rPr lang="en-US" dirty="0"/>
              <a:t>Toggle ON to visualize all the ROIs</a:t>
            </a:r>
          </a:p>
        </p:txBody>
      </p:sp>
      <p:cxnSp>
        <p:nvCxnSpPr>
          <p:cNvPr id="20" name="Straight Arrow Connector 19">
            <a:extLst>
              <a:ext uri="{FF2B5EF4-FFF2-40B4-BE49-F238E27FC236}">
                <a16:creationId xmlns:a16="http://schemas.microsoft.com/office/drawing/2014/main" id="{218667F5-6FB5-51E3-957F-290598A58C17}"/>
              </a:ext>
            </a:extLst>
          </p:cNvPr>
          <p:cNvCxnSpPr>
            <a:cxnSpLocks/>
            <a:stCxn id="19" idx="3"/>
            <a:endCxn id="18" idx="1"/>
          </p:cNvCxnSpPr>
          <p:nvPr/>
        </p:nvCxnSpPr>
        <p:spPr>
          <a:xfrm>
            <a:off x="10174905" y="3808738"/>
            <a:ext cx="329907" cy="1222115"/>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C9BFB0C-7E7E-584A-9294-608D34519EFF}"/>
              </a:ext>
            </a:extLst>
          </p:cNvPr>
          <p:cNvSpPr/>
          <p:nvPr/>
        </p:nvSpPr>
        <p:spPr>
          <a:xfrm>
            <a:off x="11492830" y="4905343"/>
            <a:ext cx="280701" cy="250084"/>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2B8F5A-E213-26AE-ED3D-3863292D9263}"/>
              </a:ext>
            </a:extLst>
          </p:cNvPr>
          <p:cNvSpPr txBox="1"/>
          <p:nvPr/>
        </p:nvSpPr>
        <p:spPr>
          <a:xfrm>
            <a:off x="5917125" y="3179204"/>
            <a:ext cx="4256320" cy="369332"/>
          </a:xfrm>
          <a:prstGeom prst="rect">
            <a:avLst/>
          </a:prstGeom>
          <a:solidFill>
            <a:schemeClr val="bg1">
              <a:alpha val="90000"/>
            </a:schemeClr>
          </a:solidFill>
          <a:ln>
            <a:solidFill>
              <a:srgbClr val="FF00FF"/>
            </a:solidFill>
          </a:ln>
        </p:spPr>
        <p:txBody>
          <a:bodyPr wrap="square" rtlCol="0">
            <a:spAutoFit/>
          </a:bodyPr>
          <a:lstStyle/>
          <a:p>
            <a:r>
              <a:rPr lang="en-US" dirty="0"/>
              <a:t>Delete selected ROIs</a:t>
            </a:r>
          </a:p>
        </p:txBody>
      </p:sp>
      <p:cxnSp>
        <p:nvCxnSpPr>
          <p:cNvPr id="28" name="Straight Arrow Connector 27">
            <a:extLst>
              <a:ext uri="{FF2B5EF4-FFF2-40B4-BE49-F238E27FC236}">
                <a16:creationId xmlns:a16="http://schemas.microsoft.com/office/drawing/2014/main" id="{FA98C8D7-99A5-2095-78AB-DCA958B1FE54}"/>
              </a:ext>
            </a:extLst>
          </p:cNvPr>
          <p:cNvCxnSpPr>
            <a:cxnSpLocks/>
            <a:stCxn id="27" idx="3"/>
            <a:endCxn id="26" idx="1"/>
          </p:cNvCxnSpPr>
          <p:nvPr/>
        </p:nvCxnSpPr>
        <p:spPr>
          <a:xfrm>
            <a:off x="10173445" y="3363870"/>
            <a:ext cx="1319385" cy="1666515"/>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E10D500-5921-D705-EF4F-EF8F9D90AC40}"/>
              </a:ext>
            </a:extLst>
          </p:cNvPr>
          <p:cNvSpPr/>
          <p:nvPr/>
        </p:nvSpPr>
        <p:spPr>
          <a:xfrm>
            <a:off x="7576609" y="2233722"/>
            <a:ext cx="2261454" cy="24041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68073F4-EE11-BA6E-D5AF-81D4535C2A42}"/>
              </a:ext>
            </a:extLst>
          </p:cNvPr>
          <p:cNvSpPr txBox="1"/>
          <p:nvPr/>
        </p:nvSpPr>
        <p:spPr>
          <a:xfrm>
            <a:off x="4745904" y="1604188"/>
            <a:ext cx="4256320" cy="369332"/>
          </a:xfrm>
          <a:prstGeom prst="rect">
            <a:avLst/>
          </a:prstGeom>
          <a:solidFill>
            <a:schemeClr val="bg1">
              <a:alpha val="90000"/>
            </a:schemeClr>
          </a:solidFill>
          <a:ln>
            <a:solidFill>
              <a:srgbClr val="FF00FF"/>
            </a:solidFill>
          </a:ln>
        </p:spPr>
        <p:txBody>
          <a:bodyPr wrap="square" rtlCol="0">
            <a:spAutoFit/>
          </a:bodyPr>
          <a:lstStyle/>
          <a:p>
            <a:r>
              <a:rPr lang="en-US" dirty="0"/>
              <a:t>Move ROIs to a different axes of </a:t>
            </a:r>
            <a:r>
              <a:rPr lang="en-US" dirty="0" err="1"/>
              <a:t>eROIClo</a:t>
            </a:r>
            <a:endParaRPr lang="en-US" dirty="0"/>
          </a:p>
        </p:txBody>
      </p:sp>
      <p:cxnSp>
        <p:nvCxnSpPr>
          <p:cNvPr id="38" name="Straight Arrow Connector 37">
            <a:extLst>
              <a:ext uri="{FF2B5EF4-FFF2-40B4-BE49-F238E27FC236}">
                <a16:creationId xmlns:a16="http://schemas.microsoft.com/office/drawing/2014/main" id="{EFAD82C7-9991-A58B-6257-BB9AEDAC3B10}"/>
              </a:ext>
            </a:extLst>
          </p:cNvPr>
          <p:cNvCxnSpPr>
            <a:cxnSpLocks/>
            <a:stCxn id="37" idx="2"/>
            <a:endCxn id="36" idx="1"/>
          </p:cNvCxnSpPr>
          <p:nvPr/>
        </p:nvCxnSpPr>
        <p:spPr>
          <a:xfrm>
            <a:off x="6874064" y="1973520"/>
            <a:ext cx="702545" cy="38040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46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CD33-6B23-B84F-D10F-37A99B8C55C0}"/>
              </a:ext>
            </a:extLst>
          </p:cNvPr>
          <p:cNvSpPr>
            <a:spLocks noGrp="1"/>
          </p:cNvSpPr>
          <p:nvPr>
            <p:ph type="title"/>
          </p:nvPr>
        </p:nvSpPr>
        <p:spPr/>
        <p:txBody>
          <a:bodyPr/>
          <a:lstStyle/>
          <a:p>
            <a:r>
              <a:rPr lang="en-US" dirty="0"/>
              <a:t>Intro</a:t>
            </a:r>
          </a:p>
        </p:txBody>
      </p:sp>
      <p:sp>
        <p:nvSpPr>
          <p:cNvPr id="4" name="TextBox 3">
            <a:extLst>
              <a:ext uri="{FF2B5EF4-FFF2-40B4-BE49-F238E27FC236}">
                <a16:creationId xmlns:a16="http://schemas.microsoft.com/office/drawing/2014/main" id="{36178FB6-318A-A5EA-5917-A8726BEDD50C}"/>
              </a:ext>
            </a:extLst>
          </p:cNvPr>
          <p:cNvSpPr txBox="1"/>
          <p:nvPr/>
        </p:nvSpPr>
        <p:spPr>
          <a:xfrm>
            <a:off x="838201" y="1531345"/>
            <a:ext cx="11247304" cy="4247317"/>
          </a:xfrm>
          <a:prstGeom prst="rect">
            <a:avLst/>
          </a:prstGeom>
          <a:noFill/>
        </p:spPr>
        <p:txBody>
          <a:bodyPr wrap="square" rtlCol="0">
            <a:spAutoFit/>
          </a:bodyPr>
          <a:lstStyle/>
          <a:p>
            <a:pPr algn="just"/>
            <a:r>
              <a:rPr lang="en-US" dirty="0"/>
              <a:t>This suite includes 3 apps for image preprocessing:</a:t>
            </a:r>
          </a:p>
          <a:p>
            <a:pPr marL="342900" indent="-342900" algn="just">
              <a:buFont typeface="+mj-lt"/>
              <a:buAutoNum type="arabicPeriod"/>
            </a:pPr>
            <a:r>
              <a:rPr lang="en-US" b="1" dirty="0" err="1"/>
              <a:t>FlatFieldAnalyzer</a:t>
            </a:r>
            <a:r>
              <a:rPr lang="en-US" dirty="0"/>
              <a:t>: Obtain and analyze images obtained from a sample of Rhodamine 6G, for flat field correction 	and for monitoring the relative gain of the </a:t>
            </a:r>
            <a:r>
              <a:rPr lang="en-US" dirty="0" err="1"/>
              <a:t>PMTs.</a:t>
            </a:r>
            <a:endParaRPr lang="en-US" dirty="0"/>
          </a:p>
          <a:p>
            <a:pPr marL="342900" indent="-342900" algn="just">
              <a:buFont typeface="+mj-lt"/>
              <a:buAutoNum type="arabicPeriod"/>
            </a:pPr>
            <a:r>
              <a:rPr lang="en-US" b="1" dirty="0" err="1"/>
              <a:t>macro_process_wavelengths</a:t>
            </a:r>
            <a:r>
              <a:rPr lang="en-US" dirty="0"/>
              <a:t>: This app performs some crucial steps on acquired images (collects images of the 	same	field acquired at different excitation wavelengths; corrects for flat field; filters, registers and 	computes the maximum projection of z-stacks; set saturating pixels to </a:t>
            </a:r>
            <a:r>
              <a:rPr lang="en-US" dirty="0" err="1"/>
              <a:t>NaN</a:t>
            </a:r>
            <a:r>
              <a:rPr lang="en-US" dirty="0"/>
              <a:t>). </a:t>
            </a:r>
          </a:p>
          <a:p>
            <a:pPr marL="342900" indent="-342900" algn="just">
              <a:buFont typeface="+mj-lt"/>
              <a:buAutoNum type="arabicPeriod"/>
            </a:pPr>
            <a:r>
              <a:rPr lang="en-US" b="1" dirty="0" err="1"/>
              <a:t>eROIClo</a:t>
            </a:r>
            <a:r>
              <a:rPr lang="en-US" dirty="0"/>
              <a:t>: This app is a tool for visualizing processed images and for drawing ROIs in a semi-automatic fashion. It 	uses a general-purpose app called </a:t>
            </a:r>
            <a:r>
              <a:rPr lang="en-US" dirty="0" err="1"/>
              <a:t>ROImanager</a:t>
            </a:r>
            <a:r>
              <a:rPr lang="en-US" dirty="0"/>
              <a:t> to manage and measure ROIs. The output is the mean 	chloride value for each ROI, at all the excitation wavelengths, for both channels, and it is copied as a string 	into the system clipboard. It can be conveniently pasted into Microsoft Excel sheets.</a:t>
            </a:r>
          </a:p>
          <a:p>
            <a:pPr marL="342900" indent="-342900" algn="just">
              <a:buFont typeface="+mj-lt"/>
              <a:buAutoNum type="arabicPeriod"/>
            </a:pPr>
            <a:endParaRPr lang="en-US" dirty="0"/>
          </a:p>
          <a:p>
            <a:pPr algn="just"/>
            <a:r>
              <a:rPr lang="en-US" dirty="0"/>
              <a:t>Finally, it includes an app for measuring pH and Chloride from fluorescence values, i.e. </a:t>
            </a:r>
            <a:r>
              <a:rPr lang="en-US" b="1" dirty="0"/>
              <a:t>ionNew_giugno2023_NewPhFunction</a:t>
            </a:r>
            <a:r>
              <a:rPr lang="en-US" dirty="0"/>
              <a:t>.</a:t>
            </a:r>
          </a:p>
          <a:p>
            <a:pPr algn="just"/>
            <a:endParaRPr lang="en-US" dirty="0"/>
          </a:p>
          <a:p>
            <a:pPr algn="just"/>
            <a:endParaRPr lang="en-US" dirty="0"/>
          </a:p>
        </p:txBody>
      </p:sp>
    </p:spTree>
    <p:extLst>
      <p:ext uri="{BB962C8B-B14F-4D97-AF65-F5344CB8AC3E}">
        <p14:creationId xmlns:p14="http://schemas.microsoft.com/office/powerpoint/2010/main" val="67096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C2280-F2C1-1A98-C813-97E399E3556D}"/>
              </a:ext>
            </a:extLst>
          </p:cNvPr>
          <p:cNvPicPr>
            <a:picLocks noChangeAspect="1"/>
          </p:cNvPicPr>
          <p:nvPr/>
        </p:nvPicPr>
        <p:blipFill>
          <a:blip r:embed="rId2"/>
          <a:stretch>
            <a:fillRect/>
          </a:stretch>
        </p:blipFill>
        <p:spPr>
          <a:xfrm>
            <a:off x="838201" y="1427717"/>
            <a:ext cx="9335244"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6" name="Rectangle 5">
            <a:extLst>
              <a:ext uri="{FF2B5EF4-FFF2-40B4-BE49-F238E27FC236}">
                <a16:creationId xmlns:a16="http://schemas.microsoft.com/office/drawing/2014/main" id="{56C3E1FA-4721-1B3D-E387-AA224B8B71C4}"/>
              </a:ext>
            </a:extLst>
          </p:cNvPr>
          <p:cNvSpPr/>
          <p:nvPr/>
        </p:nvSpPr>
        <p:spPr>
          <a:xfrm>
            <a:off x="925417" y="5717754"/>
            <a:ext cx="1773716" cy="37457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1"/>
            <a:endCxn id="6" idx="3"/>
          </p:cNvCxnSpPr>
          <p:nvPr/>
        </p:nvCxnSpPr>
        <p:spPr>
          <a:xfrm flipH="1">
            <a:off x="2699133" y="463941"/>
            <a:ext cx="1205488" cy="544110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449179" cy="646331"/>
          </a:xfrm>
          <a:prstGeom prst="rect">
            <a:avLst/>
          </a:prstGeom>
          <a:solidFill>
            <a:schemeClr val="bg1">
              <a:alpha val="90000"/>
            </a:schemeClr>
          </a:solidFill>
          <a:ln>
            <a:solidFill>
              <a:srgbClr val="FF00FF"/>
            </a:solidFill>
          </a:ln>
        </p:spPr>
        <p:txBody>
          <a:bodyPr wrap="square" rtlCol="0">
            <a:spAutoFit/>
          </a:bodyPr>
          <a:lstStyle/>
          <a:p>
            <a:pPr algn="just"/>
            <a:r>
              <a:rPr lang="en-US" dirty="0"/>
              <a:t>Use these buttons to open wavelength-stacks of one of the four “channels” in an external “ImageJ-like” window. </a:t>
            </a:r>
          </a:p>
        </p:txBody>
      </p:sp>
      <p:pic>
        <p:nvPicPr>
          <p:cNvPr id="15" name="Picture 14">
            <a:extLst>
              <a:ext uri="{FF2B5EF4-FFF2-40B4-BE49-F238E27FC236}">
                <a16:creationId xmlns:a16="http://schemas.microsoft.com/office/drawing/2014/main" id="{204FDEDC-4DC9-4B3D-09BB-FC6B3F6DFDA6}"/>
              </a:ext>
            </a:extLst>
          </p:cNvPr>
          <p:cNvPicPr>
            <a:picLocks noChangeAspect="1"/>
          </p:cNvPicPr>
          <p:nvPr/>
        </p:nvPicPr>
        <p:blipFill>
          <a:blip r:embed="rId3"/>
          <a:stretch>
            <a:fillRect/>
          </a:stretch>
        </p:blipFill>
        <p:spPr>
          <a:xfrm>
            <a:off x="4801231" y="1730371"/>
            <a:ext cx="6972300" cy="3438525"/>
          </a:xfrm>
          <a:prstGeom prst="rect">
            <a:avLst/>
          </a:prstGeom>
        </p:spPr>
      </p:pic>
      <p:pic>
        <p:nvPicPr>
          <p:cNvPr id="11" name="Picture 10">
            <a:extLst>
              <a:ext uri="{FF2B5EF4-FFF2-40B4-BE49-F238E27FC236}">
                <a16:creationId xmlns:a16="http://schemas.microsoft.com/office/drawing/2014/main" id="{A7B68486-BD4E-5BC2-8A18-731BE22E6748}"/>
              </a:ext>
            </a:extLst>
          </p:cNvPr>
          <p:cNvPicPr>
            <a:picLocks noChangeAspect="1"/>
          </p:cNvPicPr>
          <p:nvPr/>
        </p:nvPicPr>
        <p:blipFill>
          <a:blip r:embed="rId4"/>
          <a:stretch>
            <a:fillRect/>
          </a:stretch>
        </p:blipFill>
        <p:spPr>
          <a:xfrm>
            <a:off x="4771853" y="2568938"/>
            <a:ext cx="4167012" cy="4529992"/>
          </a:xfrm>
          <a:prstGeom prst="rect">
            <a:avLst/>
          </a:prstGeom>
          <a:ln w="28575">
            <a:solidFill>
              <a:srgbClr val="FF00FF"/>
            </a:solidFill>
          </a:ln>
        </p:spPr>
      </p:pic>
    </p:spTree>
    <p:extLst>
      <p:ext uri="{BB962C8B-B14F-4D97-AF65-F5344CB8AC3E}">
        <p14:creationId xmlns:p14="http://schemas.microsoft.com/office/powerpoint/2010/main" val="162683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C2280-F2C1-1A98-C813-97E399E3556D}"/>
              </a:ext>
            </a:extLst>
          </p:cNvPr>
          <p:cNvPicPr>
            <a:picLocks noChangeAspect="1"/>
          </p:cNvPicPr>
          <p:nvPr/>
        </p:nvPicPr>
        <p:blipFill>
          <a:blip r:embed="rId2"/>
          <a:stretch>
            <a:fillRect/>
          </a:stretch>
        </p:blipFill>
        <p:spPr>
          <a:xfrm>
            <a:off x="838201" y="1427717"/>
            <a:ext cx="9335244" cy="5187142"/>
          </a:xfrm>
          <a:prstGeom prst="rect">
            <a:avLst/>
          </a:prstGeom>
        </p:spPr>
      </p:pic>
      <p:pic>
        <p:nvPicPr>
          <p:cNvPr id="27" name="Picture 26">
            <a:extLst>
              <a:ext uri="{FF2B5EF4-FFF2-40B4-BE49-F238E27FC236}">
                <a16:creationId xmlns:a16="http://schemas.microsoft.com/office/drawing/2014/main" id="{79775613-1F86-B11D-1DA4-0C8DC05A2816}"/>
              </a:ext>
            </a:extLst>
          </p:cNvPr>
          <p:cNvPicPr>
            <a:picLocks noChangeAspect="1"/>
          </p:cNvPicPr>
          <p:nvPr/>
        </p:nvPicPr>
        <p:blipFill>
          <a:blip r:embed="rId3"/>
          <a:stretch>
            <a:fillRect/>
          </a:stretch>
        </p:blipFill>
        <p:spPr>
          <a:xfrm>
            <a:off x="4801231" y="1709737"/>
            <a:ext cx="6972300" cy="3438525"/>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8" name="TextBox 7">
            <a:extLst>
              <a:ext uri="{FF2B5EF4-FFF2-40B4-BE49-F238E27FC236}">
                <a16:creationId xmlns:a16="http://schemas.microsoft.com/office/drawing/2014/main" id="{6B7F3374-3D78-2B8D-4323-C0142FFEBADB}"/>
              </a:ext>
            </a:extLst>
          </p:cNvPr>
          <p:cNvSpPr txBox="1"/>
          <p:nvPr/>
        </p:nvSpPr>
        <p:spPr>
          <a:xfrm>
            <a:off x="3904621" y="140775"/>
            <a:ext cx="7696140" cy="1477328"/>
          </a:xfrm>
          <a:prstGeom prst="rect">
            <a:avLst/>
          </a:prstGeom>
          <a:solidFill>
            <a:schemeClr val="bg1">
              <a:alpha val="90000"/>
            </a:schemeClr>
          </a:solidFill>
          <a:ln>
            <a:solidFill>
              <a:srgbClr val="FF00FF"/>
            </a:solidFill>
          </a:ln>
        </p:spPr>
        <p:txBody>
          <a:bodyPr wrap="square" rtlCol="0">
            <a:spAutoFit/>
          </a:bodyPr>
          <a:lstStyle/>
          <a:p>
            <a:pPr algn="just"/>
            <a:r>
              <a:rPr lang="en-US" dirty="0"/>
              <a:t>To draw ROIs on a separate window:</a:t>
            </a:r>
          </a:p>
          <a:p>
            <a:pPr marL="342900" indent="-342900" algn="just">
              <a:buFont typeface="+mj-lt"/>
              <a:buAutoNum type="arabicPeriod"/>
            </a:pPr>
            <a:r>
              <a:rPr lang="en-US" dirty="0"/>
              <a:t>Select the round button “Free”</a:t>
            </a:r>
          </a:p>
          <a:p>
            <a:pPr marL="342900" indent="-342900" algn="just">
              <a:buFont typeface="+mj-lt"/>
              <a:buAutoNum type="arabicPeriod"/>
            </a:pPr>
            <a:r>
              <a:rPr lang="en-US" dirty="0"/>
              <a:t>Click on the kind of ROI you want to draw (e.g. “freehand”)</a:t>
            </a:r>
          </a:p>
          <a:p>
            <a:pPr marL="342900" indent="-342900" algn="just">
              <a:buFont typeface="+mj-lt"/>
              <a:buAutoNum type="arabicPeriod"/>
            </a:pPr>
            <a:r>
              <a:rPr lang="en-US" dirty="0"/>
              <a:t>Click once on the target axes, then draw the ROI.</a:t>
            </a:r>
          </a:p>
          <a:p>
            <a:pPr marL="342900" indent="-342900" algn="just">
              <a:buFont typeface="+mj-lt"/>
              <a:buAutoNum type="arabicPeriod"/>
            </a:pPr>
            <a:r>
              <a:rPr lang="en-US" dirty="0"/>
              <a:t>Click on Discard to abort, or Store to keep the ROI. Repeat 2-4 for more ROIs.</a:t>
            </a:r>
          </a:p>
        </p:txBody>
      </p:sp>
      <p:sp>
        <p:nvSpPr>
          <p:cNvPr id="6" name="Rectangle 5">
            <a:extLst>
              <a:ext uri="{FF2B5EF4-FFF2-40B4-BE49-F238E27FC236}">
                <a16:creationId xmlns:a16="http://schemas.microsoft.com/office/drawing/2014/main" id="{56C3E1FA-4721-1B3D-E387-AA224B8B71C4}"/>
              </a:ext>
            </a:extLst>
          </p:cNvPr>
          <p:cNvSpPr/>
          <p:nvPr/>
        </p:nvSpPr>
        <p:spPr>
          <a:xfrm>
            <a:off x="7187183" y="2192357"/>
            <a:ext cx="491574" cy="30966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DD23877-AC7D-7017-2BD6-D50DDFFA9BC3}"/>
              </a:ext>
            </a:extLst>
          </p:cNvPr>
          <p:cNvCxnSpPr>
            <a:cxnSpLocks/>
            <a:stCxn id="8" idx="2"/>
            <a:endCxn id="6" idx="0"/>
          </p:cNvCxnSpPr>
          <p:nvPr/>
        </p:nvCxnSpPr>
        <p:spPr>
          <a:xfrm flipH="1">
            <a:off x="7432970" y="1618103"/>
            <a:ext cx="319721" cy="57425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629DE0-5669-C84E-AFFF-AFF94942C65B}"/>
              </a:ext>
            </a:extLst>
          </p:cNvPr>
          <p:cNvCxnSpPr>
            <a:cxnSpLocks/>
            <a:stCxn id="8" idx="2"/>
          </p:cNvCxnSpPr>
          <p:nvPr/>
        </p:nvCxnSpPr>
        <p:spPr>
          <a:xfrm flipH="1">
            <a:off x="5870408" y="1618103"/>
            <a:ext cx="1882283" cy="57182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EAE432-D043-86DD-3CB1-22B8112A1F8C}"/>
              </a:ext>
            </a:extLst>
          </p:cNvPr>
          <p:cNvSpPr/>
          <p:nvPr/>
        </p:nvSpPr>
        <p:spPr>
          <a:xfrm>
            <a:off x="5733988" y="2189924"/>
            <a:ext cx="272840" cy="30966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17AEA1-548C-BD43-A52C-3D757C1AD8EB}"/>
              </a:ext>
            </a:extLst>
          </p:cNvPr>
          <p:cNvSpPr txBox="1"/>
          <p:nvPr/>
        </p:nvSpPr>
        <p:spPr>
          <a:xfrm>
            <a:off x="7588708" y="1912640"/>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1</a:t>
            </a:r>
          </a:p>
        </p:txBody>
      </p:sp>
      <p:sp>
        <p:nvSpPr>
          <p:cNvPr id="19" name="TextBox 18">
            <a:extLst>
              <a:ext uri="{FF2B5EF4-FFF2-40B4-BE49-F238E27FC236}">
                <a16:creationId xmlns:a16="http://schemas.microsoft.com/office/drawing/2014/main" id="{3CF1D16D-D37C-1213-0B66-C918123BA6DD}"/>
              </a:ext>
            </a:extLst>
          </p:cNvPr>
          <p:cNvSpPr txBox="1"/>
          <p:nvPr/>
        </p:nvSpPr>
        <p:spPr>
          <a:xfrm>
            <a:off x="5609225" y="1831491"/>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2</a:t>
            </a:r>
          </a:p>
        </p:txBody>
      </p:sp>
      <p:pic>
        <p:nvPicPr>
          <p:cNvPr id="32" name="Picture 31">
            <a:extLst>
              <a:ext uri="{FF2B5EF4-FFF2-40B4-BE49-F238E27FC236}">
                <a16:creationId xmlns:a16="http://schemas.microsoft.com/office/drawing/2014/main" id="{FF84DA14-1605-4A01-1674-4F8325C5C7B4}"/>
              </a:ext>
            </a:extLst>
          </p:cNvPr>
          <p:cNvPicPr>
            <a:picLocks noChangeAspect="1"/>
          </p:cNvPicPr>
          <p:nvPr/>
        </p:nvPicPr>
        <p:blipFill>
          <a:blip r:embed="rId4"/>
          <a:stretch>
            <a:fillRect/>
          </a:stretch>
        </p:blipFill>
        <p:spPr>
          <a:xfrm>
            <a:off x="4771853" y="2565981"/>
            <a:ext cx="4167012" cy="4529992"/>
          </a:xfrm>
          <a:prstGeom prst="rect">
            <a:avLst/>
          </a:prstGeom>
        </p:spPr>
      </p:pic>
      <p:sp>
        <p:nvSpPr>
          <p:cNvPr id="20" name="TextBox 19">
            <a:extLst>
              <a:ext uri="{FF2B5EF4-FFF2-40B4-BE49-F238E27FC236}">
                <a16:creationId xmlns:a16="http://schemas.microsoft.com/office/drawing/2014/main" id="{AC9B1163-37D7-9BA5-DE16-28AE8695A188}"/>
              </a:ext>
            </a:extLst>
          </p:cNvPr>
          <p:cNvSpPr txBox="1"/>
          <p:nvPr/>
        </p:nvSpPr>
        <p:spPr>
          <a:xfrm>
            <a:off x="7231083" y="5363244"/>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3</a:t>
            </a:r>
          </a:p>
        </p:txBody>
      </p:sp>
      <p:sp>
        <p:nvSpPr>
          <p:cNvPr id="21" name="TextBox 20">
            <a:extLst>
              <a:ext uri="{FF2B5EF4-FFF2-40B4-BE49-F238E27FC236}">
                <a16:creationId xmlns:a16="http://schemas.microsoft.com/office/drawing/2014/main" id="{0AB3A7CB-F44E-563B-5496-7D5CC5900DDD}"/>
              </a:ext>
            </a:extLst>
          </p:cNvPr>
          <p:cNvSpPr txBox="1"/>
          <p:nvPr/>
        </p:nvSpPr>
        <p:spPr>
          <a:xfrm>
            <a:off x="6632804" y="1977654"/>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4</a:t>
            </a:r>
          </a:p>
        </p:txBody>
      </p:sp>
      <p:sp>
        <p:nvSpPr>
          <p:cNvPr id="22" name="Rectangle 21">
            <a:extLst>
              <a:ext uri="{FF2B5EF4-FFF2-40B4-BE49-F238E27FC236}">
                <a16:creationId xmlns:a16="http://schemas.microsoft.com/office/drawing/2014/main" id="{0C55660A-5C79-9A1C-A374-C9F8436FD95F}"/>
              </a:ext>
            </a:extLst>
          </p:cNvPr>
          <p:cNvSpPr/>
          <p:nvPr/>
        </p:nvSpPr>
        <p:spPr>
          <a:xfrm>
            <a:off x="6105551" y="2124524"/>
            <a:ext cx="491574" cy="30966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35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CDF27E-F58B-5CC2-6264-6F9293B333AD}"/>
              </a:ext>
            </a:extLst>
          </p:cNvPr>
          <p:cNvPicPr>
            <a:picLocks noChangeAspect="1"/>
          </p:cNvPicPr>
          <p:nvPr/>
        </p:nvPicPr>
        <p:blipFill>
          <a:blip r:embed="rId2"/>
          <a:stretch>
            <a:fillRect/>
          </a:stretch>
        </p:blipFill>
        <p:spPr>
          <a:xfrm>
            <a:off x="838199" y="1427717"/>
            <a:ext cx="9335244" cy="5187141"/>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8" name="TextBox 7">
            <a:extLst>
              <a:ext uri="{FF2B5EF4-FFF2-40B4-BE49-F238E27FC236}">
                <a16:creationId xmlns:a16="http://schemas.microsoft.com/office/drawing/2014/main" id="{6B7F3374-3D78-2B8D-4323-C0142FFEBADB}"/>
              </a:ext>
            </a:extLst>
          </p:cNvPr>
          <p:cNvSpPr txBox="1"/>
          <p:nvPr/>
        </p:nvSpPr>
        <p:spPr>
          <a:xfrm>
            <a:off x="3067482" y="69742"/>
            <a:ext cx="7696140" cy="1200329"/>
          </a:xfrm>
          <a:prstGeom prst="rect">
            <a:avLst/>
          </a:prstGeom>
          <a:solidFill>
            <a:schemeClr val="bg1">
              <a:alpha val="90000"/>
            </a:schemeClr>
          </a:solidFill>
          <a:ln>
            <a:solidFill>
              <a:srgbClr val="FF00FF"/>
            </a:solidFill>
          </a:ln>
        </p:spPr>
        <p:txBody>
          <a:bodyPr wrap="square" rtlCol="0">
            <a:spAutoFit/>
          </a:bodyPr>
          <a:lstStyle/>
          <a:p>
            <a:pPr algn="just"/>
            <a:r>
              <a:rPr lang="en-US" dirty="0"/>
              <a:t>Alternatively, you can draw ROIs directly on the app axes. However, external axes are far better for zooming in and out and draw ROIs compared to the app’s </a:t>
            </a:r>
            <a:r>
              <a:rPr lang="en-US" dirty="0" err="1"/>
              <a:t>UIAxes</a:t>
            </a:r>
            <a:r>
              <a:rPr lang="en-US" dirty="0"/>
              <a:t>. With the external axes, you can also check that ROIs don’t displace too much between wavelengths. </a:t>
            </a:r>
          </a:p>
        </p:txBody>
      </p:sp>
      <p:pic>
        <p:nvPicPr>
          <p:cNvPr id="12" name="Picture 11">
            <a:extLst>
              <a:ext uri="{FF2B5EF4-FFF2-40B4-BE49-F238E27FC236}">
                <a16:creationId xmlns:a16="http://schemas.microsoft.com/office/drawing/2014/main" id="{2EF20DC6-F0EF-06A4-03B9-9D7D1B2087A9}"/>
              </a:ext>
            </a:extLst>
          </p:cNvPr>
          <p:cNvPicPr>
            <a:picLocks noChangeAspect="1"/>
          </p:cNvPicPr>
          <p:nvPr/>
        </p:nvPicPr>
        <p:blipFill>
          <a:blip r:embed="rId3"/>
          <a:stretch>
            <a:fillRect/>
          </a:stretch>
        </p:blipFill>
        <p:spPr>
          <a:xfrm>
            <a:off x="4801231" y="1690688"/>
            <a:ext cx="6972300" cy="3438525"/>
          </a:xfrm>
          <a:prstGeom prst="rect">
            <a:avLst/>
          </a:prstGeom>
        </p:spPr>
      </p:pic>
      <p:cxnSp>
        <p:nvCxnSpPr>
          <p:cNvPr id="16" name="Straight Arrow Connector 15">
            <a:extLst>
              <a:ext uri="{FF2B5EF4-FFF2-40B4-BE49-F238E27FC236}">
                <a16:creationId xmlns:a16="http://schemas.microsoft.com/office/drawing/2014/main" id="{0635281D-4649-D626-5380-3A8A2EA189FD}"/>
              </a:ext>
            </a:extLst>
          </p:cNvPr>
          <p:cNvCxnSpPr>
            <a:stCxn id="8" idx="2"/>
          </p:cNvCxnSpPr>
          <p:nvPr/>
        </p:nvCxnSpPr>
        <p:spPr>
          <a:xfrm flipH="1">
            <a:off x="4671152" y="1270071"/>
            <a:ext cx="2244400" cy="427783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9B01CE-FD53-1A25-2B57-AC209EE9AD39}"/>
              </a:ext>
            </a:extLst>
          </p:cNvPr>
          <p:cNvCxnSpPr>
            <a:cxnSpLocks/>
            <a:stCxn id="8" idx="2"/>
            <a:endCxn id="24" idx="0"/>
          </p:cNvCxnSpPr>
          <p:nvPr/>
        </p:nvCxnSpPr>
        <p:spPr>
          <a:xfrm>
            <a:off x="6915552" y="1270071"/>
            <a:ext cx="1791784" cy="919583"/>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610946F-07A1-E3E0-0D05-CB9D9CB042AA}"/>
              </a:ext>
            </a:extLst>
          </p:cNvPr>
          <p:cNvSpPr/>
          <p:nvPr/>
        </p:nvSpPr>
        <p:spPr>
          <a:xfrm>
            <a:off x="7576609" y="2189654"/>
            <a:ext cx="2261454" cy="24041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5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0EBC9-57EC-90EF-FD94-B9478B9FCEBB}"/>
              </a:ext>
            </a:extLst>
          </p:cNvPr>
          <p:cNvPicPr>
            <a:picLocks noChangeAspect="1"/>
          </p:cNvPicPr>
          <p:nvPr/>
        </p:nvPicPr>
        <p:blipFill>
          <a:blip r:embed="rId2"/>
          <a:stretch>
            <a:fillRect/>
          </a:stretch>
        </p:blipFill>
        <p:spPr>
          <a:xfrm>
            <a:off x="838199" y="1427717"/>
            <a:ext cx="9335244" cy="5187142"/>
          </a:xfrm>
          <a:prstGeom prst="rect">
            <a:avLst/>
          </a:prstGeom>
        </p:spPr>
      </p:pic>
      <p:pic>
        <p:nvPicPr>
          <p:cNvPr id="10" name="Picture 9">
            <a:extLst>
              <a:ext uri="{FF2B5EF4-FFF2-40B4-BE49-F238E27FC236}">
                <a16:creationId xmlns:a16="http://schemas.microsoft.com/office/drawing/2014/main" id="{C80F3B9E-E3DA-A0A0-157D-0C7A6DEECFED}"/>
              </a:ext>
            </a:extLst>
          </p:cNvPr>
          <p:cNvPicPr>
            <a:picLocks noChangeAspect="1"/>
          </p:cNvPicPr>
          <p:nvPr/>
        </p:nvPicPr>
        <p:blipFill>
          <a:blip r:embed="rId3"/>
          <a:stretch>
            <a:fillRect/>
          </a:stretch>
        </p:blipFill>
        <p:spPr>
          <a:xfrm>
            <a:off x="4801231" y="1690688"/>
            <a:ext cx="6972300" cy="3438525"/>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8" name="TextBox 7">
            <a:extLst>
              <a:ext uri="{FF2B5EF4-FFF2-40B4-BE49-F238E27FC236}">
                <a16:creationId xmlns:a16="http://schemas.microsoft.com/office/drawing/2014/main" id="{6B7F3374-3D78-2B8D-4323-C0142FFEBADB}"/>
              </a:ext>
            </a:extLst>
          </p:cNvPr>
          <p:cNvSpPr txBox="1"/>
          <p:nvPr/>
        </p:nvSpPr>
        <p:spPr>
          <a:xfrm>
            <a:off x="3067481" y="69742"/>
            <a:ext cx="8706049" cy="1754326"/>
          </a:xfrm>
          <a:prstGeom prst="rect">
            <a:avLst/>
          </a:prstGeom>
          <a:solidFill>
            <a:schemeClr val="bg1">
              <a:alpha val="90000"/>
            </a:schemeClr>
          </a:solidFill>
          <a:ln>
            <a:solidFill>
              <a:srgbClr val="FF00FF"/>
            </a:solidFill>
          </a:ln>
        </p:spPr>
        <p:txBody>
          <a:bodyPr wrap="square" rtlCol="0">
            <a:spAutoFit/>
          </a:bodyPr>
          <a:lstStyle/>
          <a:p>
            <a:pPr algn="just"/>
            <a:r>
              <a:rPr lang="en-US" dirty="0"/>
              <a:t>Your ROI is not precise? No worries:</a:t>
            </a:r>
          </a:p>
          <a:p>
            <a:pPr marL="342900" indent="-342900" algn="just">
              <a:buFont typeface="+mj-lt"/>
              <a:buAutoNum type="arabicPeriod"/>
            </a:pPr>
            <a:r>
              <a:rPr lang="en-US" dirty="0"/>
              <a:t>Make sure the “Lumi” axes is selected in </a:t>
            </a:r>
            <a:r>
              <a:rPr lang="en-US" dirty="0" err="1"/>
              <a:t>ROImanager</a:t>
            </a:r>
            <a:r>
              <a:rPr lang="en-US" dirty="0"/>
              <a:t> and the mask is active in </a:t>
            </a:r>
            <a:r>
              <a:rPr lang="en-US" dirty="0" err="1"/>
              <a:t>eROIClo</a:t>
            </a:r>
            <a:r>
              <a:rPr lang="en-US" dirty="0"/>
              <a:t>.</a:t>
            </a:r>
          </a:p>
          <a:p>
            <a:pPr marL="342900" indent="-342900" algn="just">
              <a:buFont typeface="+mj-lt"/>
              <a:buAutoNum type="arabicPeriod"/>
            </a:pPr>
            <a:r>
              <a:rPr lang="en-US" dirty="0"/>
              <a:t>Press “Refine ROIs”. TADAN! You have a precise ROI now. </a:t>
            </a:r>
          </a:p>
          <a:p>
            <a:pPr marL="342900" indent="-342900" algn="just">
              <a:buFont typeface="+mj-lt"/>
              <a:buAutoNum type="arabicPeriod"/>
            </a:pPr>
            <a:r>
              <a:rPr lang="en-US" dirty="0"/>
              <a:t>You can draw and store many ROIs and then “refine” all of them at the same time: “Refine ROIs” works on all the ROIs on Lumi axes that haven’t been generated with “Auto draw rois”. </a:t>
            </a:r>
          </a:p>
        </p:txBody>
      </p:sp>
      <p:cxnSp>
        <p:nvCxnSpPr>
          <p:cNvPr id="16" name="Straight Arrow Connector 15">
            <a:extLst>
              <a:ext uri="{FF2B5EF4-FFF2-40B4-BE49-F238E27FC236}">
                <a16:creationId xmlns:a16="http://schemas.microsoft.com/office/drawing/2014/main" id="{0635281D-4649-D626-5380-3A8A2EA189FD}"/>
              </a:ext>
            </a:extLst>
          </p:cNvPr>
          <p:cNvCxnSpPr>
            <a:cxnSpLocks/>
            <a:stCxn id="8" idx="2"/>
          </p:cNvCxnSpPr>
          <p:nvPr/>
        </p:nvCxnSpPr>
        <p:spPr>
          <a:xfrm flipH="1">
            <a:off x="4671152" y="1824068"/>
            <a:ext cx="2749354" cy="3723842"/>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9B01CE-FD53-1A25-2B57-AC209EE9AD39}"/>
              </a:ext>
            </a:extLst>
          </p:cNvPr>
          <p:cNvCxnSpPr>
            <a:cxnSpLocks/>
            <a:stCxn id="8" idx="2"/>
          </p:cNvCxnSpPr>
          <p:nvPr/>
        </p:nvCxnSpPr>
        <p:spPr>
          <a:xfrm>
            <a:off x="7420506" y="1824068"/>
            <a:ext cx="3078614" cy="251657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610946F-07A1-E3E0-0D05-CB9D9CB042AA}"/>
              </a:ext>
            </a:extLst>
          </p:cNvPr>
          <p:cNvSpPr/>
          <p:nvPr/>
        </p:nvSpPr>
        <p:spPr>
          <a:xfrm>
            <a:off x="7576609" y="2189654"/>
            <a:ext cx="2261454" cy="24041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FC7FAA-F7AC-0381-FB88-75B21F4F3995}"/>
              </a:ext>
            </a:extLst>
          </p:cNvPr>
          <p:cNvSpPr/>
          <p:nvPr/>
        </p:nvSpPr>
        <p:spPr>
          <a:xfrm>
            <a:off x="1812951" y="6054737"/>
            <a:ext cx="875165" cy="25792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B3359CF-E08C-8887-6D39-E18AEE1B41F6}"/>
              </a:ext>
            </a:extLst>
          </p:cNvPr>
          <p:cNvCxnSpPr>
            <a:cxnSpLocks/>
            <a:stCxn id="8" idx="2"/>
          </p:cNvCxnSpPr>
          <p:nvPr/>
        </p:nvCxnSpPr>
        <p:spPr>
          <a:xfrm flipH="1">
            <a:off x="2291508" y="1824068"/>
            <a:ext cx="5128998" cy="420215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D97C42C-E869-15A1-C8D6-260CAC07DAE9}"/>
              </a:ext>
            </a:extLst>
          </p:cNvPr>
          <p:cNvSpPr/>
          <p:nvPr/>
        </p:nvSpPr>
        <p:spPr>
          <a:xfrm>
            <a:off x="838198" y="4137804"/>
            <a:ext cx="1180359" cy="257926"/>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178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0EBC9-57EC-90EF-FD94-B9478B9FCEBB}"/>
              </a:ext>
            </a:extLst>
          </p:cNvPr>
          <p:cNvPicPr>
            <a:picLocks noChangeAspect="1"/>
          </p:cNvPicPr>
          <p:nvPr/>
        </p:nvPicPr>
        <p:blipFill>
          <a:blip r:embed="rId2"/>
          <a:stretch>
            <a:fillRect/>
          </a:stretch>
        </p:blipFill>
        <p:spPr>
          <a:xfrm>
            <a:off x="838199" y="1427717"/>
            <a:ext cx="9335244" cy="5187142"/>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8" name="TextBox 7">
            <a:extLst>
              <a:ext uri="{FF2B5EF4-FFF2-40B4-BE49-F238E27FC236}">
                <a16:creationId xmlns:a16="http://schemas.microsoft.com/office/drawing/2014/main" id="{6B7F3374-3D78-2B8D-4323-C0142FFEBADB}"/>
              </a:ext>
            </a:extLst>
          </p:cNvPr>
          <p:cNvSpPr txBox="1"/>
          <p:nvPr/>
        </p:nvSpPr>
        <p:spPr>
          <a:xfrm>
            <a:off x="3067481" y="69742"/>
            <a:ext cx="8706049" cy="1200329"/>
          </a:xfrm>
          <a:prstGeom prst="rect">
            <a:avLst/>
          </a:prstGeom>
          <a:solidFill>
            <a:schemeClr val="bg1">
              <a:alpha val="90000"/>
            </a:schemeClr>
          </a:solidFill>
          <a:ln>
            <a:solidFill>
              <a:srgbClr val="FF00FF"/>
            </a:solidFill>
          </a:ln>
        </p:spPr>
        <p:txBody>
          <a:bodyPr wrap="square" rtlCol="0">
            <a:spAutoFit/>
          </a:bodyPr>
          <a:lstStyle/>
          <a:p>
            <a:pPr algn="just"/>
            <a:r>
              <a:rPr lang="en-US" dirty="0"/>
              <a:t>6) Save. This button will:</a:t>
            </a:r>
          </a:p>
          <a:p>
            <a:pPr marL="342900" indent="-342900" algn="just">
              <a:buFont typeface="+mj-lt"/>
              <a:buAutoNum type="arabicPeriod"/>
            </a:pPr>
            <a:r>
              <a:rPr lang="en-US" dirty="0"/>
              <a:t>Compute the average on every ROI in both channels and copy it to the clipboard</a:t>
            </a:r>
          </a:p>
          <a:p>
            <a:pPr marL="342900" indent="-342900" algn="just">
              <a:buFont typeface="+mj-lt"/>
              <a:buAutoNum type="arabicPeriod"/>
            </a:pPr>
            <a:r>
              <a:rPr lang="en-US" dirty="0"/>
              <a:t>Save the ROIs in a .mat file in the same folder as the source images.</a:t>
            </a:r>
          </a:p>
          <a:p>
            <a:pPr marL="342900" indent="-342900" algn="just">
              <a:buFont typeface="+mj-lt"/>
              <a:buAutoNum type="arabicPeriod"/>
            </a:pPr>
            <a:r>
              <a:rPr lang="en-US" dirty="0"/>
              <a:t>ROIs can be loaded on </a:t>
            </a:r>
            <a:r>
              <a:rPr lang="en-US" dirty="0" err="1"/>
              <a:t>ROImanager</a:t>
            </a:r>
            <a:r>
              <a:rPr lang="en-US" dirty="0"/>
              <a:t> at any moment with this button          .</a:t>
            </a:r>
          </a:p>
        </p:txBody>
      </p:sp>
      <p:sp>
        <p:nvSpPr>
          <p:cNvPr id="13" name="Rectangle 12">
            <a:extLst>
              <a:ext uri="{FF2B5EF4-FFF2-40B4-BE49-F238E27FC236}">
                <a16:creationId xmlns:a16="http://schemas.microsoft.com/office/drawing/2014/main" id="{E4FC7FAA-F7AC-0381-FB88-75B21F4F3995}"/>
              </a:ext>
            </a:extLst>
          </p:cNvPr>
          <p:cNvSpPr/>
          <p:nvPr/>
        </p:nvSpPr>
        <p:spPr>
          <a:xfrm>
            <a:off x="838198" y="6356932"/>
            <a:ext cx="1453310" cy="25792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B3359CF-E08C-8887-6D39-E18AEE1B41F6}"/>
              </a:ext>
            </a:extLst>
          </p:cNvPr>
          <p:cNvCxnSpPr>
            <a:cxnSpLocks/>
            <a:stCxn id="8" idx="2"/>
            <a:endCxn id="13" idx="0"/>
          </p:cNvCxnSpPr>
          <p:nvPr/>
        </p:nvCxnSpPr>
        <p:spPr>
          <a:xfrm flipH="1">
            <a:off x="1564853" y="1270071"/>
            <a:ext cx="5855653" cy="508686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ACC4B5-CC7C-C066-39C2-36760CA05A39}"/>
              </a:ext>
            </a:extLst>
          </p:cNvPr>
          <p:cNvPicPr>
            <a:picLocks noChangeAspect="1"/>
          </p:cNvPicPr>
          <p:nvPr/>
        </p:nvPicPr>
        <p:blipFill rotWithShape="1">
          <a:blip r:embed="rId3"/>
          <a:srcRect l="91204" t="93031" r="4874" b="623"/>
          <a:stretch/>
        </p:blipFill>
        <p:spPr>
          <a:xfrm>
            <a:off x="9820517" y="914400"/>
            <a:ext cx="418051" cy="333637"/>
          </a:xfrm>
          <a:prstGeom prst="rect">
            <a:avLst/>
          </a:prstGeom>
        </p:spPr>
      </p:pic>
    </p:spTree>
    <p:extLst>
      <p:ext uri="{BB962C8B-B14F-4D97-AF65-F5344CB8AC3E}">
        <p14:creationId xmlns:p14="http://schemas.microsoft.com/office/powerpoint/2010/main" val="163666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pic>
        <p:nvPicPr>
          <p:cNvPr id="6" name="Picture 5">
            <a:extLst>
              <a:ext uri="{FF2B5EF4-FFF2-40B4-BE49-F238E27FC236}">
                <a16:creationId xmlns:a16="http://schemas.microsoft.com/office/drawing/2014/main" id="{7A21D021-3805-B093-C37B-370E9DEB322D}"/>
              </a:ext>
            </a:extLst>
          </p:cNvPr>
          <p:cNvPicPr>
            <a:picLocks noChangeAspect="1"/>
          </p:cNvPicPr>
          <p:nvPr/>
        </p:nvPicPr>
        <p:blipFill>
          <a:blip r:embed="rId2"/>
          <a:stretch>
            <a:fillRect/>
          </a:stretch>
        </p:blipFill>
        <p:spPr>
          <a:xfrm>
            <a:off x="2998367" y="304933"/>
            <a:ext cx="9193633" cy="6553067"/>
          </a:xfrm>
          <a:prstGeom prst="rect">
            <a:avLst/>
          </a:prstGeom>
        </p:spPr>
      </p:pic>
      <p:sp>
        <p:nvSpPr>
          <p:cNvPr id="7" name="TextBox 6">
            <a:extLst>
              <a:ext uri="{FF2B5EF4-FFF2-40B4-BE49-F238E27FC236}">
                <a16:creationId xmlns:a16="http://schemas.microsoft.com/office/drawing/2014/main" id="{79731BB8-22C5-2D02-FC28-2166A1C2AF3B}"/>
              </a:ext>
            </a:extLst>
          </p:cNvPr>
          <p:cNvSpPr txBox="1"/>
          <p:nvPr/>
        </p:nvSpPr>
        <p:spPr>
          <a:xfrm>
            <a:off x="55438" y="1395593"/>
            <a:ext cx="2664576" cy="1200329"/>
          </a:xfrm>
          <a:prstGeom prst="rect">
            <a:avLst/>
          </a:prstGeom>
          <a:noFill/>
        </p:spPr>
        <p:txBody>
          <a:bodyPr wrap="square" rtlCol="0">
            <a:spAutoFit/>
          </a:bodyPr>
          <a:lstStyle/>
          <a:p>
            <a:pPr algn="just"/>
            <a:r>
              <a:rPr lang="en-US" dirty="0"/>
              <a:t>Paste the output into an</a:t>
            </a:r>
          </a:p>
          <a:p>
            <a:pPr algn="just"/>
            <a:r>
              <a:rPr lang="en-US" dirty="0"/>
              <a:t>Excel file like this one. You can find this template in the main folder </a:t>
            </a:r>
          </a:p>
        </p:txBody>
      </p:sp>
      <p:cxnSp>
        <p:nvCxnSpPr>
          <p:cNvPr id="10" name="Straight Arrow Connector 9">
            <a:extLst>
              <a:ext uri="{FF2B5EF4-FFF2-40B4-BE49-F238E27FC236}">
                <a16:creationId xmlns:a16="http://schemas.microsoft.com/office/drawing/2014/main" id="{F52FC979-9BA7-4195-E140-B696266CEC0A}"/>
              </a:ext>
            </a:extLst>
          </p:cNvPr>
          <p:cNvCxnSpPr>
            <a:cxnSpLocks/>
            <a:stCxn id="11" idx="0"/>
          </p:cNvCxnSpPr>
          <p:nvPr/>
        </p:nvCxnSpPr>
        <p:spPr>
          <a:xfrm flipV="1">
            <a:off x="1475507" y="2324559"/>
            <a:ext cx="1732853" cy="33060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6A1585-B8D1-BA4E-B496-BDD83A417349}"/>
              </a:ext>
            </a:extLst>
          </p:cNvPr>
          <p:cNvSpPr txBox="1"/>
          <p:nvPr/>
        </p:nvSpPr>
        <p:spPr>
          <a:xfrm>
            <a:off x="143219" y="2655168"/>
            <a:ext cx="2664576" cy="584775"/>
          </a:xfrm>
          <a:prstGeom prst="rect">
            <a:avLst/>
          </a:prstGeom>
          <a:noFill/>
          <a:ln>
            <a:solidFill>
              <a:srgbClr val="FF00FF"/>
            </a:solidFill>
          </a:ln>
        </p:spPr>
        <p:txBody>
          <a:bodyPr wrap="none" rtlCol="0">
            <a:spAutoFit/>
          </a:bodyPr>
          <a:lstStyle/>
          <a:p>
            <a:r>
              <a:rPr lang="en-US" sz="1600" dirty="0"/>
              <a:t>R6G ratio (R/G) obtained with</a:t>
            </a:r>
          </a:p>
          <a:p>
            <a:r>
              <a:rPr lang="en-US" sz="1600" dirty="0" err="1"/>
              <a:t>FlatFieldAnalyzer</a:t>
            </a:r>
            <a:r>
              <a:rPr lang="en-US" sz="1600" dirty="0"/>
              <a:t> </a:t>
            </a:r>
          </a:p>
        </p:txBody>
      </p:sp>
      <p:sp>
        <p:nvSpPr>
          <p:cNvPr id="16" name="Rectangle 15">
            <a:extLst>
              <a:ext uri="{FF2B5EF4-FFF2-40B4-BE49-F238E27FC236}">
                <a16:creationId xmlns:a16="http://schemas.microsoft.com/office/drawing/2014/main" id="{0105D6B9-E847-A9AB-49EC-9A758A90A359}"/>
              </a:ext>
            </a:extLst>
          </p:cNvPr>
          <p:cNvSpPr/>
          <p:nvPr/>
        </p:nvSpPr>
        <p:spPr>
          <a:xfrm>
            <a:off x="3208360" y="2071171"/>
            <a:ext cx="912302" cy="330609"/>
          </a:xfrm>
          <a:prstGeom prst="rect">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D83C4B-7472-B291-8DCF-C444C39ED4B3}"/>
              </a:ext>
            </a:extLst>
          </p:cNvPr>
          <p:cNvSpPr/>
          <p:nvPr/>
        </p:nvSpPr>
        <p:spPr>
          <a:xfrm>
            <a:off x="3208360" y="2427875"/>
            <a:ext cx="912302" cy="861164"/>
          </a:xfrm>
          <a:prstGeom prst="rect">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2269557-36B8-CD21-AFC8-523BE4C99C06}"/>
              </a:ext>
            </a:extLst>
          </p:cNvPr>
          <p:cNvCxnSpPr>
            <a:cxnSpLocks/>
            <a:stCxn id="19" idx="0"/>
          </p:cNvCxnSpPr>
          <p:nvPr/>
        </p:nvCxnSpPr>
        <p:spPr>
          <a:xfrm flipV="1">
            <a:off x="1512024" y="2856908"/>
            <a:ext cx="1696336" cy="667355"/>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DD4FCF-ADA3-EA07-7029-02EE18945825}"/>
              </a:ext>
            </a:extLst>
          </p:cNvPr>
          <p:cNvSpPr txBox="1"/>
          <p:nvPr/>
        </p:nvSpPr>
        <p:spPr>
          <a:xfrm>
            <a:off x="143219" y="3524263"/>
            <a:ext cx="2737609" cy="338554"/>
          </a:xfrm>
          <a:prstGeom prst="rect">
            <a:avLst/>
          </a:prstGeom>
          <a:noFill/>
          <a:ln>
            <a:solidFill>
              <a:srgbClr val="FF00FF"/>
            </a:solidFill>
          </a:ln>
        </p:spPr>
        <p:txBody>
          <a:bodyPr wrap="none" rtlCol="0">
            <a:spAutoFit/>
          </a:bodyPr>
          <a:lstStyle/>
          <a:p>
            <a:r>
              <a:rPr lang="en-US" sz="1600" dirty="0"/>
              <a:t>General info not accounted for</a:t>
            </a:r>
          </a:p>
        </p:txBody>
      </p:sp>
      <p:cxnSp>
        <p:nvCxnSpPr>
          <p:cNvPr id="21" name="Straight Arrow Connector 20">
            <a:extLst>
              <a:ext uri="{FF2B5EF4-FFF2-40B4-BE49-F238E27FC236}">
                <a16:creationId xmlns:a16="http://schemas.microsoft.com/office/drawing/2014/main" id="{2D4A780E-04E9-1911-DA35-6E7C044933AA}"/>
              </a:ext>
            </a:extLst>
          </p:cNvPr>
          <p:cNvCxnSpPr>
            <a:cxnSpLocks/>
            <a:stCxn id="22" idx="0"/>
          </p:cNvCxnSpPr>
          <p:nvPr/>
        </p:nvCxnSpPr>
        <p:spPr>
          <a:xfrm flipV="1">
            <a:off x="1550143" y="3289039"/>
            <a:ext cx="2658300" cy="90257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D95B690-2BAC-EDE4-77B7-D509D33D9C0A}"/>
              </a:ext>
            </a:extLst>
          </p:cNvPr>
          <p:cNvSpPr txBox="1"/>
          <p:nvPr/>
        </p:nvSpPr>
        <p:spPr>
          <a:xfrm>
            <a:off x="143219" y="4191618"/>
            <a:ext cx="2813847" cy="338554"/>
          </a:xfrm>
          <a:prstGeom prst="rect">
            <a:avLst/>
          </a:prstGeom>
          <a:noFill/>
          <a:ln>
            <a:solidFill>
              <a:srgbClr val="FF00FF"/>
            </a:solidFill>
          </a:ln>
        </p:spPr>
        <p:txBody>
          <a:bodyPr wrap="none" rtlCol="0">
            <a:spAutoFit/>
          </a:bodyPr>
          <a:lstStyle/>
          <a:p>
            <a:r>
              <a:rPr lang="en-US" sz="1600" dirty="0"/>
              <a:t>Depth in case of in vivo imaging</a:t>
            </a:r>
          </a:p>
        </p:txBody>
      </p:sp>
      <p:sp>
        <p:nvSpPr>
          <p:cNvPr id="25" name="Rectangle 24">
            <a:extLst>
              <a:ext uri="{FF2B5EF4-FFF2-40B4-BE49-F238E27FC236}">
                <a16:creationId xmlns:a16="http://schemas.microsoft.com/office/drawing/2014/main" id="{BC9B26BC-4885-57C6-E943-6053B3BF3D1C}"/>
              </a:ext>
            </a:extLst>
          </p:cNvPr>
          <p:cNvSpPr/>
          <p:nvPr/>
        </p:nvSpPr>
        <p:spPr>
          <a:xfrm>
            <a:off x="5159216" y="2401780"/>
            <a:ext cx="484306" cy="154133"/>
          </a:xfrm>
          <a:prstGeom prst="rect">
            <a:avLst/>
          </a:prstGeom>
          <a:noFill/>
          <a:ln w="28575">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51CA67E4-8D06-6299-4906-2FE6EF435E24}"/>
              </a:ext>
            </a:extLst>
          </p:cNvPr>
          <p:cNvCxnSpPr>
            <a:cxnSpLocks/>
            <a:stCxn id="29" idx="3"/>
            <a:endCxn id="25" idx="2"/>
          </p:cNvCxnSpPr>
          <p:nvPr/>
        </p:nvCxnSpPr>
        <p:spPr>
          <a:xfrm flipV="1">
            <a:off x="2957065" y="2555913"/>
            <a:ext cx="2444304" cy="284092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AC0BFF8-39D4-E3B7-178D-94BD0E4C5231}"/>
              </a:ext>
            </a:extLst>
          </p:cNvPr>
          <p:cNvSpPr txBox="1"/>
          <p:nvPr/>
        </p:nvSpPr>
        <p:spPr>
          <a:xfrm>
            <a:off x="143219" y="4735117"/>
            <a:ext cx="2813846" cy="1323439"/>
          </a:xfrm>
          <a:prstGeom prst="rect">
            <a:avLst/>
          </a:prstGeom>
          <a:noFill/>
          <a:ln>
            <a:solidFill>
              <a:srgbClr val="FF00FF"/>
            </a:solidFill>
          </a:ln>
        </p:spPr>
        <p:txBody>
          <a:bodyPr wrap="square" rtlCol="0">
            <a:spAutoFit/>
          </a:bodyPr>
          <a:lstStyle/>
          <a:p>
            <a:pPr algn="just"/>
            <a:r>
              <a:rPr lang="en-US" sz="1600" dirty="0"/>
              <a:t>Paste HERE (D3).</a:t>
            </a:r>
          </a:p>
          <a:p>
            <a:pPr algn="just"/>
            <a:r>
              <a:rPr lang="en-US" sz="1600" dirty="0"/>
              <a:t>Then edit line 2 (wavelengths) and write “ch1” and “ch2” in line 1, on the 1</a:t>
            </a:r>
            <a:r>
              <a:rPr lang="en-US" sz="1600" baseline="30000" dirty="0"/>
              <a:t>st</a:t>
            </a:r>
            <a:r>
              <a:rPr lang="en-US" sz="1600" dirty="0"/>
              <a:t> column of each channel</a:t>
            </a:r>
          </a:p>
        </p:txBody>
      </p:sp>
    </p:spTree>
    <p:extLst>
      <p:ext uri="{BB962C8B-B14F-4D97-AF65-F5344CB8AC3E}">
        <p14:creationId xmlns:p14="http://schemas.microsoft.com/office/powerpoint/2010/main" val="3984318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285C5-CA39-E3AD-02B4-A53E36DBDB0B}"/>
              </a:ext>
            </a:extLst>
          </p:cNvPr>
          <p:cNvPicPr>
            <a:picLocks noChangeAspect="1"/>
          </p:cNvPicPr>
          <p:nvPr/>
        </p:nvPicPr>
        <p:blipFill>
          <a:blip r:embed="rId2"/>
          <a:stretch>
            <a:fillRect/>
          </a:stretch>
        </p:blipFill>
        <p:spPr>
          <a:xfrm>
            <a:off x="2995185" y="321962"/>
            <a:ext cx="9193634" cy="6553068"/>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err="1"/>
              <a:t>eROIClo</a:t>
            </a:r>
            <a:endParaRPr lang="en-US" dirty="0"/>
          </a:p>
        </p:txBody>
      </p:sp>
      <p:sp>
        <p:nvSpPr>
          <p:cNvPr id="25" name="Rectangle 24">
            <a:extLst>
              <a:ext uri="{FF2B5EF4-FFF2-40B4-BE49-F238E27FC236}">
                <a16:creationId xmlns:a16="http://schemas.microsoft.com/office/drawing/2014/main" id="{BC9B26BC-4885-57C6-E943-6053B3BF3D1C}"/>
              </a:ext>
            </a:extLst>
          </p:cNvPr>
          <p:cNvSpPr/>
          <p:nvPr/>
        </p:nvSpPr>
        <p:spPr>
          <a:xfrm>
            <a:off x="5038031" y="4362783"/>
            <a:ext cx="6683916" cy="297352"/>
          </a:xfrm>
          <a:prstGeom prst="rect">
            <a:avLst/>
          </a:prstGeom>
          <a:noFill/>
          <a:ln w="28575">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476352D-9B32-4665-AA88-5FF25BF04BB1}"/>
              </a:ext>
            </a:extLst>
          </p:cNvPr>
          <p:cNvSpPr txBox="1"/>
          <p:nvPr/>
        </p:nvSpPr>
        <p:spPr>
          <a:xfrm>
            <a:off x="55438" y="1395593"/>
            <a:ext cx="2664576" cy="1200329"/>
          </a:xfrm>
          <a:prstGeom prst="rect">
            <a:avLst/>
          </a:prstGeom>
          <a:noFill/>
        </p:spPr>
        <p:txBody>
          <a:bodyPr wrap="square" rtlCol="0">
            <a:spAutoFit/>
          </a:bodyPr>
          <a:lstStyle/>
          <a:p>
            <a:pPr algn="just"/>
            <a:r>
              <a:rPr lang="en-US" dirty="0"/>
              <a:t>Paste the output into an</a:t>
            </a:r>
          </a:p>
          <a:p>
            <a:pPr algn="just"/>
            <a:r>
              <a:rPr lang="en-US" dirty="0"/>
              <a:t>Excel file like this one. You can find this template in the main folder </a:t>
            </a:r>
          </a:p>
        </p:txBody>
      </p:sp>
      <p:cxnSp>
        <p:nvCxnSpPr>
          <p:cNvPr id="9" name="Straight Arrow Connector 8">
            <a:extLst>
              <a:ext uri="{FF2B5EF4-FFF2-40B4-BE49-F238E27FC236}">
                <a16:creationId xmlns:a16="http://schemas.microsoft.com/office/drawing/2014/main" id="{276144F7-8A1A-4C2D-9626-BFFA6BF0CE50}"/>
              </a:ext>
            </a:extLst>
          </p:cNvPr>
          <p:cNvCxnSpPr>
            <a:cxnSpLocks/>
            <a:stCxn id="12" idx="3"/>
            <a:endCxn id="25" idx="1"/>
          </p:cNvCxnSpPr>
          <p:nvPr/>
        </p:nvCxnSpPr>
        <p:spPr>
          <a:xfrm>
            <a:off x="2869284" y="3477652"/>
            <a:ext cx="2168747" cy="103380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CE0358-321B-31C4-7D44-FD60D7742AAB}"/>
              </a:ext>
            </a:extLst>
          </p:cNvPr>
          <p:cNvSpPr txBox="1"/>
          <p:nvPr/>
        </p:nvSpPr>
        <p:spPr>
          <a:xfrm>
            <a:off x="55438" y="2692822"/>
            <a:ext cx="2813846" cy="1569660"/>
          </a:xfrm>
          <a:prstGeom prst="rect">
            <a:avLst/>
          </a:prstGeom>
          <a:noFill/>
          <a:ln>
            <a:solidFill>
              <a:srgbClr val="FF00FF"/>
            </a:solidFill>
          </a:ln>
        </p:spPr>
        <p:txBody>
          <a:bodyPr wrap="square" rtlCol="0">
            <a:spAutoFit/>
          </a:bodyPr>
          <a:lstStyle/>
          <a:p>
            <a:pPr algn="just"/>
            <a:r>
              <a:rPr lang="en-US" sz="1600" dirty="0"/>
              <a:t>If you want to subtract a background from a ROI, that one must be the last one for each field. Leave one or more empty rows between consecutive fields. </a:t>
            </a:r>
          </a:p>
        </p:txBody>
      </p:sp>
    </p:spTree>
    <p:extLst>
      <p:ext uri="{BB962C8B-B14F-4D97-AF65-F5344CB8AC3E}">
        <p14:creationId xmlns:p14="http://schemas.microsoft.com/office/powerpoint/2010/main" val="2373261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pic>
        <p:nvPicPr>
          <p:cNvPr id="4" name="Picture 3">
            <a:extLst>
              <a:ext uri="{FF2B5EF4-FFF2-40B4-BE49-F238E27FC236}">
                <a16:creationId xmlns:a16="http://schemas.microsoft.com/office/drawing/2014/main" id="{94610A1F-720B-5C34-FB36-C1E2F7F930D7}"/>
              </a:ext>
            </a:extLst>
          </p:cNvPr>
          <p:cNvPicPr>
            <a:picLocks noChangeAspect="1"/>
          </p:cNvPicPr>
          <p:nvPr/>
        </p:nvPicPr>
        <p:blipFill>
          <a:blip r:embed="rId2"/>
          <a:stretch>
            <a:fillRect/>
          </a:stretch>
        </p:blipFill>
        <p:spPr>
          <a:xfrm>
            <a:off x="800100" y="1420258"/>
            <a:ext cx="10553700" cy="4876800"/>
          </a:xfrm>
          <a:prstGeom prst="rect">
            <a:avLst/>
          </a:prstGeom>
        </p:spPr>
      </p:pic>
    </p:spTree>
    <p:extLst>
      <p:ext uri="{BB962C8B-B14F-4D97-AF65-F5344CB8AC3E}">
        <p14:creationId xmlns:p14="http://schemas.microsoft.com/office/powerpoint/2010/main" val="352775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D711536-88FF-55F4-B20B-B2A4FAD46DC9}"/>
              </a:ext>
            </a:extLst>
          </p:cNvPr>
          <p:cNvPicPr>
            <a:picLocks noChangeAspect="1"/>
          </p:cNvPicPr>
          <p:nvPr/>
        </p:nvPicPr>
        <p:blipFill>
          <a:blip r:embed="rId2"/>
          <a:stretch>
            <a:fillRect/>
          </a:stretch>
        </p:blipFill>
        <p:spPr>
          <a:xfrm>
            <a:off x="686947" y="1408050"/>
            <a:ext cx="10553700" cy="4876800"/>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sp>
        <p:nvSpPr>
          <p:cNvPr id="3" name="TextBox 2">
            <a:extLst>
              <a:ext uri="{FF2B5EF4-FFF2-40B4-BE49-F238E27FC236}">
                <a16:creationId xmlns:a16="http://schemas.microsoft.com/office/drawing/2014/main" id="{1696FD6C-C351-C7C8-7B46-7069327A422D}"/>
              </a:ext>
            </a:extLst>
          </p:cNvPr>
          <p:cNvSpPr txBox="1"/>
          <p:nvPr/>
        </p:nvSpPr>
        <p:spPr>
          <a:xfrm>
            <a:off x="3904622" y="30605"/>
            <a:ext cx="6021576" cy="369332"/>
          </a:xfrm>
          <a:prstGeom prst="rect">
            <a:avLst/>
          </a:prstGeom>
          <a:solidFill>
            <a:schemeClr val="bg1">
              <a:alpha val="90000"/>
            </a:schemeClr>
          </a:solidFill>
          <a:ln>
            <a:solidFill>
              <a:srgbClr val="FF00FF"/>
            </a:solidFill>
          </a:ln>
        </p:spPr>
        <p:txBody>
          <a:bodyPr wrap="square" rtlCol="0">
            <a:spAutoFit/>
          </a:bodyPr>
          <a:lstStyle/>
          <a:p>
            <a:pPr algn="just"/>
            <a:r>
              <a:rPr lang="en-US" dirty="0"/>
              <a:t>Ionizer is mostly unaltered in its GUI. Here the few changes: </a:t>
            </a:r>
          </a:p>
        </p:txBody>
      </p:sp>
      <p:sp>
        <p:nvSpPr>
          <p:cNvPr id="5" name="Rectangle 4">
            <a:extLst>
              <a:ext uri="{FF2B5EF4-FFF2-40B4-BE49-F238E27FC236}">
                <a16:creationId xmlns:a16="http://schemas.microsoft.com/office/drawing/2014/main" id="{F9A2DCDB-1D32-291A-61C2-E3BDE4DCC43E}"/>
              </a:ext>
            </a:extLst>
          </p:cNvPr>
          <p:cNvSpPr/>
          <p:nvPr/>
        </p:nvSpPr>
        <p:spPr>
          <a:xfrm>
            <a:off x="838200" y="2672559"/>
            <a:ext cx="2510928" cy="257928"/>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C18D5D-4A19-9BC3-B0E2-9A4DC2AC09B6}"/>
              </a:ext>
            </a:extLst>
          </p:cNvPr>
          <p:cNvSpPr txBox="1"/>
          <p:nvPr/>
        </p:nvSpPr>
        <p:spPr>
          <a:xfrm>
            <a:off x="3904622" y="462980"/>
            <a:ext cx="7905460" cy="1323439"/>
          </a:xfrm>
          <a:prstGeom prst="rect">
            <a:avLst/>
          </a:prstGeom>
          <a:solidFill>
            <a:schemeClr val="bg1">
              <a:alpha val="90000"/>
            </a:schemeClr>
          </a:solidFill>
          <a:ln>
            <a:solidFill>
              <a:srgbClr val="FF00FF"/>
            </a:solidFill>
          </a:ln>
        </p:spPr>
        <p:txBody>
          <a:bodyPr wrap="square" rtlCol="0">
            <a:spAutoFit/>
          </a:bodyPr>
          <a:lstStyle/>
          <a:p>
            <a:pPr marL="342900" indent="-342900" algn="just">
              <a:buFont typeface="+mj-lt"/>
              <a:buAutoNum type="arabicPeriod"/>
            </a:pPr>
            <a:r>
              <a:rPr lang="en-US" sz="1600" dirty="0"/>
              <a:t>Button for loading data from template Excel files (w or w/o background subtraction)*</a:t>
            </a:r>
          </a:p>
          <a:p>
            <a:pPr marL="342900" indent="-342900" algn="just">
              <a:buFont typeface="+mj-lt"/>
              <a:buAutoNum type="arabicPeriod"/>
            </a:pPr>
            <a:r>
              <a:rPr lang="en-US" sz="1600" dirty="0"/>
              <a:t>We can have calibrations with relative spectra (green divided by red at each wavelength). This means correct intrinsically for excitation.</a:t>
            </a:r>
          </a:p>
          <a:p>
            <a:pPr marL="342900" indent="-342900" algn="just">
              <a:buFont typeface="+mj-lt"/>
              <a:buAutoNum type="arabicPeriod"/>
            </a:pPr>
            <a:r>
              <a:rPr lang="en-US" sz="1600" dirty="0"/>
              <a:t>Possibility to select / deselect input wavelengths</a:t>
            </a:r>
          </a:p>
          <a:p>
            <a:pPr marL="342900" indent="-342900" algn="just">
              <a:buFont typeface="+mj-lt"/>
              <a:buAutoNum type="arabicPeriod"/>
            </a:pPr>
            <a:r>
              <a:rPr lang="en-US" sz="1600" dirty="0"/>
              <a:t>Maps fixed.</a:t>
            </a:r>
          </a:p>
        </p:txBody>
      </p:sp>
      <p:sp>
        <p:nvSpPr>
          <p:cNvPr id="11" name="Rectangle 10">
            <a:extLst>
              <a:ext uri="{FF2B5EF4-FFF2-40B4-BE49-F238E27FC236}">
                <a16:creationId xmlns:a16="http://schemas.microsoft.com/office/drawing/2014/main" id="{1A1866DA-B701-B03C-ACC9-A02443A46FB8}"/>
              </a:ext>
            </a:extLst>
          </p:cNvPr>
          <p:cNvSpPr/>
          <p:nvPr/>
        </p:nvSpPr>
        <p:spPr>
          <a:xfrm>
            <a:off x="775082" y="5471984"/>
            <a:ext cx="2761331" cy="73051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22080D-2C89-F160-0CFF-8A9A3DDFFDC0}"/>
              </a:ext>
            </a:extLst>
          </p:cNvPr>
          <p:cNvSpPr/>
          <p:nvPr/>
        </p:nvSpPr>
        <p:spPr>
          <a:xfrm>
            <a:off x="4880472" y="1884274"/>
            <a:ext cx="2886420" cy="183942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92C7E-A0BC-47CD-2296-CF586469FBDE}"/>
              </a:ext>
            </a:extLst>
          </p:cNvPr>
          <p:cNvSpPr/>
          <p:nvPr/>
        </p:nvSpPr>
        <p:spPr>
          <a:xfrm>
            <a:off x="4520587" y="3833598"/>
            <a:ext cx="1175133" cy="220610"/>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541B1E-4CBA-B2C1-6DD8-87FD82B15E49}"/>
              </a:ext>
            </a:extLst>
          </p:cNvPr>
          <p:cNvSpPr/>
          <p:nvPr/>
        </p:nvSpPr>
        <p:spPr>
          <a:xfrm>
            <a:off x="8143301" y="4021156"/>
            <a:ext cx="2554077" cy="319489"/>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05AA9D-1E30-CDB1-4F19-A51067288740}"/>
              </a:ext>
            </a:extLst>
          </p:cNvPr>
          <p:cNvSpPr txBox="1"/>
          <p:nvPr/>
        </p:nvSpPr>
        <p:spPr>
          <a:xfrm>
            <a:off x="473396" y="2616857"/>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1</a:t>
            </a:r>
          </a:p>
        </p:txBody>
      </p:sp>
      <p:sp>
        <p:nvSpPr>
          <p:cNvPr id="16" name="TextBox 15">
            <a:extLst>
              <a:ext uri="{FF2B5EF4-FFF2-40B4-BE49-F238E27FC236}">
                <a16:creationId xmlns:a16="http://schemas.microsoft.com/office/drawing/2014/main" id="{D9FF3A88-E6B9-ADB2-E2AD-EEA42166DA2B}"/>
              </a:ext>
            </a:extLst>
          </p:cNvPr>
          <p:cNvSpPr txBox="1"/>
          <p:nvPr/>
        </p:nvSpPr>
        <p:spPr>
          <a:xfrm>
            <a:off x="451363" y="5449950"/>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2</a:t>
            </a:r>
          </a:p>
        </p:txBody>
      </p:sp>
      <p:sp>
        <p:nvSpPr>
          <p:cNvPr id="17" name="TextBox 16">
            <a:extLst>
              <a:ext uri="{FF2B5EF4-FFF2-40B4-BE49-F238E27FC236}">
                <a16:creationId xmlns:a16="http://schemas.microsoft.com/office/drawing/2014/main" id="{0F1793DE-B213-6985-4D5F-CEEB8498B501}"/>
              </a:ext>
            </a:extLst>
          </p:cNvPr>
          <p:cNvSpPr txBox="1"/>
          <p:nvPr/>
        </p:nvSpPr>
        <p:spPr>
          <a:xfrm>
            <a:off x="4560654" y="1862240"/>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2</a:t>
            </a:r>
          </a:p>
        </p:txBody>
      </p:sp>
      <p:sp>
        <p:nvSpPr>
          <p:cNvPr id="18" name="TextBox 17">
            <a:extLst>
              <a:ext uri="{FF2B5EF4-FFF2-40B4-BE49-F238E27FC236}">
                <a16:creationId xmlns:a16="http://schemas.microsoft.com/office/drawing/2014/main" id="{1DDE1A36-CADB-7386-A7B6-BD5FF24A2740}"/>
              </a:ext>
            </a:extLst>
          </p:cNvPr>
          <p:cNvSpPr txBox="1"/>
          <p:nvPr/>
        </p:nvSpPr>
        <p:spPr>
          <a:xfrm>
            <a:off x="5695720" y="3782725"/>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3</a:t>
            </a:r>
          </a:p>
        </p:txBody>
      </p:sp>
      <p:sp>
        <p:nvSpPr>
          <p:cNvPr id="19" name="TextBox 18">
            <a:extLst>
              <a:ext uri="{FF2B5EF4-FFF2-40B4-BE49-F238E27FC236}">
                <a16:creationId xmlns:a16="http://schemas.microsoft.com/office/drawing/2014/main" id="{F007A6F4-C6E1-A720-E83C-522A931D7807}"/>
              </a:ext>
            </a:extLst>
          </p:cNvPr>
          <p:cNvSpPr txBox="1"/>
          <p:nvPr/>
        </p:nvSpPr>
        <p:spPr>
          <a:xfrm>
            <a:off x="10719017" y="3996234"/>
            <a:ext cx="301686" cy="369332"/>
          </a:xfrm>
          <a:prstGeom prst="rect">
            <a:avLst/>
          </a:prstGeom>
          <a:solidFill>
            <a:schemeClr val="bg1"/>
          </a:solidFill>
          <a:ln>
            <a:solidFill>
              <a:srgbClr val="FF00FF"/>
            </a:solidFill>
          </a:ln>
        </p:spPr>
        <p:txBody>
          <a:bodyPr wrap="none" rtlCol="0">
            <a:spAutoFit/>
          </a:bodyPr>
          <a:lstStyle/>
          <a:p>
            <a:r>
              <a:rPr lang="en-US" dirty="0">
                <a:solidFill>
                  <a:srgbClr val="FF00FF"/>
                </a:solidFill>
              </a:rPr>
              <a:t>4</a:t>
            </a:r>
          </a:p>
        </p:txBody>
      </p:sp>
      <p:sp>
        <p:nvSpPr>
          <p:cNvPr id="20" name="TextBox 19">
            <a:extLst>
              <a:ext uri="{FF2B5EF4-FFF2-40B4-BE49-F238E27FC236}">
                <a16:creationId xmlns:a16="http://schemas.microsoft.com/office/drawing/2014/main" id="{20C0FCAD-2C77-348F-852F-D33BC24868F2}"/>
              </a:ext>
            </a:extLst>
          </p:cNvPr>
          <p:cNvSpPr txBox="1"/>
          <p:nvPr/>
        </p:nvSpPr>
        <p:spPr>
          <a:xfrm>
            <a:off x="174351" y="6461929"/>
            <a:ext cx="7772769" cy="307777"/>
          </a:xfrm>
          <a:prstGeom prst="rect">
            <a:avLst/>
          </a:prstGeom>
          <a:noFill/>
        </p:spPr>
        <p:txBody>
          <a:bodyPr wrap="none" rtlCol="0">
            <a:spAutoFit/>
          </a:bodyPr>
          <a:lstStyle/>
          <a:p>
            <a:r>
              <a:rPr lang="en-US" sz="1400" dirty="0"/>
              <a:t>*Once an Excel file has been selected, you’ll be asked to choose a spreadsheet in the command window.</a:t>
            </a:r>
          </a:p>
        </p:txBody>
      </p:sp>
    </p:spTree>
    <p:extLst>
      <p:ext uri="{BB962C8B-B14F-4D97-AF65-F5344CB8AC3E}">
        <p14:creationId xmlns:p14="http://schemas.microsoft.com/office/powerpoint/2010/main" val="401320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086D3FB-B09E-AD71-BB30-8145E9EC0075}"/>
              </a:ext>
            </a:extLst>
          </p:cNvPr>
          <p:cNvPicPr>
            <a:picLocks noChangeAspect="1"/>
          </p:cNvPicPr>
          <p:nvPr/>
        </p:nvPicPr>
        <p:blipFill>
          <a:blip r:embed="rId2"/>
          <a:stretch>
            <a:fillRect/>
          </a:stretch>
        </p:blipFill>
        <p:spPr>
          <a:xfrm>
            <a:off x="200025" y="4072528"/>
            <a:ext cx="11782425" cy="1885950"/>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cxnSp>
        <p:nvCxnSpPr>
          <p:cNvPr id="8" name="Straight Arrow Connector 7">
            <a:extLst>
              <a:ext uri="{FF2B5EF4-FFF2-40B4-BE49-F238E27FC236}">
                <a16:creationId xmlns:a16="http://schemas.microsoft.com/office/drawing/2014/main" id="{E43B82C5-7402-A74B-7C02-63DFC9659468}"/>
              </a:ext>
            </a:extLst>
          </p:cNvPr>
          <p:cNvCxnSpPr>
            <a:cxnSpLocks/>
            <a:stCxn id="9" idx="3"/>
          </p:cNvCxnSpPr>
          <p:nvPr/>
        </p:nvCxnSpPr>
        <p:spPr>
          <a:xfrm>
            <a:off x="3018622" y="3120084"/>
            <a:ext cx="319489" cy="2696822"/>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644511E-F7AD-3CC2-8A63-E1AD288E47AD}"/>
              </a:ext>
            </a:extLst>
          </p:cNvPr>
          <p:cNvSpPr/>
          <p:nvPr/>
        </p:nvSpPr>
        <p:spPr>
          <a:xfrm>
            <a:off x="507694" y="2902057"/>
            <a:ext cx="2510928" cy="43605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“Normalized” calibrations</a:t>
            </a:r>
          </a:p>
          <a:p>
            <a:pPr algn="ctr"/>
            <a:r>
              <a:rPr lang="en-US" sz="1400" dirty="0">
                <a:solidFill>
                  <a:schemeClr val="tx1"/>
                </a:solidFill>
              </a:rPr>
              <a:t>have no “red” spectrum</a:t>
            </a:r>
          </a:p>
        </p:txBody>
      </p:sp>
      <p:cxnSp>
        <p:nvCxnSpPr>
          <p:cNvPr id="12" name="Straight Arrow Connector 11">
            <a:extLst>
              <a:ext uri="{FF2B5EF4-FFF2-40B4-BE49-F238E27FC236}">
                <a16:creationId xmlns:a16="http://schemas.microsoft.com/office/drawing/2014/main" id="{E845BEEC-436E-7963-688A-AF5D05DB7C62}"/>
              </a:ext>
            </a:extLst>
          </p:cNvPr>
          <p:cNvCxnSpPr>
            <a:cxnSpLocks/>
            <a:stCxn id="13" idx="2"/>
          </p:cNvCxnSpPr>
          <p:nvPr/>
        </p:nvCxnSpPr>
        <p:spPr>
          <a:xfrm>
            <a:off x="1763158" y="3866419"/>
            <a:ext cx="5166452" cy="1818285"/>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53F504-AD56-0B22-F742-655CAFC6A359}"/>
              </a:ext>
            </a:extLst>
          </p:cNvPr>
          <p:cNvSpPr/>
          <p:nvPr/>
        </p:nvSpPr>
        <p:spPr>
          <a:xfrm>
            <a:off x="507694" y="3430366"/>
            <a:ext cx="2510928" cy="43605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Boolean: normalized or not.</a:t>
            </a:r>
          </a:p>
        </p:txBody>
      </p:sp>
      <p:sp>
        <p:nvSpPr>
          <p:cNvPr id="15" name="Rectangle 14">
            <a:extLst>
              <a:ext uri="{FF2B5EF4-FFF2-40B4-BE49-F238E27FC236}">
                <a16:creationId xmlns:a16="http://schemas.microsoft.com/office/drawing/2014/main" id="{233E2F10-4585-C0CE-D0B4-D11CB12777D5}"/>
              </a:ext>
            </a:extLst>
          </p:cNvPr>
          <p:cNvSpPr/>
          <p:nvPr/>
        </p:nvSpPr>
        <p:spPr>
          <a:xfrm>
            <a:off x="3178366" y="2899970"/>
            <a:ext cx="2510928" cy="43605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Anonymous function* to convert epsilon/delta into pH. </a:t>
            </a:r>
          </a:p>
        </p:txBody>
      </p:sp>
      <p:cxnSp>
        <p:nvCxnSpPr>
          <p:cNvPr id="20" name="Straight Arrow Connector 19">
            <a:extLst>
              <a:ext uri="{FF2B5EF4-FFF2-40B4-BE49-F238E27FC236}">
                <a16:creationId xmlns:a16="http://schemas.microsoft.com/office/drawing/2014/main" id="{89C441DB-7B18-343B-EEE5-091CC0C96482}"/>
              </a:ext>
            </a:extLst>
          </p:cNvPr>
          <p:cNvCxnSpPr>
            <a:cxnSpLocks/>
            <a:stCxn id="15" idx="2"/>
          </p:cNvCxnSpPr>
          <p:nvPr/>
        </p:nvCxnSpPr>
        <p:spPr>
          <a:xfrm>
            <a:off x="4433830" y="3336023"/>
            <a:ext cx="2852910" cy="1218092"/>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E56F89E-0483-9E0A-5903-BD7AFF776FBC}"/>
              </a:ext>
            </a:extLst>
          </p:cNvPr>
          <p:cNvSpPr/>
          <p:nvPr/>
        </p:nvSpPr>
        <p:spPr>
          <a:xfrm>
            <a:off x="5837219" y="2899969"/>
            <a:ext cx="2510928" cy="43605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pH function parameters, names and errors.</a:t>
            </a:r>
          </a:p>
        </p:txBody>
      </p:sp>
      <p:cxnSp>
        <p:nvCxnSpPr>
          <p:cNvPr id="28" name="Straight Arrow Connector 27">
            <a:extLst>
              <a:ext uri="{FF2B5EF4-FFF2-40B4-BE49-F238E27FC236}">
                <a16:creationId xmlns:a16="http://schemas.microsoft.com/office/drawing/2014/main" id="{89F47C07-80A8-1228-BA5B-02E8B873779D}"/>
              </a:ext>
            </a:extLst>
          </p:cNvPr>
          <p:cNvCxnSpPr>
            <a:stCxn id="26" idx="2"/>
          </p:cNvCxnSpPr>
          <p:nvPr/>
        </p:nvCxnSpPr>
        <p:spPr>
          <a:xfrm>
            <a:off x="7092683" y="3336022"/>
            <a:ext cx="1286448" cy="106616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0FD5466-7DDB-A0EB-9F33-7351F64F76DE}"/>
              </a:ext>
            </a:extLst>
          </p:cNvPr>
          <p:cNvCxnSpPr>
            <a:stCxn id="26" idx="2"/>
          </p:cNvCxnSpPr>
          <p:nvPr/>
        </p:nvCxnSpPr>
        <p:spPr>
          <a:xfrm>
            <a:off x="7092683" y="3336022"/>
            <a:ext cx="2347855" cy="1037674"/>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8B57DC1-0E56-B4BE-9DB7-00645784363D}"/>
              </a:ext>
            </a:extLst>
          </p:cNvPr>
          <p:cNvCxnSpPr>
            <a:stCxn id="26" idx="2"/>
          </p:cNvCxnSpPr>
          <p:nvPr/>
        </p:nvCxnSpPr>
        <p:spPr>
          <a:xfrm>
            <a:off x="7092683" y="3336022"/>
            <a:ext cx="3336159" cy="1066168"/>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290720-C431-3D26-DAE7-6D9B074A68FB}"/>
              </a:ext>
            </a:extLst>
          </p:cNvPr>
          <p:cNvSpPr txBox="1"/>
          <p:nvPr/>
        </p:nvSpPr>
        <p:spPr>
          <a:xfrm>
            <a:off x="257620" y="6340253"/>
            <a:ext cx="11667233" cy="369332"/>
          </a:xfrm>
          <a:prstGeom prst="rect">
            <a:avLst/>
          </a:prstGeom>
          <a:noFill/>
        </p:spPr>
        <p:txBody>
          <a:bodyPr wrap="none" rtlCol="0">
            <a:spAutoFit/>
          </a:bodyPr>
          <a:lstStyle/>
          <a:p>
            <a:r>
              <a:rPr lang="en-US" dirty="0"/>
              <a:t>*Anonymous functions allow to store any pH calibration function with any number of parameters for different calibrations.</a:t>
            </a:r>
          </a:p>
        </p:txBody>
      </p:sp>
      <p:sp>
        <p:nvSpPr>
          <p:cNvPr id="34" name="TextBox 33">
            <a:extLst>
              <a:ext uri="{FF2B5EF4-FFF2-40B4-BE49-F238E27FC236}">
                <a16:creationId xmlns:a16="http://schemas.microsoft.com/office/drawing/2014/main" id="{5D77462A-C417-B049-4AB4-559EB0D8C163}"/>
              </a:ext>
            </a:extLst>
          </p:cNvPr>
          <p:cNvSpPr txBox="1"/>
          <p:nvPr/>
        </p:nvSpPr>
        <p:spPr>
          <a:xfrm>
            <a:off x="77116" y="1377108"/>
            <a:ext cx="11788548" cy="1477328"/>
          </a:xfrm>
          <a:prstGeom prst="rect">
            <a:avLst/>
          </a:prstGeom>
          <a:noFill/>
        </p:spPr>
        <p:txBody>
          <a:bodyPr wrap="none" rtlCol="0">
            <a:spAutoFit/>
          </a:bodyPr>
          <a:lstStyle/>
          <a:p>
            <a:r>
              <a:rPr lang="en-US" dirty="0"/>
              <a:t>Most of the changes happened “inside”</a:t>
            </a:r>
          </a:p>
          <a:p>
            <a:endParaRPr lang="en-US" dirty="0"/>
          </a:p>
          <a:p>
            <a:pPr marL="342900" indent="-342900">
              <a:buAutoNum type="arabicParenR"/>
            </a:pPr>
            <a:r>
              <a:rPr lang="en-US" b="1" dirty="0"/>
              <a:t>Calibration files:</a:t>
            </a:r>
          </a:p>
          <a:p>
            <a:pPr marL="800100" lvl="1" indent="-342900">
              <a:buFont typeface="Arial" panose="020B0604020202020204" pitchFamily="34" charset="0"/>
              <a:buChar char="•"/>
            </a:pPr>
            <a:r>
              <a:rPr lang="en-US" dirty="0"/>
              <a:t>“</a:t>
            </a:r>
            <a:r>
              <a:rPr lang="en-US" dirty="0" err="1"/>
              <a:t>CalibrationSet.m</a:t>
            </a:r>
            <a:r>
              <a:rPr lang="en-US" dirty="0"/>
              <a:t>” is now called “</a:t>
            </a:r>
            <a:r>
              <a:rPr lang="en-US" dirty="0" err="1"/>
              <a:t>CalibrationSet_New.m</a:t>
            </a:r>
            <a:r>
              <a:rPr lang="en-US" dirty="0"/>
              <a:t>” and it’s a structure array, where each element describes a</a:t>
            </a:r>
            <a:br>
              <a:rPr lang="en-US" dirty="0"/>
            </a:br>
            <a:r>
              <a:rPr lang="en-US" dirty="0"/>
              <a:t>calibration file. Here I highlight what’s new:</a:t>
            </a:r>
          </a:p>
        </p:txBody>
      </p:sp>
    </p:spTree>
    <p:extLst>
      <p:ext uri="{BB962C8B-B14F-4D97-AF65-F5344CB8AC3E}">
        <p14:creationId xmlns:p14="http://schemas.microsoft.com/office/powerpoint/2010/main" val="81255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EB2-4B37-C285-7702-E44268565DB4}"/>
              </a:ext>
            </a:extLst>
          </p:cNvPr>
          <p:cNvSpPr>
            <a:spLocks noGrp="1"/>
          </p:cNvSpPr>
          <p:nvPr>
            <p:ph type="title"/>
          </p:nvPr>
        </p:nvSpPr>
        <p:spPr/>
        <p:txBody>
          <a:bodyPr/>
          <a:lstStyle/>
          <a:p>
            <a:r>
              <a:rPr lang="en-US" dirty="0"/>
              <a:t>Preliminary operations</a:t>
            </a:r>
          </a:p>
        </p:txBody>
      </p:sp>
      <p:sp>
        <p:nvSpPr>
          <p:cNvPr id="3" name="Content Placeholder 2">
            <a:extLst>
              <a:ext uri="{FF2B5EF4-FFF2-40B4-BE49-F238E27FC236}">
                <a16:creationId xmlns:a16="http://schemas.microsoft.com/office/drawing/2014/main" id="{B7E0292D-53B3-2FA7-0075-365C3C7633ED}"/>
              </a:ext>
            </a:extLst>
          </p:cNvPr>
          <p:cNvSpPr>
            <a:spLocks noGrp="1"/>
          </p:cNvSpPr>
          <p:nvPr>
            <p:ph idx="1"/>
          </p:nvPr>
        </p:nvSpPr>
        <p:spPr/>
        <p:txBody>
          <a:bodyPr/>
          <a:lstStyle/>
          <a:p>
            <a:pPr marL="0" indent="0" algn="just">
              <a:buNone/>
            </a:pPr>
            <a:r>
              <a:rPr lang="en-US" dirty="0"/>
              <a:t>All the apps share some functions that must be available in the </a:t>
            </a:r>
            <a:r>
              <a:rPr lang="en-US" dirty="0" err="1"/>
              <a:t>Matlab</a:t>
            </a:r>
            <a:r>
              <a:rPr lang="en-US" dirty="0"/>
              <a:t> path. So, it is necessary to run the function “setup_Ionizer2_environment.m” (you can find it in the main folder) before running any other app or function.</a:t>
            </a:r>
          </a:p>
          <a:p>
            <a:pPr marL="0" indent="0" algn="just">
              <a:buNone/>
            </a:pPr>
            <a:endParaRPr lang="en-US" dirty="0"/>
          </a:p>
          <a:p>
            <a:pPr marL="0" indent="0" algn="just">
              <a:buNone/>
            </a:pPr>
            <a:r>
              <a:rPr lang="en-US" dirty="0"/>
              <a:t>Also, the following toolboxes are needed:</a:t>
            </a:r>
          </a:p>
          <a:p>
            <a:pPr marL="0" indent="0" algn="just">
              <a:buNone/>
            </a:pPr>
            <a:r>
              <a:rPr lang="en-US" dirty="0"/>
              <a:t>-Image Processing Toolbox</a:t>
            </a:r>
          </a:p>
          <a:p>
            <a:pPr marL="0" indent="0" algn="just">
              <a:buNone/>
            </a:pPr>
            <a:r>
              <a:rPr lang="en-US" dirty="0"/>
              <a:t>-Signal Processing Toolbox</a:t>
            </a:r>
          </a:p>
        </p:txBody>
      </p:sp>
    </p:spTree>
    <p:extLst>
      <p:ext uri="{BB962C8B-B14F-4D97-AF65-F5344CB8AC3E}">
        <p14:creationId xmlns:p14="http://schemas.microsoft.com/office/powerpoint/2010/main" val="126679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pic>
        <p:nvPicPr>
          <p:cNvPr id="5" name="Picture 4">
            <a:extLst>
              <a:ext uri="{FF2B5EF4-FFF2-40B4-BE49-F238E27FC236}">
                <a16:creationId xmlns:a16="http://schemas.microsoft.com/office/drawing/2014/main" id="{72E98896-E7D6-ADA4-C421-375900C1C9C2}"/>
              </a:ext>
            </a:extLst>
          </p:cNvPr>
          <p:cNvPicPr>
            <a:picLocks noChangeAspect="1"/>
          </p:cNvPicPr>
          <p:nvPr/>
        </p:nvPicPr>
        <p:blipFill>
          <a:blip r:embed="rId2"/>
          <a:stretch>
            <a:fillRect/>
          </a:stretch>
        </p:blipFill>
        <p:spPr>
          <a:xfrm>
            <a:off x="9791348" y="2702671"/>
            <a:ext cx="2294656" cy="4015648"/>
          </a:xfrm>
          <a:prstGeom prst="rect">
            <a:avLst/>
          </a:prstGeom>
        </p:spPr>
      </p:pic>
      <p:sp>
        <p:nvSpPr>
          <p:cNvPr id="6" name="Rectangle 5">
            <a:extLst>
              <a:ext uri="{FF2B5EF4-FFF2-40B4-BE49-F238E27FC236}">
                <a16:creationId xmlns:a16="http://schemas.microsoft.com/office/drawing/2014/main" id="{CC3F1FDE-7D38-16E7-5373-62F9B2F418E9}"/>
              </a:ext>
            </a:extLst>
          </p:cNvPr>
          <p:cNvSpPr/>
          <p:nvPr/>
        </p:nvSpPr>
        <p:spPr>
          <a:xfrm>
            <a:off x="9769315" y="3147425"/>
            <a:ext cx="1159418" cy="168652"/>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60EABA-79B2-EFE3-3205-5E4950C3930E}"/>
              </a:ext>
            </a:extLst>
          </p:cNvPr>
          <p:cNvSpPr txBox="1"/>
          <p:nvPr/>
        </p:nvSpPr>
        <p:spPr>
          <a:xfrm>
            <a:off x="77116" y="1377108"/>
            <a:ext cx="11788548" cy="2308324"/>
          </a:xfrm>
          <a:prstGeom prst="rect">
            <a:avLst/>
          </a:prstGeom>
          <a:noFill/>
        </p:spPr>
        <p:txBody>
          <a:bodyPr wrap="none" rtlCol="0">
            <a:spAutoFit/>
          </a:bodyPr>
          <a:lstStyle/>
          <a:p>
            <a:r>
              <a:rPr lang="en-US" dirty="0"/>
              <a:t>Most of the changes happened “inside”</a:t>
            </a:r>
          </a:p>
          <a:p>
            <a:endParaRPr lang="en-US" dirty="0"/>
          </a:p>
          <a:p>
            <a:pPr marL="342900" indent="-342900">
              <a:buAutoNum type="arabicParenR"/>
            </a:pPr>
            <a:r>
              <a:rPr lang="en-US" b="1" dirty="0"/>
              <a:t>Calibration files:</a:t>
            </a:r>
          </a:p>
          <a:p>
            <a:pPr marL="800100" lvl="1" indent="-342900">
              <a:buFont typeface="Arial" panose="020B0604020202020204" pitchFamily="34" charset="0"/>
              <a:buChar char="•"/>
            </a:pPr>
            <a:r>
              <a:rPr lang="en-US" dirty="0"/>
              <a:t>“</a:t>
            </a:r>
            <a:r>
              <a:rPr lang="en-US" dirty="0" err="1"/>
              <a:t>CalibrationSet.m</a:t>
            </a:r>
            <a:r>
              <a:rPr lang="en-US" dirty="0"/>
              <a:t>” is now called “</a:t>
            </a:r>
            <a:r>
              <a:rPr lang="en-US" dirty="0" err="1"/>
              <a:t>CalibrationSet_New.m</a:t>
            </a:r>
            <a:r>
              <a:rPr lang="en-US" dirty="0"/>
              <a:t>” and it’s a structure array, where each element describes a</a:t>
            </a:r>
            <a:br>
              <a:rPr lang="en-US" dirty="0"/>
            </a:br>
            <a:r>
              <a:rPr lang="en-US" dirty="0"/>
              <a:t>calibration file.</a:t>
            </a:r>
          </a:p>
          <a:p>
            <a:pPr marL="800100" lvl="1" indent="-342900">
              <a:buFont typeface="Arial" panose="020B0604020202020204" pitchFamily="34" charset="0"/>
              <a:buChar char="•"/>
            </a:pPr>
            <a:r>
              <a:rPr lang="en-US" dirty="0"/>
              <a:t>Also “</a:t>
            </a:r>
            <a:r>
              <a:rPr lang="en-US" dirty="0" err="1"/>
              <a:t>InstrumentsSet.m</a:t>
            </a:r>
            <a:r>
              <a:rPr lang="en-US" dirty="0"/>
              <a:t>” is now a structure array.</a:t>
            </a:r>
          </a:p>
          <a:p>
            <a:pPr marL="800100" lvl="1" indent="-342900">
              <a:buFont typeface="Arial" panose="020B0604020202020204" pitchFamily="34" charset="0"/>
              <a:buChar char="•"/>
            </a:pPr>
            <a:r>
              <a:rPr lang="en-US" dirty="0"/>
              <a:t>Txt files with BT coefficients now have the R6G ratio as a header. It is automatically</a:t>
            </a:r>
            <a:br>
              <a:rPr lang="en-US" dirty="0"/>
            </a:br>
            <a:r>
              <a:rPr lang="en-US" dirty="0"/>
              <a:t>loaded and updated when switching between instruments. No more errors!</a:t>
            </a:r>
          </a:p>
        </p:txBody>
      </p:sp>
    </p:spTree>
    <p:extLst>
      <p:ext uri="{BB962C8B-B14F-4D97-AF65-F5344CB8AC3E}">
        <p14:creationId xmlns:p14="http://schemas.microsoft.com/office/powerpoint/2010/main" val="566694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pic>
        <p:nvPicPr>
          <p:cNvPr id="7" name="Picture 6">
            <a:extLst>
              <a:ext uri="{FF2B5EF4-FFF2-40B4-BE49-F238E27FC236}">
                <a16:creationId xmlns:a16="http://schemas.microsoft.com/office/drawing/2014/main" id="{35BE4A5B-78B8-FF30-8091-181BC4601844}"/>
              </a:ext>
            </a:extLst>
          </p:cNvPr>
          <p:cNvPicPr>
            <a:picLocks noChangeAspect="1"/>
          </p:cNvPicPr>
          <p:nvPr/>
        </p:nvPicPr>
        <p:blipFill>
          <a:blip r:embed="rId2"/>
          <a:stretch>
            <a:fillRect/>
          </a:stretch>
        </p:blipFill>
        <p:spPr>
          <a:xfrm>
            <a:off x="7090501" y="4443486"/>
            <a:ext cx="4548175" cy="2074812"/>
          </a:xfrm>
          <a:prstGeom prst="rect">
            <a:avLst/>
          </a:prstGeom>
        </p:spPr>
      </p:pic>
      <p:sp>
        <p:nvSpPr>
          <p:cNvPr id="8" name="TextBox 7">
            <a:extLst>
              <a:ext uri="{FF2B5EF4-FFF2-40B4-BE49-F238E27FC236}">
                <a16:creationId xmlns:a16="http://schemas.microsoft.com/office/drawing/2014/main" id="{BDDDCA39-56BF-F222-1C92-AC480BF6BACA}"/>
              </a:ext>
            </a:extLst>
          </p:cNvPr>
          <p:cNvSpPr txBox="1"/>
          <p:nvPr/>
        </p:nvSpPr>
        <p:spPr>
          <a:xfrm>
            <a:off x="77116" y="1377108"/>
            <a:ext cx="11799063" cy="3139321"/>
          </a:xfrm>
          <a:prstGeom prst="rect">
            <a:avLst/>
          </a:prstGeom>
          <a:noFill/>
        </p:spPr>
        <p:txBody>
          <a:bodyPr wrap="square" rtlCol="0">
            <a:spAutoFit/>
          </a:bodyPr>
          <a:lstStyle/>
          <a:p>
            <a:r>
              <a:rPr lang="en-US" dirty="0"/>
              <a:t>Most of the changes happened “inside”</a:t>
            </a:r>
          </a:p>
          <a:p>
            <a:endParaRPr lang="en-US" dirty="0"/>
          </a:p>
          <a:p>
            <a:pPr marL="342900" indent="-342900">
              <a:buAutoNum type="arabicParenR"/>
            </a:pPr>
            <a:r>
              <a:rPr lang="en-US" b="1" dirty="0"/>
              <a:t>Calibration files:</a:t>
            </a:r>
          </a:p>
          <a:p>
            <a:pPr marL="800100" lvl="1" indent="-342900" algn="just">
              <a:buFont typeface="Arial" panose="020B0604020202020204" pitchFamily="34" charset="0"/>
              <a:buChar char="•"/>
            </a:pPr>
            <a:r>
              <a:rPr lang="en-US" dirty="0"/>
              <a:t>“</a:t>
            </a:r>
            <a:r>
              <a:rPr lang="en-US" dirty="0" err="1"/>
              <a:t>CalibrationSet.m</a:t>
            </a:r>
            <a:r>
              <a:rPr lang="en-US" dirty="0"/>
              <a:t>” is now called “</a:t>
            </a:r>
            <a:r>
              <a:rPr lang="en-US" dirty="0" err="1"/>
              <a:t>CalibrationSet_New.m</a:t>
            </a:r>
            <a:r>
              <a:rPr lang="en-US" dirty="0"/>
              <a:t>” and it’s a structure array, where each element describes a</a:t>
            </a:r>
            <a:br>
              <a:rPr lang="en-US" dirty="0"/>
            </a:br>
            <a:r>
              <a:rPr lang="en-US" dirty="0"/>
              <a:t>calibration file.</a:t>
            </a:r>
          </a:p>
          <a:p>
            <a:pPr marL="800100" lvl="1" indent="-342900" algn="just">
              <a:buFont typeface="Arial" panose="020B0604020202020204" pitchFamily="34" charset="0"/>
              <a:buChar char="•"/>
            </a:pPr>
            <a:r>
              <a:rPr lang="en-US" dirty="0"/>
              <a:t>Also “</a:t>
            </a:r>
            <a:r>
              <a:rPr lang="en-US" dirty="0" err="1"/>
              <a:t>InstrumentsSet.m</a:t>
            </a:r>
            <a:r>
              <a:rPr lang="en-US" dirty="0"/>
              <a:t>” is now a structure array.</a:t>
            </a:r>
          </a:p>
          <a:p>
            <a:pPr marL="800100" lvl="1" indent="-342900" algn="just">
              <a:buFont typeface="Arial" panose="020B0604020202020204" pitchFamily="34" charset="0"/>
              <a:buChar char="•"/>
            </a:pPr>
            <a:r>
              <a:rPr lang="en-US" dirty="0"/>
              <a:t>Txt files with BT coefficients now have the R6G ratio as a header. It is automatically</a:t>
            </a:r>
            <a:br>
              <a:rPr lang="en-US" dirty="0"/>
            </a:br>
            <a:r>
              <a:rPr lang="en-US" dirty="0"/>
              <a:t>loaded and updated when switching between instruments. No more errors!</a:t>
            </a:r>
          </a:p>
          <a:p>
            <a:pPr marL="800100" lvl="1" indent="-342900" algn="just">
              <a:buFont typeface="Arial" panose="020B0604020202020204" pitchFamily="34" charset="0"/>
              <a:buChar char="•"/>
            </a:pPr>
            <a:r>
              <a:rPr lang="en-US" dirty="0"/>
              <a:t>R0 files now have the R6G ratio as a header too. Also, each file is instrument-specific, but there might be several R0 measures for the same instrument corresponding to different calibration. Thus, R0 values are preceded with a string that exactly matches its calibration “Descriptor”.</a:t>
            </a:r>
          </a:p>
        </p:txBody>
      </p:sp>
    </p:spTree>
    <p:extLst>
      <p:ext uri="{BB962C8B-B14F-4D97-AF65-F5344CB8AC3E}">
        <p14:creationId xmlns:p14="http://schemas.microsoft.com/office/powerpoint/2010/main" val="3792971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sp>
        <p:nvSpPr>
          <p:cNvPr id="4" name="TextBox 3">
            <a:extLst>
              <a:ext uri="{FF2B5EF4-FFF2-40B4-BE49-F238E27FC236}">
                <a16:creationId xmlns:a16="http://schemas.microsoft.com/office/drawing/2014/main" id="{C16F45F5-1C26-AFC9-987F-6A7AEFF43D36}"/>
              </a:ext>
            </a:extLst>
          </p:cNvPr>
          <p:cNvSpPr txBox="1"/>
          <p:nvPr/>
        </p:nvSpPr>
        <p:spPr>
          <a:xfrm>
            <a:off x="77116" y="1377108"/>
            <a:ext cx="11799063" cy="5078313"/>
          </a:xfrm>
          <a:prstGeom prst="rect">
            <a:avLst/>
          </a:prstGeom>
          <a:noFill/>
        </p:spPr>
        <p:txBody>
          <a:bodyPr wrap="square" rtlCol="0">
            <a:spAutoFit/>
          </a:bodyPr>
          <a:lstStyle/>
          <a:p>
            <a:r>
              <a:rPr lang="en-US" dirty="0"/>
              <a:t>Most of the changes happened “inside”</a:t>
            </a:r>
          </a:p>
          <a:p>
            <a:endParaRPr lang="en-US" dirty="0"/>
          </a:p>
          <a:p>
            <a:pPr marL="342900" indent="-342900">
              <a:buAutoNum type="arabicParenR"/>
            </a:pPr>
            <a:r>
              <a:rPr lang="en-US" b="1" dirty="0"/>
              <a:t>Calibration files.</a:t>
            </a:r>
          </a:p>
          <a:p>
            <a:pPr marL="342900" indent="-342900">
              <a:buFontTx/>
              <a:buAutoNum type="arabicParenR"/>
            </a:pPr>
            <a:r>
              <a:rPr lang="en-US" b="1" dirty="0"/>
              <a:t>Import function.</a:t>
            </a:r>
            <a:br>
              <a:rPr lang="en-US" b="1" dirty="0"/>
            </a:br>
            <a:r>
              <a:rPr lang="en-US" dirty="0"/>
              <a:t>I created a function called “</a:t>
            </a:r>
            <a:r>
              <a:rPr lang="en-US" sz="1800" b="0" i="0" u="none" strike="noStrike" baseline="0" dirty="0" err="1">
                <a:solidFill>
                  <a:srgbClr val="000000"/>
                </a:solidFill>
                <a:latin typeface="Consolas Courier"/>
              </a:rPr>
              <a:t>importFromStruct</a:t>
            </a:r>
            <a:r>
              <a:rPr lang="en-US" sz="1800" b="0" i="0" u="none" strike="noStrike" baseline="0" dirty="0">
                <a:solidFill>
                  <a:srgbClr val="000000"/>
                </a:solidFill>
                <a:latin typeface="Consolas Courier"/>
              </a:rPr>
              <a:t>(</a:t>
            </a:r>
            <a:r>
              <a:rPr lang="en-US" sz="1800" b="0" i="0" u="none" strike="noStrike" baseline="0" dirty="0" err="1">
                <a:solidFill>
                  <a:srgbClr val="000000"/>
                </a:solidFill>
                <a:latin typeface="Consolas Courier"/>
              </a:rPr>
              <a:t>app,data</a:t>
            </a:r>
            <a:r>
              <a:rPr lang="en-US" sz="1800" b="0" i="0" u="none" strike="noStrike" baseline="0" dirty="0">
                <a:solidFill>
                  <a:srgbClr val="000000"/>
                </a:solidFill>
                <a:latin typeface="Consolas Courier"/>
              </a:rPr>
              <a:t>)</a:t>
            </a:r>
            <a:r>
              <a:rPr lang="en-US" dirty="0"/>
              <a:t>“ that is meant to be a general way to load data on Ionizer2. Ideally, specific functions can load data from any source (system clipboard, Excel files, </a:t>
            </a:r>
            <a:r>
              <a:rPr lang="en-US" dirty="0" err="1"/>
              <a:t>Matlab</a:t>
            </a:r>
            <a:r>
              <a:rPr lang="en-US" dirty="0"/>
              <a:t> structures...) and store them in a scalar structure (the input argument “data”) that must have the following fields:</a:t>
            </a:r>
          </a:p>
          <a:p>
            <a:pPr marL="800100" lvl="1" indent="-342900">
              <a:buFont typeface="Arial" panose="020B0604020202020204" pitchFamily="34" charset="0"/>
              <a:buChar char="•"/>
            </a:pPr>
            <a:r>
              <a:rPr lang="en-US" dirty="0"/>
              <a:t>g:    2D matrix with dimensions </a:t>
            </a:r>
            <a:r>
              <a:rPr lang="en-US" dirty="0" err="1"/>
              <a:t>roi</a:t>
            </a:r>
            <a:r>
              <a:rPr lang="en-US" dirty="0"/>
              <a:t>*wavelength, with green fluorescence values.</a:t>
            </a:r>
          </a:p>
          <a:p>
            <a:pPr marL="800100" lvl="1" indent="-342900">
              <a:buFont typeface="Arial" panose="020B0604020202020204" pitchFamily="34" charset="0"/>
              <a:buChar char="•"/>
            </a:pPr>
            <a:r>
              <a:rPr lang="en-US" dirty="0"/>
              <a:t>r:   2D matrix with dimensions </a:t>
            </a:r>
            <a:r>
              <a:rPr lang="en-US" dirty="0" err="1"/>
              <a:t>roi</a:t>
            </a:r>
            <a:r>
              <a:rPr lang="en-US" dirty="0"/>
              <a:t>*wavelength, with red fluorescence values.</a:t>
            </a:r>
          </a:p>
          <a:p>
            <a:pPr marL="800100" lvl="1" indent="-342900">
              <a:buFont typeface="Arial" panose="020B0604020202020204" pitchFamily="34" charset="0"/>
              <a:buChar char="•"/>
            </a:pPr>
            <a:r>
              <a:rPr lang="en-US" dirty="0" err="1"/>
              <a:t>wl</a:t>
            </a:r>
            <a:r>
              <a:rPr lang="en-US" dirty="0"/>
              <a:t>:   row array with excitation wavelengths in nm.</a:t>
            </a:r>
          </a:p>
          <a:p>
            <a:pPr marL="800100" lvl="1" indent="-342900">
              <a:buFont typeface="Arial" panose="020B0604020202020204" pitchFamily="34" charset="0"/>
              <a:buChar char="•"/>
            </a:pPr>
            <a:r>
              <a:rPr lang="en-US" dirty="0"/>
              <a:t>z:   (optional) column array with the imaging depth (in microns) for each ROI.</a:t>
            </a:r>
          </a:p>
          <a:p>
            <a:pPr marL="800100" lvl="1" indent="-342900">
              <a:buFont typeface="Arial" panose="020B0604020202020204" pitchFamily="34" charset="0"/>
              <a:buChar char="•"/>
            </a:pPr>
            <a:r>
              <a:rPr lang="en-US" dirty="0"/>
              <a:t>r6g:  (optional) Rhodamine 6G value (red over green at 910 nm, using Rhodamine6G 10uM). NOTE: if no r6g value is given in this way, it MUST be entered manually by the user in the proper </a:t>
            </a:r>
            <a:r>
              <a:rPr lang="en-US" dirty="0" err="1"/>
              <a:t>EditField</a:t>
            </a:r>
            <a:r>
              <a:rPr lang="en-US" dirty="0"/>
              <a:t>. </a:t>
            </a:r>
          </a:p>
          <a:p>
            <a:pPr lvl="1"/>
            <a:endParaRPr lang="en-US" dirty="0"/>
          </a:p>
          <a:p>
            <a:pPr lvl="1"/>
            <a:r>
              <a:rPr lang="en-US" dirty="0"/>
              <a:t>Thus, a proper data loading pipeline should be: </a:t>
            </a:r>
          </a:p>
          <a:p>
            <a:pPr marL="800100" lvl="1" indent="-342900">
              <a:buFont typeface="+mj-lt"/>
              <a:buAutoNum type="arabicPeriod"/>
            </a:pPr>
            <a:r>
              <a:rPr lang="en-US" dirty="0"/>
              <a:t>Import data with a specific function.</a:t>
            </a:r>
          </a:p>
          <a:p>
            <a:pPr marL="800100" lvl="1" indent="-342900">
              <a:buFont typeface="+mj-lt"/>
              <a:buAutoNum type="arabicPeriod"/>
            </a:pPr>
            <a:r>
              <a:rPr lang="en-US" dirty="0"/>
              <a:t>Arrange data as in the structure described above.</a:t>
            </a:r>
          </a:p>
          <a:p>
            <a:pPr marL="800100" lvl="1" indent="-342900">
              <a:buFont typeface="+mj-lt"/>
              <a:buAutoNum type="arabicPeriod"/>
            </a:pPr>
            <a:r>
              <a:rPr lang="en-US" dirty="0"/>
              <a:t>Call the function "</a:t>
            </a:r>
            <a:r>
              <a:rPr lang="en-US" dirty="0" err="1"/>
              <a:t>importFromStruct</a:t>
            </a:r>
            <a:r>
              <a:rPr lang="en-US" dirty="0"/>
              <a:t>“.</a:t>
            </a:r>
          </a:p>
        </p:txBody>
      </p:sp>
    </p:spTree>
    <p:extLst>
      <p:ext uri="{BB962C8B-B14F-4D97-AF65-F5344CB8AC3E}">
        <p14:creationId xmlns:p14="http://schemas.microsoft.com/office/powerpoint/2010/main" val="314925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sp>
        <p:nvSpPr>
          <p:cNvPr id="3" name="TextBox 2">
            <a:extLst>
              <a:ext uri="{FF2B5EF4-FFF2-40B4-BE49-F238E27FC236}">
                <a16:creationId xmlns:a16="http://schemas.microsoft.com/office/drawing/2014/main" id="{7A4AB49D-D80D-E662-441A-F8E94F086C54}"/>
              </a:ext>
            </a:extLst>
          </p:cNvPr>
          <p:cNvSpPr txBox="1"/>
          <p:nvPr/>
        </p:nvSpPr>
        <p:spPr>
          <a:xfrm>
            <a:off x="77118" y="1377108"/>
            <a:ext cx="12114882" cy="2031325"/>
          </a:xfrm>
          <a:prstGeom prst="rect">
            <a:avLst/>
          </a:prstGeom>
          <a:noFill/>
        </p:spPr>
        <p:txBody>
          <a:bodyPr wrap="square" rtlCol="0">
            <a:spAutoFit/>
          </a:bodyPr>
          <a:lstStyle/>
          <a:p>
            <a:r>
              <a:rPr lang="en-US" dirty="0"/>
              <a:t>Most of the changes happened “inside”</a:t>
            </a:r>
          </a:p>
          <a:p>
            <a:endParaRPr lang="en-US" dirty="0"/>
          </a:p>
          <a:p>
            <a:pPr marL="342900" indent="-342900">
              <a:buAutoNum type="arabicParenR"/>
            </a:pPr>
            <a:r>
              <a:rPr lang="en-US" b="1" dirty="0"/>
              <a:t>Calibration files.</a:t>
            </a:r>
          </a:p>
          <a:p>
            <a:pPr marL="342900" indent="-342900">
              <a:buFontTx/>
              <a:buAutoNum type="arabicParenR"/>
            </a:pPr>
            <a:r>
              <a:rPr lang="en-US" b="1" dirty="0"/>
              <a:t>Import function.</a:t>
            </a:r>
          </a:p>
          <a:p>
            <a:pPr marL="342900" indent="-342900">
              <a:buFontTx/>
              <a:buAutoNum type="arabicParenR"/>
            </a:pPr>
            <a:r>
              <a:rPr lang="en-US" b="1" dirty="0"/>
              <a:t>Got read of most of for loops</a:t>
            </a:r>
          </a:p>
          <a:p>
            <a:pPr marL="342900" indent="-342900">
              <a:buFontTx/>
              <a:buAutoNum type="arabicParenR"/>
            </a:pPr>
            <a:r>
              <a:rPr lang="en-US" b="1" dirty="0"/>
              <a:t>Compute pH and compute Cl are now external functions because they are useful also outside the app (e.g., for calibration scripts)</a:t>
            </a:r>
          </a:p>
        </p:txBody>
      </p:sp>
    </p:spTree>
    <p:extLst>
      <p:ext uri="{BB962C8B-B14F-4D97-AF65-F5344CB8AC3E}">
        <p14:creationId xmlns:p14="http://schemas.microsoft.com/office/powerpoint/2010/main" val="2894011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sp>
        <p:nvSpPr>
          <p:cNvPr id="3" name="TextBox 2">
            <a:extLst>
              <a:ext uri="{FF2B5EF4-FFF2-40B4-BE49-F238E27FC236}">
                <a16:creationId xmlns:a16="http://schemas.microsoft.com/office/drawing/2014/main" id="{7A4AB49D-D80D-E662-441A-F8E94F086C54}"/>
              </a:ext>
            </a:extLst>
          </p:cNvPr>
          <p:cNvSpPr txBox="1"/>
          <p:nvPr/>
        </p:nvSpPr>
        <p:spPr>
          <a:xfrm>
            <a:off x="77118" y="1377108"/>
            <a:ext cx="12114882" cy="5447645"/>
          </a:xfrm>
          <a:prstGeom prst="rect">
            <a:avLst/>
          </a:prstGeom>
          <a:noFill/>
        </p:spPr>
        <p:txBody>
          <a:bodyPr wrap="square" rtlCol="0">
            <a:spAutoFit/>
          </a:bodyPr>
          <a:lstStyle/>
          <a:p>
            <a:r>
              <a:rPr lang="en-US" dirty="0"/>
              <a:t>Most of the changes happened “inside”</a:t>
            </a:r>
          </a:p>
          <a:p>
            <a:endParaRPr lang="en-US" dirty="0"/>
          </a:p>
          <a:p>
            <a:pPr marL="342900" indent="-342900">
              <a:buAutoNum type="arabicParenR"/>
            </a:pPr>
            <a:r>
              <a:rPr lang="en-US" b="1" dirty="0"/>
              <a:t>Calibration files.</a:t>
            </a:r>
          </a:p>
          <a:p>
            <a:pPr marL="342900" indent="-342900">
              <a:buFontTx/>
              <a:buAutoNum type="arabicParenR"/>
            </a:pPr>
            <a:r>
              <a:rPr lang="en-US" b="1" dirty="0"/>
              <a:t>Import function.</a:t>
            </a:r>
          </a:p>
          <a:p>
            <a:pPr marL="342900" indent="-342900">
              <a:buFontTx/>
              <a:buAutoNum type="arabicParenR"/>
            </a:pPr>
            <a:r>
              <a:rPr lang="en-US" b="1" dirty="0"/>
              <a:t>Got read of most of for loops</a:t>
            </a:r>
          </a:p>
          <a:p>
            <a:pPr marL="342900" indent="-342900">
              <a:buFontTx/>
              <a:buAutoNum type="arabicParenR"/>
            </a:pPr>
            <a:r>
              <a:rPr lang="en-US" b="1" dirty="0"/>
              <a:t>‘</a:t>
            </a:r>
            <a:r>
              <a:rPr lang="en-US" b="1" dirty="0" err="1"/>
              <a:t>compute_pH</a:t>
            </a:r>
            <a:r>
              <a:rPr lang="en-US" b="1" dirty="0"/>
              <a:t>’ and ‘</a:t>
            </a:r>
            <a:r>
              <a:rPr lang="en-US" b="1" dirty="0" err="1"/>
              <a:t>compute_Cl</a:t>
            </a:r>
            <a:r>
              <a:rPr lang="en-US" b="1" dirty="0"/>
              <a:t>’ are now external functions because they are useful also outside the app (e.g. for calibration scripts)</a:t>
            </a:r>
          </a:p>
          <a:p>
            <a:pPr marL="342900" indent="-342900">
              <a:buFontTx/>
              <a:buAutoNum type="arabicParenR"/>
            </a:pPr>
            <a:r>
              <a:rPr lang="en-US" b="1" dirty="0"/>
              <a:t>‘</a:t>
            </a:r>
            <a:r>
              <a:rPr lang="en-US" b="1" dirty="0" err="1"/>
              <a:t>compute_pH</a:t>
            </a:r>
            <a:r>
              <a:rPr lang="en-US" b="1" dirty="0"/>
              <a:t>’ uses a function for pH that is specific of each calibration:</a:t>
            </a:r>
          </a:p>
          <a:p>
            <a:pPr lvl="1"/>
            <a:r>
              <a:rPr lang="en-US" sz="1600" dirty="0"/>
              <a:t>The function syntax is the following:</a:t>
            </a:r>
          </a:p>
          <a:p>
            <a:pPr lvl="1"/>
            <a:endParaRPr lang="en-US" sz="1600" dirty="0"/>
          </a:p>
          <a:p>
            <a:pPr lvl="1"/>
            <a:r>
              <a:rPr lang="en-US" sz="1600" dirty="0"/>
              <a:t>[pH,delta,epsilon,theta,res,R2_adj] = </a:t>
            </a:r>
            <a:r>
              <a:rPr lang="en-US" sz="1600" dirty="0" err="1"/>
              <a:t>compute_pH</a:t>
            </a:r>
            <a:r>
              <a:rPr lang="en-US" sz="1600" dirty="0"/>
              <a:t>(g,G1,G2,fit_fcn,fit_param)</a:t>
            </a:r>
          </a:p>
          <a:p>
            <a:pPr lvl="1"/>
            <a:endParaRPr lang="en-US" sz="1600" dirty="0"/>
          </a:p>
          <a:p>
            <a:pPr lvl="1"/>
            <a:r>
              <a:rPr lang="en-US" sz="1600" dirty="0"/>
              <a:t>g are the measured green fluorescence (rows are ROIs, columns are wavelengths), G1 and G2 are the spectra from calibrations (e.g. pH6 and pH8), </a:t>
            </a:r>
            <a:r>
              <a:rPr lang="en-US" sz="1600" dirty="0" err="1"/>
              <a:t>fit_fcn</a:t>
            </a:r>
            <a:r>
              <a:rPr lang="en-US" sz="1600" dirty="0"/>
              <a:t> is an anonymous function stored in the calibration structure for each calibration. Example: for the calibration 'Oct 2014 24C’, it is the “old” function:</a:t>
            </a:r>
          </a:p>
          <a:p>
            <a:pPr lvl="1"/>
            <a:r>
              <a:rPr lang="en-US" sz="1600" dirty="0" err="1"/>
              <a:t>fit_fcn</a:t>
            </a:r>
            <a:r>
              <a:rPr lang="en-US" sz="1600" dirty="0"/>
              <a:t> = @(x,p) (p(2)-1./p(1)*log10((p(4)-atand(x))./(atand(x)-p(3))))       where x should be epsilon/delta, and</a:t>
            </a:r>
          </a:p>
          <a:p>
            <a:pPr lvl="1"/>
            <a:r>
              <a:rPr lang="en-US" sz="1600" dirty="0" err="1"/>
              <a:t>fit_param</a:t>
            </a:r>
            <a:r>
              <a:rPr lang="en-US" sz="1600" dirty="0"/>
              <a:t> = [1.31, 6.88, -6.53, 93.34];	parameters are: a, </a:t>
            </a:r>
            <a:r>
              <a:rPr lang="en-US" sz="1600" dirty="0" err="1"/>
              <a:t>pka</a:t>
            </a:r>
            <a:r>
              <a:rPr lang="en-US" sz="1600" dirty="0"/>
              <a:t>, </a:t>
            </a:r>
            <a:r>
              <a:rPr lang="en-US" sz="1600" dirty="0" err="1"/>
              <a:t>thetaL</a:t>
            </a:r>
            <a:r>
              <a:rPr lang="en-US" sz="1600" dirty="0"/>
              <a:t> and </a:t>
            </a:r>
            <a:r>
              <a:rPr lang="en-US" sz="1600" dirty="0" err="1"/>
              <a:t>thetaR</a:t>
            </a:r>
            <a:r>
              <a:rPr lang="en-US" sz="1600" dirty="0"/>
              <a:t>.</a:t>
            </a:r>
          </a:p>
          <a:p>
            <a:pPr lvl="1"/>
            <a:endParaRPr lang="en-US" sz="1600" dirty="0"/>
          </a:p>
          <a:p>
            <a:pPr lvl="1"/>
            <a:r>
              <a:rPr lang="en-US" sz="1600" dirty="0"/>
              <a:t>For a new calibration, instead,</a:t>
            </a:r>
          </a:p>
          <a:p>
            <a:pPr lvl="1"/>
            <a:r>
              <a:rPr lang="en-US" sz="1400" dirty="0" err="1"/>
              <a:t>fit_fcn</a:t>
            </a:r>
            <a:r>
              <a:rPr lang="en-US" sz="1400" dirty="0"/>
              <a:t> = @(x,p)(log10((x.*10.^(p(1)+p(2))+x.*10.^(p(2)+p(3))+10.^(p(1)+p(2))+10.^(p(1)+p(3)))./(10.^p(2)+10.^p(3)+x.*10.^p(3)+x.*10.^p(1)))) , and</a:t>
            </a:r>
          </a:p>
          <a:p>
            <a:pPr lvl="1"/>
            <a:r>
              <a:rPr lang="en-US" sz="1400" dirty="0" err="1"/>
              <a:t>fit_param</a:t>
            </a:r>
            <a:r>
              <a:rPr lang="en-US" sz="1400" dirty="0"/>
              <a:t> = [5.8, 8.06, 6.65]; 	parameters are: pH1, pH2, pKa</a:t>
            </a:r>
            <a:endParaRPr lang="en-US" sz="1600" dirty="0"/>
          </a:p>
        </p:txBody>
      </p:sp>
    </p:spTree>
    <p:extLst>
      <p:ext uri="{BB962C8B-B14F-4D97-AF65-F5344CB8AC3E}">
        <p14:creationId xmlns:p14="http://schemas.microsoft.com/office/powerpoint/2010/main" val="4012099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086D3FB-B09E-AD71-BB30-8145E9EC0075}"/>
              </a:ext>
            </a:extLst>
          </p:cNvPr>
          <p:cNvPicPr>
            <a:picLocks noChangeAspect="1"/>
          </p:cNvPicPr>
          <p:nvPr/>
        </p:nvPicPr>
        <p:blipFill>
          <a:blip r:embed="rId2"/>
          <a:stretch>
            <a:fillRect/>
          </a:stretch>
        </p:blipFill>
        <p:spPr>
          <a:xfrm>
            <a:off x="200023" y="3774739"/>
            <a:ext cx="11782425" cy="1885950"/>
          </a:xfrm>
          <a:prstGeom prst="rect">
            <a:avLst/>
          </a:prstGeom>
        </p:spPr>
      </p:pic>
      <p:sp>
        <p:nvSpPr>
          <p:cNvPr id="2" name="Title 1">
            <a:extLst>
              <a:ext uri="{FF2B5EF4-FFF2-40B4-BE49-F238E27FC236}">
                <a16:creationId xmlns:a16="http://schemas.microsoft.com/office/drawing/2014/main" id="{81AFF910-66B6-E4CD-549F-E044748C42FB}"/>
              </a:ext>
            </a:extLst>
          </p:cNvPr>
          <p:cNvSpPr>
            <a:spLocks noGrp="1"/>
          </p:cNvSpPr>
          <p:nvPr>
            <p:ph type="title"/>
          </p:nvPr>
        </p:nvSpPr>
        <p:spPr/>
        <p:txBody>
          <a:bodyPr/>
          <a:lstStyle/>
          <a:p>
            <a:r>
              <a:rPr lang="en-US" dirty="0"/>
              <a:t>Inonizer2.0</a:t>
            </a:r>
          </a:p>
        </p:txBody>
      </p:sp>
      <p:sp>
        <p:nvSpPr>
          <p:cNvPr id="34" name="TextBox 33">
            <a:extLst>
              <a:ext uri="{FF2B5EF4-FFF2-40B4-BE49-F238E27FC236}">
                <a16:creationId xmlns:a16="http://schemas.microsoft.com/office/drawing/2014/main" id="{5D77462A-C417-B049-4AB4-559EB0D8C163}"/>
              </a:ext>
            </a:extLst>
          </p:cNvPr>
          <p:cNvSpPr txBox="1"/>
          <p:nvPr/>
        </p:nvSpPr>
        <p:spPr>
          <a:xfrm>
            <a:off x="77117" y="1377108"/>
            <a:ext cx="11105004" cy="1754326"/>
          </a:xfrm>
          <a:prstGeom prst="rect">
            <a:avLst/>
          </a:prstGeom>
          <a:noFill/>
        </p:spPr>
        <p:txBody>
          <a:bodyPr wrap="square" rtlCol="0">
            <a:spAutoFit/>
          </a:bodyPr>
          <a:lstStyle/>
          <a:p>
            <a:r>
              <a:rPr lang="en-US" dirty="0"/>
              <a:t>How to include new sensors (e.g., the </a:t>
            </a:r>
            <a:r>
              <a:rPr lang="en-US" dirty="0" err="1"/>
              <a:t>Clover+CrispRed</a:t>
            </a:r>
            <a:r>
              <a:rPr lang="en-US" dirty="0"/>
              <a:t> one)?</a:t>
            </a:r>
          </a:p>
          <a:p>
            <a:endParaRPr lang="en-US" dirty="0"/>
          </a:p>
          <a:p>
            <a:r>
              <a:rPr lang="en-US" dirty="0"/>
              <a:t>I think it should be enough to add the field  “Sensor” to the calibration structure, and to show the name of the sensor</a:t>
            </a:r>
          </a:p>
          <a:p>
            <a:r>
              <a:rPr lang="en-US" dirty="0"/>
              <a:t>in a graphic element of the map.</a:t>
            </a:r>
          </a:p>
          <a:p>
            <a:endParaRPr lang="en-US" dirty="0"/>
          </a:p>
          <a:p>
            <a:endParaRPr lang="en-US" dirty="0"/>
          </a:p>
        </p:txBody>
      </p:sp>
    </p:spTree>
    <p:extLst>
      <p:ext uri="{BB962C8B-B14F-4D97-AF65-F5344CB8AC3E}">
        <p14:creationId xmlns:p14="http://schemas.microsoft.com/office/powerpoint/2010/main" val="38629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Tree>
    <p:extLst>
      <p:ext uri="{BB962C8B-B14F-4D97-AF65-F5344CB8AC3E}">
        <p14:creationId xmlns:p14="http://schemas.microsoft.com/office/powerpoint/2010/main" val="332364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3" name="Rectangle 2">
            <a:extLst>
              <a:ext uri="{FF2B5EF4-FFF2-40B4-BE49-F238E27FC236}">
                <a16:creationId xmlns:a16="http://schemas.microsoft.com/office/drawing/2014/main" id="{BBD9F6CB-84A5-170D-91CD-C9A304D41814}"/>
              </a:ext>
            </a:extLst>
          </p:cNvPr>
          <p:cNvSpPr/>
          <p:nvPr/>
        </p:nvSpPr>
        <p:spPr>
          <a:xfrm>
            <a:off x="958468" y="2247441"/>
            <a:ext cx="1134736" cy="782198"/>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A87A396-5100-A75B-1065-B63E15CE8D25}"/>
              </a:ext>
            </a:extLst>
          </p:cNvPr>
          <p:cNvCxnSpPr>
            <a:cxnSpLocks/>
            <a:stCxn id="8" idx="1"/>
            <a:endCxn id="3" idx="3"/>
          </p:cNvCxnSpPr>
          <p:nvPr/>
        </p:nvCxnSpPr>
        <p:spPr>
          <a:xfrm flipH="1">
            <a:off x="2093204" y="2638540"/>
            <a:ext cx="738131" cy="0"/>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47F65C-500F-C0D5-5A09-0F5639281905}"/>
              </a:ext>
            </a:extLst>
          </p:cNvPr>
          <p:cNvSpPr txBox="1"/>
          <p:nvPr/>
        </p:nvSpPr>
        <p:spPr>
          <a:xfrm>
            <a:off x="2831335" y="2176875"/>
            <a:ext cx="3822853" cy="923330"/>
          </a:xfrm>
          <a:prstGeom prst="rect">
            <a:avLst/>
          </a:prstGeom>
          <a:solidFill>
            <a:schemeClr val="bg1">
              <a:alpha val="90000"/>
            </a:schemeClr>
          </a:solidFill>
          <a:ln>
            <a:solidFill>
              <a:srgbClr val="FF00FF"/>
            </a:solidFill>
          </a:ln>
        </p:spPr>
        <p:txBody>
          <a:bodyPr wrap="square" rtlCol="0">
            <a:spAutoFit/>
          </a:bodyPr>
          <a:lstStyle/>
          <a:p>
            <a:r>
              <a:rPr lang="en-US" dirty="0"/>
              <a:t>1) Insert dark values manually or use the button Read Dark File to select a dark recording and extract dark values.</a:t>
            </a:r>
          </a:p>
        </p:txBody>
      </p:sp>
    </p:spTree>
    <p:extLst>
      <p:ext uri="{BB962C8B-B14F-4D97-AF65-F5344CB8AC3E}">
        <p14:creationId xmlns:p14="http://schemas.microsoft.com/office/powerpoint/2010/main" val="287784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3" name="Rectangle 2">
            <a:extLst>
              <a:ext uri="{FF2B5EF4-FFF2-40B4-BE49-F238E27FC236}">
                <a16:creationId xmlns:a16="http://schemas.microsoft.com/office/drawing/2014/main" id="{BBD9F6CB-84A5-170D-91CD-C9A304D41814}"/>
              </a:ext>
            </a:extLst>
          </p:cNvPr>
          <p:cNvSpPr/>
          <p:nvPr/>
        </p:nvSpPr>
        <p:spPr>
          <a:xfrm>
            <a:off x="958468" y="3100205"/>
            <a:ext cx="1134736" cy="458243"/>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A87A396-5100-A75B-1065-B63E15CE8D25}"/>
              </a:ext>
            </a:extLst>
          </p:cNvPr>
          <p:cNvCxnSpPr>
            <a:cxnSpLocks/>
            <a:stCxn id="8" idx="1"/>
            <a:endCxn id="3" idx="3"/>
          </p:cNvCxnSpPr>
          <p:nvPr/>
        </p:nvCxnSpPr>
        <p:spPr>
          <a:xfrm flipH="1" flipV="1">
            <a:off x="2093204" y="3329327"/>
            <a:ext cx="738131" cy="27699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47F65C-500F-C0D5-5A09-0F5639281905}"/>
              </a:ext>
            </a:extLst>
          </p:cNvPr>
          <p:cNvSpPr txBox="1"/>
          <p:nvPr/>
        </p:nvSpPr>
        <p:spPr>
          <a:xfrm>
            <a:off x="2831335" y="2867662"/>
            <a:ext cx="6114361" cy="1477328"/>
          </a:xfrm>
          <a:prstGeom prst="rect">
            <a:avLst/>
          </a:prstGeom>
          <a:solidFill>
            <a:schemeClr val="bg1">
              <a:alpha val="90000"/>
            </a:schemeClr>
          </a:solidFill>
          <a:ln>
            <a:solidFill>
              <a:srgbClr val="FF00FF"/>
            </a:solidFill>
          </a:ln>
        </p:spPr>
        <p:txBody>
          <a:bodyPr wrap="square" rtlCol="0">
            <a:spAutoFit/>
          </a:bodyPr>
          <a:lstStyle/>
          <a:p>
            <a:r>
              <a:rPr lang="en-US" dirty="0"/>
              <a:t>2) Press “Open and process” to load files and compute flat fields at each wavelength. Select all the available excitation wavelengths. Flats datasets are heavy: the loading process may take several minutes. After it’s done, you will see the images plot in the app axes as in this example.</a:t>
            </a:r>
          </a:p>
        </p:txBody>
      </p:sp>
    </p:spTree>
    <p:extLst>
      <p:ext uri="{BB962C8B-B14F-4D97-AF65-F5344CB8AC3E}">
        <p14:creationId xmlns:p14="http://schemas.microsoft.com/office/powerpoint/2010/main" val="264776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3" name="Rectangle 2">
            <a:extLst>
              <a:ext uri="{FF2B5EF4-FFF2-40B4-BE49-F238E27FC236}">
                <a16:creationId xmlns:a16="http://schemas.microsoft.com/office/drawing/2014/main" id="{BBD9F6CB-84A5-170D-91CD-C9A304D41814}"/>
              </a:ext>
            </a:extLst>
          </p:cNvPr>
          <p:cNvSpPr/>
          <p:nvPr/>
        </p:nvSpPr>
        <p:spPr>
          <a:xfrm>
            <a:off x="958468" y="3467826"/>
            <a:ext cx="1377108" cy="96095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A87A396-5100-A75B-1065-B63E15CE8D25}"/>
              </a:ext>
            </a:extLst>
          </p:cNvPr>
          <p:cNvCxnSpPr>
            <a:cxnSpLocks/>
            <a:stCxn id="8" idx="1"/>
            <a:endCxn id="3" idx="3"/>
          </p:cNvCxnSpPr>
          <p:nvPr/>
        </p:nvCxnSpPr>
        <p:spPr>
          <a:xfrm flipH="1">
            <a:off x="2335576" y="3948303"/>
            <a:ext cx="561860" cy="1"/>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47F65C-500F-C0D5-5A09-0F5639281905}"/>
              </a:ext>
            </a:extLst>
          </p:cNvPr>
          <p:cNvSpPr txBox="1"/>
          <p:nvPr/>
        </p:nvSpPr>
        <p:spPr>
          <a:xfrm>
            <a:off x="2897436" y="3763637"/>
            <a:ext cx="6114361" cy="369332"/>
          </a:xfrm>
          <a:prstGeom prst="rect">
            <a:avLst/>
          </a:prstGeom>
          <a:solidFill>
            <a:schemeClr val="bg1">
              <a:alpha val="90000"/>
            </a:schemeClr>
          </a:solidFill>
          <a:ln>
            <a:solidFill>
              <a:srgbClr val="FF00FF"/>
            </a:solidFill>
          </a:ln>
        </p:spPr>
        <p:txBody>
          <a:bodyPr wrap="square" rtlCol="0">
            <a:spAutoFit/>
          </a:bodyPr>
          <a:lstStyle/>
          <a:p>
            <a:r>
              <a:rPr lang="en-US" dirty="0"/>
              <a:t>3) These are read-only info. Check that everything is correct.</a:t>
            </a:r>
          </a:p>
        </p:txBody>
      </p:sp>
    </p:spTree>
    <p:extLst>
      <p:ext uri="{BB962C8B-B14F-4D97-AF65-F5344CB8AC3E}">
        <p14:creationId xmlns:p14="http://schemas.microsoft.com/office/powerpoint/2010/main" val="286666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15" name="Rectangle 14">
            <a:extLst>
              <a:ext uri="{FF2B5EF4-FFF2-40B4-BE49-F238E27FC236}">
                <a16:creationId xmlns:a16="http://schemas.microsoft.com/office/drawing/2014/main" id="{F022E4E2-8782-7993-F1C5-2DB6BA412FCC}"/>
              </a:ext>
            </a:extLst>
          </p:cNvPr>
          <p:cNvSpPr/>
          <p:nvPr/>
        </p:nvSpPr>
        <p:spPr>
          <a:xfrm>
            <a:off x="958468" y="5164423"/>
            <a:ext cx="1377108" cy="49824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193EFEE-FC8E-103F-76A4-2E5D1FED3A8A}"/>
              </a:ext>
            </a:extLst>
          </p:cNvPr>
          <p:cNvCxnSpPr>
            <a:cxnSpLocks/>
            <a:stCxn id="17" idx="1"/>
            <a:endCxn id="15" idx="3"/>
          </p:cNvCxnSpPr>
          <p:nvPr/>
        </p:nvCxnSpPr>
        <p:spPr>
          <a:xfrm flipH="1">
            <a:off x="2335576" y="3128568"/>
            <a:ext cx="275421" cy="228497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AEBFEE-3D48-B88A-4F82-5CD46D588085}"/>
              </a:ext>
            </a:extLst>
          </p:cNvPr>
          <p:cNvSpPr txBox="1"/>
          <p:nvPr/>
        </p:nvSpPr>
        <p:spPr>
          <a:xfrm>
            <a:off x="2610997" y="2805402"/>
            <a:ext cx="3844887" cy="646331"/>
          </a:xfrm>
          <a:prstGeom prst="rect">
            <a:avLst/>
          </a:prstGeom>
          <a:solidFill>
            <a:schemeClr val="bg1">
              <a:alpha val="90000"/>
            </a:schemeClr>
          </a:solidFill>
          <a:ln>
            <a:solidFill>
              <a:srgbClr val="FF00FF"/>
            </a:solidFill>
          </a:ln>
        </p:spPr>
        <p:txBody>
          <a:bodyPr wrap="square" rtlCol="0">
            <a:spAutoFit/>
          </a:bodyPr>
          <a:lstStyle/>
          <a:p>
            <a:r>
              <a:rPr lang="en-US" dirty="0"/>
              <a:t>4) You can choose whether to visualize red / green or green / red ratio.</a:t>
            </a:r>
          </a:p>
        </p:txBody>
      </p:sp>
      <p:sp>
        <p:nvSpPr>
          <p:cNvPr id="18" name="Rectangle 17">
            <a:extLst>
              <a:ext uri="{FF2B5EF4-FFF2-40B4-BE49-F238E27FC236}">
                <a16:creationId xmlns:a16="http://schemas.microsoft.com/office/drawing/2014/main" id="{247B16EA-CDAB-E919-FE4D-D8AF83E0486A}"/>
              </a:ext>
            </a:extLst>
          </p:cNvPr>
          <p:cNvSpPr/>
          <p:nvPr/>
        </p:nvSpPr>
        <p:spPr>
          <a:xfrm>
            <a:off x="958468" y="6088182"/>
            <a:ext cx="3415228" cy="498247"/>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2874522D-022B-CF00-298B-4DC6881F41B6}"/>
              </a:ext>
            </a:extLst>
          </p:cNvPr>
          <p:cNvCxnSpPr>
            <a:cxnSpLocks/>
            <a:stCxn id="20" idx="1"/>
            <a:endCxn id="18" idx="3"/>
          </p:cNvCxnSpPr>
          <p:nvPr/>
        </p:nvCxnSpPr>
        <p:spPr>
          <a:xfrm flipH="1" flipV="1">
            <a:off x="4373696" y="6337306"/>
            <a:ext cx="716097" cy="155569"/>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84FDFD3-A491-F939-7F78-A5920D2F6EB0}"/>
              </a:ext>
            </a:extLst>
          </p:cNvPr>
          <p:cNvSpPr txBox="1"/>
          <p:nvPr/>
        </p:nvSpPr>
        <p:spPr>
          <a:xfrm>
            <a:off x="5089793" y="6308209"/>
            <a:ext cx="3844887" cy="369332"/>
          </a:xfrm>
          <a:prstGeom prst="rect">
            <a:avLst/>
          </a:prstGeom>
          <a:solidFill>
            <a:schemeClr val="bg1">
              <a:alpha val="90000"/>
            </a:schemeClr>
          </a:solidFill>
          <a:ln>
            <a:solidFill>
              <a:srgbClr val="FF00FF"/>
            </a:solidFill>
          </a:ln>
        </p:spPr>
        <p:txBody>
          <a:bodyPr wrap="square" rtlCol="0">
            <a:spAutoFit/>
          </a:bodyPr>
          <a:lstStyle/>
          <a:p>
            <a:r>
              <a:rPr lang="en-US" dirty="0"/>
              <a:t>5) Navigate through wavelengths</a:t>
            </a:r>
          </a:p>
        </p:txBody>
      </p:sp>
    </p:spTree>
    <p:extLst>
      <p:ext uri="{BB962C8B-B14F-4D97-AF65-F5344CB8AC3E}">
        <p14:creationId xmlns:p14="http://schemas.microsoft.com/office/powerpoint/2010/main" val="352305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E9B4-119B-1575-62A5-126F5D56E3E8}"/>
              </a:ext>
            </a:extLst>
          </p:cNvPr>
          <p:cNvSpPr>
            <a:spLocks noGrp="1"/>
          </p:cNvSpPr>
          <p:nvPr>
            <p:ph type="title"/>
          </p:nvPr>
        </p:nvSpPr>
        <p:spPr/>
        <p:txBody>
          <a:bodyPr/>
          <a:lstStyle/>
          <a:p>
            <a:r>
              <a:rPr lang="en-US" dirty="0" err="1"/>
              <a:t>FlatFieldAnalyzer</a:t>
            </a:r>
            <a:endParaRPr lang="en-US" dirty="0"/>
          </a:p>
        </p:txBody>
      </p:sp>
      <p:pic>
        <p:nvPicPr>
          <p:cNvPr id="5" name="Picture 4">
            <a:extLst>
              <a:ext uri="{FF2B5EF4-FFF2-40B4-BE49-F238E27FC236}">
                <a16:creationId xmlns:a16="http://schemas.microsoft.com/office/drawing/2014/main" id="{1F92352D-C0B4-1C46-7C83-1858165A0A70}"/>
              </a:ext>
            </a:extLst>
          </p:cNvPr>
          <p:cNvPicPr>
            <a:picLocks noChangeAspect="1"/>
          </p:cNvPicPr>
          <p:nvPr/>
        </p:nvPicPr>
        <p:blipFill>
          <a:blip r:embed="rId2"/>
          <a:stretch>
            <a:fillRect/>
          </a:stretch>
        </p:blipFill>
        <p:spPr>
          <a:xfrm>
            <a:off x="958468" y="1479839"/>
            <a:ext cx="9221117" cy="5013036"/>
          </a:xfrm>
          <a:prstGeom prst="rect">
            <a:avLst/>
          </a:prstGeom>
        </p:spPr>
      </p:pic>
      <p:sp>
        <p:nvSpPr>
          <p:cNvPr id="15" name="Rectangle 14">
            <a:extLst>
              <a:ext uri="{FF2B5EF4-FFF2-40B4-BE49-F238E27FC236}">
                <a16:creationId xmlns:a16="http://schemas.microsoft.com/office/drawing/2014/main" id="{F022E4E2-8782-7993-F1C5-2DB6BA412FCC}"/>
              </a:ext>
            </a:extLst>
          </p:cNvPr>
          <p:cNvSpPr/>
          <p:nvPr/>
        </p:nvSpPr>
        <p:spPr>
          <a:xfrm>
            <a:off x="958468" y="4646630"/>
            <a:ext cx="1377108" cy="222825"/>
          </a:xfrm>
          <a:prstGeom prst="rect">
            <a:avLst/>
          </a:prstGeom>
          <a:noFill/>
          <a:ln w="57150">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193EFEE-FC8E-103F-76A4-2E5D1FED3A8A}"/>
              </a:ext>
            </a:extLst>
          </p:cNvPr>
          <p:cNvCxnSpPr>
            <a:cxnSpLocks/>
            <a:stCxn id="17" idx="1"/>
            <a:endCxn id="15" idx="3"/>
          </p:cNvCxnSpPr>
          <p:nvPr/>
        </p:nvCxnSpPr>
        <p:spPr>
          <a:xfrm flipH="1">
            <a:off x="2335576" y="2667437"/>
            <a:ext cx="363556" cy="2090606"/>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AEBFEE-3D48-B88A-4F82-5CD46D588085}"/>
              </a:ext>
            </a:extLst>
          </p:cNvPr>
          <p:cNvSpPr txBox="1"/>
          <p:nvPr/>
        </p:nvSpPr>
        <p:spPr>
          <a:xfrm>
            <a:off x="2699132" y="2067272"/>
            <a:ext cx="4527933" cy="1200329"/>
          </a:xfrm>
          <a:prstGeom prst="rect">
            <a:avLst/>
          </a:prstGeom>
          <a:solidFill>
            <a:schemeClr val="bg1">
              <a:alpha val="90000"/>
            </a:schemeClr>
          </a:solidFill>
          <a:ln>
            <a:solidFill>
              <a:srgbClr val="FF00FF"/>
            </a:solidFill>
          </a:ln>
        </p:spPr>
        <p:txBody>
          <a:bodyPr wrap="square" rtlCol="0">
            <a:spAutoFit/>
          </a:bodyPr>
          <a:lstStyle/>
          <a:p>
            <a:r>
              <a:rPr lang="en-US" dirty="0"/>
              <a:t>This option applies a median filter to G and R. Therefore, also “Ratio” will appear filtered, since it is computed as either G/R or R/G. </a:t>
            </a:r>
          </a:p>
          <a:p>
            <a:r>
              <a:rPr lang="en-US" dirty="0"/>
              <a:t>This option affects the output.</a:t>
            </a:r>
          </a:p>
        </p:txBody>
      </p:sp>
    </p:spTree>
    <p:extLst>
      <p:ext uri="{BB962C8B-B14F-4D97-AF65-F5344CB8AC3E}">
        <p14:creationId xmlns:p14="http://schemas.microsoft.com/office/powerpoint/2010/main" val="250593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2531</Words>
  <Application>Microsoft Office PowerPoint</Application>
  <PresentationFormat>Widescreen</PresentationFormat>
  <Paragraphs>188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 Courier</vt:lpstr>
      <vt:lpstr>Office Theme</vt:lpstr>
      <vt:lpstr>  Ionizer 2.0 User Guide </vt:lpstr>
      <vt:lpstr>Intro</vt:lpstr>
      <vt:lpstr>Preliminary operations</vt:lpstr>
      <vt:lpstr>FlatFieldAnalyzer</vt:lpstr>
      <vt:lpstr>FlatFieldAnalyzer</vt:lpstr>
      <vt:lpstr>FlatFieldAnalyzer</vt:lpstr>
      <vt:lpstr>FlatFieldAnalyzer</vt:lpstr>
      <vt:lpstr>FlatFieldAnalyzer</vt:lpstr>
      <vt:lpstr>FlatFieldAnalyzer</vt:lpstr>
      <vt:lpstr>FlatFieldAnalyzer</vt:lpstr>
      <vt:lpstr>FlatFieldAnalyzer</vt:lpstr>
      <vt:lpstr>macro_preprocess_wavelengths</vt:lpstr>
      <vt:lpstr>macro_preprocess_wavelengths</vt:lpstr>
      <vt:lpstr>eROIClo</vt:lpstr>
      <vt:lpstr>eROIClo</vt:lpstr>
      <vt:lpstr>eROIClo</vt:lpstr>
      <vt:lpstr>eROIClo</vt:lpstr>
      <vt:lpstr>eROIClo</vt:lpstr>
      <vt:lpstr>eROIClo</vt:lpstr>
      <vt:lpstr>eROIClo</vt:lpstr>
      <vt:lpstr>eROIClo</vt:lpstr>
      <vt:lpstr>eROIClo</vt:lpstr>
      <vt:lpstr>eROIClo</vt:lpstr>
      <vt:lpstr>eROIClo</vt:lpstr>
      <vt:lpstr>eROIClo</vt:lpstr>
      <vt:lpstr>eROIClo</vt:lpstr>
      <vt:lpstr>Inonizer2.0</vt:lpstr>
      <vt:lpstr>Inonizer2.0</vt:lpstr>
      <vt:lpstr>Inonizer2.0</vt:lpstr>
      <vt:lpstr>Inonizer2.0</vt:lpstr>
      <vt:lpstr>Inonizer2.0</vt:lpstr>
      <vt:lpstr>Inonizer2.0</vt:lpstr>
      <vt:lpstr>Inonizer2.0</vt:lpstr>
      <vt:lpstr>Inonizer2.0</vt:lpstr>
      <vt:lpstr>Inonizer2.0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Ionizer 2.0 User Guide </dc:title>
  <dc:creator>Gabriele Nardi</dc:creator>
  <cp:lastModifiedBy>Gabriele Nardi</cp:lastModifiedBy>
  <cp:revision>13</cp:revision>
  <dcterms:created xsi:type="dcterms:W3CDTF">2023-08-24T14:58:34Z</dcterms:created>
  <dcterms:modified xsi:type="dcterms:W3CDTF">2023-08-25T08:56:16Z</dcterms:modified>
</cp:coreProperties>
</file>