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3" r:id="rId3"/>
    <p:sldId id="259" r:id="rId4"/>
    <p:sldId id="260" r:id="rId5"/>
    <p:sldId id="262" r:id="rId6"/>
    <p:sldId id="261" r:id="rId7"/>
    <p:sldId id="279" r:id="rId8"/>
    <p:sldId id="284" r:id="rId9"/>
    <p:sldId id="281" r:id="rId10"/>
    <p:sldId id="263" r:id="rId11"/>
    <p:sldId id="265" r:id="rId12"/>
    <p:sldId id="266" r:id="rId13"/>
    <p:sldId id="267" r:id="rId14"/>
    <p:sldId id="285" r:id="rId15"/>
    <p:sldId id="269" r:id="rId16"/>
    <p:sldId id="272" r:id="rId17"/>
    <p:sldId id="270" r:id="rId18"/>
    <p:sldId id="273" r:id="rId19"/>
    <p:sldId id="274" r:id="rId20"/>
    <p:sldId id="282" r:id="rId21"/>
    <p:sldId id="275"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FC050-9C1D-4A44-B4C3-0E30B77BCAC1}" type="datetimeFigureOut">
              <a:rPr lang="it-IT" smtClean="0"/>
              <a:t>14/02/24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D5E19-E7CA-45F6-8D44-210B4E61BA9F}" type="slidenum">
              <a:rPr lang="it-IT" smtClean="0"/>
              <a:t>‹#›</a:t>
            </a:fld>
            <a:endParaRPr lang="it-IT"/>
          </a:p>
        </p:txBody>
      </p:sp>
    </p:spTree>
    <p:extLst>
      <p:ext uri="{BB962C8B-B14F-4D97-AF65-F5344CB8AC3E}">
        <p14:creationId xmlns:p14="http://schemas.microsoft.com/office/powerpoint/2010/main" val="1270400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4" b="42715"/>
          <a:stretch/>
        </p:blipFill>
        <p:spPr>
          <a:xfrm>
            <a:off x="0" y="1485900"/>
            <a:ext cx="12192000" cy="53721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66675"/>
            <a:ext cx="4552632" cy="1348649"/>
          </a:xfrm>
          <a:prstGeom prst="rect">
            <a:avLst/>
          </a:prstGeom>
        </p:spPr>
      </p:pic>
      <p:sp>
        <p:nvSpPr>
          <p:cNvPr id="9" name="Title 8"/>
          <p:cNvSpPr>
            <a:spLocks noGrp="1"/>
          </p:cNvSpPr>
          <p:nvPr>
            <p:ph type="title" hasCustomPrompt="1"/>
          </p:nvPr>
        </p:nvSpPr>
        <p:spPr>
          <a:xfrm>
            <a:off x="838200" y="2441055"/>
            <a:ext cx="10515600" cy="1325563"/>
          </a:xfrm>
        </p:spPr>
        <p:txBody>
          <a:bodyPr/>
          <a:lstStyle>
            <a:lvl1pPr algn="ctr">
              <a:defRPr b="1" baseline="0">
                <a:solidFill>
                  <a:schemeClr val="bg1"/>
                </a:solidFill>
              </a:defRPr>
            </a:lvl1pPr>
          </a:lstStyle>
          <a:p>
            <a:r>
              <a:rPr lang="en-US" dirty="0"/>
              <a:t>Thesis Title</a:t>
            </a:r>
            <a:endParaRPr lang="it-IT" dirty="0"/>
          </a:p>
        </p:txBody>
      </p:sp>
      <p:sp>
        <p:nvSpPr>
          <p:cNvPr id="16" name="Text Placeholder 10"/>
          <p:cNvSpPr>
            <a:spLocks noGrp="1"/>
          </p:cNvSpPr>
          <p:nvPr>
            <p:ph type="body" sz="quarter" idx="11" hasCustomPrompt="1"/>
          </p:nvPr>
        </p:nvSpPr>
        <p:spPr>
          <a:xfrm>
            <a:off x="393353" y="5415995"/>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Supervisor</a:t>
            </a:r>
            <a:endParaRPr lang="it-IT" dirty="0"/>
          </a:p>
        </p:txBody>
      </p:sp>
      <p:sp>
        <p:nvSpPr>
          <p:cNvPr id="17" name="Text Placeholder 10"/>
          <p:cNvSpPr>
            <a:spLocks noGrp="1"/>
          </p:cNvSpPr>
          <p:nvPr>
            <p:ph type="body" sz="quarter" idx="12" hasCustomPrompt="1"/>
          </p:nvPr>
        </p:nvSpPr>
        <p:spPr>
          <a:xfrm>
            <a:off x="393353" y="5888254"/>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Co-Supervisor</a:t>
            </a:r>
            <a:endParaRPr lang="it-IT" dirty="0"/>
          </a:p>
        </p:txBody>
      </p:sp>
      <p:sp>
        <p:nvSpPr>
          <p:cNvPr id="20" name="Text Placeholder 10"/>
          <p:cNvSpPr>
            <a:spLocks noGrp="1"/>
          </p:cNvSpPr>
          <p:nvPr>
            <p:ph type="body" sz="quarter" idx="14" hasCustomPrompt="1"/>
          </p:nvPr>
        </p:nvSpPr>
        <p:spPr>
          <a:xfrm>
            <a:off x="8305798" y="5415995"/>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Candidate</a:t>
            </a:r>
            <a:endParaRPr lang="it-IT" dirty="0"/>
          </a:p>
        </p:txBody>
      </p:sp>
      <p:sp>
        <p:nvSpPr>
          <p:cNvPr id="21" name="Text Placeholder 10"/>
          <p:cNvSpPr>
            <a:spLocks noGrp="1"/>
          </p:cNvSpPr>
          <p:nvPr>
            <p:ph type="body" sz="quarter" idx="15" hasCustomPrompt="1"/>
          </p:nvPr>
        </p:nvSpPr>
        <p:spPr>
          <a:xfrm>
            <a:off x="8305798" y="5888254"/>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Academic Year</a:t>
            </a:r>
            <a:endParaRPr lang="it-IT" dirty="0"/>
          </a:p>
        </p:txBody>
      </p:sp>
      <p:sp>
        <p:nvSpPr>
          <p:cNvPr id="22" name="TextBox 21"/>
          <p:cNvSpPr txBox="1"/>
          <p:nvPr userDrawn="1"/>
        </p:nvSpPr>
        <p:spPr>
          <a:xfrm>
            <a:off x="4251979" y="6285667"/>
            <a:ext cx="3688042" cy="523220"/>
          </a:xfrm>
          <a:prstGeom prst="rect">
            <a:avLst/>
          </a:prstGeom>
          <a:noFill/>
        </p:spPr>
        <p:txBody>
          <a:bodyPr wrap="square" rtlCol="0">
            <a:spAutoFit/>
          </a:bodyPr>
          <a:lstStyle/>
          <a:p>
            <a:pPr algn="ctr"/>
            <a:r>
              <a:rPr lang="it-IT" sz="1200" baseline="0" dirty="0">
                <a:solidFill>
                  <a:schemeClr val="bg1"/>
                </a:solidFill>
                <a:latin typeface="+mj-lt"/>
              </a:rPr>
              <a:t>School of Industrial and Information Engineering</a:t>
            </a:r>
          </a:p>
          <a:p>
            <a:pPr algn="ctr"/>
            <a:r>
              <a:rPr lang="it-IT" sz="1600" baseline="0" dirty="0">
                <a:solidFill>
                  <a:schemeClr val="bg1"/>
                </a:solidFill>
                <a:latin typeface="+mj-lt"/>
              </a:rPr>
              <a:t>Master of Science – Energy Engineering</a:t>
            </a:r>
          </a:p>
        </p:txBody>
      </p:sp>
    </p:spTree>
    <p:extLst>
      <p:ext uri="{BB962C8B-B14F-4D97-AF65-F5344CB8AC3E}">
        <p14:creationId xmlns:p14="http://schemas.microsoft.com/office/powerpoint/2010/main" val="59527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891" b="2733"/>
          <a:stretch/>
        </p:blipFill>
        <p:spPr>
          <a:xfrm>
            <a:off x="-1" y="6226218"/>
            <a:ext cx="12191999" cy="631782"/>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61196" r="782"/>
          <a:stretch/>
        </p:blipFill>
        <p:spPr>
          <a:xfrm>
            <a:off x="0" y="0"/>
            <a:ext cx="12191999" cy="1023806"/>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532" y="6267469"/>
            <a:ext cx="3083718" cy="551728"/>
          </a:xfrm>
          <a:prstGeom prst="rect">
            <a:avLst/>
          </a:prstGeom>
        </p:spPr>
      </p:pic>
      <p:sp>
        <p:nvSpPr>
          <p:cNvPr id="16" name="Slide Number Placeholder 15"/>
          <p:cNvSpPr>
            <a:spLocks noGrp="1"/>
          </p:cNvSpPr>
          <p:nvPr>
            <p:ph type="sldNum" sz="quarter" idx="12"/>
          </p:nvPr>
        </p:nvSpPr>
        <p:spPr>
          <a:xfrm>
            <a:off x="11013988" y="6359546"/>
            <a:ext cx="965887" cy="365125"/>
          </a:xfrm>
        </p:spPr>
        <p:txBody>
          <a:bodyPr/>
          <a:lstStyle>
            <a:lvl1pPr>
              <a:defRPr sz="1600" b="1" i="0" baseline="0">
                <a:solidFill>
                  <a:schemeClr val="bg1"/>
                </a:solidFill>
                <a:latin typeface="+mj-lt"/>
                <a:cs typeface="Calibri" panose="020F0502020204030204" pitchFamily="34" charset="0"/>
              </a:defRPr>
            </a:lvl1pPr>
          </a:lstStyle>
          <a:p>
            <a:fld id="{DCE09022-C08B-4F34-B9F0-43AC160DA04C}" type="slidenum">
              <a:rPr lang="it-IT" smtClean="0"/>
              <a:pPr/>
              <a:t>‹#›</a:t>
            </a:fld>
            <a:r>
              <a:rPr lang="it-IT" dirty="0"/>
              <a:t>/XX</a:t>
            </a:r>
          </a:p>
        </p:txBody>
      </p:sp>
      <p:sp>
        <p:nvSpPr>
          <p:cNvPr id="18" name="Title 17"/>
          <p:cNvSpPr>
            <a:spLocks noGrp="1"/>
          </p:cNvSpPr>
          <p:nvPr>
            <p:ph type="title"/>
          </p:nvPr>
        </p:nvSpPr>
        <p:spPr>
          <a:xfrm>
            <a:off x="105355" y="90617"/>
            <a:ext cx="6971271" cy="543697"/>
          </a:xfrm>
        </p:spPr>
        <p:txBody>
          <a:bodyPr>
            <a:normAutofit/>
          </a:bodyPr>
          <a:lstStyle>
            <a:lvl1pPr>
              <a:defRPr sz="2800" b="1" i="1" baseline="0">
                <a:solidFill>
                  <a:schemeClr val="bg1"/>
                </a:solidFill>
                <a:latin typeface="+mj-lt"/>
              </a:defRPr>
            </a:lvl1pPr>
          </a:lstStyle>
          <a:p>
            <a:r>
              <a:rPr lang="en-US" dirty="0"/>
              <a:t>Click to edit Master title style</a:t>
            </a:r>
            <a:endParaRPr lang="it-IT" dirty="0"/>
          </a:p>
        </p:txBody>
      </p:sp>
    </p:spTree>
    <p:extLst>
      <p:ext uri="{BB962C8B-B14F-4D97-AF65-F5344CB8AC3E}">
        <p14:creationId xmlns:p14="http://schemas.microsoft.com/office/powerpoint/2010/main" val="9479880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50178-FFDF-4188-8352-D71733CC4DC1}" type="slidenum">
              <a:rPr lang="it-IT" smtClean="0"/>
              <a:t>‹#›</a:t>
            </a:fld>
            <a:endParaRPr lang="it-IT"/>
          </a:p>
        </p:txBody>
      </p:sp>
    </p:spTree>
    <p:extLst>
      <p:ext uri="{BB962C8B-B14F-4D97-AF65-F5344CB8AC3E}">
        <p14:creationId xmlns:p14="http://schemas.microsoft.com/office/powerpoint/2010/main" val="389258469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it-IT" dirty="0"/>
              <a:t>Software Engineering 2</a:t>
            </a:r>
          </a:p>
        </p:txBody>
      </p:sp>
      <p:sp>
        <p:nvSpPr>
          <p:cNvPr id="12" name="Text Placeholder 11"/>
          <p:cNvSpPr>
            <a:spLocks noGrp="1"/>
          </p:cNvSpPr>
          <p:nvPr>
            <p:ph type="body" sz="quarter" idx="14"/>
          </p:nvPr>
        </p:nvSpPr>
        <p:spPr>
          <a:xfrm>
            <a:off x="2413599" y="3641417"/>
            <a:ext cx="7364796" cy="319859"/>
          </a:xfrm>
        </p:spPr>
        <p:txBody>
          <a:bodyPr/>
          <a:lstStyle/>
          <a:p>
            <a:pPr algn="ctr"/>
            <a:r>
              <a:rPr lang="it-IT" sz="2000" dirty="0"/>
              <a:t>Mattia Piccinato, Jacopo Piazzalunga, Gabriele Puglisi</a:t>
            </a:r>
          </a:p>
        </p:txBody>
      </p:sp>
      <p:pic>
        <p:nvPicPr>
          <p:cNvPr id="7" name="Picture 6">
            <a:extLst>
              <a:ext uri="{FF2B5EF4-FFF2-40B4-BE49-F238E27FC236}">
                <a16:creationId xmlns:a16="http://schemas.microsoft.com/office/drawing/2014/main" id="{CC75544A-14B1-72FA-306D-47D4F3DCED0F}"/>
              </a:ext>
            </a:extLst>
          </p:cNvPr>
          <p:cNvPicPr>
            <a:picLocks noChangeAspect="1"/>
          </p:cNvPicPr>
          <p:nvPr/>
        </p:nvPicPr>
        <p:blipFill>
          <a:blip r:embed="rId2"/>
          <a:stretch>
            <a:fillRect/>
          </a:stretch>
        </p:blipFill>
        <p:spPr>
          <a:xfrm>
            <a:off x="4367719" y="5913038"/>
            <a:ext cx="3754877" cy="944962"/>
          </a:xfrm>
          <a:prstGeom prst="rect">
            <a:avLst/>
          </a:prstGeom>
        </p:spPr>
      </p:pic>
      <p:sp>
        <p:nvSpPr>
          <p:cNvPr id="15" name="Text Placeholder 11">
            <a:extLst>
              <a:ext uri="{FF2B5EF4-FFF2-40B4-BE49-F238E27FC236}">
                <a16:creationId xmlns:a16="http://schemas.microsoft.com/office/drawing/2014/main" id="{043A0313-2A91-79B0-F433-2B06B974EFD1}"/>
              </a:ext>
            </a:extLst>
          </p:cNvPr>
          <p:cNvSpPr txBox="1">
            <a:spLocks/>
          </p:cNvSpPr>
          <p:nvPr/>
        </p:nvSpPr>
        <p:spPr>
          <a:xfrm>
            <a:off x="3832106" y="4242068"/>
            <a:ext cx="4527783" cy="319859"/>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600" b="0" kern="1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400" dirty="0"/>
              <a:t>Prof. Matteo Camilli</a:t>
            </a:r>
          </a:p>
        </p:txBody>
      </p:sp>
      <p:sp>
        <p:nvSpPr>
          <p:cNvPr id="2" name="Text Placeholder 11">
            <a:extLst>
              <a:ext uri="{FF2B5EF4-FFF2-40B4-BE49-F238E27FC236}">
                <a16:creationId xmlns:a16="http://schemas.microsoft.com/office/drawing/2014/main" id="{41F4A333-291A-D17F-0252-AC1DD339488D}"/>
              </a:ext>
            </a:extLst>
          </p:cNvPr>
          <p:cNvSpPr txBox="1">
            <a:spLocks/>
          </p:cNvSpPr>
          <p:nvPr/>
        </p:nvSpPr>
        <p:spPr>
          <a:xfrm>
            <a:off x="3832106" y="4797870"/>
            <a:ext cx="4527783" cy="319859"/>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600" b="0" kern="1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200" dirty="0"/>
              <a:t>A.Y. 2023/2024</a:t>
            </a:r>
          </a:p>
          <a:p>
            <a:pPr algn="ctr"/>
            <a:endParaRPr lang="it-IT" sz="1200" dirty="0"/>
          </a:p>
        </p:txBody>
      </p:sp>
    </p:spTree>
    <p:extLst>
      <p:ext uri="{BB962C8B-B14F-4D97-AF65-F5344CB8AC3E}">
        <p14:creationId xmlns:p14="http://schemas.microsoft.com/office/powerpoint/2010/main" val="60136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655CA-AAD5-48E6-A7ED-410FD849AF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5EED14-FD22-B7EE-EA43-0FF59CF42CE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Component View</a:t>
            </a:r>
          </a:p>
        </p:txBody>
      </p:sp>
      <p:pic>
        <p:nvPicPr>
          <p:cNvPr id="5" name="Picture 4" descr="A diagram of a computer&#10;&#10;Description automatically generated">
            <a:extLst>
              <a:ext uri="{FF2B5EF4-FFF2-40B4-BE49-F238E27FC236}">
                <a16:creationId xmlns:a16="http://schemas.microsoft.com/office/drawing/2014/main" id="{0B545099-0713-9382-EE42-A3293A92E584}"/>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4126"/>
          <a:stretch/>
        </p:blipFill>
        <p:spPr>
          <a:xfrm>
            <a:off x="1969800" y="1155627"/>
            <a:ext cx="8252400" cy="4974764"/>
          </a:xfrm>
          <a:prstGeom prst="rect">
            <a:avLst/>
          </a:prstGeom>
        </p:spPr>
      </p:pic>
    </p:spTree>
    <p:extLst>
      <p:ext uri="{BB962C8B-B14F-4D97-AF65-F5344CB8AC3E}">
        <p14:creationId xmlns:p14="http://schemas.microsoft.com/office/powerpoint/2010/main" val="74263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9B7E9-FC87-EA62-B838-B5659C2DD0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3BA3C1-B692-ED60-6BFF-BE9D2259FF8B}"/>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Architecture</a:t>
            </a:r>
          </a:p>
        </p:txBody>
      </p:sp>
      <p:sp>
        <p:nvSpPr>
          <p:cNvPr id="4" name="TextBox 3">
            <a:extLst>
              <a:ext uri="{FF2B5EF4-FFF2-40B4-BE49-F238E27FC236}">
                <a16:creationId xmlns:a16="http://schemas.microsoft.com/office/drawing/2014/main" id="{5F85165E-4E44-4A85-653B-FBD4D39D7A47}"/>
              </a:ext>
            </a:extLst>
          </p:cNvPr>
          <p:cNvSpPr txBox="1"/>
          <p:nvPr/>
        </p:nvSpPr>
        <p:spPr>
          <a:xfrm>
            <a:off x="689298" y="1449109"/>
            <a:ext cx="10068897" cy="3924151"/>
          </a:xfrm>
          <a:prstGeom prst="rect">
            <a:avLst/>
          </a:prstGeom>
          <a:noFill/>
        </p:spPr>
        <p:txBody>
          <a:bodyPr wrap="square">
            <a:spAutoFit/>
          </a:bodyPr>
          <a:lstStyle/>
          <a:p>
            <a:pPr>
              <a:spcAft>
                <a:spcPts val="600"/>
              </a:spcAft>
            </a:pPr>
            <a:r>
              <a:rPr lang="en-GB" b="1" dirty="0"/>
              <a:t>Three-Tier Architecture</a:t>
            </a:r>
          </a:p>
          <a:p>
            <a:pPr marL="342900" indent="-342900">
              <a:buAutoNum type="alphaLcPeriod"/>
            </a:pPr>
            <a:r>
              <a:rPr lang="en-GB" b="0" i="0" dirty="0">
                <a:effectLst/>
              </a:rPr>
              <a:t>Modern interpretation of the 3-tier architecture, utilizing contemporary technologies.</a:t>
            </a:r>
          </a:p>
          <a:p>
            <a:pPr marL="342900" indent="-342900">
              <a:buAutoNum type="alphaLcPeriod"/>
            </a:pPr>
            <a:r>
              <a:rPr lang="en-GB" dirty="0"/>
              <a:t>N</a:t>
            </a:r>
            <a:r>
              <a:rPr lang="en-GB" b="0" i="0" dirty="0">
                <a:effectLst/>
              </a:rPr>
              <a:t>ginx serves static content (React app) to the browser.</a:t>
            </a:r>
          </a:p>
          <a:p>
            <a:pPr marL="342900" indent="-342900">
              <a:buAutoNum type="alphaLcPeriod"/>
            </a:pPr>
            <a:r>
              <a:rPr lang="en-GB" dirty="0"/>
              <a:t>The rest </a:t>
            </a:r>
            <a:r>
              <a:rPr lang="en-GB" b="0" i="0" dirty="0">
                <a:effectLst/>
              </a:rPr>
              <a:t>of the Presentation layer and the Application layer implemented by our Spring application.</a:t>
            </a:r>
          </a:p>
          <a:p>
            <a:pPr marL="342900" indent="-342900">
              <a:buAutoNum type="alphaLcPeriod"/>
            </a:pPr>
            <a:r>
              <a:rPr lang="en-GB" b="0" i="0" dirty="0">
                <a:effectLst/>
              </a:rPr>
              <a:t>The Data layer is managed by a relational database hosted on DigitalOcean's cloud infrastructure.</a:t>
            </a:r>
          </a:p>
          <a:p>
            <a:endParaRPr lang="en-GB" sz="1800" dirty="0"/>
          </a:p>
          <a:p>
            <a:pPr>
              <a:spcAft>
                <a:spcPts val="600"/>
              </a:spcAft>
            </a:pPr>
            <a:r>
              <a:rPr lang="en-GB" b="1" dirty="0"/>
              <a:t>RESTful APIs</a:t>
            </a:r>
          </a:p>
          <a:p>
            <a:pPr marL="342900" indent="-342900">
              <a:buAutoNum type="alphaLcPeriod"/>
            </a:pPr>
            <a:r>
              <a:rPr lang="en-GB" dirty="0"/>
              <a:t>The client retrieves the resources by sending HTTP requests to our server.</a:t>
            </a:r>
          </a:p>
          <a:p>
            <a:pPr marL="342900" indent="-342900">
              <a:buAutoNum type="alphaLcPeriod"/>
            </a:pPr>
            <a:r>
              <a:rPr lang="en-GB" dirty="0"/>
              <a:t>Stateless.</a:t>
            </a:r>
          </a:p>
          <a:p>
            <a:endParaRPr lang="en-GB" sz="1800" b="1" dirty="0"/>
          </a:p>
          <a:p>
            <a:pPr>
              <a:spcAft>
                <a:spcPts val="600"/>
              </a:spcAft>
            </a:pPr>
            <a:r>
              <a:rPr lang="en-GB" b="1" dirty="0"/>
              <a:t>On-Cloud</a:t>
            </a:r>
          </a:p>
          <a:p>
            <a:pPr marL="342900" indent="-342900">
              <a:buAutoNum type="alphaLcPeriod"/>
            </a:pPr>
            <a:r>
              <a:rPr lang="en-GB" dirty="0"/>
              <a:t>Our system is entirely hosted on Cloud.</a:t>
            </a:r>
          </a:p>
          <a:p>
            <a:endParaRPr lang="en-GB" sz="1800" b="1" dirty="0"/>
          </a:p>
        </p:txBody>
      </p:sp>
    </p:spTree>
    <p:extLst>
      <p:ext uri="{BB962C8B-B14F-4D97-AF65-F5344CB8AC3E}">
        <p14:creationId xmlns:p14="http://schemas.microsoft.com/office/powerpoint/2010/main" val="172999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A18F1-84A4-C1A7-AF7C-761853EA7C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3493E1-25A4-E25B-05BB-2A10570D205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Architecture</a:t>
            </a:r>
          </a:p>
        </p:txBody>
      </p:sp>
      <p:sp>
        <p:nvSpPr>
          <p:cNvPr id="4" name="TextBox 3">
            <a:extLst>
              <a:ext uri="{FF2B5EF4-FFF2-40B4-BE49-F238E27FC236}">
                <a16:creationId xmlns:a16="http://schemas.microsoft.com/office/drawing/2014/main" id="{F8A206A6-C18B-C590-FB74-10DF7D28CA14}"/>
              </a:ext>
            </a:extLst>
          </p:cNvPr>
          <p:cNvSpPr txBox="1"/>
          <p:nvPr/>
        </p:nvSpPr>
        <p:spPr>
          <a:xfrm>
            <a:off x="689298" y="1449109"/>
            <a:ext cx="10068897" cy="3801041"/>
          </a:xfrm>
          <a:prstGeom prst="rect">
            <a:avLst/>
          </a:prstGeom>
          <a:noFill/>
        </p:spPr>
        <p:txBody>
          <a:bodyPr wrap="square">
            <a:spAutoFit/>
          </a:bodyPr>
          <a:lstStyle/>
          <a:p>
            <a:pPr>
              <a:spcAft>
                <a:spcPts val="600"/>
              </a:spcAft>
            </a:pPr>
            <a:r>
              <a:rPr lang="en-GB" b="1" dirty="0"/>
              <a:t>Why not Microservices?</a:t>
            </a:r>
          </a:p>
          <a:p>
            <a:pPr marL="342900" indent="-342900">
              <a:buAutoNum type="alphaLcPeriod"/>
            </a:pPr>
            <a:r>
              <a:rPr lang="en-GB" b="0" i="0" dirty="0">
                <a:effectLst/>
              </a:rPr>
              <a:t>Steep learning curve</a:t>
            </a:r>
          </a:p>
          <a:p>
            <a:pPr marL="342900" indent="-342900">
              <a:buAutoNum type="alphaLcPeriod"/>
            </a:pPr>
            <a:r>
              <a:rPr lang="en-GB" sz="1800" dirty="0"/>
              <a:t>The system is smal</a:t>
            </a:r>
            <a:r>
              <a:rPr lang="en-GB" dirty="0"/>
              <a:t>l</a:t>
            </a:r>
            <a:endParaRPr lang="en-GB" sz="1800" dirty="0"/>
          </a:p>
          <a:p>
            <a:endParaRPr lang="en-GB" sz="1800" dirty="0"/>
          </a:p>
          <a:p>
            <a:pPr>
              <a:spcAft>
                <a:spcPts val="600"/>
              </a:spcAft>
            </a:pPr>
            <a:r>
              <a:rPr lang="en-GB" b="1" dirty="0"/>
              <a:t>Why RESTful APIs?</a:t>
            </a:r>
          </a:p>
          <a:p>
            <a:pPr marL="342900" indent="-342900">
              <a:buAutoNum type="alphaLcPeriod"/>
            </a:pPr>
            <a:r>
              <a:rPr lang="en-GB" sz="1800" dirty="0"/>
              <a:t>Simplicity</a:t>
            </a:r>
          </a:p>
          <a:p>
            <a:pPr marL="342900" indent="-342900">
              <a:buAutoNum type="alphaLcPeriod"/>
            </a:pPr>
            <a:r>
              <a:rPr lang="en-GB" sz="1800" dirty="0"/>
              <a:t>Standardization</a:t>
            </a:r>
          </a:p>
          <a:p>
            <a:endParaRPr lang="en-GB" sz="1800" b="1" dirty="0"/>
          </a:p>
          <a:p>
            <a:pPr>
              <a:spcAft>
                <a:spcPts val="600"/>
              </a:spcAft>
            </a:pPr>
            <a:r>
              <a:rPr lang="en-GB" b="1" dirty="0"/>
              <a:t>On-Cloud</a:t>
            </a:r>
          </a:p>
          <a:p>
            <a:pPr marL="342900" indent="-342900">
              <a:spcAft>
                <a:spcPts val="600"/>
              </a:spcAft>
              <a:buAutoNum type="alphaLcPeriod"/>
            </a:pPr>
            <a:r>
              <a:rPr lang="en-GB" i="0" dirty="0">
                <a:effectLst/>
              </a:rPr>
              <a:t>Availability</a:t>
            </a:r>
          </a:p>
          <a:p>
            <a:pPr marL="342900" indent="-342900">
              <a:spcAft>
                <a:spcPts val="600"/>
              </a:spcAft>
              <a:buAutoNum type="alphaLcPeriod"/>
            </a:pPr>
            <a:r>
              <a:rPr lang="en-GB" i="0" dirty="0">
                <a:effectLst/>
              </a:rPr>
              <a:t>Scalability</a:t>
            </a:r>
          </a:p>
          <a:p>
            <a:pPr>
              <a:spcAft>
                <a:spcPts val="600"/>
              </a:spcAft>
            </a:pPr>
            <a:endParaRPr lang="en-GB" dirty="0"/>
          </a:p>
        </p:txBody>
      </p:sp>
    </p:spTree>
    <p:extLst>
      <p:ext uri="{BB962C8B-B14F-4D97-AF65-F5344CB8AC3E}">
        <p14:creationId xmlns:p14="http://schemas.microsoft.com/office/powerpoint/2010/main" val="319444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83AB1-8499-8DCA-9033-EFD2BEFF88E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EFB38F-B749-9392-F44D-C2448D7D5EA3}"/>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Other design choices</a:t>
            </a:r>
          </a:p>
        </p:txBody>
      </p:sp>
      <p:sp>
        <p:nvSpPr>
          <p:cNvPr id="4" name="TextBox 3">
            <a:extLst>
              <a:ext uri="{FF2B5EF4-FFF2-40B4-BE49-F238E27FC236}">
                <a16:creationId xmlns:a16="http://schemas.microsoft.com/office/drawing/2014/main" id="{C2E4C377-52A6-6FE8-300D-F632DB2F584B}"/>
              </a:ext>
            </a:extLst>
          </p:cNvPr>
          <p:cNvSpPr txBox="1"/>
          <p:nvPr/>
        </p:nvSpPr>
        <p:spPr>
          <a:xfrm>
            <a:off x="689298" y="1449109"/>
            <a:ext cx="10068897" cy="4278094"/>
          </a:xfrm>
          <a:prstGeom prst="rect">
            <a:avLst/>
          </a:prstGeom>
          <a:noFill/>
        </p:spPr>
        <p:txBody>
          <a:bodyPr wrap="square">
            <a:spAutoFit/>
          </a:bodyPr>
          <a:lstStyle/>
          <a:p>
            <a:pPr>
              <a:spcAft>
                <a:spcPts val="600"/>
              </a:spcAft>
            </a:pPr>
            <a:r>
              <a:rPr lang="en-GB" b="1" dirty="0"/>
              <a:t>Relational Database</a:t>
            </a:r>
          </a:p>
          <a:p>
            <a:pPr marL="342900" indent="-342900">
              <a:buAutoNum type="alphaLcPeriod"/>
            </a:pPr>
            <a:r>
              <a:rPr lang="en-GB" dirty="0">
                <a:latin typeface="Söhne"/>
              </a:rPr>
              <a:t>ACID</a:t>
            </a:r>
          </a:p>
          <a:p>
            <a:pPr marL="342900" indent="-342900">
              <a:buAutoNum type="alphaLcPeriod"/>
            </a:pPr>
            <a:r>
              <a:rPr lang="en-GB" i="0" dirty="0">
                <a:effectLst/>
                <a:latin typeface="Söhne"/>
              </a:rPr>
              <a:t>Widespread language </a:t>
            </a:r>
            <a:r>
              <a:rPr lang="en-GB" dirty="0">
                <a:latin typeface="Söhne"/>
              </a:rPr>
              <a:t>s</a:t>
            </a:r>
            <a:r>
              <a:rPr lang="en-GB" i="0" dirty="0">
                <a:effectLst/>
                <a:latin typeface="Söhne"/>
              </a:rPr>
              <a:t>upport</a:t>
            </a:r>
          </a:p>
          <a:p>
            <a:pPr>
              <a:spcAft>
                <a:spcPts val="600"/>
              </a:spcAft>
            </a:pPr>
            <a:br>
              <a:rPr lang="en-GB" b="1" i="0" dirty="0">
                <a:effectLst/>
              </a:rPr>
            </a:br>
            <a:r>
              <a:rPr lang="en-GB" b="1" dirty="0"/>
              <a:t>Token-Based Authentication and Authorization</a:t>
            </a:r>
          </a:p>
          <a:p>
            <a:pPr marL="342900" indent="-342900">
              <a:buAutoNum type="alphaLcPeriod"/>
            </a:pPr>
            <a:r>
              <a:rPr lang="en-GB" dirty="0">
                <a:latin typeface="Söhne"/>
              </a:rPr>
              <a:t>Compatibility with REST</a:t>
            </a:r>
          </a:p>
          <a:p>
            <a:pPr marL="342900" indent="-342900">
              <a:buAutoNum type="alphaLcPeriod"/>
            </a:pPr>
            <a:r>
              <a:rPr lang="en-GB" i="0" dirty="0">
                <a:effectLst/>
                <a:latin typeface="Söhne"/>
              </a:rPr>
              <a:t>Scalability</a:t>
            </a:r>
          </a:p>
          <a:p>
            <a:endParaRPr lang="en-GB" dirty="0">
              <a:latin typeface="Söhne"/>
            </a:endParaRPr>
          </a:p>
          <a:p>
            <a:pPr>
              <a:spcAft>
                <a:spcPts val="600"/>
              </a:spcAft>
            </a:pPr>
            <a:r>
              <a:rPr lang="en-GB" b="1" dirty="0"/>
              <a:t>Distributed MVC</a:t>
            </a:r>
          </a:p>
          <a:p>
            <a:pPr marL="342900" indent="-342900">
              <a:buAutoNum type="alphaLcPeriod"/>
            </a:pPr>
            <a:r>
              <a:rPr lang="en-GB" dirty="0"/>
              <a:t>Compatibility with 3-tier</a:t>
            </a:r>
          </a:p>
          <a:p>
            <a:pPr marL="342900" indent="-342900">
              <a:buAutoNum type="alphaLcPeriod"/>
            </a:pPr>
            <a:r>
              <a:rPr lang="en-GB" dirty="0"/>
              <a:t>Maintainability</a:t>
            </a:r>
          </a:p>
          <a:p>
            <a:pPr marL="342900" indent="-342900">
              <a:buAutoNum type="alphaLcPeriod"/>
            </a:pPr>
            <a:endParaRPr lang="en-GB" dirty="0"/>
          </a:p>
          <a:p>
            <a:pPr>
              <a:spcAft>
                <a:spcPts val="600"/>
              </a:spcAft>
            </a:pPr>
            <a:r>
              <a:rPr lang="en-GB" b="1" dirty="0"/>
              <a:t>HTTPS</a:t>
            </a:r>
          </a:p>
          <a:p>
            <a:pPr marL="342900" indent="-342900">
              <a:spcAft>
                <a:spcPts val="600"/>
              </a:spcAft>
              <a:buAutoNum type="alphaLcPeriod"/>
            </a:pPr>
            <a:r>
              <a:rPr lang="en-GB" dirty="0"/>
              <a:t>Security</a:t>
            </a:r>
          </a:p>
        </p:txBody>
      </p:sp>
    </p:spTree>
    <p:extLst>
      <p:ext uri="{BB962C8B-B14F-4D97-AF65-F5344CB8AC3E}">
        <p14:creationId xmlns:p14="http://schemas.microsoft.com/office/powerpoint/2010/main" val="28146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58546-8562-D48F-7436-47C6D0BCF74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07ADE0F-BE3B-F470-A6E6-1559CA203B87}"/>
              </a:ext>
            </a:extLst>
          </p:cNvPr>
          <p:cNvSpPr>
            <a:spLocks noGrp="1"/>
          </p:cNvSpPr>
          <p:nvPr>
            <p:ph type="title"/>
          </p:nvPr>
        </p:nvSpPr>
        <p:spPr>
          <a:xfrm>
            <a:off x="838200" y="3429000"/>
            <a:ext cx="10515600" cy="1325563"/>
          </a:xfrm>
        </p:spPr>
        <p:txBody>
          <a:bodyPr/>
          <a:lstStyle/>
          <a:p>
            <a:r>
              <a:rPr lang="it-IT" sz="6600" dirty="0">
                <a:latin typeface="+mn-lt"/>
              </a:rPr>
              <a:t>I&amp;T</a:t>
            </a:r>
            <a:endParaRPr lang="it-IT" dirty="0">
              <a:latin typeface="+mn-lt"/>
            </a:endParaRPr>
          </a:p>
        </p:txBody>
      </p:sp>
      <p:pic>
        <p:nvPicPr>
          <p:cNvPr id="7" name="Picture 6">
            <a:extLst>
              <a:ext uri="{FF2B5EF4-FFF2-40B4-BE49-F238E27FC236}">
                <a16:creationId xmlns:a16="http://schemas.microsoft.com/office/drawing/2014/main" id="{29DC972E-06B5-ADA8-A99A-302A04F6C466}"/>
              </a:ext>
            </a:extLst>
          </p:cNvPr>
          <p:cNvPicPr>
            <a:picLocks noChangeAspect="1"/>
          </p:cNvPicPr>
          <p:nvPr/>
        </p:nvPicPr>
        <p:blipFill>
          <a:blip r:embed="rId2"/>
          <a:stretch>
            <a:fillRect/>
          </a:stretch>
        </p:blipFill>
        <p:spPr>
          <a:xfrm>
            <a:off x="4367719" y="5913038"/>
            <a:ext cx="3754877" cy="944962"/>
          </a:xfrm>
          <a:prstGeom prst="rect">
            <a:avLst/>
          </a:prstGeom>
        </p:spPr>
      </p:pic>
    </p:spTree>
    <p:extLst>
      <p:ext uri="{BB962C8B-B14F-4D97-AF65-F5344CB8AC3E}">
        <p14:creationId xmlns:p14="http://schemas.microsoft.com/office/powerpoint/2010/main" val="230776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7D58A-EF3E-CD26-D6C6-D1A5B074DF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C99F7D-4A0D-0EB7-4044-95FBB1B5FF2C}"/>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Implementation</a:t>
            </a:r>
          </a:p>
        </p:txBody>
      </p:sp>
      <p:sp>
        <p:nvSpPr>
          <p:cNvPr id="2" name="TextBox 1">
            <a:extLst>
              <a:ext uri="{FF2B5EF4-FFF2-40B4-BE49-F238E27FC236}">
                <a16:creationId xmlns:a16="http://schemas.microsoft.com/office/drawing/2014/main" id="{61D1C7BC-9D0E-8B71-BF01-64464ABC7B11}"/>
              </a:ext>
            </a:extLst>
          </p:cNvPr>
          <p:cNvSpPr txBox="1"/>
          <p:nvPr/>
        </p:nvSpPr>
        <p:spPr>
          <a:xfrm>
            <a:off x="689297" y="1449109"/>
            <a:ext cx="10666057" cy="3139321"/>
          </a:xfrm>
          <a:prstGeom prst="rect">
            <a:avLst/>
          </a:prstGeom>
          <a:noFill/>
        </p:spPr>
        <p:txBody>
          <a:bodyPr wrap="square">
            <a:spAutoFit/>
          </a:bodyPr>
          <a:lstStyle/>
          <a:p>
            <a:pPr algn="l"/>
            <a:r>
              <a:rPr lang="en-GB" b="0" i="0" dirty="0">
                <a:effectLst/>
                <a:latin typeface="Söhne"/>
              </a:rPr>
              <a:t>We were asked to provide partial implementation of the application, </a:t>
            </a:r>
            <a:r>
              <a:rPr lang="en-GB" b="1" i="0" dirty="0">
                <a:effectLst/>
                <a:latin typeface="Söhne"/>
              </a:rPr>
              <a:t>ignoring the gamification aspects</a:t>
            </a:r>
            <a:r>
              <a:rPr lang="en-GB" b="0" i="0" dirty="0">
                <a:effectLst/>
                <a:latin typeface="Söhne"/>
              </a:rPr>
              <a:t>.</a:t>
            </a:r>
          </a:p>
          <a:p>
            <a:pPr algn="l"/>
            <a:endParaRPr lang="en-GB" b="0" i="0" dirty="0">
              <a:effectLst/>
              <a:latin typeface="Söhne"/>
            </a:endParaRPr>
          </a:p>
          <a:p>
            <a:pPr algn="l"/>
            <a:r>
              <a:rPr lang="en-GB" b="0" i="0" dirty="0">
                <a:effectLst/>
                <a:latin typeface="Söhne"/>
              </a:rPr>
              <a:t>We provide the </a:t>
            </a:r>
            <a:r>
              <a:rPr lang="en-GB" b="1" i="0" dirty="0">
                <a:effectLst/>
                <a:latin typeface="Söhne"/>
              </a:rPr>
              <a:t>implementation of almost all the product functions </a:t>
            </a:r>
            <a:r>
              <a:rPr lang="en-GB" b="0" i="0" dirty="0">
                <a:effectLst/>
                <a:latin typeface="Söhne"/>
              </a:rPr>
              <a:t>of the application.</a:t>
            </a:r>
          </a:p>
          <a:p>
            <a:pPr algn="l"/>
            <a:endParaRPr lang="en-GB" dirty="0">
              <a:latin typeface="Söhne"/>
            </a:endParaRPr>
          </a:p>
          <a:p>
            <a:pPr algn="l"/>
            <a:r>
              <a:rPr lang="en-GB" b="0" i="0" dirty="0">
                <a:effectLst/>
                <a:latin typeface="Söhne"/>
              </a:rPr>
              <a:t>The only features which we did not entirely implement are:</a:t>
            </a:r>
          </a:p>
          <a:p>
            <a:pPr algn="l"/>
            <a:endParaRPr lang="en-GB" dirty="0">
              <a:latin typeface="Söhne"/>
            </a:endParaRPr>
          </a:p>
          <a:p>
            <a:pPr marL="457200" indent="-457200" algn="l">
              <a:buAutoNum type="arabicPeriod"/>
            </a:pPr>
            <a:r>
              <a:rPr lang="en-GB" b="0" i="0" dirty="0">
                <a:effectLst/>
                <a:latin typeface="Söhne"/>
              </a:rPr>
              <a:t>The </a:t>
            </a:r>
            <a:r>
              <a:rPr lang="en-GB" b="1" i="0" dirty="0">
                <a:effectLst/>
                <a:latin typeface="Söhne"/>
              </a:rPr>
              <a:t>automated evaluation</a:t>
            </a:r>
            <a:r>
              <a:rPr lang="en-GB" b="0" i="0" dirty="0">
                <a:effectLst/>
                <a:latin typeface="Söhne"/>
              </a:rPr>
              <a:t>. </a:t>
            </a:r>
            <a:r>
              <a:rPr lang="en-GB" dirty="0"/>
              <a:t>The prototype offers automated functional evaluation exclusively for Java programs and does not implement </a:t>
            </a:r>
            <a:r>
              <a:rPr lang="en-GB" b="1" dirty="0"/>
              <a:t>static analysis</a:t>
            </a:r>
            <a:r>
              <a:rPr lang="en-GB" dirty="0"/>
              <a:t>. </a:t>
            </a:r>
          </a:p>
          <a:p>
            <a:pPr marL="457200" indent="-457200" algn="l">
              <a:buAutoNum type="arabicPeriod"/>
            </a:pPr>
            <a:endParaRPr lang="en-GB" b="0" i="0" dirty="0">
              <a:effectLst/>
              <a:latin typeface="Söhne"/>
            </a:endParaRPr>
          </a:p>
          <a:p>
            <a:pPr marL="457200" indent="-457200" algn="l">
              <a:buAutoNum type="arabicPeriod"/>
            </a:pPr>
            <a:r>
              <a:rPr lang="en-GB" b="0" i="0" dirty="0">
                <a:effectLst/>
                <a:latin typeface="Söhne"/>
              </a:rPr>
              <a:t>The </a:t>
            </a:r>
            <a:r>
              <a:rPr lang="en-GB" b="1" i="0" dirty="0">
                <a:effectLst/>
                <a:latin typeface="Söhne"/>
              </a:rPr>
              <a:t>manual </a:t>
            </a:r>
            <a:r>
              <a:rPr lang="en-GB" b="1" dirty="0">
                <a:latin typeface="Söhne"/>
              </a:rPr>
              <a:t>optional evaluation</a:t>
            </a:r>
            <a:r>
              <a:rPr lang="en-GB" dirty="0">
                <a:latin typeface="Söhne"/>
              </a:rPr>
              <a:t>. The prototype only implements the backend method to handle the HTTP request. The </a:t>
            </a:r>
            <a:r>
              <a:rPr lang="en-GB" b="1" dirty="0">
                <a:latin typeface="Söhne"/>
              </a:rPr>
              <a:t>frontend</a:t>
            </a:r>
            <a:r>
              <a:rPr lang="en-GB" dirty="0">
                <a:latin typeface="Söhne"/>
              </a:rPr>
              <a:t> does not let the User perform the manual optional evaluation although.</a:t>
            </a:r>
          </a:p>
        </p:txBody>
      </p:sp>
    </p:spTree>
    <p:extLst>
      <p:ext uri="{BB962C8B-B14F-4D97-AF65-F5344CB8AC3E}">
        <p14:creationId xmlns:p14="http://schemas.microsoft.com/office/powerpoint/2010/main" val="98799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F9790-C478-A491-C247-8ADEDB30D36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3B037F-1D16-353F-174E-988D5E682180}"/>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Frontend</a:t>
            </a:r>
          </a:p>
        </p:txBody>
      </p:sp>
      <p:sp>
        <p:nvSpPr>
          <p:cNvPr id="2" name="TextBox 1">
            <a:extLst>
              <a:ext uri="{FF2B5EF4-FFF2-40B4-BE49-F238E27FC236}">
                <a16:creationId xmlns:a16="http://schemas.microsoft.com/office/drawing/2014/main" id="{DC43809C-1E17-D6BE-073C-83D118C73DD7}"/>
              </a:ext>
            </a:extLst>
          </p:cNvPr>
          <p:cNvSpPr txBox="1"/>
          <p:nvPr/>
        </p:nvSpPr>
        <p:spPr>
          <a:xfrm>
            <a:off x="689298" y="1449109"/>
            <a:ext cx="8464033" cy="2323713"/>
          </a:xfrm>
          <a:prstGeom prst="rect">
            <a:avLst/>
          </a:prstGeom>
          <a:noFill/>
        </p:spPr>
        <p:txBody>
          <a:bodyPr wrap="square">
            <a:spAutoFit/>
          </a:bodyPr>
          <a:lstStyle/>
          <a:p>
            <a:r>
              <a:rPr lang="en-GB" sz="2000" dirty="0">
                <a:latin typeface="Söhne"/>
              </a:rPr>
              <a:t>For the frontend we used:</a:t>
            </a:r>
          </a:p>
          <a:p>
            <a:pPr marL="457200" indent="-457200">
              <a:buFontTx/>
              <a:buAutoNum type="arabicPeriod"/>
            </a:pPr>
            <a:endParaRPr lang="en-GB" sz="2000" b="1" i="0" dirty="0">
              <a:effectLst/>
              <a:latin typeface="Söhne"/>
            </a:endParaRPr>
          </a:p>
          <a:p>
            <a:pPr marL="457200" indent="-457200">
              <a:buFontTx/>
              <a:buAutoNum type="arabicPeriod"/>
            </a:pPr>
            <a:r>
              <a:rPr lang="en-GB" sz="2000" b="1" i="0" dirty="0">
                <a:effectLst/>
                <a:latin typeface="Söhne"/>
              </a:rPr>
              <a:t>Spring Framework </a:t>
            </a:r>
            <a:r>
              <a:rPr lang="en-GB" sz="2000" i="0" dirty="0">
                <a:effectLst/>
                <a:latin typeface="Söhne"/>
              </a:rPr>
              <a:t>to handle the HTTP requests.</a:t>
            </a:r>
            <a:endParaRPr lang="en-GB" sz="2000" b="1" i="0" dirty="0">
              <a:effectLst/>
              <a:latin typeface="Söhne"/>
            </a:endParaRPr>
          </a:p>
          <a:p>
            <a:pPr marL="457200" indent="-457200" algn="l">
              <a:buAutoNum type="arabicPeriod"/>
            </a:pPr>
            <a:endParaRPr lang="en-GB" sz="2000" b="1" i="0" dirty="0">
              <a:effectLst/>
              <a:latin typeface="Söhne"/>
            </a:endParaRPr>
          </a:p>
          <a:p>
            <a:pPr marL="457200" indent="-457200" algn="l">
              <a:spcAft>
                <a:spcPts val="600"/>
              </a:spcAft>
              <a:buAutoNum type="arabicPeriod"/>
            </a:pPr>
            <a:r>
              <a:rPr lang="en-GB" sz="2000" b="1" i="0" dirty="0">
                <a:effectLst/>
                <a:latin typeface="Söhne"/>
              </a:rPr>
              <a:t>React </a:t>
            </a:r>
            <a:r>
              <a:rPr lang="en-GB" sz="2000" i="0" dirty="0">
                <a:effectLst/>
                <a:latin typeface="Söhne"/>
              </a:rPr>
              <a:t>for the User Interface.</a:t>
            </a:r>
          </a:p>
          <a:p>
            <a:pPr marL="914400" lvl="1" indent="-457200">
              <a:buAutoNum type="romanUcPeriod"/>
            </a:pPr>
            <a:r>
              <a:rPr lang="en-GB" sz="2000" i="0" dirty="0">
                <a:effectLst/>
                <a:latin typeface="Söhne"/>
              </a:rPr>
              <a:t>JSX</a:t>
            </a:r>
          </a:p>
          <a:p>
            <a:pPr marL="971550" lvl="1" indent="-514350">
              <a:buFont typeface="+mj-lt"/>
              <a:buAutoNum type="romanUcPeriod"/>
            </a:pPr>
            <a:r>
              <a:rPr lang="en-GB" sz="2000" dirty="0">
                <a:latin typeface="Söhne"/>
              </a:rPr>
              <a:t>Vite.js</a:t>
            </a:r>
            <a:endParaRPr lang="en-GB" sz="2000" i="0" dirty="0">
              <a:effectLst/>
              <a:latin typeface="Söhne"/>
            </a:endParaRPr>
          </a:p>
        </p:txBody>
      </p:sp>
    </p:spTree>
    <p:extLst>
      <p:ext uri="{BB962C8B-B14F-4D97-AF65-F5344CB8AC3E}">
        <p14:creationId xmlns:p14="http://schemas.microsoft.com/office/powerpoint/2010/main" val="1557913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7BE2A-8E4B-494C-7E54-9396C2E969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9BC5671-A924-C892-9EB7-8523A8D7AF8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a:t>
            </a:r>
            <a:r>
              <a:rPr lang="it-IT" dirty="0" err="1">
                <a:latin typeface="Verdana" panose="020B0604030504040204" pitchFamily="34" charset="0"/>
                <a:ea typeface="Verdana" panose="020B0604030504040204" pitchFamily="34" charset="0"/>
              </a:rPr>
              <a:t>Backend</a:t>
            </a:r>
            <a:endParaRPr lang="it-IT"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9DC4353F-ADE1-8B97-F4E1-5B6992F1121C}"/>
              </a:ext>
            </a:extLst>
          </p:cNvPr>
          <p:cNvSpPr txBox="1"/>
          <p:nvPr/>
        </p:nvSpPr>
        <p:spPr>
          <a:xfrm>
            <a:off x="689298" y="1449109"/>
            <a:ext cx="8464033" cy="3247043"/>
          </a:xfrm>
          <a:prstGeom prst="rect">
            <a:avLst/>
          </a:prstGeom>
          <a:noFill/>
        </p:spPr>
        <p:txBody>
          <a:bodyPr wrap="square">
            <a:spAutoFit/>
          </a:bodyPr>
          <a:lstStyle/>
          <a:p>
            <a:pPr algn="l"/>
            <a:r>
              <a:rPr lang="en-GB" sz="2000" i="0" dirty="0">
                <a:effectLst/>
                <a:latin typeface="Söhne"/>
              </a:rPr>
              <a:t>For the backend we used:</a:t>
            </a:r>
          </a:p>
          <a:p>
            <a:pPr algn="l"/>
            <a:endParaRPr lang="en-GB" sz="2000" b="1" dirty="0">
              <a:latin typeface="Söhne"/>
            </a:endParaRPr>
          </a:p>
          <a:p>
            <a:pPr marL="457200" indent="-457200" algn="l">
              <a:spcAft>
                <a:spcPts val="600"/>
              </a:spcAft>
              <a:buAutoNum type="arabicPeriod"/>
            </a:pPr>
            <a:r>
              <a:rPr lang="en-GB" sz="2000" b="1" i="0" dirty="0">
                <a:effectLst/>
                <a:latin typeface="Söhne"/>
              </a:rPr>
              <a:t>Spring Framework </a:t>
            </a:r>
            <a:r>
              <a:rPr lang="en-GB" sz="2000" i="0" dirty="0">
                <a:effectLst/>
                <a:latin typeface="Söhne"/>
              </a:rPr>
              <a:t>to implement the business logic.</a:t>
            </a:r>
            <a:endParaRPr lang="en-GB" sz="2000" dirty="0">
              <a:latin typeface="Söhne"/>
            </a:endParaRPr>
          </a:p>
          <a:p>
            <a:pPr marL="971550" lvl="1" indent="-514350">
              <a:buFont typeface="+mj-lt"/>
              <a:buAutoNum type="romanUcPeriod"/>
            </a:pPr>
            <a:r>
              <a:rPr lang="en-GB" sz="2000" i="0" dirty="0">
                <a:effectLst/>
                <a:latin typeface="Söhne"/>
              </a:rPr>
              <a:t>Spring security for simplifying authorization</a:t>
            </a:r>
          </a:p>
          <a:p>
            <a:pPr marL="971550" lvl="1" indent="-514350">
              <a:buFont typeface="+mj-lt"/>
              <a:buAutoNum type="romanUcPeriod"/>
            </a:pPr>
            <a:r>
              <a:rPr lang="en-GB" sz="2000" dirty="0">
                <a:latin typeface="Söhne"/>
              </a:rPr>
              <a:t>Spring data for simplifying data access</a:t>
            </a:r>
          </a:p>
          <a:p>
            <a:pPr marL="971550" lvl="1" indent="-514350">
              <a:buFont typeface="+mj-lt"/>
              <a:buAutoNum type="romanUcPeriod"/>
            </a:pPr>
            <a:r>
              <a:rPr lang="en-GB" sz="2000" i="0" dirty="0">
                <a:effectLst/>
                <a:latin typeface="Söhne"/>
              </a:rPr>
              <a:t>Spring vali</a:t>
            </a:r>
            <a:r>
              <a:rPr lang="en-GB" sz="2000" dirty="0">
                <a:latin typeface="Söhne"/>
              </a:rPr>
              <a:t>dation for simplifying integrity checks</a:t>
            </a:r>
            <a:endParaRPr lang="en-GB" sz="2000" i="0" dirty="0">
              <a:effectLst/>
              <a:latin typeface="Söhne"/>
            </a:endParaRPr>
          </a:p>
          <a:p>
            <a:pPr marL="457200" indent="-457200" algn="l">
              <a:buAutoNum type="arabicPeriod"/>
            </a:pPr>
            <a:endParaRPr lang="en-GB" sz="2000" b="1" dirty="0">
              <a:latin typeface="Söhne"/>
            </a:endParaRPr>
          </a:p>
          <a:p>
            <a:pPr marL="457200" indent="-457200" algn="l">
              <a:buAutoNum type="arabicPeriod"/>
            </a:pPr>
            <a:r>
              <a:rPr lang="en-GB" sz="2000" b="1" i="0" dirty="0">
                <a:effectLst/>
                <a:latin typeface="Söhne"/>
              </a:rPr>
              <a:t>Java Persistence API (JPA) </a:t>
            </a:r>
            <a:r>
              <a:rPr lang="en-GB" sz="2000" i="0" dirty="0">
                <a:effectLst/>
                <a:latin typeface="Söhne"/>
              </a:rPr>
              <a:t>for object-mapping with </a:t>
            </a:r>
            <a:r>
              <a:rPr lang="en-GB" sz="2000" b="1" i="0" dirty="0">
                <a:effectLst/>
                <a:latin typeface="Söhne"/>
              </a:rPr>
              <a:t>Hibernate</a:t>
            </a:r>
            <a:r>
              <a:rPr lang="en-GB" sz="2000" i="0" dirty="0">
                <a:effectLst/>
                <a:latin typeface="Söhne"/>
              </a:rPr>
              <a:t>.</a:t>
            </a:r>
          </a:p>
          <a:p>
            <a:pPr marL="457200" indent="-457200" algn="l">
              <a:buAutoNum type="arabicPeriod"/>
            </a:pPr>
            <a:endParaRPr lang="en-GB" sz="2000" dirty="0">
              <a:latin typeface="Söhne"/>
            </a:endParaRPr>
          </a:p>
          <a:p>
            <a:pPr marL="457200" indent="-457200" algn="l">
              <a:buAutoNum type="arabicPeriod"/>
            </a:pPr>
            <a:r>
              <a:rPr lang="en-GB" sz="2000" b="1" i="0" dirty="0">
                <a:effectLst/>
                <a:latin typeface="Söhne"/>
              </a:rPr>
              <a:t>Mockito, JUnit </a:t>
            </a:r>
            <a:r>
              <a:rPr lang="en-GB" sz="2000" i="0" dirty="0">
                <a:effectLst/>
                <a:latin typeface="Söhne"/>
              </a:rPr>
              <a:t>and</a:t>
            </a:r>
            <a:r>
              <a:rPr lang="en-GB" sz="2000" b="1" i="0" dirty="0">
                <a:effectLst/>
                <a:latin typeface="Söhne"/>
              </a:rPr>
              <a:t> Postman </a:t>
            </a:r>
            <a:r>
              <a:rPr lang="en-GB" sz="2000" i="0" dirty="0">
                <a:effectLst/>
                <a:latin typeface="Söhne"/>
              </a:rPr>
              <a:t>for testing.</a:t>
            </a:r>
            <a:endParaRPr lang="en-GB" sz="2000" b="1" i="0" dirty="0">
              <a:effectLst/>
              <a:latin typeface="Söhne"/>
            </a:endParaRPr>
          </a:p>
        </p:txBody>
      </p:sp>
    </p:spTree>
    <p:extLst>
      <p:ext uri="{BB962C8B-B14F-4D97-AF65-F5344CB8AC3E}">
        <p14:creationId xmlns:p14="http://schemas.microsoft.com/office/powerpoint/2010/main" val="131335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457F-9E37-87FF-0A8C-122F96867A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3817978-D966-8018-22B3-1330AD3C432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Deadlines</a:t>
            </a:r>
          </a:p>
        </p:txBody>
      </p:sp>
      <p:sp>
        <p:nvSpPr>
          <p:cNvPr id="2" name="TextBox 1">
            <a:extLst>
              <a:ext uri="{FF2B5EF4-FFF2-40B4-BE49-F238E27FC236}">
                <a16:creationId xmlns:a16="http://schemas.microsoft.com/office/drawing/2014/main" id="{A94B1576-3629-671A-1140-1C2F7942855B}"/>
              </a:ext>
            </a:extLst>
          </p:cNvPr>
          <p:cNvSpPr txBox="1"/>
          <p:nvPr/>
        </p:nvSpPr>
        <p:spPr>
          <a:xfrm>
            <a:off x="689298" y="1449109"/>
            <a:ext cx="9369102" cy="2862322"/>
          </a:xfrm>
          <a:prstGeom prst="rect">
            <a:avLst/>
          </a:prstGeom>
          <a:noFill/>
        </p:spPr>
        <p:txBody>
          <a:bodyPr wrap="square">
            <a:spAutoFit/>
          </a:bodyPr>
          <a:lstStyle/>
          <a:p>
            <a:r>
              <a:rPr lang="it-IT" sz="2000" dirty="0">
                <a:latin typeface="Söhne"/>
              </a:rPr>
              <a:t>We handle the deadlines with:</a:t>
            </a:r>
          </a:p>
          <a:p>
            <a:pPr marL="457200" indent="-457200">
              <a:buAutoNum type="arabicPeriod"/>
            </a:pPr>
            <a:endParaRPr lang="it-IT" sz="2000" b="1" dirty="0">
              <a:latin typeface="Söhne"/>
            </a:endParaRPr>
          </a:p>
          <a:p>
            <a:pPr marL="457200" indent="-457200">
              <a:buAutoNum type="arabicPeriod"/>
            </a:pPr>
            <a:r>
              <a:rPr lang="it-IT" sz="2000" b="1" dirty="0">
                <a:latin typeface="Söhne"/>
              </a:rPr>
              <a:t>Spring Task Scheduler </a:t>
            </a:r>
            <a:r>
              <a:rPr lang="it-IT" sz="2000" dirty="0">
                <a:latin typeface="Söhne"/>
              </a:rPr>
              <a:t>to trigger transactions on the DB.</a:t>
            </a:r>
          </a:p>
          <a:p>
            <a:pPr marL="457200" indent="-457200">
              <a:buAutoNum type="arabicPeriod"/>
            </a:pPr>
            <a:endParaRPr lang="it-IT" sz="2000" b="1" dirty="0">
              <a:latin typeface="Söhne"/>
            </a:endParaRPr>
          </a:p>
          <a:p>
            <a:pPr marL="457200" indent="-457200">
              <a:buAutoNum type="arabicPeriod"/>
            </a:pPr>
            <a:r>
              <a:rPr lang="en-GB" sz="2000" b="1" dirty="0">
                <a:latin typeface="Söhne"/>
              </a:rPr>
              <a:t>Deadlines are stored on the DB </a:t>
            </a:r>
            <a:r>
              <a:rPr lang="en-GB" sz="2000" dirty="0">
                <a:latin typeface="Söhne"/>
              </a:rPr>
              <a:t>for resiliency to system failure.</a:t>
            </a:r>
          </a:p>
          <a:p>
            <a:pPr marL="457200" indent="-457200">
              <a:buAutoNum type="arabicPeriod"/>
            </a:pPr>
            <a:endParaRPr lang="en-GB" sz="2000" b="1" i="0" dirty="0">
              <a:effectLst/>
              <a:latin typeface="Söhne"/>
            </a:endParaRPr>
          </a:p>
          <a:p>
            <a:pPr marL="457200" indent="-457200">
              <a:buAutoNum type="arabicPeriod"/>
            </a:pPr>
            <a:r>
              <a:rPr lang="en-GB" sz="2000" b="1" i="0" dirty="0">
                <a:effectLst/>
                <a:latin typeface="Söhne"/>
              </a:rPr>
              <a:t>Strategy Pattern </a:t>
            </a:r>
            <a:r>
              <a:rPr lang="en-GB" sz="2000" i="0" dirty="0">
                <a:effectLst/>
                <a:latin typeface="Söhne"/>
              </a:rPr>
              <a:t>for reusability</a:t>
            </a:r>
            <a:r>
              <a:rPr lang="en-GB" sz="2000" dirty="0">
                <a:latin typeface="Söhne"/>
              </a:rPr>
              <a:t>.</a:t>
            </a:r>
          </a:p>
          <a:p>
            <a:pPr marL="457200" indent="-457200">
              <a:buAutoNum type="arabicPeriod"/>
            </a:pPr>
            <a:endParaRPr lang="en-GB" sz="2000" b="1" i="0" dirty="0">
              <a:effectLst/>
              <a:latin typeface="Söhne"/>
            </a:endParaRPr>
          </a:p>
          <a:p>
            <a:pPr marL="457200" indent="-457200">
              <a:buAutoNum type="arabicPeriod"/>
            </a:pPr>
            <a:r>
              <a:rPr lang="en-GB" sz="2000" b="1" i="0" dirty="0">
                <a:effectLst/>
                <a:latin typeface="Söhne"/>
              </a:rPr>
              <a:t>Spring Application Events </a:t>
            </a:r>
            <a:r>
              <a:rPr lang="en-GB" sz="2000" i="0" dirty="0">
                <a:effectLst/>
                <a:latin typeface="Söhne"/>
              </a:rPr>
              <a:t>for asynchronous communication between threads.</a:t>
            </a:r>
          </a:p>
        </p:txBody>
      </p:sp>
    </p:spTree>
    <p:extLst>
      <p:ext uri="{BB962C8B-B14F-4D97-AF65-F5344CB8AC3E}">
        <p14:creationId xmlns:p14="http://schemas.microsoft.com/office/powerpoint/2010/main" val="613358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F765D-B077-9D9C-FBCB-A07888D35A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7734AD0-B86B-5332-EBBD-84B058DE07E7}"/>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JWT</a:t>
            </a:r>
          </a:p>
        </p:txBody>
      </p:sp>
      <p:sp>
        <p:nvSpPr>
          <p:cNvPr id="2" name="TextBox 1">
            <a:extLst>
              <a:ext uri="{FF2B5EF4-FFF2-40B4-BE49-F238E27FC236}">
                <a16:creationId xmlns:a16="http://schemas.microsoft.com/office/drawing/2014/main" id="{E45FD715-46C6-90F2-C94C-204266A0D9FA}"/>
              </a:ext>
            </a:extLst>
          </p:cNvPr>
          <p:cNvSpPr txBox="1"/>
          <p:nvPr/>
        </p:nvSpPr>
        <p:spPr>
          <a:xfrm>
            <a:off x="689298" y="1449109"/>
            <a:ext cx="8809265" cy="2246769"/>
          </a:xfrm>
          <a:prstGeom prst="rect">
            <a:avLst/>
          </a:prstGeom>
          <a:noFill/>
        </p:spPr>
        <p:txBody>
          <a:bodyPr wrap="square">
            <a:spAutoFit/>
          </a:bodyPr>
          <a:lstStyle/>
          <a:p>
            <a:pPr algn="l"/>
            <a:r>
              <a:rPr lang="en-GB" sz="2000" i="0" dirty="0">
                <a:effectLst/>
                <a:latin typeface="Söhne"/>
              </a:rPr>
              <a:t>We used</a:t>
            </a:r>
            <a:r>
              <a:rPr lang="en-GB" sz="2000" b="1" i="0" dirty="0">
                <a:effectLst/>
                <a:latin typeface="Söhne"/>
              </a:rPr>
              <a:t> JSON Web Tokens (JWT)</a:t>
            </a:r>
            <a:r>
              <a:rPr lang="en-GB" sz="2000" b="1" dirty="0">
                <a:latin typeface="Söhne"/>
              </a:rPr>
              <a:t> </a:t>
            </a:r>
            <a:r>
              <a:rPr lang="en-GB" sz="2000" dirty="0">
                <a:latin typeface="Söhne"/>
              </a:rPr>
              <a:t>for:</a:t>
            </a:r>
            <a:endParaRPr lang="en-GB" sz="2000" i="0" dirty="0">
              <a:effectLst/>
              <a:latin typeface="Söhne"/>
            </a:endParaRPr>
          </a:p>
          <a:p>
            <a:pPr algn="l"/>
            <a:endParaRPr lang="en-GB" sz="2000" dirty="0">
              <a:latin typeface="Söhne"/>
            </a:endParaRPr>
          </a:p>
          <a:p>
            <a:pPr marL="457200" indent="-457200">
              <a:buFontTx/>
              <a:buAutoNum type="arabicPeriod"/>
            </a:pPr>
            <a:r>
              <a:rPr lang="en-GB" sz="2000" dirty="0">
                <a:latin typeface="Söhne"/>
              </a:rPr>
              <a:t>Authentication and authorization of HTTP requests.</a:t>
            </a:r>
          </a:p>
          <a:p>
            <a:pPr marL="457200" indent="-457200">
              <a:buFontTx/>
              <a:buAutoNum type="arabicPeriod"/>
            </a:pPr>
            <a:r>
              <a:rPr lang="en-GB" sz="2000" i="0" dirty="0">
                <a:effectLst/>
                <a:latin typeface="Söhne"/>
              </a:rPr>
              <a:t>Aut</a:t>
            </a:r>
            <a:r>
              <a:rPr lang="en-GB" sz="2000" dirty="0">
                <a:latin typeface="Söhne"/>
              </a:rPr>
              <a:t>hentication and authorization of GitHub commits.</a:t>
            </a:r>
            <a:endParaRPr lang="en-GB" sz="2000" i="0" dirty="0">
              <a:effectLst/>
              <a:latin typeface="Söhne"/>
            </a:endParaRPr>
          </a:p>
          <a:p>
            <a:pPr marL="457200" indent="-457200" algn="l">
              <a:buAutoNum type="arabicPeriod"/>
            </a:pPr>
            <a:r>
              <a:rPr lang="en-GB" sz="2000" dirty="0">
                <a:latin typeface="Söhne"/>
              </a:rPr>
              <a:t>Team invite links.</a:t>
            </a:r>
          </a:p>
          <a:p>
            <a:pPr marL="457200" indent="-457200" algn="l">
              <a:buAutoNum type="arabicPeriod"/>
            </a:pPr>
            <a:endParaRPr lang="en-GB" sz="2000" dirty="0">
              <a:latin typeface="Söhne"/>
            </a:endParaRPr>
          </a:p>
          <a:p>
            <a:pPr algn="l"/>
            <a:r>
              <a:rPr lang="en-GB" sz="2000" dirty="0">
                <a:latin typeface="Söhne"/>
              </a:rPr>
              <a:t>They were generated with </a:t>
            </a:r>
            <a:r>
              <a:rPr lang="en-GB" sz="2000" b="1" dirty="0">
                <a:latin typeface="Söhne"/>
              </a:rPr>
              <a:t>jjwt </a:t>
            </a:r>
            <a:r>
              <a:rPr lang="en-GB" sz="2000" dirty="0">
                <a:latin typeface="Söhne"/>
              </a:rPr>
              <a:t>library and digitally signed with </a:t>
            </a:r>
            <a:r>
              <a:rPr lang="en-GB" sz="2000" b="1" dirty="0">
                <a:latin typeface="Söhne"/>
              </a:rPr>
              <a:t>2048-bit RSA keys</a:t>
            </a:r>
            <a:r>
              <a:rPr lang="en-GB" sz="2000" dirty="0">
                <a:latin typeface="Söhne"/>
              </a:rPr>
              <a:t>.</a:t>
            </a:r>
          </a:p>
        </p:txBody>
      </p:sp>
    </p:spTree>
    <p:extLst>
      <p:ext uri="{BB962C8B-B14F-4D97-AF65-F5344CB8AC3E}">
        <p14:creationId xmlns:p14="http://schemas.microsoft.com/office/powerpoint/2010/main" val="127471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E169C-7EE4-2BA9-8524-89CB1E404E0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980946F5-4EC2-EC91-CDD4-603F197CA61F}"/>
              </a:ext>
            </a:extLst>
          </p:cNvPr>
          <p:cNvSpPr>
            <a:spLocks noGrp="1"/>
          </p:cNvSpPr>
          <p:nvPr>
            <p:ph type="title"/>
          </p:nvPr>
        </p:nvSpPr>
        <p:spPr>
          <a:xfrm>
            <a:off x="838200" y="3429000"/>
            <a:ext cx="10515600" cy="1325563"/>
          </a:xfrm>
        </p:spPr>
        <p:txBody>
          <a:bodyPr/>
          <a:lstStyle/>
          <a:p>
            <a:r>
              <a:rPr lang="it-IT" sz="6600" dirty="0">
                <a:latin typeface="+mn-lt"/>
              </a:rPr>
              <a:t>RASD</a:t>
            </a:r>
            <a:endParaRPr lang="it-IT" dirty="0">
              <a:latin typeface="+mn-lt"/>
            </a:endParaRPr>
          </a:p>
        </p:txBody>
      </p:sp>
      <p:pic>
        <p:nvPicPr>
          <p:cNvPr id="7" name="Picture 6">
            <a:extLst>
              <a:ext uri="{FF2B5EF4-FFF2-40B4-BE49-F238E27FC236}">
                <a16:creationId xmlns:a16="http://schemas.microsoft.com/office/drawing/2014/main" id="{A8D5ACB8-006E-D8C7-DBA7-802DD90D35A1}"/>
              </a:ext>
            </a:extLst>
          </p:cNvPr>
          <p:cNvPicPr>
            <a:picLocks noChangeAspect="1"/>
          </p:cNvPicPr>
          <p:nvPr/>
        </p:nvPicPr>
        <p:blipFill>
          <a:blip r:embed="rId2"/>
          <a:stretch>
            <a:fillRect/>
          </a:stretch>
        </p:blipFill>
        <p:spPr>
          <a:xfrm>
            <a:off x="4367719" y="5913038"/>
            <a:ext cx="3754877" cy="944962"/>
          </a:xfrm>
          <a:prstGeom prst="rect">
            <a:avLst/>
          </a:prstGeom>
        </p:spPr>
      </p:pic>
    </p:spTree>
    <p:extLst>
      <p:ext uri="{BB962C8B-B14F-4D97-AF65-F5344CB8AC3E}">
        <p14:creationId xmlns:p14="http://schemas.microsoft.com/office/powerpoint/2010/main" val="122989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AC7F0-464C-50CA-05D3-AE35313EC39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9D0E24-A9C1-5DE7-89C4-1F8F7A1E71D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Interacting with GitHub</a:t>
            </a:r>
          </a:p>
        </p:txBody>
      </p:sp>
      <p:sp>
        <p:nvSpPr>
          <p:cNvPr id="2" name="TextBox 1">
            <a:extLst>
              <a:ext uri="{FF2B5EF4-FFF2-40B4-BE49-F238E27FC236}">
                <a16:creationId xmlns:a16="http://schemas.microsoft.com/office/drawing/2014/main" id="{3CFD9C49-0A8C-9AE1-7860-51CB38411043}"/>
              </a:ext>
            </a:extLst>
          </p:cNvPr>
          <p:cNvSpPr txBox="1"/>
          <p:nvPr/>
        </p:nvSpPr>
        <p:spPr>
          <a:xfrm>
            <a:off x="689298" y="1449109"/>
            <a:ext cx="10162204" cy="1938992"/>
          </a:xfrm>
          <a:prstGeom prst="rect">
            <a:avLst/>
          </a:prstGeom>
          <a:noFill/>
        </p:spPr>
        <p:txBody>
          <a:bodyPr wrap="square">
            <a:spAutoFit/>
          </a:bodyPr>
          <a:lstStyle/>
          <a:p>
            <a:pPr algn="l"/>
            <a:r>
              <a:rPr lang="en-GB" sz="2000" dirty="0">
                <a:latin typeface="Söhne"/>
              </a:rPr>
              <a:t>Two key aspects to highlight regarding our application's interactions with GitHub are:</a:t>
            </a:r>
          </a:p>
          <a:p>
            <a:pPr algn="l"/>
            <a:endParaRPr lang="en-GB" sz="2000" dirty="0">
              <a:latin typeface="Söhne"/>
            </a:endParaRPr>
          </a:p>
          <a:p>
            <a:pPr marL="457200" indent="-457200" algn="l">
              <a:buAutoNum type="arabicPeriod"/>
            </a:pPr>
            <a:r>
              <a:rPr lang="en-GB" sz="2000" dirty="0">
                <a:latin typeface="Söhne"/>
              </a:rPr>
              <a:t>Handling repositories for Battles.</a:t>
            </a:r>
          </a:p>
          <a:p>
            <a:pPr marL="457200" indent="-457200">
              <a:buFontTx/>
              <a:buAutoNum type="arabicPeriod"/>
            </a:pPr>
            <a:r>
              <a:rPr lang="en-GB" sz="2000" dirty="0">
                <a:latin typeface="Söhne"/>
              </a:rPr>
              <a:t>Authenticating commit authors.</a:t>
            </a:r>
          </a:p>
          <a:p>
            <a:pPr algn="l"/>
            <a:endParaRPr lang="en-GB" sz="2000" dirty="0">
              <a:latin typeface="Söhne"/>
            </a:endParaRPr>
          </a:p>
          <a:p>
            <a:pPr algn="l"/>
            <a:r>
              <a:rPr lang="en-GB" sz="2000" dirty="0">
                <a:latin typeface="Söhne"/>
              </a:rPr>
              <a:t>We utilized the </a:t>
            </a:r>
            <a:r>
              <a:rPr lang="en-GB" sz="2000" b="1" dirty="0">
                <a:latin typeface="Söhne"/>
              </a:rPr>
              <a:t>GitHub API </a:t>
            </a:r>
            <a:r>
              <a:rPr lang="en-GB" sz="2000" dirty="0">
                <a:latin typeface="Söhne"/>
              </a:rPr>
              <a:t>library for Java, leveraging its integration with GitHub's REST APIs.</a:t>
            </a:r>
            <a:endParaRPr lang="en-GB" sz="2000" b="1" dirty="0">
              <a:latin typeface="Söhne"/>
            </a:endParaRPr>
          </a:p>
        </p:txBody>
      </p:sp>
    </p:spTree>
    <p:extLst>
      <p:ext uri="{BB962C8B-B14F-4D97-AF65-F5344CB8AC3E}">
        <p14:creationId xmlns:p14="http://schemas.microsoft.com/office/powerpoint/2010/main" val="11306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7F617-3541-15F4-9127-DEC50F448C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6F0D44-6F6A-79D1-584F-BFFA7ADD2BDD}"/>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Notifications </a:t>
            </a:r>
          </a:p>
        </p:txBody>
      </p:sp>
      <p:sp>
        <p:nvSpPr>
          <p:cNvPr id="4" name="TextBox 3">
            <a:extLst>
              <a:ext uri="{FF2B5EF4-FFF2-40B4-BE49-F238E27FC236}">
                <a16:creationId xmlns:a16="http://schemas.microsoft.com/office/drawing/2014/main" id="{094CCEDB-C8D0-EF1C-EE98-2F10CCC86BCD}"/>
              </a:ext>
            </a:extLst>
          </p:cNvPr>
          <p:cNvSpPr txBox="1"/>
          <p:nvPr/>
        </p:nvSpPr>
        <p:spPr>
          <a:xfrm>
            <a:off x="689298" y="1449109"/>
            <a:ext cx="8464033" cy="2246769"/>
          </a:xfrm>
          <a:prstGeom prst="rect">
            <a:avLst/>
          </a:prstGeom>
          <a:noFill/>
        </p:spPr>
        <p:txBody>
          <a:bodyPr wrap="square">
            <a:spAutoFit/>
          </a:bodyPr>
          <a:lstStyle/>
          <a:p>
            <a:pPr algn="l"/>
            <a:r>
              <a:rPr lang="en-GB" sz="2000" b="1" i="0" dirty="0">
                <a:effectLst/>
                <a:latin typeface="Söhne"/>
              </a:rPr>
              <a:t>Jakarta Mail API </a:t>
            </a:r>
            <a:r>
              <a:rPr lang="en-GB" sz="2000" i="0" dirty="0">
                <a:effectLst/>
                <a:latin typeface="Söhne"/>
              </a:rPr>
              <a:t>was used for:</a:t>
            </a:r>
          </a:p>
          <a:p>
            <a:pPr algn="l"/>
            <a:endParaRPr lang="en-GB" sz="2000" dirty="0">
              <a:latin typeface="Söhne"/>
            </a:endParaRPr>
          </a:p>
          <a:p>
            <a:pPr marL="457200" indent="-457200">
              <a:buFontTx/>
              <a:buAutoNum type="arabicPeriod"/>
            </a:pPr>
            <a:r>
              <a:rPr lang="en-GB" sz="2000" dirty="0">
                <a:latin typeface="Söhne"/>
              </a:rPr>
              <a:t>Sending platform notifications to the Students.</a:t>
            </a:r>
          </a:p>
          <a:p>
            <a:pPr marL="457200" indent="-457200">
              <a:buFontTx/>
              <a:buAutoNum type="arabicPeriod"/>
            </a:pPr>
            <a:r>
              <a:rPr lang="en-GB" sz="2000" dirty="0">
                <a:latin typeface="Söhne"/>
              </a:rPr>
              <a:t>Sending team invites to the Students.</a:t>
            </a:r>
          </a:p>
          <a:p>
            <a:endParaRPr lang="en-GB" sz="2000" dirty="0">
              <a:latin typeface="Söhne"/>
            </a:endParaRPr>
          </a:p>
          <a:p>
            <a:endParaRPr lang="en-GB" sz="2000" dirty="0">
              <a:latin typeface="Söhne"/>
            </a:endParaRPr>
          </a:p>
          <a:p>
            <a:r>
              <a:rPr lang="en-GB" sz="2000" dirty="0">
                <a:latin typeface="Söhne"/>
              </a:rPr>
              <a:t>We used </a:t>
            </a:r>
            <a:r>
              <a:rPr lang="en-GB" sz="2000" b="1" dirty="0">
                <a:latin typeface="Söhne"/>
              </a:rPr>
              <a:t>SMTP2GO</a:t>
            </a:r>
            <a:r>
              <a:rPr lang="en-GB" sz="2000" dirty="0">
                <a:latin typeface="Söhne"/>
              </a:rPr>
              <a:t> to send emails from our platform email address.</a:t>
            </a:r>
          </a:p>
        </p:txBody>
      </p:sp>
    </p:spTree>
    <p:extLst>
      <p:ext uri="{BB962C8B-B14F-4D97-AF65-F5344CB8AC3E}">
        <p14:creationId xmlns:p14="http://schemas.microsoft.com/office/powerpoint/2010/main" val="24086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645" y="137270"/>
            <a:ext cx="6971271" cy="543697"/>
          </a:xfrm>
        </p:spPr>
        <p:txBody>
          <a:bodyPr/>
          <a:lstStyle/>
          <a:p>
            <a:r>
              <a:rPr lang="it-IT" dirty="0">
                <a:latin typeface="Verdana" panose="020B0604030504040204" pitchFamily="34" charset="0"/>
                <a:ea typeface="Verdana" panose="020B0604030504040204" pitchFamily="34" charset="0"/>
              </a:rPr>
              <a:t>RASD - Goals</a:t>
            </a:r>
          </a:p>
        </p:txBody>
      </p:sp>
      <p:sp>
        <p:nvSpPr>
          <p:cNvPr id="4" name="TextBox 3">
            <a:extLst>
              <a:ext uri="{FF2B5EF4-FFF2-40B4-BE49-F238E27FC236}">
                <a16:creationId xmlns:a16="http://schemas.microsoft.com/office/drawing/2014/main" id="{5FBA787D-4EC4-7CD2-775C-4DB5BCE504B8}"/>
              </a:ext>
            </a:extLst>
          </p:cNvPr>
          <p:cNvSpPr txBox="1"/>
          <p:nvPr/>
        </p:nvSpPr>
        <p:spPr>
          <a:xfrm>
            <a:off x="746449" y="1443841"/>
            <a:ext cx="7660433" cy="3970318"/>
          </a:xfrm>
          <a:prstGeom prst="rect">
            <a:avLst/>
          </a:prstGeom>
          <a:noFill/>
        </p:spPr>
        <p:txBody>
          <a:bodyPr wrap="square">
            <a:spAutoFit/>
          </a:bodyPr>
          <a:lstStyle/>
          <a:p>
            <a:r>
              <a:rPr lang="en-GB" b="1" dirty="0">
                <a:ea typeface="Verdana" panose="020B0604030504040204" pitchFamily="34" charset="0"/>
              </a:rPr>
              <a:t>G1</a:t>
            </a:r>
            <a:r>
              <a:rPr lang="en-GB" dirty="0">
                <a:ea typeface="Verdana" panose="020B0604030504040204" pitchFamily="34" charset="0"/>
              </a:rPr>
              <a:t> Allows registered Students who enrolled according to the right modalities to participate in a Tournament of Code Kata Battles and take part in its Battles.</a:t>
            </a:r>
          </a:p>
          <a:p>
            <a:endParaRPr lang="en-GB" dirty="0">
              <a:ea typeface="Verdana" panose="020B0604030504040204" pitchFamily="34" charset="0"/>
            </a:endParaRPr>
          </a:p>
          <a:p>
            <a:r>
              <a:rPr lang="en-GB" b="1" dirty="0">
                <a:ea typeface="Verdana" panose="020B0604030504040204" pitchFamily="34" charset="0"/>
              </a:rPr>
              <a:t>G2</a:t>
            </a:r>
            <a:r>
              <a:rPr lang="en-GB" dirty="0">
                <a:ea typeface="Verdana" panose="020B0604030504040204" pitchFamily="34" charset="0"/>
              </a:rPr>
              <a:t> Allows registered Educators to manage Tournaments for which they have been granted permission.</a:t>
            </a:r>
          </a:p>
          <a:p>
            <a:endParaRPr lang="en-GB" dirty="0">
              <a:ea typeface="Verdana" panose="020B0604030504040204" pitchFamily="34" charset="0"/>
            </a:endParaRPr>
          </a:p>
          <a:p>
            <a:r>
              <a:rPr lang="en-GB" b="1" dirty="0">
                <a:solidFill>
                  <a:schemeClr val="bg1">
                    <a:lumMod val="65000"/>
                  </a:schemeClr>
                </a:solidFill>
                <a:ea typeface="Verdana" panose="020B0604030504040204" pitchFamily="34" charset="0"/>
              </a:rPr>
              <a:t>G3</a:t>
            </a:r>
            <a:r>
              <a:rPr lang="en-GB" dirty="0">
                <a:solidFill>
                  <a:schemeClr val="bg1">
                    <a:lumMod val="65000"/>
                  </a:schemeClr>
                </a:solidFill>
                <a:ea typeface="Verdana" panose="020B0604030504040204" pitchFamily="34" charset="0"/>
              </a:rPr>
              <a:t> Allows registered Students who participate in a Tournament of Code Kata Battles to be rewarded of different achievements. </a:t>
            </a:r>
          </a:p>
          <a:p>
            <a:endParaRPr lang="en-GB" dirty="0">
              <a:ea typeface="Verdana" panose="020B0604030504040204" pitchFamily="34" charset="0"/>
            </a:endParaRPr>
          </a:p>
          <a:p>
            <a:r>
              <a:rPr lang="en-GB" b="1" dirty="0">
                <a:ea typeface="Verdana" panose="020B0604030504040204" pitchFamily="34" charset="0"/>
              </a:rPr>
              <a:t>G4</a:t>
            </a:r>
            <a:r>
              <a:rPr lang="en-GB" dirty="0">
                <a:ea typeface="Verdana" panose="020B0604030504040204" pitchFamily="34" charset="0"/>
              </a:rPr>
              <a:t> Allows registered Users to visualize information for which they have granted permission.</a:t>
            </a:r>
          </a:p>
          <a:p>
            <a:endParaRPr lang="en-GB" dirty="0">
              <a:ea typeface="Verdana" panose="020B0604030504040204" pitchFamily="34" charset="0"/>
            </a:endParaRPr>
          </a:p>
          <a:p>
            <a:r>
              <a:rPr lang="en-GB" b="1" dirty="0">
                <a:ea typeface="Verdana" panose="020B0604030504040204" pitchFamily="34" charset="0"/>
              </a:rPr>
              <a:t>G5</a:t>
            </a:r>
            <a:r>
              <a:rPr lang="en-GB" dirty="0">
                <a:ea typeface="Verdana" panose="020B0604030504040204" pitchFamily="34" charset="0"/>
              </a:rPr>
              <a:t> Automates code evaluation process using GitHub Actions and some static analysis tools.</a:t>
            </a:r>
          </a:p>
        </p:txBody>
      </p:sp>
    </p:spTree>
    <p:extLst>
      <p:ext uri="{BB962C8B-B14F-4D97-AF65-F5344CB8AC3E}">
        <p14:creationId xmlns:p14="http://schemas.microsoft.com/office/powerpoint/2010/main" val="170150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A75FA-CA10-D1E7-2E2F-38F92CDF82A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1FFDF4-6EEB-77D1-1FC8-DAA77ACBF3F5}"/>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RASD - Definitions</a:t>
            </a:r>
          </a:p>
        </p:txBody>
      </p:sp>
      <p:sp>
        <p:nvSpPr>
          <p:cNvPr id="4" name="TextBox 3">
            <a:extLst>
              <a:ext uri="{FF2B5EF4-FFF2-40B4-BE49-F238E27FC236}">
                <a16:creationId xmlns:a16="http://schemas.microsoft.com/office/drawing/2014/main" id="{CF831B16-A376-96F7-8CD4-0411E53CFEBC}"/>
              </a:ext>
            </a:extLst>
          </p:cNvPr>
          <p:cNvSpPr txBox="1"/>
          <p:nvPr/>
        </p:nvSpPr>
        <p:spPr>
          <a:xfrm>
            <a:off x="746450" y="1443841"/>
            <a:ext cx="9694506" cy="4370427"/>
          </a:xfrm>
          <a:prstGeom prst="rect">
            <a:avLst/>
          </a:prstGeom>
          <a:noFill/>
        </p:spPr>
        <p:txBody>
          <a:bodyPr wrap="square">
            <a:spAutoFit/>
          </a:bodyPr>
          <a:lstStyle/>
          <a:p>
            <a:r>
              <a:rPr lang="en-GB" sz="1600" b="1" dirty="0"/>
              <a:t>Battle: </a:t>
            </a:r>
            <a:r>
              <a:rPr lang="en-GB" sz="1600" dirty="0"/>
              <a:t>A Code Kata, that is, a challenge in which teams of players need to solve a problem in a specific coding language and submit their code to get a score according to the rules of the Battle.</a:t>
            </a:r>
          </a:p>
          <a:p>
            <a:endParaRPr lang="en-GB" sz="1600" dirty="0"/>
          </a:p>
          <a:p>
            <a:r>
              <a:rPr lang="en-GB" sz="1600" b="1" dirty="0"/>
              <a:t>Tournament: </a:t>
            </a:r>
            <a:r>
              <a:rPr lang="en-GB" sz="1600" dirty="0"/>
              <a:t>A competition composed of many Battles in which participants' overall score is the sum of all the scores obtained in every Battle they participated in, individually or in team with other players. </a:t>
            </a:r>
          </a:p>
          <a:p>
            <a:endParaRPr lang="en-GB" sz="1600" dirty="0"/>
          </a:p>
          <a:p>
            <a:r>
              <a:rPr lang="en-GB" sz="1600" b="1" dirty="0"/>
              <a:t>Student: </a:t>
            </a:r>
            <a:r>
              <a:rPr lang="en-GB" sz="1600" dirty="0"/>
              <a:t>The User which takes part into the Tournaments of Battles.</a:t>
            </a:r>
          </a:p>
          <a:p>
            <a:endParaRPr lang="en-GB" sz="1600" dirty="0"/>
          </a:p>
          <a:p>
            <a:r>
              <a:rPr lang="en-GB" sz="1600" b="1" dirty="0"/>
              <a:t>Educator: </a:t>
            </a:r>
            <a:r>
              <a:rPr lang="en-GB" sz="1600" dirty="0"/>
              <a:t>The User which organizes Tournaments of Battles to which the Students can participate and who manages every aspect about them.</a:t>
            </a:r>
          </a:p>
          <a:p>
            <a:endParaRPr lang="en-GB" sz="1600" dirty="0"/>
          </a:p>
          <a:p>
            <a:r>
              <a:rPr lang="en-GB" sz="1600" b="1" dirty="0"/>
              <a:t>Consolidation Stage: </a:t>
            </a:r>
            <a:r>
              <a:rPr lang="en-GB" sz="1600" dirty="0"/>
              <a:t>The Consolidation Stage is the phase of a Battle which starts as soon as the submission deadline expires, during which the Educators who manage the Tournament can eventually assign an additional score to every team, which will be summed to the score previously assigned by the platform.</a:t>
            </a:r>
          </a:p>
          <a:p>
            <a:endParaRPr lang="en-GB" sz="1600" dirty="0"/>
          </a:p>
          <a:p>
            <a:r>
              <a:rPr lang="en-GB" sz="1600" b="1" dirty="0">
                <a:solidFill>
                  <a:schemeClr val="bg1">
                    <a:lumMod val="65000"/>
                  </a:schemeClr>
                </a:solidFill>
              </a:rPr>
              <a:t>Badge: </a:t>
            </a:r>
            <a:r>
              <a:rPr lang="en-GB" sz="1600" dirty="0">
                <a:solidFill>
                  <a:schemeClr val="bg1">
                    <a:lumMod val="65000"/>
                  </a:schemeClr>
                </a:solidFill>
              </a:rPr>
              <a:t>A Badge is an achievement marker related to a certain Tournament, obtained by Students if they satisfied the specific conditions defined by the Educator during the creation process of the Tournament.</a:t>
            </a:r>
            <a:endParaRPr lang="en-GB" sz="1600" dirty="0">
              <a:solidFill>
                <a:schemeClr val="bg1">
                  <a:lumMod val="6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0773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E50C1-EAC4-2FB7-800B-63411A13396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EC8FBE-9238-7969-260D-D6CB20FFAEC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RASD - Product Functions</a:t>
            </a:r>
          </a:p>
        </p:txBody>
      </p:sp>
      <p:sp>
        <p:nvSpPr>
          <p:cNvPr id="4" name="TextBox 3">
            <a:extLst>
              <a:ext uri="{FF2B5EF4-FFF2-40B4-BE49-F238E27FC236}">
                <a16:creationId xmlns:a16="http://schemas.microsoft.com/office/drawing/2014/main" id="{51EF630A-CD1B-A7D2-6CEE-4F345C4C7A53}"/>
              </a:ext>
            </a:extLst>
          </p:cNvPr>
          <p:cNvSpPr txBox="1"/>
          <p:nvPr/>
        </p:nvSpPr>
        <p:spPr>
          <a:xfrm>
            <a:off x="718459" y="1462502"/>
            <a:ext cx="9694506" cy="3693319"/>
          </a:xfrm>
          <a:prstGeom prst="rect">
            <a:avLst/>
          </a:prstGeom>
          <a:noFill/>
        </p:spPr>
        <p:txBody>
          <a:bodyPr wrap="square">
            <a:spAutoFit/>
          </a:bodyPr>
          <a:lstStyle/>
          <a:p>
            <a:r>
              <a:rPr lang="en-GB" b="1" dirty="0"/>
              <a:t>F1 - </a:t>
            </a:r>
            <a:r>
              <a:rPr lang="en-GB" dirty="0"/>
              <a:t>Battles and Tournaments Creation</a:t>
            </a:r>
          </a:p>
          <a:p>
            <a:endParaRPr lang="en-GB" dirty="0"/>
          </a:p>
          <a:p>
            <a:r>
              <a:rPr lang="en-GB" b="1" dirty="0"/>
              <a:t>F2 - </a:t>
            </a:r>
            <a:r>
              <a:rPr lang="en-GB" dirty="0"/>
              <a:t>Student Participation</a:t>
            </a:r>
          </a:p>
          <a:p>
            <a:endParaRPr lang="en-GB" dirty="0"/>
          </a:p>
          <a:p>
            <a:r>
              <a:rPr lang="en-GB" b="1" dirty="0"/>
              <a:t>F3 - </a:t>
            </a:r>
            <a:r>
              <a:rPr lang="en-GB" dirty="0"/>
              <a:t>GitHub Integration</a:t>
            </a:r>
          </a:p>
          <a:p>
            <a:endParaRPr lang="en-GB" dirty="0"/>
          </a:p>
          <a:p>
            <a:r>
              <a:rPr lang="en-GB" b="1" dirty="0"/>
              <a:t>F4 - </a:t>
            </a:r>
            <a:r>
              <a:rPr lang="en-GB" dirty="0"/>
              <a:t>Automated Evaluation</a:t>
            </a:r>
          </a:p>
          <a:p>
            <a:endParaRPr lang="en-GB" dirty="0"/>
          </a:p>
          <a:p>
            <a:r>
              <a:rPr lang="en-GB" b="1" dirty="0"/>
              <a:t>F5 - </a:t>
            </a:r>
            <a:r>
              <a:rPr lang="en-GB" dirty="0"/>
              <a:t>Scoring and Ranking</a:t>
            </a:r>
          </a:p>
          <a:p>
            <a:endParaRPr lang="en-GB" dirty="0">
              <a:latin typeface="Verdana" panose="020B0604030504040204" pitchFamily="34" charset="0"/>
              <a:ea typeface="Verdana" panose="020B0604030504040204" pitchFamily="34" charset="0"/>
            </a:endParaRPr>
          </a:p>
          <a:p>
            <a:r>
              <a:rPr lang="en-GB" b="1" dirty="0">
                <a:solidFill>
                  <a:schemeClr val="bg1">
                    <a:lumMod val="65000"/>
                  </a:schemeClr>
                </a:solidFill>
              </a:rPr>
              <a:t>F6 - </a:t>
            </a:r>
            <a:r>
              <a:rPr lang="en-GB" dirty="0">
                <a:solidFill>
                  <a:schemeClr val="bg1">
                    <a:lumMod val="65000"/>
                  </a:schemeClr>
                </a:solidFill>
              </a:rPr>
              <a:t>Badges and Recognition</a:t>
            </a:r>
            <a:endParaRPr lang="en-GB" dirty="0">
              <a:solidFill>
                <a:schemeClr val="bg1">
                  <a:lumMod val="65000"/>
                </a:schemeClr>
              </a:solidFill>
              <a:latin typeface="Verdana" panose="020B0604030504040204" pitchFamily="34" charset="0"/>
              <a:ea typeface="Verdana" panose="020B0604030504040204" pitchFamily="34" charset="0"/>
            </a:endParaRPr>
          </a:p>
          <a:p>
            <a:endParaRPr lang="en-GB" dirty="0">
              <a:latin typeface="Verdana" panose="020B0604030504040204" pitchFamily="34" charset="0"/>
              <a:ea typeface="Verdana" panose="020B0604030504040204" pitchFamily="34" charset="0"/>
            </a:endParaRPr>
          </a:p>
          <a:p>
            <a:r>
              <a:rPr lang="en-GB" b="1" dirty="0"/>
              <a:t>F7</a:t>
            </a:r>
            <a:r>
              <a:rPr lang="en-GB" dirty="0"/>
              <a:t> - Manual Optional Evaluation</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03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2207C-A04B-F519-2DBD-0A48259FFC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ACDB7C-F753-1AD2-0E70-A65463C7ABA1}"/>
              </a:ext>
            </a:extLst>
          </p:cNvPr>
          <p:cNvSpPr>
            <a:spLocks noGrp="1"/>
          </p:cNvSpPr>
          <p:nvPr>
            <p:ph type="title"/>
          </p:nvPr>
        </p:nvSpPr>
        <p:spPr>
          <a:xfrm>
            <a:off x="254645" y="137270"/>
            <a:ext cx="6971271" cy="543697"/>
          </a:xfrm>
        </p:spPr>
        <p:txBody>
          <a:bodyPr>
            <a:normAutofit/>
          </a:bodyPr>
          <a:lstStyle/>
          <a:p>
            <a:r>
              <a:rPr lang="it-IT" dirty="0" err="1">
                <a:latin typeface="Verdana" panose="020B0604030504040204" pitchFamily="34" charset="0"/>
                <a:ea typeface="Verdana" panose="020B0604030504040204" pitchFamily="34" charset="0"/>
              </a:rPr>
              <a:t>Assumptions</a:t>
            </a:r>
            <a:r>
              <a:rPr lang="it-IT" dirty="0">
                <a:latin typeface="Verdana" panose="020B0604030504040204" pitchFamily="34" charset="0"/>
                <a:ea typeface="Verdana" panose="020B0604030504040204" pitchFamily="34" charset="0"/>
              </a:rPr>
              <a:t> - 1</a:t>
            </a:r>
          </a:p>
        </p:txBody>
      </p:sp>
      <p:sp>
        <p:nvSpPr>
          <p:cNvPr id="2" name="TextBox 1">
            <a:extLst>
              <a:ext uri="{FF2B5EF4-FFF2-40B4-BE49-F238E27FC236}">
                <a16:creationId xmlns:a16="http://schemas.microsoft.com/office/drawing/2014/main" id="{010CFD9A-29F6-7E2C-69EA-5FAB93CC9162}"/>
              </a:ext>
            </a:extLst>
          </p:cNvPr>
          <p:cNvSpPr txBox="1"/>
          <p:nvPr/>
        </p:nvSpPr>
        <p:spPr>
          <a:xfrm>
            <a:off x="718457" y="1462502"/>
            <a:ext cx="9843796" cy="3693319"/>
          </a:xfrm>
          <a:prstGeom prst="rect">
            <a:avLst/>
          </a:prstGeom>
          <a:noFill/>
        </p:spPr>
        <p:txBody>
          <a:bodyPr wrap="square">
            <a:spAutoFit/>
          </a:bodyPr>
          <a:lstStyle/>
          <a:p>
            <a:r>
              <a:rPr lang="en-GB" b="0" i="0" dirty="0">
                <a:effectLst/>
                <a:latin typeface="Söhne"/>
              </a:rPr>
              <a:t>Here are the assumptions we made trying to take the most reasonable choice in several aspects:</a:t>
            </a:r>
          </a:p>
          <a:p>
            <a:endParaRPr lang="en-GB" dirty="0">
              <a:latin typeface="Söhne"/>
            </a:endParaRPr>
          </a:p>
          <a:p>
            <a:r>
              <a:rPr lang="en-GB" b="1" dirty="0"/>
              <a:t>A1.</a:t>
            </a:r>
            <a:r>
              <a:rPr lang="en-GB" dirty="0"/>
              <a:t>  Proper set up of GitHub Actions (Domain Assumption)</a:t>
            </a:r>
          </a:p>
          <a:p>
            <a:endParaRPr lang="en-GB" dirty="0"/>
          </a:p>
          <a:p>
            <a:r>
              <a:rPr lang="en-GB" b="1" dirty="0"/>
              <a:t>A2.</a:t>
            </a:r>
            <a:r>
              <a:rPr lang="en-GB" dirty="0"/>
              <a:t>  Tournaments' management rights are guaranteed during the creating process.</a:t>
            </a:r>
          </a:p>
          <a:p>
            <a:endParaRPr lang="en-GB" dirty="0"/>
          </a:p>
          <a:p>
            <a:r>
              <a:rPr lang="en-GB" b="1" dirty="0"/>
              <a:t>A3.</a:t>
            </a:r>
            <a:r>
              <a:rPr lang="en-GB" dirty="0"/>
              <a:t>  Educators can "fully manage" a Tournament or they cannot at all.</a:t>
            </a:r>
          </a:p>
          <a:p>
            <a:endParaRPr lang="en-GB" dirty="0"/>
          </a:p>
          <a:p>
            <a:r>
              <a:rPr lang="en-GB" b="1" dirty="0"/>
              <a:t>A4.  </a:t>
            </a:r>
            <a:r>
              <a:rPr lang="en-GB" dirty="0"/>
              <a:t>Students can only invite members for their time when joining a Battle. </a:t>
            </a:r>
          </a:p>
          <a:p>
            <a:endParaRPr lang="en-GB" dirty="0"/>
          </a:p>
          <a:p>
            <a:r>
              <a:rPr lang="en-GB" b="1" dirty="0"/>
              <a:t>A5.</a:t>
            </a:r>
            <a:r>
              <a:rPr lang="en-GB" dirty="0"/>
              <a:t>  Students who entered a team accepting an invite cannot invite other members.</a:t>
            </a:r>
          </a:p>
          <a:p>
            <a:endParaRPr lang="en-GB" dirty="0"/>
          </a:p>
          <a:p>
            <a:endParaRPr lang="en-GB" dirty="0"/>
          </a:p>
        </p:txBody>
      </p:sp>
    </p:spTree>
    <p:extLst>
      <p:ext uri="{BB962C8B-B14F-4D97-AF65-F5344CB8AC3E}">
        <p14:creationId xmlns:p14="http://schemas.microsoft.com/office/powerpoint/2010/main" val="59954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8D82E-C470-90F5-8EFD-8CEADDA61F1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87C24B5-F3B4-ECAA-7492-A8EED1C95AFE}"/>
              </a:ext>
            </a:extLst>
          </p:cNvPr>
          <p:cNvSpPr>
            <a:spLocks noGrp="1"/>
          </p:cNvSpPr>
          <p:nvPr>
            <p:ph type="title"/>
          </p:nvPr>
        </p:nvSpPr>
        <p:spPr>
          <a:xfrm>
            <a:off x="254645" y="137270"/>
            <a:ext cx="6971271" cy="543697"/>
          </a:xfrm>
        </p:spPr>
        <p:txBody>
          <a:bodyPr>
            <a:normAutofit/>
          </a:bodyPr>
          <a:lstStyle/>
          <a:p>
            <a:r>
              <a:rPr lang="it-IT" dirty="0" err="1">
                <a:latin typeface="Verdana" panose="020B0604030504040204" pitchFamily="34" charset="0"/>
                <a:ea typeface="Verdana" panose="020B0604030504040204" pitchFamily="34" charset="0"/>
              </a:rPr>
              <a:t>Assumptions</a:t>
            </a:r>
            <a:r>
              <a:rPr lang="it-IT" dirty="0">
                <a:latin typeface="Verdana" panose="020B0604030504040204" pitchFamily="34" charset="0"/>
                <a:ea typeface="Verdana" panose="020B0604030504040204" pitchFamily="34" charset="0"/>
              </a:rPr>
              <a:t> - 2</a:t>
            </a:r>
          </a:p>
        </p:txBody>
      </p:sp>
      <p:sp>
        <p:nvSpPr>
          <p:cNvPr id="2" name="TextBox 1">
            <a:extLst>
              <a:ext uri="{FF2B5EF4-FFF2-40B4-BE49-F238E27FC236}">
                <a16:creationId xmlns:a16="http://schemas.microsoft.com/office/drawing/2014/main" id="{15A33C5D-F9D9-B39A-EEB9-DCC6BD3F9DEC}"/>
              </a:ext>
            </a:extLst>
          </p:cNvPr>
          <p:cNvSpPr txBox="1"/>
          <p:nvPr/>
        </p:nvSpPr>
        <p:spPr>
          <a:xfrm>
            <a:off x="718457" y="1462502"/>
            <a:ext cx="9843796" cy="3693319"/>
          </a:xfrm>
          <a:prstGeom prst="rect">
            <a:avLst/>
          </a:prstGeom>
          <a:noFill/>
        </p:spPr>
        <p:txBody>
          <a:bodyPr wrap="square">
            <a:spAutoFit/>
          </a:bodyPr>
          <a:lstStyle/>
          <a:p>
            <a:r>
              <a:rPr lang="en-GB" b="0" i="0" dirty="0">
                <a:effectLst/>
                <a:latin typeface="Söhne"/>
              </a:rPr>
              <a:t>Here are the assumptions we made trying to take the most reasonable choice in several aspects:</a:t>
            </a:r>
            <a:endParaRPr lang="en-GB" b="1" dirty="0"/>
          </a:p>
          <a:p>
            <a:endParaRPr lang="en-GB" b="1" dirty="0"/>
          </a:p>
          <a:p>
            <a:r>
              <a:rPr lang="en-GB" b="1" dirty="0"/>
              <a:t>A6. </a:t>
            </a:r>
            <a:r>
              <a:rPr lang="en-GB" dirty="0"/>
              <a:t> Battles can be in SUBSCRIPTION, ONGOING, CONSOLIDATION or ENDED Stage.</a:t>
            </a:r>
          </a:p>
          <a:p>
            <a:endParaRPr lang="en-GB" dirty="0"/>
          </a:p>
          <a:p>
            <a:r>
              <a:rPr lang="en-GB" b="1" dirty="0"/>
              <a:t>A7.</a:t>
            </a:r>
            <a:r>
              <a:rPr lang="en-GB" dirty="0"/>
              <a:t>  Tournaments can be in SUBSCRIPTION, ONGOING or ENDED Stage.</a:t>
            </a:r>
          </a:p>
          <a:p>
            <a:endParaRPr lang="en-GB" dirty="0"/>
          </a:p>
          <a:p>
            <a:r>
              <a:rPr lang="en-GB" b="1" dirty="0"/>
              <a:t>A8.</a:t>
            </a:r>
            <a:r>
              <a:rPr lang="en-GB" dirty="0"/>
              <a:t>  Battles can only be created when the Tournament is </a:t>
            </a:r>
            <a:r>
              <a:rPr lang="en-GB" i="1" dirty="0"/>
              <a:t>ONGOING</a:t>
            </a:r>
            <a:r>
              <a:rPr lang="en-GB" dirty="0"/>
              <a:t>.</a:t>
            </a:r>
          </a:p>
          <a:p>
            <a:endParaRPr lang="en-GB" dirty="0"/>
          </a:p>
          <a:p>
            <a:r>
              <a:rPr lang="en-GB" b="1" dirty="0"/>
              <a:t>A9. </a:t>
            </a:r>
            <a:r>
              <a:rPr lang="en-GB" dirty="0"/>
              <a:t> Tournaments do not have a fixed deadline.</a:t>
            </a:r>
          </a:p>
          <a:p>
            <a:endParaRPr lang="en-GB" dirty="0"/>
          </a:p>
          <a:p>
            <a:r>
              <a:rPr lang="en-GB" b="1" dirty="0"/>
              <a:t>A10. </a:t>
            </a:r>
            <a:r>
              <a:rPr lang="en-GB" dirty="0"/>
              <a:t> Every Battle enters the Consolidation Stage.</a:t>
            </a:r>
          </a:p>
          <a:p>
            <a:endParaRPr lang="en-GB" dirty="0"/>
          </a:p>
          <a:p>
            <a:r>
              <a:rPr lang="en-GB" b="1" dirty="0"/>
              <a:t>A11.</a:t>
            </a:r>
            <a:r>
              <a:rPr lang="en-GB" dirty="0"/>
              <a:t> Notifications are only meant to be sent to the Students.</a:t>
            </a:r>
          </a:p>
        </p:txBody>
      </p:sp>
    </p:spTree>
    <p:extLst>
      <p:ext uri="{BB962C8B-B14F-4D97-AF65-F5344CB8AC3E}">
        <p14:creationId xmlns:p14="http://schemas.microsoft.com/office/powerpoint/2010/main" val="299851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DAB5A-844E-AA9D-BD76-21E63DE124B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3CDCF5B-840B-62D1-CD75-2A74EE21085E}"/>
              </a:ext>
            </a:extLst>
          </p:cNvPr>
          <p:cNvSpPr>
            <a:spLocks noGrp="1"/>
          </p:cNvSpPr>
          <p:nvPr>
            <p:ph type="title"/>
          </p:nvPr>
        </p:nvSpPr>
        <p:spPr>
          <a:xfrm>
            <a:off x="838200" y="3429000"/>
            <a:ext cx="10515600" cy="1325563"/>
          </a:xfrm>
        </p:spPr>
        <p:txBody>
          <a:bodyPr/>
          <a:lstStyle/>
          <a:p>
            <a:r>
              <a:rPr lang="it-IT" sz="6600" dirty="0">
                <a:latin typeface="+mn-lt"/>
              </a:rPr>
              <a:t>DD</a:t>
            </a:r>
            <a:endParaRPr lang="it-IT" dirty="0">
              <a:latin typeface="+mn-lt"/>
            </a:endParaRPr>
          </a:p>
        </p:txBody>
      </p:sp>
      <p:pic>
        <p:nvPicPr>
          <p:cNvPr id="7" name="Picture 6">
            <a:extLst>
              <a:ext uri="{FF2B5EF4-FFF2-40B4-BE49-F238E27FC236}">
                <a16:creationId xmlns:a16="http://schemas.microsoft.com/office/drawing/2014/main" id="{DBB4BE45-4486-E3DF-7170-D96EAEC3AD46}"/>
              </a:ext>
            </a:extLst>
          </p:cNvPr>
          <p:cNvPicPr>
            <a:picLocks noChangeAspect="1"/>
          </p:cNvPicPr>
          <p:nvPr/>
        </p:nvPicPr>
        <p:blipFill>
          <a:blip r:embed="rId2"/>
          <a:stretch>
            <a:fillRect/>
          </a:stretch>
        </p:blipFill>
        <p:spPr>
          <a:xfrm>
            <a:off x="4367719" y="5913038"/>
            <a:ext cx="3754877" cy="944962"/>
          </a:xfrm>
          <a:prstGeom prst="rect">
            <a:avLst/>
          </a:prstGeom>
        </p:spPr>
      </p:pic>
    </p:spTree>
    <p:extLst>
      <p:ext uri="{BB962C8B-B14F-4D97-AF65-F5344CB8AC3E}">
        <p14:creationId xmlns:p14="http://schemas.microsoft.com/office/powerpoint/2010/main" val="367403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EA7AB-C33D-27D6-2166-2116A686F0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477F25C-B6F7-C5D9-23C4-0CF07B92A34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ER Diagram</a:t>
            </a:r>
          </a:p>
        </p:txBody>
      </p:sp>
      <p:pic>
        <p:nvPicPr>
          <p:cNvPr id="7" name="Picture 6" descr="A screenshot of a computer screen&#10;&#10;Description automatically generated">
            <a:extLst>
              <a:ext uri="{FF2B5EF4-FFF2-40B4-BE49-F238E27FC236}">
                <a16:creationId xmlns:a16="http://schemas.microsoft.com/office/drawing/2014/main" id="{4BD8E39B-0A31-62AB-9210-9D40B36396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769"/>
          <a:stretch/>
        </p:blipFill>
        <p:spPr>
          <a:xfrm>
            <a:off x="3247308" y="1173252"/>
            <a:ext cx="5697383" cy="4856848"/>
          </a:xfrm>
          <a:prstGeom prst="rect">
            <a:avLst/>
          </a:prstGeom>
        </p:spPr>
      </p:pic>
    </p:spTree>
    <p:extLst>
      <p:ext uri="{BB962C8B-B14F-4D97-AF65-F5344CB8AC3E}">
        <p14:creationId xmlns:p14="http://schemas.microsoft.com/office/powerpoint/2010/main" val="1123970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Widescreen</PresentationFormat>
  <Paragraphs>174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Software Engineering 2</vt:lpstr>
      <vt:lpstr>RASD</vt:lpstr>
      <vt:lpstr>RASD - Goals</vt:lpstr>
      <vt:lpstr>RASD - Definitions</vt:lpstr>
      <vt:lpstr>RASD - Product Functions</vt:lpstr>
      <vt:lpstr>Assumptions - 1</vt:lpstr>
      <vt:lpstr>Assumptions - 2</vt:lpstr>
      <vt:lpstr>DD</vt:lpstr>
      <vt:lpstr>DD - ER Diagram</vt:lpstr>
      <vt:lpstr>DD - Component View</vt:lpstr>
      <vt:lpstr>DD - Architecture</vt:lpstr>
      <vt:lpstr>DD - Architecture</vt:lpstr>
      <vt:lpstr>DD - Other design choices</vt:lpstr>
      <vt:lpstr>I&amp;T</vt:lpstr>
      <vt:lpstr>Implementation</vt:lpstr>
      <vt:lpstr>ITD - Frontend</vt:lpstr>
      <vt:lpstr>ITD - Backend</vt:lpstr>
      <vt:lpstr>ITD - Deadlines</vt:lpstr>
      <vt:lpstr>ITD - JWT</vt:lpstr>
      <vt:lpstr>ITD - Interacting with GitHub</vt:lpstr>
      <vt:lpstr>ITD - Notifications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Riccardo Simonetti</dc:creator>
  <cp:lastModifiedBy>Jacopo</cp:lastModifiedBy>
  <cp:revision>16</cp:revision>
  <dcterms:created xsi:type="dcterms:W3CDTF">2019-02-13T14:58:22Z</dcterms:created>
  <dcterms:modified xsi:type="dcterms:W3CDTF">2024-02-14T10:24:06Z</dcterms:modified>
</cp:coreProperties>
</file>