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3" r:id="rId3"/>
    <p:sldId id="259" r:id="rId4"/>
    <p:sldId id="262" r:id="rId5"/>
    <p:sldId id="261" r:id="rId6"/>
    <p:sldId id="284" r:id="rId7"/>
    <p:sldId id="263" r:id="rId8"/>
    <p:sldId id="281" r:id="rId9"/>
    <p:sldId id="265" r:id="rId10"/>
    <p:sldId id="267" r:id="rId11"/>
    <p:sldId id="285" r:id="rId12"/>
    <p:sldId id="269" r:id="rId13"/>
    <p:sldId id="272" r:id="rId14"/>
    <p:sldId id="270" r:id="rId15"/>
    <p:sldId id="273" r:id="rId16"/>
    <p:sldId id="274" r:id="rId17"/>
    <p:sldId id="282" r:id="rId18"/>
    <p:sldId id="275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C050-9C1D-4A44-B4C3-0E30B77BCAC1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D5E19-E7CA-45F6-8D44-210B4E61BA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40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" b="42715"/>
          <a:stretch/>
        </p:blipFill>
        <p:spPr>
          <a:xfrm>
            <a:off x="0" y="1485900"/>
            <a:ext cx="12192000" cy="537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6675"/>
            <a:ext cx="4552632" cy="134864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38200" y="2441055"/>
            <a:ext cx="10515600" cy="1325563"/>
          </a:xfr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Thesis Title</a:t>
            </a:r>
            <a:endParaRPr lang="it-IT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93353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Supervisor</a:t>
            </a:r>
            <a:endParaRPr lang="it-IT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3353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Co-Supervisor</a:t>
            </a:r>
            <a:endParaRPr lang="it-IT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05798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Candidate</a:t>
            </a:r>
            <a:endParaRPr lang="it-IT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305798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Academic Year</a:t>
            </a:r>
            <a:endParaRPr lang="it-IT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4251979" y="6285667"/>
            <a:ext cx="368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aseline="0" dirty="0">
                <a:solidFill>
                  <a:schemeClr val="bg1"/>
                </a:solidFill>
                <a:latin typeface="+mj-lt"/>
              </a:rPr>
              <a:t>School of Industrial and Information Engineering</a:t>
            </a:r>
          </a:p>
          <a:p>
            <a:pPr algn="ctr"/>
            <a:r>
              <a:rPr lang="it-IT" sz="1600" baseline="0" dirty="0">
                <a:solidFill>
                  <a:schemeClr val="bg1"/>
                </a:solidFill>
                <a:latin typeface="+mj-lt"/>
              </a:rPr>
              <a:t>Master of Science – Energy Engineering</a:t>
            </a:r>
          </a:p>
        </p:txBody>
      </p:sp>
    </p:spTree>
    <p:extLst>
      <p:ext uri="{BB962C8B-B14F-4D97-AF65-F5344CB8AC3E}">
        <p14:creationId xmlns:p14="http://schemas.microsoft.com/office/powerpoint/2010/main" val="59527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" b="2733"/>
          <a:stretch/>
        </p:blipFill>
        <p:spPr>
          <a:xfrm>
            <a:off x="-1" y="6226218"/>
            <a:ext cx="12191999" cy="63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6" r="782"/>
          <a:stretch/>
        </p:blipFill>
        <p:spPr>
          <a:xfrm>
            <a:off x="0" y="0"/>
            <a:ext cx="12191999" cy="1023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6267469"/>
            <a:ext cx="3083718" cy="55172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013988" y="6359546"/>
            <a:ext cx="965887" cy="365125"/>
          </a:xfrm>
        </p:spPr>
        <p:txBody>
          <a:bodyPr/>
          <a:lstStyle>
            <a:lvl1pPr>
              <a:defRPr sz="1600" b="1" i="0" baseline="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DCE09022-C08B-4F34-B9F0-43AC160DA04C}" type="slidenum">
              <a:rPr lang="it-IT" smtClean="0"/>
              <a:pPr/>
              <a:t>‹#›</a:t>
            </a:fld>
            <a:r>
              <a:rPr lang="it-IT" dirty="0"/>
              <a:t>/XX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5355" y="90617"/>
            <a:ext cx="6971271" cy="543697"/>
          </a:xfrm>
        </p:spPr>
        <p:txBody>
          <a:bodyPr>
            <a:normAutofit/>
          </a:bodyPr>
          <a:lstStyle>
            <a:lvl1pPr>
              <a:defRPr sz="2800" b="1" i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79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0178-FFDF-4188-8352-D71733CC4D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58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Engineering 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2413599" y="3641417"/>
            <a:ext cx="7364796" cy="319859"/>
          </a:xfrm>
        </p:spPr>
        <p:txBody>
          <a:bodyPr/>
          <a:lstStyle/>
          <a:p>
            <a:pPr algn="ctr"/>
            <a:r>
              <a:rPr lang="it-IT" sz="2000" dirty="0"/>
              <a:t>Mattia Piccinato, Jacopo Piazzalunga, Gabriele Puglisi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5544A-14B1-72FA-306D-47D4F3DC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719" y="5913038"/>
            <a:ext cx="3754877" cy="944962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043A0313-2A91-79B0-F433-2B06B974EFD1}"/>
              </a:ext>
            </a:extLst>
          </p:cNvPr>
          <p:cNvSpPr txBox="1">
            <a:spLocks/>
          </p:cNvSpPr>
          <p:nvPr/>
        </p:nvSpPr>
        <p:spPr>
          <a:xfrm>
            <a:off x="3832106" y="4242068"/>
            <a:ext cx="4527783" cy="319859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/>
              <a:t>Prof. Matteo Camilli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1F4A333-291A-D17F-0252-AC1DD339488D}"/>
              </a:ext>
            </a:extLst>
          </p:cNvPr>
          <p:cNvSpPr txBox="1">
            <a:spLocks/>
          </p:cNvSpPr>
          <p:nvPr/>
        </p:nvSpPr>
        <p:spPr>
          <a:xfrm>
            <a:off x="3832106" y="4797870"/>
            <a:ext cx="4527783" cy="319859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/>
              <a:t>A.Y. 2023/2024</a:t>
            </a:r>
          </a:p>
          <a:p>
            <a:pPr algn="ctr"/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60136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83AB1-8499-8DCA-9033-EFD2BEFF8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EFB38F-B749-9392-F44D-C2448D7D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DD - Other design choices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4C377-52A6-6FE8-300D-F632DB2F584B}"/>
              </a:ext>
            </a:extLst>
          </p:cNvPr>
          <p:cNvSpPr txBox="1"/>
          <p:nvPr/>
        </p:nvSpPr>
        <p:spPr>
          <a:xfrm>
            <a:off x="689298" y="1449109"/>
            <a:ext cx="1006889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/>
              <a:t>Relational Database</a:t>
            </a:r>
          </a:p>
          <a:p>
            <a:pPr marL="342900" indent="-342900">
              <a:buAutoNum type="alphaLcPeriod"/>
            </a:pPr>
            <a:r>
              <a:rPr lang="en-GB" dirty="0">
                <a:latin typeface="Söhne"/>
              </a:rPr>
              <a:t>ACID</a:t>
            </a:r>
          </a:p>
          <a:p>
            <a:pPr marL="342900" indent="-342900">
              <a:buAutoNum type="alphaLcPeriod"/>
            </a:pPr>
            <a:r>
              <a:rPr lang="en-GB" i="0" dirty="0">
                <a:effectLst/>
                <a:latin typeface="Söhne"/>
              </a:rPr>
              <a:t>Widespread language </a:t>
            </a:r>
            <a:r>
              <a:rPr lang="en-GB" dirty="0">
                <a:latin typeface="Söhne"/>
              </a:rPr>
              <a:t>s</a:t>
            </a:r>
            <a:r>
              <a:rPr lang="en-GB" i="0" dirty="0">
                <a:effectLst/>
                <a:latin typeface="Söhne"/>
              </a:rPr>
              <a:t>upport</a:t>
            </a:r>
          </a:p>
          <a:p>
            <a:pPr>
              <a:spcAft>
                <a:spcPts val="600"/>
              </a:spcAft>
            </a:pPr>
            <a:br>
              <a:rPr lang="en-GB" b="1" i="0" dirty="0">
                <a:effectLst/>
              </a:rPr>
            </a:br>
            <a:r>
              <a:rPr lang="en-GB" b="1" dirty="0"/>
              <a:t>Token-Based Authentication and Authorization</a:t>
            </a:r>
          </a:p>
          <a:p>
            <a:pPr marL="342900" indent="-342900">
              <a:buAutoNum type="alphaLcPeriod"/>
            </a:pPr>
            <a:r>
              <a:rPr lang="en-GB" dirty="0">
                <a:latin typeface="Söhne"/>
              </a:rPr>
              <a:t>Compatibility with REST</a:t>
            </a:r>
          </a:p>
          <a:p>
            <a:pPr marL="342900" indent="-342900">
              <a:buAutoNum type="alphaLcPeriod"/>
            </a:pPr>
            <a:r>
              <a:rPr lang="en-GB" i="0" dirty="0">
                <a:effectLst/>
                <a:latin typeface="Söhne"/>
              </a:rPr>
              <a:t>Scalability</a:t>
            </a:r>
          </a:p>
          <a:p>
            <a:endParaRPr lang="en-GB" dirty="0">
              <a:latin typeface="Söhne"/>
            </a:endParaRPr>
          </a:p>
          <a:p>
            <a:pPr>
              <a:spcAft>
                <a:spcPts val="600"/>
              </a:spcAft>
            </a:pPr>
            <a:r>
              <a:rPr lang="en-GB" b="1" dirty="0"/>
              <a:t>Distributed MVC</a:t>
            </a:r>
          </a:p>
          <a:p>
            <a:pPr marL="342900" indent="-342900">
              <a:buAutoNum type="alphaLcPeriod"/>
            </a:pPr>
            <a:r>
              <a:rPr lang="en-GB" dirty="0"/>
              <a:t>Compatibility with 3-tier</a:t>
            </a:r>
          </a:p>
          <a:p>
            <a:pPr marL="342900" indent="-342900">
              <a:buAutoNum type="alphaLcPeriod"/>
            </a:pPr>
            <a:r>
              <a:rPr lang="en-GB" dirty="0"/>
              <a:t>Maintainability</a:t>
            </a:r>
          </a:p>
          <a:p>
            <a:pPr marL="342900" indent="-342900">
              <a:buAutoNum type="alphaLcPeriod"/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b="1" dirty="0"/>
              <a:t>HTTPS</a:t>
            </a:r>
          </a:p>
          <a:p>
            <a:pPr marL="342900" indent="-342900">
              <a:spcAft>
                <a:spcPts val="600"/>
              </a:spcAft>
              <a:buAutoNum type="alphaLcPeriod"/>
            </a:pPr>
            <a:r>
              <a:rPr lang="en-GB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146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58546-8562-D48F-7436-47C6D0BCF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07ADE0F-BE3B-F470-A6E6-1559CA20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1325563"/>
          </a:xfrm>
        </p:spPr>
        <p:txBody>
          <a:bodyPr/>
          <a:lstStyle/>
          <a:p>
            <a:r>
              <a:rPr lang="it-IT" sz="6600" dirty="0">
                <a:latin typeface="+mn-lt"/>
              </a:rPr>
              <a:t>I&amp;T</a:t>
            </a:r>
            <a:endParaRPr lang="it-IT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C972E-06B5-ADA8-A99A-302A04F6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719" y="5913038"/>
            <a:ext cx="3754877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6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7D58A-EF3E-CD26-D6C6-D1A5B074D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C99F7D-4A0D-0EB7-4044-95FBB1B5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D1C7BC-9D0E-8B71-BF01-64464ABC7B11}"/>
              </a:ext>
            </a:extLst>
          </p:cNvPr>
          <p:cNvSpPr txBox="1"/>
          <p:nvPr/>
        </p:nvSpPr>
        <p:spPr>
          <a:xfrm>
            <a:off x="689297" y="1449109"/>
            <a:ext cx="1066605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effectLst/>
                <a:latin typeface="Söhne"/>
              </a:rPr>
              <a:t>We were asked to provide partial implementation of the application, </a:t>
            </a:r>
            <a:r>
              <a:rPr lang="en-GB" b="1" i="0" dirty="0">
                <a:effectLst/>
                <a:latin typeface="Söhne"/>
              </a:rPr>
              <a:t>ignoring the gamification aspects</a:t>
            </a:r>
            <a:r>
              <a:rPr lang="en-GB" b="0" i="0" dirty="0">
                <a:effectLst/>
                <a:latin typeface="Söhne"/>
              </a:rPr>
              <a:t>.</a:t>
            </a:r>
          </a:p>
          <a:p>
            <a:pPr algn="l"/>
            <a:endParaRPr lang="en-GB" b="0" i="0" dirty="0">
              <a:effectLst/>
              <a:latin typeface="Söhne"/>
            </a:endParaRPr>
          </a:p>
          <a:p>
            <a:pPr algn="l"/>
            <a:r>
              <a:rPr lang="en-GB" b="0" i="0" dirty="0">
                <a:effectLst/>
                <a:latin typeface="Söhne"/>
              </a:rPr>
              <a:t>We provide the </a:t>
            </a:r>
            <a:r>
              <a:rPr lang="en-GB" b="1" i="0" dirty="0">
                <a:effectLst/>
                <a:latin typeface="Söhne"/>
              </a:rPr>
              <a:t>implementation of almost all the product functions </a:t>
            </a:r>
            <a:r>
              <a:rPr lang="en-GB" b="0" i="0" dirty="0">
                <a:effectLst/>
                <a:latin typeface="Söhne"/>
              </a:rPr>
              <a:t>of the application.</a:t>
            </a:r>
          </a:p>
          <a:p>
            <a:pPr algn="l"/>
            <a:endParaRPr lang="en-GB" dirty="0">
              <a:latin typeface="Söhne"/>
            </a:endParaRPr>
          </a:p>
          <a:p>
            <a:pPr algn="l"/>
            <a:r>
              <a:rPr lang="en-GB" b="0" i="0" dirty="0">
                <a:effectLst/>
                <a:latin typeface="Söhne"/>
              </a:rPr>
              <a:t>The only features which we did not entirely implement are:</a:t>
            </a:r>
          </a:p>
          <a:p>
            <a:pPr algn="l"/>
            <a:endParaRPr lang="en-GB" dirty="0">
              <a:latin typeface="Söhne"/>
            </a:endParaRPr>
          </a:p>
          <a:p>
            <a:pPr marL="457200" indent="-457200" algn="l">
              <a:buAutoNum type="arabicPeriod"/>
            </a:pPr>
            <a:r>
              <a:rPr lang="en-GB" b="0" i="0" dirty="0">
                <a:effectLst/>
                <a:latin typeface="Söhne"/>
              </a:rPr>
              <a:t>The </a:t>
            </a:r>
            <a:r>
              <a:rPr lang="en-GB" b="1" i="0" dirty="0">
                <a:effectLst/>
                <a:latin typeface="Söhne"/>
              </a:rPr>
              <a:t>automated evaluation</a:t>
            </a:r>
            <a:r>
              <a:rPr lang="en-GB" b="0" i="0" dirty="0">
                <a:effectLst/>
                <a:latin typeface="Söhne"/>
              </a:rPr>
              <a:t>. </a:t>
            </a:r>
            <a:r>
              <a:rPr lang="en-GB" dirty="0"/>
              <a:t>The prototype offers automated functional evaluation exclusively for Java programs and does not implement </a:t>
            </a:r>
            <a:r>
              <a:rPr lang="en-GB" b="1" dirty="0"/>
              <a:t>static analysis</a:t>
            </a:r>
            <a:r>
              <a:rPr lang="en-GB" dirty="0"/>
              <a:t>. </a:t>
            </a:r>
          </a:p>
          <a:p>
            <a:pPr marL="457200" indent="-457200" algn="l">
              <a:buAutoNum type="arabicPeriod"/>
            </a:pPr>
            <a:endParaRPr lang="en-GB" b="0" i="0" dirty="0">
              <a:effectLst/>
              <a:latin typeface="Söhne"/>
            </a:endParaRPr>
          </a:p>
          <a:p>
            <a:pPr marL="457200" indent="-457200" algn="l">
              <a:buAutoNum type="arabicPeriod"/>
            </a:pPr>
            <a:r>
              <a:rPr lang="en-GB" b="0" i="0" dirty="0">
                <a:effectLst/>
                <a:latin typeface="Söhne"/>
              </a:rPr>
              <a:t>The </a:t>
            </a:r>
            <a:r>
              <a:rPr lang="en-GB" b="1" i="0" dirty="0">
                <a:effectLst/>
                <a:latin typeface="Söhne"/>
              </a:rPr>
              <a:t>manual </a:t>
            </a:r>
            <a:r>
              <a:rPr lang="en-GB" b="1" dirty="0">
                <a:latin typeface="Söhne"/>
              </a:rPr>
              <a:t>optional evaluation</a:t>
            </a:r>
            <a:r>
              <a:rPr lang="en-GB" dirty="0">
                <a:latin typeface="Söhne"/>
              </a:rPr>
              <a:t>. The prototype only implements the backend method to handle the HTTP request. The </a:t>
            </a:r>
            <a:r>
              <a:rPr lang="en-GB" b="1" dirty="0">
                <a:latin typeface="Söhne"/>
              </a:rPr>
              <a:t>frontend</a:t>
            </a:r>
            <a:r>
              <a:rPr lang="en-GB" dirty="0">
                <a:latin typeface="Söhne"/>
              </a:rPr>
              <a:t> does not let the User perform the manual optional evaluation although.</a:t>
            </a:r>
          </a:p>
          <a:p>
            <a:pPr algn="l"/>
            <a:endParaRPr lang="en-GB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87994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F9790-C478-A491-C247-8ADEDB30D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B037F-1D16-353F-174E-988D5E68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ITD - Frontend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43809C-1E17-D6BE-073C-83D118C73DD7}"/>
              </a:ext>
            </a:extLst>
          </p:cNvPr>
          <p:cNvSpPr txBox="1"/>
          <p:nvPr/>
        </p:nvSpPr>
        <p:spPr>
          <a:xfrm>
            <a:off x="689298" y="1449109"/>
            <a:ext cx="8464033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öhne"/>
              </a:rPr>
              <a:t>For the frontend we used:</a:t>
            </a:r>
          </a:p>
          <a:p>
            <a:pPr marL="457200" indent="-457200">
              <a:buFontTx/>
              <a:buAutoNum type="arabicPeriod"/>
            </a:pPr>
            <a:endParaRPr lang="en-GB" sz="2000" b="1" i="0" dirty="0">
              <a:effectLst/>
              <a:latin typeface="Söhne"/>
            </a:endParaRPr>
          </a:p>
          <a:p>
            <a:pPr marL="457200" indent="-457200">
              <a:buFontTx/>
              <a:buAutoNum type="arabicPeriod"/>
            </a:pPr>
            <a:r>
              <a:rPr lang="en-GB" sz="2000" b="1" i="0" dirty="0">
                <a:effectLst/>
                <a:latin typeface="Söhne"/>
              </a:rPr>
              <a:t>Spring Framework </a:t>
            </a:r>
            <a:r>
              <a:rPr lang="en-GB" sz="2000" i="0" dirty="0">
                <a:effectLst/>
                <a:latin typeface="Söhne"/>
              </a:rPr>
              <a:t>to handle the HTTP requests.</a:t>
            </a:r>
            <a:endParaRPr lang="en-GB" sz="2000" b="1" i="0" dirty="0">
              <a:effectLst/>
              <a:latin typeface="Söhne"/>
            </a:endParaRPr>
          </a:p>
          <a:p>
            <a:pPr marL="457200" indent="-457200" algn="l">
              <a:buAutoNum type="arabicPeriod"/>
            </a:pPr>
            <a:endParaRPr lang="en-GB" sz="2000" b="1" i="0" dirty="0">
              <a:effectLst/>
              <a:latin typeface="Söhne"/>
            </a:endParaRPr>
          </a:p>
          <a:p>
            <a:pPr marL="457200" indent="-457200" algn="l">
              <a:spcAft>
                <a:spcPts val="600"/>
              </a:spcAft>
              <a:buAutoNum type="arabicPeriod"/>
            </a:pPr>
            <a:r>
              <a:rPr lang="en-GB" sz="2000" b="1" i="0" dirty="0">
                <a:effectLst/>
                <a:latin typeface="Söhne"/>
              </a:rPr>
              <a:t>React </a:t>
            </a:r>
            <a:r>
              <a:rPr lang="en-GB" sz="2000" i="0" dirty="0">
                <a:effectLst/>
                <a:latin typeface="Söhne"/>
              </a:rPr>
              <a:t>for the User Interface.</a:t>
            </a:r>
          </a:p>
          <a:p>
            <a:pPr marL="914400" lvl="1" indent="-457200">
              <a:buAutoNum type="romanUcPeriod"/>
            </a:pPr>
            <a:r>
              <a:rPr lang="en-GB" sz="2000" i="0" dirty="0">
                <a:effectLst/>
                <a:latin typeface="Söhne"/>
              </a:rPr>
              <a:t>JSX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2000" dirty="0">
                <a:latin typeface="Söhne"/>
              </a:rPr>
              <a:t>Vite.js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2000" dirty="0">
                <a:latin typeface="Söhne"/>
              </a:rPr>
              <a:t>nginx</a:t>
            </a:r>
            <a:endParaRPr lang="en-GB" sz="200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57913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7BE2A-8E4B-494C-7E54-9396C2E96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BC5671-A924-C892-9EB7-8523A8D7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ITD -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Backend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4353F-ADE1-8B97-F4E1-5B6992F1121C}"/>
              </a:ext>
            </a:extLst>
          </p:cNvPr>
          <p:cNvSpPr txBox="1"/>
          <p:nvPr/>
        </p:nvSpPr>
        <p:spPr>
          <a:xfrm>
            <a:off x="689298" y="1449109"/>
            <a:ext cx="8464033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i="0" dirty="0">
                <a:effectLst/>
                <a:latin typeface="Söhne"/>
              </a:rPr>
              <a:t>For the backend we used:</a:t>
            </a:r>
          </a:p>
          <a:p>
            <a:pPr algn="l"/>
            <a:endParaRPr lang="en-GB" sz="2000" b="1" dirty="0">
              <a:latin typeface="Söhne"/>
            </a:endParaRPr>
          </a:p>
          <a:p>
            <a:pPr marL="457200" indent="-457200" algn="l">
              <a:spcAft>
                <a:spcPts val="600"/>
              </a:spcAft>
              <a:buAutoNum type="arabicPeriod"/>
            </a:pPr>
            <a:r>
              <a:rPr lang="en-GB" sz="2000" b="1" i="0" dirty="0">
                <a:effectLst/>
                <a:latin typeface="Söhne"/>
              </a:rPr>
              <a:t>Spring Framework </a:t>
            </a:r>
            <a:r>
              <a:rPr lang="en-GB" sz="2000" i="0" dirty="0">
                <a:effectLst/>
                <a:latin typeface="Söhne"/>
              </a:rPr>
              <a:t>to implement the business logic.</a:t>
            </a:r>
            <a:endParaRPr lang="en-GB" sz="2000" dirty="0">
              <a:latin typeface="Söhne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GB" sz="2000" i="0" dirty="0">
                <a:effectLst/>
                <a:latin typeface="Söhne"/>
              </a:rPr>
              <a:t>Spring security for simplifying authorization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2000" dirty="0">
                <a:latin typeface="Söhne"/>
              </a:rPr>
              <a:t>Spring data for simplifying data access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2000" i="0" dirty="0">
                <a:effectLst/>
                <a:latin typeface="Söhne"/>
              </a:rPr>
              <a:t>Spring vali</a:t>
            </a:r>
            <a:r>
              <a:rPr lang="en-GB" sz="2000" dirty="0">
                <a:latin typeface="Söhne"/>
              </a:rPr>
              <a:t>dation for simplifying integrity checks</a:t>
            </a:r>
            <a:endParaRPr lang="en-GB" sz="2000" i="0" dirty="0">
              <a:effectLst/>
              <a:latin typeface="Söhne"/>
            </a:endParaRPr>
          </a:p>
          <a:p>
            <a:pPr marL="457200" indent="-457200" algn="l">
              <a:buAutoNum type="arabicPeriod"/>
            </a:pPr>
            <a:endParaRPr lang="en-GB" sz="2000" b="1" dirty="0">
              <a:latin typeface="Söhne"/>
            </a:endParaRPr>
          </a:p>
          <a:p>
            <a:pPr marL="457200" indent="-457200" algn="l">
              <a:buAutoNum type="arabicPeriod"/>
            </a:pPr>
            <a:r>
              <a:rPr lang="en-GB" sz="2000" b="1" i="0" dirty="0">
                <a:effectLst/>
                <a:latin typeface="Söhne"/>
              </a:rPr>
              <a:t>Java Persistence API (JPA) </a:t>
            </a:r>
            <a:r>
              <a:rPr lang="en-GB" sz="2000" i="0" dirty="0">
                <a:effectLst/>
                <a:latin typeface="Söhne"/>
              </a:rPr>
              <a:t>for object-mapping with </a:t>
            </a:r>
            <a:r>
              <a:rPr lang="en-GB" sz="2000" b="1" i="0" dirty="0">
                <a:effectLst/>
                <a:latin typeface="Söhne"/>
              </a:rPr>
              <a:t>Hibernate</a:t>
            </a:r>
            <a:r>
              <a:rPr lang="en-GB" sz="2000" i="0" dirty="0">
                <a:effectLst/>
                <a:latin typeface="Söhne"/>
              </a:rPr>
              <a:t>.</a:t>
            </a:r>
          </a:p>
          <a:p>
            <a:pPr marL="457200" indent="-457200" algn="l">
              <a:buAutoNum type="arabicPeriod"/>
            </a:pPr>
            <a:endParaRPr lang="en-GB" sz="2000" dirty="0">
              <a:latin typeface="Söhne"/>
            </a:endParaRPr>
          </a:p>
          <a:p>
            <a:pPr marL="457200" indent="-457200" algn="l">
              <a:buAutoNum type="arabicPeriod"/>
            </a:pPr>
            <a:r>
              <a:rPr lang="en-GB" sz="2000" b="1" i="0" dirty="0">
                <a:effectLst/>
                <a:latin typeface="Söhne"/>
              </a:rPr>
              <a:t>Mockito, JUnit </a:t>
            </a:r>
            <a:r>
              <a:rPr lang="en-GB" sz="2000" i="0" dirty="0">
                <a:effectLst/>
                <a:latin typeface="Söhne"/>
              </a:rPr>
              <a:t>and</a:t>
            </a:r>
            <a:r>
              <a:rPr lang="en-GB" sz="2000" b="1" i="0" dirty="0">
                <a:effectLst/>
                <a:latin typeface="Söhne"/>
              </a:rPr>
              <a:t> Postman </a:t>
            </a:r>
            <a:r>
              <a:rPr lang="en-GB" sz="2000" i="0" dirty="0">
                <a:effectLst/>
                <a:latin typeface="Söhne"/>
              </a:rPr>
              <a:t>for testing.</a:t>
            </a:r>
            <a:endParaRPr lang="en-GB" sz="2000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13356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C457F-9E37-87FF-0A8C-122F96867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817978-D966-8018-22B3-1330AD3C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ITD - Deadlines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4B1576-3629-671A-1140-1C2F7942855B}"/>
              </a:ext>
            </a:extLst>
          </p:cNvPr>
          <p:cNvSpPr txBox="1"/>
          <p:nvPr/>
        </p:nvSpPr>
        <p:spPr>
          <a:xfrm>
            <a:off x="689298" y="1449109"/>
            <a:ext cx="93691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latin typeface="Söhne"/>
              </a:rPr>
              <a:t>We handle the deadlines with:</a:t>
            </a:r>
          </a:p>
          <a:p>
            <a:pPr marL="457200" indent="-457200">
              <a:buAutoNum type="arabicPeriod"/>
            </a:pPr>
            <a:endParaRPr lang="it-IT" sz="2000" b="1" dirty="0">
              <a:latin typeface="Söhne"/>
            </a:endParaRPr>
          </a:p>
          <a:p>
            <a:pPr marL="457200" indent="-457200">
              <a:buAutoNum type="arabicPeriod"/>
            </a:pPr>
            <a:r>
              <a:rPr lang="it-IT" sz="2000" b="1" dirty="0">
                <a:latin typeface="Söhne"/>
              </a:rPr>
              <a:t>Spring Task Scheduler </a:t>
            </a:r>
            <a:r>
              <a:rPr lang="it-IT" sz="2000" dirty="0">
                <a:latin typeface="Söhne"/>
              </a:rPr>
              <a:t>to trigger transactions on the DB.</a:t>
            </a:r>
          </a:p>
          <a:p>
            <a:pPr marL="457200" indent="-457200">
              <a:buAutoNum type="arabicPeriod"/>
            </a:pPr>
            <a:endParaRPr lang="it-IT" sz="2000" b="1" dirty="0">
              <a:latin typeface="Söhne"/>
            </a:endParaRPr>
          </a:p>
          <a:p>
            <a:pPr marL="457200" indent="-457200">
              <a:buAutoNum type="arabicPeriod"/>
            </a:pPr>
            <a:r>
              <a:rPr lang="en-GB" sz="2000" b="1" dirty="0">
                <a:latin typeface="Söhne"/>
              </a:rPr>
              <a:t>Deadlines are stored on the DB </a:t>
            </a:r>
            <a:r>
              <a:rPr lang="en-GB" sz="2000" dirty="0">
                <a:latin typeface="Söhne"/>
              </a:rPr>
              <a:t>for resiliency to system failure.</a:t>
            </a:r>
          </a:p>
          <a:p>
            <a:pPr marL="457200" indent="-457200">
              <a:buAutoNum type="arabicPeriod"/>
            </a:pPr>
            <a:endParaRPr lang="en-GB" sz="2000" b="1" i="0" dirty="0">
              <a:effectLst/>
              <a:latin typeface="Söhne"/>
            </a:endParaRPr>
          </a:p>
          <a:p>
            <a:pPr marL="457200" indent="-457200">
              <a:buAutoNum type="arabicPeriod"/>
            </a:pPr>
            <a:r>
              <a:rPr lang="en-GB" sz="2000" b="1" i="0" dirty="0">
                <a:effectLst/>
                <a:latin typeface="Söhne"/>
              </a:rPr>
              <a:t>Strategy Pattern </a:t>
            </a:r>
            <a:r>
              <a:rPr lang="en-GB" sz="2000" i="0" dirty="0">
                <a:effectLst/>
                <a:latin typeface="Söhne"/>
              </a:rPr>
              <a:t>for reusability</a:t>
            </a:r>
            <a:r>
              <a:rPr lang="en-GB" sz="2000" dirty="0">
                <a:latin typeface="Söhne"/>
              </a:rPr>
              <a:t>.</a:t>
            </a:r>
          </a:p>
          <a:p>
            <a:pPr marL="457200" indent="-457200">
              <a:buAutoNum type="arabicPeriod"/>
            </a:pPr>
            <a:endParaRPr lang="en-GB" sz="2000" b="1" i="0" dirty="0">
              <a:effectLst/>
              <a:latin typeface="Söhne"/>
            </a:endParaRPr>
          </a:p>
          <a:p>
            <a:pPr marL="457200" indent="-457200">
              <a:buAutoNum type="arabicPeriod"/>
            </a:pPr>
            <a:r>
              <a:rPr lang="en-GB" sz="2000" b="1" i="0" dirty="0">
                <a:effectLst/>
                <a:latin typeface="Söhne"/>
              </a:rPr>
              <a:t>Spring Application Events </a:t>
            </a:r>
            <a:r>
              <a:rPr lang="en-GB" sz="2000" i="0" dirty="0">
                <a:effectLst/>
                <a:latin typeface="Söhne"/>
              </a:rPr>
              <a:t>for asynchronous communication between threads.</a:t>
            </a:r>
          </a:p>
        </p:txBody>
      </p:sp>
    </p:spTree>
    <p:extLst>
      <p:ext uri="{BB962C8B-B14F-4D97-AF65-F5344CB8AC3E}">
        <p14:creationId xmlns:p14="http://schemas.microsoft.com/office/powerpoint/2010/main" val="61335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F765D-B077-9D9C-FBCB-A07888D35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734AD0-B86B-5332-EBBD-84B058DE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ITD - JWT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FD715-46C6-90F2-C94C-204266A0D9FA}"/>
              </a:ext>
            </a:extLst>
          </p:cNvPr>
          <p:cNvSpPr txBox="1"/>
          <p:nvPr/>
        </p:nvSpPr>
        <p:spPr>
          <a:xfrm>
            <a:off x="689298" y="1449109"/>
            <a:ext cx="880926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i="0" dirty="0">
                <a:effectLst/>
                <a:latin typeface="Söhne"/>
              </a:rPr>
              <a:t>We used</a:t>
            </a:r>
            <a:r>
              <a:rPr lang="en-GB" sz="2000" b="1" i="0" dirty="0">
                <a:effectLst/>
                <a:latin typeface="Söhne"/>
              </a:rPr>
              <a:t> JSON Web Tokens (JWT)</a:t>
            </a:r>
            <a:r>
              <a:rPr lang="en-GB" sz="2000" b="1" dirty="0">
                <a:latin typeface="Söhne"/>
              </a:rPr>
              <a:t> </a:t>
            </a:r>
            <a:r>
              <a:rPr lang="en-GB" sz="2000" dirty="0">
                <a:latin typeface="Söhne"/>
              </a:rPr>
              <a:t>for:</a:t>
            </a:r>
            <a:endParaRPr lang="en-GB" sz="2000" i="0" dirty="0">
              <a:effectLst/>
              <a:latin typeface="Söhne"/>
            </a:endParaRPr>
          </a:p>
          <a:p>
            <a:pPr algn="l"/>
            <a:endParaRPr lang="en-GB" sz="2000" dirty="0">
              <a:latin typeface="Söhne"/>
            </a:endParaRPr>
          </a:p>
          <a:p>
            <a:pPr marL="457200" indent="-457200">
              <a:buFontTx/>
              <a:buAutoNum type="arabicPeriod"/>
            </a:pPr>
            <a:r>
              <a:rPr lang="en-GB" sz="2000" dirty="0">
                <a:latin typeface="Söhne"/>
              </a:rPr>
              <a:t>Authentication and authorization of HTTP requests.</a:t>
            </a:r>
          </a:p>
          <a:p>
            <a:pPr marL="457200" indent="-457200">
              <a:buFontTx/>
              <a:buAutoNum type="arabicPeriod"/>
            </a:pPr>
            <a:r>
              <a:rPr lang="en-GB" sz="2000" i="0" dirty="0">
                <a:effectLst/>
                <a:latin typeface="Söhne"/>
              </a:rPr>
              <a:t>Aut</a:t>
            </a:r>
            <a:r>
              <a:rPr lang="en-GB" sz="2000" dirty="0">
                <a:latin typeface="Söhne"/>
              </a:rPr>
              <a:t>hentication and authorization of GitHub commits.</a:t>
            </a:r>
            <a:endParaRPr lang="en-GB" sz="2000" i="0" dirty="0">
              <a:effectLst/>
              <a:latin typeface="Söhne"/>
            </a:endParaRPr>
          </a:p>
          <a:p>
            <a:pPr marL="457200" indent="-457200" algn="l">
              <a:buAutoNum type="arabicPeriod"/>
            </a:pPr>
            <a:r>
              <a:rPr lang="en-GB" sz="2000" dirty="0">
                <a:latin typeface="Söhne"/>
              </a:rPr>
              <a:t>Team invite links.</a:t>
            </a:r>
          </a:p>
          <a:p>
            <a:pPr marL="457200" indent="-457200" algn="l">
              <a:buAutoNum type="arabicPeriod"/>
            </a:pPr>
            <a:endParaRPr lang="en-GB" sz="2000" dirty="0">
              <a:latin typeface="Söhne"/>
            </a:endParaRPr>
          </a:p>
          <a:p>
            <a:pPr algn="l"/>
            <a:r>
              <a:rPr lang="en-GB" sz="2000" dirty="0">
                <a:latin typeface="Söhne"/>
              </a:rPr>
              <a:t>They were generated with </a:t>
            </a:r>
            <a:r>
              <a:rPr lang="en-GB" sz="2000" b="1" dirty="0">
                <a:latin typeface="Söhne"/>
              </a:rPr>
              <a:t>jjwt </a:t>
            </a:r>
            <a:r>
              <a:rPr lang="en-GB" sz="2000" dirty="0">
                <a:latin typeface="Söhne"/>
              </a:rPr>
              <a:t>library and digitally signed with </a:t>
            </a:r>
            <a:r>
              <a:rPr lang="en-GB" sz="2000" b="1" dirty="0">
                <a:latin typeface="Söhne"/>
              </a:rPr>
              <a:t>2048-bit RSA keys</a:t>
            </a:r>
            <a:r>
              <a:rPr lang="en-GB" sz="2000" dirty="0"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471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AC7F0-464C-50CA-05D3-AE35313EC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D0E24-A9C1-5DE7-89C4-1F8F7A1E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ITD - Interacting with GitHub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D9C49-0A8C-9AE1-7860-51CB38411043}"/>
              </a:ext>
            </a:extLst>
          </p:cNvPr>
          <p:cNvSpPr txBox="1"/>
          <p:nvPr/>
        </p:nvSpPr>
        <p:spPr>
          <a:xfrm>
            <a:off x="689298" y="1449109"/>
            <a:ext cx="101622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dirty="0">
                <a:latin typeface="Söhne"/>
              </a:rPr>
              <a:t>Two key aspects to highlight regarding our application's interactions with GitHub are:</a:t>
            </a:r>
          </a:p>
          <a:p>
            <a:pPr algn="l"/>
            <a:endParaRPr lang="en-GB" sz="2000" dirty="0">
              <a:latin typeface="Söhne"/>
            </a:endParaRPr>
          </a:p>
          <a:p>
            <a:pPr marL="457200" indent="-457200" algn="l">
              <a:buAutoNum type="arabicPeriod"/>
            </a:pPr>
            <a:r>
              <a:rPr lang="en-GB" sz="2000" dirty="0">
                <a:latin typeface="Söhne"/>
              </a:rPr>
              <a:t>Handling repositories for Battles.</a:t>
            </a:r>
          </a:p>
          <a:p>
            <a:pPr marL="457200" indent="-457200">
              <a:buFontTx/>
              <a:buAutoNum type="arabicPeriod"/>
            </a:pPr>
            <a:r>
              <a:rPr lang="en-GB" sz="2000" dirty="0">
                <a:latin typeface="Söhne"/>
              </a:rPr>
              <a:t>Authenticating commit authors.</a:t>
            </a:r>
          </a:p>
          <a:p>
            <a:pPr algn="l"/>
            <a:endParaRPr lang="en-GB" sz="2000" dirty="0">
              <a:latin typeface="Söhne"/>
            </a:endParaRPr>
          </a:p>
          <a:p>
            <a:pPr algn="l"/>
            <a:r>
              <a:rPr lang="en-GB" sz="2000" dirty="0">
                <a:latin typeface="Söhne"/>
              </a:rPr>
              <a:t>We utilized the </a:t>
            </a:r>
            <a:r>
              <a:rPr lang="en-GB" sz="2000" b="1" dirty="0">
                <a:latin typeface="Söhne"/>
              </a:rPr>
              <a:t>GitHub API </a:t>
            </a:r>
            <a:r>
              <a:rPr lang="en-GB" sz="2000" dirty="0">
                <a:latin typeface="Söhne"/>
              </a:rPr>
              <a:t>library for Java, leveraging its integration with GitHub's REST APIs.</a:t>
            </a:r>
            <a:endParaRPr lang="en-GB" sz="2000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3066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7F617-3541-15F4-9127-DEC50F448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6F0D44-6F6A-79D1-584F-BFFA7ADD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ITD - Notifications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CCEDB-C8D0-EF1C-EE98-2F10CCC86BCD}"/>
              </a:ext>
            </a:extLst>
          </p:cNvPr>
          <p:cNvSpPr txBox="1"/>
          <p:nvPr/>
        </p:nvSpPr>
        <p:spPr>
          <a:xfrm>
            <a:off x="689298" y="1449109"/>
            <a:ext cx="84640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1" i="0" dirty="0">
                <a:effectLst/>
                <a:latin typeface="Söhne"/>
              </a:rPr>
              <a:t>Jakarta Mail API </a:t>
            </a:r>
            <a:r>
              <a:rPr lang="en-GB" sz="2000" i="0" dirty="0">
                <a:effectLst/>
                <a:latin typeface="Söhne"/>
              </a:rPr>
              <a:t>was used for:</a:t>
            </a:r>
          </a:p>
          <a:p>
            <a:pPr algn="l"/>
            <a:endParaRPr lang="en-GB" sz="2000" dirty="0">
              <a:latin typeface="Söhne"/>
            </a:endParaRPr>
          </a:p>
          <a:p>
            <a:pPr marL="457200" indent="-457200">
              <a:buFontTx/>
              <a:buAutoNum type="arabicPeriod"/>
            </a:pPr>
            <a:r>
              <a:rPr lang="en-GB" sz="2000" dirty="0">
                <a:latin typeface="Söhne"/>
              </a:rPr>
              <a:t>Sending platform notifications to the Students.</a:t>
            </a:r>
          </a:p>
          <a:p>
            <a:pPr marL="457200" indent="-457200">
              <a:buFontTx/>
              <a:buAutoNum type="arabicPeriod"/>
            </a:pPr>
            <a:r>
              <a:rPr lang="en-GB" sz="2000" dirty="0">
                <a:latin typeface="Söhne"/>
              </a:rPr>
              <a:t>Sending team invites to the Students.</a:t>
            </a:r>
          </a:p>
          <a:p>
            <a:endParaRPr lang="en-GB" sz="2000" dirty="0">
              <a:latin typeface="Söhne"/>
            </a:endParaRPr>
          </a:p>
          <a:p>
            <a:endParaRPr lang="en-GB" sz="2000" dirty="0">
              <a:latin typeface="Söhne"/>
            </a:endParaRPr>
          </a:p>
          <a:p>
            <a:r>
              <a:rPr lang="en-GB" sz="2000" dirty="0">
                <a:latin typeface="Söhne"/>
              </a:rPr>
              <a:t>We used </a:t>
            </a:r>
            <a:r>
              <a:rPr lang="en-GB" sz="2000" b="1" dirty="0">
                <a:latin typeface="Söhne"/>
              </a:rPr>
              <a:t>SMTP2GO</a:t>
            </a:r>
            <a:r>
              <a:rPr lang="en-GB" sz="2000" dirty="0">
                <a:latin typeface="Söhne"/>
              </a:rPr>
              <a:t> to send emails from our platform email address.</a:t>
            </a:r>
          </a:p>
        </p:txBody>
      </p:sp>
    </p:spTree>
    <p:extLst>
      <p:ext uri="{BB962C8B-B14F-4D97-AF65-F5344CB8AC3E}">
        <p14:creationId xmlns:p14="http://schemas.microsoft.com/office/powerpoint/2010/main" val="24086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E169C-7EE4-2BA9-8524-89CB1E40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80946F5-4EC2-EC91-CDD4-603F197C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1325563"/>
          </a:xfrm>
        </p:spPr>
        <p:txBody>
          <a:bodyPr/>
          <a:lstStyle/>
          <a:p>
            <a:r>
              <a:rPr lang="it-IT" sz="6600" dirty="0">
                <a:latin typeface="+mn-lt"/>
              </a:rPr>
              <a:t>RASD</a:t>
            </a:r>
            <a:endParaRPr lang="it-IT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5ACB8-006E-D8C7-DBA7-802DD90D3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719" y="5913038"/>
            <a:ext cx="3754877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9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/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RASD - 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A787D-4EC4-7CD2-775C-4DB5BCE504B8}"/>
              </a:ext>
            </a:extLst>
          </p:cNvPr>
          <p:cNvSpPr txBox="1"/>
          <p:nvPr/>
        </p:nvSpPr>
        <p:spPr>
          <a:xfrm>
            <a:off x="746449" y="1443841"/>
            <a:ext cx="76604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ea typeface="Verdana" panose="020B0604030504040204" pitchFamily="34" charset="0"/>
              </a:rPr>
              <a:t>G1 </a:t>
            </a:r>
            <a:r>
              <a:rPr lang="en-GB" dirty="0">
                <a:ea typeface="Verdana" panose="020B0604030504040204" pitchFamily="34" charset="0"/>
              </a:rPr>
              <a:t> Allows registered Students who enrolled according to the right modalities to participate in a Tournament of Code Kata Battles and take part in its Battles.</a:t>
            </a:r>
          </a:p>
          <a:p>
            <a:endParaRPr lang="en-GB" dirty="0">
              <a:ea typeface="Verdana" panose="020B0604030504040204" pitchFamily="34" charset="0"/>
            </a:endParaRPr>
          </a:p>
          <a:p>
            <a:r>
              <a:rPr lang="en-GB" b="1" dirty="0">
                <a:ea typeface="Verdana" panose="020B0604030504040204" pitchFamily="34" charset="0"/>
              </a:rPr>
              <a:t>G2</a:t>
            </a:r>
            <a:r>
              <a:rPr lang="en-GB" dirty="0">
                <a:ea typeface="Verdana" panose="020B0604030504040204" pitchFamily="34" charset="0"/>
              </a:rPr>
              <a:t>  Allows registered Educators to manage Tournaments for which they have been granted permission.</a:t>
            </a:r>
          </a:p>
          <a:p>
            <a:endParaRPr lang="en-GB" dirty="0">
              <a:ea typeface="Verdana" panose="020B0604030504040204" pitchFamily="34" charset="0"/>
            </a:endParaRPr>
          </a:p>
          <a:p>
            <a:r>
              <a:rPr lang="en-GB" b="1" dirty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</a:rPr>
              <a:t>G3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</a:rPr>
              <a:t>  Allows registered Students who participate in a Tournament of Code Kata Battles to be rewarded of different achievements. </a:t>
            </a:r>
          </a:p>
          <a:p>
            <a:endParaRPr lang="en-GB" dirty="0">
              <a:ea typeface="Verdana" panose="020B0604030504040204" pitchFamily="34" charset="0"/>
            </a:endParaRPr>
          </a:p>
          <a:p>
            <a:r>
              <a:rPr lang="en-GB" b="1" dirty="0">
                <a:ea typeface="Verdana" panose="020B0604030504040204" pitchFamily="34" charset="0"/>
              </a:rPr>
              <a:t>G4</a:t>
            </a:r>
            <a:r>
              <a:rPr lang="en-GB" dirty="0">
                <a:ea typeface="Verdana" panose="020B0604030504040204" pitchFamily="34" charset="0"/>
              </a:rPr>
              <a:t>  Allows registered Users to visualize information for which they have granted permission.</a:t>
            </a:r>
          </a:p>
          <a:p>
            <a:endParaRPr lang="en-GB" dirty="0">
              <a:ea typeface="Verdana" panose="020B0604030504040204" pitchFamily="34" charset="0"/>
            </a:endParaRPr>
          </a:p>
          <a:p>
            <a:r>
              <a:rPr lang="en-GB" b="1" dirty="0">
                <a:ea typeface="Verdana" panose="020B0604030504040204" pitchFamily="34" charset="0"/>
              </a:rPr>
              <a:t>G5</a:t>
            </a:r>
            <a:r>
              <a:rPr lang="en-GB" dirty="0">
                <a:ea typeface="Verdana" panose="020B0604030504040204" pitchFamily="34" charset="0"/>
              </a:rPr>
              <a:t>  Automates code evaluation process using GitHub Actions and some static analysis tools.</a:t>
            </a:r>
          </a:p>
        </p:txBody>
      </p:sp>
    </p:spTree>
    <p:extLst>
      <p:ext uri="{BB962C8B-B14F-4D97-AF65-F5344CB8AC3E}">
        <p14:creationId xmlns:p14="http://schemas.microsoft.com/office/powerpoint/2010/main" val="170150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E50C1-EAC4-2FB7-800B-63411A13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EC8FBE-9238-7969-260D-D6CB20FF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RASD - Product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F630A-CD1B-A7D2-6CEE-4F345C4C7A53}"/>
              </a:ext>
            </a:extLst>
          </p:cNvPr>
          <p:cNvSpPr txBox="1"/>
          <p:nvPr/>
        </p:nvSpPr>
        <p:spPr>
          <a:xfrm>
            <a:off x="718459" y="1462502"/>
            <a:ext cx="969450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F1  </a:t>
            </a:r>
            <a:r>
              <a:rPr lang="en-GB" dirty="0"/>
              <a:t>Battles and Tournaments Management</a:t>
            </a:r>
          </a:p>
          <a:p>
            <a:endParaRPr lang="en-GB" dirty="0"/>
          </a:p>
          <a:p>
            <a:r>
              <a:rPr lang="en-GB" b="1" dirty="0"/>
              <a:t>F2  </a:t>
            </a:r>
            <a:r>
              <a:rPr lang="en-GB" dirty="0"/>
              <a:t>Student Participation</a:t>
            </a:r>
          </a:p>
          <a:p>
            <a:endParaRPr lang="en-GB" dirty="0"/>
          </a:p>
          <a:p>
            <a:r>
              <a:rPr lang="en-GB" b="1" dirty="0"/>
              <a:t>F3  </a:t>
            </a:r>
            <a:r>
              <a:rPr lang="en-GB" dirty="0"/>
              <a:t>GitHub Integration</a:t>
            </a:r>
          </a:p>
          <a:p>
            <a:endParaRPr lang="en-GB" dirty="0"/>
          </a:p>
          <a:p>
            <a:r>
              <a:rPr lang="en-GB" b="1" dirty="0"/>
              <a:t>F4  </a:t>
            </a:r>
            <a:r>
              <a:rPr lang="en-GB" dirty="0"/>
              <a:t>Automated Evaluation</a:t>
            </a:r>
          </a:p>
          <a:p>
            <a:endParaRPr lang="en-GB" dirty="0"/>
          </a:p>
          <a:p>
            <a:r>
              <a:rPr lang="en-GB" b="1" dirty="0"/>
              <a:t>F5  </a:t>
            </a:r>
            <a:r>
              <a:rPr lang="en-GB" dirty="0"/>
              <a:t>Scoring and Ranking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F6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Badges and Recognition</a:t>
            </a:r>
            <a:endParaRPr lang="en-GB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b="1" dirty="0"/>
              <a:t>F7</a:t>
            </a:r>
            <a:r>
              <a:rPr lang="en-GB" dirty="0"/>
              <a:t>  Manual Optional Evaluation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2207C-A04B-F519-2DBD-0A48259FF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ACDB7C-F753-1AD2-0E70-A65463C7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RASD - Domain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Assumptions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0CFD9A-29F6-7E2C-69EA-5FAB93CC9162}"/>
              </a:ext>
            </a:extLst>
          </p:cNvPr>
          <p:cNvSpPr txBox="1"/>
          <p:nvPr/>
        </p:nvSpPr>
        <p:spPr>
          <a:xfrm>
            <a:off x="718457" y="1462502"/>
            <a:ext cx="98437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D1</a:t>
            </a:r>
            <a:r>
              <a:rPr lang="en-GB" dirty="0"/>
              <a:t>  The User must have a working Internet connection.</a:t>
            </a:r>
          </a:p>
          <a:p>
            <a:endParaRPr lang="en-GB" dirty="0"/>
          </a:p>
          <a:p>
            <a:r>
              <a:rPr lang="en-GB" b="1" dirty="0"/>
              <a:t>D2  The Students who participate to a Battle properly set up the GitHub Action for code submissions.</a:t>
            </a:r>
          </a:p>
          <a:p>
            <a:endParaRPr lang="en-GB" dirty="0"/>
          </a:p>
          <a:p>
            <a:r>
              <a:rPr lang="en-GB" b="1" dirty="0"/>
              <a:t>D3</a:t>
            </a:r>
            <a:r>
              <a:rPr lang="en-GB" dirty="0"/>
              <a:t>  The Users always receive every notification which is sent by the system.</a:t>
            </a:r>
          </a:p>
          <a:p>
            <a:endParaRPr lang="en-GB" dirty="0"/>
          </a:p>
          <a:p>
            <a:r>
              <a:rPr lang="en-GB" b="1" dirty="0"/>
              <a:t>D4</a:t>
            </a:r>
            <a:r>
              <a:rPr lang="en-GB" dirty="0"/>
              <a:t>  The availability of the static analysis tools utilized for the code evaluation process is consistent.</a:t>
            </a:r>
          </a:p>
          <a:p>
            <a:endParaRPr lang="en-GB" dirty="0"/>
          </a:p>
          <a:p>
            <a:r>
              <a:rPr lang="en-GB" b="1" dirty="0"/>
              <a:t>D5</a:t>
            </a:r>
            <a:r>
              <a:rPr lang="en-GB" dirty="0"/>
              <a:t>  The availability of GitHub Actions service is consistent.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54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DAB5A-844E-AA9D-BD76-21E63DE12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3CDCF5B-840B-62D1-CD75-2A74EE21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1325563"/>
          </a:xfrm>
        </p:spPr>
        <p:txBody>
          <a:bodyPr/>
          <a:lstStyle/>
          <a:p>
            <a:r>
              <a:rPr lang="it-IT" sz="6600" dirty="0">
                <a:latin typeface="+mn-lt"/>
              </a:rPr>
              <a:t>DD</a:t>
            </a:r>
            <a:endParaRPr lang="it-IT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4BE45-4486-E3DF-7170-D96EAEC3A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719" y="5913038"/>
            <a:ext cx="3754877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3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655CA-AAD5-48E6-A7ED-410FD849A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5EED14-FD22-B7EE-EA43-0FF59CF4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DD - Component View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0B545099-0713-9382-EE42-A3293A92E5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9" b="4126"/>
          <a:stretch/>
        </p:blipFill>
        <p:spPr>
          <a:xfrm>
            <a:off x="1969800" y="1155627"/>
            <a:ext cx="8252400" cy="497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3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EA7AB-C33D-27D6-2166-2116A686F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7F25C-B6F7-C5D9-23C4-0CF07B92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>
                <a:latin typeface="Verdana" panose="020B0604030504040204" pitchFamily="34" charset="0"/>
                <a:ea typeface="Verdana" panose="020B0604030504040204" pitchFamily="34" charset="0"/>
              </a:rPr>
              <a:t>DD - ER Diagram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BD8E39B-0A31-62AB-9210-9D40B36396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9"/>
          <a:stretch/>
        </p:blipFill>
        <p:spPr>
          <a:xfrm>
            <a:off x="840938" y="1524010"/>
            <a:ext cx="4976110" cy="42419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F38D63-AD30-80DD-E8DF-1B22879F1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28" r="65147" b="26482"/>
          <a:stretch/>
        </p:blipFill>
        <p:spPr>
          <a:xfrm>
            <a:off x="6850380" y="1902347"/>
            <a:ext cx="3992880" cy="348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7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9B7E9-FC87-EA62-B838-B5659C2DD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3BA3C1-B692-ED60-6BFF-BE9D2259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5" y="137270"/>
            <a:ext cx="6971271" cy="543697"/>
          </a:xfrm>
        </p:spPr>
        <p:txBody>
          <a:bodyPr>
            <a:norm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DD -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5165E-4E44-4A85-653B-FBD4D39D7A47}"/>
              </a:ext>
            </a:extLst>
          </p:cNvPr>
          <p:cNvSpPr txBox="1"/>
          <p:nvPr/>
        </p:nvSpPr>
        <p:spPr>
          <a:xfrm>
            <a:off x="689298" y="1449109"/>
            <a:ext cx="10068897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/>
              <a:t>Three-Tier Architecture</a:t>
            </a:r>
          </a:p>
          <a:p>
            <a:pPr marL="342900" indent="-342900">
              <a:buAutoNum type="alphaLcPeriod"/>
            </a:pPr>
            <a:r>
              <a:rPr lang="en-GB" b="0" i="0" dirty="0">
                <a:effectLst/>
              </a:rPr>
              <a:t>Modern interpretation of the 3-tier architecture, utilizing contemporary technologies.</a:t>
            </a:r>
          </a:p>
          <a:p>
            <a:pPr marL="342900" indent="-342900">
              <a:buAutoNum type="alphaLcPeriod"/>
            </a:pPr>
            <a:r>
              <a:rPr lang="en-GB" b="0" i="0" dirty="0">
                <a:effectLst/>
              </a:rPr>
              <a:t>nginx serves static content (React app) to the browser.</a:t>
            </a:r>
          </a:p>
          <a:p>
            <a:pPr marL="342900" indent="-342900">
              <a:buAutoNum type="alphaLcPeriod"/>
            </a:pPr>
            <a:r>
              <a:rPr lang="en-GB" dirty="0"/>
              <a:t>The rest </a:t>
            </a:r>
            <a:r>
              <a:rPr lang="en-GB" b="0" i="0" dirty="0">
                <a:effectLst/>
              </a:rPr>
              <a:t>of the Presentation layer and the Application layer implemented by our Spring application.</a:t>
            </a:r>
          </a:p>
          <a:p>
            <a:pPr marL="342900" indent="-342900">
              <a:buAutoNum type="alphaLcPeriod"/>
            </a:pPr>
            <a:r>
              <a:rPr lang="en-GB" b="0" i="0" dirty="0">
                <a:effectLst/>
              </a:rPr>
              <a:t>The Data layer is managed by a relational database hosted on DigitalOcean's cloud infrastructure.</a:t>
            </a:r>
          </a:p>
          <a:p>
            <a:endParaRPr lang="en-GB" sz="1800" dirty="0"/>
          </a:p>
          <a:p>
            <a:pPr>
              <a:spcAft>
                <a:spcPts val="600"/>
              </a:spcAft>
            </a:pPr>
            <a:r>
              <a:rPr lang="en-GB" b="1" dirty="0"/>
              <a:t>RESTful APIs</a:t>
            </a:r>
          </a:p>
          <a:p>
            <a:pPr marL="342900" indent="-342900">
              <a:buAutoNum type="alphaLcPeriod"/>
            </a:pPr>
            <a:r>
              <a:rPr lang="en-GB" dirty="0"/>
              <a:t>The client retrieves the resources by sending HTTP requests to our server.</a:t>
            </a:r>
          </a:p>
          <a:p>
            <a:pPr marL="342900" indent="-342900">
              <a:buAutoNum type="alphaLcPeriod"/>
            </a:pPr>
            <a:r>
              <a:rPr lang="en-GB" dirty="0"/>
              <a:t>Stateless.</a:t>
            </a:r>
          </a:p>
          <a:p>
            <a:endParaRPr lang="en-GB" sz="1800" b="1" dirty="0"/>
          </a:p>
          <a:p>
            <a:pPr>
              <a:spcAft>
                <a:spcPts val="600"/>
              </a:spcAft>
            </a:pPr>
            <a:r>
              <a:rPr lang="en-GB" b="1" dirty="0"/>
              <a:t>On-Cloud</a:t>
            </a:r>
          </a:p>
          <a:p>
            <a:pPr marL="342900" indent="-342900">
              <a:buAutoNum type="alphaLcPeriod"/>
            </a:pPr>
            <a:r>
              <a:rPr lang="en-GB" dirty="0"/>
              <a:t>Our system is entirely hosted on Cloud.</a:t>
            </a:r>
          </a:p>
          <a:p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72999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Söhne</vt:lpstr>
      <vt:lpstr>Verdana</vt:lpstr>
      <vt:lpstr>Office Theme</vt:lpstr>
      <vt:lpstr>Software Engineering 2</vt:lpstr>
      <vt:lpstr>RASD</vt:lpstr>
      <vt:lpstr>RASD - Goals</vt:lpstr>
      <vt:lpstr>RASD - Product Functions</vt:lpstr>
      <vt:lpstr>RASD - Domain Assumptions</vt:lpstr>
      <vt:lpstr>DD</vt:lpstr>
      <vt:lpstr>DD - Component View</vt:lpstr>
      <vt:lpstr>DD - ER Diagram</vt:lpstr>
      <vt:lpstr>DD - Architecture</vt:lpstr>
      <vt:lpstr>DD - Other design choices</vt:lpstr>
      <vt:lpstr>I&amp;T</vt:lpstr>
      <vt:lpstr>Implementation</vt:lpstr>
      <vt:lpstr>ITD - Frontend</vt:lpstr>
      <vt:lpstr>ITD - Backend</vt:lpstr>
      <vt:lpstr>ITD - Deadlines</vt:lpstr>
      <vt:lpstr>ITD - JWT</vt:lpstr>
      <vt:lpstr>ITD - Interacting with GitHub</vt:lpstr>
      <vt:lpstr>ITD - Notifications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Simonetti</dc:creator>
  <cp:lastModifiedBy>Mattia Piccinato</cp:lastModifiedBy>
  <cp:revision>18</cp:revision>
  <dcterms:created xsi:type="dcterms:W3CDTF">2019-02-13T14:58:22Z</dcterms:created>
  <dcterms:modified xsi:type="dcterms:W3CDTF">2024-02-14T10:48:34Z</dcterms:modified>
</cp:coreProperties>
</file>