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351" r:id="rId2"/>
    <p:sldId id="819" r:id="rId3"/>
    <p:sldId id="842" r:id="rId4"/>
    <p:sldId id="843" r:id="rId5"/>
    <p:sldId id="841" r:id="rId6"/>
    <p:sldId id="815" r:id="rId7"/>
    <p:sldId id="839" r:id="rId8"/>
    <p:sldId id="844" r:id="rId9"/>
    <p:sldId id="848" r:id="rId10"/>
    <p:sldId id="852" r:id="rId11"/>
    <p:sldId id="849" r:id="rId12"/>
    <p:sldId id="853" r:id="rId13"/>
    <p:sldId id="791" r:id="rId14"/>
    <p:sldId id="830" r:id="rId15"/>
    <p:sldId id="831" r:id="rId16"/>
    <p:sldId id="846" r:id="rId17"/>
    <p:sldId id="832" r:id="rId18"/>
    <p:sldId id="847" r:id="rId19"/>
    <p:sldId id="828" r:id="rId20"/>
    <p:sldId id="799" r:id="rId21"/>
    <p:sldId id="80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2B"/>
    <a:srgbClr val="E5E5E5"/>
    <a:srgbClr val="8C1515"/>
    <a:srgbClr val="E3E9EF"/>
    <a:srgbClr val="F2F2F2"/>
    <a:srgbClr val="99AFDC"/>
    <a:srgbClr val="9D9D9D"/>
    <a:srgbClr val="CCD7EE"/>
    <a:srgbClr val="6DDC12"/>
    <a:srgbClr val="598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88336" autoAdjust="0"/>
  </p:normalViewPr>
  <p:slideViewPr>
    <p:cSldViewPr snapToGrid="0">
      <p:cViewPr varScale="1">
        <p:scale>
          <a:sx n="92" d="100"/>
          <a:sy n="92" d="100"/>
        </p:scale>
        <p:origin x="53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6/10/2022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Self introduction: Hello everyone, my name is Titing Cui. I’m a third PhD student from Katz Graduate School of Business, </a:t>
            </a:r>
            <a:r>
              <a:rPr lang="en-US" altLang="zh-CN" dirty="0"/>
              <a:t>University of Pittsburgh</a:t>
            </a:r>
            <a:r>
              <a:rPr lang="en-US" dirty="0"/>
              <a:t>. </a:t>
            </a:r>
            <a:r>
              <a:rPr lang="en-US" altLang="zh-CN" dirty="0"/>
              <a:t>Today, I’m going present our paper, pricing strategies for online dating platforms. This is a joint work with my advisor Michael Hamilton.</a:t>
            </a:r>
            <a:endParaRPr lang="en-US" baseline="0" dirty="0"/>
          </a:p>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1</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335532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11</a:t>
            </a:fld>
            <a:endParaRPr lang="en-US"/>
          </a:p>
        </p:txBody>
      </p:sp>
    </p:spTree>
    <p:extLst>
      <p:ext uri="{BB962C8B-B14F-4D97-AF65-F5344CB8AC3E}">
        <p14:creationId xmlns:p14="http://schemas.microsoft.com/office/powerpoint/2010/main" val="1456609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12</a:t>
            </a:fld>
            <a:endParaRPr lang="en-US"/>
          </a:p>
        </p:txBody>
      </p:sp>
    </p:spTree>
    <p:extLst>
      <p:ext uri="{BB962C8B-B14F-4D97-AF65-F5344CB8AC3E}">
        <p14:creationId xmlns:p14="http://schemas.microsoft.com/office/powerpoint/2010/main" val="2572780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we emphasize two pricing strategies, (SP) and (CP). (SP) and (CP) represents two ends of the pricing spectrum. For the (SP) </a:t>
            </a:r>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3615291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questions, why short period? We show that (SP) is approximately optimal. The ratio between (SP) and the optimal achievable revenue is bounded by a factor of q over log(delta). If we take the minimum -q/log(delta), the ratio is actually bounded by 1/e. No other subscription period can achieve a constant bound like (SP).</a:t>
            </a:r>
          </a:p>
        </p:txBody>
      </p:sp>
      <p:sp>
        <p:nvSpPr>
          <p:cNvPr id="4" name="Slide Number Placeholder 3"/>
          <p:cNvSpPr>
            <a:spLocks noGrp="1"/>
          </p:cNvSpPr>
          <p:nvPr>
            <p:ph type="sldNum" sz="quarter" idx="5"/>
          </p:nvPr>
        </p:nvSpPr>
        <p:spPr/>
        <p:txBody>
          <a:bodyPr/>
          <a:lstStyle/>
          <a:p>
            <a:fld id="{27071DB1-053D-46AE-9B5A-7FC70BBFB3CE}" type="slidenum">
              <a:rPr lang="en-US" smtClean="0"/>
              <a:t>14</a:t>
            </a:fld>
            <a:endParaRPr lang="en-US"/>
          </a:p>
        </p:txBody>
      </p:sp>
    </p:spTree>
    <p:extLst>
      <p:ext uri="{BB962C8B-B14F-4D97-AF65-F5344CB8AC3E}">
        <p14:creationId xmlns:p14="http://schemas.microsoft.com/office/powerpoint/2010/main" val="2212279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consider the impacts of marginal operating cost. For MHR distribution F, we show that when c = 0, the revenue for larger periods is always better than smaller periods. While when the marginal operating cost is high, the revenue for larger periods becomes always less than smaller periods.</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15</a:t>
            </a:fld>
            <a:endParaRPr lang="en-US"/>
          </a:p>
        </p:txBody>
      </p:sp>
    </p:spTree>
    <p:extLst>
      <p:ext uri="{BB962C8B-B14F-4D97-AF65-F5344CB8AC3E}">
        <p14:creationId xmlns:p14="http://schemas.microsoft.com/office/powerpoint/2010/main" val="125785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use the exponential distribution with mean 100 to do the simulation. Consider the case when T = infinity, customer’s valuation decays at delta = 0.8, and the match rate is 0.2, When, c is less than 4, (CP) is better </a:t>
            </a:r>
            <a:r>
              <a:rPr lang="en-US" altLang="zh-CN" dirty="0"/>
              <a:t>than (SP).</a:t>
            </a:r>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16</a:t>
            </a:fld>
            <a:endParaRPr lang="en-US"/>
          </a:p>
        </p:txBody>
      </p:sp>
    </p:spTree>
    <p:extLst>
      <p:ext uri="{BB962C8B-B14F-4D97-AF65-F5344CB8AC3E}">
        <p14:creationId xmlns:p14="http://schemas.microsoft.com/office/powerpoint/2010/main" val="3784994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dirty="0">
                    <a:latin typeface="Cambria Math" panose="02040503050406030204" pitchFamily="18" charset="0"/>
                  </a:rPr>
                  <a:t>The dominance is not only for revenue, but also for user’s welfare. Now consider the matching proportion, the percentage of users leave the platform getting matched, is also going to be larger for longer periods.</a:t>
                </a:r>
              </a:p>
              <a:p>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𝑐</m:t>
                        </m:r>
                      </m:e>
                      <m:sup>
                        <m:r>
                          <a:rPr lang="en-US" sz="1200" b="0" i="1" smtClean="0">
                            <a:latin typeface="Cambria Math" panose="02040503050406030204" pitchFamily="18" charset="0"/>
                          </a:rPr>
                          <m:t>∗</m:t>
                        </m:r>
                      </m:sup>
                    </m:sSup>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2</m:t>
                            </m:r>
                          </m:sub>
                        </m:sSub>
                      </m:e>
                    </m:d>
                  </m:oMath>
                </a14:m>
                <a:r>
                  <a:rPr lang="en-US" dirty="0"/>
                  <a:t> is</a:t>
                </a:r>
                <a:r>
                  <a:rPr lang="en-US" baseline="0" dirty="0"/>
                  <a:t> the cost such that the profit of payment period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𝐿</m:t>
                        </m:r>
                      </m:e>
                      <m:sub>
                        <m:r>
                          <a:rPr lang="en-US" b="0" i="1" baseline="0" smtClean="0">
                            <a:latin typeface="Cambria Math" panose="02040503050406030204" pitchFamily="18" charset="0"/>
                          </a:rPr>
                          <m:t>1</m:t>
                        </m:r>
                      </m:sub>
                    </m:sSub>
                  </m:oMath>
                </a14:m>
                <a:r>
                  <a:rPr lang="en-US" dirty="0"/>
                  <a:t> is the same as the profit</a:t>
                </a:r>
                <a:r>
                  <a:rPr lang="en-US" baseline="0" dirty="0"/>
                  <a:t> of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𝐿</m:t>
                        </m:r>
                      </m:e>
                      <m:sub>
                        <m:r>
                          <a:rPr lang="en-US" b="0" i="1" baseline="0" smtClean="0">
                            <a:latin typeface="Cambria Math" panose="02040503050406030204" pitchFamily="18" charset="0"/>
                          </a:rPr>
                          <m:t>2</m:t>
                        </m:r>
                      </m:sub>
                    </m:sSub>
                  </m:oMath>
                </a14:m>
                <a:r>
                  <a:rPr lang="en-US" dirty="0"/>
                  <a:t>.</a:t>
                </a:r>
              </a:p>
              <a:p>
                <a14:m>
                  <m:oMath xmlns:m="http://schemas.openxmlformats.org/officeDocument/2006/math">
                    <m:r>
                      <a:rPr lang="en-US" sz="1200" b="0" i="0" smtClean="0">
                        <a:latin typeface="Cambria Math" panose="02040503050406030204" pitchFamily="18" charset="0"/>
                      </a:rPr>
                      <m:t>,</m:t>
                    </m:r>
                  </m:oMath>
                </a14:m>
                <a:r>
                  <a:rPr lang="en-US" sz="1200" dirty="0"/>
                  <a:t> there exists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𝑐</m:t>
                        </m:r>
                      </m:e>
                      <m:sup>
                        <m:r>
                          <a:rPr lang="en-US" sz="1200" i="1">
                            <a:latin typeface="Cambria Math" panose="02040503050406030204" pitchFamily="18" charset="0"/>
                          </a:rPr>
                          <m:t>∗</m:t>
                        </m:r>
                      </m:sup>
                    </m:sSup>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2</m:t>
                            </m:r>
                          </m:sub>
                        </m:sSub>
                      </m:e>
                    </m:d>
                  </m:oMath>
                </a14:m>
                <a:r>
                  <a:rPr lang="en-US" sz="1200" dirty="0"/>
                  <a:t> such that when </a:t>
                </a:r>
                <a14:m>
                  <m:oMath xmlns:m="http://schemas.openxmlformats.org/officeDocument/2006/math">
                    <m:r>
                      <a:rPr lang="en-US" sz="1200" i="1">
                        <a:latin typeface="Cambria Math" panose="02040503050406030204" pitchFamily="18" charset="0"/>
                      </a:rPr>
                      <m:t>𝑐</m:t>
                    </m:r>
                    <m:r>
                      <a:rPr lang="en-US" sz="1200" i="1">
                        <a:latin typeface="Cambria Math" panose="02040503050406030204" pitchFamily="18" charset="0"/>
                      </a:rPr>
                      <m:t>≤</m:t>
                    </m:r>
                  </m:oMath>
                </a14:m>
                <a:r>
                  <a:rPr lang="en-US" sz="1200" dirty="0"/>
                  <a:t>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𝑐</m:t>
                        </m:r>
                      </m:e>
                      <m:sup>
                        <m:r>
                          <a:rPr lang="en-US" sz="1200" i="1">
                            <a:latin typeface="Cambria Math" panose="02040503050406030204" pitchFamily="18" charset="0"/>
                          </a:rPr>
                          <m:t>∗</m:t>
                        </m:r>
                      </m:sup>
                    </m:sSup>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2</m:t>
                            </m:r>
                          </m:sub>
                        </m:sSub>
                      </m:e>
                    </m:d>
                    <m:r>
                      <a:rPr lang="en-US" sz="1200" i="1">
                        <a:latin typeface="Cambria Math" panose="02040503050406030204" pitchFamily="18" charset="0"/>
                      </a:rPr>
                      <m:t> </m:t>
                    </m:r>
                  </m:oMath>
                </a14:m>
                <a:endParaRPr lang="en-US" dirty="0"/>
              </a:p>
            </p:txBody>
          </p:sp>
        </mc:Choice>
        <mc:Fallback xmlns="">
          <p:sp>
            <p:nvSpPr>
              <p:cNvPr id="3" name="Notes Placeholder 2"/>
              <p:cNvSpPr>
                <a:spLocks noGrp="1"/>
              </p:cNvSpPr>
              <p:nvPr>
                <p:ph type="body" idx="1"/>
              </p:nvPr>
            </p:nvSpPr>
            <p:spPr/>
            <p:txBody>
              <a:bodyPr/>
              <a:lstStyle/>
              <a:p>
                <a:r>
                  <a:rPr lang="en-US" sz="1200" b="0" i="0">
                    <a:latin typeface="Cambria Math" panose="02040503050406030204" pitchFamily="18" charset="0"/>
                  </a:rPr>
                  <a:t>𝑐^∗ (𝐿_1,𝐿_2 )</a:t>
                </a:r>
                <a:r>
                  <a:rPr lang="en-US" dirty="0"/>
                  <a:t> is</a:t>
                </a:r>
                <a:r>
                  <a:rPr lang="en-US" baseline="0" dirty="0"/>
                  <a:t> the cost such that the profit of payment period </a:t>
                </a:r>
                <a:r>
                  <a:rPr lang="en-US" b="0" i="0" baseline="0">
                    <a:latin typeface="Cambria Math" panose="02040503050406030204" pitchFamily="18" charset="0"/>
                  </a:rPr>
                  <a:t>𝐿_1</a:t>
                </a:r>
                <a:r>
                  <a:rPr lang="en-US" dirty="0"/>
                  <a:t> is the same as the profit</a:t>
                </a:r>
                <a:r>
                  <a:rPr lang="en-US" baseline="0" dirty="0"/>
                  <a:t> of </a:t>
                </a:r>
                <a:r>
                  <a:rPr lang="en-US" b="0" i="0" baseline="0">
                    <a:latin typeface="Cambria Math" panose="02040503050406030204" pitchFamily="18" charset="0"/>
                  </a:rPr>
                  <a:t>𝐿_2</a:t>
                </a:r>
                <a:r>
                  <a:rPr lang="en-US" dirty="0"/>
                  <a:t>.</a:t>
                </a:r>
              </a:p>
            </p:txBody>
          </p:sp>
        </mc:Fallback>
      </mc:AlternateContent>
      <p:sp>
        <p:nvSpPr>
          <p:cNvPr id="4" name="Slide Number Placeholder 3"/>
          <p:cNvSpPr>
            <a:spLocks noGrp="1"/>
          </p:cNvSpPr>
          <p:nvPr>
            <p:ph type="sldNum" sz="quarter" idx="5"/>
          </p:nvPr>
        </p:nvSpPr>
        <p:spPr/>
        <p:txBody>
          <a:bodyPr/>
          <a:lstStyle/>
          <a:p>
            <a:fld id="{27071DB1-053D-46AE-9B5A-7FC70BBFB3CE}" type="slidenum">
              <a:rPr lang="en-US" smtClean="0"/>
              <a:t>17</a:t>
            </a:fld>
            <a:endParaRPr lang="en-US"/>
          </a:p>
        </p:txBody>
      </p:sp>
    </p:spTree>
    <p:extLst>
      <p:ext uri="{BB962C8B-B14F-4D97-AF65-F5344CB8AC3E}">
        <p14:creationId xmlns:p14="http://schemas.microsoft.com/office/powerpoint/2010/main" val="2863344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use the same parameters to do the simulation for matching proportion. When, c is less than 15 , (CP) is better </a:t>
            </a:r>
            <a:r>
              <a:rPr lang="en-US" altLang="zh-CN" dirty="0"/>
              <a:t>than (SP) in terms of matching proportion.</a:t>
            </a:r>
            <a:endParaRPr lang="en-US" dirty="0"/>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18</a:t>
            </a:fld>
            <a:endParaRPr lang="en-US"/>
          </a:p>
        </p:txBody>
      </p:sp>
    </p:spTree>
    <p:extLst>
      <p:ext uri="{BB962C8B-B14F-4D97-AF65-F5344CB8AC3E}">
        <p14:creationId xmlns:p14="http://schemas.microsoft.com/office/powerpoint/2010/main" val="373056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19</a:t>
            </a:fld>
            <a:endParaRPr lang="en-US"/>
          </a:p>
        </p:txBody>
      </p:sp>
    </p:spTree>
    <p:extLst>
      <p:ext uri="{BB962C8B-B14F-4D97-AF65-F5344CB8AC3E}">
        <p14:creationId xmlns:p14="http://schemas.microsoft.com/office/powerpoint/2010/main" val="389303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dirty="0">
                <a:solidFill>
                  <a:schemeClr val="tx2"/>
                </a:solidFill>
              </a:rPr>
              <a:t>Nowadays, online dating platform has become more and more popular, and replaced the conventional mediums, such as family, school, or the workplace, to be the most common way for new couples to meet each other, especially during the pandemic.</a:t>
            </a:r>
          </a:p>
          <a:p>
            <a:pPr marL="800100" lvl="1" indent="-342900">
              <a:buBlip>
                <a:blip r:embed="rId3"/>
              </a:buBlip>
            </a:pPr>
            <a:r>
              <a:rPr lang="en-US" dirty="0">
                <a:solidFill>
                  <a:schemeClr val="tx2"/>
                </a:solidFill>
              </a:rPr>
              <a:t>According to the research conducted by Pew Research Center in 2019, about 30% U.S. adults say they have used a dating site or app before.</a:t>
            </a:r>
          </a:p>
          <a:p>
            <a:pPr marL="800100" lvl="1" indent="-342900">
              <a:buBlip>
                <a:blip r:embed="rId3"/>
              </a:buBlip>
            </a:pPr>
            <a:r>
              <a:rPr lang="en-US" dirty="0">
                <a:solidFill>
                  <a:schemeClr val="tx2"/>
                </a:solidFill>
              </a:rPr>
              <a:t>The percentage goes even higher for the LGBT people, a full two-thirds of lesbian, gay, or bisexual Americans report using dating apps</a:t>
            </a:r>
          </a:p>
        </p:txBody>
      </p:sp>
      <p:sp>
        <p:nvSpPr>
          <p:cNvPr id="4" name="Slide Number Placeholder 3"/>
          <p:cNvSpPr>
            <a:spLocks noGrp="1"/>
          </p:cNvSpPr>
          <p:nvPr>
            <p:ph type="sldNum" sz="quarter" idx="5"/>
          </p:nvPr>
        </p:nvSpPr>
        <p:spPr/>
        <p:txBody>
          <a:bodyPr/>
          <a:lstStyle/>
          <a:p>
            <a:fld id="{27071DB1-053D-46AE-9B5A-7FC70BBFB3CE}" type="slidenum">
              <a:rPr lang="en-US" smtClean="0"/>
              <a:t>2</a:t>
            </a:fld>
            <a:endParaRPr lang="en-US"/>
          </a:p>
        </p:txBody>
      </p:sp>
    </p:spTree>
    <p:extLst>
      <p:ext uri="{BB962C8B-B14F-4D97-AF65-F5344CB8AC3E}">
        <p14:creationId xmlns:p14="http://schemas.microsoft.com/office/powerpoint/2010/main" val="328198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conclude our contribution here. In this paper, we </a:t>
            </a:r>
            <a:r>
              <a:rPr lang="en-US" dirty="0">
                <a:solidFill>
                  <a:schemeClr val="tx2"/>
                </a:solidFill>
              </a:rPr>
              <a:t>propose a novel model to describe the operations of an online dating platform.</a:t>
            </a:r>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20</a:t>
            </a:fld>
            <a:endParaRPr lang="en-US"/>
          </a:p>
        </p:txBody>
      </p:sp>
    </p:spTree>
    <p:extLst>
      <p:ext uri="{BB962C8B-B14F-4D97-AF65-F5344CB8AC3E}">
        <p14:creationId xmlns:p14="http://schemas.microsoft.com/office/powerpoint/2010/main" val="3987126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listening. </a:t>
            </a:r>
            <a:r>
              <a:rPr lang="en-US" altLang="zh-CN" dirty="0"/>
              <a:t>Here are my contact information, more papers can be found in my and my advisor’s website. The paper is also available online. You can </a:t>
            </a:r>
            <a:r>
              <a:rPr lang="en-US" altLang="zh-CN"/>
              <a:t>download it on </a:t>
            </a:r>
            <a:r>
              <a:rPr lang="en-US" altLang="zh-CN" dirty="0" err="1"/>
              <a:t>ssrn</a:t>
            </a:r>
            <a:r>
              <a:rPr lang="en-US" altLang="zh-CN" dirty="0"/>
              <a:t> for more details. Do you have any questions?</a:t>
            </a:r>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21</a:t>
            </a:fld>
            <a:endParaRPr lang="en-US"/>
          </a:p>
        </p:txBody>
      </p:sp>
    </p:spTree>
    <p:extLst>
      <p:ext uri="{BB962C8B-B14F-4D97-AF65-F5344CB8AC3E}">
        <p14:creationId xmlns:p14="http://schemas.microsoft.com/office/powerpoint/2010/main" val="239861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 The dating services industry has swelled over the last five years, with an annualized growth rate of 12.9%. After the pandemic, the first-time subscribers for match group and Tinder had a significant growth.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3</a:t>
            </a:fld>
            <a:endParaRPr lang="en-US"/>
          </a:p>
        </p:txBody>
      </p:sp>
    </p:spTree>
    <p:extLst>
      <p:ext uri="{BB962C8B-B14F-4D97-AF65-F5344CB8AC3E}">
        <p14:creationId xmlns:p14="http://schemas.microsoft.com/office/powerpoint/2010/main" val="3922942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can also see the significant growth in revenue for the last six years.</a:t>
            </a:r>
          </a:p>
          <a:p>
            <a:endParaRPr lang="en-US" altLang="zh-CN" dirty="0"/>
          </a:p>
          <a:p>
            <a:r>
              <a:rPr lang="en-US" altLang="zh-CN" dirty="0"/>
              <a:t>We can also see the growth from other apps, like the global download of Hinge. And the ARPU (average revenue per user)</a:t>
            </a:r>
            <a:r>
              <a:rPr lang="zh-CN" altLang="en-US" dirty="0"/>
              <a:t> </a:t>
            </a:r>
            <a:r>
              <a:rPr lang="en-US" altLang="zh-CN" dirty="0"/>
              <a:t>keeps the same, meaning the increasing subscribers bring a big amount money in total.</a:t>
            </a:r>
          </a:p>
          <a:p>
            <a:r>
              <a:rPr lang="en-US" dirty="0"/>
              <a:t>Replace the graph with revenue.</a:t>
            </a:r>
          </a:p>
        </p:txBody>
      </p:sp>
      <p:sp>
        <p:nvSpPr>
          <p:cNvPr id="4" name="Slide Number Placeholder 3"/>
          <p:cNvSpPr>
            <a:spLocks noGrp="1"/>
          </p:cNvSpPr>
          <p:nvPr>
            <p:ph type="sldNum" sz="quarter" idx="5"/>
          </p:nvPr>
        </p:nvSpPr>
        <p:spPr/>
        <p:txBody>
          <a:bodyPr/>
          <a:lstStyle/>
          <a:p>
            <a:fld id="{27071DB1-053D-46AE-9B5A-7FC70BBFB3CE}" type="slidenum">
              <a:rPr lang="en-US" smtClean="0"/>
              <a:t>4</a:t>
            </a:fld>
            <a:endParaRPr lang="en-US"/>
          </a:p>
        </p:txBody>
      </p:sp>
    </p:spTree>
    <p:extLst>
      <p:ext uri="{BB962C8B-B14F-4D97-AF65-F5344CB8AC3E}">
        <p14:creationId xmlns:p14="http://schemas.microsoft.com/office/powerpoint/2010/main" val="386106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600"/>
              </a:spcAft>
            </a:pPr>
            <a:r>
              <a:rPr lang="en-US" altLang="zh-CN" sz="2000" dirty="0">
                <a:solidFill>
                  <a:schemeClr val="tx2"/>
                </a:solidFill>
              </a:rPr>
              <a:t>Let’s talk about the price of online dating apps. In practice, The majority of dating apps earn revenue by subscription-based pricing, where subscriptions for access to the app are sold at a fixed price.</a:t>
            </a:r>
            <a:endParaRPr lang="en-US" dirty="0">
              <a:solidFill>
                <a:schemeClr val="tx2"/>
              </a:solidFill>
            </a:endParaRPr>
          </a:p>
          <a:p>
            <a:pPr marL="800100" lvl="1" indent="-342900">
              <a:buBlip>
                <a:blip r:embed="rId3"/>
              </a:buBlip>
            </a:pPr>
            <a:r>
              <a:rPr lang="en-US" dirty="0">
                <a:solidFill>
                  <a:schemeClr val="tx2"/>
                </a:solidFill>
              </a:rPr>
              <a:t> Subscription based pricing is a ubiquitous way to monetize mobile apps, however in the context of online dating is controversial as it potentially misaligns the incentives of the platform and its users. The platform wants its users to stay on the platform as long as possible, while the users want to get a match as soon as possible, especially for short subscription periods. For most of platforms, they offer different subscription periods, one month, 3 months, even 6 month.</a:t>
            </a:r>
          </a:p>
          <a:p>
            <a:pPr marL="800100" marR="0" lvl="1" indent="-342900" algn="l" defTabSz="914400" rtl="0" eaLnBrk="1" fontAlgn="auto" latinLnBrk="0" hangingPunct="1">
              <a:lnSpc>
                <a:spcPct val="100000"/>
              </a:lnSpc>
              <a:spcBef>
                <a:spcPts val="0"/>
              </a:spcBef>
              <a:spcAft>
                <a:spcPts val="0"/>
              </a:spcAft>
              <a:buClrTx/>
              <a:buSzTx/>
              <a:buFontTx/>
              <a:buBlip>
                <a:blip r:embed="rId3"/>
              </a:buBlip>
              <a:tabLst/>
              <a:defRPr/>
            </a:pPr>
            <a:r>
              <a:rPr lang="en-US" dirty="0">
                <a:solidFill>
                  <a:schemeClr val="tx2"/>
                </a:solidFill>
              </a:rPr>
              <a:t>Another, less popular is the contract based model, in which the dating app is contracted by the user to facilitate a search for a partner at some agreed upon one time price. Like selective search, users will pay for once, the platform will provide complex search service for one year. In this paper, we want to compare these strategies. Contracted pricing can also be viewed as a long subscription period.</a:t>
            </a:r>
          </a:p>
          <a:p>
            <a:pPr marL="800100" marR="0" lvl="1" indent="-342900" algn="l" defTabSz="914400" rtl="0" eaLnBrk="1" fontAlgn="auto" latinLnBrk="0" hangingPunct="1">
              <a:lnSpc>
                <a:spcPct val="100000"/>
              </a:lnSpc>
              <a:spcBef>
                <a:spcPts val="0"/>
              </a:spcBef>
              <a:spcAft>
                <a:spcPts val="0"/>
              </a:spcAft>
              <a:buClrTx/>
              <a:buSzTx/>
              <a:buFontTx/>
              <a:buBlip>
                <a:blip r:embed="rId3"/>
              </a:buBlip>
              <a:tabLst/>
              <a:defRPr/>
            </a:pPr>
            <a:endParaRPr lang="en-US" dirty="0">
              <a:solidFill>
                <a:schemeClr val="tx2"/>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Free, (SP), lifetime (Bumble lifetime plan)</a:t>
            </a:r>
          </a:p>
        </p:txBody>
      </p:sp>
      <p:sp>
        <p:nvSpPr>
          <p:cNvPr id="4" name="Slide Number Placeholder 3"/>
          <p:cNvSpPr>
            <a:spLocks noGrp="1"/>
          </p:cNvSpPr>
          <p:nvPr>
            <p:ph type="sldNum" sz="quarter" idx="5"/>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31583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we give a novel model to describe the pricing for online dating platforms and prove bounds on the profit ratio of (SP) to the optimal achievable profits.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Next, We study the impact of marginal operating cost. when the marginal operating cost, </a:t>
            </a:r>
            <a:r>
              <a:rPr lang="en-US" i="1" dirty="0">
                <a:solidFill>
                  <a:schemeClr val="tx2"/>
                </a:solidFill>
              </a:rPr>
              <a:t>c</a:t>
            </a:r>
            <a:r>
              <a:rPr lang="en-US" dirty="0">
                <a:solidFill>
                  <a:schemeClr val="tx2"/>
                </a:solidFill>
              </a:rPr>
              <a:t>, is small, and show larger payment periods are better for both profit and welfare.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Finally, we look at heterogenous matching rates. But today, I’m only going to discuss the first two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endParaRPr>
          </a:p>
        </p:txBody>
      </p:sp>
      <p:sp>
        <p:nvSpPr>
          <p:cNvPr id="4" name="Slide Number Placeholder 3"/>
          <p:cNvSpPr>
            <a:spLocks noGrp="1"/>
          </p:cNvSpPr>
          <p:nvPr>
            <p:ph type="sldNum" sz="quarter" idx="10"/>
          </p:nvPr>
        </p:nvSpPr>
        <p:spPr/>
        <p:txBody>
          <a:bodyPr/>
          <a:lstStyle/>
          <a:p>
            <a:fld id="{27071DB1-053D-46AE-9B5A-7FC70BBFB3CE}" type="slidenum">
              <a:rPr lang="en-US" smtClean="0"/>
              <a:t>6</a:t>
            </a:fld>
            <a:endParaRPr lang="en-US"/>
          </a:p>
        </p:txBody>
      </p:sp>
    </p:spTree>
    <p:extLst>
      <p:ext uri="{BB962C8B-B14F-4D97-AF65-F5344CB8AC3E}">
        <p14:creationId xmlns:p14="http://schemas.microsoft.com/office/powerpoint/2010/main" val="175917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of all, let’s look at the model for online dating pricing. In our model, we assume the users are looking long-term relationship. If they get matched, they will leave the platform forever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We assume user’s valuation for a successful match follows a distribution F, and decays at a constant rate delta. The platform offers price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r>
                  <a:rPr lang="en-US" baseline="0" dirty="0">
                    <a:solidFill>
                      <a:schemeClr val="tx2"/>
                    </a:solidFill>
                  </a:rPr>
                  <a:t> </a:t>
                </a:r>
                <a:r>
                  <a:rPr lang="en-US" dirty="0">
                    <a:solidFill>
                      <a:schemeClr val="tx2"/>
                    </a:solidFill>
                  </a:rPr>
                  <a:t>Users will pay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if their expected valuation of successful matches in the period is greater or equal than the price </a:t>
                </a:r>
                <a14:m>
                  <m:oMath xmlns:m="http://schemas.openxmlformats.org/officeDocument/2006/math">
                    <m:r>
                      <a:rPr lang="en-US" i="1">
                        <a:solidFill>
                          <a:schemeClr val="tx2"/>
                        </a:solidFill>
                        <a:latin typeface="Cambria Math" panose="02040503050406030204" pitchFamily="18" charset="0"/>
                      </a:rPr>
                      <m:t>𝑝</m:t>
                    </m:r>
                    <m:r>
                      <a:rPr lang="en-US" b="0" i="1" smtClean="0">
                        <a:solidFill>
                          <a:schemeClr val="tx2"/>
                        </a:solidFill>
                        <a:latin typeface="Cambria Math" panose="02040503050406030204" pitchFamily="18" charset="0"/>
                      </a:rPr>
                      <m:t>.</m:t>
                    </m:r>
                  </m:oMath>
                </a14:m>
                <a:r>
                  <a:rPr lang="en-US" b="0" dirty="0">
                    <a:solidFill>
                      <a:schemeClr val="tx2"/>
                    </a:solidFill>
                  </a:rPr>
                  <a:t> </a:t>
                </a:r>
                <a:r>
                  <a:rPr lang="en-US" dirty="0">
                    <a:solidFill>
                      <a:schemeClr val="tx2"/>
                    </a:solidFill>
                  </a:rPr>
                  <a:t>For each period, users match with probability </a:t>
                </a:r>
                <a14:m>
                  <m:oMath xmlns:m="http://schemas.openxmlformats.org/officeDocument/2006/math">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𝑞𝐿</m:t>
                        </m:r>
                      </m:sup>
                    </m:sSup>
                  </m:oMath>
                </a14:m>
                <a:r>
                  <a:rPr lang="en-US" dirty="0">
                    <a:solidFill>
                      <a:schemeClr val="tx2"/>
                    </a:solidFill>
                  </a:rPr>
                  <a:t>, the success of matching</a:t>
                </a:r>
                <a:r>
                  <a:rPr lang="en-US" baseline="0" dirty="0">
                    <a:solidFill>
                      <a:schemeClr val="tx2"/>
                    </a:solidFill>
                  </a:rPr>
                  <a:t> follows an exponential distribution</a:t>
                </a:r>
                <a:r>
                  <a:rPr lang="en-US" dirty="0">
                    <a:solidFill>
                      <a:schemeClr val="tx2"/>
                    </a:solidFill>
                  </a:rPr>
                  <a:t>. They can stay on the platform at most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denotes the size</a:t>
                </a:r>
                <a:r>
                  <a:rPr lang="en-US" baseline="0" dirty="0">
                    <a:solidFill>
                      <a:schemeClr val="tx2"/>
                    </a:solidFill>
                  </a:rPr>
                  <a:t> of candidate pool. The marginal cost for providing the services is c. The platform’s expected profit equals to price times how many periods customers will pay minus the total operating cost.</a:t>
                </a:r>
                <a:endParaRPr lang="en-US"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2"/>
                  </a:solidFill>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Users will pay price </a:t>
                </a:r>
                <a:r>
                  <a:rPr lang="en-US" b="0" i="0">
                    <a:solidFill>
                      <a:schemeClr val="tx2"/>
                    </a:solidFill>
                    <a:latin typeface="Cambria Math" panose="02040503050406030204" pitchFamily="18" charset="0"/>
                  </a:rPr>
                  <a:t>𝑝</a:t>
                </a:r>
                <a:r>
                  <a:rPr lang="en-US" dirty="0">
                    <a:solidFill>
                      <a:schemeClr val="tx2"/>
                    </a:solidFill>
                  </a:rPr>
                  <a:t> if their expected valuation of successful matches in the period is larger than the price </a:t>
                </a:r>
                <a:r>
                  <a:rPr lang="en-US" i="0">
                    <a:solidFill>
                      <a:schemeClr val="tx2"/>
                    </a:solidFill>
                    <a:latin typeface="Cambria Math" panose="02040503050406030204" pitchFamily="18" charset="0"/>
                  </a:rPr>
                  <a:t>𝑝</a:t>
                </a:r>
                <a:endParaRPr lang="en-US" dirty="0">
                  <a:solidFill>
                    <a:schemeClr val="tx2"/>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27071DB1-053D-46AE-9B5A-7FC70BBFB3CE}" type="slidenum">
              <a:rPr lang="en-US" smtClean="0"/>
              <a:t>7</a:t>
            </a:fld>
            <a:endParaRPr lang="en-US"/>
          </a:p>
        </p:txBody>
      </p:sp>
    </p:spTree>
    <p:extLst>
      <p:ext uri="{BB962C8B-B14F-4D97-AF65-F5344CB8AC3E}">
        <p14:creationId xmlns:p14="http://schemas.microsoft.com/office/powerpoint/2010/main" val="2050330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the </a:t>
            </a:r>
            <a:r>
              <a:rPr lang="en-US" altLang="zh-CN" dirty="0"/>
              <a:t>Bumble as an example to demonstrate the operations of dating platform. </a:t>
            </a: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8</a:t>
            </a:fld>
            <a:endParaRPr lang="en-US"/>
          </a:p>
        </p:txBody>
      </p:sp>
    </p:spTree>
    <p:extLst>
      <p:ext uri="{BB962C8B-B14F-4D97-AF65-F5344CB8AC3E}">
        <p14:creationId xmlns:p14="http://schemas.microsoft.com/office/powerpoint/2010/main" val="395109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9</a:t>
            </a:fld>
            <a:endParaRPr lang="en-US"/>
          </a:p>
        </p:txBody>
      </p:sp>
    </p:spTree>
    <p:extLst>
      <p:ext uri="{BB962C8B-B14F-4D97-AF65-F5344CB8AC3E}">
        <p14:creationId xmlns:p14="http://schemas.microsoft.com/office/powerpoint/2010/main" val="435656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ltLang="zh-CN" dirty="0"/>
              <a:t>ODP</a:t>
            </a:r>
            <a:r>
              <a:rPr lang="en-US" dirty="0"/>
              <a:t> CORS 2022</a:t>
            </a:r>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ODP CORS 2022</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ODP CORS 2022</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2A8C0801-8694-7B39-AE2E-C9793E0D5F1A}"/>
              </a:ext>
            </a:extLst>
          </p:cNvPr>
          <p:cNvSpPr>
            <a:spLocks noGrp="1"/>
          </p:cNvSpPr>
          <p:nvPr>
            <p:ph type="dt" sz="half" idx="10"/>
          </p:nvPr>
        </p:nvSpPr>
        <p:spPr/>
        <p:txBody>
          <a:bodyPr/>
          <a:lstStyle/>
          <a:p>
            <a:endParaRPr lang="en-US"/>
          </a:p>
        </p:txBody>
      </p:sp>
      <p:sp>
        <p:nvSpPr>
          <p:cNvPr id="10" name="Footer Placeholder 9">
            <a:extLst>
              <a:ext uri="{FF2B5EF4-FFF2-40B4-BE49-F238E27FC236}">
                <a16:creationId xmlns:a16="http://schemas.microsoft.com/office/drawing/2014/main" id="{C3182D3E-23BD-29BB-3DD3-FEAEBCDD7532}"/>
              </a:ext>
            </a:extLst>
          </p:cNvPr>
          <p:cNvSpPr>
            <a:spLocks noGrp="1"/>
          </p:cNvSpPr>
          <p:nvPr>
            <p:ph type="ftr" sz="quarter" idx="11"/>
          </p:nvPr>
        </p:nvSpPr>
        <p:spPr/>
        <p:txBody>
          <a:bodyPr/>
          <a:lstStyle/>
          <a:p>
            <a:r>
              <a:rPr lang="en-US"/>
              <a:t>ODP CORS 2022</a:t>
            </a:r>
          </a:p>
        </p:txBody>
      </p:sp>
      <p:sp>
        <p:nvSpPr>
          <p:cNvPr id="11" name="Slide Number Placeholder 10">
            <a:extLst>
              <a:ext uri="{FF2B5EF4-FFF2-40B4-BE49-F238E27FC236}">
                <a16:creationId xmlns:a16="http://schemas.microsoft.com/office/drawing/2014/main" id="{009B1B2D-617C-19F0-3CFF-068AF9DA26B5}"/>
              </a:ext>
            </a:extLst>
          </p:cNvPr>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66234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dirty="0"/>
              <a:t>ODP CORS 2022</a:t>
            </a:r>
          </a:p>
        </p:txBody>
      </p:sp>
    </p:spTree>
    <p:extLst>
      <p:ext uri="{BB962C8B-B14F-4D97-AF65-F5344CB8AC3E}">
        <p14:creationId xmlns:p14="http://schemas.microsoft.com/office/powerpoint/2010/main" val="412344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dirty="0"/>
              <a:t>ODP CORS 2022</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dirty="0"/>
              <a:t>ODP CORS 2022</a:t>
            </a:r>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dirty="0"/>
              <a:t>ODP CORS 2022</a:t>
            </a:r>
          </a:p>
        </p:txBody>
      </p:sp>
    </p:spTree>
    <p:extLst>
      <p:ext uri="{BB962C8B-B14F-4D97-AF65-F5344CB8AC3E}">
        <p14:creationId xmlns:p14="http://schemas.microsoft.com/office/powerpoint/2010/main" val="119708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dirty="0"/>
              <a:t>ODP CORS 2022</a:t>
            </a:r>
          </a:p>
        </p:txBody>
      </p:sp>
    </p:spTree>
    <p:extLst>
      <p:ext uri="{BB962C8B-B14F-4D97-AF65-F5344CB8AC3E}">
        <p14:creationId xmlns:p14="http://schemas.microsoft.com/office/powerpoint/2010/main" val="12781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a:t>ODP CORS 2022</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a:t>ODP CORS 2022</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ODP CORS 2022</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mhamilton-pitt.github.io/"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tcui-pitt.github.io/" TargetMode="External"/><Relationship Id="rId5" Type="http://schemas.openxmlformats.org/officeDocument/2006/relationships/hyperlink" Target="mailto:tic54@pitt.edu" TargetMode="External"/><Relationship Id="rId4" Type="http://schemas.openxmlformats.org/officeDocument/2006/relationships/hyperlink" Target="https://papers.ssrn.com/sol3/papers.cfm?abstract_id=4032735"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685800" y="1574474"/>
            <a:ext cx="7772400" cy="1382612"/>
          </a:xfrm>
        </p:spPr>
        <p:txBody>
          <a:bodyPr>
            <a:normAutofit/>
          </a:bodyPr>
          <a:lstStyle/>
          <a:p>
            <a:pPr>
              <a:lnSpc>
                <a:spcPct val="100000"/>
              </a:lnSpc>
              <a:spcBef>
                <a:spcPts val="3000"/>
              </a:spcBef>
              <a:spcAft>
                <a:spcPts val="1200"/>
              </a:spcAft>
            </a:pPr>
            <a:r>
              <a:rPr lang="en-US" sz="3800" dirty="0"/>
              <a:t>Pricing Strategies for Online Dating Platforms</a:t>
            </a:r>
            <a:endParaRPr lang="en-US" sz="2700" dirty="0"/>
          </a:p>
        </p:txBody>
      </p:sp>
      <p:sp>
        <p:nvSpPr>
          <p:cNvPr id="5" name="TextBox 4">
            <a:extLst>
              <a:ext uri="{FF2B5EF4-FFF2-40B4-BE49-F238E27FC236}">
                <a16:creationId xmlns:a16="http://schemas.microsoft.com/office/drawing/2014/main" id="{9800F137-EF63-4D7B-B4D0-8B22D997918D}"/>
              </a:ext>
            </a:extLst>
          </p:cNvPr>
          <p:cNvSpPr txBox="1"/>
          <p:nvPr/>
        </p:nvSpPr>
        <p:spPr>
          <a:xfrm>
            <a:off x="3933256" y="4491002"/>
            <a:ext cx="1324402" cy="1585049"/>
          </a:xfrm>
          <a:prstGeom prst="rect">
            <a:avLst/>
          </a:prstGeom>
          <a:noFill/>
        </p:spPr>
        <p:txBody>
          <a:bodyPr wrap="none" rtlCol="0">
            <a:spAutoFit/>
          </a:bodyPr>
          <a:lstStyle/>
          <a:p>
            <a:pPr algn="ctr"/>
            <a:endParaRPr lang="en-US" sz="2000" dirty="0"/>
          </a:p>
          <a:p>
            <a:pPr algn="ctr"/>
            <a:endParaRPr lang="en-US" dirty="0"/>
          </a:p>
          <a:p>
            <a:pPr algn="ctr"/>
            <a:endParaRPr lang="en-US" dirty="0"/>
          </a:p>
          <a:p>
            <a:pPr algn="ctr"/>
            <a:endParaRPr lang="en-US" dirty="0"/>
          </a:p>
          <a:p>
            <a:pPr algn="ctr"/>
            <a:r>
              <a:rPr lang="en-US" dirty="0"/>
              <a:t>CORS 2022</a:t>
            </a:r>
          </a:p>
          <a:p>
            <a:pPr algn="ctr"/>
            <a:r>
              <a:rPr lang="en-US" sz="500" dirty="0"/>
              <a:t> </a:t>
            </a:r>
            <a:endParaRPr lang="en-US" sz="2000" dirty="0"/>
          </a:p>
        </p:txBody>
      </p:sp>
      <p:sp>
        <p:nvSpPr>
          <p:cNvPr id="9" name="Rectangle 8">
            <a:extLst>
              <a:ext uri="{FF2B5EF4-FFF2-40B4-BE49-F238E27FC236}">
                <a16:creationId xmlns:a16="http://schemas.microsoft.com/office/drawing/2014/main" id="{1EAD5053-EAE3-47CC-B0EA-F8D2A7641996}"/>
              </a:ext>
            </a:extLst>
          </p:cNvPr>
          <p:cNvSpPr/>
          <p:nvPr/>
        </p:nvSpPr>
        <p:spPr>
          <a:xfrm>
            <a:off x="362754" y="3126785"/>
            <a:ext cx="8465406" cy="430887"/>
          </a:xfrm>
          <a:prstGeom prst="rect">
            <a:avLst/>
          </a:prstGeom>
        </p:spPr>
        <p:txBody>
          <a:bodyPr wrap="square">
            <a:spAutoFit/>
          </a:bodyPr>
          <a:lstStyle/>
          <a:p>
            <a:pPr algn="ctr"/>
            <a:r>
              <a:rPr lang="en-US" sz="2200" b="1" dirty="0"/>
              <a:t>Titing Cui, Michael L. Hamilton</a:t>
            </a:r>
            <a:endParaRPr lang="en-US" sz="2200" b="1" dirty="0">
              <a:solidFill>
                <a:srgbClr val="8C1515"/>
              </a:solidFill>
            </a:endParaRP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3670675" y="3727372"/>
            <a:ext cx="1556154" cy="1556154"/>
          </a:xfrm>
          <a:prstGeom prst="rect">
            <a:avLst/>
          </a:prstGeom>
        </p:spPr>
      </p:pic>
    </p:spTree>
    <p:extLst>
      <p:ext uri="{BB962C8B-B14F-4D97-AF65-F5344CB8AC3E}">
        <p14:creationId xmlns:p14="http://schemas.microsoft.com/office/powerpoint/2010/main" val="874272109"/>
      </p:ext>
    </p:extLst>
  </p:cSld>
  <p:clrMapOvr>
    <a:masterClrMapping/>
  </p:clrMapOvr>
  <mc:AlternateContent xmlns:mc="http://schemas.openxmlformats.org/markup-compatibility/2006" xmlns:p14="http://schemas.microsoft.com/office/powerpoint/2010/main">
    <mc:Choice Requires="p14">
      <p:transition spd="slow" p14:dur="2000" advTm="22341"/>
    </mc:Choice>
    <mc:Fallback xmlns="">
      <p:transition spd="slow" advTm="223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pic>
        <p:nvPicPr>
          <p:cNvPr id="10" name="Picture 9">
            <a:extLst>
              <a:ext uri="{FF2B5EF4-FFF2-40B4-BE49-F238E27FC236}">
                <a16:creationId xmlns:a16="http://schemas.microsoft.com/office/drawing/2014/main" id="{6ACBBDA5-C86E-B343-88F6-AAC9BC420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2219276"/>
            <a:ext cx="762000" cy="2442308"/>
          </a:xfrm>
          <a:prstGeom prst="rect">
            <a:avLst/>
          </a:prstGeom>
        </p:spPr>
      </p:pic>
      <p:pic>
        <p:nvPicPr>
          <p:cNvPr id="3" name="Picture 2">
            <a:extLst>
              <a:ext uri="{FF2B5EF4-FFF2-40B4-BE49-F238E27FC236}">
                <a16:creationId xmlns:a16="http://schemas.microsoft.com/office/drawing/2014/main" id="{8F170B5C-402D-B9D4-90E9-F2FA72FA308B}"/>
              </a:ext>
            </a:extLst>
          </p:cNvPr>
          <p:cNvPicPr>
            <a:picLocks noChangeAspect="1"/>
          </p:cNvPicPr>
          <p:nvPr/>
        </p:nvPicPr>
        <p:blipFill>
          <a:blip r:embed="rId4"/>
          <a:stretch>
            <a:fillRect/>
          </a:stretch>
        </p:blipFill>
        <p:spPr>
          <a:xfrm>
            <a:off x="2089025" y="2005212"/>
            <a:ext cx="2871595" cy="2713733"/>
          </a:xfrm>
          <a:prstGeom prst="rect">
            <a:avLst/>
          </a:prstGeom>
        </p:spPr>
      </p:pic>
      <p:cxnSp>
        <p:nvCxnSpPr>
          <p:cNvPr id="6" name="Straight Arrow Connector 5">
            <a:extLst>
              <a:ext uri="{FF2B5EF4-FFF2-40B4-BE49-F238E27FC236}">
                <a16:creationId xmlns:a16="http://schemas.microsoft.com/office/drawing/2014/main" id="{2EE48D67-9C90-C940-37B1-948A128B02D9}"/>
              </a:ext>
            </a:extLst>
          </p:cNvPr>
          <p:cNvCxnSpPr/>
          <p:nvPr/>
        </p:nvCxnSpPr>
        <p:spPr>
          <a:xfrm>
            <a:off x="960120" y="5097780"/>
            <a:ext cx="764667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sp>
        <p:nvSpPr>
          <p:cNvPr id="4" name="&quot;Not Allowed&quot; Symbol 3">
            <a:extLst>
              <a:ext uri="{FF2B5EF4-FFF2-40B4-BE49-F238E27FC236}">
                <a16:creationId xmlns:a16="http://schemas.microsoft.com/office/drawing/2014/main" id="{EB0077CF-DB88-4125-948C-DD0B49C013D5}"/>
              </a:ext>
            </a:extLst>
          </p:cNvPr>
          <p:cNvSpPr/>
          <p:nvPr/>
        </p:nvSpPr>
        <p:spPr>
          <a:xfrm>
            <a:off x="2425984" y="1884689"/>
            <a:ext cx="2218752" cy="2732980"/>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7">
            <a:extLst>
              <a:ext uri="{FF2B5EF4-FFF2-40B4-BE49-F238E27FC236}">
                <a16:creationId xmlns:a16="http://schemas.microsoft.com/office/drawing/2014/main" id="{43A545D6-A907-2403-897C-FC60690C8B4C}"/>
              </a:ext>
            </a:extLst>
          </p:cNvPr>
          <p:cNvSpPr>
            <a:spLocks noGrp="1"/>
          </p:cNvSpPr>
          <p:nvPr>
            <p:ph type="sldNum" sz="quarter" idx="12"/>
          </p:nvPr>
        </p:nvSpPr>
        <p:spPr/>
        <p:txBody>
          <a:bodyPr/>
          <a:lstStyle/>
          <a:p>
            <a:fld id="{705901FA-2A38-44CC-AC05-D8A1C1E6BF05}" type="slidenum">
              <a:rPr lang="en-US" smtClean="0"/>
              <a:t>10</a:t>
            </a:fld>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FF57BB-C294-AAA4-5C8E-828D90BE1B43}"/>
                  </a:ext>
                </a:extLst>
              </p:cNvPr>
              <p:cNvSpPr txBox="1"/>
              <p:nvPr/>
            </p:nvSpPr>
            <p:spPr>
              <a:xfrm>
                <a:off x="960120" y="5600701"/>
                <a:ext cx="1666097" cy="1200329"/>
              </a:xfrm>
              <a:prstGeom prst="rect">
                <a:avLst/>
              </a:prstGeom>
              <a:noFill/>
            </p:spPr>
            <p:txBody>
              <a:bodyPr wrap="none" rtlCol="0">
                <a:spAutoFit/>
              </a:bodyPr>
              <a:lstStyle/>
              <a:p>
                <a:r>
                  <a:rPr lang="en-US" dirty="0">
                    <a:solidFill>
                      <a:schemeClr val="tx2"/>
                    </a:solidFill>
                  </a:rPr>
                  <a:t>Price: </a:t>
                </a:r>
                <a14:m>
                  <m:oMath xmlns:m="http://schemas.openxmlformats.org/officeDocument/2006/math">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sSup>
                      <m:sSupPr>
                        <m:ctrlPr>
                          <a:rPr lang="en-US" b="0" i="1" dirty="0" smtClean="0">
                            <a:solidFill>
                              <a:schemeClr val="tx2"/>
                            </a:solidFill>
                            <a:latin typeface="Cambria Math" panose="02040503050406030204" pitchFamily="18" charset="0"/>
                          </a:rPr>
                        </m:ctrlPr>
                      </m:sSupPr>
                      <m:e>
                        <m:r>
                          <a:rPr lang="en-US" b="0" i="1" dirty="0" smtClean="0">
                            <a:solidFill>
                              <a:schemeClr val="tx2"/>
                            </a:solidFill>
                            <a:latin typeface="Cambria Math" panose="02040503050406030204" pitchFamily="18" charset="0"/>
                          </a:rPr>
                          <m:t>𝛿</m:t>
                        </m:r>
                      </m:e>
                      <m:sup>
                        <m:r>
                          <a:rPr lang="en-US" b="0" i="1" dirty="0" smtClean="0">
                            <a:solidFill>
                              <a:schemeClr val="tx2"/>
                            </a:solidFill>
                            <a:latin typeface="Cambria Math" panose="02040503050406030204" pitchFamily="18" charset="0"/>
                          </a:rPr>
                          <m:t>𝑡</m:t>
                        </m:r>
                      </m:sup>
                    </m:sSup>
                  </m:oMath>
                </a14:m>
                <a:endParaRPr lang="en-US" dirty="0">
                  <a:solidFill>
                    <a:schemeClr val="tx2"/>
                  </a:solidFill>
                </a:endParaRPr>
              </a:p>
              <a:p>
                <a:r>
                  <a:rPr lang="en-US" dirty="0">
                    <a:solidFill>
                      <a:schemeClr val="tx2"/>
                    </a:solidFill>
                  </a:rPr>
                  <a:t>Revenue: </a:t>
                </a:r>
                <a14:m>
                  <m:oMath xmlns:m="http://schemas.openxmlformats.org/officeDocument/2006/math">
                    <m:r>
                      <a:rPr lang="en-US" b="0"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Cost: </a:t>
                </a:r>
                <a14:m>
                  <m:oMath xmlns:m="http://schemas.openxmlformats.org/officeDocument/2006/math">
                    <m:r>
                      <a:rPr lang="en-US" i="1" dirty="0" smtClean="0">
                        <a:solidFill>
                          <a:schemeClr val="tx2"/>
                        </a:solidFill>
                        <a:latin typeface="Cambria Math" panose="02040503050406030204" pitchFamily="18" charset="0"/>
                      </a:rPr>
                      <m:t>𝑐</m:t>
                    </m:r>
                  </m:oMath>
                </a14:m>
                <a:endParaRPr lang="en-US" dirty="0">
                  <a:solidFill>
                    <a:schemeClr val="tx2"/>
                  </a:solidFill>
                </a:endParaRPr>
              </a:p>
            </p:txBody>
          </p:sp>
        </mc:Choice>
        <mc:Fallback xmlns="">
          <p:sp>
            <p:nvSpPr>
              <p:cNvPr id="15" name="TextBox 14">
                <a:extLst>
                  <a:ext uri="{FF2B5EF4-FFF2-40B4-BE49-F238E27FC236}">
                    <a16:creationId xmlns:a16="http://schemas.microsoft.com/office/drawing/2014/main" id="{27FF57BB-C294-AAA4-5C8E-828D90BE1B43}"/>
                  </a:ext>
                </a:extLst>
              </p:cNvPr>
              <p:cNvSpPr txBox="1">
                <a:spLocks noRot="1" noChangeAspect="1" noMove="1" noResize="1" noEditPoints="1" noAdjustHandles="1" noChangeArrowheads="1" noChangeShapeType="1" noTextEdit="1"/>
              </p:cNvSpPr>
              <p:nvPr/>
            </p:nvSpPr>
            <p:spPr>
              <a:xfrm>
                <a:off x="960120" y="5600701"/>
                <a:ext cx="1666097" cy="1200329"/>
              </a:xfrm>
              <a:prstGeom prst="rect">
                <a:avLst/>
              </a:prstGeom>
              <a:blipFill>
                <a:blip r:embed="rId5"/>
                <a:stretch>
                  <a:fillRect l="-3297"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2393969052"/>
      </p:ext>
    </p:extLst>
  </p:cSld>
  <p:clrMapOvr>
    <a:masterClrMapping/>
  </p:clrMapOvr>
  <mc:AlternateContent xmlns:mc="http://schemas.openxmlformats.org/markup-compatibility/2006" xmlns:p14="http://schemas.microsoft.com/office/powerpoint/2010/main">
    <mc:Choice Requires="p14">
      <p:transition spd="slow" p14:dur="2000" advTm="520"/>
    </mc:Choice>
    <mc:Fallback xmlns="">
      <p:transition spd="slow" advTm="52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pic>
        <p:nvPicPr>
          <p:cNvPr id="10" name="Picture 9">
            <a:extLst>
              <a:ext uri="{FF2B5EF4-FFF2-40B4-BE49-F238E27FC236}">
                <a16:creationId xmlns:a16="http://schemas.microsoft.com/office/drawing/2014/main" id="{6ACBBDA5-C86E-B343-88F6-AAC9BC420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 y="2219276"/>
            <a:ext cx="762000" cy="2442308"/>
          </a:xfrm>
          <a:prstGeom prst="rect">
            <a:avLst/>
          </a:prstGeom>
        </p:spPr>
      </p:pic>
      <p:cxnSp>
        <p:nvCxnSpPr>
          <p:cNvPr id="6" name="Straight Arrow Connector 5">
            <a:extLst>
              <a:ext uri="{FF2B5EF4-FFF2-40B4-BE49-F238E27FC236}">
                <a16:creationId xmlns:a16="http://schemas.microsoft.com/office/drawing/2014/main" id="{2EE48D67-9C90-C940-37B1-948A128B02D9}"/>
              </a:ext>
            </a:extLst>
          </p:cNvPr>
          <p:cNvCxnSpPr/>
          <p:nvPr/>
        </p:nvCxnSpPr>
        <p:spPr>
          <a:xfrm>
            <a:off x="960120" y="5097780"/>
            <a:ext cx="764667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pic>
        <p:nvPicPr>
          <p:cNvPr id="17" name="Picture 16">
            <a:extLst>
              <a:ext uri="{FF2B5EF4-FFF2-40B4-BE49-F238E27FC236}">
                <a16:creationId xmlns:a16="http://schemas.microsoft.com/office/drawing/2014/main" id="{479BF5BB-43D2-2640-2AFD-1A560A41E01C}"/>
              </a:ext>
            </a:extLst>
          </p:cNvPr>
          <p:cNvPicPr>
            <a:picLocks noChangeAspect="1"/>
          </p:cNvPicPr>
          <p:nvPr/>
        </p:nvPicPr>
        <p:blipFill>
          <a:blip r:embed="rId5"/>
          <a:stretch>
            <a:fillRect/>
          </a:stretch>
        </p:blipFill>
        <p:spPr>
          <a:xfrm>
            <a:off x="4155946" y="2140453"/>
            <a:ext cx="2418000" cy="2454407"/>
          </a:xfrm>
          <a:prstGeom prst="rect">
            <a:avLst/>
          </a:prstGeom>
        </p:spPr>
      </p:pic>
      <p:sp>
        <p:nvSpPr>
          <p:cNvPr id="3" name="Slide Number Placeholder 2">
            <a:extLst>
              <a:ext uri="{FF2B5EF4-FFF2-40B4-BE49-F238E27FC236}">
                <a16:creationId xmlns:a16="http://schemas.microsoft.com/office/drawing/2014/main" id="{4BD2AD93-D10B-3A5A-4871-6CF4125AF675}"/>
              </a:ext>
            </a:extLst>
          </p:cNvPr>
          <p:cNvSpPr>
            <a:spLocks noGrp="1"/>
          </p:cNvSpPr>
          <p:nvPr>
            <p:ph type="sldNum" sz="quarter" idx="12"/>
          </p:nvPr>
        </p:nvSpPr>
        <p:spPr/>
        <p:txBody>
          <a:bodyPr/>
          <a:lstStyle/>
          <a:p>
            <a:fld id="{705901FA-2A38-44CC-AC05-D8A1C1E6BF05}" type="slidenum">
              <a:rPr lang="en-US" smtClean="0"/>
              <a:t>11</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201F807-11D4-5860-04D4-575FB04FBEB3}"/>
                  </a:ext>
                </a:extLst>
              </p:cNvPr>
              <p:cNvSpPr txBox="1"/>
              <p:nvPr/>
            </p:nvSpPr>
            <p:spPr>
              <a:xfrm>
                <a:off x="960120" y="5600701"/>
                <a:ext cx="1683731" cy="1200329"/>
              </a:xfrm>
              <a:prstGeom prst="rect">
                <a:avLst/>
              </a:prstGeom>
              <a:noFill/>
            </p:spPr>
            <p:txBody>
              <a:bodyPr wrap="none" rtlCol="0">
                <a:spAutoFit/>
              </a:bodyPr>
              <a:lstStyle/>
              <a:p>
                <a:r>
                  <a:rPr lang="en-US" dirty="0">
                    <a:solidFill>
                      <a:schemeClr val="tx2"/>
                    </a:solidFill>
                  </a:rPr>
                  <a:t>Price: p</a:t>
                </a: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sSup>
                      <m:sSupPr>
                        <m:ctrlPr>
                          <a:rPr lang="en-US" b="0" i="1" dirty="0" smtClean="0">
                            <a:solidFill>
                              <a:schemeClr val="tx2"/>
                            </a:solidFill>
                            <a:latin typeface="Cambria Math" panose="02040503050406030204" pitchFamily="18" charset="0"/>
                          </a:rPr>
                        </m:ctrlPr>
                      </m:sSupPr>
                      <m:e>
                        <m:r>
                          <a:rPr lang="en-US" b="0" i="1" dirty="0" smtClean="0">
                            <a:solidFill>
                              <a:schemeClr val="tx2"/>
                            </a:solidFill>
                            <a:latin typeface="Cambria Math" panose="02040503050406030204" pitchFamily="18" charset="0"/>
                          </a:rPr>
                          <m:t>𝛿</m:t>
                        </m:r>
                      </m:e>
                      <m:sup>
                        <m:r>
                          <a:rPr lang="en-US" b="0" i="1" dirty="0" smtClean="0">
                            <a:solidFill>
                              <a:schemeClr val="tx2"/>
                            </a:solidFill>
                            <a:latin typeface="Cambria Math" panose="02040503050406030204" pitchFamily="18" charset="0"/>
                          </a:rPr>
                          <m:t>𝐿</m:t>
                        </m:r>
                      </m:sup>
                    </m:sSup>
                  </m:oMath>
                </a14:m>
                <a:endParaRPr lang="en-US" dirty="0">
                  <a:solidFill>
                    <a:schemeClr val="tx2"/>
                  </a:solidFill>
                </a:endParaRPr>
              </a:p>
              <a:p>
                <a:r>
                  <a:rPr lang="en-US" dirty="0">
                    <a:solidFill>
                      <a:schemeClr val="tx2"/>
                    </a:solidFill>
                  </a:rPr>
                  <a:t>Revenue: </a:t>
                </a:r>
                <a14:m>
                  <m:oMath xmlns:m="http://schemas.openxmlformats.org/officeDocument/2006/math">
                    <m:r>
                      <a:rPr lang="en-US" i="1" dirty="0" smtClean="0">
                        <a:solidFill>
                          <a:schemeClr val="tx2"/>
                        </a:solidFill>
                        <a:latin typeface="Cambria Math" panose="02040503050406030204" pitchFamily="18" charset="0"/>
                      </a:rPr>
                      <m:t>2</m:t>
                    </m:r>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Cost: </a:t>
                </a:r>
                <a14:m>
                  <m:oMath xmlns:m="http://schemas.openxmlformats.org/officeDocument/2006/math">
                    <m:r>
                      <a:rPr lang="en-US" i="1" dirty="0" smtClean="0">
                        <a:solidFill>
                          <a:schemeClr val="tx2"/>
                        </a:solidFill>
                        <a:latin typeface="Cambria Math" panose="02040503050406030204" pitchFamily="18" charset="0"/>
                      </a:rPr>
                      <m:t>𝑐</m:t>
                    </m:r>
                  </m:oMath>
                </a14:m>
                <a:endParaRPr lang="en-US" dirty="0">
                  <a:solidFill>
                    <a:schemeClr val="tx2"/>
                  </a:solidFill>
                </a:endParaRPr>
              </a:p>
            </p:txBody>
          </p:sp>
        </mc:Choice>
        <mc:Fallback xmlns="">
          <p:sp>
            <p:nvSpPr>
              <p:cNvPr id="12" name="TextBox 11">
                <a:extLst>
                  <a:ext uri="{FF2B5EF4-FFF2-40B4-BE49-F238E27FC236}">
                    <a16:creationId xmlns:a16="http://schemas.microsoft.com/office/drawing/2014/main" id="{0201F807-11D4-5860-04D4-575FB04FBEB3}"/>
                  </a:ext>
                </a:extLst>
              </p:cNvPr>
              <p:cNvSpPr txBox="1">
                <a:spLocks noRot="1" noChangeAspect="1" noMove="1" noResize="1" noEditPoints="1" noAdjustHandles="1" noChangeArrowheads="1" noChangeShapeType="1" noTextEdit="1"/>
              </p:cNvSpPr>
              <p:nvPr/>
            </p:nvSpPr>
            <p:spPr>
              <a:xfrm>
                <a:off x="960120" y="5600701"/>
                <a:ext cx="1683731" cy="1200329"/>
              </a:xfrm>
              <a:prstGeom prst="rect">
                <a:avLst/>
              </a:prstGeom>
              <a:blipFill>
                <a:blip r:embed="rId6"/>
                <a:stretch>
                  <a:fillRect l="-3261" t="-3046" b="-710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84037667"/>
      </p:ext>
    </p:extLst>
  </p:cSld>
  <p:clrMapOvr>
    <a:masterClrMapping/>
  </p:clrMapOvr>
  <mc:AlternateContent xmlns:mc="http://schemas.openxmlformats.org/markup-compatibility/2006" xmlns:p14="http://schemas.microsoft.com/office/powerpoint/2010/main">
    <mc:Choice Requires="p14">
      <p:transition spd="slow" p14:dur="2000" advTm="19690"/>
    </mc:Choice>
    <mc:Fallback xmlns="">
      <p:transition spd="slow" advTm="196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pic>
        <p:nvPicPr>
          <p:cNvPr id="10" name="Picture 9">
            <a:extLst>
              <a:ext uri="{FF2B5EF4-FFF2-40B4-BE49-F238E27FC236}">
                <a16:creationId xmlns:a16="http://schemas.microsoft.com/office/drawing/2014/main" id="{6ACBBDA5-C86E-B343-88F6-AAC9BC420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 y="2219276"/>
            <a:ext cx="762000" cy="2442308"/>
          </a:xfrm>
          <a:prstGeom prst="rect">
            <a:avLst/>
          </a:prstGeom>
        </p:spPr>
      </p:pic>
      <p:cxnSp>
        <p:nvCxnSpPr>
          <p:cNvPr id="6" name="Straight Arrow Connector 5">
            <a:extLst>
              <a:ext uri="{FF2B5EF4-FFF2-40B4-BE49-F238E27FC236}">
                <a16:creationId xmlns:a16="http://schemas.microsoft.com/office/drawing/2014/main" id="{2EE48D67-9C90-C940-37B1-948A128B02D9}"/>
              </a:ext>
            </a:extLst>
          </p:cNvPr>
          <p:cNvCxnSpPr/>
          <p:nvPr/>
        </p:nvCxnSpPr>
        <p:spPr>
          <a:xfrm>
            <a:off x="960120" y="5097780"/>
            <a:ext cx="764667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pic>
        <p:nvPicPr>
          <p:cNvPr id="17" name="Picture 16">
            <a:extLst>
              <a:ext uri="{FF2B5EF4-FFF2-40B4-BE49-F238E27FC236}">
                <a16:creationId xmlns:a16="http://schemas.microsoft.com/office/drawing/2014/main" id="{479BF5BB-43D2-2640-2AFD-1A560A41E01C}"/>
              </a:ext>
            </a:extLst>
          </p:cNvPr>
          <p:cNvPicPr>
            <a:picLocks noChangeAspect="1"/>
          </p:cNvPicPr>
          <p:nvPr/>
        </p:nvPicPr>
        <p:blipFill>
          <a:blip r:embed="rId5"/>
          <a:stretch>
            <a:fillRect/>
          </a:stretch>
        </p:blipFill>
        <p:spPr>
          <a:xfrm>
            <a:off x="4155946" y="2140453"/>
            <a:ext cx="2418000" cy="2454407"/>
          </a:xfrm>
          <a:prstGeom prst="rect">
            <a:avLst/>
          </a:prstGeom>
        </p:spPr>
      </p:pic>
      <p:sp>
        <p:nvSpPr>
          <p:cNvPr id="3" name="Heart 2">
            <a:extLst>
              <a:ext uri="{FF2B5EF4-FFF2-40B4-BE49-F238E27FC236}">
                <a16:creationId xmlns:a16="http://schemas.microsoft.com/office/drawing/2014/main" id="{D6455D48-DCE6-46A6-B826-F877CF0391C1}"/>
              </a:ext>
            </a:extLst>
          </p:cNvPr>
          <p:cNvSpPr/>
          <p:nvPr/>
        </p:nvSpPr>
        <p:spPr>
          <a:xfrm>
            <a:off x="4021282" y="2219274"/>
            <a:ext cx="2815925" cy="2442308"/>
          </a:xfrm>
          <a:prstGeom prst="heart">
            <a:avLst/>
          </a:prstGeom>
          <a:noFill/>
          <a:ln w="38100">
            <a:solidFill>
              <a:srgbClr val="00B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A91A4784-F2AD-4537-8D21-9F1020654C2B}"/>
              </a:ext>
            </a:extLst>
          </p:cNvPr>
          <p:cNvCxnSpPr>
            <a:cxnSpLocks/>
          </p:cNvCxnSpPr>
          <p:nvPr/>
        </p:nvCxnSpPr>
        <p:spPr>
          <a:xfrm flipH="1">
            <a:off x="405245" y="4697730"/>
            <a:ext cx="554876" cy="42291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8B971AC-FCEB-35AB-0B56-56899781FA88}"/>
              </a:ext>
            </a:extLst>
          </p:cNvPr>
          <p:cNvSpPr>
            <a:spLocks noGrp="1"/>
          </p:cNvSpPr>
          <p:nvPr>
            <p:ph type="sldNum" sz="quarter" idx="12"/>
          </p:nvPr>
        </p:nvSpPr>
        <p:spPr/>
        <p:txBody>
          <a:bodyPr/>
          <a:lstStyle/>
          <a:p>
            <a:fld id="{705901FA-2A38-44CC-AC05-D8A1C1E6BF05}" type="slidenum">
              <a:rPr lang="en-US" smtClean="0"/>
              <a:t>12</a:t>
            </a:fld>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3654AE-38DC-EFAD-F7D3-6B3348F3C130}"/>
                  </a:ext>
                </a:extLst>
              </p:cNvPr>
              <p:cNvSpPr txBox="1"/>
              <p:nvPr/>
            </p:nvSpPr>
            <p:spPr>
              <a:xfrm>
                <a:off x="960120" y="5600701"/>
                <a:ext cx="1683731" cy="1200329"/>
              </a:xfrm>
              <a:prstGeom prst="rect">
                <a:avLst/>
              </a:prstGeom>
              <a:noFill/>
            </p:spPr>
            <p:txBody>
              <a:bodyPr wrap="none" rtlCol="0">
                <a:spAutoFit/>
              </a:bodyPr>
              <a:lstStyle/>
              <a:p>
                <a:r>
                  <a:rPr lang="en-US" dirty="0">
                    <a:solidFill>
                      <a:schemeClr val="tx2"/>
                    </a:solidFill>
                  </a:rPr>
                  <a:t>Price: p</a:t>
                </a: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sSup>
                      <m:sSupPr>
                        <m:ctrlPr>
                          <a:rPr lang="en-US" b="0" i="1" dirty="0" smtClean="0">
                            <a:solidFill>
                              <a:schemeClr val="tx2"/>
                            </a:solidFill>
                            <a:latin typeface="Cambria Math" panose="02040503050406030204" pitchFamily="18" charset="0"/>
                          </a:rPr>
                        </m:ctrlPr>
                      </m:sSupPr>
                      <m:e>
                        <m:r>
                          <a:rPr lang="en-US" b="0" i="1" dirty="0" smtClean="0">
                            <a:solidFill>
                              <a:schemeClr val="tx2"/>
                            </a:solidFill>
                            <a:latin typeface="Cambria Math" panose="02040503050406030204" pitchFamily="18" charset="0"/>
                          </a:rPr>
                          <m:t>𝛿</m:t>
                        </m:r>
                      </m:e>
                      <m:sup>
                        <m:r>
                          <a:rPr lang="en-US" b="0" i="1" dirty="0" smtClean="0">
                            <a:solidFill>
                              <a:schemeClr val="tx2"/>
                            </a:solidFill>
                            <a:latin typeface="Cambria Math" panose="02040503050406030204" pitchFamily="18" charset="0"/>
                          </a:rPr>
                          <m:t>𝐿</m:t>
                        </m:r>
                      </m:sup>
                    </m:sSup>
                  </m:oMath>
                </a14:m>
                <a:endParaRPr lang="en-US" dirty="0">
                  <a:solidFill>
                    <a:schemeClr val="tx2"/>
                  </a:solidFill>
                </a:endParaRPr>
              </a:p>
              <a:p>
                <a:r>
                  <a:rPr lang="en-US" dirty="0">
                    <a:solidFill>
                      <a:schemeClr val="tx2"/>
                    </a:solidFill>
                  </a:rPr>
                  <a:t>Revenue: </a:t>
                </a:r>
                <a14:m>
                  <m:oMath xmlns:m="http://schemas.openxmlformats.org/officeDocument/2006/math">
                    <m:r>
                      <a:rPr lang="en-US" i="1" dirty="0" smtClean="0">
                        <a:solidFill>
                          <a:schemeClr val="tx2"/>
                        </a:solidFill>
                        <a:latin typeface="Cambria Math" panose="02040503050406030204" pitchFamily="18" charset="0"/>
                      </a:rPr>
                      <m:t>2</m:t>
                    </m:r>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Cost: </a:t>
                </a:r>
                <a14:m>
                  <m:oMath xmlns:m="http://schemas.openxmlformats.org/officeDocument/2006/math">
                    <m:r>
                      <a:rPr lang="en-US" i="1" dirty="0" smtClean="0">
                        <a:solidFill>
                          <a:schemeClr val="tx2"/>
                        </a:solidFill>
                        <a:latin typeface="Cambria Math" panose="02040503050406030204" pitchFamily="18" charset="0"/>
                      </a:rPr>
                      <m:t>𝑐</m:t>
                    </m:r>
                    <m:r>
                      <a:rPr lang="en-US" b="0" i="1" dirty="0" smtClean="0">
                        <a:solidFill>
                          <a:schemeClr val="tx2"/>
                        </a:solidFill>
                        <a:latin typeface="Cambria Math" panose="02040503050406030204" pitchFamily="18" charset="0"/>
                      </a:rPr>
                      <m:t>+0.5</m:t>
                    </m:r>
                    <m:r>
                      <a:rPr lang="en-US" b="0" i="1" dirty="0" smtClean="0">
                        <a:solidFill>
                          <a:schemeClr val="tx2"/>
                        </a:solidFill>
                        <a:latin typeface="Cambria Math" panose="02040503050406030204" pitchFamily="18" charset="0"/>
                      </a:rPr>
                      <m:t>𝑐</m:t>
                    </m:r>
                  </m:oMath>
                </a14:m>
                <a:endParaRPr lang="en-US" dirty="0">
                  <a:solidFill>
                    <a:schemeClr val="tx2"/>
                  </a:solidFill>
                </a:endParaRPr>
              </a:p>
            </p:txBody>
          </p:sp>
        </mc:Choice>
        <mc:Fallback xmlns="">
          <p:sp>
            <p:nvSpPr>
              <p:cNvPr id="15" name="TextBox 14">
                <a:extLst>
                  <a:ext uri="{FF2B5EF4-FFF2-40B4-BE49-F238E27FC236}">
                    <a16:creationId xmlns:a16="http://schemas.microsoft.com/office/drawing/2014/main" id="{9D3654AE-38DC-EFAD-F7D3-6B3348F3C130}"/>
                  </a:ext>
                </a:extLst>
              </p:cNvPr>
              <p:cNvSpPr txBox="1">
                <a:spLocks noRot="1" noChangeAspect="1" noMove="1" noResize="1" noEditPoints="1" noAdjustHandles="1" noChangeArrowheads="1" noChangeShapeType="1" noTextEdit="1"/>
              </p:cNvSpPr>
              <p:nvPr/>
            </p:nvSpPr>
            <p:spPr>
              <a:xfrm>
                <a:off x="960120" y="5600701"/>
                <a:ext cx="1683731" cy="1200329"/>
              </a:xfrm>
              <a:prstGeom prst="rect">
                <a:avLst/>
              </a:prstGeom>
              <a:blipFill>
                <a:blip r:embed="rId6"/>
                <a:stretch>
                  <a:fillRect l="-3261" t="-3046" b="-710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80978045"/>
      </p:ext>
    </p:extLst>
  </p:cSld>
  <p:clrMapOvr>
    <a:masterClrMapping/>
  </p:clrMapOvr>
  <mc:AlternateContent xmlns:mc="http://schemas.openxmlformats.org/markup-compatibility/2006" xmlns:p14="http://schemas.microsoft.com/office/powerpoint/2010/main">
    <mc:Choice Requires="p14">
      <p:transition spd="slow" p14:dur="2000" advTm="2424"/>
    </mc:Choice>
    <mc:Fallback xmlns="">
      <p:transition spd="slow" advTm="24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EFDBEB8-E168-8BB0-CBD2-95D405294A3A}"/>
              </a:ext>
            </a:extLst>
          </p:cNvPr>
          <p:cNvSpPr/>
          <p:nvPr/>
        </p:nvSpPr>
        <p:spPr>
          <a:xfrm>
            <a:off x="476885" y="1597794"/>
            <a:ext cx="8293042" cy="31786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a:extLst>
              <a:ext uri="{FF2B5EF4-FFF2-40B4-BE49-F238E27FC236}">
                <a16:creationId xmlns:a16="http://schemas.microsoft.com/office/drawing/2014/main" id="{04CB7188-63B4-58AF-DF4A-A3EE2C6669FF}"/>
              </a:ext>
            </a:extLst>
          </p:cNvPr>
          <p:cNvSpPr>
            <a:spLocks noGrp="1"/>
          </p:cNvSpPr>
          <p:nvPr>
            <p:ph type="title"/>
          </p:nvPr>
        </p:nvSpPr>
        <p:spPr>
          <a:xfrm>
            <a:off x="628650" y="365126"/>
            <a:ext cx="7886700" cy="1325563"/>
          </a:xfrm>
        </p:spPr>
        <p:txBody>
          <a:bodyPr>
            <a:normAutofit/>
          </a:bodyPr>
          <a:lstStyle/>
          <a:p>
            <a:r>
              <a:rPr lang="en-US" sz="3600" dirty="0"/>
              <a:t>Model: ODP</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3E7251E-E9F3-A2B8-5CAA-8300B6CEAD9A}"/>
                  </a:ext>
                </a:extLst>
              </p:cNvPr>
              <p:cNvSpPr txBox="1"/>
              <p:nvPr/>
            </p:nvSpPr>
            <p:spPr>
              <a:xfrm>
                <a:off x="486145" y="1650670"/>
                <a:ext cx="7863840" cy="1400383"/>
              </a:xfrm>
              <a:prstGeom prst="rect">
                <a:avLst/>
              </a:prstGeom>
              <a:noFill/>
            </p:spPr>
            <p:txBody>
              <a:bodyPr wrap="square" rtlCol="0">
                <a:spAutoFit/>
              </a:bodyPr>
              <a:lstStyle/>
              <a:p>
                <a:pPr>
                  <a:spcBef>
                    <a:spcPts val="1200"/>
                  </a:spcBef>
                  <a:spcAft>
                    <a:spcPts val="600"/>
                  </a:spcAft>
                </a:pPr>
                <a:r>
                  <a:rPr lang="en-US" sz="2000" b="1" dirty="0"/>
                  <a:t>Freemium Pricing (FP)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r>
                  <a:rPr lang="en-US" sz="2000" b="1" dirty="0"/>
                  <a:t>)</a:t>
                </a:r>
                <a:endParaRPr lang="en-US" sz="2000" dirty="0">
                  <a:solidFill>
                    <a:schemeClr val="tx2"/>
                  </a:solidFill>
                </a:endParaRPr>
              </a:p>
              <a:p>
                <a:pPr>
                  <a:spcBef>
                    <a:spcPts val="1200"/>
                  </a:spcBef>
                  <a:spcAft>
                    <a:spcPts val="600"/>
                  </a:spcAft>
                </a:pPr>
                <a:r>
                  <a:rPr lang="en-US" sz="2000" dirty="0">
                    <a:solidFill>
                      <a:schemeClr val="tx2"/>
                    </a:solidFill>
                  </a:rPr>
                  <a:t>The platform’s expected profit is</a:t>
                </a:r>
                <a:endParaRPr lang="en-US" sz="2000" b="1" dirty="0">
                  <a:solidFill>
                    <a:schemeClr val="tx2"/>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𝑹</m:t>
                          </m:r>
                        </m:e>
                        <m:sub>
                          <m:r>
                            <a:rPr lang="en-US" sz="2000" b="1" i="1" smtClean="0">
                              <a:solidFill>
                                <a:schemeClr val="tx2"/>
                              </a:solidFill>
                              <a:latin typeface="Cambria Math" panose="02040503050406030204" pitchFamily="18" charset="0"/>
                            </a:rPr>
                            <m:t>𝑭𝑷</m:t>
                          </m:r>
                        </m:sub>
                      </m:sSub>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𝒄</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𝑭</m:t>
                          </m:r>
                        </m:e>
                      </m:d>
                      <m:r>
                        <a:rPr lang="en-US" sz="2000" b="1" i="1" smtClean="0">
                          <a:solidFill>
                            <a:schemeClr val="tx2"/>
                          </a:solidFill>
                          <a:latin typeface="Cambria Math" panose="02040503050406030204" pitchFamily="18" charset="0"/>
                        </a:rPr>
                        <m:t>=</m:t>
                      </m:r>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𝒄</m:t>
                          </m:r>
                        </m:e>
                      </m:d>
                      <m:r>
                        <a:rPr lang="en-US" sz="2000" b="1" i="1" smtClean="0">
                          <a:solidFill>
                            <a:schemeClr val="tx2"/>
                          </a:solidFill>
                          <a:latin typeface="Cambria Math" panose="02040503050406030204" pitchFamily="18" charset="0"/>
                        </a:rPr>
                        <m:t>𝑬</m:t>
                      </m:r>
                      <m:d>
                        <m:dPr>
                          <m:begChr m:val="["/>
                          <m:endChr m:val="]"/>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𝑻𝒊𝒎𝒆</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𝒐𝒏</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𝒑𝒍𝒂𝒕𝒇𝒐𝒓𝒎</m:t>
                          </m:r>
                        </m:e>
                        <m:e>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𝒗</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𝒒</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𝜹</m:t>
                              </m:r>
                            </m:e>
                          </m:d>
                        </m:e>
                      </m:d>
                    </m:oMath>
                  </m:oMathPara>
                </a14:m>
                <a:endParaRPr lang="en-US" sz="2000" b="1" dirty="0">
                  <a:solidFill>
                    <a:schemeClr val="tx2"/>
                  </a:solidFill>
                </a:endParaRPr>
              </a:p>
            </p:txBody>
          </p:sp>
        </mc:Choice>
        <mc:Fallback xmlns="">
          <p:sp>
            <p:nvSpPr>
              <p:cNvPr id="76" name="TextBox 75">
                <a:extLst>
                  <a:ext uri="{FF2B5EF4-FFF2-40B4-BE49-F238E27FC236}">
                    <a16:creationId xmlns:a16="http://schemas.microsoft.com/office/drawing/2014/main" id="{53E7251E-E9F3-A2B8-5CAA-8300B6CEAD9A}"/>
                  </a:ext>
                </a:extLst>
              </p:cNvPr>
              <p:cNvSpPr txBox="1">
                <a:spLocks noRot="1" noChangeAspect="1" noMove="1" noResize="1" noEditPoints="1" noAdjustHandles="1" noChangeArrowheads="1" noChangeShapeType="1" noTextEdit="1"/>
              </p:cNvSpPr>
              <p:nvPr/>
            </p:nvSpPr>
            <p:spPr>
              <a:xfrm>
                <a:off x="486145" y="1650670"/>
                <a:ext cx="7863840" cy="1400383"/>
              </a:xfrm>
              <a:prstGeom prst="rect">
                <a:avLst/>
              </a:prstGeom>
              <a:blipFill>
                <a:blip r:embed="rId3"/>
                <a:stretch>
                  <a:fillRect l="-853" t="-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E7EA140-58DF-8BDD-9C6E-70C07CBE563C}"/>
                  </a:ext>
                </a:extLst>
              </p:cNvPr>
              <p:cNvSpPr txBox="1"/>
              <p:nvPr/>
            </p:nvSpPr>
            <p:spPr>
              <a:xfrm>
                <a:off x="545521" y="3210602"/>
                <a:ext cx="8038467" cy="1875257"/>
              </a:xfrm>
              <a:prstGeom prst="rect">
                <a:avLst/>
              </a:prstGeom>
              <a:noFill/>
            </p:spPr>
            <p:txBody>
              <a:bodyPr wrap="square" rtlCol="0">
                <a:spAutoFit/>
              </a:bodyPr>
              <a:lstStyle/>
              <a:p>
                <a:pPr>
                  <a:spcBef>
                    <a:spcPts val="1200"/>
                  </a:spcBef>
                  <a:spcAft>
                    <a:spcPts val="600"/>
                  </a:spcAft>
                </a:pPr>
                <a:r>
                  <a:rPr lang="en-US" sz="2000" b="1" dirty="0"/>
                  <a:t>Contract Pricing (CP)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oMath>
                </a14:m>
                <a:r>
                  <a:rPr lang="en-US" sz="2000" b="1" dirty="0"/>
                  <a:t>)</a:t>
                </a:r>
              </a:p>
              <a:p>
                <a:pPr>
                  <a:spcBef>
                    <a:spcPts val="1200"/>
                  </a:spcBef>
                  <a:spcAft>
                    <a:spcPts val="600"/>
                  </a:spcAft>
                </a:pPr>
                <a:r>
                  <a:rPr lang="en-US" sz="2000" dirty="0">
                    <a:solidFill>
                      <a:schemeClr val="tx2"/>
                    </a:solidFill>
                  </a:rPr>
                  <a:t>The platform’s expected profit is</a:t>
                </a:r>
                <a:endParaRPr lang="en-US" sz="2000" b="1" dirty="0">
                  <a:solidFill>
                    <a:schemeClr val="tx2"/>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𝑹</m:t>
                          </m:r>
                        </m:e>
                        <m:sub>
                          <m:r>
                            <a:rPr lang="en-US" sz="2000" b="1" i="1" smtClean="0">
                              <a:solidFill>
                                <a:schemeClr val="tx2"/>
                              </a:solidFill>
                              <a:latin typeface="Cambria Math" panose="02040503050406030204" pitchFamily="18" charset="0"/>
                            </a:rPr>
                            <m:t>𝑪𝑷</m:t>
                          </m:r>
                        </m:sub>
                      </m:sSub>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𝒄</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𝑭</m:t>
                          </m:r>
                        </m:e>
                      </m:d>
                      <m:r>
                        <a:rPr lang="en-US" sz="2000" b="1" i="1" smtClean="0">
                          <a:solidFill>
                            <a:schemeClr val="tx2"/>
                          </a:solidFill>
                          <a:latin typeface="Cambria Math" panose="02040503050406030204" pitchFamily="18" charset="0"/>
                        </a:rPr>
                        <m:t>=</m:t>
                      </m:r>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𝒄</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𝑬</m:t>
                          </m:r>
                          <m:d>
                            <m:dPr>
                              <m:begChr m:val="["/>
                              <m:endChr m:val="]"/>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𝑻𝒊𝒎𝒆</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𝒐𝒏</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𝒑𝒍𝒂𝒕𝒇𝒐𝒓𝒎</m:t>
                              </m:r>
                            </m:e>
                            <m:e>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𝑪𝑷</m:t>
                                  </m:r>
                                </m:e>
                              </m:d>
                            </m:e>
                          </m:d>
                        </m:e>
                      </m:d>
                      <m:r>
                        <a:rPr lang="en-US" sz="2000" b="1" i="1" smtClean="0">
                          <a:solidFill>
                            <a:schemeClr val="tx2"/>
                          </a:solidFill>
                          <a:latin typeface="Cambria Math" panose="02040503050406030204" pitchFamily="18" charset="0"/>
                        </a:rPr>
                        <m:t>𝑷𝒓</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𝒗𝑬</m:t>
                      </m:r>
                      <m:r>
                        <a:rPr lang="en-US" sz="2000" b="1" i="1" smtClean="0">
                          <a:solidFill>
                            <a:schemeClr val="tx2"/>
                          </a:solidFill>
                          <a:latin typeface="Cambria Math" panose="02040503050406030204" pitchFamily="18" charset="0"/>
                        </a:rPr>
                        <m:t>[</m:t>
                      </m:r>
                      <m:sSup>
                        <m:sSupPr>
                          <m:ctrlPr>
                            <a:rPr lang="en-US" sz="2000" b="1" i="1" smtClean="0">
                              <a:solidFill>
                                <a:schemeClr val="tx2"/>
                              </a:solidFill>
                              <a:latin typeface="Cambria Math" panose="02040503050406030204" pitchFamily="18" charset="0"/>
                            </a:rPr>
                          </m:ctrlPr>
                        </m:sSupPr>
                        <m:e>
                          <m:r>
                            <a:rPr lang="en-US" sz="2000" b="1" i="1" smtClean="0">
                              <a:solidFill>
                                <a:schemeClr val="tx2"/>
                              </a:solidFill>
                              <a:latin typeface="Cambria Math" panose="02040503050406030204" pitchFamily="18" charset="0"/>
                              <a:ea typeface="Cambria Math" panose="02040503050406030204" pitchFamily="18" charset="0"/>
                            </a:rPr>
                            <m:t>𝜹</m:t>
                          </m:r>
                        </m:e>
                        <m:sup>
                          <m:r>
                            <a:rPr lang="en-US" sz="2000" b="1" i="1" smtClean="0">
                              <a:solidFill>
                                <a:schemeClr val="tx2"/>
                              </a:solidFill>
                              <a:latin typeface="Cambria Math" panose="02040503050406030204" pitchFamily="18" charset="0"/>
                            </a:rPr>
                            <m:t>𝒕</m:t>
                          </m:r>
                        </m:sup>
                      </m:sSup>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m:t>
                      </m:r>
                    </m:oMath>
                  </m:oMathPara>
                </a14:m>
                <a:endParaRPr lang="en-US" sz="2000" b="1" dirty="0">
                  <a:solidFill>
                    <a:schemeClr val="tx2"/>
                  </a:solidFill>
                </a:endParaRPr>
              </a:p>
              <a:p>
                <a:pPr>
                  <a:spcBef>
                    <a:spcPts val="1200"/>
                  </a:spcBef>
                  <a:spcAft>
                    <a:spcPts val="600"/>
                  </a:spcAft>
                </a:pPr>
                <a:endParaRPr lang="en-US" sz="2000" b="1" dirty="0"/>
              </a:p>
            </p:txBody>
          </p:sp>
        </mc:Choice>
        <mc:Fallback xmlns="">
          <p:sp>
            <p:nvSpPr>
              <p:cNvPr id="77" name="TextBox 76">
                <a:extLst>
                  <a:ext uri="{FF2B5EF4-FFF2-40B4-BE49-F238E27FC236}">
                    <a16:creationId xmlns:a16="http://schemas.microsoft.com/office/drawing/2014/main" id="{4E7EA140-58DF-8BDD-9C6E-70C07CBE563C}"/>
                  </a:ext>
                </a:extLst>
              </p:cNvPr>
              <p:cNvSpPr txBox="1">
                <a:spLocks noRot="1" noChangeAspect="1" noMove="1" noResize="1" noEditPoints="1" noAdjustHandles="1" noChangeArrowheads="1" noChangeShapeType="1" noTextEdit="1"/>
              </p:cNvSpPr>
              <p:nvPr/>
            </p:nvSpPr>
            <p:spPr>
              <a:xfrm>
                <a:off x="545521" y="3210602"/>
                <a:ext cx="8038467" cy="1875257"/>
              </a:xfrm>
              <a:prstGeom prst="rect">
                <a:avLst/>
              </a:prstGeom>
              <a:blipFill>
                <a:blip r:embed="rId4"/>
                <a:stretch>
                  <a:fillRect l="-758" t="-1954"/>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3A6820F4-B7BC-6000-1D86-CB5DF8EFC46C}"/>
              </a:ext>
            </a:extLst>
          </p:cNvPr>
          <p:cNvSpPr>
            <a:spLocks noGrp="1"/>
          </p:cNvSpPr>
          <p:nvPr>
            <p:ph type="sldNum" sz="quarter" idx="12"/>
          </p:nvPr>
        </p:nvSpPr>
        <p:spPr/>
        <p:txBody>
          <a:bodyPr/>
          <a:lstStyle/>
          <a:p>
            <a:fld id="{705901FA-2A38-44CC-AC05-D8A1C1E6BF05}" type="slidenum">
              <a:rPr lang="en-US" smtClean="0"/>
              <a:t>13</a:t>
            </a:fld>
            <a:endParaRPr lang="en-US"/>
          </a:p>
        </p:txBody>
      </p:sp>
    </p:spTree>
    <p:extLst>
      <p:ext uri="{BB962C8B-B14F-4D97-AF65-F5344CB8AC3E}">
        <p14:creationId xmlns:p14="http://schemas.microsoft.com/office/powerpoint/2010/main" val="2037745022"/>
      </p:ext>
    </p:extLst>
  </p:cSld>
  <p:clrMapOvr>
    <a:masterClrMapping/>
  </p:clrMapOvr>
  <mc:AlternateContent xmlns:mc="http://schemas.openxmlformats.org/markup-compatibility/2006" xmlns:p14="http://schemas.microsoft.com/office/powerpoint/2010/main">
    <mc:Choice Requires="p14">
      <p:transition spd="slow" p14:dur="2000" advTm="76132"/>
    </mc:Choice>
    <mc:Fallback xmlns="">
      <p:transition spd="slow" advTm="7613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Q1: Why Short Subscriptions?</a:t>
            </a:r>
          </a:p>
        </p:txBody>
      </p:sp>
      <p:sp>
        <p:nvSpPr>
          <p:cNvPr id="38" name="TextBox 37">
            <a:extLst>
              <a:ext uri="{FF2B5EF4-FFF2-40B4-BE49-F238E27FC236}">
                <a16:creationId xmlns:a16="http://schemas.microsoft.com/office/drawing/2014/main" id="{486968C9-3B99-E701-D179-31731420B284}"/>
              </a:ext>
            </a:extLst>
          </p:cNvPr>
          <p:cNvSpPr txBox="1"/>
          <p:nvPr/>
        </p:nvSpPr>
        <p:spPr>
          <a:xfrm>
            <a:off x="628650" y="5116483"/>
            <a:ext cx="8013906" cy="1585049"/>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4"/>
              </a:buBlip>
            </a:pPr>
            <a:r>
              <a:rPr lang="en-US" dirty="0">
                <a:solidFill>
                  <a:schemeClr val="tx2"/>
                </a:solidFill>
              </a:rPr>
              <a:t>No other period length achieves constant factor for all market params.</a:t>
            </a:r>
          </a:p>
          <a:p>
            <a:pPr marL="342900" indent="-342900">
              <a:buBlip>
                <a:blip r:embed="rId4"/>
              </a:buBlip>
            </a:pPr>
            <a:r>
              <a:rPr lang="en-US" dirty="0">
                <a:solidFill>
                  <a:schemeClr val="tx2"/>
                </a:solidFill>
              </a:rPr>
              <a:t>Freemium pricing is robust, guarantees a substantial fraction of optimal profit the platform can achieve.</a:t>
            </a:r>
          </a:p>
          <a:p>
            <a:endParaRPr lang="en-US" dirty="0">
              <a:solidFill>
                <a:schemeClr val="tx2"/>
              </a:solidFill>
            </a:endParaRPr>
          </a:p>
        </p:txBody>
      </p:sp>
      <p:sp>
        <p:nvSpPr>
          <p:cNvPr id="6" name="Rectangle 5">
            <a:extLst>
              <a:ext uri="{FF2B5EF4-FFF2-40B4-BE49-F238E27FC236}">
                <a16:creationId xmlns:a16="http://schemas.microsoft.com/office/drawing/2014/main" id="{61272473-59EA-E343-6556-6D0C11258956}"/>
              </a:ext>
            </a:extLst>
          </p:cNvPr>
          <p:cNvSpPr/>
          <p:nvPr/>
        </p:nvSpPr>
        <p:spPr>
          <a:xfrm>
            <a:off x="579755" y="1654943"/>
            <a:ext cx="8062801" cy="34199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Content Placeholder 10">
                <a:extLst>
                  <a:ext uri="{FF2B5EF4-FFF2-40B4-BE49-F238E27FC236}">
                    <a16:creationId xmlns:a16="http://schemas.microsoft.com/office/drawing/2014/main" id="{152F1460-EBBB-3585-2CCE-E6D26E990D53}"/>
                  </a:ext>
                </a:extLst>
              </p:cNvPr>
              <p:cNvSpPr txBox="1">
                <a:spLocks/>
              </p:cNvSpPr>
              <p:nvPr/>
            </p:nvSpPr>
            <p:spPr>
              <a:xfrm>
                <a:off x="695408" y="1724177"/>
                <a:ext cx="7632459" cy="355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2000" b="1" u="sng" dirty="0">
                    <a:solidFill>
                      <a:schemeClr val="tx1"/>
                    </a:solidFill>
                  </a:rPr>
                  <a:t>Theorem </a:t>
                </a:r>
                <a:r>
                  <a:rPr lang="en-US" sz="2000" u="sng" dirty="0">
                    <a:solidFill>
                      <a:schemeClr val="tx1"/>
                    </a:solidFill>
                  </a:rPr>
                  <a:t>[</a:t>
                </a:r>
                <a14:m>
                  <m:oMath xmlns:m="http://schemas.openxmlformats.org/officeDocument/2006/math">
                    <m:sSub>
                      <m:sSubPr>
                        <m:ctrlPr>
                          <a:rPr lang="en-US" sz="2000" i="1" u="sng" smtClean="0">
                            <a:solidFill>
                              <a:schemeClr val="tx1"/>
                            </a:solidFill>
                            <a:latin typeface="Cambria Math" panose="02040503050406030204" pitchFamily="18" charset="0"/>
                          </a:rPr>
                        </m:ctrlPr>
                      </m:sSubPr>
                      <m:e>
                        <m:r>
                          <a:rPr lang="en-US" sz="2000" i="1" u="sng" smtClean="0">
                            <a:solidFill>
                              <a:schemeClr val="tx1"/>
                            </a:solidFill>
                            <a:latin typeface="Cambria Math" panose="02040503050406030204" pitchFamily="18" charset="0"/>
                          </a:rPr>
                          <m:t>𝑅</m:t>
                        </m:r>
                      </m:e>
                      <m:sub>
                        <m:r>
                          <a:rPr lang="en-US" sz="2000" b="0" i="1" u="sng" smtClean="0">
                            <a:solidFill>
                              <a:schemeClr val="tx1"/>
                            </a:solidFill>
                            <a:latin typeface="Cambria Math" panose="02040503050406030204" pitchFamily="18" charset="0"/>
                          </a:rPr>
                          <m:t>𝐹</m:t>
                        </m:r>
                        <m:r>
                          <a:rPr lang="en-US" sz="2000" i="1" u="sng" smtClean="0">
                            <a:solidFill>
                              <a:schemeClr val="tx1"/>
                            </a:solidFill>
                            <a:latin typeface="Cambria Math" panose="02040503050406030204" pitchFamily="18" charset="0"/>
                          </a:rPr>
                          <m:t>𝑃</m:t>
                        </m:r>
                      </m:sub>
                    </m:sSub>
                  </m:oMath>
                </a14:m>
                <a:r>
                  <a:rPr lang="en-US" sz="2000" u="sng" dirty="0">
                    <a:solidFill>
                      <a:schemeClr val="tx1"/>
                    </a:solidFill>
                  </a:rPr>
                  <a:t> is Approximately Optimal]. </a:t>
                </a:r>
              </a:p>
              <a:p>
                <a:pPr marL="0" indent="0">
                  <a:lnSpc>
                    <a:spcPct val="110000"/>
                  </a:lnSpc>
                  <a:buFont typeface="Arial" panose="020B0604020202020204" pitchFamily="34" charset="0"/>
                  <a:buNone/>
                </a:pPr>
                <a:r>
                  <a:rPr lang="en-US" sz="2000" dirty="0"/>
                  <a:t>For all positive valued distributions </a:t>
                </a:r>
                <a14:m>
                  <m:oMath xmlns:m="http://schemas.openxmlformats.org/officeDocument/2006/math">
                    <m:r>
                      <a:rPr lang="en-US" sz="2000" i="1" dirty="0" smtClean="0">
                        <a:latin typeface="Cambria Math" panose="02040503050406030204" pitchFamily="18" charset="0"/>
                      </a:rPr>
                      <m:t>𝐹</m:t>
                    </m:r>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smtClean="0">
                        <a:latin typeface="Cambria Math" panose="02040503050406030204" pitchFamily="18" charset="0"/>
                      </a:rPr>
                      <m:t>𝑐</m:t>
                    </m:r>
                    <m:r>
                      <a:rPr lang="en-US" sz="2000" i="1" dirty="0" smtClean="0">
                        <a:latin typeface="Cambria Math" panose="02040503050406030204" pitchFamily="18" charset="0"/>
                      </a:rPr>
                      <m:t>, </m:t>
                    </m:r>
                    <m:r>
                      <a:rPr lang="en-US" sz="2000" i="1" dirty="0" smtClean="0">
                        <a:latin typeface="Cambria Math" panose="02040503050406030204" pitchFamily="18" charset="0"/>
                      </a:rPr>
                      <m:t>𝑞</m:t>
                    </m:r>
                    <m:r>
                      <a:rPr lang="en-US" sz="2000" i="1" dirty="0" smtClean="0">
                        <a:latin typeface="Cambria Math" panose="02040503050406030204" pitchFamily="18" charset="0"/>
                      </a:rPr>
                      <m:t>, </m:t>
                    </m:r>
                    <m:r>
                      <a:rPr lang="en-US" sz="2000" i="1" dirty="0" smtClean="0">
                        <a:latin typeface="Cambria Math" panose="02040503050406030204" pitchFamily="18" charset="0"/>
                      </a:rPr>
                      <m:t>𝑇</m:t>
                    </m:r>
                    <m:r>
                      <a:rPr lang="en-US" sz="2000" i="1" dirty="0" smtClean="0">
                        <a:latin typeface="Cambria Math" panose="02040503050406030204" pitchFamily="18" charset="0"/>
                      </a:rPr>
                      <m:t> &gt; 0</m:t>
                    </m:r>
                  </m:oMath>
                </a14:m>
                <a:r>
                  <a:rPr lang="en-US" sz="2000" dirty="0"/>
                  <a:t>, and </a:t>
                </a:r>
                <a14:m>
                  <m:oMath xmlns:m="http://schemas.openxmlformats.org/officeDocument/2006/math">
                    <m:r>
                      <a:rPr lang="en-US" sz="2000" i="1" dirty="0" smtClean="0">
                        <a:latin typeface="Cambria Math" panose="02040503050406030204" pitchFamily="18" charset="0"/>
                      </a:rPr>
                      <m:t>𝛿</m:t>
                    </m:r>
                    <m:r>
                      <a:rPr lang="en-US" sz="2000" i="1" dirty="0" smtClean="0">
                        <a:latin typeface="Cambria Math" panose="02040503050406030204" pitchFamily="18" charset="0"/>
                      </a:rPr>
                      <m:t>∈ (0,1) </m:t>
                    </m:r>
                  </m:oMath>
                </a14:m>
                <a:r>
                  <a:rPr lang="en-US" sz="2000" dirty="0"/>
                  <a:t>, then: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𝑅</m:t>
                              </m:r>
                            </m:e>
                            <m:sub>
                              <m:r>
                                <a:rPr lang="en-US" sz="2000" b="0" i="1" smtClean="0">
                                  <a:latin typeface="Cambria Math" panose="02040503050406030204" pitchFamily="18" charset="0"/>
                                </a:rPr>
                                <m:t>𝐹</m:t>
                              </m:r>
                              <m:r>
                                <a:rPr lang="en-US" sz="2000" i="1" smtClean="0">
                                  <a:latin typeface="Cambria Math" panose="02040503050406030204" pitchFamily="18" charset="0"/>
                                </a:rPr>
                                <m:t>𝑃</m:t>
                              </m:r>
                            </m:sub>
                          </m:sSub>
                          <m:r>
                            <a:rPr lang="en-US" sz="2000" i="1" smtClean="0">
                              <a:latin typeface="Cambria Math" panose="02040503050406030204" pitchFamily="18" charset="0"/>
                            </a:rPr>
                            <m:t>(</m:t>
                          </m:r>
                          <m:r>
                            <a:rPr lang="en-US" sz="2000" i="1" smtClean="0">
                              <a:latin typeface="Cambria Math" panose="02040503050406030204" pitchFamily="18" charset="0"/>
                            </a:rPr>
                            <m:t>𝑐</m:t>
                          </m:r>
                          <m:r>
                            <a:rPr lang="en-US" sz="2000" i="1" smtClean="0">
                              <a:latin typeface="Cambria Math" panose="02040503050406030204" pitchFamily="18" charset="0"/>
                            </a:rPr>
                            <m:t>,</m:t>
                          </m:r>
                          <m:r>
                            <a:rPr lang="en-US" sz="2000" i="1" smtClean="0">
                              <a:latin typeface="Cambria Math" panose="02040503050406030204" pitchFamily="18" charset="0"/>
                            </a:rPr>
                            <m:t>𝐹</m:t>
                          </m:r>
                          <m:r>
                            <a:rPr lang="en-US" sz="2000" i="1" smtClean="0">
                              <a:latin typeface="Cambria Math" panose="02040503050406030204" pitchFamily="18" charset="0"/>
                            </a:rPr>
                            <m:t>)</m:t>
                          </m:r>
                        </m:num>
                        <m:den>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smtClean="0">
                                      <a:latin typeface="Cambria Math" panose="02040503050406030204" pitchFamily="18" charset="0"/>
                                    </a:rPr>
                                    <m:t>max</m:t>
                                  </m:r>
                                </m:e>
                                <m:lim>
                                  <m:r>
                                    <a:rPr lang="en-US" sz="2000" i="1" smtClean="0">
                                      <a:latin typeface="Cambria Math" panose="02040503050406030204" pitchFamily="18" charset="0"/>
                                    </a:rPr>
                                    <m:t>𝐿</m:t>
                                  </m:r>
                                </m:lim>
                              </m:limLow>
                            </m:fName>
                            <m:e>
                              <m:r>
                                <a:rPr lang="en-US" sz="2000" i="1" smtClean="0">
                                  <a:latin typeface="Cambria Math" panose="02040503050406030204" pitchFamily="18" charset="0"/>
                                </a:rPr>
                                <m:t>𝑅</m:t>
                              </m:r>
                              <m:r>
                                <a:rPr lang="en-US" sz="2000" i="1" smtClean="0">
                                  <a:latin typeface="Cambria Math" panose="02040503050406030204" pitchFamily="18" charset="0"/>
                                </a:rPr>
                                <m:t>(</m:t>
                              </m:r>
                              <m:r>
                                <a:rPr lang="en-US" sz="2000" i="1" smtClean="0">
                                  <a:latin typeface="Cambria Math" panose="02040503050406030204" pitchFamily="18" charset="0"/>
                                </a:rPr>
                                <m:t>𝑐</m:t>
                              </m:r>
                              <m:r>
                                <a:rPr lang="en-US" sz="2000" i="1" smtClean="0">
                                  <a:latin typeface="Cambria Math" panose="02040503050406030204" pitchFamily="18" charset="0"/>
                                </a:rPr>
                                <m:t>,</m:t>
                              </m:r>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𝐹</m:t>
                              </m:r>
                              <m:r>
                                <a:rPr lang="en-US" sz="2000" i="1" smtClean="0">
                                  <a:latin typeface="Cambria Math" panose="02040503050406030204" pitchFamily="18" charset="0"/>
                                </a:rPr>
                                <m:t>)</m:t>
                              </m:r>
                            </m:e>
                          </m:func>
                        </m:den>
                      </m:f>
                      <m:r>
                        <a:rPr lang="en-US" sz="2000" i="1" smtClean="0">
                          <a:latin typeface="Cambria Math" panose="02040503050406030204" pitchFamily="18" charset="0"/>
                        </a:rPr>
                        <m:t>≥</m:t>
                      </m:r>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r>
                                <a:rPr lang="en-US" sz="2000" i="1" smtClean="0">
                                  <a:latin typeface="Cambria Math" panose="02040503050406030204" pitchFamily="18" charset="0"/>
                                </a:rPr>
                                <m:t>1−</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𝑞</m:t>
                                  </m:r>
                                </m:num>
                                <m:den>
                                  <m:func>
                                    <m:funcPr>
                                      <m:ctrlPr>
                                        <a:rPr lang="en-US" sz="2000" i="1" dirty="0" smtClean="0">
                                          <a:latin typeface="Cambria Math" panose="02040503050406030204" pitchFamily="18" charset="0"/>
                                        </a:rPr>
                                      </m:ctrlPr>
                                    </m:funcPr>
                                    <m:fName>
                                      <m:r>
                                        <m:rPr>
                                          <m:sty m:val="p"/>
                                        </m:rPr>
                                        <a:rPr lang="en-US" sz="2000" dirty="0" smtClean="0">
                                          <a:latin typeface="Cambria Math" panose="02040503050406030204" pitchFamily="18" charset="0"/>
                                        </a:rPr>
                                        <m:t>log</m:t>
                                      </m:r>
                                    </m:fName>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𝛿</m:t>
                                          </m:r>
                                        </m:e>
                                      </m:d>
                                    </m:e>
                                  </m:func>
                                </m:den>
                              </m:f>
                            </m:e>
                          </m:d>
                        </m:e>
                        <m:sup>
                          <m:func>
                            <m:funcPr>
                              <m:ctrlPr>
                                <a:rPr lang="en-US" sz="2000" i="1" smtClean="0">
                                  <a:latin typeface="Cambria Math" panose="02040503050406030204" pitchFamily="18" charset="0"/>
                                </a:rPr>
                              </m:ctrlPr>
                            </m:funcPr>
                            <m:fName>
                              <m:r>
                                <m:rPr>
                                  <m:sty m:val="p"/>
                                </m:rPr>
                                <a:rPr lang="en-US" sz="2000" smtClean="0">
                                  <a:latin typeface="Cambria Math" panose="02040503050406030204" pitchFamily="18" charset="0"/>
                                </a:rPr>
                                <m:t>log</m:t>
                              </m:r>
                            </m:fName>
                            <m:e>
                              <m:d>
                                <m:dPr>
                                  <m:ctrlPr>
                                    <a:rPr lang="en-US" sz="2000" i="1" smtClean="0">
                                      <a:latin typeface="Cambria Math" panose="02040503050406030204" pitchFamily="18" charset="0"/>
                                    </a:rPr>
                                  </m:ctrlPr>
                                </m:dPr>
                                <m:e>
                                  <m:r>
                                    <a:rPr lang="en-US" sz="2000" i="1" smtClean="0">
                                      <a:latin typeface="Cambria Math" panose="02040503050406030204" pitchFamily="18" charset="0"/>
                                    </a:rPr>
                                    <m:t>𝛿</m:t>
                                  </m:r>
                                </m:e>
                              </m:d>
                              <m:r>
                                <a:rPr lang="en-US" sz="2000" i="1" smtClean="0">
                                  <a:latin typeface="Cambria Math" panose="02040503050406030204" pitchFamily="18" charset="0"/>
                                </a:rPr>
                                <m:t>/</m:t>
                              </m:r>
                              <m:r>
                                <a:rPr lang="en-US" sz="2000" i="1" smtClean="0">
                                  <a:latin typeface="Cambria Math" panose="02040503050406030204" pitchFamily="18" charset="0"/>
                                </a:rPr>
                                <m:t>𝑞</m:t>
                              </m:r>
                            </m:e>
                          </m:func>
                        </m:sup>
                      </m:sSup>
                    </m:oMath>
                  </m:oMathPara>
                </a14:m>
                <a:endParaRPr lang="en-US" sz="2000" dirty="0"/>
              </a:p>
              <a:p>
                <a:pPr marL="0" indent="0">
                  <a:buFont typeface="Arial" panose="020B0604020202020204" pitchFamily="34" charset="0"/>
                  <a:buNone/>
                </a:pPr>
                <a:r>
                  <a:rPr lang="en-US" sz="2000" dirty="0"/>
                  <a:t>Taking the minimum over </a:t>
                </a:r>
                <a14:m>
                  <m:oMath xmlns:m="http://schemas.openxmlformats.org/officeDocument/2006/math">
                    <m:r>
                      <a:rPr lang="en-US" sz="2000" i="1" smtClean="0">
                        <a:latin typeface="Cambria Math" panose="02040503050406030204" pitchFamily="18" charset="0"/>
                      </a:rPr>
                      <m:t>−</m:t>
                    </m:r>
                    <m:r>
                      <a:rPr lang="en-US" sz="2000" i="1" smtClean="0">
                        <a:latin typeface="Cambria Math" panose="02040503050406030204" pitchFamily="18" charset="0"/>
                      </a:rPr>
                      <m:t>𝑞</m:t>
                    </m:r>
                    <m:r>
                      <a:rPr lang="en-US" sz="2000" i="1" smtClean="0">
                        <a:latin typeface="Cambria Math" panose="02040503050406030204" pitchFamily="18" charset="0"/>
                      </a:rPr>
                      <m:t>/</m:t>
                    </m:r>
                    <m:func>
                      <m:funcPr>
                        <m:ctrlPr>
                          <a:rPr lang="en-US" sz="2000" i="1" smtClean="0">
                            <a:latin typeface="Cambria Math" panose="02040503050406030204" pitchFamily="18" charset="0"/>
                          </a:rPr>
                        </m:ctrlPr>
                      </m:funcPr>
                      <m:fName>
                        <m:r>
                          <m:rPr>
                            <m:sty m:val="p"/>
                          </m:rPr>
                          <a:rPr lang="en-US" sz="2000" smtClean="0">
                            <a:latin typeface="Cambria Math" panose="02040503050406030204" pitchFamily="18" charset="0"/>
                          </a:rPr>
                          <m:t>log</m:t>
                        </m:r>
                      </m:fName>
                      <m:e>
                        <m:d>
                          <m:dPr>
                            <m:ctrlPr>
                              <a:rPr lang="en-US" sz="2000" i="1" smtClean="0">
                                <a:latin typeface="Cambria Math" panose="02040503050406030204" pitchFamily="18" charset="0"/>
                              </a:rPr>
                            </m:ctrlPr>
                          </m:dPr>
                          <m:e>
                            <m:r>
                              <a:rPr lang="en-US" sz="2000" i="1" smtClean="0">
                                <a:latin typeface="Cambria Math" panose="02040503050406030204" pitchFamily="18" charset="0"/>
                              </a:rPr>
                              <m:t>𝛿</m:t>
                            </m:r>
                          </m:e>
                        </m:d>
                      </m:e>
                    </m:func>
                  </m:oMath>
                </a14:m>
                <a:r>
                  <a:rPr lang="en-US" sz="2000" dirty="0"/>
                  <a:t>, yields a constant factor approximation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𝐹</m:t>
                              </m:r>
                              <m:r>
                                <a:rPr lang="en-US" sz="2000" i="1">
                                  <a:latin typeface="Cambria Math" panose="02040503050406030204" pitchFamily="18" charset="0"/>
                                </a:rPr>
                                <m:t>𝑃</m:t>
                              </m:r>
                            </m:sub>
                          </m:sSub>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𝐹</m:t>
                          </m:r>
                          <m:r>
                            <a:rPr lang="en-US" sz="2000" i="1">
                              <a:latin typeface="Cambria Math" panose="02040503050406030204" pitchFamily="18" charset="0"/>
                            </a:rPr>
                            <m:t>)</m:t>
                          </m:r>
                        </m:num>
                        <m:den>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max</m:t>
                                  </m:r>
                                </m:e>
                                <m:lim>
                                  <m:r>
                                    <a:rPr lang="en-US" sz="2000" i="1">
                                      <a:latin typeface="Cambria Math" panose="02040503050406030204" pitchFamily="18" charset="0"/>
                                    </a:rPr>
                                    <m:t>𝐿</m:t>
                                  </m:r>
                                </m:lim>
                              </m:limLow>
                            </m:fName>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𝐿</m:t>
                              </m:r>
                              <m:r>
                                <a:rPr lang="en-US" sz="2000" i="1">
                                  <a:latin typeface="Cambria Math" panose="02040503050406030204" pitchFamily="18" charset="0"/>
                                </a:rPr>
                                <m:t>,</m:t>
                              </m:r>
                              <m:r>
                                <a:rPr lang="en-US" sz="2000" i="1">
                                  <a:latin typeface="Cambria Math" panose="02040503050406030204" pitchFamily="18" charset="0"/>
                                </a:rPr>
                                <m:t>𝐹</m:t>
                              </m:r>
                              <m:r>
                                <a:rPr lang="en-US" sz="2000" i="1">
                                  <a:latin typeface="Cambria Math" panose="02040503050406030204" pitchFamily="18" charset="0"/>
                                </a:rPr>
                                <m:t>)</m:t>
                              </m:r>
                            </m:e>
                          </m:func>
                        </m:den>
                      </m:f>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i="1" smtClean="0">
                              <a:latin typeface="Cambria Math" panose="02040503050406030204" pitchFamily="18" charset="0"/>
                            </a:rPr>
                            <m:t>1</m:t>
                          </m:r>
                        </m:num>
                        <m:den>
                          <m:r>
                            <a:rPr lang="en-US" sz="2000" i="1" smtClean="0">
                              <a:latin typeface="Cambria Math" panose="02040503050406030204" pitchFamily="18" charset="0"/>
                            </a:rPr>
                            <m:t>𝑒</m:t>
                          </m:r>
                        </m:den>
                      </m:f>
                    </m:oMath>
                  </m:oMathPara>
                </a14:m>
                <a:endParaRPr lang="en-US" sz="2000" dirty="0"/>
              </a:p>
              <a:p>
                <a:pPr marL="0" indent="0">
                  <a:buFont typeface="Arial" panose="020B0604020202020204" pitchFamily="34" charset="0"/>
                  <a:buNone/>
                </a:pPr>
                <a:endParaRPr lang="en-US" sz="2000" dirty="0"/>
              </a:p>
            </p:txBody>
          </p:sp>
        </mc:Choice>
        <mc:Fallback xmlns="">
          <p:sp>
            <p:nvSpPr>
              <p:cNvPr id="9" name="Content Placeholder 10">
                <a:extLst>
                  <a:ext uri="{FF2B5EF4-FFF2-40B4-BE49-F238E27FC236}">
                    <a16:creationId xmlns:a16="http://schemas.microsoft.com/office/drawing/2014/main" id="{152F1460-EBBB-3585-2CCE-E6D26E990D53}"/>
                  </a:ext>
                </a:extLst>
              </p:cNvPr>
              <p:cNvSpPr txBox="1">
                <a:spLocks noRot="1" noChangeAspect="1" noMove="1" noResize="1" noEditPoints="1" noAdjustHandles="1" noChangeArrowheads="1" noChangeShapeType="1" noTextEdit="1"/>
              </p:cNvSpPr>
              <p:nvPr/>
            </p:nvSpPr>
            <p:spPr>
              <a:xfrm>
                <a:off x="695408" y="1724177"/>
                <a:ext cx="7632459" cy="3552919"/>
              </a:xfrm>
              <a:prstGeom prst="rect">
                <a:avLst/>
              </a:prstGeom>
              <a:blipFill>
                <a:blip r:embed="rId5"/>
                <a:stretch>
                  <a:fillRect l="-799" t="-686" r="-151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6393C85-5246-0A68-24B7-F7B5D67F6B22}"/>
              </a:ext>
            </a:extLst>
          </p:cNvPr>
          <p:cNvSpPr>
            <a:spLocks noGrp="1"/>
          </p:cNvSpPr>
          <p:nvPr>
            <p:ph type="sldNum" sz="quarter" idx="12"/>
          </p:nvPr>
        </p:nvSpPr>
        <p:spPr/>
        <p:txBody>
          <a:bodyPr/>
          <a:lstStyle/>
          <a:p>
            <a:fld id="{705901FA-2A38-44CC-AC05-D8A1C1E6BF05}" type="slidenum">
              <a:rPr lang="en-US" smtClean="0"/>
              <a:t>14</a:t>
            </a:fld>
            <a:endParaRPr lang="en-US"/>
          </a:p>
        </p:txBody>
      </p:sp>
    </p:spTree>
    <p:custDataLst>
      <p:tags r:id="rId1"/>
    </p:custDataLst>
    <p:extLst>
      <p:ext uri="{BB962C8B-B14F-4D97-AF65-F5344CB8AC3E}">
        <p14:creationId xmlns:p14="http://schemas.microsoft.com/office/powerpoint/2010/main" val="2371668119"/>
      </p:ext>
    </p:extLst>
  </p:cSld>
  <p:clrMapOvr>
    <a:masterClrMapping/>
  </p:clrMapOvr>
  <mc:AlternateContent xmlns:mc="http://schemas.openxmlformats.org/markup-compatibility/2006" xmlns:p14="http://schemas.microsoft.com/office/powerpoint/2010/main">
    <mc:Choice Requires="p14">
      <p:transition spd="slow" p14:dur="2000" advTm="43361"/>
    </mc:Choice>
    <mc:Fallback xmlns="">
      <p:transition spd="slow" advTm="43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Q2: Impacts of Costs?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8E9B1F0-3EA7-3E48-8C63-7C8A97F205BB}"/>
                  </a:ext>
                </a:extLst>
              </p:cNvPr>
              <p:cNvSpPr txBox="1"/>
              <p:nvPr/>
            </p:nvSpPr>
            <p:spPr>
              <a:xfrm>
                <a:off x="591185" y="4515568"/>
                <a:ext cx="8013906" cy="1862048"/>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4"/>
                  </a:buBlip>
                </a:pPr>
                <a:r>
                  <a:rPr lang="en-US" dirty="0">
                    <a:solidFill>
                      <a:schemeClr val="tx2"/>
                    </a:solidFill>
                  </a:rPr>
                  <a:t>When marginal operating cost </a:t>
                </a:r>
                <a14:m>
                  <m:oMath xmlns:m="http://schemas.openxmlformats.org/officeDocument/2006/math">
                    <m:r>
                      <a:rPr lang="en-US" i="1" dirty="0">
                        <a:latin typeface="Cambria Math" panose="02040503050406030204" pitchFamily="18" charset="0"/>
                      </a:rPr>
                      <m:t>𝑐</m:t>
                    </m:r>
                  </m:oMath>
                </a14:m>
                <a:r>
                  <a:rPr lang="en-US" i="1" dirty="0">
                    <a:solidFill>
                      <a:schemeClr val="tx2"/>
                    </a:solidFill>
                  </a:rPr>
                  <a:t> is low, longer payment period is better.</a:t>
                </a:r>
              </a:p>
              <a:p>
                <a:pPr marL="800100" lvl="1" indent="-342900">
                  <a:buBlip>
                    <a:blip r:embed="rId4"/>
                  </a:buBlip>
                </a:pPr>
                <a:r>
                  <a:rPr lang="en-US" dirty="0">
                    <a:solidFill>
                      <a:schemeClr val="tx2"/>
                    </a:solidFill>
                  </a:rPr>
                  <a:t>Often small in online dating markets!</a:t>
                </a:r>
              </a:p>
              <a:p>
                <a:pPr marL="342900" indent="-342900">
                  <a:buBlip>
                    <a:blip r:embed="rId4"/>
                  </a:buBlip>
                </a:pPr>
                <a:r>
                  <a:rPr lang="en-US" dirty="0">
                    <a:solidFill>
                      <a:schemeClr val="tx2"/>
                    </a:solidFill>
                  </a:rPr>
                  <a:t>When marginal operating cost </a:t>
                </a:r>
                <a14:m>
                  <m:oMath xmlns:m="http://schemas.openxmlformats.org/officeDocument/2006/math">
                    <m:r>
                      <a:rPr lang="en-US" i="1" dirty="0">
                        <a:latin typeface="Cambria Math" panose="02040503050406030204" pitchFamily="18" charset="0"/>
                      </a:rPr>
                      <m:t>𝑐</m:t>
                    </m:r>
                  </m:oMath>
                </a14:m>
                <a:r>
                  <a:rPr lang="en-US" i="1" dirty="0">
                    <a:solidFill>
                      <a:schemeClr val="tx2"/>
                    </a:solidFill>
                  </a:rPr>
                  <a:t> is high, shorter payment period is better.</a:t>
                </a:r>
              </a:p>
              <a:p>
                <a:pPr marL="800100" lvl="1" indent="-342900">
                  <a:buBlip>
                    <a:blip r:embed="rId4"/>
                  </a:buBlip>
                </a:pPr>
                <a:r>
                  <a:rPr lang="en-US" dirty="0">
                    <a:solidFill>
                      <a:schemeClr val="tx2"/>
                    </a:solidFill>
                  </a:rPr>
                  <a:t>More commonly the case in traditional matchmaking </a:t>
                </a:r>
              </a:p>
              <a:p>
                <a:pPr marL="342900" indent="-342900">
                  <a:buBlip>
                    <a:blip r:embed="rId4"/>
                  </a:buBlip>
                </a:pPr>
                <a:endParaRPr lang="en-US" dirty="0">
                  <a:solidFill>
                    <a:schemeClr val="tx2"/>
                  </a:solidFill>
                </a:endParaRPr>
              </a:p>
            </p:txBody>
          </p:sp>
        </mc:Choice>
        <mc:Fallback xmlns="">
          <p:sp>
            <p:nvSpPr>
              <p:cNvPr id="26" name="TextBox 25">
                <a:extLst>
                  <a:ext uri="{FF2B5EF4-FFF2-40B4-BE49-F238E27FC236}">
                    <a16:creationId xmlns:a16="http://schemas.microsoft.com/office/drawing/2014/main" id="{88E9B1F0-3EA7-3E48-8C63-7C8A97F205BB}"/>
                  </a:ext>
                </a:extLst>
              </p:cNvPr>
              <p:cNvSpPr txBox="1">
                <a:spLocks noRot="1" noChangeAspect="1" noMove="1" noResize="1" noEditPoints="1" noAdjustHandles="1" noChangeArrowheads="1" noChangeShapeType="1" noTextEdit="1"/>
              </p:cNvSpPr>
              <p:nvPr/>
            </p:nvSpPr>
            <p:spPr>
              <a:xfrm>
                <a:off x="591185" y="4515568"/>
                <a:ext cx="8013906" cy="1862048"/>
              </a:xfrm>
              <a:prstGeom prst="rect">
                <a:avLst/>
              </a:prstGeom>
              <a:blipFill>
                <a:blip r:embed="rId5"/>
                <a:stretch>
                  <a:fillRect l="-837" t="-19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03E3296-8B09-CAFB-5B4B-656413C876A2}"/>
              </a:ext>
            </a:extLst>
          </p:cNvPr>
          <p:cNvSpPr/>
          <p:nvPr/>
        </p:nvSpPr>
        <p:spPr>
          <a:xfrm>
            <a:off x="591185" y="1785870"/>
            <a:ext cx="7924165" cy="2351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9" name="Content Placeholder 10">
                <a:extLst>
                  <a:ext uri="{FF2B5EF4-FFF2-40B4-BE49-F238E27FC236}">
                    <a16:creationId xmlns:a16="http://schemas.microsoft.com/office/drawing/2014/main" id="{BBE98C54-6A0C-12D5-C080-93819DB315E1}"/>
                  </a:ext>
                </a:extLst>
              </p:cNvPr>
              <p:cNvSpPr>
                <a:spLocks noGrp="1"/>
              </p:cNvSpPr>
              <p:nvPr>
                <p:ph idx="1"/>
              </p:nvPr>
            </p:nvSpPr>
            <p:spPr>
              <a:xfrm>
                <a:off x="695408" y="1900824"/>
                <a:ext cx="7632459" cy="2527459"/>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[Profit Relationships as Cost Varies]. </a:t>
                </a:r>
              </a:p>
              <a:p>
                <a:pPr marL="0" indent="0">
                  <a:lnSpc>
                    <a:spcPct val="110000"/>
                  </a:lnSpc>
                  <a:buNone/>
                </a:pPr>
                <a:r>
                  <a:rPr lang="en-US" sz="2000" dirty="0"/>
                  <a:t>For all positive valued, MHR distributions </a:t>
                </a:r>
                <a14:m>
                  <m:oMath xmlns:m="http://schemas.openxmlformats.org/officeDocument/2006/math">
                    <m:r>
                      <a:rPr lang="en-US" sz="2000" i="1" dirty="0" smtClean="0">
                        <a:latin typeface="Cambria Math" panose="02040503050406030204" pitchFamily="18" charset="0"/>
                      </a:rPr>
                      <m:t>𝐹</m:t>
                    </m:r>
                  </m:oMath>
                </a14:m>
                <a:r>
                  <a:rPr lang="en-US" sz="2000" dirty="0"/>
                  <a:t>,</a:t>
                </a:r>
                <a14:m>
                  <m:oMath xmlns:m="http://schemas.openxmlformats.org/officeDocument/2006/math">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a:latin typeface="Cambria Math" panose="02040503050406030204" pitchFamily="18" charset="0"/>
                      </a:rPr>
                      <m:t>𝑐</m:t>
                    </m:r>
                    <m:r>
                      <a:rPr lang="en-US" sz="2000" i="1" dirty="0">
                        <a:latin typeface="Cambria Math" panose="02040503050406030204" pitchFamily="18" charset="0"/>
                      </a:rPr>
                      <m:t>, </m:t>
                    </m:r>
                    <m:r>
                      <a:rPr lang="en-US" sz="2000" i="1" dirty="0">
                        <a:latin typeface="Cambria Math" panose="02040503050406030204" pitchFamily="18" charset="0"/>
                      </a:rPr>
                      <m:t>𝑞</m:t>
                    </m:r>
                    <m:r>
                      <a:rPr lang="en-US" sz="2000" i="1" dirty="0">
                        <a:latin typeface="Cambria Math" panose="02040503050406030204" pitchFamily="18" charset="0"/>
                      </a:rPr>
                      <m:t>, </m:t>
                    </m:r>
                    <m:r>
                      <a:rPr lang="en-US" sz="2000" i="1" dirty="0">
                        <a:latin typeface="Cambria Math" panose="02040503050406030204" pitchFamily="18" charset="0"/>
                      </a:rPr>
                      <m:t>𝑇</m:t>
                    </m:r>
                    <m:r>
                      <a:rPr lang="en-US" sz="2000" i="1" dirty="0">
                        <a:latin typeface="Cambria Math" panose="02040503050406030204" pitchFamily="18" charset="0"/>
                      </a:rPr>
                      <m:t> &gt; 0</m:t>
                    </m:r>
                  </m:oMath>
                </a14:m>
                <a:r>
                  <a:rPr lang="en-US" sz="2000" dirty="0"/>
                  <a:t>, and </a:t>
                </a:r>
                <a14:m>
                  <m:oMath xmlns:m="http://schemas.openxmlformats.org/officeDocument/2006/math">
                    <m:r>
                      <a:rPr lang="en-US" sz="2000" i="1" dirty="0">
                        <a:latin typeface="Cambria Math" panose="02040503050406030204" pitchFamily="18" charset="0"/>
                      </a:rPr>
                      <m:t>𝛿</m:t>
                    </m:r>
                    <m:r>
                      <a:rPr lang="en-US" sz="2000" i="1" dirty="0">
                        <a:latin typeface="Cambria Math" panose="02040503050406030204" pitchFamily="18" charset="0"/>
                      </a:rPr>
                      <m:t>∈ (0,1) </m:t>
                    </m:r>
                  </m:oMath>
                </a14:m>
                <a:r>
                  <a:rPr lang="en-US" sz="2000" dirty="0"/>
                  <a:t>, for all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𝐿</m:t>
                        </m:r>
                      </m:e>
                      <m:sub>
                        <m:r>
                          <a:rPr lang="en-US" sz="2000" b="0" i="1" dirty="0" smtClean="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𝐿</m:t>
                        </m:r>
                      </m:e>
                      <m:sub>
                        <m:r>
                          <a:rPr lang="en-US" sz="2000" b="0" i="1" dirty="0" smtClean="0">
                            <a:latin typeface="Cambria Math" panose="02040503050406030204" pitchFamily="18" charset="0"/>
                          </a:rPr>
                          <m:t>1</m:t>
                        </m:r>
                      </m:sub>
                    </m:sSub>
                    <m:r>
                      <a:rPr lang="en-US" sz="2000" i="1" dirty="0">
                        <a:latin typeface="Cambria Math" panose="02040503050406030204" pitchFamily="18" charset="0"/>
                      </a:rPr>
                      <m:t> </m:t>
                    </m:r>
                  </m:oMath>
                </a14:m>
                <a:r>
                  <a:rPr lang="en-US" sz="2000" dirty="0"/>
                  <a:t>:</a:t>
                </a:r>
              </a:p>
              <a:p>
                <a:pPr marL="342900" indent="-342900">
                  <a:buBlip>
                    <a:blip r:embed="rId4"/>
                  </a:buBlip>
                </a:pPr>
                <a:r>
                  <a:rPr lang="en-US" sz="2000" dirty="0"/>
                  <a:t>When </a:t>
                </a:r>
                <a14:m>
                  <m:oMath xmlns:m="http://schemas.openxmlformats.org/officeDocument/2006/math">
                    <m:r>
                      <a:rPr lang="en-US" sz="2000" i="1" dirty="0" smtClean="0">
                        <a:latin typeface="Cambria Math" panose="02040503050406030204" pitchFamily="18" charset="0"/>
                      </a:rPr>
                      <m:t>𝑐</m:t>
                    </m:r>
                    <m:r>
                      <a:rPr lang="en-US" sz="2000" i="1" dirty="0" smtClean="0">
                        <a:latin typeface="Cambria Math" panose="02040503050406030204" pitchFamily="18" charset="0"/>
                      </a:rPr>
                      <m:t> = 0</m:t>
                    </m:r>
                  </m:oMath>
                </a14:m>
                <a:r>
                  <a:rPr lang="en-US" sz="2000" dirty="0"/>
                  <a:t>,  </a:t>
                </a:r>
                <a14:m>
                  <m:oMath xmlns:m="http://schemas.openxmlformats.org/officeDocument/2006/math">
                    <m:r>
                      <a:rPr lang="en-US" sz="2000" b="0" i="1" dirty="0" smtClean="0">
                        <a:latin typeface="Cambria Math" panose="02040503050406030204" pitchFamily="18" charset="0"/>
                      </a:rPr>
                      <m:t>𝑅</m:t>
                    </m:r>
                    <m:d>
                      <m:dPr>
                        <m:ctrlPr>
                          <a:rPr lang="en-US" sz="2000" b="0" i="1" dirty="0" smtClean="0">
                            <a:latin typeface="Cambria Math" panose="02040503050406030204" pitchFamily="18" charset="0"/>
                          </a:rPr>
                        </m:ctrlPr>
                      </m:dPr>
                      <m:e>
                        <m:r>
                          <a:rPr lang="en-US" sz="2000" i="1" dirty="0" smtClean="0">
                            <a:latin typeface="Cambria Math" panose="02040503050406030204" pitchFamily="18" charset="0"/>
                          </a:rPr>
                          <m:t>0, </m:t>
                        </m:r>
                        <m:r>
                          <a:rPr lang="en-US" sz="2000" i="1" dirty="0" smtClean="0">
                            <a:latin typeface="Cambria Math" panose="02040503050406030204" pitchFamily="18" charset="0"/>
                          </a:rPr>
                          <m:t>𝐹</m:t>
                        </m:r>
                        <m:r>
                          <a:rPr lang="en-US" sz="2000" i="1" dirty="0" smtClean="0">
                            <a:latin typeface="Cambria Math" panose="02040503050406030204" pitchFamily="18" charset="0"/>
                          </a:rPr>
                          <m:t>, </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𝐿</m:t>
                            </m:r>
                          </m:e>
                          <m:sub>
                            <m:r>
                              <a:rPr lang="en-US" sz="2000" i="1" dirty="0" smtClean="0">
                                <a:latin typeface="Cambria Math" panose="02040503050406030204" pitchFamily="18" charset="0"/>
                              </a:rPr>
                              <m:t>2</m:t>
                            </m:r>
                          </m:sub>
                        </m:sSub>
                      </m:e>
                    </m:d>
                    <m:r>
                      <a:rPr lang="en-US" sz="2000" i="1" dirty="0" smtClean="0">
                        <a:latin typeface="Cambria Math" panose="02040503050406030204" pitchFamily="18" charset="0"/>
                      </a:rPr>
                      <m:t>≥</m:t>
                    </m:r>
                    <m:r>
                      <a:rPr lang="en-US" sz="2000" b="0" i="1" dirty="0" smtClean="0">
                        <a:latin typeface="Cambria Math" panose="02040503050406030204" pitchFamily="18" charset="0"/>
                      </a:rPr>
                      <m:t>𝑅</m:t>
                    </m:r>
                    <m:r>
                      <a:rPr lang="en-US" sz="2000" i="1" dirty="0">
                        <a:latin typeface="Cambria Math" panose="02040503050406030204" pitchFamily="18" charset="0"/>
                      </a:rPr>
                      <m:t>(0, </m:t>
                    </m:r>
                    <m:r>
                      <a:rPr lang="en-US" sz="2000" i="1" dirty="0">
                        <a:latin typeface="Cambria Math" panose="02040503050406030204" pitchFamily="18" charset="0"/>
                      </a:rPr>
                      <m:t>𝐹</m:t>
                    </m:r>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𝐿</m:t>
                        </m:r>
                      </m:e>
                      <m:sub>
                        <m:r>
                          <a:rPr lang="en-US" sz="2000" i="1" dirty="0">
                            <a:latin typeface="Cambria Math" panose="02040503050406030204" pitchFamily="18" charset="0"/>
                          </a:rPr>
                          <m:t>1</m:t>
                        </m:r>
                      </m:sub>
                    </m:sSub>
                    <m:r>
                      <a:rPr lang="en-US" sz="2000" i="1" dirty="0">
                        <a:latin typeface="Cambria Math" panose="02040503050406030204" pitchFamily="18" charset="0"/>
                      </a:rPr>
                      <m:t>)</m:t>
                    </m:r>
                  </m:oMath>
                </a14:m>
                <a:r>
                  <a:rPr lang="en-US" sz="2000" dirty="0"/>
                  <a:t>. </a:t>
                </a:r>
              </a:p>
              <a:p>
                <a:pPr marL="342900" indent="-342900">
                  <a:buBlip>
                    <a:blip r:embed="rId4"/>
                  </a:buBlip>
                </a:pPr>
                <a:r>
                  <a:rPr lang="en-US" sz="2000" dirty="0"/>
                  <a:t>When </a:t>
                </a:r>
                <a14:m>
                  <m:oMath xmlns:m="http://schemas.openxmlformats.org/officeDocument/2006/math">
                    <m:r>
                      <a:rPr lang="en-US" sz="2000" i="1" dirty="0">
                        <a:latin typeface="Cambria Math" panose="02040503050406030204" pitchFamily="18" charset="0"/>
                      </a:rPr>
                      <m:t>𝑐</m:t>
                    </m:r>
                  </m:oMath>
                </a14:m>
                <a:r>
                  <a:rPr lang="en-US" sz="2000" dirty="0"/>
                  <a:t> is sufficiently large,  </a:t>
                </a:r>
                <a14:m>
                  <m:oMath xmlns:m="http://schemas.openxmlformats.org/officeDocument/2006/math">
                    <m:r>
                      <a:rPr lang="en-US" sz="2000" i="1" dirty="0">
                        <a:latin typeface="Cambria Math" panose="02040503050406030204" pitchFamily="18" charset="0"/>
                      </a:rPr>
                      <m:t>𝑅</m:t>
                    </m:r>
                    <m:d>
                      <m:dPr>
                        <m:ctrlPr>
                          <a:rPr lang="en-US" sz="2000" i="1" dirty="0">
                            <a:latin typeface="Cambria Math" panose="02040503050406030204" pitchFamily="18" charset="0"/>
                          </a:rPr>
                        </m:ctrlPr>
                      </m:dPr>
                      <m:e>
                        <m:r>
                          <a:rPr lang="en-US" sz="2000" i="1" dirty="0">
                            <a:latin typeface="Cambria Math" panose="02040503050406030204" pitchFamily="18" charset="0"/>
                          </a:rPr>
                          <m:t>0, </m:t>
                        </m:r>
                        <m:r>
                          <a:rPr lang="en-US" sz="2000" i="1" dirty="0">
                            <a:latin typeface="Cambria Math" panose="02040503050406030204" pitchFamily="18" charset="0"/>
                          </a:rPr>
                          <m:t>𝐹</m:t>
                        </m:r>
                        <m:r>
                          <a:rPr lang="en-US" sz="2000" i="1" dirty="0">
                            <a:latin typeface="Cambria Math" panose="02040503050406030204" pitchFamily="18" charset="0"/>
                          </a:rPr>
                          <m:t>, </m:t>
                        </m:r>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𝐿</m:t>
                            </m:r>
                          </m:e>
                          <m:sub>
                            <m:r>
                              <a:rPr lang="en-US" sz="2000" b="0" i="1" dirty="0" smtClean="0">
                                <a:latin typeface="Cambria Math" panose="02040503050406030204" pitchFamily="18" charset="0"/>
                              </a:rPr>
                              <m:t>1</m:t>
                            </m:r>
                          </m:sub>
                        </m:sSub>
                      </m:e>
                    </m:d>
                    <m:r>
                      <a:rPr lang="en-US" sz="2000" i="1" dirty="0">
                        <a:latin typeface="Cambria Math" panose="02040503050406030204" pitchFamily="18" charset="0"/>
                      </a:rPr>
                      <m:t>≥</m:t>
                    </m:r>
                    <m:r>
                      <a:rPr lang="en-US" sz="2000" i="1" dirty="0">
                        <a:latin typeface="Cambria Math" panose="02040503050406030204" pitchFamily="18" charset="0"/>
                      </a:rPr>
                      <m:t>𝑅</m:t>
                    </m:r>
                    <m:r>
                      <a:rPr lang="en-US" sz="2000" i="1" dirty="0">
                        <a:latin typeface="Cambria Math" panose="02040503050406030204" pitchFamily="18" charset="0"/>
                      </a:rPr>
                      <m:t>(0, </m:t>
                    </m:r>
                    <m:r>
                      <a:rPr lang="en-US" sz="2000" i="1" dirty="0">
                        <a:latin typeface="Cambria Math" panose="02040503050406030204" pitchFamily="18" charset="0"/>
                      </a:rPr>
                      <m:t>𝐹</m:t>
                    </m:r>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𝐿</m:t>
                        </m:r>
                      </m:e>
                      <m:sub>
                        <m:r>
                          <a:rPr lang="en-US" sz="2000" b="0" i="1" dirty="0" smtClean="0">
                            <a:latin typeface="Cambria Math" panose="02040503050406030204" pitchFamily="18" charset="0"/>
                          </a:rPr>
                          <m:t>2</m:t>
                        </m:r>
                      </m:sub>
                    </m:sSub>
                    <m:r>
                      <a:rPr lang="en-US" sz="2000" i="1" dirty="0">
                        <a:latin typeface="Cambria Math" panose="02040503050406030204" pitchFamily="18" charset="0"/>
                      </a:rPr>
                      <m:t>)</m:t>
                    </m:r>
                  </m:oMath>
                </a14:m>
                <a:r>
                  <a:rPr lang="en-US" sz="2000" dirty="0"/>
                  <a:t>.</a:t>
                </a:r>
              </a:p>
              <a:p>
                <a:pPr marL="342900" indent="-342900">
                  <a:buBlip>
                    <a:blip r:embed="rId4"/>
                  </a:buBlip>
                </a:pPr>
                <a:endParaRPr lang="en-US" sz="2000" dirty="0"/>
              </a:p>
            </p:txBody>
          </p:sp>
        </mc:Choice>
        <mc:Fallback>
          <p:sp>
            <p:nvSpPr>
              <p:cNvPr id="9" name="Content Placeholder 10">
                <a:extLst>
                  <a:ext uri="{FF2B5EF4-FFF2-40B4-BE49-F238E27FC236}">
                    <a16:creationId xmlns:a16="http://schemas.microsoft.com/office/drawing/2014/main" id="{BBE98C54-6A0C-12D5-C080-93819DB315E1}"/>
                  </a:ext>
                </a:extLst>
              </p:cNvPr>
              <p:cNvSpPr>
                <a:spLocks noGrp="1" noRot="1" noChangeAspect="1" noMove="1" noResize="1" noEditPoints="1" noAdjustHandles="1" noChangeArrowheads="1" noChangeShapeType="1" noTextEdit="1"/>
              </p:cNvSpPr>
              <p:nvPr>
                <p:ph idx="1"/>
              </p:nvPr>
            </p:nvSpPr>
            <p:spPr>
              <a:xfrm>
                <a:off x="695408" y="1900824"/>
                <a:ext cx="7632459" cy="2527459"/>
              </a:xfrm>
              <a:blipFill>
                <a:blip r:embed="rId6"/>
                <a:stretch>
                  <a:fillRect l="-799" t="-96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AAA3899-AD46-192E-81F6-7F086127FA78}"/>
              </a:ext>
            </a:extLst>
          </p:cNvPr>
          <p:cNvSpPr>
            <a:spLocks noGrp="1"/>
          </p:cNvSpPr>
          <p:nvPr>
            <p:ph type="sldNum" sz="quarter" idx="12"/>
          </p:nvPr>
        </p:nvSpPr>
        <p:spPr/>
        <p:txBody>
          <a:bodyPr/>
          <a:lstStyle/>
          <a:p>
            <a:fld id="{705901FA-2A38-44CC-AC05-D8A1C1E6BF05}" type="slidenum">
              <a:rPr lang="en-US" smtClean="0"/>
              <a:t>15</a:t>
            </a:fld>
            <a:endParaRPr lang="en-US"/>
          </a:p>
        </p:txBody>
      </p:sp>
    </p:spTree>
    <p:custDataLst>
      <p:tags r:id="rId1"/>
    </p:custDataLst>
    <p:extLst>
      <p:ext uri="{BB962C8B-B14F-4D97-AF65-F5344CB8AC3E}">
        <p14:creationId xmlns:p14="http://schemas.microsoft.com/office/powerpoint/2010/main" val="3882637242"/>
      </p:ext>
    </p:extLst>
  </p:cSld>
  <p:clrMapOvr>
    <a:masterClrMapping/>
  </p:clrMapOvr>
  <mc:AlternateContent xmlns:mc="http://schemas.openxmlformats.org/markup-compatibility/2006" xmlns:p14="http://schemas.microsoft.com/office/powerpoint/2010/main">
    <mc:Choice Requires="p14">
      <p:transition spd="slow" p14:dur="2000" advTm="55790"/>
    </mc:Choice>
    <mc:Fallback xmlns="">
      <p:transition spd="slow" advTm="557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CA3766-44CD-BB2A-E226-338EC0DDC0AB}"/>
              </a:ext>
            </a:extLst>
          </p:cNvPr>
          <p:cNvSpPr>
            <a:spLocks noGrp="1"/>
          </p:cNvSpPr>
          <p:nvPr>
            <p:ph type="title"/>
          </p:nvPr>
        </p:nvSpPr>
        <p:spPr>
          <a:xfrm>
            <a:off x="628650" y="365126"/>
            <a:ext cx="7886700" cy="1325563"/>
          </a:xfrm>
        </p:spPr>
        <p:txBody>
          <a:bodyPr>
            <a:normAutofit/>
          </a:bodyPr>
          <a:lstStyle/>
          <a:p>
            <a:r>
              <a:rPr lang="en-US" sz="3600" dirty="0"/>
              <a:t>Q2: Impacts of Costs?</a:t>
            </a:r>
          </a:p>
        </p:txBody>
      </p:sp>
      <p:sp>
        <p:nvSpPr>
          <p:cNvPr id="7" name="Content Placeholder 10">
            <a:extLst>
              <a:ext uri="{FF2B5EF4-FFF2-40B4-BE49-F238E27FC236}">
                <a16:creationId xmlns:a16="http://schemas.microsoft.com/office/drawing/2014/main" id="{D736B548-A889-3C0F-030B-3B6F76DBDF8A}"/>
              </a:ext>
            </a:extLst>
          </p:cNvPr>
          <p:cNvSpPr>
            <a:spLocks noGrp="1"/>
          </p:cNvSpPr>
          <p:nvPr>
            <p:ph idx="1"/>
          </p:nvPr>
        </p:nvSpPr>
        <p:spPr>
          <a:xfrm>
            <a:off x="695408" y="1838478"/>
            <a:ext cx="7632459" cy="2527459"/>
          </a:xfrm>
        </p:spPr>
        <p:txBody>
          <a:bodyPr>
            <a:normAutofit/>
          </a:bodyPr>
          <a:lstStyle/>
          <a:p>
            <a:pPr marL="0" indent="0">
              <a:lnSpc>
                <a:spcPct val="110000"/>
              </a:lnSpc>
              <a:buNone/>
            </a:pPr>
            <a:r>
              <a:rPr lang="en-US" sz="2000" b="1" u="sng" dirty="0">
                <a:solidFill>
                  <a:schemeClr val="tx1"/>
                </a:solidFill>
              </a:rPr>
              <a:t>Example of Theorem </a:t>
            </a:r>
            <a:r>
              <a:rPr lang="en-US" sz="2000" u="sng" dirty="0">
                <a:solidFill>
                  <a:schemeClr val="tx1"/>
                </a:solidFill>
              </a:rPr>
              <a:t>[Profit Relationships as Cost Varies]. </a:t>
            </a:r>
          </a:p>
          <a:p>
            <a:pPr marL="342900" indent="-342900">
              <a:buBlip>
                <a:blip r:embed="rId3"/>
              </a:buBlip>
            </a:pPr>
            <a:endParaRPr lang="en-US" sz="2000" dirty="0"/>
          </a:p>
        </p:txBody>
      </p:sp>
      <p:grpSp>
        <p:nvGrpSpPr>
          <p:cNvPr id="10" name="Group 9">
            <a:extLst>
              <a:ext uri="{FF2B5EF4-FFF2-40B4-BE49-F238E27FC236}">
                <a16:creationId xmlns:a16="http://schemas.microsoft.com/office/drawing/2014/main" id="{5C0F7298-5703-4318-4F8D-DBE9B1630AD9}"/>
              </a:ext>
            </a:extLst>
          </p:cNvPr>
          <p:cNvGrpSpPr/>
          <p:nvPr/>
        </p:nvGrpSpPr>
        <p:grpSpPr>
          <a:xfrm>
            <a:off x="1385669" y="2489245"/>
            <a:ext cx="5886282" cy="3391395"/>
            <a:chOff x="1614269" y="1311955"/>
            <a:chExt cx="5886282" cy="3391395"/>
          </a:xfrm>
        </p:grpSpPr>
        <p:pic>
          <p:nvPicPr>
            <p:cNvPr id="11" name="Picture 10">
              <a:extLst>
                <a:ext uri="{FF2B5EF4-FFF2-40B4-BE49-F238E27FC236}">
                  <a16:creationId xmlns:a16="http://schemas.microsoft.com/office/drawing/2014/main" id="{409AB48B-A298-1167-3814-6154F0445C51}"/>
                </a:ext>
              </a:extLst>
            </p:cNvPr>
            <p:cNvPicPr>
              <a:picLocks noChangeAspect="1"/>
            </p:cNvPicPr>
            <p:nvPr/>
          </p:nvPicPr>
          <p:blipFill rotWithShape="1">
            <a:blip r:embed="rId4">
              <a:extLst>
                <a:ext uri="{28A0092B-C50C-407E-A947-70E740481C1C}">
                  <a14:useLocalDpi xmlns:a14="http://schemas.microsoft.com/office/drawing/2010/main" val="0"/>
                </a:ext>
              </a:extLst>
            </a:blip>
            <a:srcRect l="4698" r="26939" b="10678"/>
            <a:stretch/>
          </p:blipFill>
          <p:spPr>
            <a:xfrm>
              <a:off x="2075935" y="1311955"/>
              <a:ext cx="5424616" cy="3037623"/>
            </a:xfrm>
            <a:prstGeom prst="rect">
              <a:avLst/>
            </a:prstGeom>
          </p:spPr>
        </p:pic>
        <p:sp>
          <p:nvSpPr>
            <p:cNvPr id="12" name="TextBox 11">
              <a:extLst>
                <a:ext uri="{FF2B5EF4-FFF2-40B4-BE49-F238E27FC236}">
                  <a16:creationId xmlns:a16="http://schemas.microsoft.com/office/drawing/2014/main" id="{00EFD7C2-E560-7472-EC18-5AB1076B7B81}"/>
                </a:ext>
              </a:extLst>
            </p:cNvPr>
            <p:cNvSpPr txBox="1"/>
            <p:nvPr/>
          </p:nvSpPr>
          <p:spPr>
            <a:xfrm>
              <a:off x="4122836" y="4303240"/>
              <a:ext cx="10021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Cost (c)</a:t>
              </a:r>
            </a:p>
          </p:txBody>
        </p:sp>
        <p:sp>
          <p:nvSpPr>
            <p:cNvPr id="13" name="TextBox 12">
              <a:extLst>
                <a:ext uri="{FF2B5EF4-FFF2-40B4-BE49-F238E27FC236}">
                  <a16:creationId xmlns:a16="http://schemas.microsoft.com/office/drawing/2014/main" id="{D0494D5C-787E-C6D8-5F25-1B8DCAE49C8A}"/>
                </a:ext>
              </a:extLst>
            </p:cNvPr>
            <p:cNvSpPr txBox="1"/>
            <p:nvPr/>
          </p:nvSpPr>
          <p:spPr>
            <a:xfrm rot="16200000">
              <a:off x="1070370" y="2630711"/>
              <a:ext cx="148790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Revenue (R)</a:t>
              </a:r>
            </a:p>
          </p:txBody>
        </p:sp>
        <p:grpSp>
          <p:nvGrpSpPr>
            <p:cNvPr id="14" name="Group 13">
              <a:extLst>
                <a:ext uri="{FF2B5EF4-FFF2-40B4-BE49-F238E27FC236}">
                  <a16:creationId xmlns:a16="http://schemas.microsoft.com/office/drawing/2014/main" id="{F694CEE1-5160-6589-2A04-1698B4E3A043}"/>
                </a:ext>
              </a:extLst>
            </p:cNvPr>
            <p:cNvGrpSpPr/>
            <p:nvPr/>
          </p:nvGrpSpPr>
          <p:grpSpPr>
            <a:xfrm>
              <a:off x="6096000" y="1513091"/>
              <a:ext cx="1015822" cy="888813"/>
              <a:chOff x="7331675" y="5096115"/>
              <a:chExt cx="1015822" cy="888813"/>
            </a:xfrm>
          </p:grpSpPr>
          <p:sp>
            <p:nvSpPr>
              <p:cNvPr id="15" name="TextBox 14">
                <a:extLst>
                  <a:ext uri="{FF2B5EF4-FFF2-40B4-BE49-F238E27FC236}">
                    <a16:creationId xmlns:a16="http://schemas.microsoft.com/office/drawing/2014/main" id="{3F424E43-C5FC-6FE3-00C2-5B6DC8589F57}"/>
                  </a:ext>
                </a:extLst>
              </p:cNvPr>
              <p:cNvSpPr txBox="1"/>
              <p:nvPr/>
            </p:nvSpPr>
            <p:spPr>
              <a:xfrm>
                <a:off x="7358124" y="5096115"/>
                <a:ext cx="98937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(CP)</a:t>
                </a:r>
              </a:p>
            </p:txBody>
          </p:sp>
          <p:sp>
            <p:nvSpPr>
              <p:cNvPr id="16" name="TextBox 15">
                <a:extLst>
                  <a:ext uri="{FF2B5EF4-FFF2-40B4-BE49-F238E27FC236}">
                    <a16:creationId xmlns:a16="http://schemas.microsoft.com/office/drawing/2014/main" id="{20C4002A-F869-47E0-7327-69532A9492EC}"/>
                  </a:ext>
                </a:extLst>
              </p:cNvPr>
              <p:cNvSpPr txBox="1"/>
              <p:nvPr/>
            </p:nvSpPr>
            <p:spPr>
              <a:xfrm>
                <a:off x="7331675" y="5584818"/>
                <a:ext cx="9589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(FP)</a:t>
                </a:r>
              </a:p>
            </p:txBody>
          </p:sp>
          <p:cxnSp>
            <p:nvCxnSpPr>
              <p:cNvPr id="17" name="Straight Connector 16">
                <a:extLst>
                  <a:ext uri="{FF2B5EF4-FFF2-40B4-BE49-F238E27FC236}">
                    <a16:creationId xmlns:a16="http://schemas.microsoft.com/office/drawing/2014/main" id="{BE3B6CA4-ADD2-AA8E-C4E9-1A58020D33F0}"/>
                  </a:ext>
                </a:extLst>
              </p:cNvPr>
              <p:cNvCxnSpPr>
                <a:cxnSpLocks/>
              </p:cNvCxnSpPr>
              <p:nvPr/>
            </p:nvCxnSpPr>
            <p:spPr>
              <a:xfrm>
                <a:off x="7430530" y="5323435"/>
                <a:ext cx="292444" cy="0"/>
              </a:xfrm>
              <a:prstGeom prst="line">
                <a:avLst/>
              </a:prstGeom>
              <a:ln w="19050"/>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0B6318-7F08-91BB-B346-F686E88808C4}"/>
                  </a:ext>
                </a:extLst>
              </p:cNvPr>
              <p:cNvSpPr txBox="1"/>
              <p:nvPr/>
            </p:nvSpPr>
            <p:spPr>
              <a:xfrm>
                <a:off x="1805940" y="5886450"/>
                <a:ext cx="5417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=0.8, </m:t>
                      </m:r>
                      <m:r>
                        <a:rPr lang="en-US" b="0" i="1" smtClean="0">
                          <a:latin typeface="Cambria Math" panose="02040503050406030204" pitchFamily="18" charset="0"/>
                        </a:rPr>
                        <m:t>𝑞</m:t>
                      </m:r>
                      <m:r>
                        <a:rPr lang="en-US" b="0" i="1" smtClean="0">
                          <a:latin typeface="Cambria Math" panose="02040503050406030204" pitchFamily="18" charset="0"/>
                        </a:rPr>
                        <m:t>=0.2,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𝐸𝑥𝑝</m:t>
                      </m:r>
                      <m:r>
                        <a:rPr lang="en-US" b="0" i="1" smtClean="0">
                          <a:latin typeface="Cambria Math" panose="02040503050406030204" pitchFamily="18" charset="0"/>
                        </a:rPr>
                        <m:t>(100)</m:t>
                      </m:r>
                    </m:oMath>
                  </m:oMathPara>
                </a14:m>
                <a:endParaRPr lang="en-US" dirty="0"/>
              </a:p>
            </p:txBody>
          </p:sp>
        </mc:Choice>
        <mc:Fallback xmlns="">
          <p:sp>
            <p:nvSpPr>
              <p:cNvPr id="3" name="TextBox 2">
                <a:extLst>
                  <a:ext uri="{FF2B5EF4-FFF2-40B4-BE49-F238E27FC236}">
                    <a16:creationId xmlns:a16="http://schemas.microsoft.com/office/drawing/2014/main" id="{960B6318-7F08-91BB-B346-F686E88808C4}"/>
                  </a:ext>
                </a:extLst>
              </p:cNvPr>
              <p:cNvSpPr txBox="1">
                <a:spLocks noRot="1" noChangeAspect="1" noMove="1" noResize="1" noEditPoints="1" noAdjustHandles="1" noChangeArrowheads="1" noChangeShapeType="1" noTextEdit="1"/>
              </p:cNvSpPr>
              <p:nvPr/>
            </p:nvSpPr>
            <p:spPr>
              <a:xfrm>
                <a:off x="1805940" y="5886450"/>
                <a:ext cx="5417820" cy="369332"/>
              </a:xfrm>
              <a:prstGeom prst="rect">
                <a:avLst/>
              </a:prstGeom>
              <a:blipFill>
                <a:blip r:embed="rId5"/>
                <a:stretch>
                  <a:fillRect b="-13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9D94F41-6E24-CC83-57C4-5CE4BA50202E}"/>
              </a:ext>
            </a:extLst>
          </p:cNvPr>
          <p:cNvSpPr>
            <a:spLocks noGrp="1"/>
          </p:cNvSpPr>
          <p:nvPr>
            <p:ph type="sldNum" sz="quarter" idx="12"/>
          </p:nvPr>
        </p:nvSpPr>
        <p:spPr/>
        <p:txBody>
          <a:bodyPr/>
          <a:lstStyle/>
          <a:p>
            <a:fld id="{705901FA-2A38-44CC-AC05-D8A1C1E6BF05}" type="slidenum">
              <a:rPr lang="en-US" smtClean="0"/>
              <a:t>16</a:t>
            </a:fld>
            <a:endParaRPr lang="en-US" dirty="0"/>
          </a:p>
        </p:txBody>
      </p:sp>
    </p:spTree>
    <p:extLst>
      <p:ext uri="{BB962C8B-B14F-4D97-AF65-F5344CB8AC3E}">
        <p14:creationId xmlns:p14="http://schemas.microsoft.com/office/powerpoint/2010/main" val="3911598559"/>
      </p:ext>
    </p:extLst>
  </p:cSld>
  <p:clrMapOvr>
    <a:masterClrMapping/>
  </p:clrMapOvr>
  <mc:AlternateContent xmlns:mc="http://schemas.openxmlformats.org/markup-compatibility/2006" xmlns:p14="http://schemas.microsoft.com/office/powerpoint/2010/main">
    <mc:Choice Requires="p14">
      <p:transition spd="slow" p14:dur="2000" advTm="46589"/>
    </mc:Choice>
    <mc:Fallback xmlns="">
      <p:transition spd="slow" advTm="465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Q2: Matching Proportion?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B5EDE6-336E-E142-B6A5-1C4BF13B4285}"/>
                  </a:ext>
                </a:extLst>
              </p:cNvPr>
              <p:cNvSpPr txBox="1"/>
              <p:nvPr/>
            </p:nvSpPr>
            <p:spPr>
              <a:xfrm>
                <a:off x="661274" y="1521834"/>
                <a:ext cx="8013906" cy="707886"/>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Definition: </a:t>
                </a:r>
                <a:r>
                  <a:rPr lang="en-US" sz="2000" dirty="0">
                    <a:solidFill>
                      <a:schemeClr val="tx2"/>
                    </a:solidFill>
                  </a:rPr>
                  <a:t>Let </a:t>
                </a:r>
                <a14:m>
                  <m:oMath xmlns:m="http://schemas.openxmlformats.org/officeDocument/2006/math">
                    <m:r>
                      <a:rPr lang="en-US" sz="2000" b="0" i="1" dirty="0" smtClean="0">
                        <a:solidFill>
                          <a:schemeClr val="tx2"/>
                        </a:solidFill>
                        <a:latin typeface="Cambria Math" panose="02040503050406030204" pitchFamily="18" charset="0"/>
                      </a:rPr>
                      <m:t>𝑀</m:t>
                    </m:r>
                    <m:r>
                      <a:rPr lang="en-US" sz="2000" b="0" i="1" dirty="0" smtClean="0">
                        <a:solidFill>
                          <a:schemeClr val="tx2"/>
                        </a:solidFill>
                        <a:latin typeface="Cambria Math" panose="02040503050406030204" pitchFamily="18" charset="0"/>
                      </a:rPr>
                      <m:t>(</m:t>
                    </m:r>
                    <m:r>
                      <a:rPr lang="en-US" sz="2000" b="0" i="1" dirty="0" err="1" smtClean="0">
                        <a:solidFill>
                          <a:schemeClr val="tx2"/>
                        </a:solidFill>
                        <a:latin typeface="Cambria Math" panose="02040503050406030204" pitchFamily="18" charset="0"/>
                      </a:rPr>
                      <m:t>𝑐</m:t>
                    </m:r>
                    <m:r>
                      <a:rPr lang="en-US" sz="2000" b="0" i="1" dirty="0" err="1" smtClean="0">
                        <a:solidFill>
                          <a:schemeClr val="tx2"/>
                        </a:solidFill>
                        <a:latin typeface="Cambria Math" panose="02040503050406030204" pitchFamily="18" charset="0"/>
                      </a:rPr>
                      <m:t>,</m:t>
                    </m:r>
                    <m:r>
                      <a:rPr lang="en-US" sz="2000" b="0" i="1" dirty="0" err="1" smtClean="0">
                        <a:solidFill>
                          <a:schemeClr val="tx2"/>
                        </a:solidFill>
                        <a:latin typeface="Cambria Math" panose="02040503050406030204" pitchFamily="18" charset="0"/>
                      </a:rPr>
                      <m:t>𝐿</m:t>
                    </m:r>
                    <m:r>
                      <a:rPr lang="en-US" sz="2000" b="0" i="1" dirty="0" err="1" smtClean="0">
                        <a:solidFill>
                          <a:schemeClr val="tx2"/>
                        </a:solidFill>
                        <a:latin typeface="Cambria Math" panose="02040503050406030204" pitchFamily="18" charset="0"/>
                      </a:rPr>
                      <m:t>,</m:t>
                    </m:r>
                    <m:r>
                      <a:rPr lang="en-US" sz="2000" b="0" i="1" dirty="0" err="1" smtClean="0">
                        <a:solidFill>
                          <a:schemeClr val="tx2"/>
                        </a:solidFill>
                        <a:latin typeface="Cambria Math" panose="02040503050406030204" pitchFamily="18" charset="0"/>
                      </a:rPr>
                      <m:t>𝐹</m:t>
                    </m:r>
                    <m:r>
                      <a:rPr lang="en-US" sz="2000" b="0" i="1" dirty="0" smtClean="0">
                        <a:solidFill>
                          <a:schemeClr val="tx2"/>
                        </a:solidFill>
                        <a:latin typeface="Cambria Math" panose="02040503050406030204" pitchFamily="18" charset="0"/>
                      </a:rPr>
                      <m:t>)</m:t>
                    </m:r>
                  </m:oMath>
                </a14:m>
                <a:r>
                  <a:rPr lang="en-US" sz="2000" dirty="0">
                    <a:solidFill>
                      <a:schemeClr val="tx2"/>
                    </a:solidFill>
                  </a:rPr>
                  <a:t> be the proportion of the market that ultimately gets matched.</a:t>
                </a:r>
                <a:endParaRPr lang="en-US" sz="2000" i="1" baseline="-25000" dirty="0">
                  <a:solidFill>
                    <a:schemeClr val="accent6">
                      <a:lumMod val="50000"/>
                    </a:schemeClr>
                  </a:solidFill>
                </a:endParaRPr>
              </a:p>
            </p:txBody>
          </p:sp>
        </mc:Choice>
        <mc:Fallback xmlns="">
          <p:sp>
            <p:nvSpPr>
              <p:cNvPr id="14" name="TextBox 13">
                <a:extLst>
                  <a:ext uri="{FF2B5EF4-FFF2-40B4-BE49-F238E27FC236}">
                    <a16:creationId xmlns:a16="http://schemas.microsoft.com/office/drawing/2014/main" id="{67B5EDE6-336E-E142-B6A5-1C4BF13B4285}"/>
                  </a:ext>
                </a:extLst>
              </p:cNvPr>
              <p:cNvSpPr txBox="1">
                <a:spLocks noRot="1" noChangeAspect="1" noMove="1" noResize="1" noEditPoints="1" noAdjustHandles="1" noChangeArrowheads="1" noChangeShapeType="1" noTextEdit="1"/>
              </p:cNvSpPr>
              <p:nvPr/>
            </p:nvSpPr>
            <p:spPr>
              <a:xfrm>
                <a:off x="661274" y="1521834"/>
                <a:ext cx="8013906" cy="707886"/>
              </a:xfrm>
              <a:prstGeom prst="rect">
                <a:avLst/>
              </a:prstGeom>
              <a:blipFill>
                <a:blip r:embed="rId4"/>
                <a:stretch>
                  <a:fillRect l="-760" t="-5172" b="-14655"/>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CE606582-F99D-CA01-FF95-CF01F8349C8A}"/>
              </a:ext>
            </a:extLst>
          </p:cNvPr>
          <p:cNvSpPr txBox="1"/>
          <p:nvPr/>
        </p:nvSpPr>
        <p:spPr>
          <a:xfrm>
            <a:off x="643398" y="4709170"/>
            <a:ext cx="8013906" cy="1585049"/>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5"/>
              </a:buBlip>
            </a:pPr>
            <a:r>
              <a:rPr lang="en-US" dirty="0">
                <a:solidFill>
                  <a:schemeClr val="tx2"/>
                </a:solidFill>
              </a:rPr>
              <a:t>When marginal cost is low, longer payment period also benefits users.</a:t>
            </a:r>
          </a:p>
          <a:p>
            <a:pPr marL="342900" indent="-342900">
              <a:buBlip>
                <a:blip r:embed="rId5"/>
              </a:buBlip>
            </a:pPr>
            <a:r>
              <a:rPr lang="en-US" dirty="0">
                <a:solidFill>
                  <a:schemeClr val="tx2"/>
                </a:solidFill>
              </a:rPr>
              <a:t>Low cost means more profit AND more welfare (match proportion) from longer payment periods</a:t>
            </a:r>
          </a:p>
          <a:p>
            <a:pPr marL="342900" indent="-342900">
              <a:buBlip>
                <a:blip r:embed="rId5"/>
              </a:buBlip>
            </a:pPr>
            <a:endParaRPr lang="en-US" dirty="0">
              <a:solidFill>
                <a:schemeClr val="tx2"/>
              </a:solidFill>
            </a:endParaRPr>
          </a:p>
        </p:txBody>
      </p:sp>
      <p:sp>
        <p:nvSpPr>
          <p:cNvPr id="7" name="Rectangle 6">
            <a:extLst>
              <a:ext uri="{FF2B5EF4-FFF2-40B4-BE49-F238E27FC236}">
                <a16:creationId xmlns:a16="http://schemas.microsoft.com/office/drawing/2014/main" id="{492D823D-2ABB-B6E9-0A4C-BE9A853606CB}"/>
              </a:ext>
            </a:extLst>
          </p:cNvPr>
          <p:cNvSpPr/>
          <p:nvPr/>
        </p:nvSpPr>
        <p:spPr>
          <a:xfrm>
            <a:off x="628650" y="2274570"/>
            <a:ext cx="8013906" cy="241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Content Placeholder 10">
                <a:extLst>
                  <a:ext uri="{FF2B5EF4-FFF2-40B4-BE49-F238E27FC236}">
                    <a16:creationId xmlns:a16="http://schemas.microsoft.com/office/drawing/2014/main" id="{D9EE09F1-6423-F336-945E-2015AA977C4E}"/>
                  </a:ext>
                </a:extLst>
              </p:cNvPr>
              <p:cNvSpPr>
                <a:spLocks noGrp="1"/>
              </p:cNvSpPr>
              <p:nvPr>
                <p:ph idx="1"/>
              </p:nvPr>
            </p:nvSpPr>
            <p:spPr>
              <a:xfrm>
                <a:off x="718268" y="2394837"/>
                <a:ext cx="7632459" cy="1925704"/>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[Match Proportion Dominance]. </a:t>
                </a:r>
              </a:p>
              <a:p>
                <a:pPr marL="0" indent="0">
                  <a:lnSpc>
                    <a:spcPct val="110000"/>
                  </a:lnSpc>
                  <a:buNone/>
                </a:pPr>
                <a:r>
                  <a:rPr lang="en-US" sz="2000" dirty="0"/>
                  <a:t>For all positive valued, MHR distributions </a:t>
                </a:r>
                <a14:m>
                  <m:oMath xmlns:m="http://schemas.openxmlformats.org/officeDocument/2006/math">
                    <m:r>
                      <a:rPr lang="en-US" sz="2000" i="1" dirty="0" smtClean="0">
                        <a:latin typeface="Cambria Math" panose="02040503050406030204" pitchFamily="18" charset="0"/>
                      </a:rPr>
                      <m:t>𝐹</m:t>
                    </m:r>
                  </m:oMath>
                </a14:m>
                <a:r>
                  <a:rPr lang="en-US" sz="2000" dirty="0"/>
                  <a:t>,</a:t>
                </a:r>
                <a14:m>
                  <m:oMath xmlns:m="http://schemas.openxmlformats.org/officeDocument/2006/math">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a:latin typeface="Cambria Math" panose="02040503050406030204" pitchFamily="18" charset="0"/>
                      </a:rPr>
                      <m:t>𝑞</m:t>
                    </m:r>
                    <m:r>
                      <a:rPr lang="en-US" sz="2000" i="1" dirty="0">
                        <a:latin typeface="Cambria Math" panose="02040503050406030204" pitchFamily="18" charset="0"/>
                      </a:rPr>
                      <m:t>, </m:t>
                    </m:r>
                    <m:r>
                      <a:rPr lang="en-US" sz="2000" i="1" dirty="0">
                        <a:latin typeface="Cambria Math" panose="02040503050406030204" pitchFamily="18" charset="0"/>
                      </a:rPr>
                      <m:t>𝑇</m:t>
                    </m:r>
                    <m:r>
                      <a:rPr lang="en-US" sz="2000" i="1" dirty="0">
                        <a:latin typeface="Cambria Math" panose="02040503050406030204" pitchFamily="18" charset="0"/>
                      </a:rPr>
                      <m:t> &gt; 0</m:t>
                    </m:r>
                  </m:oMath>
                </a14:m>
                <a:r>
                  <a:rPr lang="en-US" sz="2000" dirty="0"/>
                  <a:t>, c small, </a:t>
                </a:r>
                <a14:m>
                  <m:oMath xmlns:m="http://schemas.openxmlformats.org/officeDocument/2006/math">
                    <m:r>
                      <a:rPr lang="en-US" sz="2000" i="1" dirty="0">
                        <a:latin typeface="Cambria Math" panose="02040503050406030204" pitchFamily="18" charset="0"/>
                      </a:rPr>
                      <m:t>𝛿</m:t>
                    </m:r>
                    <m:r>
                      <a:rPr lang="en-US" sz="2000" i="1" dirty="0">
                        <a:latin typeface="Cambria Math" panose="02040503050406030204" pitchFamily="18" charset="0"/>
                      </a:rPr>
                      <m:t>∈ (0,1) </m:t>
                    </m:r>
                  </m:oMath>
                </a14:m>
                <a:r>
                  <a:rPr lang="en-US" sz="2000" dirty="0"/>
                  <a:t>, </a:t>
                </a:r>
                <a14:m>
                  <m:oMath xmlns:m="http://schemas.openxmlformats.org/officeDocument/2006/math">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d>
                          <m:dPr>
                            <m:ctrlPr>
                              <a:rPr lang="en-US" sz="2000" i="1">
                                <a:latin typeface="Cambria Math" panose="02040503050406030204" pitchFamily="18" charset="0"/>
                              </a:rPr>
                            </m:ctrlPr>
                          </m:dPr>
                          <m:e>
                            <m:r>
                              <a:rPr lang="en-US" sz="2000" i="1">
                                <a:latin typeface="Cambria Math" panose="02040503050406030204" pitchFamily="18" charset="0"/>
                              </a:rPr>
                              <m:t>𝛿</m:t>
                            </m:r>
                          </m:e>
                        </m:d>
                      </m:e>
                    </m:func>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 </m:t>
                    </m:r>
                  </m:oMath>
                </a14:m>
                <a:r>
                  <a:rPr lang="en-US" sz="2000" dirty="0"/>
                  <a:t>, and for all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b="0" i="1" smtClean="0">
                            <a:latin typeface="Cambria Math" panose="02040503050406030204" pitchFamily="18" charset="0"/>
                          </a:rPr>
                          <m:t>1</m:t>
                        </m:r>
                      </m:sub>
                    </m:sSub>
                    <m:r>
                      <a:rPr lang="en-US" sz="2000" b="0" i="0" smtClean="0">
                        <a:latin typeface="Cambria Math" panose="02040503050406030204" pitchFamily="18" charset="0"/>
                      </a:rPr>
                      <m:t> </m:t>
                    </m:r>
                  </m:oMath>
                </a14:m>
                <a:r>
                  <a:rPr lang="en-US" sz="2000" dirty="0"/>
                  <a:t>:</a:t>
                </a:r>
              </a:p>
              <a:p>
                <a:pPr marL="0" indent="0">
                  <a:lnSpc>
                    <a:spcPct val="11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𝐹</m:t>
                          </m:r>
                        </m:e>
                      </m:d>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oMath>
                  </m:oMathPara>
                </a14:m>
                <a:endParaRPr lang="en-US" sz="2000" dirty="0"/>
              </a:p>
            </p:txBody>
          </p:sp>
        </mc:Choice>
        <mc:Fallback>
          <p:sp>
            <p:nvSpPr>
              <p:cNvPr id="10" name="Content Placeholder 10">
                <a:extLst>
                  <a:ext uri="{FF2B5EF4-FFF2-40B4-BE49-F238E27FC236}">
                    <a16:creationId xmlns:a16="http://schemas.microsoft.com/office/drawing/2014/main" id="{D9EE09F1-6423-F336-945E-2015AA977C4E}"/>
                  </a:ext>
                </a:extLst>
              </p:cNvPr>
              <p:cNvSpPr>
                <a:spLocks noGrp="1" noRot="1" noChangeAspect="1" noMove="1" noResize="1" noEditPoints="1" noAdjustHandles="1" noChangeArrowheads="1" noChangeShapeType="1" noTextEdit="1"/>
              </p:cNvSpPr>
              <p:nvPr>
                <p:ph idx="1"/>
              </p:nvPr>
            </p:nvSpPr>
            <p:spPr>
              <a:xfrm>
                <a:off x="718268" y="2394837"/>
                <a:ext cx="7632459" cy="1925704"/>
              </a:xfrm>
              <a:blipFill>
                <a:blip r:embed="rId6"/>
                <a:stretch>
                  <a:fillRect l="-879" t="-126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BA3EB42C-6001-D77F-521A-C807F803F691}"/>
              </a:ext>
            </a:extLst>
          </p:cNvPr>
          <p:cNvSpPr>
            <a:spLocks noGrp="1"/>
          </p:cNvSpPr>
          <p:nvPr>
            <p:ph type="sldNum" sz="quarter" idx="12"/>
          </p:nvPr>
        </p:nvSpPr>
        <p:spPr/>
        <p:txBody>
          <a:bodyPr/>
          <a:lstStyle/>
          <a:p>
            <a:fld id="{705901FA-2A38-44CC-AC05-D8A1C1E6BF05}" type="slidenum">
              <a:rPr lang="en-US" smtClean="0"/>
              <a:t>17</a:t>
            </a:fld>
            <a:endParaRPr lang="en-US"/>
          </a:p>
        </p:txBody>
      </p:sp>
    </p:spTree>
    <p:custDataLst>
      <p:tags r:id="rId1"/>
    </p:custDataLst>
    <p:extLst>
      <p:ext uri="{BB962C8B-B14F-4D97-AF65-F5344CB8AC3E}">
        <p14:creationId xmlns:p14="http://schemas.microsoft.com/office/powerpoint/2010/main" val="2931127626"/>
      </p:ext>
    </p:extLst>
  </p:cSld>
  <p:clrMapOvr>
    <a:masterClrMapping/>
  </p:clrMapOvr>
  <mc:AlternateContent xmlns:mc="http://schemas.openxmlformats.org/markup-compatibility/2006" xmlns:p14="http://schemas.microsoft.com/office/powerpoint/2010/main">
    <mc:Choice Requires="p14">
      <p:transition spd="slow" p14:dur="2000" advTm="104012"/>
    </mc:Choice>
    <mc:Fallback xmlns="">
      <p:transition spd="slow" advTm="104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73E493-9493-C378-08E0-B1A0F29FFDB5}"/>
              </a:ext>
            </a:extLst>
          </p:cNvPr>
          <p:cNvSpPr>
            <a:spLocks noGrp="1"/>
          </p:cNvSpPr>
          <p:nvPr>
            <p:ph type="title"/>
          </p:nvPr>
        </p:nvSpPr>
        <p:spPr>
          <a:xfrm>
            <a:off x="628650" y="365126"/>
            <a:ext cx="7886700" cy="1325563"/>
          </a:xfrm>
        </p:spPr>
        <p:txBody>
          <a:bodyPr>
            <a:normAutofit/>
          </a:bodyPr>
          <a:lstStyle/>
          <a:p>
            <a:r>
              <a:rPr lang="en-US" sz="3600" dirty="0"/>
              <a:t>Q2: Matching Proportion?</a:t>
            </a:r>
          </a:p>
        </p:txBody>
      </p:sp>
      <p:sp>
        <p:nvSpPr>
          <p:cNvPr id="8" name="Content Placeholder 10">
            <a:extLst>
              <a:ext uri="{FF2B5EF4-FFF2-40B4-BE49-F238E27FC236}">
                <a16:creationId xmlns:a16="http://schemas.microsoft.com/office/drawing/2014/main" id="{85C15F19-D2BB-1B62-B2BD-2C44174E8598}"/>
              </a:ext>
            </a:extLst>
          </p:cNvPr>
          <p:cNvSpPr>
            <a:spLocks noGrp="1"/>
          </p:cNvSpPr>
          <p:nvPr>
            <p:ph idx="1"/>
          </p:nvPr>
        </p:nvSpPr>
        <p:spPr>
          <a:xfrm>
            <a:off x="695408" y="1686176"/>
            <a:ext cx="7632459" cy="2527459"/>
          </a:xfrm>
        </p:spPr>
        <p:txBody>
          <a:bodyPr>
            <a:normAutofit/>
          </a:bodyPr>
          <a:lstStyle/>
          <a:p>
            <a:pPr marL="0" indent="0">
              <a:lnSpc>
                <a:spcPct val="110000"/>
              </a:lnSpc>
              <a:buNone/>
            </a:pPr>
            <a:r>
              <a:rPr lang="en-US" sz="2000" b="1" u="sng" dirty="0">
                <a:solidFill>
                  <a:schemeClr val="tx1"/>
                </a:solidFill>
              </a:rPr>
              <a:t>Example of Theorem </a:t>
            </a:r>
            <a:r>
              <a:rPr lang="en-US" sz="2000" u="sng" dirty="0">
                <a:solidFill>
                  <a:schemeClr val="tx1"/>
                </a:solidFill>
              </a:rPr>
              <a:t>[Match Proportion Dominance]</a:t>
            </a:r>
          </a:p>
        </p:txBody>
      </p:sp>
      <p:grpSp>
        <p:nvGrpSpPr>
          <p:cNvPr id="10" name="Group 9">
            <a:extLst>
              <a:ext uri="{FF2B5EF4-FFF2-40B4-BE49-F238E27FC236}">
                <a16:creationId xmlns:a16="http://schemas.microsoft.com/office/drawing/2014/main" id="{ADBB358B-8A3B-96A7-4AB3-677D83660054}"/>
              </a:ext>
            </a:extLst>
          </p:cNvPr>
          <p:cNvGrpSpPr/>
          <p:nvPr/>
        </p:nvGrpSpPr>
        <p:grpSpPr>
          <a:xfrm>
            <a:off x="1192605" y="2295808"/>
            <a:ext cx="6122596" cy="3517798"/>
            <a:chOff x="1192605" y="2158648"/>
            <a:chExt cx="6122596" cy="3517798"/>
          </a:xfrm>
        </p:grpSpPr>
        <p:pic>
          <p:nvPicPr>
            <p:cNvPr id="11" name="Picture 10">
              <a:extLst>
                <a:ext uri="{FF2B5EF4-FFF2-40B4-BE49-F238E27FC236}">
                  <a16:creationId xmlns:a16="http://schemas.microsoft.com/office/drawing/2014/main" id="{2727BB7D-0EEF-09B8-CB90-1EFF19CE4CC2}"/>
                </a:ext>
              </a:extLst>
            </p:cNvPr>
            <p:cNvPicPr>
              <a:picLocks noChangeAspect="1"/>
            </p:cNvPicPr>
            <p:nvPr/>
          </p:nvPicPr>
          <p:blipFill rotWithShape="1">
            <a:blip r:embed="rId3">
              <a:extLst>
                <a:ext uri="{28A0092B-C50C-407E-A947-70E740481C1C}">
                  <a14:useLocalDpi xmlns:a14="http://schemas.microsoft.com/office/drawing/2010/main" val="0"/>
                </a:ext>
              </a:extLst>
            </a:blip>
            <a:srcRect l="4644" r="26361" b="10335"/>
            <a:stretch/>
          </p:blipFill>
          <p:spPr>
            <a:xfrm>
              <a:off x="1717589" y="2158648"/>
              <a:ext cx="5597612" cy="3117688"/>
            </a:xfrm>
            <a:prstGeom prst="rect">
              <a:avLst/>
            </a:prstGeom>
          </p:spPr>
        </p:pic>
        <p:sp>
          <p:nvSpPr>
            <p:cNvPr id="12" name="TextBox 11">
              <a:extLst>
                <a:ext uri="{FF2B5EF4-FFF2-40B4-BE49-F238E27FC236}">
                  <a16:creationId xmlns:a16="http://schemas.microsoft.com/office/drawing/2014/main" id="{F7407947-3295-95E5-8F41-97392B6469C0}"/>
                </a:ext>
              </a:extLst>
            </p:cNvPr>
            <p:cNvSpPr txBox="1"/>
            <p:nvPr/>
          </p:nvSpPr>
          <p:spPr>
            <a:xfrm>
              <a:off x="5842577" y="2417077"/>
              <a:ext cx="98937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(CP)</a:t>
              </a:r>
            </a:p>
          </p:txBody>
        </p:sp>
        <p:sp>
          <p:nvSpPr>
            <p:cNvPr id="13" name="TextBox 12">
              <a:extLst>
                <a:ext uri="{FF2B5EF4-FFF2-40B4-BE49-F238E27FC236}">
                  <a16:creationId xmlns:a16="http://schemas.microsoft.com/office/drawing/2014/main" id="{AC66A934-B329-347E-3AA3-2E711A2971E5}"/>
                </a:ext>
              </a:extLst>
            </p:cNvPr>
            <p:cNvSpPr txBox="1"/>
            <p:nvPr/>
          </p:nvSpPr>
          <p:spPr>
            <a:xfrm>
              <a:off x="5816128" y="2905780"/>
              <a:ext cx="9589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(FP)</a:t>
              </a:r>
            </a:p>
          </p:txBody>
        </p:sp>
        <p:cxnSp>
          <p:nvCxnSpPr>
            <p:cNvPr id="14" name="Straight Connector 13">
              <a:extLst>
                <a:ext uri="{FF2B5EF4-FFF2-40B4-BE49-F238E27FC236}">
                  <a16:creationId xmlns:a16="http://schemas.microsoft.com/office/drawing/2014/main" id="{E3F154FD-36BE-230F-8CCB-59E13C173721}"/>
                </a:ext>
              </a:extLst>
            </p:cNvPr>
            <p:cNvCxnSpPr>
              <a:cxnSpLocks/>
            </p:cNvCxnSpPr>
            <p:nvPr/>
          </p:nvCxnSpPr>
          <p:spPr>
            <a:xfrm>
              <a:off x="5914983" y="2644397"/>
              <a:ext cx="292444" cy="0"/>
            </a:xfrm>
            <a:prstGeom prst="line">
              <a:avLst/>
            </a:prstGeom>
            <a:ln w="1905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B63D6F0-6F96-FB14-A5BC-7016373F2649}"/>
                </a:ext>
              </a:extLst>
            </p:cNvPr>
            <p:cNvSpPr txBox="1"/>
            <p:nvPr/>
          </p:nvSpPr>
          <p:spPr>
            <a:xfrm>
              <a:off x="4057351" y="5276336"/>
              <a:ext cx="10021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Cost (c)</a:t>
              </a:r>
            </a:p>
          </p:txBody>
        </p:sp>
        <p:sp>
          <p:nvSpPr>
            <p:cNvPr id="16" name="TextBox 15">
              <a:extLst>
                <a:ext uri="{FF2B5EF4-FFF2-40B4-BE49-F238E27FC236}">
                  <a16:creationId xmlns:a16="http://schemas.microsoft.com/office/drawing/2014/main" id="{B44D7809-7A16-430B-DD02-A2E05A7A241F}"/>
                </a:ext>
              </a:extLst>
            </p:cNvPr>
            <p:cNvSpPr txBox="1"/>
            <p:nvPr/>
          </p:nvSpPr>
          <p:spPr>
            <a:xfrm rot="16200000">
              <a:off x="162996" y="3646716"/>
              <a:ext cx="245932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Match Proportion (M)</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05458B-2FA7-BE81-98B3-51BB83D05189}"/>
                  </a:ext>
                </a:extLst>
              </p:cNvPr>
              <p:cNvSpPr txBox="1"/>
              <p:nvPr/>
            </p:nvSpPr>
            <p:spPr>
              <a:xfrm>
                <a:off x="1805940" y="5886450"/>
                <a:ext cx="5417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=0.8, </m:t>
                      </m:r>
                      <m:r>
                        <a:rPr lang="en-US" b="0" i="1" smtClean="0">
                          <a:latin typeface="Cambria Math" panose="02040503050406030204" pitchFamily="18" charset="0"/>
                        </a:rPr>
                        <m:t>𝑞</m:t>
                      </m:r>
                      <m:r>
                        <a:rPr lang="en-US" b="0" i="1" smtClean="0">
                          <a:latin typeface="Cambria Math" panose="02040503050406030204" pitchFamily="18" charset="0"/>
                        </a:rPr>
                        <m:t>=0.2,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𝐸𝑥𝑝</m:t>
                      </m:r>
                      <m:r>
                        <a:rPr lang="en-US" b="0" i="1" smtClean="0">
                          <a:latin typeface="Cambria Math" panose="02040503050406030204" pitchFamily="18" charset="0"/>
                        </a:rPr>
                        <m:t>(100)</m:t>
                      </m:r>
                    </m:oMath>
                  </m:oMathPara>
                </a14:m>
                <a:endParaRPr lang="en-US" dirty="0"/>
              </a:p>
            </p:txBody>
          </p:sp>
        </mc:Choice>
        <mc:Fallback xmlns="">
          <p:sp>
            <p:nvSpPr>
              <p:cNvPr id="17" name="TextBox 16">
                <a:extLst>
                  <a:ext uri="{FF2B5EF4-FFF2-40B4-BE49-F238E27FC236}">
                    <a16:creationId xmlns:a16="http://schemas.microsoft.com/office/drawing/2014/main" id="{AA05458B-2FA7-BE81-98B3-51BB83D05189}"/>
                  </a:ext>
                </a:extLst>
              </p:cNvPr>
              <p:cNvSpPr txBox="1">
                <a:spLocks noRot="1" noChangeAspect="1" noMove="1" noResize="1" noEditPoints="1" noAdjustHandles="1" noChangeArrowheads="1" noChangeShapeType="1" noTextEdit="1"/>
              </p:cNvSpPr>
              <p:nvPr/>
            </p:nvSpPr>
            <p:spPr>
              <a:xfrm>
                <a:off x="1805940" y="5886450"/>
                <a:ext cx="5417820" cy="369332"/>
              </a:xfrm>
              <a:prstGeom prst="rect">
                <a:avLst/>
              </a:prstGeom>
              <a:blipFill>
                <a:blip r:embed="rId4"/>
                <a:stretch>
                  <a:fillRect b="-13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7255A3B3-3C6A-3E70-C852-1A97701EAA61}"/>
              </a:ext>
            </a:extLst>
          </p:cNvPr>
          <p:cNvSpPr>
            <a:spLocks noGrp="1"/>
          </p:cNvSpPr>
          <p:nvPr>
            <p:ph type="sldNum" sz="quarter" idx="12"/>
          </p:nvPr>
        </p:nvSpPr>
        <p:spPr/>
        <p:txBody>
          <a:bodyPr/>
          <a:lstStyle/>
          <a:p>
            <a:fld id="{705901FA-2A38-44CC-AC05-D8A1C1E6BF05}" type="slidenum">
              <a:rPr lang="en-US" smtClean="0"/>
              <a:t>18</a:t>
            </a:fld>
            <a:endParaRPr lang="en-US"/>
          </a:p>
        </p:txBody>
      </p:sp>
    </p:spTree>
    <p:extLst>
      <p:ext uri="{BB962C8B-B14F-4D97-AF65-F5344CB8AC3E}">
        <p14:creationId xmlns:p14="http://schemas.microsoft.com/office/powerpoint/2010/main" val="2440306326"/>
      </p:ext>
    </p:extLst>
  </p:cSld>
  <p:clrMapOvr>
    <a:masterClrMapping/>
  </p:clrMapOvr>
  <mc:AlternateContent xmlns:mc="http://schemas.openxmlformats.org/markup-compatibility/2006" xmlns:p14="http://schemas.microsoft.com/office/powerpoint/2010/main">
    <mc:Choice Requires="p14">
      <p:transition spd="slow" p14:dur="2000" advTm="18915"/>
    </mc:Choice>
    <mc:Fallback xmlns="">
      <p:transition spd="slow" advTm="18915"/>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Q3: Heterogenous Matching Rates?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FE5089-A39C-2E4F-A8BF-8AA6119F222F}"/>
                  </a:ext>
                </a:extLst>
              </p:cNvPr>
              <p:cNvSpPr txBox="1"/>
              <p:nvPr/>
            </p:nvSpPr>
            <p:spPr>
              <a:xfrm>
                <a:off x="661274" y="1521834"/>
                <a:ext cx="8013906" cy="707886"/>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Definition: </a:t>
                </a:r>
                <a:r>
                  <a:rPr lang="en-US" sz="2000" dirty="0">
                    <a:solidFill>
                      <a:schemeClr val="tx2"/>
                    </a:solidFill>
                  </a:rPr>
                  <a:t>we assume there are </a:t>
                </a:r>
                <a14:m>
                  <m:oMath xmlns:m="http://schemas.openxmlformats.org/officeDocument/2006/math">
                    <m:r>
                      <a:rPr lang="en-US" sz="2000" b="0" i="1" dirty="0" smtClean="0">
                        <a:solidFill>
                          <a:schemeClr val="tx2"/>
                        </a:solidFill>
                        <a:latin typeface="Cambria Math" panose="02040503050406030204" pitchFamily="18" charset="0"/>
                      </a:rPr>
                      <m:t>𝑘</m:t>
                    </m:r>
                    <m:r>
                      <a:rPr lang="en-US" sz="2000" b="0" i="1" dirty="0" smtClean="0">
                        <a:solidFill>
                          <a:schemeClr val="tx2"/>
                        </a:solidFill>
                        <a:latin typeface="Cambria Math" panose="02040503050406030204" pitchFamily="18" charset="0"/>
                      </a:rPr>
                      <m:t> </m:t>
                    </m:r>
                  </m:oMath>
                </a14:m>
                <a:r>
                  <a:rPr lang="en-US" sz="2000" dirty="0">
                    <a:solidFill>
                      <a:schemeClr val="tx2"/>
                    </a:solidFill>
                  </a:rPr>
                  <a:t>possible matching rates </a:t>
                </a:r>
                <a14:m>
                  <m:oMath xmlns:m="http://schemas.openxmlformats.org/officeDocument/2006/math">
                    <m:r>
                      <m:rPr>
                        <m:lit/>
                      </m:rPr>
                      <a:rPr lang="en-US" sz="2000" b="0" i="1" dirty="0" smtClean="0">
                        <a:solidFill>
                          <a:schemeClr val="tx2"/>
                        </a:solidFill>
                        <a:latin typeface="Cambria Math" panose="02040503050406030204" pitchFamily="18" charset="0"/>
                      </a:rPr>
                      <m:t>{</m:t>
                    </m:r>
                    <m:sSub>
                      <m:sSubPr>
                        <m:ctrlPr>
                          <a:rPr lang="en-US" sz="2000" i="1" dirty="0" smtClean="0">
                            <a:solidFill>
                              <a:schemeClr val="tx2"/>
                            </a:solidFill>
                            <a:latin typeface="Cambria Math" panose="02040503050406030204" pitchFamily="18" charset="0"/>
                          </a:rPr>
                        </m:ctrlPr>
                      </m:sSubPr>
                      <m:e>
                        <m:r>
                          <a:rPr lang="en-US" sz="2000" b="0" i="1" dirty="0">
                            <a:solidFill>
                              <a:schemeClr val="tx2"/>
                            </a:solidFill>
                            <a:latin typeface="Cambria Math" panose="02040503050406030204" pitchFamily="18" charset="0"/>
                          </a:rPr>
                          <m:t>𝑞</m:t>
                        </m:r>
                      </m:e>
                      <m:sub>
                        <m:r>
                          <a:rPr lang="en-US" sz="2000" b="0" i="1" dirty="0">
                            <a:solidFill>
                              <a:schemeClr val="tx2"/>
                            </a:solidFill>
                            <a:latin typeface="Cambria Math" panose="02040503050406030204" pitchFamily="18" charset="0"/>
                          </a:rPr>
                          <m:t>1</m:t>
                        </m:r>
                      </m:sub>
                    </m:sSub>
                    <m:r>
                      <a:rPr lang="en-US" sz="2000" b="0" i="1" dirty="0">
                        <a:solidFill>
                          <a:schemeClr val="tx2"/>
                        </a:solidFill>
                        <a:latin typeface="Cambria Math" panose="02040503050406030204" pitchFamily="18" charset="0"/>
                      </a:rPr>
                      <m:t>,…, </m:t>
                    </m:r>
                    <m:sSub>
                      <m:sSubPr>
                        <m:ctrlPr>
                          <a:rPr lang="en-US" sz="2000" i="1" dirty="0" err="1">
                            <a:solidFill>
                              <a:schemeClr val="tx2"/>
                            </a:solidFill>
                            <a:latin typeface="Cambria Math" panose="02040503050406030204" pitchFamily="18" charset="0"/>
                          </a:rPr>
                        </m:ctrlPr>
                      </m:sSubPr>
                      <m:e>
                        <m:r>
                          <a:rPr lang="en-US" sz="2000" b="0" i="1" dirty="0" err="1">
                            <a:solidFill>
                              <a:schemeClr val="tx2"/>
                            </a:solidFill>
                            <a:latin typeface="Cambria Math" panose="02040503050406030204" pitchFamily="18" charset="0"/>
                          </a:rPr>
                          <m:t>𝑞</m:t>
                        </m:r>
                      </m:e>
                      <m:sub>
                        <m:r>
                          <a:rPr lang="en-US" sz="2000" b="0" i="1" dirty="0" err="1">
                            <a:solidFill>
                              <a:schemeClr val="tx2"/>
                            </a:solidFill>
                            <a:latin typeface="Cambria Math" panose="02040503050406030204" pitchFamily="18" charset="0"/>
                          </a:rPr>
                          <m:t>𝑘</m:t>
                        </m:r>
                      </m:sub>
                    </m:sSub>
                    <m:r>
                      <m:rPr>
                        <m:lit/>
                      </m:rPr>
                      <a:rPr lang="en-US" sz="2000" b="0" i="1" dirty="0" smtClean="0">
                        <a:solidFill>
                          <a:schemeClr val="tx2"/>
                        </a:solidFill>
                        <a:latin typeface="Cambria Math" panose="02040503050406030204" pitchFamily="18" charset="0"/>
                      </a:rPr>
                      <m:t>}</m:t>
                    </m:r>
                    <m:r>
                      <a:rPr lang="en-US" sz="2000" b="0" i="1" dirty="0" smtClean="0">
                        <a:solidFill>
                          <a:schemeClr val="tx2"/>
                        </a:solidFill>
                        <a:latin typeface="Cambria Math" panose="02040503050406030204" pitchFamily="18" charset="0"/>
                      </a:rPr>
                      <m:t> </m:t>
                    </m:r>
                  </m:oMath>
                </a14:m>
                <a:r>
                  <a:rPr lang="en-US" sz="2000" dirty="0">
                    <a:solidFill>
                      <a:schemeClr val="tx2"/>
                    </a:solidFill>
                  </a:rPr>
                  <a:t>, where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b="0" i="1" dirty="0" smtClean="0">
                            <a:solidFill>
                              <a:schemeClr val="tx2"/>
                            </a:solidFill>
                            <a:latin typeface="Cambria Math" panose="02040503050406030204" pitchFamily="18" charset="0"/>
                          </a:rPr>
                          <m:t>𝑞</m:t>
                        </m:r>
                      </m:e>
                      <m:sub>
                        <m:r>
                          <a:rPr lang="en-US" sz="2000" b="0" i="1" dirty="0" smtClean="0">
                            <a:solidFill>
                              <a:schemeClr val="tx2"/>
                            </a:solidFill>
                            <a:latin typeface="Cambria Math" panose="02040503050406030204" pitchFamily="18" charset="0"/>
                          </a:rPr>
                          <m:t>1</m:t>
                        </m:r>
                      </m:sub>
                    </m:sSub>
                    <m:r>
                      <a:rPr lang="en-US" sz="2000" b="0" i="1" dirty="0" smtClean="0">
                        <a:solidFill>
                          <a:schemeClr val="tx2"/>
                        </a:solidFill>
                        <a:latin typeface="Cambria Math" panose="02040503050406030204" pitchFamily="18" charset="0"/>
                      </a:rPr>
                      <m:t>≤ </m:t>
                    </m:r>
                    <m:sSub>
                      <m:sSubPr>
                        <m:ctrlPr>
                          <a:rPr lang="en-US" sz="2000" i="1" dirty="0" smtClean="0">
                            <a:solidFill>
                              <a:schemeClr val="tx2"/>
                            </a:solidFill>
                            <a:latin typeface="Cambria Math" panose="02040503050406030204" pitchFamily="18" charset="0"/>
                          </a:rPr>
                        </m:ctrlPr>
                      </m:sSubPr>
                      <m:e>
                        <m:r>
                          <a:rPr lang="en-US" sz="2000" b="0" i="1" dirty="0" smtClean="0">
                            <a:solidFill>
                              <a:schemeClr val="tx2"/>
                            </a:solidFill>
                            <a:latin typeface="Cambria Math" panose="02040503050406030204" pitchFamily="18" charset="0"/>
                          </a:rPr>
                          <m:t>𝑞</m:t>
                        </m:r>
                      </m:e>
                      <m:sub>
                        <m:r>
                          <a:rPr lang="en-US" sz="2000" b="0" i="1" dirty="0" smtClean="0">
                            <a:solidFill>
                              <a:schemeClr val="tx2"/>
                            </a:solidFill>
                            <a:latin typeface="Cambria Math" panose="02040503050406030204" pitchFamily="18" charset="0"/>
                          </a:rPr>
                          <m:t>2</m:t>
                        </m:r>
                      </m:sub>
                    </m:sSub>
                    <m:r>
                      <a:rPr lang="en-US" sz="2000" b="0" i="1" dirty="0" smtClean="0">
                        <a:solidFill>
                          <a:schemeClr val="tx2"/>
                        </a:solidFill>
                        <a:latin typeface="Cambria Math" panose="02040503050406030204" pitchFamily="18" charset="0"/>
                      </a:rPr>
                      <m:t>≤ …≤ </m:t>
                    </m:r>
                    <m:sSub>
                      <m:sSubPr>
                        <m:ctrlPr>
                          <a:rPr lang="en-US" sz="2000" i="1" dirty="0" err="1" smtClean="0">
                            <a:solidFill>
                              <a:schemeClr val="tx2"/>
                            </a:solidFill>
                            <a:latin typeface="Cambria Math" panose="02040503050406030204" pitchFamily="18" charset="0"/>
                          </a:rPr>
                        </m:ctrlPr>
                      </m:sSubPr>
                      <m:e>
                        <m:r>
                          <a:rPr lang="en-US" sz="2000" b="0" i="1" dirty="0" err="1">
                            <a:solidFill>
                              <a:schemeClr val="tx2"/>
                            </a:solidFill>
                            <a:latin typeface="Cambria Math" panose="02040503050406030204" pitchFamily="18" charset="0"/>
                          </a:rPr>
                          <m:t>𝑞</m:t>
                        </m:r>
                      </m:e>
                      <m:sub>
                        <m:r>
                          <a:rPr lang="en-US" sz="2000" b="0" i="1" dirty="0" err="1">
                            <a:solidFill>
                              <a:schemeClr val="tx2"/>
                            </a:solidFill>
                            <a:latin typeface="Cambria Math" panose="02040503050406030204" pitchFamily="18" charset="0"/>
                          </a:rPr>
                          <m:t>𝑘</m:t>
                        </m:r>
                      </m:sub>
                    </m:sSub>
                  </m:oMath>
                </a14:m>
                <a:endParaRPr lang="en-US" sz="2000" i="1" baseline="-25000" dirty="0">
                  <a:solidFill>
                    <a:schemeClr val="accent6">
                      <a:lumMod val="50000"/>
                    </a:schemeClr>
                  </a:solidFill>
                </a:endParaRPr>
              </a:p>
            </p:txBody>
          </p:sp>
        </mc:Choice>
        <mc:Fallback xmlns="">
          <p:sp>
            <p:nvSpPr>
              <p:cNvPr id="12" name="TextBox 11">
                <a:extLst>
                  <a:ext uri="{FF2B5EF4-FFF2-40B4-BE49-F238E27FC236}">
                    <a16:creationId xmlns:a16="http://schemas.microsoft.com/office/drawing/2014/main" id="{63FE5089-A39C-2E4F-A8BF-8AA6119F222F}"/>
                  </a:ext>
                </a:extLst>
              </p:cNvPr>
              <p:cNvSpPr txBox="1">
                <a:spLocks noRot="1" noChangeAspect="1" noMove="1" noResize="1" noEditPoints="1" noAdjustHandles="1" noChangeArrowheads="1" noChangeShapeType="1" noTextEdit="1"/>
              </p:cNvSpPr>
              <p:nvPr/>
            </p:nvSpPr>
            <p:spPr>
              <a:xfrm>
                <a:off x="661274" y="1521834"/>
                <a:ext cx="8013906" cy="707886"/>
              </a:xfrm>
              <a:prstGeom prst="rect">
                <a:avLst/>
              </a:prstGeom>
              <a:blipFill>
                <a:blip r:embed="rId3"/>
                <a:stretch>
                  <a:fillRect l="-760"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0">
                <a:extLst>
                  <a:ext uri="{FF2B5EF4-FFF2-40B4-BE49-F238E27FC236}">
                    <a16:creationId xmlns:a16="http://schemas.microsoft.com/office/drawing/2014/main" id="{D5153D73-4268-17AE-6FC3-21660E61B8FB}"/>
                  </a:ext>
                </a:extLst>
              </p:cNvPr>
              <p:cNvSpPr>
                <a:spLocks noGrp="1"/>
              </p:cNvSpPr>
              <p:nvPr>
                <p:ph idx="1"/>
              </p:nvPr>
            </p:nvSpPr>
            <p:spPr>
              <a:xfrm>
                <a:off x="695408" y="2349116"/>
                <a:ext cx="7632459" cy="2527459"/>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[Strategic Matchmakers]. </a:t>
                </a:r>
              </a:p>
              <a:p>
                <a:pPr marL="0" indent="0">
                  <a:lnSpc>
                    <a:spcPct val="110000"/>
                  </a:lnSpc>
                  <a:buNone/>
                </a:pPr>
                <a:r>
                  <a:rPr lang="en-US" sz="2000" dirty="0"/>
                  <a:t>For all positive valued, MHR distributions </a:t>
                </a:r>
                <a14:m>
                  <m:oMath xmlns:m="http://schemas.openxmlformats.org/officeDocument/2006/math">
                    <m:r>
                      <a:rPr lang="en-US" sz="2000" i="1" dirty="0" smtClean="0">
                        <a:latin typeface="Cambria Math" panose="02040503050406030204" pitchFamily="18" charset="0"/>
                      </a:rPr>
                      <m:t>𝐹</m:t>
                    </m:r>
                  </m:oMath>
                </a14:m>
                <a:r>
                  <a:rPr lang="en-US" sz="2000" dirty="0"/>
                  <a:t>,</a:t>
                </a:r>
                <a14:m>
                  <m:oMath xmlns:m="http://schemas.openxmlformats.org/officeDocument/2006/math">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a:latin typeface="Cambria Math" panose="02040503050406030204" pitchFamily="18" charset="0"/>
                      </a:rPr>
                      <m:t>𝑐</m:t>
                    </m:r>
                    <m:r>
                      <a:rPr lang="en-US" sz="2000" i="1" dirty="0">
                        <a:latin typeface="Cambria Math" panose="02040503050406030204" pitchFamily="18" charset="0"/>
                      </a:rPr>
                      <m:t>, </m:t>
                    </m:r>
                    <m:r>
                      <a:rPr lang="en-US" sz="2000" i="1" dirty="0">
                        <a:latin typeface="Cambria Math" panose="02040503050406030204" pitchFamily="18" charset="0"/>
                      </a:rPr>
                      <m:t>𝑞</m:t>
                    </m:r>
                    <m:r>
                      <a:rPr lang="en-US" sz="2000" i="1" dirty="0">
                        <a:latin typeface="Cambria Math" panose="02040503050406030204" pitchFamily="18" charset="0"/>
                      </a:rPr>
                      <m:t>, </m:t>
                    </m:r>
                    <m:r>
                      <a:rPr lang="en-US" sz="2000" i="1" dirty="0">
                        <a:latin typeface="Cambria Math" panose="02040503050406030204" pitchFamily="18" charset="0"/>
                      </a:rPr>
                      <m:t>𝑇</m:t>
                    </m:r>
                    <m:r>
                      <a:rPr lang="en-US" sz="2000" i="1" dirty="0">
                        <a:latin typeface="Cambria Math" panose="02040503050406030204" pitchFamily="18" charset="0"/>
                      </a:rPr>
                      <m:t> &gt; 0</m:t>
                    </m:r>
                  </m:oMath>
                </a14:m>
                <a:r>
                  <a:rPr lang="en-US" sz="2000" dirty="0"/>
                  <a:t>, and </a:t>
                </a:r>
                <a14:m>
                  <m:oMath xmlns:m="http://schemas.openxmlformats.org/officeDocument/2006/math">
                    <m:r>
                      <a:rPr lang="en-US" sz="2000" i="1" dirty="0">
                        <a:latin typeface="Cambria Math" panose="02040503050406030204" pitchFamily="18" charset="0"/>
                      </a:rPr>
                      <m:t>𝛿</m:t>
                    </m:r>
                    <m:r>
                      <a:rPr lang="en-US" sz="2000" i="1" dirty="0">
                        <a:latin typeface="Cambria Math" panose="02040503050406030204" pitchFamily="18" charset="0"/>
                      </a:rPr>
                      <m:t>∈ (0,1) </m:t>
                    </m:r>
                  </m:oMath>
                </a14:m>
                <a:r>
                  <a:rPr lang="en-US" sz="2000" dirty="0"/>
                  <a:t>and every </a:t>
                </a:r>
                <a14:m>
                  <m:oMath xmlns:m="http://schemas.openxmlformats.org/officeDocument/2006/math">
                    <m:r>
                      <a:rPr lang="en-US" sz="2000" i="1" dirty="0" smtClean="0">
                        <a:latin typeface="Cambria Math" panose="02040503050406030204" pitchFamily="18" charset="0"/>
                      </a:rPr>
                      <m:t>𝑘</m:t>
                    </m:r>
                    <m:r>
                      <a:rPr lang="en-US" sz="2000" i="1" dirty="0" smtClean="0">
                        <a:latin typeface="Cambria Math" panose="02040503050406030204" pitchFamily="18" charset="0"/>
                      </a:rPr>
                      <m:t> </m:t>
                    </m:r>
                  </m:oMath>
                </a14:m>
                <a:r>
                  <a:rPr lang="en-US" sz="2000" dirty="0"/>
                  <a:t>element permutation </a:t>
                </a:r>
                <a14:m>
                  <m:oMath xmlns:m="http://schemas.openxmlformats.org/officeDocument/2006/math">
                    <m:r>
                      <a:rPr lang="en-US" sz="2000" b="0" i="1" smtClean="0">
                        <a:latin typeface="Cambria Math" panose="02040503050406030204" pitchFamily="18" charset="0"/>
                      </a:rPr>
                      <m:t>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Σ</m:t>
                        </m:r>
                      </m:e>
                      <m:sub>
                        <m:r>
                          <a:rPr lang="en-US" sz="2000" b="0" i="1" smtClean="0">
                            <a:latin typeface="Cambria Math" panose="02040503050406030204" pitchFamily="18" charset="0"/>
                          </a:rPr>
                          <m:t>𝑘</m:t>
                        </m:r>
                      </m:sub>
                    </m:sSub>
                  </m:oMath>
                </a14:m>
                <a:endParaRPr lang="en-US" sz="2000" dirty="0"/>
              </a:p>
              <a:p>
                <a:pPr marL="342900" indent="-342900">
                  <a:buBlip>
                    <a:blip r:embed="rId4"/>
                  </a:buBlip>
                </a:pPr>
                <a:r>
                  <a:rPr lang="en-US" sz="2000" dirty="0"/>
                  <a:t>a)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𝐶𝑃</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r>
                          <a:rPr lang="en-US" sz="2000" b="0" i="1" smtClean="0">
                            <a:latin typeface="Cambria Math" panose="02040503050406030204" pitchFamily="18" charset="0"/>
                          </a:rPr>
                          <m:t>,  </m:t>
                        </m:r>
                        <m:r>
                          <a:rPr lang="en-US" sz="2000" b="0" i="1" smtClean="0">
                            <a:latin typeface="Cambria Math" panose="02040503050406030204" pitchFamily="18" charset="0"/>
                          </a:rPr>
                          <m:t>𝐹</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𝑘</m:t>
                                </m:r>
                              </m:sub>
                            </m:sSub>
                          </m:e>
                        </m:d>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𝐶𝑃</m:t>
                        </m:r>
                      </m:sub>
                    </m:sSub>
                    <m:d>
                      <m:dPr>
                        <m:ctrlPr>
                          <a:rPr lang="en-US" sz="2000" i="1">
                            <a:latin typeface="Cambria Math" panose="02040503050406030204" pitchFamily="18" charset="0"/>
                          </a:rPr>
                        </m:ctrlPr>
                      </m:dPr>
                      <m:e>
                        <m:r>
                          <a:rPr lang="en-US" sz="2000" i="1">
                            <a:latin typeface="Cambria Math" panose="02040503050406030204" pitchFamily="18" charset="0"/>
                          </a:rPr>
                          <m:t>𝑐</m:t>
                        </m:r>
                        <m:r>
                          <a:rPr lang="en-US" sz="2000" i="1">
                            <a:latin typeface="Cambria Math" panose="02040503050406030204" pitchFamily="18" charset="0"/>
                          </a:rPr>
                          <m:t>, </m:t>
                        </m:r>
                        <m:r>
                          <a:rPr lang="en-US" sz="2000" i="1">
                            <a:latin typeface="Cambria Math" panose="02040503050406030204" pitchFamily="18" charset="0"/>
                          </a:rPr>
                          <m:t>𝐹</m:t>
                        </m:r>
                        <m:r>
                          <a:rPr lang="en-US" sz="2000" i="1">
                            <a:latin typeface="Cambria Math" panose="02040503050406030204" pitchFamily="18" charset="0"/>
                          </a:rPr>
                          <m:t>, </m:t>
                        </m:r>
                        <m:r>
                          <a:rPr lang="en-US" sz="2000" b="0" i="1" smtClean="0">
                            <a:latin typeface="Cambria Math" panose="02040503050406030204" pitchFamily="18" charset="0"/>
                          </a:rPr>
                          <m:t>𝜎</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𝑘</m:t>
                                </m:r>
                              </m:sub>
                            </m:sSub>
                          </m:e>
                        </m:d>
                      </m:e>
                    </m:d>
                  </m:oMath>
                </a14:m>
                <a:endParaRPr lang="en-US" sz="2000" dirty="0"/>
              </a:p>
              <a:p>
                <a:pPr marL="342900" indent="-342900">
                  <a:buBlip>
                    <a:blip r:embed="rId4"/>
                  </a:buBlip>
                </a:pPr>
                <a:r>
                  <a:rPr lang="en-US" sz="2000" dirty="0"/>
                  <a:t>b)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𝐹𝑃</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r>
                          <a:rPr lang="en-US" sz="2000" b="0" i="1" smtClean="0">
                            <a:latin typeface="Cambria Math" panose="02040503050406030204" pitchFamily="18" charset="0"/>
                          </a:rPr>
                          <m:t>,  </m:t>
                        </m:r>
                        <m:r>
                          <a:rPr lang="en-US" sz="2000" b="0" i="1" smtClean="0">
                            <a:latin typeface="Cambria Math" panose="02040503050406030204" pitchFamily="18" charset="0"/>
                          </a:rPr>
                          <m:t>𝐹</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1</m:t>
                                </m:r>
                              </m:sub>
                            </m:sSub>
                          </m:e>
                        </m:d>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𝐹</m:t>
                        </m:r>
                        <m:r>
                          <a:rPr lang="en-US" sz="2000" i="1">
                            <a:latin typeface="Cambria Math" panose="02040503050406030204" pitchFamily="18" charset="0"/>
                          </a:rPr>
                          <m:t>𝑃</m:t>
                        </m:r>
                      </m:sub>
                    </m:sSub>
                    <m:d>
                      <m:dPr>
                        <m:ctrlPr>
                          <a:rPr lang="en-US" sz="2000" i="1">
                            <a:latin typeface="Cambria Math" panose="02040503050406030204" pitchFamily="18" charset="0"/>
                          </a:rPr>
                        </m:ctrlPr>
                      </m:dPr>
                      <m:e>
                        <m:r>
                          <a:rPr lang="en-US" sz="2000" i="1">
                            <a:latin typeface="Cambria Math" panose="02040503050406030204" pitchFamily="18" charset="0"/>
                          </a:rPr>
                          <m:t>𝑐</m:t>
                        </m:r>
                        <m:r>
                          <a:rPr lang="en-US" sz="2000" i="1">
                            <a:latin typeface="Cambria Math" panose="02040503050406030204" pitchFamily="18" charset="0"/>
                          </a:rPr>
                          <m:t>, </m:t>
                        </m:r>
                        <m:r>
                          <a:rPr lang="en-US" sz="2000" i="1">
                            <a:latin typeface="Cambria Math" panose="02040503050406030204" pitchFamily="18" charset="0"/>
                          </a:rPr>
                          <m:t>𝐹</m:t>
                        </m:r>
                        <m:r>
                          <a:rPr lang="en-US" sz="2000" i="1">
                            <a:latin typeface="Cambria Math" panose="02040503050406030204" pitchFamily="18" charset="0"/>
                          </a:rPr>
                          <m:t>, </m:t>
                        </m:r>
                        <m:r>
                          <a:rPr lang="en-US" sz="2000" b="0" i="1" smtClean="0">
                            <a:latin typeface="Cambria Math" panose="02040503050406030204" pitchFamily="18" charset="0"/>
                          </a:rPr>
                          <m:t>𝜎</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rPr>
                                  <m:t>𝑘</m:t>
                                </m:r>
                              </m:sub>
                            </m:sSub>
                          </m:e>
                        </m:d>
                      </m:e>
                    </m:d>
                  </m:oMath>
                </a14:m>
                <a:endParaRPr lang="en-US" sz="2000" dirty="0"/>
              </a:p>
              <a:p>
                <a:pPr marL="342900" indent="-342900">
                  <a:buBlip>
                    <a:blip r:embed="rId4"/>
                  </a:buBlip>
                </a:pPr>
                <a:endParaRPr lang="en-US" sz="2000" dirty="0"/>
              </a:p>
            </p:txBody>
          </p:sp>
        </mc:Choice>
        <mc:Fallback xmlns="">
          <p:sp>
            <p:nvSpPr>
              <p:cNvPr id="13" name="Content Placeholder 10">
                <a:extLst>
                  <a:ext uri="{FF2B5EF4-FFF2-40B4-BE49-F238E27FC236}">
                    <a16:creationId xmlns:a16="http://schemas.microsoft.com/office/drawing/2014/main" id="{D5153D73-4268-17AE-6FC3-21660E61B8FB}"/>
                  </a:ext>
                </a:extLst>
              </p:cNvPr>
              <p:cNvSpPr>
                <a:spLocks noGrp="1" noRot="1" noChangeAspect="1" noMove="1" noResize="1" noEditPoints="1" noAdjustHandles="1" noChangeArrowheads="1" noChangeShapeType="1" noTextEdit="1"/>
              </p:cNvSpPr>
              <p:nvPr>
                <p:ph idx="1"/>
              </p:nvPr>
            </p:nvSpPr>
            <p:spPr>
              <a:xfrm>
                <a:off x="695408" y="2349116"/>
                <a:ext cx="7632459" cy="2527459"/>
              </a:xfrm>
              <a:blipFill>
                <a:blip r:embed="rId5"/>
                <a:stretch>
                  <a:fillRect l="-799" t="-72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529F23A-A8E4-EB80-3B05-4FE86E974C7B}"/>
              </a:ext>
            </a:extLst>
          </p:cNvPr>
          <p:cNvSpPr txBox="1"/>
          <p:nvPr/>
        </p:nvSpPr>
        <p:spPr>
          <a:xfrm>
            <a:off x="643398" y="4586110"/>
            <a:ext cx="8013906" cy="1308050"/>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4"/>
              </a:buBlip>
            </a:pPr>
            <a:r>
              <a:rPr lang="en-US" dirty="0">
                <a:solidFill>
                  <a:schemeClr val="tx2"/>
                </a:solidFill>
              </a:rPr>
              <a:t>(CP) aligns the incentives of platforms and users.</a:t>
            </a:r>
          </a:p>
          <a:p>
            <a:pPr marL="342900" indent="-342900">
              <a:buBlip>
                <a:blip r:embed="rId4"/>
              </a:buBlip>
            </a:pPr>
            <a:r>
              <a:rPr lang="en-US" dirty="0">
                <a:solidFill>
                  <a:schemeClr val="tx2"/>
                </a:solidFill>
              </a:rPr>
              <a:t>(FP) misaligns the incentives of platforms and users.</a:t>
            </a:r>
          </a:p>
          <a:p>
            <a:pPr marL="342900" indent="-342900">
              <a:buBlip>
                <a:blip r:embed="rId4"/>
              </a:buBlip>
            </a:pPr>
            <a:endParaRPr lang="en-US" dirty="0">
              <a:solidFill>
                <a:schemeClr val="tx2"/>
              </a:solidFill>
            </a:endParaRPr>
          </a:p>
        </p:txBody>
      </p:sp>
      <p:sp>
        <p:nvSpPr>
          <p:cNvPr id="3" name="Slide Number Placeholder 2">
            <a:extLst>
              <a:ext uri="{FF2B5EF4-FFF2-40B4-BE49-F238E27FC236}">
                <a16:creationId xmlns:a16="http://schemas.microsoft.com/office/drawing/2014/main" id="{BFC87C35-98A9-4F65-7219-5E23D8DF11FD}"/>
              </a:ext>
            </a:extLst>
          </p:cNvPr>
          <p:cNvSpPr>
            <a:spLocks noGrp="1"/>
          </p:cNvSpPr>
          <p:nvPr>
            <p:ph type="sldNum" sz="quarter" idx="12"/>
          </p:nvPr>
        </p:nvSpPr>
        <p:spPr/>
        <p:txBody>
          <a:bodyPr/>
          <a:lstStyle/>
          <a:p>
            <a:fld id="{705901FA-2A38-44CC-AC05-D8A1C1E6BF05}" type="slidenum">
              <a:rPr lang="en-US" smtClean="0"/>
              <a:t>19</a:t>
            </a:fld>
            <a:endParaRPr lang="en-US"/>
          </a:p>
        </p:txBody>
      </p:sp>
    </p:spTree>
    <p:extLst>
      <p:ext uri="{BB962C8B-B14F-4D97-AF65-F5344CB8AC3E}">
        <p14:creationId xmlns:p14="http://schemas.microsoft.com/office/powerpoint/2010/main" val="165487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Online Dating</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1646605"/>
          </a:xfrm>
          <a:prstGeom prst="rect">
            <a:avLst/>
          </a:prstGeom>
          <a:noFill/>
        </p:spPr>
        <p:txBody>
          <a:bodyPr wrap="square" rtlCol="0">
            <a:spAutoFit/>
          </a:bodyPr>
          <a:lstStyle/>
          <a:p>
            <a:pPr>
              <a:spcBef>
                <a:spcPts val="1200"/>
              </a:spcBef>
              <a:spcAft>
                <a:spcPts val="600"/>
              </a:spcAft>
            </a:pPr>
            <a:r>
              <a:rPr lang="en-US" altLang="zh-CN" sz="2000" b="1" dirty="0">
                <a:solidFill>
                  <a:schemeClr val="accent6">
                    <a:lumMod val="75000"/>
                  </a:schemeClr>
                </a:solidFill>
              </a:rPr>
              <a:t>Online dating platform </a:t>
            </a:r>
            <a:r>
              <a:rPr lang="en-US" altLang="zh-CN" sz="2000" dirty="0">
                <a:solidFill>
                  <a:schemeClr val="tx2"/>
                </a:solidFill>
              </a:rPr>
              <a:t>has displaced conventional mediums such as family, school, or the workplace, to become the most common way for new couples to meet. </a:t>
            </a:r>
          </a:p>
          <a:p>
            <a:endParaRPr lang="en-US" dirty="0">
              <a:solidFill>
                <a:schemeClr val="tx2"/>
              </a:solidFill>
            </a:endParaRPr>
          </a:p>
          <a:p>
            <a:pPr marL="342900" indent="-342900">
              <a:buBlip>
                <a:blip r:embed="rId4"/>
              </a:buBlip>
            </a:pPr>
            <a:endParaRPr lang="en-US" dirty="0">
              <a:solidFill>
                <a:schemeClr val="tx2"/>
              </a:solidFill>
            </a:endParaRPr>
          </a:p>
        </p:txBody>
      </p:sp>
      <p:pic>
        <p:nvPicPr>
          <p:cNvPr id="1028" name="Picture 4">
            <a:extLst>
              <a:ext uri="{FF2B5EF4-FFF2-40B4-BE49-F238E27FC236}">
                <a16:creationId xmlns:a16="http://schemas.microsoft.com/office/drawing/2014/main" id="{34A0BBCA-F5FE-151A-39C4-4400E09B8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07" y="2859267"/>
            <a:ext cx="4495522" cy="33441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C9CAA24-261E-4A79-9160-58249912C14C}"/>
              </a:ext>
            </a:extLst>
          </p:cNvPr>
          <p:cNvGrpSpPr/>
          <p:nvPr/>
        </p:nvGrpSpPr>
        <p:grpSpPr>
          <a:xfrm>
            <a:off x="5233056" y="2880049"/>
            <a:ext cx="3645823" cy="3327671"/>
            <a:chOff x="5233056" y="2859267"/>
            <a:chExt cx="3645823" cy="3327671"/>
          </a:xfrm>
        </p:grpSpPr>
        <p:pic>
          <p:nvPicPr>
            <p:cNvPr id="6" name="Picture 5">
              <a:extLst>
                <a:ext uri="{FF2B5EF4-FFF2-40B4-BE49-F238E27FC236}">
                  <a16:creationId xmlns:a16="http://schemas.microsoft.com/office/drawing/2014/main" id="{61E2CA82-BD5B-9412-6C77-90542B0FA004}"/>
                </a:ext>
              </a:extLst>
            </p:cNvPr>
            <p:cNvPicPr>
              <a:picLocks noChangeAspect="1"/>
            </p:cNvPicPr>
            <p:nvPr/>
          </p:nvPicPr>
          <p:blipFill>
            <a:blip r:embed="rId6"/>
            <a:stretch>
              <a:fillRect/>
            </a:stretch>
          </p:blipFill>
          <p:spPr>
            <a:xfrm>
              <a:off x="5233057" y="2892052"/>
              <a:ext cx="3530636" cy="3294886"/>
            </a:xfrm>
            <a:prstGeom prst="rect">
              <a:avLst/>
            </a:prstGeom>
          </p:spPr>
        </p:pic>
        <p:cxnSp>
          <p:nvCxnSpPr>
            <p:cNvPr id="4" name="Straight Connector 3">
              <a:extLst>
                <a:ext uri="{FF2B5EF4-FFF2-40B4-BE49-F238E27FC236}">
                  <a16:creationId xmlns:a16="http://schemas.microsoft.com/office/drawing/2014/main" id="{F2AF5F08-8004-467E-AA60-5FA210C136FA}"/>
                </a:ext>
              </a:extLst>
            </p:cNvPr>
            <p:cNvCxnSpPr/>
            <p:nvPr/>
          </p:nvCxnSpPr>
          <p:spPr>
            <a:xfrm>
              <a:off x="5233056" y="2859267"/>
              <a:ext cx="3566160" cy="0"/>
            </a:xfrm>
            <a:prstGeom prst="line">
              <a:avLst/>
            </a:prstGeom>
            <a:ln w="12700">
              <a:solidFill>
                <a:schemeClr val="tx2">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E0F149-77C4-4D4E-B333-21D5C1D6BB26}"/>
                </a:ext>
              </a:extLst>
            </p:cNvPr>
            <p:cNvCxnSpPr/>
            <p:nvPr/>
          </p:nvCxnSpPr>
          <p:spPr>
            <a:xfrm>
              <a:off x="5312719" y="6166156"/>
              <a:ext cx="3566160" cy="0"/>
            </a:xfrm>
            <a:prstGeom prst="line">
              <a:avLst/>
            </a:prstGeom>
            <a:ln w="12700">
              <a:solidFill>
                <a:schemeClr val="tx2">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43B1EA32-424C-6B0B-4F43-BF5A3B533A7C}"/>
              </a:ext>
            </a:extLst>
          </p:cNvPr>
          <p:cNvSpPr>
            <a:spLocks noGrp="1"/>
          </p:cNvSpPr>
          <p:nvPr>
            <p:ph type="sldNum" sz="quarter" idx="12"/>
          </p:nvPr>
        </p:nvSpPr>
        <p:spPr/>
        <p:txBody>
          <a:bodyPr/>
          <a:lstStyle/>
          <a:p>
            <a:fld id="{705901FA-2A38-44CC-AC05-D8A1C1E6BF05}" type="slidenum">
              <a:rPr lang="en-US" smtClean="0"/>
              <a:t>2</a:t>
            </a:fld>
            <a:endParaRPr lang="en-US"/>
          </a:p>
        </p:txBody>
      </p:sp>
    </p:spTree>
    <p:custDataLst>
      <p:tags r:id="rId1"/>
    </p:custDataLst>
    <p:extLst>
      <p:ext uri="{BB962C8B-B14F-4D97-AF65-F5344CB8AC3E}">
        <p14:creationId xmlns:p14="http://schemas.microsoft.com/office/powerpoint/2010/main" val="3174411437"/>
      </p:ext>
    </p:extLst>
  </p:cSld>
  <p:clrMapOvr>
    <a:masterClrMapping/>
  </p:clrMapOvr>
  <mc:AlternateContent xmlns:mc="http://schemas.openxmlformats.org/markup-compatibility/2006" xmlns:p14="http://schemas.microsoft.com/office/powerpoint/2010/main">
    <mc:Choice Requires="p14">
      <p:transition spd="slow" p14:dur="2000" advTm="58779"/>
    </mc:Choice>
    <mc:Fallback xmlns="">
      <p:transition spd="slow" advTm="587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Conclusions</a:t>
            </a:r>
          </a:p>
        </p:txBody>
      </p:sp>
      <p:sp>
        <p:nvSpPr>
          <p:cNvPr id="8" name="Rectangle 7"/>
          <p:cNvSpPr/>
          <p:nvPr/>
        </p:nvSpPr>
        <p:spPr>
          <a:xfrm>
            <a:off x="628650" y="1809694"/>
            <a:ext cx="7886245" cy="3416320"/>
          </a:xfrm>
          <a:prstGeom prst="rect">
            <a:avLst/>
          </a:prstGeom>
          <a:solidFill>
            <a:schemeClr val="bg1"/>
          </a:solidFill>
        </p:spPr>
        <p:txBody>
          <a:bodyPr wrap="square">
            <a:spAutoFit/>
          </a:bodyPr>
          <a:lstStyle/>
          <a:p>
            <a:pPr marL="342900" indent="-342900">
              <a:buBlip>
                <a:blip r:embed="rId3"/>
              </a:buBlip>
            </a:pPr>
            <a:r>
              <a:rPr lang="en-US" dirty="0">
                <a:solidFill>
                  <a:schemeClr val="tx2"/>
                </a:solidFill>
              </a:rPr>
              <a:t>We propose a novel, natural model to describe the operations of an online dating platform..</a:t>
            </a:r>
          </a:p>
          <a:p>
            <a:pPr marL="342900" indent="-342900">
              <a:buBlip>
                <a:blip r:embed="rId3"/>
              </a:buBlip>
            </a:pPr>
            <a:endParaRPr lang="en-US" dirty="0">
              <a:solidFill>
                <a:schemeClr val="tx2"/>
              </a:solidFill>
            </a:endParaRPr>
          </a:p>
          <a:p>
            <a:pPr marL="342900" indent="-342900">
              <a:buBlip>
                <a:blip r:embed="rId3"/>
              </a:buBlip>
            </a:pPr>
            <a:r>
              <a:rPr lang="en-US" dirty="0">
                <a:solidFill>
                  <a:schemeClr val="tx2"/>
                </a:solidFill>
              </a:rPr>
              <a:t>We showed (FP) can achieve at least 1/e of the optimal achievable profits over all possible pricing strategies.</a:t>
            </a:r>
          </a:p>
          <a:p>
            <a:pPr marL="342900" indent="-342900">
              <a:buBlip>
                <a:blip r:embed="rId3"/>
              </a:buBlip>
            </a:pPr>
            <a:endParaRPr lang="en-US" dirty="0">
              <a:solidFill>
                <a:schemeClr val="tx2"/>
              </a:solidFill>
            </a:endParaRPr>
          </a:p>
          <a:p>
            <a:pPr marL="342900" indent="-342900">
              <a:buBlip>
                <a:blip r:embed="rId3"/>
              </a:buBlip>
            </a:pPr>
            <a:r>
              <a:rPr lang="en-US" dirty="0">
                <a:solidFill>
                  <a:schemeClr val="tx2"/>
                </a:solidFill>
              </a:rPr>
              <a:t>We also showed when marginal operating cost is low, longer payment period is better. Under some condition, longer payment period matches more users.</a:t>
            </a:r>
          </a:p>
          <a:p>
            <a:endParaRPr lang="en-US" dirty="0">
              <a:solidFill>
                <a:schemeClr val="tx2"/>
              </a:solidFill>
            </a:endParaRPr>
          </a:p>
          <a:p>
            <a:pPr marL="342900" indent="-342900">
              <a:buBlip>
                <a:blip r:embed="rId3"/>
              </a:buBlip>
            </a:pPr>
            <a:r>
              <a:rPr lang="en-US" dirty="0">
                <a:solidFill>
                  <a:schemeClr val="tx2"/>
                </a:solidFill>
              </a:rPr>
              <a:t>For heterogenous matching rates, (FP) has incentive to keep users by offering worst possible matches on the platform.</a:t>
            </a:r>
          </a:p>
        </p:txBody>
      </p:sp>
      <p:sp>
        <p:nvSpPr>
          <p:cNvPr id="3" name="Slide Number Placeholder 2">
            <a:extLst>
              <a:ext uri="{FF2B5EF4-FFF2-40B4-BE49-F238E27FC236}">
                <a16:creationId xmlns:a16="http://schemas.microsoft.com/office/drawing/2014/main" id="{5D80A6DA-3C47-AC12-0AD8-D494624CCEEF}"/>
              </a:ext>
            </a:extLst>
          </p:cNvPr>
          <p:cNvSpPr>
            <a:spLocks noGrp="1"/>
          </p:cNvSpPr>
          <p:nvPr>
            <p:ph type="sldNum" sz="quarter" idx="12"/>
          </p:nvPr>
        </p:nvSpPr>
        <p:spPr/>
        <p:txBody>
          <a:bodyPr/>
          <a:lstStyle/>
          <a:p>
            <a:fld id="{705901FA-2A38-44CC-AC05-D8A1C1E6BF05}" type="slidenum">
              <a:rPr lang="en-US" smtClean="0"/>
              <a:t>20</a:t>
            </a:fld>
            <a:endParaRPr lang="en-US"/>
          </a:p>
        </p:txBody>
      </p:sp>
    </p:spTree>
    <p:extLst>
      <p:ext uri="{BB962C8B-B14F-4D97-AF65-F5344CB8AC3E}">
        <p14:creationId xmlns:p14="http://schemas.microsoft.com/office/powerpoint/2010/main" val="1301970217"/>
      </p:ext>
    </p:extLst>
  </p:cSld>
  <p:clrMapOvr>
    <a:masterClrMapping/>
  </p:clrMapOvr>
  <mc:AlternateContent xmlns:mc="http://schemas.openxmlformats.org/markup-compatibility/2006" xmlns:p14="http://schemas.microsoft.com/office/powerpoint/2010/main">
    <mc:Choice Requires="p14">
      <p:transition spd="slow" p14:dur="2000" advTm="63679"/>
    </mc:Choice>
    <mc:Fallback xmlns="">
      <p:transition spd="slow" advTm="6367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9"/>
            <a:ext cx="7886700" cy="1186862"/>
          </a:xfrm>
        </p:spPr>
        <p:txBody>
          <a:bodyPr>
            <a:noAutofit/>
          </a:bodyPr>
          <a:lstStyle/>
          <a:p>
            <a:pPr marL="342900" indent="-342900">
              <a:buBlip>
                <a:blip r:embed="rId3"/>
              </a:buBlip>
            </a:pPr>
            <a:r>
              <a:rPr lang="en-US" sz="1600" dirty="0">
                <a:solidFill>
                  <a:schemeClr val="tx2"/>
                </a:solidFill>
                <a:hlinkClick r:id="rId4"/>
              </a:rPr>
              <a:t>https://papers.ssrn.com/sol3/papers.cfm?abstract_id=4032735</a:t>
            </a:r>
            <a:endParaRPr lang="en-US" sz="1600" dirty="0">
              <a:solidFill>
                <a:schemeClr val="tx2"/>
              </a:solidFill>
            </a:endParaRPr>
          </a:p>
          <a:p>
            <a:pPr marL="342900" indent="-342900">
              <a:buBlip>
                <a:blip r:embed="rId3"/>
              </a:buBlip>
            </a:pPr>
            <a:r>
              <a:rPr lang="en-US" sz="1600" dirty="0">
                <a:solidFill>
                  <a:schemeClr val="tx2"/>
                </a:solidFill>
              </a:rPr>
              <a:t>Comments, questions @ </a:t>
            </a:r>
            <a:r>
              <a:rPr lang="en-US" sz="1600" dirty="0">
                <a:solidFill>
                  <a:schemeClr val="tx2"/>
                </a:solidFill>
                <a:hlinkClick r:id="rId5"/>
              </a:rPr>
              <a:t>tic54@pitt.edu</a:t>
            </a:r>
            <a:endParaRPr lang="en-US" sz="1600" dirty="0">
              <a:solidFill>
                <a:schemeClr val="tx2"/>
              </a:solidFill>
            </a:endParaRPr>
          </a:p>
          <a:p>
            <a:pPr marL="342900" indent="-342900">
              <a:buBlip>
                <a:blip r:embed="rId3"/>
              </a:buBlip>
            </a:pPr>
            <a:r>
              <a:rPr lang="en-US" sz="1600" dirty="0">
                <a:solidFill>
                  <a:schemeClr val="tx2"/>
                </a:solidFill>
              </a:rPr>
              <a:t>More papers: </a:t>
            </a:r>
            <a:r>
              <a:rPr lang="en-US" sz="1600" dirty="0">
                <a:solidFill>
                  <a:schemeClr val="tx2"/>
                </a:solidFill>
                <a:hlinkClick r:id="rId6"/>
              </a:rPr>
              <a:t>https://tcui-pitt.github.io/</a:t>
            </a:r>
            <a:r>
              <a:rPr lang="en-US" sz="1600" dirty="0">
                <a:solidFill>
                  <a:schemeClr val="tx2"/>
                </a:solidFill>
              </a:rPr>
              <a:t>, </a:t>
            </a:r>
            <a:r>
              <a:rPr lang="en-US" sz="1600" dirty="0">
                <a:solidFill>
                  <a:schemeClr val="tx2"/>
                </a:solidFill>
                <a:hlinkClick r:id="rId7"/>
              </a:rPr>
              <a:t>https://mhamilton-pitt.github.io/</a:t>
            </a:r>
            <a:r>
              <a:rPr lang="en-US" sz="1600" dirty="0">
                <a:solidFill>
                  <a:schemeClr val="tx2"/>
                </a:solidFill>
              </a:rPr>
              <a:t> </a:t>
            </a:r>
            <a:endParaRPr lang="en-US" sz="1600" dirty="0"/>
          </a:p>
        </p:txBody>
      </p:sp>
      <p:sp>
        <p:nvSpPr>
          <p:cNvPr id="4" name="Slide Number Placeholder 3">
            <a:extLst>
              <a:ext uri="{FF2B5EF4-FFF2-40B4-BE49-F238E27FC236}">
                <a16:creationId xmlns:a16="http://schemas.microsoft.com/office/drawing/2014/main" id="{5D462D26-992B-0984-370C-385199CF7C84}"/>
              </a:ext>
            </a:extLst>
          </p:cNvPr>
          <p:cNvSpPr>
            <a:spLocks noGrp="1"/>
          </p:cNvSpPr>
          <p:nvPr>
            <p:ph type="sldNum" sz="quarter" idx="12"/>
          </p:nvPr>
        </p:nvSpPr>
        <p:spPr/>
        <p:txBody>
          <a:bodyPr/>
          <a:lstStyle/>
          <a:p>
            <a:fld id="{705901FA-2A38-44CC-AC05-D8A1C1E6BF05}" type="slidenum">
              <a:rPr lang="en-US" smtClean="0"/>
              <a:t>21</a:t>
            </a:fld>
            <a:endParaRPr lang="en-US"/>
          </a:p>
        </p:txBody>
      </p:sp>
    </p:spTree>
    <p:extLst>
      <p:ext uri="{BB962C8B-B14F-4D97-AF65-F5344CB8AC3E}">
        <p14:creationId xmlns:p14="http://schemas.microsoft.com/office/powerpoint/2010/main" val="253556503"/>
      </p:ext>
    </p:extLst>
  </p:cSld>
  <p:clrMapOvr>
    <a:masterClrMapping/>
  </p:clrMapOvr>
  <mc:AlternateContent xmlns:mc="http://schemas.openxmlformats.org/markup-compatibility/2006" xmlns:p14="http://schemas.microsoft.com/office/powerpoint/2010/main">
    <mc:Choice Requires="p14">
      <p:transition spd="slow" p14:dur="2000" advTm="11810"/>
    </mc:Choice>
    <mc:Fallback xmlns="">
      <p:transition spd="slow" advTm="1181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4B2D2F0-528C-F8F4-0DAD-800632CBC797}"/>
              </a:ext>
            </a:extLst>
          </p:cNvPr>
          <p:cNvSpPr>
            <a:spLocks noGrp="1"/>
          </p:cNvSpPr>
          <p:nvPr>
            <p:ph type="title"/>
          </p:nvPr>
        </p:nvSpPr>
        <p:spPr>
          <a:xfrm>
            <a:off x="628650" y="365126"/>
            <a:ext cx="7886700" cy="1325563"/>
          </a:xfrm>
        </p:spPr>
        <p:txBody>
          <a:bodyPr>
            <a:normAutofit/>
          </a:bodyPr>
          <a:lstStyle/>
          <a:p>
            <a:r>
              <a:rPr lang="en-US" sz="3600" dirty="0"/>
              <a:t>Online Dating</a:t>
            </a:r>
          </a:p>
        </p:txBody>
      </p:sp>
      <p:sp>
        <p:nvSpPr>
          <p:cNvPr id="6" name="TextBox 5">
            <a:extLst>
              <a:ext uri="{FF2B5EF4-FFF2-40B4-BE49-F238E27FC236}">
                <a16:creationId xmlns:a16="http://schemas.microsoft.com/office/drawing/2014/main" id="{C4AB6AE3-25F9-2DE4-39C7-B6969B073107}"/>
              </a:ext>
            </a:extLst>
          </p:cNvPr>
          <p:cNvSpPr txBox="1"/>
          <p:nvPr/>
        </p:nvSpPr>
        <p:spPr>
          <a:xfrm>
            <a:off x="651510" y="1620812"/>
            <a:ext cx="7863840" cy="1646605"/>
          </a:xfrm>
          <a:prstGeom prst="rect">
            <a:avLst/>
          </a:prstGeom>
          <a:noFill/>
        </p:spPr>
        <p:txBody>
          <a:bodyPr wrap="square" rtlCol="0">
            <a:spAutoFit/>
          </a:bodyPr>
          <a:lstStyle/>
          <a:p>
            <a:pPr>
              <a:spcBef>
                <a:spcPts val="1200"/>
              </a:spcBef>
              <a:spcAft>
                <a:spcPts val="600"/>
              </a:spcAft>
            </a:pPr>
            <a:r>
              <a:rPr lang="en-US" altLang="zh-CN" sz="2000" b="1" dirty="0">
                <a:solidFill>
                  <a:schemeClr val="accent6">
                    <a:lumMod val="75000"/>
                  </a:schemeClr>
                </a:solidFill>
              </a:rPr>
              <a:t>Online dating platform </a:t>
            </a:r>
            <a:r>
              <a:rPr lang="en-US" altLang="zh-CN" sz="2000" dirty="0">
                <a:solidFill>
                  <a:schemeClr val="tx2"/>
                </a:solidFill>
              </a:rPr>
              <a:t>has displaced conventional mediums such as family, school, or the workplace, to become the most common way for new couples to meet. </a:t>
            </a:r>
          </a:p>
          <a:p>
            <a:endParaRPr lang="en-US" dirty="0">
              <a:solidFill>
                <a:schemeClr val="tx2"/>
              </a:solidFill>
            </a:endParaRPr>
          </a:p>
          <a:p>
            <a:pPr marL="342900" indent="-342900">
              <a:buBlip>
                <a:blip r:embed="rId4"/>
              </a:buBlip>
            </a:pPr>
            <a:endParaRPr lang="en-US" dirty="0">
              <a:solidFill>
                <a:schemeClr val="tx2"/>
              </a:solidFill>
            </a:endParaRPr>
          </a:p>
        </p:txBody>
      </p:sp>
      <p:pic>
        <p:nvPicPr>
          <p:cNvPr id="11" name="Picture 10">
            <a:extLst>
              <a:ext uri="{FF2B5EF4-FFF2-40B4-BE49-F238E27FC236}">
                <a16:creationId xmlns:a16="http://schemas.microsoft.com/office/drawing/2014/main" id="{E51DC315-9E02-1950-4B17-C2686F4C05A2}"/>
              </a:ext>
            </a:extLst>
          </p:cNvPr>
          <p:cNvPicPr>
            <a:picLocks noChangeAspect="1"/>
          </p:cNvPicPr>
          <p:nvPr/>
        </p:nvPicPr>
        <p:blipFill>
          <a:blip r:embed="rId5"/>
          <a:stretch>
            <a:fillRect/>
          </a:stretch>
        </p:blipFill>
        <p:spPr>
          <a:xfrm>
            <a:off x="520186" y="2935984"/>
            <a:ext cx="3917625" cy="3187814"/>
          </a:xfrm>
          <a:prstGeom prst="rect">
            <a:avLst/>
          </a:prstGeom>
        </p:spPr>
      </p:pic>
      <p:pic>
        <p:nvPicPr>
          <p:cNvPr id="13" name="Picture 12">
            <a:extLst>
              <a:ext uri="{FF2B5EF4-FFF2-40B4-BE49-F238E27FC236}">
                <a16:creationId xmlns:a16="http://schemas.microsoft.com/office/drawing/2014/main" id="{67A87416-C6DC-4D9C-3A35-60B2025D3161}"/>
              </a:ext>
            </a:extLst>
          </p:cNvPr>
          <p:cNvPicPr>
            <a:picLocks noChangeAspect="1"/>
          </p:cNvPicPr>
          <p:nvPr/>
        </p:nvPicPr>
        <p:blipFill>
          <a:blip r:embed="rId6"/>
          <a:stretch>
            <a:fillRect/>
          </a:stretch>
        </p:blipFill>
        <p:spPr>
          <a:xfrm>
            <a:off x="4691345" y="2946374"/>
            <a:ext cx="4288943" cy="3119231"/>
          </a:xfrm>
          <a:prstGeom prst="rect">
            <a:avLst/>
          </a:prstGeom>
        </p:spPr>
      </p:pic>
      <p:sp>
        <p:nvSpPr>
          <p:cNvPr id="2" name="Slide Number Placeholder 1">
            <a:extLst>
              <a:ext uri="{FF2B5EF4-FFF2-40B4-BE49-F238E27FC236}">
                <a16:creationId xmlns:a16="http://schemas.microsoft.com/office/drawing/2014/main" id="{EEEC3770-2AA5-215F-72FF-09BE354288E9}"/>
              </a:ext>
            </a:extLst>
          </p:cNvPr>
          <p:cNvSpPr>
            <a:spLocks noGrp="1"/>
          </p:cNvSpPr>
          <p:nvPr>
            <p:ph type="sldNum" sz="quarter" idx="12"/>
          </p:nvPr>
        </p:nvSpPr>
        <p:spPr/>
        <p:txBody>
          <a:bodyPr/>
          <a:lstStyle/>
          <a:p>
            <a:fld id="{705901FA-2A38-44CC-AC05-D8A1C1E6BF05}" type="slidenum">
              <a:rPr lang="en-US" smtClean="0"/>
              <a:t>3</a:t>
            </a:fld>
            <a:endParaRPr lang="en-US"/>
          </a:p>
        </p:txBody>
      </p:sp>
    </p:spTree>
    <p:custDataLst>
      <p:tags r:id="rId1"/>
    </p:custDataLst>
    <p:extLst>
      <p:ext uri="{BB962C8B-B14F-4D97-AF65-F5344CB8AC3E}">
        <p14:creationId xmlns:p14="http://schemas.microsoft.com/office/powerpoint/2010/main" val="1829608714"/>
      </p:ext>
    </p:extLst>
  </p:cSld>
  <p:clrMapOvr>
    <a:masterClrMapping/>
  </p:clrMapOvr>
  <mc:AlternateContent xmlns:mc="http://schemas.openxmlformats.org/markup-compatibility/2006" xmlns:p14="http://schemas.microsoft.com/office/powerpoint/2010/main">
    <mc:Choice Requires="p14">
      <p:transition spd="slow" p14:dur="2000" advTm="41062"/>
    </mc:Choice>
    <mc:Fallback xmlns="">
      <p:transition spd="slow" advTm="410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0FA9FA-9B39-48EF-FBB9-2AA305D0682F}"/>
              </a:ext>
            </a:extLst>
          </p:cNvPr>
          <p:cNvSpPr>
            <a:spLocks noGrp="1"/>
          </p:cNvSpPr>
          <p:nvPr>
            <p:ph type="title"/>
          </p:nvPr>
        </p:nvSpPr>
        <p:spPr>
          <a:xfrm>
            <a:off x="628650" y="365126"/>
            <a:ext cx="7886700" cy="1325563"/>
          </a:xfrm>
        </p:spPr>
        <p:txBody>
          <a:bodyPr>
            <a:normAutofit/>
          </a:bodyPr>
          <a:lstStyle/>
          <a:p>
            <a:r>
              <a:rPr lang="en-US" sz="3600" dirty="0"/>
              <a:t>Online Dating</a:t>
            </a:r>
          </a:p>
        </p:txBody>
      </p:sp>
      <p:sp>
        <p:nvSpPr>
          <p:cNvPr id="6" name="TextBox 5">
            <a:extLst>
              <a:ext uri="{FF2B5EF4-FFF2-40B4-BE49-F238E27FC236}">
                <a16:creationId xmlns:a16="http://schemas.microsoft.com/office/drawing/2014/main" id="{22D8CC97-D7D7-2F1A-A2D5-6D583E765F3A}"/>
              </a:ext>
            </a:extLst>
          </p:cNvPr>
          <p:cNvSpPr txBox="1"/>
          <p:nvPr/>
        </p:nvSpPr>
        <p:spPr>
          <a:xfrm>
            <a:off x="651510" y="1620812"/>
            <a:ext cx="7863840" cy="1646605"/>
          </a:xfrm>
          <a:prstGeom prst="rect">
            <a:avLst/>
          </a:prstGeom>
          <a:noFill/>
        </p:spPr>
        <p:txBody>
          <a:bodyPr wrap="square" rtlCol="0">
            <a:spAutoFit/>
          </a:bodyPr>
          <a:lstStyle/>
          <a:p>
            <a:pPr>
              <a:spcBef>
                <a:spcPts val="1200"/>
              </a:spcBef>
              <a:spcAft>
                <a:spcPts val="600"/>
              </a:spcAft>
            </a:pPr>
            <a:r>
              <a:rPr lang="en-US" altLang="zh-CN" sz="2000" b="1" dirty="0">
                <a:solidFill>
                  <a:schemeClr val="accent6">
                    <a:lumMod val="75000"/>
                  </a:schemeClr>
                </a:solidFill>
              </a:rPr>
              <a:t>Online dating platform </a:t>
            </a:r>
            <a:r>
              <a:rPr lang="en-US" altLang="zh-CN" sz="2000" dirty="0">
                <a:solidFill>
                  <a:schemeClr val="tx2"/>
                </a:solidFill>
              </a:rPr>
              <a:t>has displaced conventional mediums such as family, school, or the workplace, to become the most common way for new couples to meet. </a:t>
            </a:r>
          </a:p>
          <a:p>
            <a:endParaRPr lang="en-US" dirty="0">
              <a:solidFill>
                <a:schemeClr val="tx2"/>
              </a:solidFill>
            </a:endParaRPr>
          </a:p>
          <a:p>
            <a:pPr marL="342900" indent="-342900">
              <a:buBlip>
                <a:blip r:embed="rId4"/>
              </a:buBlip>
            </a:pPr>
            <a:endParaRPr lang="en-US" dirty="0">
              <a:solidFill>
                <a:schemeClr val="tx2"/>
              </a:solidFill>
            </a:endParaRPr>
          </a:p>
        </p:txBody>
      </p:sp>
      <p:sp>
        <p:nvSpPr>
          <p:cNvPr id="2" name="Slide Number Placeholder 1">
            <a:extLst>
              <a:ext uri="{FF2B5EF4-FFF2-40B4-BE49-F238E27FC236}">
                <a16:creationId xmlns:a16="http://schemas.microsoft.com/office/drawing/2014/main" id="{9FB34C2C-61E0-CAB9-BA1E-600E73E2F3D5}"/>
              </a:ext>
            </a:extLst>
          </p:cNvPr>
          <p:cNvSpPr>
            <a:spLocks noGrp="1"/>
          </p:cNvSpPr>
          <p:nvPr>
            <p:ph type="sldNum" sz="quarter" idx="12"/>
          </p:nvPr>
        </p:nvSpPr>
        <p:spPr/>
        <p:txBody>
          <a:bodyPr/>
          <a:lstStyle/>
          <a:p>
            <a:fld id="{705901FA-2A38-44CC-AC05-D8A1C1E6BF05}" type="slidenum">
              <a:rPr lang="en-US" smtClean="0"/>
              <a:t>4</a:t>
            </a:fld>
            <a:endParaRPr lang="en-US"/>
          </a:p>
        </p:txBody>
      </p:sp>
      <p:pic>
        <p:nvPicPr>
          <p:cNvPr id="4" name="Picture 3">
            <a:extLst>
              <a:ext uri="{FF2B5EF4-FFF2-40B4-BE49-F238E27FC236}">
                <a16:creationId xmlns:a16="http://schemas.microsoft.com/office/drawing/2014/main" id="{DDBFEAFE-DAC6-8EA9-02A0-F93FA98D1DC7}"/>
              </a:ext>
            </a:extLst>
          </p:cNvPr>
          <p:cNvPicPr>
            <a:picLocks noChangeAspect="1"/>
          </p:cNvPicPr>
          <p:nvPr/>
        </p:nvPicPr>
        <p:blipFill>
          <a:blip r:embed="rId5"/>
          <a:stretch>
            <a:fillRect/>
          </a:stretch>
        </p:blipFill>
        <p:spPr>
          <a:xfrm>
            <a:off x="1291589" y="2660536"/>
            <a:ext cx="6172418" cy="3980293"/>
          </a:xfrm>
          <a:prstGeom prst="rect">
            <a:avLst/>
          </a:prstGeom>
        </p:spPr>
      </p:pic>
    </p:spTree>
    <p:custDataLst>
      <p:tags r:id="rId1"/>
    </p:custDataLst>
    <p:extLst>
      <p:ext uri="{BB962C8B-B14F-4D97-AF65-F5344CB8AC3E}">
        <p14:creationId xmlns:p14="http://schemas.microsoft.com/office/powerpoint/2010/main" val="1662820364"/>
      </p:ext>
    </p:extLst>
  </p:cSld>
  <p:clrMapOvr>
    <a:masterClrMapping/>
  </p:clrMapOvr>
  <mc:AlternateContent xmlns:mc="http://schemas.openxmlformats.org/markup-compatibility/2006" xmlns:p14="http://schemas.microsoft.com/office/powerpoint/2010/main">
    <mc:Choice Requires="p14">
      <p:transition spd="slow" p14:dur="2000" advTm="25092"/>
    </mc:Choice>
    <mc:Fallback xmlns="">
      <p:transition spd="slow" advTm="250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7CC7C1-07B5-92FA-1560-727B75FA04B7}"/>
              </a:ext>
            </a:extLst>
          </p:cNvPr>
          <p:cNvSpPr>
            <a:spLocks noGrp="1"/>
          </p:cNvSpPr>
          <p:nvPr>
            <p:ph type="title"/>
          </p:nvPr>
        </p:nvSpPr>
        <p:spPr>
          <a:xfrm>
            <a:off x="628650" y="365126"/>
            <a:ext cx="7886700" cy="1325563"/>
          </a:xfrm>
        </p:spPr>
        <p:txBody>
          <a:bodyPr>
            <a:normAutofit/>
          </a:bodyPr>
          <a:lstStyle/>
          <a:p>
            <a:r>
              <a:rPr lang="en-US" sz="3600" dirty="0"/>
              <a:t>Online Dating in Practice</a:t>
            </a:r>
          </a:p>
        </p:txBody>
      </p:sp>
      <p:pic>
        <p:nvPicPr>
          <p:cNvPr id="8" name="Picture 7">
            <a:extLst>
              <a:ext uri="{FF2B5EF4-FFF2-40B4-BE49-F238E27FC236}">
                <a16:creationId xmlns:a16="http://schemas.microsoft.com/office/drawing/2014/main" id="{0DD6C763-BB3C-AB65-3DB2-3EC7FDAE53C5}"/>
              </a:ext>
            </a:extLst>
          </p:cNvPr>
          <p:cNvPicPr>
            <a:picLocks noChangeAspect="1"/>
          </p:cNvPicPr>
          <p:nvPr/>
        </p:nvPicPr>
        <p:blipFill rotWithShape="1">
          <a:blip r:embed="rId3"/>
          <a:srcRect l="50000"/>
          <a:stretch/>
        </p:blipFill>
        <p:spPr>
          <a:xfrm>
            <a:off x="697230" y="2225348"/>
            <a:ext cx="2568707" cy="3854648"/>
          </a:xfrm>
          <a:prstGeom prst="rect">
            <a:avLst/>
          </a:prstGeom>
        </p:spPr>
      </p:pic>
      <p:sp>
        <p:nvSpPr>
          <p:cNvPr id="2" name="Slide Number Placeholder 1">
            <a:extLst>
              <a:ext uri="{FF2B5EF4-FFF2-40B4-BE49-F238E27FC236}">
                <a16:creationId xmlns:a16="http://schemas.microsoft.com/office/drawing/2014/main" id="{1A8B886B-997F-5A6A-BB39-628532544F52}"/>
              </a:ext>
            </a:extLst>
          </p:cNvPr>
          <p:cNvSpPr>
            <a:spLocks noGrp="1"/>
          </p:cNvSpPr>
          <p:nvPr>
            <p:ph type="sldNum" sz="quarter" idx="12"/>
          </p:nvPr>
        </p:nvSpPr>
        <p:spPr/>
        <p:txBody>
          <a:bodyPr/>
          <a:lstStyle/>
          <a:p>
            <a:fld id="{705901FA-2A38-44CC-AC05-D8A1C1E6BF05}" type="slidenum">
              <a:rPr lang="en-US" smtClean="0"/>
              <a:t>5</a:t>
            </a:fld>
            <a:endParaRPr lang="en-US"/>
          </a:p>
        </p:txBody>
      </p:sp>
      <p:pic>
        <p:nvPicPr>
          <p:cNvPr id="1026" name="Picture 2" descr="Is-Bumble-Premium-Worth-it">
            <a:extLst>
              <a:ext uri="{FF2B5EF4-FFF2-40B4-BE49-F238E27FC236}">
                <a16:creationId xmlns:a16="http://schemas.microsoft.com/office/drawing/2014/main" id="{8C798DD7-DBB7-7670-C38B-8180C762C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8070" y="1966913"/>
            <a:ext cx="47625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843707"/>
      </p:ext>
    </p:extLst>
  </p:cSld>
  <p:clrMapOvr>
    <a:masterClrMapping/>
  </p:clrMapOvr>
  <mc:AlternateContent xmlns:mc="http://schemas.openxmlformats.org/markup-compatibility/2006" xmlns:p14="http://schemas.microsoft.com/office/powerpoint/2010/main">
    <mc:Choice Requires="p14">
      <p:transition spd="slow" p14:dur="2000" advTm="112704"/>
    </mc:Choice>
    <mc:Fallback xmlns="">
      <p:transition spd="slow" advTm="1127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Contributions</a:t>
            </a:r>
            <a:endParaRPr lang="en-US" sz="3600" dirty="0"/>
          </a:p>
        </p:txBody>
      </p:sp>
      <p:sp>
        <p:nvSpPr>
          <p:cNvPr id="7" name="Rectangle 6">
            <a:extLst>
              <a:ext uri="{FF2B5EF4-FFF2-40B4-BE49-F238E27FC236}">
                <a16:creationId xmlns:a16="http://schemas.microsoft.com/office/drawing/2014/main" id="{C9D89899-2019-2076-84B8-94D227C2E49A}"/>
              </a:ext>
            </a:extLst>
          </p:cNvPr>
          <p:cNvSpPr/>
          <p:nvPr/>
        </p:nvSpPr>
        <p:spPr>
          <a:xfrm>
            <a:off x="1057143" y="1849394"/>
            <a:ext cx="7527565" cy="4801314"/>
          </a:xfrm>
          <a:prstGeom prst="rect">
            <a:avLst/>
          </a:prstGeom>
        </p:spPr>
        <p:txBody>
          <a:bodyPr wrap="square">
            <a:spAutoFit/>
          </a:bodyPr>
          <a:lstStyle/>
          <a:p>
            <a:r>
              <a:rPr lang="en-US" altLang="zh-CN" i="1" dirty="0"/>
              <a:t>C1: </a:t>
            </a:r>
            <a:r>
              <a:rPr lang="en-US" altLang="zh-CN" b="1" i="1" dirty="0"/>
              <a:t>Characterize lower bound for subscription model (</a:t>
            </a:r>
            <a:r>
              <a:rPr lang="en-US" altLang="zh-CN" b="1" i="1" dirty="0" err="1"/>
              <a:t>Thm</a:t>
            </a:r>
            <a:r>
              <a:rPr lang="en-US" altLang="zh-CN" b="1" i="1" dirty="0"/>
              <a:t>. 1).</a:t>
            </a:r>
          </a:p>
          <a:p>
            <a:pPr marL="342900" indent="-342900">
              <a:buBlip>
                <a:blip r:embed="rId4"/>
              </a:buBlip>
            </a:pPr>
            <a:r>
              <a:rPr lang="en-US" dirty="0">
                <a:solidFill>
                  <a:schemeClr val="tx2"/>
                </a:solidFill>
              </a:rPr>
              <a:t>We give a novel model to describe the pricing for online dating platforms and prove bounds on the profit ratio of (FP) to the optimal achievable profits.</a:t>
            </a:r>
          </a:p>
          <a:p>
            <a:pPr marL="342900" indent="-342900">
              <a:buBlip>
                <a:blip r:embed="rId4"/>
              </a:buBlip>
            </a:pPr>
            <a:endParaRPr lang="en-US" dirty="0">
              <a:solidFill>
                <a:schemeClr val="tx2"/>
              </a:solidFill>
            </a:endParaRPr>
          </a:p>
          <a:p>
            <a:r>
              <a:rPr lang="en-US" altLang="zh-CN" i="1" dirty="0"/>
              <a:t>C2: </a:t>
            </a:r>
            <a:r>
              <a:rPr lang="en-US" altLang="zh-CN" b="1" i="1" dirty="0"/>
              <a:t>Fine-grained analysis for cost and matching proportion (</a:t>
            </a:r>
            <a:r>
              <a:rPr lang="en-US" altLang="zh-CN" b="1" i="1" dirty="0" err="1"/>
              <a:t>Thm</a:t>
            </a:r>
            <a:r>
              <a:rPr lang="en-US" altLang="zh-CN" b="1" i="1" dirty="0"/>
              <a:t>. 2 &amp; 3).</a:t>
            </a:r>
          </a:p>
          <a:p>
            <a:pPr marL="342900" indent="-342900">
              <a:buBlip>
                <a:blip r:embed="rId4"/>
              </a:buBlip>
            </a:pPr>
            <a:r>
              <a:rPr lang="en-US" dirty="0">
                <a:solidFill>
                  <a:schemeClr val="tx2"/>
                </a:solidFill>
              </a:rPr>
              <a:t>We study when the marginal operating cost, </a:t>
            </a:r>
            <a:r>
              <a:rPr lang="en-US" i="1" dirty="0">
                <a:solidFill>
                  <a:schemeClr val="tx2"/>
                </a:solidFill>
              </a:rPr>
              <a:t>c</a:t>
            </a:r>
            <a:r>
              <a:rPr lang="en-US" dirty="0">
                <a:solidFill>
                  <a:schemeClr val="tx2"/>
                </a:solidFill>
              </a:rPr>
              <a:t>, is small, and show larger payment periods are better for both profit and welfare.</a:t>
            </a:r>
          </a:p>
          <a:p>
            <a:pPr marL="342900" indent="-342900">
              <a:buBlip>
                <a:blip r:embed="rId4"/>
              </a:buBlip>
            </a:pPr>
            <a:endParaRPr lang="en-US" dirty="0">
              <a:solidFill>
                <a:schemeClr val="tx2"/>
              </a:solidFill>
            </a:endParaRPr>
          </a:p>
          <a:p>
            <a:r>
              <a:rPr lang="en-US" altLang="zh-CN" i="1" dirty="0"/>
              <a:t>C3: </a:t>
            </a:r>
            <a:r>
              <a:rPr lang="en-US" altLang="zh-CN" b="1" i="1" dirty="0"/>
              <a:t>Extensions to heterogenous matching rate (</a:t>
            </a:r>
            <a:r>
              <a:rPr lang="en-US" altLang="zh-CN" b="1" i="1" dirty="0" err="1"/>
              <a:t>Thm</a:t>
            </a:r>
            <a:r>
              <a:rPr lang="en-US" altLang="zh-CN" b="1" i="1" dirty="0"/>
              <a:t> 4).</a:t>
            </a:r>
          </a:p>
          <a:p>
            <a:pPr marL="342900" indent="-342900">
              <a:buBlip>
                <a:blip r:embed="rId4"/>
              </a:buBlip>
            </a:pPr>
            <a:r>
              <a:rPr lang="en-US" dirty="0">
                <a:solidFill>
                  <a:schemeClr val="tx2"/>
                </a:solidFill>
              </a:rPr>
              <a:t>When the platform strategically varies the match rate, (FP) has the incentive to offer users the worst matches while (CP)’s incentive is to match the user as quickly as possible.</a:t>
            </a:r>
          </a:p>
          <a:p>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p:txBody>
      </p:sp>
      <p:sp>
        <p:nvSpPr>
          <p:cNvPr id="2" name="Left Brace 1">
            <a:extLst>
              <a:ext uri="{FF2B5EF4-FFF2-40B4-BE49-F238E27FC236}">
                <a16:creationId xmlns:a16="http://schemas.microsoft.com/office/drawing/2014/main" id="{7E833AA6-A03D-44BB-A1B0-DEB883D4E86B}"/>
              </a:ext>
            </a:extLst>
          </p:cNvPr>
          <p:cNvSpPr/>
          <p:nvPr/>
        </p:nvSpPr>
        <p:spPr>
          <a:xfrm>
            <a:off x="698657" y="1877727"/>
            <a:ext cx="358486" cy="233059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5228D903-8D37-490D-AB18-7B7F09683E5A}"/>
              </a:ext>
            </a:extLst>
          </p:cNvPr>
          <p:cNvSpPr/>
          <p:nvPr/>
        </p:nvSpPr>
        <p:spPr>
          <a:xfrm rot="16200000">
            <a:off x="-35743" y="2858357"/>
            <a:ext cx="820738" cy="369332"/>
          </a:xfrm>
          <a:prstGeom prst="rect">
            <a:avLst/>
          </a:prstGeom>
        </p:spPr>
        <p:txBody>
          <a:bodyPr wrap="none">
            <a:spAutoFit/>
          </a:bodyPr>
          <a:lstStyle/>
          <a:p>
            <a:r>
              <a:rPr lang="en-US" dirty="0">
                <a:solidFill>
                  <a:srgbClr val="FF0000"/>
                </a:solidFill>
              </a:rPr>
              <a:t>Today</a:t>
            </a:r>
          </a:p>
        </p:txBody>
      </p:sp>
      <p:sp>
        <p:nvSpPr>
          <p:cNvPr id="4" name="Slide Number Placeholder 3">
            <a:extLst>
              <a:ext uri="{FF2B5EF4-FFF2-40B4-BE49-F238E27FC236}">
                <a16:creationId xmlns:a16="http://schemas.microsoft.com/office/drawing/2014/main" id="{815D8290-54CA-DA12-E9F5-1B4ED37B4FB0}"/>
              </a:ext>
            </a:extLst>
          </p:cNvPr>
          <p:cNvSpPr>
            <a:spLocks noGrp="1"/>
          </p:cNvSpPr>
          <p:nvPr>
            <p:ph type="sldNum" sz="quarter" idx="12"/>
          </p:nvPr>
        </p:nvSpPr>
        <p:spPr/>
        <p:txBody>
          <a:bodyPr/>
          <a:lstStyle/>
          <a:p>
            <a:fld id="{705901FA-2A38-44CC-AC05-D8A1C1E6BF05}" type="slidenum">
              <a:rPr lang="en-US" smtClean="0"/>
              <a:t>6</a:t>
            </a:fld>
            <a:endParaRPr lang="en-US"/>
          </a:p>
        </p:txBody>
      </p:sp>
    </p:spTree>
    <p:custDataLst>
      <p:tags r:id="rId1"/>
    </p:custDataLst>
    <p:extLst>
      <p:ext uri="{BB962C8B-B14F-4D97-AF65-F5344CB8AC3E}">
        <p14:creationId xmlns:p14="http://schemas.microsoft.com/office/powerpoint/2010/main" val="216753493"/>
      </p:ext>
    </p:extLst>
  </p:cSld>
  <p:clrMapOvr>
    <a:masterClrMapping/>
  </p:clrMapOvr>
  <mc:AlternateContent xmlns:mc="http://schemas.openxmlformats.org/markup-compatibility/2006" xmlns:p14="http://schemas.microsoft.com/office/powerpoint/2010/main">
    <mc:Choice Requires="p14">
      <p:transition spd="slow" p14:dur="2000" advTm="58654"/>
    </mc:Choice>
    <mc:Fallback xmlns="">
      <p:transition spd="slow" advTm="586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5A6EA4C-AEE4-48FC-83AE-6722789EAFCA}"/>
              </a:ext>
            </a:extLst>
          </p:cNvPr>
          <p:cNvSpPr/>
          <p:nvPr/>
        </p:nvSpPr>
        <p:spPr>
          <a:xfrm>
            <a:off x="476884" y="1597794"/>
            <a:ext cx="8213035" cy="4700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Model: ODP</a:t>
            </a:r>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3F5E58C9-789F-48D0-AD07-0D03CDBEA361}"/>
                  </a:ext>
                </a:extLst>
              </p:cNvPr>
              <p:cNvSpPr txBox="1"/>
              <p:nvPr/>
            </p:nvSpPr>
            <p:spPr>
              <a:xfrm>
                <a:off x="486145" y="1650670"/>
                <a:ext cx="7863840" cy="1677382"/>
              </a:xfrm>
              <a:prstGeom prst="rect">
                <a:avLst/>
              </a:prstGeom>
              <a:noFill/>
            </p:spPr>
            <p:txBody>
              <a:bodyPr wrap="square" rtlCol="0">
                <a:spAutoFit/>
              </a:bodyPr>
              <a:lstStyle/>
              <a:p>
                <a:pPr>
                  <a:spcBef>
                    <a:spcPts val="1200"/>
                  </a:spcBef>
                  <a:spcAft>
                    <a:spcPts val="600"/>
                  </a:spcAft>
                </a:pPr>
                <a:r>
                  <a:rPr lang="en-US" sz="2000" b="1" dirty="0"/>
                  <a:t>User</a:t>
                </a:r>
                <a:r>
                  <a:rPr lang="en-US" sz="2400" b="1" dirty="0"/>
                  <a:t> </a:t>
                </a:r>
                <a:r>
                  <a:rPr lang="en-US" sz="2000" b="1" dirty="0"/>
                  <a:t>Behavior</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𝑽</m:t>
                    </m:r>
                    <m:r>
                      <a:rPr lang="en-US" sz="2000" b="1" i="1" dirty="0" smtClean="0">
                        <a:solidFill>
                          <a:schemeClr val="accent6">
                            <a:lumMod val="75000"/>
                          </a:schemeClr>
                        </a:solidFill>
                        <a:latin typeface="Cambria Math" panose="02040503050406030204" pitchFamily="18" charset="0"/>
                      </a:rPr>
                      <m:t>,</m:t>
                    </m:r>
                    <m:r>
                      <a:rPr lang="en-US" sz="2000" b="1" i="1" dirty="0" smtClean="0">
                        <a:solidFill>
                          <a:schemeClr val="accent6">
                            <a:lumMod val="75000"/>
                          </a:schemeClr>
                        </a:solidFill>
                        <a:latin typeface="Cambria Math" panose="02040503050406030204" pitchFamily="18" charset="0"/>
                      </a:rPr>
                      <m:t>𝜹</m:t>
                    </m:r>
                    <m:r>
                      <a:rPr lang="en-US" sz="2000" b="1" i="1" dirty="0" smtClean="0">
                        <a:solidFill>
                          <a:schemeClr val="tx2"/>
                        </a:solidFill>
                        <a:latin typeface="Cambria Math" panose="02040503050406030204" pitchFamily="18" charset="0"/>
                      </a:rPr>
                      <m:t>: </m:t>
                    </m:r>
                  </m:oMath>
                </a14:m>
                <a:r>
                  <a:rPr lang="en-US" sz="2000" dirty="0">
                    <a:solidFill>
                      <a:schemeClr val="tx2"/>
                    </a:solidFill>
                  </a:rPr>
                  <a:t>User’s valuation for successful matches follows distribution </a:t>
                </a:r>
                <a14:m>
                  <m:oMath xmlns:m="http://schemas.openxmlformats.org/officeDocument/2006/math">
                    <m:r>
                      <m:rPr>
                        <m:sty m:val="p"/>
                      </m:rPr>
                      <a:rPr lang="en-US" sz="2000" dirty="0">
                        <a:solidFill>
                          <a:schemeClr val="tx2"/>
                        </a:solidFill>
                        <a:latin typeface="Cambria Math" panose="02040503050406030204" pitchFamily="18" charset="0"/>
                      </a:rPr>
                      <m:t>V</m:t>
                    </m:r>
                    <m:r>
                      <a:rPr lang="en-US" sz="2000" b="0" i="0" dirty="0" smtClean="0">
                        <a:solidFill>
                          <a:schemeClr val="tx2"/>
                        </a:solidFill>
                        <a:latin typeface="Cambria Math" panose="02040503050406030204" pitchFamily="18" charset="0"/>
                      </a:rPr>
                      <m:t>~</m:t>
                    </m:r>
                    <m:r>
                      <a:rPr lang="en-US" sz="2000" i="1" dirty="0" smtClean="0">
                        <a:solidFill>
                          <a:schemeClr val="tx2"/>
                        </a:solidFill>
                        <a:latin typeface="Cambria Math" panose="02040503050406030204" pitchFamily="18" charset="0"/>
                      </a:rPr>
                      <m:t>𝐹</m:t>
                    </m:r>
                  </m:oMath>
                </a14:m>
                <a:r>
                  <a:rPr lang="en-US" sz="2000" b="1" dirty="0">
                    <a:solidFill>
                      <a:schemeClr val="tx2"/>
                    </a:solidFill>
                  </a:rPr>
                  <a:t>, </a:t>
                </a:r>
                <a:r>
                  <a:rPr lang="en-US" sz="2000" dirty="0">
                    <a:solidFill>
                      <a:schemeClr val="tx2"/>
                    </a:solidFill>
                  </a:rPr>
                  <a:t>decays at a constant rate </a:t>
                </a:r>
                <a14:m>
                  <m:oMath xmlns:m="http://schemas.openxmlformats.org/officeDocument/2006/math">
                    <m:r>
                      <a:rPr lang="en-US" sz="2000" b="0" i="1" smtClean="0">
                        <a:solidFill>
                          <a:schemeClr val="tx2"/>
                        </a:solidFill>
                        <a:latin typeface="Cambria Math" panose="02040503050406030204" pitchFamily="18" charset="0"/>
                      </a:rPr>
                      <m:t>𝛿</m:t>
                    </m:r>
                    <m:r>
                      <a:rPr lang="en-US" sz="2000" b="0" i="1" smtClean="0">
                        <a:solidFill>
                          <a:schemeClr val="tx2"/>
                        </a:solidFill>
                        <a:latin typeface="Cambria Math" panose="02040503050406030204" pitchFamily="18" charset="0"/>
                      </a:rPr>
                      <m:t>∈(0, 1)</m:t>
                    </m:r>
                  </m:oMath>
                </a14:m>
                <a:r>
                  <a:rPr lang="en-US" sz="2000" b="1" dirty="0">
                    <a:solidFill>
                      <a:schemeClr val="tx2"/>
                    </a:solidFill>
                  </a:rPr>
                  <a:t>, </a:t>
                </a:r>
              </a:p>
              <a:p>
                <a:pPr>
                  <a:spcAft>
                    <a:spcPts val="600"/>
                  </a:spcAft>
                </a:pPr>
                <a14:m>
                  <m:oMathPara xmlns:m="http://schemas.openxmlformats.org/officeDocument/2006/math">
                    <m:oMathParaPr>
                      <m:jc m:val="centerGroup"/>
                    </m:oMathParaPr>
                    <m:oMath xmlns:m="http://schemas.openxmlformats.org/officeDocument/2006/math">
                      <m:sSub>
                        <m:sSubPr>
                          <m:ctrlPr>
                            <a:rPr lang="en-US" sz="2400" b="1" i="1" smtClean="0">
                              <a:solidFill>
                                <a:schemeClr val="tx2"/>
                              </a:solidFill>
                              <a:latin typeface="Cambria Math" panose="02040503050406030204" pitchFamily="18" charset="0"/>
                            </a:rPr>
                          </m:ctrlPr>
                        </m:sSubPr>
                        <m:e>
                          <m:r>
                            <a:rPr lang="en-US" sz="2400" b="1" i="1" smtClean="0">
                              <a:solidFill>
                                <a:schemeClr val="tx2"/>
                              </a:solidFill>
                              <a:latin typeface="Cambria Math" panose="02040503050406030204" pitchFamily="18" charset="0"/>
                            </a:rPr>
                            <m:t>𝑽</m:t>
                          </m:r>
                        </m:e>
                        <m:sub>
                          <m:r>
                            <a:rPr lang="en-US" sz="2400" b="1" i="1" smtClean="0">
                              <a:solidFill>
                                <a:schemeClr val="tx2"/>
                              </a:solidFill>
                              <a:latin typeface="Cambria Math" panose="02040503050406030204" pitchFamily="18" charset="0"/>
                            </a:rPr>
                            <m:t>𝒕</m:t>
                          </m:r>
                        </m:sub>
                      </m:sSub>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𝑽</m:t>
                      </m:r>
                      <m:sSup>
                        <m:sSupPr>
                          <m:ctrlPr>
                            <a:rPr lang="en-US" sz="2400" b="1" i="1" smtClean="0">
                              <a:solidFill>
                                <a:schemeClr val="tx2"/>
                              </a:solidFill>
                              <a:latin typeface="Cambria Math" panose="02040503050406030204" pitchFamily="18" charset="0"/>
                            </a:rPr>
                          </m:ctrlPr>
                        </m:sSupPr>
                        <m:e>
                          <m:r>
                            <a:rPr lang="en-US" sz="2400" b="1" i="1" smtClean="0">
                              <a:solidFill>
                                <a:schemeClr val="tx2"/>
                              </a:solidFill>
                              <a:latin typeface="Cambria Math" panose="02040503050406030204" pitchFamily="18" charset="0"/>
                            </a:rPr>
                            <m:t>𝜹</m:t>
                          </m:r>
                        </m:e>
                        <m:sup>
                          <m:r>
                            <a:rPr lang="en-US" sz="2400" b="1" i="1" smtClean="0">
                              <a:solidFill>
                                <a:schemeClr val="tx2"/>
                              </a:solidFill>
                              <a:latin typeface="Cambria Math" panose="02040503050406030204" pitchFamily="18" charset="0"/>
                            </a:rPr>
                            <m:t>𝒕</m:t>
                          </m:r>
                        </m:sup>
                      </m:sSup>
                    </m:oMath>
                  </m:oMathPara>
                </a14:m>
                <a:endParaRPr lang="en-US" sz="2400" b="1" dirty="0">
                  <a:solidFill>
                    <a:schemeClr val="tx2"/>
                  </a:solidFill>
                </a:endParaRPr>
              </a:p>
            </p:txBody>
          </p:sp>
        </mc:Choice>
        <mc:Fallback>
          <p:sp>
            <p:nvSpPr>
              <p:cNvPr id="62" name="TextBox 61">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86145" y="1650670"/>
                <a:ext cx="7863840" cy="1677382"/>
              </a:xfrm>
              <a:prstGeom prst="rect">
                <a:avLst/>
              </a:prstGeom>
              <a:blipFill>
                <a:blip r:embed="rId4"/>
                <a:stretch>
                  <a:fillRect l="-8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5E58C9-789F-48D0-AD07-0D03CDBEA361}"/>
                  </a:ext>
                </a:extLst>
              </p:cNvPr>
              <p:cNvSpPr txBox="1"/>
              <p:nvPr/>
            </p:nvSpPr>
            <p:spPr>
              <a:xfrm>
                <a:off x="454081" y="3290612"/>
                <a:ext cx="8038467" cy="2086918"/>
              </a:xfrm>
              <a:prstGeom prst="rect">
                <a:avLst/>
              </a:prstGeom>
              <a:noFill/>
            </p:spPr>
            <p:txBody>
              <a:bodyPr wrap="square" rtlCol="0">
                <a:spAutoFit/>
              </a:bodyPr>
              <a:lstStyle/>
              <a:p>
                <a:pPr>
                  <a:spcBef>
                    <a:spcPts val="1200"/>
                  </a:spcBef>
                  <a:spcAft>
                    <a:spcPts val="600"/>
                  </a:spcAft>
                </a:pPr>
                <a:r>
                  <a:rPr lang="en-US" sz="2000" b="1" dirty="0"/>
                  <a:t>Platform </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𝑳</m:t>
                    </m:r>
                    <m:r>
                      <a:rPr lang="en-US" sz="2000" b="1" i="1" dirty="0" smtClean="0">
                        <a:solidFill>
                          <a:schemeClr val="tx2"/>
                        </a:solidFill>
                        <a:latin typeface="Cambria Math" panose="02040503050406030204" pitchFamily="18" charset="0"/>
                      </a:rPr>
                      <m:t>: </m:t>
                    </m:r>
                  </m:oMath>
                </a14:m>
                <a:r>
                  <a:rPr lang="en-US" dirty="0">
                    <a:solidFill>
                      <a:schemeClr val="tx2"/>
                    </a:solidFill>
                  </a:rPr>
                  <a:t>Online dating platform offers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𝒒</m:t>
                    </m:r>
                    <m:r>
                      <a:rPr lang="en-US" sz="2000" b="1" i="1" dirty="0" smtClean="0">
                        <a:solidFill>
                          <a:schemeClr val="tx2"/>
                        </a:solidFill>
                        <a:latin typeface="Cambria Math" panose="02040503050406030204" pitchFamily="18" charset="0"/>
                      </a:rPr>
                      <m:t>: </m:t>
                    </m:r>
                  </m:oMath>
                </a14:m>
                <a:r>
                  <a:rPr lang="en-US" dirty="0">
                    <a:solidFill>
                      <a:schemeClr val="tx2"/>
                    </a:solidFill>
                  </a:rPr>
                  <a:t>For each period, users match with probability </a:t>
                </a:r>
                <a14:m>
                  <m:oMath xmlns:m="http://schemas.openxmlformats.org/officeDocument/2006/math">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𝑞𝐿</m:t>
                        </m:r>
                      </m:sup>
                    </m:sSup>
                  </m:oMath>
                </a14:m>
                <a:r>
                  <a:rPr lang="en-US" dirty="0">
                    <a:solidFill>
                      <a:schemeClr val="tx2"/>
                    </a:solidFill>
                  </a:rPr>
                  <a:t>. </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𝒄</m:t>
                    </m:r>
                    <m:r>
                      <a:rPr lang="en-US" sz="2000" b="1" i="1" dirty="0" smtClean="0">
                        <a:solidFill>
                          <a:schemeClr val="tx2"/>
                        </a:solidFill>
                        <a:latin typeface="Cambria Math" panose="02040503050406030204" pitchFamily="18" charset="0"/>
                      </a:rPr>
                      <m:t>: </m:t>
                    </m:r>
                  </m:oMath>
                </a14:m>
                <a:r>
                  <a:rPr lang="en-US" dirty="0">
                    <a:solidFill>
                      <a:schemeClr val="tx2"/>
                    </a:solidFill>
                  </a:rPr>
                  <a:t>The unit operating cost for providing services is </a:t>
                </a:r>
                <a14:m>
                  <m:oMath xmlns:m="http://schemas.openxmlformats.org/officeDocument/2006/math">
                    <m:r>
                      <a:rPr lang="en-US" b="0" i="1" smtClean="0">
                        <a:solidFill>
                          <a:schemeClr val="tx2"/>
                        </a:solidFill>
                        <a:latin typeface="Cambria Math" panose="02040503050406030204" pitchFamily="18" charset="0"/>
                      </a:rPr>
                      <m:t>𝑐</m:t>
                    </m:r>
                  </m:oMath>
                </a14:m>
                <a:r>
                  <a:rPr lang="en-US" dirty="0">
                    <a:solidFill>
                      <a:schemeClr val="tx2"/>
                    </a:solidFill>
                  </a:rPr>
                  <a:t>. The platform’s expected profit is </a:t>
                </a:r>
              </a:p>
            </p:txBody>
          </p:sp>
        </mc:Choice>
        <mc:Fallback xmlns="">
          <p:sp>
            <p:nvSpPr>
              <p:cNvPr id="27" name="TextBox 26">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54081" y="3290612"/>
                <a:ext cx="8038467" cy="2086918"/>
              </a:xfrm>
              <a:prstGeom prst="rect">
                <a:avLst/>
              </a:prstGeom>
              <a:blipFill>
                <a:blip r:embed="rId5"/>
                <a:stretch>
                  <a:fillRect l="-758" t="-1754" b="-380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D68CFDA-E82C-5480-A3BB-EEC19CEF8AE8}"/>
                  </a:ext>
                </a:extLst>
              </p:cNvPr>
              <p:cNvSpPr txBox="1"/>
              <p:nvPr/>
            </p:nvSpPr>
            <p:spPr>
              <a:xfrm>
                <a:off x="685026" y="5683855"/>
                <a:ext cx="77967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2"/>
                          </a:solidFill>
                          <a:latin typeface="Cambria Math" panose="02040503050406030204" pitchFamily="18" charset="0"/>
                        </a:rPr>
                        <m:t>𝑹</m:t>
                      </m:r>
                      <m:d>
                        <m:dPr>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𝒑</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𝒄</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𝑳</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𝑭</m:t>
                          </m:r>
                        </m:e>
                      </m:d>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𝒑𝑬</m:t>
                      </m:r>
                      <m:d>
                        <m:dPr>
                          <m:begChr m:val="["/>
                          <m:endChr m:val="]"/>
                          <m:ctrlPr>
                            <a:rPr lang="en-US" sz="2000" b="1" i="1" smtClean="0">
                              <a:solidFill>
                                <a:schemeClr val="tx2"/>
                              </a:solidFill>
                              <a:latin typeface="Cambria Math" panose="02040503050406030204" pitchFamily="18" charset="0"/>
                            </a:rPr>
                          </m:ctrlPr>
                        </m:dPr>
                        <m:e>
                          <m:r>
                            <a:rPr lang="en-US" sz="2000" b="1" i="1" smtClean="0">
                              <a:solidFill>
                                <a:schemeClr val="tx2"/>
                              </a:solidFill>
                              <a:latin typeface="Cambria Math" panose="02040503050406030204" pitchFamily="18" charset="0"/>
                            </a:rPr>
                            <m:t>𝑷𝒆𝒓𝒊𝒐𝒅𝒔</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𝒐𝒏</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𝒑𝒍𝒂𝒕𝒇𝒐𝒓𝒎</m:t>
                          </m:r>
                        </m:e>
                      </m:d>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𝒄𝑬</m:t>
                      </m:r>
                      <m:r>
                        <a:rPr lang="en-US" sz="2000" b="1" i="1" smtClean="0">
                          <a:solidFill>
                            <a:schemeClr val="tx2"/>
                          </a:solidFill>
                          <a:latin typeface="Cambria Math" panose="02040503050406030204" pitchFamily="18" charset="0"/>
                        </a:rPr>
                        <m:t>[</m:t>
                      </m:r>
                      <m:r>
                        <a:rPr lang="en-US" sz="2000" b="1" i="1" smtClean="0">
                          <a:solidFill>
                            <a:schemeClr val="tx2"/>
                          </a:solidFill>
                          <a:latin typeface="Cambria Math" panose="02040503050406030204" pitchFamily="18" charset="0"/>
                        </a:rPr>
                        <m:t>𝑻𝒊𝒎𝒆</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𝒐𝒏</m:t>
                      </m:r>
                      <m:r>
                        <a:rPr lang="en-US" sz="2000" b="1" i="1" smtClean="0">
                          <a:solidFill>
                            <a:schemeClr val="tx2"/>
                          </a:solidFill>
                          <a:latin typeface="Cambria Math" panose="02040503050406030204" pitchFamily="18" charset="0"/>
                        </a:rPr>
                        <m:t> </m:t>
                      </m:r>
                      <m:r>
                        <a:rPr lang="en-US" sz="2000" b="1" i="1" smtClean="0">
                          <a:solidFill>
                            <a:schemeClr val="tx2"/>
                          </a:solidFill>
                          <a:latin typeface="Cambria Math" panose="02040503050406030204" pitchFamily="18" charset="0"/>
                        </a:rPr>
                        <m:t>𝒑𝒍𝒂𝒕𝒇𝒐𝒓𝒎</m:t>
                      </m:r>
                      <m:r>
                        <a:rPr lang="en-US" sz="2000" b="1" i="1" smtClean="0">
                          <a:solidFill>
                            <a:schemeClr val="tx2"/>
                          </a:solidFill>
                          <a:latin typeface="Cambria Math" panose="02040503050406030204" pitchFamily="18" charset="0"/>
                        </a:rPr>
                        <m:t>]</m:t>
                      </m:r>
                    </m:oMath>
                  </m:oMathPara>
                </a14:m>
                <a:endParaRPr lang="en-US" sz="2000" b="1" dirty="0">
                  <a:solidFill>
                    <a:schemeClr val="tx2"/>
                  </a:solidFill>
                </a:endParaRPr>
              </a:p>
            </p:txBody>
          </p:sp>
        </mc:Choice>
        <mc:Fallback>
          <p:sp>
            <p:nvSpPr>
              <p:cNvPr id="3" name="TextBox 2">
                <a:extLst>
                  <a:ext uri="{FF2B5EF4-FFF2-40B4-BE49-F238E27FC236}">
                    <a16:creationId xmlns:a16="http://schemas.microsoft.com/office/drawing/2014/main" id="{9D68CFDA-E82C-5480-A3BB-EEC19CEF8AE8}"/>
                  </a:ext>
                </a:extLst>
              </p:cNvPr>
              <p:cNvSpPr txBox="1">
                <a:spLocks noRot="1" noChangeAspect="1" noMove="1" noResize="1" noEditPoints="1" noAdjustHandles="1" noChangeArrowheads="1" noChangeShapeType="1" noTextEdit="1"/>
              </p:cNvSpPr>
              <p:nvPr/>
            </p:nvSpPr>
            <p:spPr>
              <a:xfrm>
                <a:off x="685026" y="5683855"/>
                <a:ext cx="7796750" cy="307777"/>
              </a:xfrm>
              <a:prstGeom prst="rect">
                <a:avLst/>
              </a:prstGeom>
              <a:blipFill>
                <a:blip r:embed="rId6"/>
                <a:stretch>
                  <a:fillRect l="-313" t="-1961" r="-860" b="-33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8954FE-9CED-7C8A-2EBB-359C95DBC530}"/>
              </a:ext>
            </a:extLst>
          </p:cNvPr>
          <p:cNvSpPr>
            <a:spLocks noGrp="1"/>
          </p:cNvSpPr>
          <p:nvPr>
            <p:ph type="sldNum" sz="quarter" idx="12"/>
          </p:nvPr>
        </p:nvSpPr>
        <p:spPr/>
        <p:txBody>
          <a:bodyPr/>
          <a:lstStyle/>
          <a:p>
            <a:fld id="{705901FA-2A38-44CC-AC05-D8A1C1E6BF05}" type="slidenum">
              <a:rPr lang="en-US" smtClean="0"/>
              <a:t>7</a:t>
            </a:fld>
            <a:endParaRPr lang="en-US"/>
          </a:p>
        </p:txBody>
      </p:sp>
    </p:spTree>
    <p:extLst>
      <p:ext uri="{BB962C8B-B14F-4D97-AF65-F5344CB8AC3E}">
        <p14:creationId xmlns:p14="http://schemas.microsoft.com/office/powerpoint/2010/main" val="127856112"/>
      </p:ext>
    </p:extLst>
  </p:cSld>
  <p:clrMapOvr>
    <a:masterClrMapping/>
  </p:clrMapOvr>
  <mc:AlternateContent xmlns:mc="http://schemas.openxmlformats.org/markup-compatibility/2006" xmlns:p14="http://schemas.microsoft.com/office/powerpoint/2010/main">
    <mc:Choice Requires="p14">
      <p:transition spd="slow" p14:dur="2000" advTm="110220"/>
    </mc:Choice>
    <mc:Fallback xmlns="">
      <p:transition spd="slow" advTm="1102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pic>
        <p:nvPicPr>
          <p:cNvPr id="10" name="Picture 9">
            <a:extLst>
              <a:ext uri="{FF2B5EF4-FFF2-40B4-BE49-F238E27FC236}">
                <a16:creationId xmlns:a16="http://schemas.microsoft.com/office/drawing/2014/main" id="{6ACBBDA5-C86E-B343-88F6-AAC9BC420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2219276"/>
            <a:ext cx="762000" cy="2442308"/>
          </a:xfrm>
          <a:prstGeom prst="rect">
            <a:avLst/>
          </a:prstGeom>
        </p:spPr>
      </p:pic>
      <p:cxnSp>
        <p:nvCxnSpPr>
          <p:cNvPr id="6" name="Straight Arrow Connector 5">
            <a:extLst>
              <a:ext uri="{FF2B5EF4-FFF2-40B4-BE49-F238E27FC236}">
                <a16:creationId xmlns:a16="http://schemas.microsoft.com/office/drawing/2014/main" id="{2EE48D67-9C90-C940-37B1-948A128B02D9}"/>
              </a:ext>
            </a:extLst>
          </p:cNvPr>
          <p:cNvCxnSpPr/>
          <p:nvPr/>
        </p:nvCxnSpPr>
        <p:spPr>
          <a:xfrm>
            <a:off x="960120" y="5097780"/>
            <a:ext cx="764667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3BD83B7-7A5A-487A-9254-F2A9C7BCD4B6}"/>
                  </a:ext>
                </a:extLst>
              </p:cNvPr>
              <p:cNvSpPr txBox="1"/>
              <p:nvPr/>
            </p:nvSpPr>
            <p:spPr>
              <a:xfrm>
                <a:off x="960120" y="5600701"/>
                <a:ext cx="1456489" cy="1200329"/>
              </a:xfrm>
              <a:prstGeom prst="rect">
                <a:avLst/>
              </a:prstGeom>
              <a:noFill/>
            </p:spPr>
            <p:txBody>
              <a:bodyPr wrap="none" rtlCol="0">
                <a:spAutoFit/>
              </a:bodyPr>
              <a:lstStyle/>
              <a:p>
                <a:r>
                  <a:rPr lang="en-US" dirty="0">
                    <a:solidFill>
                      <a:schemeClr val="tx2"/>
                    </a:solidFill>
                  </a:rPr>
                  <a:t>Price: </a:t>
                </a:r>
                <a14:m>
                  <m:oMath xmlns:m="http://schemas.openxmlformats.org/officeDocument/2006/math">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oMath>
                </a14:m>
                <a:endParaRPr lang="en-US" dirty="0">
                  <a:solidFill>
                    <a:schemeClr val="tx2"/>
                  </a:solidFill>
                </a:endParaRPr>
              </a:p>
              <a:p>
                <a:r>
                  <a:rPr lang="en-US" dirty="0">
                    <a:solidFill>
                      <a:schemeClr val="tx2"/>
                    </a:solidFill>
                  </a:rPr>
                  <a:t>Revenue: 0</a:t>
                </a:r>
              </a:p>
              <a:p>
                <a:r>
                  <a:rPr lang="en-US" dirty="0">
                    <a:solidFill>
                      <a:schemeClr val="tx2"/>
                    </a:solidFill>
                  </a:rPr>
                  <a:t>Cost: 0</a:t>
                </a:r>
              </a:p>
            </p:txBody>
          </p:sp>
        </mc:Choice>
        <mc:Fallback xmlns="">
          <p:sp>
            <p:nvSpPr>
              <p:cNvPr id="2" name="TextBox 1">
                <a:extLst>
                  <a:ext uri="{FF2B5EF4-FFF2-40B4-BE49-F238E27FC236}">
                    <a16:creationId xmlns:a16="http://schemas.microsoft.com/office/drawing/2014/main" id="{93BD83B7-7A5A-487A-9254-F2A9C7BCD4B6}"/>
                  </a:ext>
                </a:extLst>
              </p:cNvPr>
              <p:cNvSpPr txBox="1">
                <a:spLocks noRot="1" noChangeAspect="1" noMove="1" noResize="1" noEditPoints="1" noAdjustHandles="1" noChangeArrowheads="1" noChangeShapeType="1" noTextEdit="1"/>
              </p:cNvSpPr>
              <p:nvPr/>
            </p:nvSpPr>
            <p:spPr>
              <a:xfrm>
                <a:off x="960120" y="5600701"/>
                <a:ext cx="1456489" cy="1200329"/>
              </a:xfrm>
              <a:prstGeom prst="rect">
                <a:avLst/>
              </a:prstGeom>
              <a:blipFill>
                <a:blip r:embed="rId4"/>
                <a:stretch>
                  <a:fillRect l="-3782" t="-3046" b="-710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3D09E9E9-3D37-5C56-204B-E414E08537A4}"/>
              </a:ext>
            </a:extLst>
          </p:cNvPr>
          <p:cNvSpPr>
            <a:spLocks noGrp="1"/>
          </p:cNvSpPr>
          <p:nvPr>
            <p:ph type="sldNum" sz="quarter" idx="12"/>
          </p:nvPr>
        </p:nvSpPr>
        <p:spPr/>
        <p:txBody>
          <a:bodyPr/>
          <a:lstStyle/>
          <a:p>
            <a:fld id="{705901FA-2A38-44CC-AC05-D8A1C1E6BF05}" type="slidenum">
              <a:rPr lang="en-US" smtClean="0"/>
              <a:t>8</a:t>
            </a:fld>
            <a:endParaRPr lang="en-US"/>
          </a:p>
        </p:txBody>
      </p:sp>
    </p:spTree>
    <p:extLst>
      <p:ext uri="{BB962C8B-B14F-4D97-AF65-F5344CB8AC3E}">
        <p14:creationId xmlns:p14="http://schemas.microsoft.com/office/powerpoint/2010/main" val="3580969054"/>
      </p:ext>
    </p:extLst>
  </p:cSld>
  <p:clrMapOvr>
    <a:masterClrMapping/>
  </p:clrMapOvr>
  <mc:AlternateContent xmlns:mc="http://schemas.openxmlformats.org/markup-compatibility/2006" xmlns:p14="http://schemas.microsoft.com/office/powerpoint/2010/main">
    <mc:Choice Requires="p14">
      <p:transition spd="slow" p14:dur="2000" advTm="21260"/>
    </mc:Choice>
    <mc:Fallback xmlns="">
      <p:transition spd="slow" advTm="212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pic>
        <p:nvPicPr>
          <p:cNvPr id="10" name="Picture 9">
            <a:extLst>
              <a:ext uri="{FF2B5EF4-FFF2-40B4-BE49-F238E27FC236}">
                <a16:creationId xmlns:a16="http://schemas.microsoft.com/office/drawing/2014/main" id="{6ACBBDA5-C86E-B343-88F6-AAC9BC420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 y="2219276"/>
            <a:ext cx="762000" cy="2442308"/>
          </a:xfrm>
          <a:prstGeom prst="rect">
            <a:avLst/>
          </a:prstGeom>
        </p:spPr>
      </p:pic>
      <p:pic>
        <p:nvPicPr>
          <p:cNvPr id="3" name="Picture 2">
            <a:extLst>
              <a:ext uri="{FF2B5EF4-FFF2-40B4-BE49-F238E27FC236}">
                <a16:creationId xmlns:a16="http://schemas.microsoft.com/office/drawing/2014/main" id="{8F170B5C-402D-B9D4-90E9-F2FA72FA308B}"/>
              </a:ext>
            </a:extLst>
          </p:cNvPr>
          <p:cNvPicPr>
            <a:picLocks noChangeAspect="1"/>
          </p:cNvPicPr>
          <p:nvPr/>
        </p:nvPicPr>
        <p:blipFill>
          <a:blip r:embed="rId5"/>
          <a:stretch>
            <a:fillRect/>
          </a:stretch>
        </p:blipFill>
        <p:spPr>
          <a:xfrm>
            <a:off x="2089025" y="2005212"/>
            <a:ext cx="2871595" cy="2713733"/>
          </a:xfrm>
          <a:prstGeom prst="rect">
            <a:avLst/>
          </a:prstGeom>
        </p:spPr>
      </p:pic>
      <p:cxnSp>
        <p:nvCxnSpPr>
          <p:cNvPr id="6" name="Straight Arrow Connector 5">
            <a:extLst>
              <a:ext uri="{FF2B5EF4-FFF2-40B4-BE49-F238E27FC236}">
                <a16:creationId xmlns:a16="http://schemas.microsoft.com/office/drawing/2014/main" id="{2EE48D67-9C90-C940-37B1-948A128B02D9}"/>
              </a:ext>
            </a:extLst>
          </p:cNvPr>
          <p:cNvCxnSpPr/>
          <p:nvPr/>
        </p:nvCxnSpPr>
        <p:spPr>
          <a:xfrm>
            <a:off x="960120" y="5097780"/>
            <a:ext cx="764667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sp>
        <p:nvSpPr>
          <p:cNvPr id="4" name="Slide Number Placeholder 3">
            <a:extLst>
              <a:ext uri="{FF2B5EF4-FFF2-40B4-BE49-F238E27FC236}">
                <a16:creationId xmlns:a16="http://schemas.microsoft.com/office/drawing/2014/main" id="{259D83E4-1577-CAFA-9B70-56CF1E655C59}"/>
              </a:ext>
            </a:extLst>
          </p:cNvPr>
          <p:cNvSpPr>
            <a:spLocks noGrp="1"/>
          </p:cNvSpPr>
          <p:nvPr>
            <p:ph type="sldNum" sz="quarter" idx="12"/>
          </p:nvPr>
        </p:nvSpPr>
        <p:spPr/>
        <p:txBody>
          <a:bodyPr/>
          <a:lstStyle/>
          <a:p>
            <a:fld id="{705901FA-2A38-44CC-AC05-D8A1C1E6BF05}" type="slidenum">
              <a:rPr lang="en-US" smtClean="0"/>
              <a:t>9</a:t>
            </a:fld>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4035C22-ADF3-4150-BD89-3DE95E75AB2E}"/>
                  </a:ext>
                </a:extLst>
              </p:cNvPr>
              <p:cNvSpPr txBox="1"/>
              <p:nvPr/>
            </p:nvSpPr>
            <p:spPr>
              <a:xfrm>
                <a:off x="960120" y="5600701"/>
                <a:ext cx="1456489" cy="1200329"/>
              </a:xfrm>
              <a:prstGeom prst="rect">
                <a:avLst/>
              </a:prstGeom>
              <a:noFill/>
            </p:spPr>
            <p:txBody>
              <a:bodyPr wrap="none" rtlCol="0">
                <a:spAutoFit/>
              </a:bodyPr>
              <a:lstStyle/>
              <a:p>
                <a:r>
                  <a:rPr lang="en-US" dirty="0">
                    <a:solidFill>
                      <a:schemeClr val="tx2"/>
                    </a:solidFill>
                  </a:rPr>
                  <a:t>Price: </a:t>
                </a:r>
                <a14:m>
                  <m:oMath xmlns:m="http://schemas.openxmlformats.org/officeDocument/2006/math">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oMath>
                </a14:m>
                <a:endParaRPr lang="en-US" dirty="0">
                  <a:solidFill>
                    <a:schemeClr val="tx2"/>
                  </a:solidFill>
                </a:endParaRPr>
              </a:p>
              <a:p>
                <a:r>
                  <a:rPr lang="en-US" dirty="0">
                    <a:solidFill>
                      <a:schemeClr val="tx2"/>
                    </a:solidFill>
                  </a:rPr>
                  <a:t>Revenue: </a:t>
                </a:r>
                <a14:m>
                  <m:oMath xmlns:m="http://schemas.openxmlformats.org/officeDocument/2006/math">
                    <m:r>
                      <a:rPr lang="en-US" i="1" dirty="0">
                        <a:solidFill>
                          <a:schemeClr val="tx2"/>
                        </a:solidFill>
                        <a:latin typeface="Cambria Math" panose="02040503050406030204" pitchFamily="18" charset="0"/>
                      </a:rPr>
                      <m:t>𝑝</m:t>
                    </m:r>
                  </m:oMath>
                </a14:m>
                <a:endParaRPr lang="en-US" i="1" dirty="0">
                  <a:solidFill>
                    <a:schemeClr val="tx2"/>
                  </a:solidFill>
                </a:endParaRPr>
              </a:p>
              <a:p>
                <a:r>
                  <a:rPr lang="en-US" dirty="0">
                    <a:solidFill>
                      <a:schemeClr val="tx2"/>
                    </a:solidFill>
                  </a:rPr>
                  <a:t>Cost: 0</a:t>
                </a:r>
              </a:p>
            </p:txBody>
          </p:sp>
        </mc:Choice>
        <mc:Fallback>
          <p:sp>
            <p:nvSpPr>
              <p:cNvPr id="12" name="TextBox 11">
                <a:extLst>
                  <a:ext uri="{FF2B5EF4-FFF2-40B4-BE49-F238E27FC236}">
                    <a16:creationId xmlns:a16="http://schemas.microsoft.com/office/drawing/2014/main" id="{64035C22-ADF3-4150-BD89-3DE95E75AB2E}"/>
                  </a:ext>
                </a:extLst>
              </p:cNvPr>
              <p:cNvSpPr txBox="1">
                <a:spLocks noRot="1" noChangeAspect="1" noMove="1" noResize="1" noEditPoints="1" noAdjustHandles="1" noChangeArrowheads="1" noChangeShapeType="1" noTextEdit="1"/>
              </p:cNvSpPr>
              <p:nvPr/>
            </p:nvSpPr>
            <p:spPr>
              <a:xfrm>
                <a:off x="960120" y="5600701"/>
                <a:ext cx="1456489" cy="1200329"/>
              </a:xfrm>
              <a:prstGeom prst="rect">
                <a:avLst/>
              </a:prstGeom>
              <a:blipFill>
                <a:blip r:embed="rId6"/>
                <a:stretch>
                  <a:fillRect l="-3782" t="-3046" b="-710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10772542"/>
      </p:ext>
    </p:extLst>
  </p:cSld>
  <p:clrMapOvr>
    <a:masterClrMapping/>
  </p:clrMapOvr>
  <mc:AlternateContent xmlns:mc="http://schemas.openxmlformats.org/markup-compatibility/2006" xmlns:p14="http://schemas.microsoft.com/office/powerpoint/2010/main">
    <mc:Choice Requires="p14">
      <p:transition spd="slow" p14:dur="2000" advTm="19398"/>
    </mc:Choice>
    <mc:Fallback xmlns="">
      <p:transition spd="slow" advTm="1939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1.7"/>
</p:tagLst>
</file>

<file path=ppt/tags/tag10.xml><?xml version="1.0" encoding="utf-8"?>
<p:tagLst xmlns:a="http://schemas.openxmlformats.org/drawingml/2006/main" xmlns:r="http://schemas.openxmlformats.org/officeDocument/2006/relationships" xmlns:p="http://schemas.openxmlformats.org/presentationml/2006/main">
  <p:tag name="TIMING" val="|46.3"/>
</p:tagLst>
</file>

<file path=ppt/tags/tag2.xml><?xml version="1.0" encoding="utf-8"?>
<p:tagLst xmlns:a="http://schemas.openxmlformats.org/drawingml/2006/main" xmlns:r="http://schemas.openxmlformats.org/officeDocument/2006/relationships" xmlns:p="http://schemas.openxmlformats.org/presentationml/2006/main">
  <p:tag name="TIMING" val="|9.1|12.7"/>
</p:tagLst>
</file>

<file path=ppt/tags/tag3.xml><?xml version="1.0" encoding="utf-8"?>
<p:tagLst xmlns:a="http://schemas.openxmlformats.org/drawingml/2006/main" xmlns:r="http://schemas.openxmlformats.org/officeDocument/2006/relationships" xmlns:p="http://schemas.openxmlformats.org/presentationml/2006/main">
  <p:tag name="TIMING" val="|7.4|12.2"/>
</p:tagLst>
</file>

<file path=ppt/tags/tag4.xml><?xml version="1.0" encoding="utf-8"?>
<p:tagLst xmlns:a="http://schemas.openxmlformats.org/drawingml/2006/main" xmlns:r="http://schemas.openxmlformats.org/officeDocument/2006/relationships" xmlns:p="http://schemas.openxmlformats.org/presentationml/2006/main">
  <p:tag name="TIMING" val="|56.3"/>
</p:tagLst>
</file>

<file path=ppt/tags/tag5.xml><?xml version="1.0" encoding="utf-8"?>
<p:tagLst xmlns:a="http://schemas.openxmlformats.org/drawingml/2006/main" xmlns:r="http://schemas.openxmlformats.org/officeDocument/2006/relationships" xmlns:p="http://schemas.openxmlformats.org/presentationml/2006/main">
  <p:tag name="TIMING" val="|3.4"/>
</p:tagLst>
</file>

<file path=ppt/tags/tag6.xml><?xml version="1.0" encoding="utf-8"?>
<p:tagLst xmlns:a="http://schemas.openxmlformats.org/drawingml/2006/main" xmlns:r="http://schemas.openxmlformats.org/officeDocument/2006/relationships" xmlns:p="http://schemas.openxmlformats.org/presentationml/2006/main">
  <p:tag name="TIMING" val="|12.1"/>
</p:tagLst>
</file>

<file path=ppt/tags/tag7.xml><?xml version="1.0" encoding="utf-8"?>
<p:tagLst xmlns:a="http://schemas.openxmlformats.org/drawingml/2006/main" xmlns:r="http://schemas.openxmlformats.org/officeDocument/2006/relationships" xmlns:p="http://schemas.openxmlformats.org/presentationml/2006/main">
  <p:tag name="TIMING" val="|0.6"/>
</p:tagLst>
</file>

<file path=ppt/tags/tag8.xml><?xml version="1.0" encoding="utf-8"?>
<p:tagLst xmlns:a="http://schemas.openxmlformats.org/drawingml/2006/main" xmlns:r="http://schemas.openxmlformats.org/officeDocument/2006/relationships" xmlns:p="http://schemas.openxmlformats.org/presentationml/2006/main">
  <p:tag name="TIMING" val="|39.4"/>
</p:tagLst>
</file>

<file path=ppt/tags/tag9.xml><?xml version="1.0" encoding="utf-8"?>
<p:tagLst xmlns:a="http://schemas.openxmlformats.org/drawingml/2006/main" xmlns:r="http://schemas.openxmlformats.org/officeDocument/2006/relationships" xmlns:p="http://schemas.openxmlformats.org/presentationml/2006/main">
  <p:tag name="TIMING" val="|36"/>
</p:tagLst>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31960</TotalTime>
  <Words>2691</Words>
  <Application>Microsoft Office PowerPoint</Application>
  <PresentationFormat>On-screen Show (4:3)</PresentationFormat>
  <Paragraphs>215</Paragraphs>
  <Slides>21</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Arial</vt:lpstr>
      <vt:lpstr>Bodoni MT</vt:lpstr>
      <vt:lpstr>Calibri</vt:lpstr>
      <vt:lpstr>Cambria Math</vt:lpstr>
      <vt:lpstr>Palatino Linotype</vt:lpstr>
      <vt:lpstr>Times New Roman</vt:lpstr>
      <vt:lpstr>Office Theme</vt:lpstr>
      <vt:lpstr>Pricing Strategies for Online Dating Platforms</vt:lpstr>
      <vt:lpstr>Online Dating</vt:lpstr>
      <vt:lpstr>Online Dating</vt:lpstr>
      <vt:lpstr>Online Dating</vt:lpstr>
      <vt:lpstr>Online Dating in Practice</vt:lpstr>
      <vt:lpstr>PowerPoint Presentation</vt:lpstr>
      <vt:lpstr>Model: ODP</vt:lpstr>
      <vt:lpstr>Online Dating Platform Example</vt:lpstr>
      <vt:lpstr>Online Dating Platform Example</vt:lpstr>
      <vt:lpstr>Online Dating Platform Example</vt:lpstr>
      <vt:lpstr>Online Dating Platform Example</vt:lpstr>
      <vt:lpstr>Online Dating Platform Example</vt:lpstr>
      <vt:lpstr>Model: ODP</vt:lpstr>
      <vt:lpstr>Q1: Why Short Subscriptions?</vt:lpstr>
      <vt:lpstr>Q2: Impacts of Costs?</vt:lpstr>
      <vt:lpstr>Q2: Impacts of Costs?</vt:lpstr>
      <vt:lpstr>Q2: Matching Proportion?</vt:lpstr>
      <vt:lpstr>Q2: Matching Proportion?</vt:lpstr>
      <vt:lpstr>Q3: Heterogenous Matching Rates?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566</cp:revision>
  <dcterms:created xsi:type="dcterms:W3CDTF">2018-04-11T17:52:34Z</dcterms:created>
  <dcterms:modified xsi:type="dcterms:W3CDTF">2022-06-10T17:39:20Z</dcterms:modified>
</cp:coreProperties>
</file>