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7997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120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472842"/>
            <a:ext cx="9179799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726842"/>
            <a:ext cx="8099822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385-EBE9-4A60-B1A0-7E40E40A8385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B14-D082-45CB-92CB-509577D77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93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385-EBE9-4A60-B1A0-7E40E40A8385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B14-D082-45CB-92CB-509577D77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79142"/>
            <a:ext cx="2328699" cy="762669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79142"/>
            <a:ext cx="6851100" cy="762669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385-EBE9-4A60-B1A0-7E40E40A8385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B14-D082-45CB-92CB-509577D77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65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385-EBE9-4A60-B1A0-7E40E40A8385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B14-D082-45CB-92CB-509577D77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60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243638"/>
            <a:ext cx="9314796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022610"/>
            <a:ext cx="9314796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385-EBE9-4A60-B1A0-7E40E40A8385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B14-D082-45CB-92CB-509577D77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85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395710"/>
            <a:ext cx="4589899" cy="5710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395710"/>
            <a:ext cx="4589899" cy="5710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385-EBE9-4A60-B1A0-7E40E40A8385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B14-D082-45CB-92CB-509577D77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7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144"/>
            <a:ext cx="9314796" cy="17394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06137"/>
            <a:ext cx="456880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287331"/>
            <a:ext cx="4568805" cy="483516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06137"/>
            <a:ext cx="459130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287331"/>
            <a:ext cx="4591306" cy="483516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385-EBE9-4A60-B1A0-7E40E40A8385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B14-D082-45CB-92CB-509577D77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15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385-EBE9-4A60-B1A0-7E40E40A8385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B14-D082-45CB-92CB-509577D77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0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385-EBE9-4A60-B1A0-7E40E40A8385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B14-D082-45CB-92CB-509577D77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8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295769"/>
            <a:ext cx="5467380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385-EBE9-4A60-B1A0-7E40E40A8385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B14-D082-45CB-92CB-509577D77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0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295769"/>
            <a:ext cx="5467380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385-EBE9-4A60-B1A0-7E40E40A8385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EB14-D082-45CB-92CB-509577D77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70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79144"/>
            <a:ext cx="931479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395710"/>
            <a:ext cx="931479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5385-EBE9-4A60-B1A0-7E40E40A8385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341240"/>
            <a:ext cx="364492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EB14-D082-45CB-92CB-509577D77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9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CA3DD810-3999-FF45-3676-02FE0D22DA0D}"/>
              </a:ext>
            </a:extLst>
          </p:cNvPr>
          <p:cNvSpPr/>
          <p:nvPr/>
        </p:nvSpPr>
        <p:spPr>
          <a:xfrm>
            <a:off x="6744452" y="387122"/>
            <a:ext cx="1048871" cy="3388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/>
              <a:t>Início</a:t>
            </a:r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B56B3561-13D7-78E4-B367-63ABB50650AD}"/>
              </a:ext>
            </a:extLst>
          </p:cNvPr>
          <p:cNvSpPr/>
          <p:nvPr/>
        </p:nvSpPr>
        <p:spPr>
          <a:xfrm>
            <a:off x="6242877" y="909914"/>
            <a:ext cx="2052021" cy="338866"/>
          </a:xfrm>
          <a:prstGeom prst="flowChartManualIn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/>
              <a:t>s</a:t>
            </a:r>
            <a:r>
              <a:rPr lang="pt-BR" sz="1125"/>
              <a:t>aldo</a:t>
            </a:r>
            <a:r>
              <a:rPr lang="pt-BR" sz="1125" dirty="0" err="1"/>
              <a:t>_med</a:t>
            </a:r>
            <a:r>
              <a:rPr lang="pt-BR" sz="1125" dirty="0"/>
              <a:t>, </a:t>
            </a:r>
            <a:r>
              <a:rPr lang="pt-BR" sz="1125" dirty="0" err="1"/>
              <a:t>saldo_t</a:t>
            </a:r>
            <a:r>
              <a:rPr lang="pt-BR" sz="1125" dirty="0"/>
              <a:t>, </a:t>
            </a:r>
            <a:r>
              <a:rPr lang="pt-BR" sz="1125" dirty="0" err="1"/>
              <a:t>cred</a:t>
            </a:r>
            <a:endParaRPr lang="pt-BR" sz="1125" dirty="0"/>
          </a:p>
        </p:txBody>
      </p:sp>
      <p:sp>
        <p:nvSpPr>
          <p:cNvPr id="6" name="Fluxograma: Decisão 5">
            <a:extLst>
              <a:ext uri="{FF2B5EF4-FFF2-40B4-BE49-F238E27FC236}">
                <a16:creationId xmlns:a16="http://schemas.microsoft.com/office/drawing/2014/main" id="{332346FF-E8CF-24DE-42F4-762DC32B3C2F}"/>
              </a:ext>
            </a:extLst>
          </p:cNvPr>
          <p:cNvSpPr/>
          <p:nvPr/>
        </p:nvSpPr>
        <p:spPr>
          <a:xfrm>
            <a:off x="6415004" y="1432704"/>
            <a:ext cx="1707767" cy="532503"/>
          </a:xfrm>
          <a:prstGeom prst="flowChartDecisi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 dirty="0" err="1"/>
              <a:t>Saldo_med</a:t>
            </a:r>
            <a:r>
              <a:rPr lang="pt-BR" sz="975" dirty="0"/>
              <a:t>&lt;=500.00</a:t>
            </a:r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D8C8983A-BEC3-C44F-B4F7-B85F63590173}"/>
              </a:ext>
            </a:extLst>
          </p:cNvPr>
          <p:cNvSpPr/>
          <p:nvPr/>
        </p:nvSpPr>
        <p:spPr>
          <a:xfrm>
            <a:off x="4394130" y="1889301"/>
            <a:ext cx="2011508" cy="80682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 dirty="0" err="1"/>
              <a:t>saldo_med</a:t>
            </a:r>
            <a:r>
              <a:rPr lang="pt-BR" sz="975" dirty="0"/>
              <a:t> &gt;= 500.01 e </a:t>
            </a:r>
            <a:r>
              <a:rPr lang="pt-BR" sz="975" dirty="0" err="1"/>
              <a:t>saldo_med</a:t>
            </a:r>
            <a:r>
              <a:rPr lang="pt-BR" sz="975" dirty="0"/>
              <a:t> &lt;= 1000.00</a:t>
            </a:r>
          </a:p>
        </p:txBody>
      </p: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F985100C-FF03-8A8C-5D70-B62507F53974}"/>
              </a:ext>
            </a:extLst>
          </p:cNvPr>
          <p:cNvSpPr/>
          <p:nvPr/>
        </p:nvSpPr>
        <p:spPr>
          <a:xfrm>
            <a:off x="2296651" y="2529375"/>
            <a:ext cx="2237873" cy="80682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 dirty="0" err="1"/>
              <a:t>saldo_med</a:t>
            </a:r>
            <a:r>
              <a:rPr lang="pt-BR" sz="975" dirty="0"/>
              <a:t> &gt;= 500.01 e </a:t>
            </a:r>
            <a:r>
              <a:rPr lang="pt-BR" sz="975" dirty="0" err="1"/>
              <a:t>saldo_med</a:t>
            </a:r>
            <a:r>
              <a:rPr lang="pt-BR" sz="975" dirty="0"/>
              <a:t> &lt;= 1000.00</a:t>
            </a:r>
          </a:p>
        </p:txBody>
      </p:sp>
      <p:sp>
        <p:nvSpPr>
          <p:cNvPr id="10" name="Fluxograma: Exibir 9">
            <a:extLst>
              <a:ext uri="{FF2B5EF4-FFF2-40B4-BE49-F238E27FC236}">
                <a16:creationId xmlns:a16="http://schemas.microsoft.com/office/drawing/2014/main" id="{3CEC4146-F08A-B06B-AA47-D2EB79DBE540}"/>
              </a:ext>
            </a:extLst>
          </p:cNvPr>
          <p:cNvSpPr/>
          <p:nvPr/>
        </p:nvSpPr>
        <p:spPr>
          <a:xfrm>
            <a:off x="8570201" y="3547650"/>
            <a:ext cx="1401679" cy="400225"/>
          </a:xfrm>
          <a:prstGeom prst="flowChartDisp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 dirty="0"/>
              <a:t>“O saldo médio é de ”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6AD5D63-BFC2-0DC5-FC8C-8FB2AD951365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8122770" y="1698957"/>
            <a:ext cx="1148270" cy="1848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BDD40EB8-419F-2692-67B8-2FD01A87FA2B}"/>
              </a:ext>
            </a:extLst>
          </p:cNvPr>
          <p:cNvCxnSpPr>
            <a:stCxn id="6" idx="1"/>
            <a:endCxn id="8" idx="0"/>
          </p:cNvCxnSpPr>
          <p:nvPr/>
        </p:nvCxnSpPr>
        <p:spPr>
          <a:xfrm rot="10800000" flipV="1">
            <a:off x="5399885" y="1698959"/>
            <a:ext cx="1015119" cy="190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7033C94-81DC-B246-C412-91BF485A8E6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268883" y="725991"/>
            <a:ext cx="0" cy="21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08B1BDE-D61A-4E57-B5F5-4AA9BA8A39A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268883" y="1248783"/>
            <a:ext cx="0" cy="18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uxograma: Exibir 19">
            <a:extLst>
              <a:ext uri="{FF2B5EF4-FFF2-40B4-BE49-F238E27FC236}">
                <a16:creationId xmlns:a16="http://schemas.microsoft.com/office/drawing/2014/main" id="{1B370B69-5950-CCDB-EB98-0EDE7E4B1493}"/>
              </a:ext>
            </a:extLst>
          </p:cNvPr>
          <p:cNvSpPr/>
          <p:nvPr/>
        </p:nvSpPr>
        <p:spPr>
          <a:xfrm>
            <a:off x="6612820" y="2701615"/>
            <a:ext cx="1401679" cy="400225"/>
          </a:xfrm>
          <a:prstGeom prst="flowChartDisp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2" dirty="0"/>
              <a:t>“</a:t>
            </a:r>
            <a:r>
              <a:rPr lang="pt-BR" sz="975" dirty="0"/>
              <a:t>O saldo médio é de ”</a:t>
            </a:r>
          </a:p>
        </p:txBody>
      </p:sp>
      <p:sp>
        <p:nvSpPr>
          <p:cNvPr id="21" name="Fluxograma: Exibir 20">
            <a:extLst>
              <a:ext uri="{FF2B5EF4-FFF2-40B4-BE49-F238E27FC236}">
                <a16:creationId xmlns:a16="http://schemas.microsoft.com/office/drawing/2014/main" id="{71B06C8A-87A7-C665-B195-4BBE1746CD36}"/>
              </a:ext>
            </a:extLst>
          </p:cNvPr>
          <p:cNvSpPr/>
          <p:nvPr/>
        </p:nvSpPr>
        <p:spPr>
          <a:xfrm>
            <a:off x="6608281" y="4231521"/>
            <a:ext cx="1401679" cy="400225"/>
          </a:xfrm>
          <a:prstGeom prst="flowChartDisp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2" dirty="0"/>
              <a:t>“</a:t>
            </a:r>
            <a:r>
              <a:rPr lang="pt-BR" sz="975" dirty="0"/>
              <a:t>O crédito será de 30%: ”</a:t>
            </a:r>
          </a:p>
        </p:txBody>
      </p: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8AD82C68-85C3-DF22-DDAF-91E4022CF97A}"/>
              </a:ext>
            </a:extLst>
          </p:cNvPr>
          <p:cNvSpPr/>
          <p:nvPr/>
        </p:nvSpPr>
        <p:spPr>
          <a:xfrm>
            <a:off x="6612820" y="5826577"/>
            <a:ext cx="1401679" cy="400225"/>
          </a:xfrm>
          <a:prstGeom prst="flowChartDisp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 dirty="0"/>
              <a:t>“O saldo total será de ”</a:t>
            </a:r>
          </a:p>
        </p:txBody>
      </p:sp>
      <p:sp>
        <p:nvSpPr>
          <p:cNvPr id="23" name="Fluxograma: Exibir 22">
            <a:extLst>
              <a:ext uri="{FF2B5EF4-FFF2-40B4-BE49-F238E27FC236}">
                <a16:creationId xmlns:a16="http://schemas.microsoft.com/office/drawing/2014/main" id="{3A890CFB-0431-9327-752F-CB534081D9CA}"/>
              </a:ext>
            </a:extLst>
          </p:cNvPr>
          <p:cNvSpPr/>
          <p:nvPr/>
        </p:nvSpPr>
        <p:spPr>
          <a:xfrm>
            <a:off x="8570201" y="4613348"/>
            <a:ext cx="1401679" cy="400225"/>
          </a:xfrm>
          <a:prstGeom prst="flowChartDisp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2" dirty="0"/>
              <a:t>“</a:t>
            </a:r>
            <a:r>
              <a:rPr lang="pt-BR" sz="975" dirty="0"/>
              <a:t>Não haverá crédito.”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2A3065D-9406-F7A0-4AF2-DDE629BC6BE9}"/>
              </a:ext>
            </a:extLst>
          </p:cNvPr>
          <p:cNvCxnSpPr>
            <a:stCxn id="10" idx="2"/>
            <a:endCxn id="23" idx="0"/>
          </p:cNvCxnSpPr>
          <p:nvPr/>
        </p:nvCxnSpPr>
        <p:spPr>
          <a:xfrm>
            <a:off x="9271040" y="3947875"/>
            <a:ext cx="0" cy="66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5065018F-D3AB-2D08-F6BF-836F2F0428B0}"/>
              </a:ext>
            </a:extLst>
          </p:cNvPr>
          <p:cNvCxnSpPr>
            <a:stCxn id="8" idx="3"/>
            <a:endCxn id="20" idx="0"/>
          </p:cNvCxnSpPr>
          <p:nvPr/>
        </p:nvCxnSpPr>
        <p:spPr>
          <a:xfrm>
            <a:off x="6405639" y="2292714"/>
            <a:ext cx="908021" cy="408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780AA465-CF11-F6ED-3371-DE5C0B69E7DD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3415589" y="2292713"/>
            <a:ext cx="978545" cy="236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uxograma: Exibir 34">
            <a:extLst>
              <a:ext uri="{FF2B5EF4-FFF2-40B4-BE49-F238E27FC236}">
                <a16:creationId xmlns:a16="http://schemas.microsoft.com/office/drawing/2014/main" id="{0295DA2A-9B03-6477-92F0-6B0F907E0619}"/>
              </a:ext>
            </a:extLst>
          </p:cNvPr>
          <p:cNvSpPr/>
          <p:nvPr/>
        </p:nvSpPr>
        <p:spPr>
          <a:xfrm>
            <a:off x="852294" y="4519551"/>
            <a:ext cx="1401679" cy="400225"/>
          </a:xfrm>
          <a:prstGeom prst="flowChartDisplay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2" dirty="0"/>
              <a:t>“</a:t>
            </a:r>
            <a:r>
              <a:rPr lang="pt-BR" sz="975" dirty="0"/>
              <a:t>O crédito será de 50%: ”</a:t>
            </a:r>
          </a:p>
        </p:txBody>
      </p:sp>
      <p:sp>
        <p:nvSpPr>
          <p:cNvPr id="36" name="Fluxograma: Exibir 35">
            <a:extLst>
              <a:ext uri="{FF2B5EF4-FFF2-40B4-BE49-F238E27FC236}">
                <a16:creationId xmlns:a16="http://schemas.microsoft.com/office/drawing/2014/main" id="{E51156F1-9E6B-3676-7632-3F65CE1F00D9}"/>
              </a:ext>
            </a:extLst>
          </p:cNvPr>
          <p:cNvSpPr/>
          <p:nvPr/>
        </p:nvSpPr>
        <p:spPr>
          <a:xfrm>
            <a:off x="852294" y="3227250"/>
            <a:ext cx="1401679" cy="400225"/>
          </a:xfrm>
          <a:prstGeom prst="flowChartDisp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2" dirty="0"/>
              <a:t>“</a:t>
            </a:r>
            <a:r>
              <a:rPr lang="pt-BR" sz="975" dirty="0"/>
              <a:t>O saldo médio é de ”</a:t>
            </a:r>
          </a:p>
        </p:txBody>
      </p:sp>
      <p:sp>
        <p:nvSpPr>
          <p:cNvPr id="37" name="Fluxograma: Exibir 36">
            <a:extLst>
              <a:ext uri="{FF2B5EF4-FFF2-40B4-BE49-F238E27FC236}">
                <a16:creationId xmlns:a16="http://schemas.microsoft.com/office/drawing/2014/main" id="{1D730C48-3CC8-FAC4-E0FC-A64A0A2F2DC2}"/>
              </a:ext>
            </a:extLst>
          </p:cNvPr>
          <p:cNvSpPr/>
          <p:nvPr/>
        </p:nvSpPr>
        <p:spPr>
          <a:xfrm>
            <a:off x="852292" y="5900889"/>
            <a:ext cx="1401679" cy="400225"/>
          </a:xfrm>
          <a:prstGeom prst="flowChartDisp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 dirty="0"/>
              <a:t>“O saldo total será de ”</a:t>
            </a:r>
          </a:p>
        </p:txBody>
      </p:sp>
      <p:sp>
        <p:nvSpPr>
          <p:cNvPr id="38" name="Fluxograma: Exibir 37">
            <a:extLst>
              <a:ext uri="{FF2B5EF4-FFF2-40B4-BE49-F238E27FC236}">
                <a16:creationId xmlns:a16="http://schemas.microsoft.com/office/drawing/2014/main" id="{5ABAD6A5-00B6-956B-5489-0533E16B3D3C}"/>
              </a:ext>
            </a:extLst>
          </p:cNvPr>
          <p:cNvSpPr/>
          <p:nvPr/>
        </p:nvSpPr>
        <p:spPr>
          <a:xfrm>
            <a:off x="4499430" y="3227249"/>
            <a:ext cx="1401679" cy="400225"/>
          </a:xfrm>
          <a:prstGeom prst="flowChartDisp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2" dirty="0"/>
              <a:t>“</a:t>
            </a:r>
            <a:r>
              <a:rPr lang="pt-BR" sz="975" dirty="0"/>
              <a:t>O saldo médio é de ”</a:t>
            </a:r>
          </a:p>
        </p:txBody>
      </p:sp>
      <p:sp>
        <p:nvSpPr>
          <p:cNvPr id="39" name="Fluxograma: Exibir 38">
            <a:extLst>
              <a:ext uri="{FF2B5EF4-FFF2-40B4-BE49-F238E27FC236}">
                <a16:creationId xmlns:a16="http://schemas.microsoft.com/office/drawing/2014/main" id="{1DAB7C0B-29E4-FA10-ADD6-8F1CF4C862DE}"/>
              </a:ext>
            </a:extLst>
          </p:cNvPr>
          <p:cNvSpPr/>
          <p:nvPr/>
        </p:nvSpPr>
        <p:spPr>
          <a:xfrm>
            <a:off x="4505763" y="4502910"/>
            <a:ext cx="1401679" cy="400225"/>
          </a:xfrm>
          <a:prstGeom prst="flowChartDisp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2" dirty="0"/>
              <a:t>“</a:t>
            </a:r>
            <a:r>
              <a:rPr lang="pt-BR" sz="975" dirty="0"/>
              <a:t>O crédito será de 40%: ”</a:t>
            </a:r>
          </a:p>
        </p:txBody>
      </p:sp>
      <p:sp>
        <p:nvSpPr>
          <p:cNvPr id="40" name="Fluxograma: Exibir 39">
            <a:extLst>
              <a:ext uri="{FF2B5EF4-FFF2-40B4-BE49-F238E27FC236}">
                <a16:creationId xmlns:a16="http://schemas.microsoft.com/office/drawing/2014/main" id="{6DE89632-5396-66C1-080A-E0DB49B6E0C9}"/>
              </a:ext>
            </a:extLst>
          </p:cNvPr>
          <p:cNvSpPr/>
          <p:nvPr/>
        </p:nvSpPr>
        <p:spPr>
          <a:xfrm>
            <a:off x="4505763" y="5914945"/>
            <a:ext cx="1401679" cy="400225"/>
          </a:xfrm>
          <a:prstGeom prst="flowChartDisp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75" dirty="0"/>
              <a:t>“O saldo total será de ”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F87DC926-01F7-5EA4-EF29-BDA91E01AF9E}"/>
              </a:ext>
            </a:extLst>
          </p:cNvPr>
          <p:cNvCxnSpPr>
            <a:stCxn id="9" idx="1"/>
            <a:endCxn id="36" idx="0"/>
          </p:cNvCxnSpPr>
          <p:nvPr/>
        </p:nvCxnSpPr>
        <p:spPr>
          <a:xfrm rot="10800000" flipV="1">
            <a:off x="1553135" y="2932787"/>
            <a:ext cx="743517" cy="294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luxograma: Conector 111">
            <a:extLst>
              <a:ext uri="{FF2B5EF4-FFF2-40B4-BE49-F238E27FC236}">
                <a16:creationId xmlns:a16="http://schemas.microsoft.com/office/drawing/2014/main" id="{F3A577DE-3D29-06E2-B99E-0CCE35330271}"/>
              </a:ext>
            </a:extLst>
          </p:cNvPr>
          <p:cNvSpPr/>
          <p:nvPr/>
        </p:nvSpPr>
        <p:spPr>
          <a:xfrm>
            <a:off x="3262184" y="6436000"/>
            <a:ext cx="306805" cy="29248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2"/>
          </a:p>
        </p:txBody>
      </p:sp>
      <p:sp>
        <p:nvSpPr>
          <p:cNvPr id="113" name="Fluxograma: Conector 112">
            <a:extLst>
              <a:ext uri="{FF2B5EF4-FFF2-40B4-BE49-F238E27FC236}">
                <a16:creationId xmlns:a16="http://schemas.microsoft.com/office/drawing/2014/main" id="{F3FE8A8A-1613-4395-89E7-91CBE3BE8F7E}"/>
              </a:ext>
            </a:extLst>
          </p:cNvPr>
          <p:cNvSpPr/>
          <p:nvPr/>
        </p:nvSpPr>
        <p:spPr>
          <a:xfrm>
            <a:off x="5246481" y="6937685"/>
            <a:ext cx="306805" cy="29248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2"/>
          </a:p>
        </p:txBody>
      </p:sp>
      <p:sp>
        <p:nvSpPr>
          <p:cNvPr id="114" name="Fluxograma: Conector 113">
            <a:extLst>
              <a:ext uri="{FF2B5EF4-FFF2-40B4-BE49-F238E27FC236}">
                <a16:creationId xmlns:a16="http://schemas.microsoft.com/office/drawing/2014/main" id="{86ACBF49-024B-4EF1-7FC6-0096BFF65ED3}"/>
              </a:ext>
            </a:extLst>
          </p:cNvPr>
          <p:cNvSpPr/>
          <p:nvPr/>
        </p:nvSpPr>
        <p:spPr>
          <a:xfrm>
            <a:off x="7336663" y="7369228"/>
            <a:ext cx="306805" cy="29248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2"/>
          </a:p>
        </p:txBody>
      </p: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id="{4039C52C-3431-AAAC-45C7-EFC9A29DE95F}"/>
              </a:ext>
            </a:extLst>
          </p:cNvPr>
          <p:cNvCxnSpPr>
            <a:stCxn id="37" idx="2"/>
            <a:endCxn id="112" idx="2"/>
          </p:cNvCxnSpPr>
          <p:nvPr/>
        </p:nvCxnSpPr>
        <p:spPr>
          <a:xfrm rot="16200000" flipH="1">
            <a:off x="2267092" y="5587152"/>
            <a:ext cx="281130" cy="1709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ector: Angulado 141">
            <a:extLst>
              <a:ext uri="{FF2B5EF4-FFF2-40B4-BE49-F238E27FC236}">
                <a16:creationId xmlns:a16="http://schemas.microsoft.com/office/drawing/2014/main" id="{AC9131CE-9F37-954D-F20A-AD85E0D840F3}"/>
              </a:ext>
            </a:extLst>
          </p:cNvPr>
          <p:cNvCxnSpPr>
            <a:stCxn id="40" idx="2"/>
            <a:endCxn id="112" idx="6"/>
          </p:cNvCxnSpPr>
          <p:nvPr/>
        </p:nvCxnSpPr>
        <p:spPr>
          <a:xfrm rot="5400000">
            <a:off x="4254258" y="5629899"/>
            <a:ext cx="267074" cy="1637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: Angulado 145">
            <a:extLst>
              <a:ext uri="{FF2B5EF4-FFF2-40B4-BE49-F238E27FC236}">
                <a16:creationId xmlns:a16="http://schemas.microsoft.com/office/drawing/2014/main" id="{BDFB73B4-A5D4-4ABF-BE90-FE51EA6A57BE}"/>
              </a:ext>
            </a:extLst>
          </p:cNvPr>
          <p:cNvCxnSpPr>
            <a:stCxn id="112" idx="4"/>
            <a:endCxn id="113" idx="2"/>
          </p:cNvCxnSpPr>
          <p:nvPr/>
        </p:nvCxnSpPr>
        <p:spPr>
          <a:xfrm rot="16200000" flipH="1">
            <a:off x="4153312" y="5990760"/>
            <a:ext cx="355442" cy="1830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ector: Angulado 147">
            <a:extLst>
              <a:ext uri="{FF2B5EF4-FFF2-40B4-BE49-F238E27FC236}">
                <a16:creationId xmlns:a16="http://schemas.microsoft.com/office/drawing/2014/main" id="{8B1E2C75-1289-CBCA-384E-EFF780A8A2D7}"/>
              </a:ext>
            </a:extLst>
          </p:cNvPr>
          <p:cNvCxnSpPr>
            <a:stCxn id="22" idx="2"/>
            <a:endCxn id="113" idx="6"/>
          </p:cNvCxnSpPr>
          <p:nvPr/>
        </p:nvCxnSpPr>
        <p:spPr>
          <a:xfrm rot="5400000">
            <a:off x="6004910" y="5775177"/>
            <a:ext cx="857127" cy="17603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: Angulado 151">
            <a:extLst>
              <a:ext uri="{FF2B5EF4-FFF2-40B4-BE49-F238E27FC236}">
                <a16:creationId xmlns:a16="http://schemas.microsoft.com/office/drawing/2014/main" id="{090B7102-2DFF-3280-5D27-4F46D5265FB9}"/>
              </a:ext>
            </a:extLst>
          </p:cNvPr>
          <p:cNvCxnSpPr>
            <a:stCxn id="113" idx="4"/>
            <a:endCxn id="114" idx="2"/>
          </p:cNvCxnSpPr>
          <p:nvPr/>
        </p:nvCxnSpPr>
        <p:spPr>
          <a:xfrm rot="16200000" flipH="1">
            <a:off x="6225622" y="6404432"/>
            <a:ext cx="285300" cy="1936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E32493FE-7606-5895-EC4D-5A29F1DA5060}"/>
              </a:ext>
            </a:extLst>
          </p:cNvPr>
          <p:cNvCxnSpPr>
            <a:stCxn id="23" idx="2"/>
            <a:endCxn id="114" idx="6"/>
          </p:cNvCxnSpPr>
          <p:nvPr/>
        </p:nvCxnSpPr>
        <p:spPr>
          <a:xfrm rot="5400000">
            <a:off x="7206306" y="5450736"/>
            <a:ext cx="2501899" cy="1627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Fluxograma: Terminação 155">
            <a:extLst>
              <a:ext uri="{FF2B5EF4-FFF2-40B4-BE49-F238E27FC236}">
                <a16:creationId xmlns:a16="http://schemas.microsoft.com/office/drawing/2014/main" id="{10DE2D3D-8C22-5CA0-32E1-2C09D8A6DEA8}"/>
              </a:ext>
            </a:extLst>
          </p:cNvPr>
          <p:cNvSpPr/>
          <p:nvPr/>
        </p:nvSpPr>
        <p:spPr>
          <a:xfrm>
            <a:off x="6965631" y="8048634"/>
            <a:ext cx="1048871" cy="3388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/>
              <a:t>Fim</a:t>
            </a:r>
          </a:p>
        </p:txBody>
      </p:sp>
      <p:cxnSp>
        <p:nvCxnSpPr>
          <p:cNvPr id="158" name="Conector de Seta Reta 157">
            <a:extLst>
              <a:ext uri="{FF2B5EF4-FFF2-40B4-BE49-F238E27FC236}">
                <a16:creationId xmlns:a16="http://schemas.microsoft.com/office/drawing/2014/main" id="{4B4F8EE7-24DD-EF6B-6B0F-0685BB0B60A9}"/>
              </a:ext>
            </a:extLst>
          </p:cNvPr>
          <p:cNvCxnSpPr>
            <a:stCxn id="114" idx="4"/>
            <a:endCxn id="156" idx="0"/>
          </p:cNvCxnSpPr>
          <p:nvPr/>
        </p:nvCxnSpPr>
        <p:spPr>
          <a:xfrm>
            <a:off x="7490066" y="7661714"/>
            <a:ext cx="1" cy="38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6565601" y="4995177"/>
            <a:ext cx="1487034" cy="4650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 err="1"/>
              <a:t>saldo_t</a:t>
            </a:r>
            <a:r>
              <a:rPr lang="pt-BR" sz="1000" dirty="0"/>
              <a:t> = </a:t>
            </a:r>
            <a:r>
              <a:rPr lang="pt-BR" sz="1000" dirty="0" err="1"/>
              <a:t>saldo_med</a:t>
            </a:r>
            <a:r>
              <a:rPr lang="pt-BR" sz="1000" dirty="0"/>
              <a:t>+(</a:t>
            </a:r>
            <a:r>
              <a:rPr lang="pt-BR" sz="1000" dirty="0" err="1"/>
              <a:t>saldo_med</a:t>
            </a:r>
            <a:r>
              <a:rPr lang="pt-BR" sz="1000" dirty="0"/>
              <a:t>*(30/100))</a:t>
            </a:r>
          </a:p>
        </p:txBody>
      </p:sp>
      <p:cxnSp>
        <p:nvCxnSpPr>
          <p:cNvPr id="72" name="Conector de Seta Reta 71"/>
          <p:cNvCxnSpPr>
            <a:stCxn id="21" idx="2"/>
            <a:endCxn id="78" idx="0"/>
          </p:cNvCxnSpPr>
          <p:nvPr/>
        </p:nvCxnSpPr>
        <p:spPr>
          <a:xfrm flipH="1">
            <a:off x="7309118" y="4631746"/>
            <a:ext cx="2" cy="36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78" idx="2"/>
            <a:endCxn id="22" idx="0"/>
          </p:cNvCxnSpPr>
          <p:nvPr/>
        </p:nvCxnSpPr>
        <p:spPr>
          <a:xfrm>
            <a:off x="7309119" y="5460272"/>
            <a:ext cx="4541" cy="366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9" idx="3"/>
            <a:endCxn id="38" idx="0"/>
          </p:cNvCxnSpPr>
          <p:nvPr/>
        </p:nvCxnSpPr>
        <p:spPr>
          <a:xfrm>
            <a:off x="4534523" y="2932788"/>
            <a:ext cx="665746" cy="2944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ângulo 92"/>
          <p:cNvSpPr/>
          <p:nvPr/>
        </p:nvSpPr>
        <p:spPr>
          <a:xfrm>
            <a:off x="4463084" y="5175408"/>
            <a:ext cx="1487034" cy="4650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 err="1"/>
              <a:t>saldo_t</a:t>
            </a:r>
            <a:r>
              <a:rPr lang="pt-BR" sz="1000" dirty="0"/>
              <a:t> = </a:t>
            </a:r>
            <a:r>
              <a:rPr lang="pt-BR" sz="1000" dirty="0" err="1"/>
              <a:t>saldo_med</a:t>
            </a:r>
            <a:r>
              <a:rPr lang="pt-BR" sz="1000" dirty="0"/>
              <a:t>+(</a:t>
            </a:r>
            <a:r>
              <a:rPr lang="pt-BR" sz="1000" dirty="0" err="1"/>
              <a:t>saldo_med</a:t>
            </a:r>
            <a:r>
              <a:rPr lang="pt-BR" sz="1000" dirty="0"/>
              <a:t>*(40/100))</a:t>
            </a:r>
          </a:p>
        </p:txBody>
      </p:sp>
      <p:cxnSp>
        <p:nvCxnSpPr>
          <p:cNvPr id="87" name="Conector de Seta Reta 86"/>
          <p:cNvCxnSpPr>
            <a:stCxn id="39" idx="2"/>
            <a:endCxn id="93" idx="0"/>
          </p:cNvCxnSpPr>
          <p:nvPr/>
        </p:nvCxnSpPr>
        <p:spPr>
          <a:xfrm flipH="1">
            <a:off x="5206602" y="4903135"/>
            <a:ext cx="1" cy="272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93" idx="2"/>
            <a:endCxn id="40" idx="0"/>
          </p:cNvCxnSpPr>
          <p:nvPr/>
        </p:nvCxnSpPr>
        <p:spPr>
          <a:xfrm>
            <a:off x="5206602" y="5640502"/>
            <a:ext cx="1" cy="27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09614" y="5177969"/>
            <a:ext cx="1487034" cy="4650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 err="1"/>
              <a:t>saldo_t</a:t>
            </a:r>
            <a:r>
              <a:rPr lang="pt-BR" sz="1000" dirty="0"/>
              <a:t> = </a:t>
            </a:r>
            <a:r>
              <a:rPr lang="pt-BR" sz="1000" dirty="0" err="1"/>
              <a:t>saldo_med</a:t>
            </a:r>
            <a:r>
              <a:rPr lang="pt-BR" sz="1000" dirty="0"/>
              <a:t>+(</a:t>
            </a:r>
            <a:r>
              <a:rPr lang="pt-BR" sz="1000" dirty="0" err="1"/>
              <a:t>saldo_med</a:t>
            </a:r>
            <a:r>
              <a:rPr lang="pt-BR" sz="1000" dirty="0"/>
              <a:t>*(50/100))</a:t>
            </a:r>
          </a:p>
        </p:txBody>
      </p:sp>
      <p:cxnSp>
        <p:nvCxnSpPr>
          <p:cNvPr id="99" name="Conector de Seta Reta 98"/>
          <p:cNvCxnSpPr>
            <a:stCxn id="35" idx="2"/>
            <a:endCxn id="109" idx="0"/>
          </p:cNvCxnSpPr>
          <p:nvPr/>
        </p:nvCxnSpPr>
        <p:spPr>
          <a:xfrm flipH="1">
            <a:off x="1553131" y="4919776"/>
            <a:ext cx="3" cy="25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109" idx="2"/>
            <a:endCxn id="37" idx="0"/>
          </p:cNvCxnSpPr>
          <p:nvPr/>
        </p:nvCxnSpPr>
        <p:spPr>
          <a:xfrm>
            <a:off x="1553131" y="5643064"/>
            <a:ext cx="1" cy="257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ângulo 129"/>
          <p:cNvSpPr/>
          <p:nvPr/>
        </p:nvSpPr>
        <p:spPr>
          <a:xfrm>
            <a:off x="728467" y="3887100"/>
            <a:ext cx="1637613" cy="370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 err="1"/>
              <a:t>cred</a:t>
            </a:r>
            <a:r>
              <a:rPr lang="pt-BR" sz="1000" dirty="0"/>
              <a:t> = </a:t>
            </a:r>
            <a:r>
              <a:rPr lang="pt-BR" sz="1000" dirty="0" err="1"/>
              <a:t>saldo_med</a:t>
            </a:r>
            <a:r>
              <a:rPr lang="pt-BR" sz="1000" dirty="0"/>
              <a:t>*(50/100)</a:t>
            </a:r>
          </a:p>
        </p:txBody>
      </p:sp>
      <p:sp>
        <p:nvSpPr>
          <p:cNvPr id="139" name="Retângulo 138"/>
          <p:cNvSpPr/>
          <p:nvPr/>
        </p:nvSpPr>
        <p:spPr>
          <a:xfrm>
            <a:off x="6493446" y="3500177"/>
            <a:ext cx="1631343" cy="370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 err="1"/>
              <a:t>cred</a:t>
            </a:r>
            <a:r>
              <a:rPr lang="pt-BR" sz="1000" dirty="0"/>
              <a:t> = </a:t>
            </a:r>
            <a:r>
              <a:rPr lang="pt-BR" sz="1000" dirty="0" err="1"/>
              <a:t>saldo_med</a:t>
            </a:r>
            <a:r>
              <a:rPr lang="pt-BR" sz="1000" dirty="0"/>
              <a:t>*(30/100)</a:t>
            </a:r>
          </a:p>
        </p:txBody>
      </p:sp>
      <p:sp>
        <p:nvSpPr>
          <p:cNvPr id="141" name="Retângulo 140"/>
          <p:cNvSpPr/>
          <p:nvPr/>
        </p:nvSpPr>
        <p:spPr>
          <a:xfrm>
            <a:off x="4384128" y="3895681"/>
            <a:ext cx="1637613" cy="370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 err="1"/>
              <a:t>cred</a:t>
            </a:r>
            <a:r>
              <a:rPr lang="pt-BR" sz="1000" dirty="0"/>
              <a:t> = </a:t>
            </a:r>
            <a:r>
              <a:rPr lang="pt-BR" sz="1000" dirty="0" err="1"/>
              <a:t>saldo_med</a:t>
            </a:r>
            <a:r>
              <a:rPr lang="pt-BR" sz="1000" dirty="0"/>
              <a:t>*(40/100)</a:t>
            </a:r>
          </a:p>
        </p:txBody>
      </p:sp>
      <p:cxnSp>
        <p:nvCxnSpPr>
          <p:cNvPr id="137" name="Conector de Seta Reta 136"/>
          <p:cNvCxnSpPr>
            <a:cxnSpLocks/>
            <a:stCxn id="36" idx="2"/>
            <a:endCxn id="130" idx="0"/>
          </p:cNvCxnSpPr>
          <p:nvPr/>
        </p:nvCxnSpPr>
        <p:spPr>
          <a:xfrm flipH="1">
            <a:off x="1547274" y="3627475"/>
            <a:ext cx="5860" cy="259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>
            <a:cxnSpLocks/>
            <a:stCxn id="130" idx="2"/>
            <a:endCxn id="35" idx="0"/>
          </p:cNvCxnSpPr>
          <p:nvPr/>
        </p:nvCxnSpPr>
        <p:spPr>
          <a:xfrm>
            <a:off x="1547274" y="4258054"/>
            <a:ext cx="5860" cy="261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cxnSpLocks/>
            <a:stCxn id="38" idx="2"/>
            <a:endCxn id="141" idx="0"/>
          </p:cNvCxnSpPr>
          <p:nvPr/>
        </p:nvCxnSpPr>
        <p:spPr>
          <a:xfrm>
            <a:off x="5200270" y="3627474"/>
            <a:ext cx="2665" cy="268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/>
          <p:cNvCxnSpPr>
            <a:cxnSpLocks/>
            <a:stCxn id="141" idx="2"/>
            <a:endCxn id="39" idx="0"/>
          </p:cNvCxnSpPr>
          <p:nvPr/>
        </p:nvCxnSpPr>
        <p:spPr>
          <a:xfrm>
            <a:off x="5202935" y="4266635"/>
            <a:ext cx="3668" cy="23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de Seta Reta 181"/>
          <p:cNvCxnSpPr>
            <a:cxnSpLocks/>
            <a:stCxn id="20" idx="2"/>
            <a:endCxn id="139" idx="0"/>
          </p:cNvCxnSpPr>
          <p:nvPr/>
        </p:nvCxnSpPr>
        <p:spPr>
          <a:xfrm flipH="1">
            <a:off x="7309118" y="3101840"/>
            <a:ext cx="4542" cy="398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de Seta Reta 183"/>
          <p:cNvCxnSpPr>
            <a:cxnSpLocks/>
            <a:stCxn id="139" idx="2"/>
            <a:endCxn id="21" idx="0"/>
          </p:cNvCxnSpPr>
          <p:nvPr/>
        </p:nvCxnSpPr>
        <p:spPr>
          <a:xfrm>
            <a:off x="7309118" y="3871131"/>
            <a:ext cx="3" cy="360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9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182</Words>
  <Application>Microsoft Office PowerPoint</Application>
  <PresentationFormat>Personalizar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HOME</dc:creator>
  <cp:lastModifiedBy>HOME</cp:lastModifiedBy>
  <cp:revision>4</cp:revision>
  <dcterms:created xsi:type="dcterms:W3CDTF">2022-09-24T19:31:35Z</dcterms:created>
  <dcterms:modified xsi:type="dcterms:W3CDTF">2022-09-30T03:06:44Z</dcterms:modified>
</cp:coreProperties>
</file>