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7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3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84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4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62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4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4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3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4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897F-F498-4BD0-BE72-2D26990DA783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5996-FBC6-4EB9-8C2F-1E26C983B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6591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m = 0</a:t>
            </a:r>
          </a:p>
          <a:p>
            <a:endParaRPr lang="pt-BR" sz="1000" dirty="0" smtClean="0"/>
          </a:p>
          <a:p>
            <a:r>
              <a:rPr lang="pt-BR" sz="1000" dirty="0" smtClean="0"/>
              <a:t>for alunos in range (1,6):</a:t>
            </a:r>
          </a:p>
          <a:p>
            <a:r>
              <a:rPr lang="pt-BR" sz="1000" dirty="0" smtClean="0"/>
              <a:t>    aluno = </a:t>
            </a:r>
            <a:r>
              <a:rPr lang="pt-BR" sz="1000" dirty="0" err="1" smtClean="0"/>
              <a:t>str</a:t>
            </a:r>
            <a:r>
              <a:rPr lang="pt-BR" sz="1000" dirty="0" smtClean="0"/>
              <a:t>(input('Nome do Aluno: '))</a:t>
            </a:r>
          </a:p>
          <a:p>
            <a:r>
              <a:rPr lang="pt-BR" sz="1000" dirty="0" smtClean="0"/>
              <a:t>    nota1 = </a:t>
            </a:r>
            <a:r>
              <a:rPr lang="pt-BR" sz="1000" dirty="0" err="1" smtClean="0"/>
              <a:t>float</a:t>
            </a:r>
            <a:r>
              <a:rPr lang="pt-BR" sz="1000" dirty="0" smtClean="0"/>
              <a:t>(input('Nota do 1° Semestre: '))</a:t>
            </a:r>
          </a:p>
          <a:p>
            <a:r>
              <a:rPr lang="pt-BR" sz="1000" dirty="0" smtClean="0"/>
              <a:t>    nota2 = </a:t>
            </a:r>
            <a:r>
              <a:rPr lang="pt-BR" sz="1000" dirty="0" err="1" smtClean="0"/>
              <a:t>float</a:t>
            </a:r>
            <a:r>
              <a:rPr lang="pt-BR" sz="1000" dirty="0" smtClean="0"/>
              <a:t>(input('Nota do 2° Semestre: '))    </a:t>
            </a:r>
          </a:p>
          <a:p>
            <a:r>
              <a:rPr lang="pt-BR" sz="1000" dirty="0" smtClean="0"/>
              <a:t>    media = (nota1 + nota2) / 2</a:t>
            </a:r>
          </a:p>
          <a:p>
            <a:r>
              <a:rPr lang="pt-BR" sz="1000" dirty="0" smtClean="0"/>
              <a:t>    m += media</a:t>
            </a:r>
          </a:p>
          <a:p>
            <a:r>
              <a:rPr lang="pt-BR" sz="1000" dirty="0" smtClean="0"/>
              <a:t>    </a:t>
            </a:r>
            <a:r>
              <a:rPr lang="pt-BR" sz="1000" dirty="0" err="1" smtClean="0"/>
              <a:t>print</a:t>
            </a:r>
            <a:r>
              <a:rPr lang="pt-BR" sz="1000" dirty="0" smtClean="0"/>
              <a:t>('Média: ',media)</a:t>
            </a:r>
          </a:p>
          <a:p>
            <a:r>
              <a:rPr lang="pt-BR" sz="1000" dirty="0" smtClean="0"/>
              <a:t>    </a:t>
            </a:r>
          </a:p>
          <a:p>
            <a:r>
              <a:rPr lang="pt-BR" sz="1000" dirty="0" smtClean="0"/>
              <a:t>media_total = (m / 5)</a:t>
            </a:r>
          </a:p>
          <a:p>
            <a:r>
              <a:rPr lang="pt-BR" sz="1000" dirty="0" err="1" smtClean="0"/>
              <a:t>print</a:t>
            </a:r>
            <a:r>
              <a:rPr lang="pt-BR" sz="1000" dirty="0" smtClean="0"/>
              <a:t>('\</a:t>
            </a:r>
            <a:r>
              <a:rPr lang="pt-BR" sz="1000" dirty="0" err="1" smtClean="0"/>
              <a:t>nMedia</a:t>
            </a:r>
            <a:r>
              <a:rPr lang="pt-BR" sz="1000" dirty="0" smtClean="0"/>
              <a:t> Total:', media_total)</a:t>
            </a:r>
            <a:endParaRPr lang="pt-BR" sz="1000" dirty="0"/>
          </a:p>
        </p:txBody>
      </p:sp>
      <p:sp>
        <p:nvSpPr>
          <p:cNvPr id="5" name="Fluxograma: Terminação 4"/>
          <p:cNvSpPr/>
          <p:nvPr/>
        </p:nvSpPr>
        <p:spPr>
          <a:xfrm>
            <a:off x="5665076" y="84083"/>
            <a:ext cx="914400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inicio</a:t>
            </a:r>
            <a:endParaRPr lang="pt-BR" sz="1100" dirty="0"/>
          </a:p>
        </p:txBody>
      </p:sp>
      <p:sp>
        <p:nvSpPr>
          <p:cNvPr id="6" name="Retângulo 5"/>
          <p:cNvSpPr/>
          <p:nvPr/>
        </p:nvSpPr>
        <p:spPr>
          <a:xfrm>
            <a:off x="5334000" y="536474"/>
            <a:ext cx="1576552" cy="351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m</a:t>
            </a:r>
            <a:r>
              <a:rPr lang="pt-BR" sz="1100" dirty="0" smtClean="0"/>
              <a:t> = 0</a:t>
            </a:r>
            <a:endParaRPr lang="pt-BR" sz="1100" dirty="0"/>
          </a:p>
        </p:txBody>
      </p:sp>
      <p:sp>
        <p:nvSpPr>
          <p:cNvPr id="8" name="Fluxograma: Entrada Manual 7"/>
          <p:cNvSpPr/>
          <p:nvPr/>
        </p:nvSpPr>
        <p:spPr>
          <a:xfrm>
            <a:off x="5665076" y="1598936"/>
            <a:ext cx="914400" cy="457200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aluno</a:t>
            </a:r>
            <a:endParaRPr lang="pt-BR" sz="1100" dirty="0"/>
          </a:p>
        </p:txBody>
      </p:sp>
      <p:sp>
        <p:nvSpPr>
          <p:cNvPr id="9" name="Fluxograma: Entrada Manual 8"/>
          <p:cNvSpPr/>
          <p:nvPr/>
        </p:nvSpPr>
        <p:spPr>
          <a:xfrm>
            <a:off x="5510035" y="2270764"/>
            <a:ext cx="1224457" cy="478220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nota1, nota2</a:t>
            </a:r>
            <a:endParaRPr lang="pt-BR" sz="1100" dirty="0"/>
          </a:p>
        </p:txBody>
      </p:sp>
      <p:sp>
        <p:nvSpPr>
          <p:cNvPr id="10" name="Retângulo 9"/>
          <p:cNvSpPr/>
          <p:nvPr/>
        </p:nvSpPr>
        <p:spPr>
          <a:xfrm>
            <a:off x="5207862" y="2957369"/>
            <a:ext cx="1828802" cy="32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media &lt;- (nota1 + nota2) / 2</a:t>
            </a:r>
            <a:endParaRPr lang="pt-BR" sz="1100" dirty="0"/>
          </a:p>
        </p:txBody>
      </p:sp>
      <p:sp>
        <p:nvSpPr>
          <p:cNvPr id="11" name="Retângulo 10"/>
          <p:cNvSpPr/>
          <p:nvPr/>
        </p:nvSpPr>
        <p:spPr>
          <a:xfrm>
            <a:off x="5357634" y="3491575"/>
            <a:ext cx="1529257" cy="356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m</a:t>
            </a:r>
            <a:r>
              <a:rPr lang="pt-BR" sz="1100" dirty="0" smtClean="0"/>
              <a:t> &lt;- m + media</a:t>
            </a:r>
            <a:endParaRPr lang="pt-BR" sz="1100" dirty="0"/>
          </a:p>
        </p:txBody>
      </p:sp>
      <p:sp>
        <p:nvSpPr>
          <p:cNvPr id="12" name="Fluxograma: Exibir 11"/>
          <p:cNvSpPr/>
          <p:nvPr/>
        </p:nvSpPr>
        <p:spPr>
          <a:xfrm>
            <a:off x="5280771" y="4056563"/>
            <a:ext cx="1682977" cy="367861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“média”, media</a:t>
            </a:r>
            <a:endParaRPr lang="pt-BR" sz="1100" dirty="0"/>
          </a:p>
        </p:txBody>
      </p:sp>
      <p:sp>
        <p:nvSpPr>
          <p:cNvPr id="13" name="Retângulo 12"/>
          <p:cNvSpPr/>
          <p:nvPr/>
        </p:nvSpPr>
        <p:spPr>
          <a:xfrm>
            <a:off x="5334000" y="5126060"/>
            <a:ext cx="1576552" cy="351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media_total &lt;- m/5</a:t>
            </a:r>
            <a:endParaRPr lang="pt-BR" sz="1100" dirty="0"/>
          </a:p>
        </p:txBody>
      </p:sp>
      <p:sp>
        <p:nvSpPr>
          <p:cNvPr id="14" name="Fluxograma: Exibir 13"/>
          <p:cNvSpPr/>
          <p:nvPr/>
        </p:nvSpPr>
        <p:spPr>
          <a:xfrm>
            <a:off x="5460108" y="5691048"/>
            <a:ext cx="1324304" cy="334764"/>
          </a:xfrm>
          <a:prstGeom prst="flowChartDisp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media_total</a:t>
            </a:r>
          </a:p>
        </p:txBody>
      </p:sp>
      <p:sp>
        <p:nvSpPr>
          <p:cNvPr id="15" name="Fluxograma: Terminação 14"/>
          <p:cNvSpPr/>
          <p:nvPr/>
        </p:nvSpPr>
        <p:spPr>
          <a:xfrm>
            <a:off x="5665060" y="6239363"/>
            <a:ext cx="914400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fim</a:t>
            </a:r>
            <a:endParaRPr lang="pt-BR" sz="1100" dirty="0"/>
          </a:p>
        </p:txBody>
      </p:sp>
      <p:sp>
        <p:nvSpPr>
          <p:cNvPr id="17" name="Fluxograma: Preparação 16"/>
          <p:cNvSpPr/>
          <p:nvPr/>
        </p:nvSpPr>
        <p:spPr>
          <a:xfrm>
            <a:off x="5009476" y="1044426"/>
            <a:ext cx="2225576" cy="339883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alunos &lt;- 1, 5, 1</a:t>
            </a:r>
            <a:endParaRPr lang="pt-BR" sz="1100" dirty="0"/>
          </a:p>
        </p:txBody>
      </p:sp>
      <p:cxnSp>
        <p:nvCxnSpPr>
          <p:cNvPr id="19" name="Conector de Seta Reta 18"/>
          <p:cNvCxnSpPr>
            <a:stCxn id="5" idx="2"/>
            <a:endCxn id="6" idx="0"/>
          </p:cNvCxnSpPr>
          <p:nvPr/>
        </p:nvCxnSpPr>
        <p:spPr>
          <a:xfrm>
            <a:off x="6122276" y="385835"/>
            <a:ext cx="0" cy="15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2"/>
            <a:endCxn id="17" idx="0"/>
          </p:cNvCxnSpPr>
          <p:nvPr/>
        </p:nvCxnSpPr>
        <p:spPr>
          <a:xfrm flipH="1">
            <a:off x="6122264" y="887910"/>
            <a:ext cx="12" cy="15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7" idx="2"/>
            <a:endCxn id="8" idx="0"/>
          </p:cNvCxnSpPr>
          <p:nvPr/>
        </p:nvCxnSpPr>
        <p:spPr>
          <a:xfrm>
            <a:off x="6122264" y="1384309"/>
            <a:ext cx="12" cy="26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" idx="2"/>
            <a:endCxn id="9" idx="0"/>
          </p:cNvCxnSpPr>
          <p:nvPr/>
        </p:nvCxnSpPr>
        <p:spPr>
          <a:xfrm flipH="1">
            <a:off x="6122264" y="2056136"/>
            <a:ext cx="12" cy="26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" idx="2"/>
            <a:endCxn id="10" idx="0"/>
          </p:cNvCxnSpPr>
          <p:nvPr/>
        </p:nvCxnSpPr>
        <p:spPr>
          <a:xfrm flipH="1">
            <a:off x="6122263" y="2748984"/>
            <a:ext cx="1" cy="2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" idx="2"/>
            <a:endCxn id="11" idx="0"/>
          </p:cNvCxnSpPr>
          <p:nvPr/>
        </p:nvCxnSpPr>
        <p:spPr>
          <a:xfrm>
            <a:off x="6122263" y="3283190"/>
            <a:ext cx="0" cy="2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1" idx="2"/>
            <a:endCxn id="12" idx="0"/>
          </p:cNvCxnSpPr>
          <p:nvPr/>
        </p:nvCxnSpPr>
        <p:spPr>
          <a:xfrm flipH="1">
            <a:off x="6122260" y="3848178"/>
            <a:ext cx="3" cy="2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2" idx="1"/>
            <a:endCxn id="17" idx="1"/>
          </p:cNvCxnSpPr>
          <p:nvPr/>
        </p:nvCxnSpPr>
        <p:spPr>
          <a:xfrm rot="10800000">
            <a:off x="5009477" y="1214368"/>
            <a:ext cx="271295" cy="3026126"/>
          </a:xfrm>
          <a:prstGeom prst="bentConnector3">
            <a:avLst>
              <a:gd name="adj1" fmla="val 424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>
            <a:stCxn id="17" idx="3"/>
            <a:endCxn id="13" idx="0"/>
          </p:cNvCxnSpPr>
          <p:nvPr/>
        </p:nvCxnSpPr>
        <p:spPr>
          <a:xfrm flipH="1">
            <a:off x="6122276" y="1214368"/>
            <a:ext cx="1112776" cy="3911692"/>
          </a:xfrm>
          <a:prstGeom prst="bentConnector4">
            <a:avLst>
              <a:gd name="adj1" fmla="val -92326"/>
              <a:gd name="adj2" fmla="val 90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3" idx="2"/>
            <a:endCxn id="14" idx="0"/>
          </p:cNvCxnSpPr>
          <p:nvPr/>
        </p:nvCxnSpPr>
        <p:spPr>
          <a:xfrm flipH="1">
            <a:off x="6122260" y="5477497"/>
            <a:ext cx="16" cy="21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2"/>
            <a:endCxn id="15" idx="0"/>
          </p:cNvCxnSpPr>
          <p:nvPr/>
        </p:nvCxnSpPr>
        <p:spPr>
          <a:xfrm>
            <a:off x="6122260" y="6025812"/>
            <a:ext cx="0" cy="21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7752056" y="5126060"/>
            <a:ext cx="4368205" cy="16004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400" dirty="0" smtClean="0"/>
              <a:t>alunos &lt;- 1,5,1</a:t>
            </a:r>
          </a:p>
          <a:p>
            <a:endParaRPr lang="pt-BR" sz="1400" dirty="0" smtClean="0"/>
          </a:p>
          <a:p>
            <a:r>
              <a:rPr lang="pt-BR" sz="1400" dirty="0" smtClean="0"/>
              <a:t>1 – valor inicial</a:t>
            </a:r>
          </a:p>
          <a:p>
            <a:r>
              <a:rPr lang="pt-BR" sz="1400" dirty="0" smtClean="0"/>
              <a:t>5 – valor final</a:t>
            </a:r>
          </a:p>
          <a:p>
            <a:r>
              <a:rPr lang="pt-BR" sz="1400" dirty="0" smtClean="0"/>
              <a:t>1 – passo a passo</a:t>
            </a:r>
          </a:p>
          <a:p>
            <a:endParaRPr lang="pt-BR" sz="1400" dirty="0"/>
          </a:p>
          <a:p>
            <a:r>
              <a:rPr lang="pt-BR" sz="1400" dirty="0" smtClean="0"/>
              <a:t>for alunos in range (1,6) # vai de 1 em 1 até chegar no 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50686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Fatec Itapetininga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2</cp:revision>
  <dcterms:created xsi:type="dcterms:W3CDTF">2022-11-18T22:50:43Z</dcterms:created>
  <dcterms:modified xsi:type="dcterms:W3CDTF">2022-11-18T23:08:25Z</dcterms:modified>
</cp:coreProperties>
</file>