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</p:sldIdLst>
  <p:sldSz cy="5143500" cx="9144000"/>
  <p:notesSz cx="6858000" cy="9144000"/>
  <p:embeddedFontLst>
    <p:embeddedFont>
      <p:font typeface="Amatic SC"/>
      <p:regular r:id="rId31"/>
      <p:bold r:id="rId32"/>
    </p:embeddedFont>
    <p:embeddedFont>
      <p:font typeface="Source Code Pro"/>
      <p:regular r:id="rId33"/>
      <p:bold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AmaticSC-regular.fntdata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SourceCodePro-regular.fntdata"/><Relationship Id="rId10" Type="http://schemas.openxmlformats.org/officeDocument/2006/relationships/slide" Target="slides/slide6.xml"/><Relationship Id="rId32" Type="http://schemas.openxmlformats.org/officeDocument/2006/relationships/font" Target="fonts/AmaticSC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34" Type="http://schemas.openxmlformats.org/officeDocument/2006/relationships/font" Target="fonts/SourceCodePro-bold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Shape 3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Shape 3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Shape 40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2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7.png"/><Relationship Id="rId4" Type="http://schemas.openxmlformats.org/officeDocument/2006/relationships/image" Target="../media/image2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png"/><Relationship Id="rId4" Type="http://schemas.openxmlformats.org/officeDocument/2006/relationships/image" Target="../media/image2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1.png"/><Relationship Id="rId4" Type="http://schemas.openxmlformats.org/officeDocument/2006/relationships/image" Target="../media/image2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9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5.png"/><Relationship Id="rId4" Type="http://schemas.openxmlformats.org/officeDocument/2006/relationships/image" Target="../media/image3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1579B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0" lang="es-419" sz="6000">
                <a:latin typeface="Droid Sans"/>
                <a:ea typeface="Droid Sans"/>
                <a:cs typeface="Droid Sans"/>
                <a:sym typeface="Droid Sans"/>
              </a:rPr>
              <a:t>Caso de estudio maquimetalica</a:t>
            </a:r>
            <a:endParaRPr b="0" sz="6000">
              <a:latin typeface="Droid Sans"/>
              <a:ea typeface="Droid Sans"/>
              <a:cs typeface="Droid Sans"/>
              <a:sym typeface="Droid Sans"/>
            </a:endParaRPr>
          </a:p>
        </p:txBody>
      </p:sp>
      <p:pic>
        <p:nvPicPr>
          <p:cNvPr id="57" name="Shape 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917525"/>
            <a:ext cx="2438400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24263" y="3184688"/>
            <a:ext cx="1904075" cy="190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Shape 5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02500" y="3321775"/>
            <a:ext cx="1629912" cy="1629912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Shape 6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705400" y="3508199"/>
            <a:ext cx="1257025" cy="125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Shape 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41350"/>
            <a:ext cx="5902669" cy="5226201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Shape 120"/>
          <p:cNvSpPr txBox="1"/>
          <p:nvPr>
            <p:ph idx="2" type="body"/>
          </p:nvPr>
        </p:nvSpPr>
        <p:spPr>
          <a:xfrm>
            <a:off x="6205750" y="684875"/>
            <a:ext cx="2570700" cy="320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s-419" sz="2400"/>
              <a:t>PROCESO NUEVO DE DISTRIBUCIÓN DE PRODUCTO</a:t>
            </a:r>
            <a:endParaRPr sz="2400"/>
          </a:p>
        </p:txBody>
      </p:sp>
      <p:pic>
        <p:nvPicPr>
          <p:cNvPr id="121" name="Shape 1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33975" y="3116850"/>
            <a:ext cx="1914250" cy="191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idx="2" type="body"/>
          </p:nvPr>
        </p:nvSpPr>
        <p:spPr>
          <a:xfrm>
            <a:off x="5660650" y="684875"/>
            <a:ext cx="3115800" cy="320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-419" sz="2400"/>
              <a:t>PROCESO ACTUAL DE RECOLECCIÓN DE MATERIA PRIMA</a:t>
            </a:r>
            <a:endParaRPr sz="2400"/>
          </a:p>
        </p:txBody>
      </p:sp>
      <p:pic>
        <p:nvPicPr>
          <p:cNvPr id="127" name="Shape 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5143499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Shape 1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04600" y="2795375"/>
            <a:ext cx="1956775" cy="195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idx="2" type="body"/>
          </p:nvPr>
        </p:nvSpPr>
        <p:spPr>
          <a:xfrm>
            <a:off x="6205750" y="684875"/>
            <a:ext cx="2809200" cy="320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-419" sz="2400"/>
              <a:t>PROCESO NUEVO DE RECOLECCIÓN DE MATERIA PRIMA</a:t>
            </a:r>
            <a:endParaRPr sz="2400"/>
          </a:p>
        </p:txBody>
      </p:sp>
      <p:pic>
        <p:nvPicPr>
          <p:cNvPr id="134" name="Shape 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6052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Shape 1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41625" y="3074925"/>
            <a:ext cx="1698250" cy="169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idx="2" type="body"/>
          </p:nvPr>
        </p:nvSpPr>
        <p:spPr>
          <a:xfrm>
            <a:off x="5115550" y="684875"/>
            <a:ext cx="3660900" cy="320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-419" sz="2400"/>
              <a:t>PROCESO ACTUAL DE PRODUCCIÓN</a:t>
            </a:r>
            <a:endParaRPr sz="2400"/>
          </a:p>
        </p:txBody>
      </p:sp>
      <p:pic>
        <p:nvPicPr>
          <p:cNvPr id="141" name="Shape 1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0"/>
            <a:ext cx="4430674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Shape 1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31650" y="2624450"/>
            <a:ext cx="2438400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idx="2" type="body"/>
          </p:nvPr>
        </p:nvSpPr>
        <p:spPr>
          <a:xfrm>
            <a:off x="5045650" y="684875"/>
            <a:ext cx="3730800" cy="320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-419" sz="2400"/>
              <a:t>PROCESO NUEVO DE PRODUCCIÓN</a:t>
            </a:r>
            <a:endParaRPr sz="2400"/>
          </a:p>
        </p:txBody>
      </p:sp>
      <p:pic>
        <p:nvPicPr>
          <p:cNvPr id="148" name="Shape 1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780099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Shape 1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79452" y="2711500"/>
            <a:ext cx="2083075" cy="208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idx="2" type="body"/>
          </p:nvPr>
        </p:nvSpPr>
        <p:spPr>
          <a:xfrm>
            <a:off x="5045650" y="684875"/>
            <a:ext cx="3730800" cy="320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-419" sz="2400"/>
              <a:t>PROCESO ACTUAL DE COBRANZAS</a:t>
            </a:r>
            <a:endParaRPr sz="2400"/>
          </a:p>
        </p:txBody>
      </p:sp>
      <p:pic>
        <p:nvPicPr>
          <p:cNvPr id="155" name="Shape 1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7375"/>
            <a:ext cx="4570451" cy="5086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Shape 1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81000" y="2683550"/>
            <a:ext cx="2124500" cy="212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idx="2" type="body"/>
          </p:nvPr>
        </p:nvSpPr>
        <p:spPr>
          <a:xfrm>
            <a:off x="5045650" y="684875"/>
            <a:ext cx="3730800" cy="320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-419" sz="2400"/>
              <a:t>PROCESO NUEVO DE COBRANZAS</a:t>
            </a:r>
            <a:endParaRPr sz="2400"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173" y="0"/>
            <a:ext cx="4188701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Shape 1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32675" y="2739475"/>
            <a:ext cx="2138475" cy="213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idx="2" type="body"/>
          </p:nvPr>
        </p:nvSpPr>
        <p:spPr>
          <a:xfrm>
            <a:off x="4863950" y="684875"/>
            <a:ext cx="3912600" cy="320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-419" sz="2400"/>
              <a:t>PROCESO ACTUAL DE PAGOS</a:t>
            </a:r>
            <a:endParaRPr sz="2400"/>
          </a:p>
        </p:txBody>
      </p:sp>
      <p:pic>
        <p:nvPicPr>
          <p:cNvPr id="169" name="Shape 1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700" y="0"/>
            <a:ext cx="2810700" cy="5072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Shape 1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08925" y="2725500"/>
            <a:ext cx="2001900" cy="200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idx="2" type="body"/>
          </p:nvPr>
        </p:nvSpPr>
        <p:spPr>
          <a:xfrm>
            <a:off x="4738175" y="456275"/>
            <a:ext cx="4038300" cy="320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-419" sz="2400"/>
              <a:t>PROCESO NUEVO DE PAGOS</a:t>
            </a:r>
            <a:endParaRPr sz="2400"/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0"/>
            <a:ext cx="34117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Shape 1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23000" y="2289000"/>
            <a:ext cx="2438400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5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0" lang="es-419" sz="240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rPr>
              <a:t>REsumen referente a ingresos</a:t>
            </a:r>
            <a:endParaRPr b="0" sz="2400"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83" name="Shape 183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s-419"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Ingresos</a:t>
            </a:r>
            <a:endParaRPr b="0" sz="4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E5FF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>
              <a:solidFill>
                <a:srgbClr val="434343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000">
              <a:solidFill>
                <a:srgbClr val="434343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0" lvl="0" marL="0" rtl="0" algn="just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0" lang="es-419" sz="3000">
                <a:solidFill>
                  <a:srgbClr val="434343"/>
                </a:solidFill>
                <a:latin typeface="Droid Sans"/>
                <a:ea typeface="Droid Sans"/>
                <a:cs typeface="Droid Sans"/>
                <a:sym typeface="Droid Sans"/>
              </a:rPr>
              <a:t>“Unirnos a su línea de producción para maximizar su productividad y eficiencia, reduciendo sus tiempos de entrega y aumentando sus ganancias.”</a:t>
            </a:r>
            <a:endParaRPr b="0" sz="3000">
              <a:solidFill>
                <a:srgbClr val="434343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0" lvl="0" marL="0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 txBox="1"/>
          <p:nvPr>
            <p:ph idx="1" type="subTitle"/>
          </p:nvPr>
        </p:nvSpPr>
        <p:spPr>
          <a:xfrm>
            <a:off x="223625" y="3890400"/>
            <a:ext cx="86088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419" sz="4000">
                <a:latin typeface="Droid Sans"/>
                <a:ea typeface="Droid Sans"/>
                <a:cs typeface="Droid Sans"/>
                <a:sym typeface="Droid Sans"/>
              </a:rPr>
              <a:t>OBJETIVO DE LA EMPRESA</a:t>
            </a:r>
            <a:endParaRPr b="0" sz="4000">
              <a:latin typeface="Droid Sans"/>
              <a:ea typeface="Droid Sans"/>
              <a:cs typeface="Droid Sans"/>
              <a:sym typeface="Droid Sans"/>
            </a:endParaRPr>
          </a:p>
        </p:txBody>
      </p:sp>
      <p:pic>
        <p:nvPicPr>
          <p:cNvPr id="67" name="Shape 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93900" y="2610475"/>
            <a:ext cx="2438400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EB3B"/>
        </a:soli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89" name="Shape 189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s-419" sz="4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Costos</a:t>
            </a:r>
            <a:endParaRPr b="0" sz="4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1579B"/>
        </a:soli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type="ctrTitle"/>
          </p:nvPr>
        </p:nvSpPr>
        <p:spPr>
          <a:xfrm>
            <a:off x="4248975" y="392150"/>
            <a:ext cx="45834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s-419" sz="1800">
                <a:solidFill>
                  <a:srgbClr val="434343"/>
                </a:solidFill>
                <a:latin typeface="Droid Sans"/>
                <a:ea typeface="Droid Sans"/>
                <a:cs typeface="Droid Sans"/>
                <a:sym typeface="Droid Sans"/>
              </a:rPr>
              <a:t>El sistema se vende por licencia, la licencia que màs se adecua a nuestras necesidades es la :  MBA3 Avant edition licencia profesional FULL.La licencia es Multi-Empresa, Multi-Sucursal y Multi-Almacén. Tiene un costo de 1,300 dòlares anualmente, permite la creación de usuarios ilimitados y la utilización en equipos ilimitados.</a:t>
            </a:r>
            <a:endParaRPr sz="1800"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95" name="Shape 195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0" lang="es-419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CONSULTORÍA DEL ERP</a:t>
            </a:r>
            <a:endParaRPr b="0" sz="3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6" name="Shape 1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98500"/>
            <a:ext cx="3667125" cy="120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0" lang="es-419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BENEFICIOS </a:t>
            </a:r>
            <a:endParaRPr b="0" sz="3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2" name="Shape 2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4463" y="408600"/>
            <a:ext cx="6962775" cy="265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6C00"/>
        </a:soli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type="ctrTitle"/>
          </p:nvPr>
        </p:nvSpPr>
        <p:spPr>
          <a:xfrm>
            <a:off x="311700" y="195675"/>
            <a:ext cx="5894100" cy="313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ans"/>
              <a:buAutoNum type="alphaLcParenR"/>
            </a:pPr>
            <a:r>
              <a:rPr lang="es-419" sz="1800">
                <a:solidFill>
                  <a:srgbClr val="434343"/>
                </a:solidFill>
                <a:latin typeface="Droid Sans"/>
                <a:ea typeface="Droid Sans"/>
                <a:cs typeface="Droid Sans"/>
                <a:sym typeface="Droid Sans"/>
              </a:rPr>
              <a:t>Poca participación de los directivos en el cambio.</a:t>
            </a:r>
            <a:endParaRPr sz="1800">
              <a:solidFill>
                <a:srgbClr val="434343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ans"/>
              <a:buAutoNum type="alphaLcParenR"/>
            </a:pPr>
            <a:r>
              <a:rPr lang="es-419" sz="1800">
                <a:solidFill>
                  <a:srgbClr val="434343"/>
                </a:solidFill>
                <a:latin typeface="Droid Sans"/>
                <a:ea typeface="Droid Sans"/>
                <a:cs typeface="Droid Sans"/>
                <a:sym typeface="Droid Sans"/>
              </a:rPr>
              <a:t>Resistencia al cambio en el personal.</a:t>
            </a:r>
            <a:endParaRPr sz="1800">
              <a:solidFill>
                <a:srgbClr val="434343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ans"/>
              <a:buAutoNum type="alphaLcParenR"/>
            </a:pPr>
            <a:r>
              <a:rPr lang="es-419" sz="1800">
                <a:solidFill>
                  <a:srgbClr val="434343"/>
                </a:solidFill>
                <a:latin typeface="Droid Sans"/>
                <a:ea typeface="Droid Sans"/>
                <a:cs typeface="Droid Sans"/>
                <a:sym typeface="Droid Sans"/>
              </a:rPr>
              <a:t>Presupuesto mal calculado para la consultoría.</a:t>
            </a:r>
            <a:endParaRPr sz="1800">
              <a:solidFill>
                <a:srgbClr val="434343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ans"/>
              <a:buAutoNum type="alphaLcParenR"/>
            </a:pPr>
            <a:r>
              <a:rPr lang="es-419" sz="1800">
                <a:solidFill>
                  <a:srgbClr val="434343"/>
                </a:solidFill>
                <a:latin typeface="Droid Sans"/>
                <a:ea typeface="Droid Sans"/>
                <a:cs typeface="Droid Sans"/>
                <a:sym typeface="Droid Sans"/>
              </a:rPr>
              <a:t>La empresa consultora no tiene la experiencia ni la capacidad para realizar un buen trabajo.</a:t>
            </a:r>
            <a:endParaRPr sz="1800">
              <a:solidFill>
                <a:srgbClr val="434343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ans"/>
              <a:buAutoNum type="alphaLcParenR"/>
            </a:pPr>
            <a:r>
              <a:rPr lang="es-419" sz="1800">
                <a:solidFill>
                  <a:srgbClr val="434343"/>
                </a:solidFill>
                <a:latin typeface="Droid Sans"/>
                <a:ea typeface="Droid Sans"/>
                <a:cs typeface="Droid Sans"/>
                <a:sym typeface="Droid Sans"/>
              </a:rPr>
              <a:t>Mal planteamiento de requerimientos por parte de directivos.</a:t>
            </a:r>
            <a:endParaRPr sz="1800">
              <a:solidFill>
                <a:srgbClr val="434343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208" name="Shape 208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0" lang="es-419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RIESGOS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209" name="Shape 2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68100" y="644150"/>
            <a:ext cx="2438400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196F3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type="ctrTitle"/>
          </p:nvPr>
        </p:nvSpPr>
        <p:spPr>
          <a:xfrm>
            <a:off x="311700" y="181700"/>
            <a:ext cx="8520600" cy="325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>
                <a:solidFill>
                  <a:srgbClr val="434343"/>
                </a:solidFill>
                <a:latin typeface="Droid Sans"/>
                <a:ea typeface="Droid Sans"/>
                <a:cs typeface="Droid Sans"/>
                <a:sym typeface="Droid Sans"/>
              </a:rPr>
              <a:t>Estrategia</a:t>
            </a:r>
            <a:endParaRPr sz="1400">
              <a:solidFill>
                <a:srgbClr val="434343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s-419" sz="1400">
                <a:solidFill>
                  <a:srgbClr val="434343"/>
                </a:solidFill>
                <a:latin typeface="Droid Sans"/>
                <a:ea typeface="Droid Sans"/>
                <a:cs typeface="Droid Sans"/>
                <a:sym typeface="Droid Sans"/>
              </a:rPr>
              <a:t>¿El proyecto es acorde a nuestra visión?</a:t>
            </a:r>
            <a:endParaRPr b="0" sz="1400">
              <a:solidFill>
                <a:srgbClr val="434343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s-419" sz="1400">
                <a:solidFill>
                  <a:srgbClr val="434343"/>
                </a:solidFill>
                <a:latin typeface="Droid Sans"/>
                <a:ea typeface="Droid Sans"/>
                <a:cs typeface="Droid Sans"/>
                <a:sym typeface="Droid Sans"/>
              </a:rPr>
              <a:t>¿Contribuye a lograr nuestro objetivos estratégicos?</a:t>
            </a:r>
            <a:endParaRPr b="0" sz="1400">
              <a:solidFill>
                <a:srgbClr val="434343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>
                <a:solidFill>
                  <a:srgbClr val="434343"/>
                </a:solidFill>
                <a:latin typeface="Droid Sans"/>
                <a:ea typeface="Droid Sans"/>
                <a:cs typeface="Droid Sans"/>
                <a:sym typeface="Droid Sans"/>
              </a:rPr>
              <a:t>Arquitectura</a:t>
            </a:r>
            <a:endParaRPr sz="1400">
              <a:solidFill>
                <a:srgbClr val="434343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s-419" sz="1400">
                <a:solidFill>
                  <a:srgbClr val="434343"/>
                </a:solidFill>
                <a:latin typeface="Droid Sans"/>
                <a:ea typeface="Droid Sans"/>
                <a:cs typeface="Droid Sans"/>
                <a:sym typeface="Droid Sans"/>
              </a:rPr>
              <a:t>¿La inversión es acorde a nuestra arquitectura?</a:t>
            </a:r>
            <a:endParaRPr b="0" sz="1400">
              <a:solidFill>
                <a:srgbClr val="434343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s-419" sz="1400">
                <a:solidFill>
                  <a:srgbClr val="434343"/>
                </a:solidFill>
                <a:latin typeface="Droid Sans"/>
                <a:ea typeface="Droid Sans"/>
                <a:cs typeface="Droid Sans"/>
                <a:sym typeface="Droid Sans"/>
              </a:rPr>
              <a:t>¿Está alineado con otras iniciativas? </a:t>
            </a:r>
            <a:endParaRPr b="0" sz="1400">
              <a:solidFill>
                <a:srgbClr val="434343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>
                <a:solidFill>
                  <a:srgbClr val="434343"/>
                </a:solidFill>
                <a:latin typeface="Droid Sans"/>
                <a:ea typeface="Droid Sans"/>
                <a:cs typeface="Droid Sans"/>
                <a:sym typeface="Droid Sans"/>
              </a:rPr>
              <a:t>Valor</a:t>
            </a:r>
            <a:endParaRPr sz="1400">
              <a:solidFill>
                <a:srgbClr val="434343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s-419" sz="1400">
                <a:solidFill>
                  <a:srgbClr val="434343"/>
                </a:solidFill>
                <a:latin typeface="Droid Sans"/>
                <a:ea typeface="Droid Sans"/>
                <a:cs typeface="Droid Sans"/>
                <a:sym typeface="Droid Sans"/>
              </a:rPr>
              <a:t>¿Tenemos conocimiento claro de los beneficios esperados? </a:t>
            </a:r>
            <a:endParaRPr b="0" sz="1400">
              <a:solidFill>
                <a:srgbClr val="434343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s-419" sz="1400">
                <a:solidFill>
                  <a:srgbClr val="434343"/>
                </a:solidFill>
                <a:latin typeface="Droid Sans"/>
                <a:ea typeface="Droid Sans"/>
                <a:cs typeface="Droid Sans"/>
                <a:sym typeface="Droid Sans"/>
              </a:rPr>
              <a:t>¿Hay algunas métricas relevantes?</a:t>
            </a:r>
            <a:endParaRPr b="0" sz="1400">
              <a:solidFill>
                <a:srgbClr val="434343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s-419" sz="1400">
                <a:solidFill>
                  <a:srgbClr val="434343"/>
                </a:solidFill>
                <a:latin typeface="Droid Sans"/>
                <a:ea typeface="Droid Sans"/>
                <a:cs typeface="Droid Sans"/>
                <a:sym typeface="Droid Sans"/>
              </a:rPr>
              <a:t>¿Hay un proceso eficaz para obtener beneficios?</a:t>
            </a:r>
            <a:endParaRPr b="0" sz="1400">
              <a:solidFill>
                <a:srgbClr val="434343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>
                <a:solidFill>
                  <a:srgbClr val="434343"/>
                </a:solidFill>
                <a:latin typeface="Droid Sans"/>
                <a:ea typeface="Droid Sans"/>
                <a:cs typeface="Droid Sans"/>
                <a:sym typeface="Droid Sans"/>
              </a:rPr>
              <a:t>Entrega</a:t>
            </a:r>
            <a:endParaRPr sz="1400">
              <a:solidFill>
                <a:srgbClr val="434343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s-419" sz="1400">
                <a:solidFill>
                  <a:srgbClr val="434343"/>
                </a:solidFill>
                <a:latin typeface="Droid Sans"/>
                <a:ea typeface="Droid Sans"/>
                <a:cs typeface="Droid Sans"/>
                <a:sym typeface="Droid Sans"/>
              </a:rPr>
              <a:t>¿Tenemos la capacidad necesaria? </a:t>
            </a:r>
            <a:endParaRPr b="0" sz="1400">
              <a:solidFill>
                <a:srgbClr val="434343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s-419" sz="1400">
                <a:solidFill>
                  <a:srgbClr val="434343"/>
                </a:solidFill>
                <a:latin typeface="Droid Sans"/>
                <a:ea typeface="Droid Sans"/>
                <a:cs typeface="Droid Sans"/>
                <a:sym typeface="Droid Sans"/>
              </a:rPr>
              <a:t>¿Hay necesidad de cambios organizacionales?</a:t>
            </a:r>
            <a:endParaRPr b="0" sz="1400">
              <a:solidFill>
                <a:srgbClr val="434343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215" name="Shape 215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0" lang="es-419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EN CONCORDANCIA CON VAL IT</a:t>
            </a:r>
            <a:endParaRPr b="0" sz="3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Shape 2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4925" y="360200"/>
            <a:ext cx="2438400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EB3B"/>
        </a:solid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latin typeface="Droid Sans"/>
                <a:ea typeface="Droid Sans"/>
                <a:cs typeface="Droid Sans"/>
                <a:sym typeface="Droid Sans"/>
              </a:rPr>
              <a:t>ALGO REFERENTE A LA GESTIÓN DE PORTAFOLIO</a:t>
            </a:r>
            <a:endParaRPr sz="1800"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222" name="Shape 22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s-419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GESTIÓN DE PORTAFOLIO</a:t>
            </a:r>
            <a:endParaRPr b="0" sz="3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228" name="Shape 228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0" lang="es-419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 b="0" sz="3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9688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idx="1" type="body"/>
          </p:nvPr>
        </p:nvSpPr>
        <p:spPr>
          <a:xfrm>
            <a:off x="195675" y="0"/>
            <a:ext cx="8763600" cy="50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400">
                <a:solidFill>
                  <a:srgbClr val="FFFFFF"/>
                </a:solidFill>
                <a:latin typeface="Droid Sans"/>
                <a:ea typeface="Droid Sans"/>
                <a:cs typeface="Droid Sans"/>
                <a:sym typeface="Droid Sans"/>
              </a:rPr>
              <a:t>*La empresa se dedica a elaborar pedidos  de maquila sobre los materiales: acero , aluminio, acero inoxidable, etc. </a:t>
            </a:r>
            <a:r>
              <a:rPr lang="es-419" sz="1400">
                <a:solidFill>
                  <a:srgbClr val="FFFFFF"/>
                </a:solidFill>
                <a:latin typeface="Droid Sans"/>
                <a:ea typeface="Droid Sans"/>
                <a:cs typeface="Droid Sans"/>
                <a:sym typeface="Droid Sans"/>
              </a:rPr>
              <a:t>    </a:t>
            </a:r>
            <a:endParaRPr sz="1400">
              <a:solidFill>
                <a:srgbClr val="FFFFFF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>
                <a:solidFill>
                  <a:srgbClr val="FFFFFF"/>
                </a:solidFill>
                <a:latin typeface="Droid Sans"/>
                <a:ea typeface="Droid Sans"/>
                <a:cs typeface="Droid Sans"/>
                <a:sym typeface="Droid Sans"/>
              </a:rPr>
              <a:t>*Los servicios de maquilado que ofrece son los siguientes: corte láser, punzonadoras de torreta, soldadura y doblez.Cuenta con lo más avanzado en tecnología CNC.</a:t>
            </a:r>
            <a:endParaRPr sz="1400">
              <a:solidFill>
                <a:srgbClr val="FFFFFF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400">
                <a:solidFill>
                  <a:srgbClr val="FFFFFF"/>
                </a:solidFill>
                <a:latin typeface="Droid Sans"/>
                <a:ea typeface="Droid Sans"/>
                <a:cs typeface="Droid Sans"/>
                <a:sym typeface="Droid Sans"/>
              </a:rPr>
              <a:t>*La empresa tiene una capacidad de maquila de hasta 500 toneladas de acero mensuales, toda la materia prima que se obtiene es comprada a la medida de tal manera que el 99% de esta es prácticamente utilizada en los pedidos y el 1% es el sobrante que se reutiliza en pedidos posteriores. </a:t>
            </a:r>
            <a:endParaRPr b="1" sz="1400">
              <a:solidFill>
                <a:srgbClr val="FFFFFF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0" lvl="0" marL="0" rtl="0" algn="just">
              <a:spcBef>
                <a:spcPts val="200"/>
              </a:spcBef>
              <a:spcAft>
                <a:spcPts val="0"/>
              </a:spcAft>
              <a:buNone/>
            </a:pPr>
            <a:r>
              <a:rPr lang="es-419" sz="1400">
                <a:solidFill>
                  <a:srgbClr val="FFFFFF"/>
                </a:solidFill>
                <a:latin typeface="Droid Sans"/>
                <a:ea typeface="Droid Sans"/>
                <a:cs typeface="Droid Sans"/>
                <a:sym typeface="Droid Sans"/>
              </a:rPr>
              <a:t>*Las dimensiones del producto dependen de las características que el cliente desea.</a:t>
            </a:r>
            <a:endParaRPr sz="1400">
              <a:solidFill>
                <a:srgbClr val="FFFFFF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0" lvl="0" marL="0" rtl="0" algn="just">
              <a:spcBef>
                <a:spcPts val="200"/>
              </a:spcBef>
              <a:spcAft>
                <a:spcPts val="0"/>
              </a:spcAft>
              <a:buNone/>
            </a:pPr>
            <a:r>
              <a:rPr b="1" lang="es-419" sz="1400">
                <a:solidFill>
                  <a:srgbClr val="FFFFFF"/>
                </a:solidFill>
                <a:latin typeface="Droid Sans"/>
                <a:ea typeface="Droid Sans"/>
                <a:cs typeface="Droid Sans"/>
                <a:sym typeface="Droid Sans"/>
              </a:rPr>
              <a:t>*La empresa cuenta con tan solo una unidad de transporte de 1 tonelada. La empresa le vende a todo el país.</a:t>
            </a:r>
            <a:endParaRPr b="1" sz="1400">
              <a:solidFill>
                <a:srgbClr val="FFFFFF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0" lvl="0" marL="0" rtl="0" algn="just">
              <a:spcBef>
                <a:spcPts val="200"/>
              </a:spcBef>
              <a:spcAft>
                <a:spcPts val="0"/>
              </a:spcAft>
              <a:buNone/>
            </a:pPr>
            <a:r>
              <a:rPr lang="es-419" sz="1400">
                <a:solidFill>
                  <a:srgbClr val="FFFFFF"/>
                </a:solidFill>
                <a:latin typeface="Droid Sans"/>
                <a:ea typeface="Droid Sans"/>
                <a:cs typeface="Droid Sans"/>
                <a:sym typeface="Droid Sans"/>
              </a:rPr>
              <a:t>*La empresa se surte de materia prima cuando se está a punto de llegar al mínimo permitido de láminas. </a:t>
            </a:r>
            <a:endParaRPr sz="1400">
              <a:solidFill>
                <a:srgbClr val="FFFFFF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-317500" lvl="0" marL="457200" rtl="0" algn="just">
              <a:spcBef>
                <a:spcPts val="2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roid Sans"/>
              <a:buChar char="-"/>
            </a:pPr>
            <a:r>
              <a:rPr lang="es-419" sz="1400">
                <a:solidFill>
                  <a:srgbClr val="FFFFFF"/>
                </a:solidFill>
                <a:latin typeface="Droid Sans"/>
                <a:ea typeface="Droid Sans"/>
                <a:cs typeface="Droid Sans"/>
                <a:sym typeface="Droid Sans"/>
              </a:rPr>
              <a:t>4 láminas gruesas (de 2.5 mm hasta 20mm ) </a:t>
            </a:r>
            <a:endParaRPr sz="1400">
              <a:solidFill>
                <a:srgbClr val="FFFFFF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roid Sans"/>
              <a:buChar char="-"/>
            </a:pPr>
            <a:r>
              <a:rPr lang="es-419" sz="1400">
                <a:solidFill>
                  <a:srgbClr val="FFFFFF"/>
                </a:solidFill>
                <a:latin typeface="Droid Sans"/>
                <a:ea typeface="Droid Sans"/>
                <a:cs typeface="Droid Sans"/>
                <a:sym typeface="Droid Sans"/>
              </a:rPr>
              <a:t>10 láminas delgadas (desde 0.5 mm hasta 2 mm) </a:t>
            </a:r>
            <a:endParaRPr sz="1400">
              <a:solidFill>
                <a:srgbClr val="FFFFFF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0" lvl="0" marL="0" rtl="0" algn="just">
              <a:spcBef>
                <a:spcPts val="200"/>
              </a:spcBef>
              <a:spcAft>
                <a:spcPts val="0"/>
              </a:spcAft>
              <a:buNone/>
            </a:pPr>
            <a:r>
              <a:rPr b="1" lang="es-419" sz="1400">
                <a:solidFill>
                  <a:srgbClr val="FFFFFF"/>
                </a:solidFill>
                <a:latin typeface="Droid Sans"/>
                <a:ea typeface="Droid Sans"/>
                <a:cs typeface="Droid Sans"/>
                <a:sym typeface="Droid Sans"/>
              </a:rPr>
              <a:t>*Lo máximo que se puede tener en almacén son 10 placas gruesas y 20 delgadas.</a:t>
            </a:r>
            <a:endParaRPr b="1" sz="1400">
              <a:solidFill>
                <a:srgbClr val="FFFFFF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0" lvl="0" marL="0" rtl="0" algn="just">
              <a:spcBef>
                <a:spcPts val="200"/>
              </a:spcBef>
              <a:spcAft>
                <a:spcPts val="0"/>
              </a:spcAft>
              <a:buNone/>
            </a:pPr>
            <a:r>
              <a:rPr lang="es-419" sz="1400">
                <a:solidFill>
                  <a:srgbClr val="FFFFFF"/>
                </a:solidFill>
                <a:latin typeface="Droid Sans"/>
                <a:ea typeface="Droid Sans"/>
                <a:cs typeface="Droid Sans"/>
                <a:sym typeface="Droid Sans"/>
              </a:rPr>
              <a:t>*La empresa cuenta con un CRM para gestionar la cartera de clientes.</a:t>
            </a:r>
            <a:endParaRPr sz="1400">
              <a:solidFill>
                <a:srgbClr val="FFFFFF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0" lvl="0" marL="0" rtl="0" algn="just">
              <a:spcBef>
                <a:spcPts val="200"/>
              </a:spcBef>
              <a:spcAft>
                <a:spcPts val="0"/>
              </a:spcAft>
              <a:buNone/>
            </a:pPr>
            <a:r>
              <a:rPr b="1" lang="es-419" sz="1400">
                <a:solidFill>
                  <a:srgbClr val="FFFFFF"/>
                </a:solidFill>
                <a:latin typeface="Droid Sans"/>
                <a:ea typeface="Droid Sans"/>
                <a:cs typeface="Droid Sans"/>
                <a:sym typeface="Droid Sans"/>
              </a:rPr>
              <a:t>*La empresa cuenta con un SAE de aspel para la administración del ciclo de compra-venta es decir control de inventario, facturación,cuentas por cobrar, clientes, proveedores, vendedores, cuentas por pagar y compras.</a:t>
            </a:r>
            <a:endParaRPr b="1" sz="1400">
              <a:solidFill>
                <a:srgbClr val="FFFFFF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0" lvl="0" marL="0" rtl="0" algn="just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34343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0" lvl="0" marL="0" rtl="0" algn="just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34343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0" lvl="0" marL="0">
              <a:spcBef>
                <a:spcPts val="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ctrTitle"/>
          </p:nvPr>
        </p:nvSpPr>
        <p:spPr>
          <a:xfrm>
            <a:off x="2320175" y="392150"/>
            <a:ext cx="65121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0" lang="es-419" sz="1800">
                <a:solidFill>
                  <a:schemeClr val="dk2"/>
                </a:solidFill>
                <a:latin typeface="Droid Sans"/>
                <a:ea typeface="Droid Sans"/>
                <a:cs typeface="Droid Sans"/>
                <a:sym typeface="Droid Sans"/>
              </a:rPr>
              <a:t>A la empresa le gustaría saber que beneficios le otorga la implementación de un ERP y que tan costoso le sería implementarlo. </a:t>
            </a:r>
            <a:endParaRPr b="0" sz="1400"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78" name="Shape 78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419" sz="4200">
                <a:latin typeface="Droid Sans"/>
                <a:ea typeface="Droid Sans"/>
                <a:cs typeface="Droid Sans"/>
                <a:sym typeface="Droid Sans"/>
              </a:rPr>
              <a:t>IMPLEMENTACIÓN DE UN ERP</a:t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</p:txBody>
      </p:sp>
      <p:pic>
        <p:nvPicPr>
          <p:cNvPr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575" y="644150"/>
            <a:ext cx="2438400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44336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ctrTitle"/>
          </p:nvPr>
        </p:nvSpPr>
        <p:spPr>
          <a:xfrm>
            <a:off x="311700" y="936450"/>
            <a:ext cx="8520600" cy="24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>
              <a:solidFill>
                <a:srgbClr val="434343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>
                <a:solidFill>
                  <a:srgbClr val="434343"/>
                </a:solidFill>
                <a:latin typeface="Droid Sans"/>
                <a:ea typeface="Droid Sans"/>
                <a:cs typeface="Droid Sans"/>
                <a:sym typeface="Droid Sans"/>
              </a:rPr>
              <a:t>1.- Ajuste organizacional:</a:t>
            </a:r>
            <a:r>
              <a:rPr b="0" lang="es-419" sz="1400">
                <a:solidFill>
                  <a:srgbClr val="434343"/>
                </a:solidFill>
                <a:latin typeface="Droid Sans"/>
                <a:ea typeface="Droid Sans"/>
                <a:cs typeface="Droid Sans"/>
                <a:sym typeface="Droid Sans"/>
              </a:rPr>
              <a:t> Se determinarán los principales problemas de la empresa y como el ERP los va a solucionar.</a:t>
            </a:r>
            <a:endParaRPr b="0" sz="1400">
              <a:solidFill>
                <a:srgbClr val="434343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0" lvl="0" marL="0" rtl="0" algn="just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s-419" sz="1400">
                <a:solidFill>
                  <a:srgbClr val="434343"/>
                </a:solidFill>
                <a:latin typeface="Droid Sans"/>
                <a:ea typeface="Droid Sans"/>
                <a:cs typeface="Droid Sans"/>
                <a:sym typeface="Droid Sans"/>
              </a:rPr>
              <a:t>2.- Metodología para diagnóstico:</a:t>
            </a:r>
            <a:r>
              <a:rPr b="0" lang="es-419" sz="1400">
                <a:solidFill>
                  <a:srgbClr val="434343"/>
                </a:solidFill>
                <a:latin typeface="Droid Sans"/>
                <a:ea typeface="Droid Sans"/>
                <a:cs typeface="Droid Sans"/>
                <a:sym typeface="Droid Sans"/>
              </a:rPr>
              <a:t> Donde se analizarán los procesos a ser mejorados dentro de la empresa.</a:t>
            </a:r>
            <a:endParaRPr b="0" sz="1400">
              <a:solidFill>
                <a:srgbClr val="434343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0" lvl="0" marL="0" rtl="0" algn="just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s-419" sz="1400">
                <a:solidFill>
                  <a:srgbClr val="434343"/>
                </a:solidFill>
                <a:latin typeface="Droid Sans"/>
                <a:ea typeface="Droid Sans"/>
                <a:cs typeface="Droid Sans"/>
                <a:sym typeface="Droid Sans"/>
              </a:rPr>
              <a:t>3.- Propuestas de mejora de cultura y clima organizacional:</a:t>
            </a:r>
            <a:r>
              <a:rPr b="0" lang="es-419" sz="1400">
                <a:solidFill>
                  <a:srgbClr val="434343"/>
                </a:solidFill>
                <a:latin typeface="Droid Sans"/>
                <a:ea typeface="Droid Sans"/>
                <a:cs typeface="Droid Sans"/>
                <a:sym typeface="Droid Sans"/>
              </a:rPr>
              <a:t> Se establecerán métricas  para controlar los procesos y orden dentro de la organización, así como prácticas que se deberían de realizar para mejorar el clima organizacional e incrementar la productividad.</a:t>
            </a:r>
            <a:endParaRPr b="0" sz="1400">
              <a:solidFill>
                <a:srgbClr val="434343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0" lvl="0" marL="0" rtl="0" algn="just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s-419" sz="1400">
                <a:solidFill>
                  <a:srgbClr val="434343"/>
                </a:solidFill>
                <a:latin typeface="Droid Sans"/>
                <a:ea typeface="Droid Sans"/>
                <a:cs typeface="Droid Sans"/>
                <a:sym typeface="Droid Sans"/>
              </a:rPr>
              <a:t>4.- Selección de proveedor de ERP: </a:t>
            </a:r>
            <a:r>
              <a:rPr b="0" lang="es-419" sz="1400">
                <a:solidFill>
                  <a:srgbClr val="434343"/>
                </a:solidFill>
                <a:latin typeface="Droid Sans"/>
                <a:ea typeface="Droid Sans"/>
                <a:cs typeface="Droid Sans"/>
                <a:sym typeface="Droid Sans"/>
              </a:rPr>
              <a:t>Se deberán determinar costos, beneficios y riesgos que implementar un ERP presenta.</a:t>
            </a:r>
            <a:endParaRPr b="0" sz="1400">
              <a:solidFill>
                <a:srgbClr val="434343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0" lvl="0" marL="0" rtl="0" algn="just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s-419" sz="1400">
                <a:solidFill>
                  <a:srgbClr val="434343"/>
                </a:solidFill>
                <a:latin typeface="Droid Sans"/>
                <a:ea typeface="Droid Sans"/>
                <a:cs typeface="Droid Sans"/>
                <a:sym typeface="Droid Sans"/>
              </a:rPr>
              <a:t>5.- Se realizará una evaluación económica de la inversión.</a:t>
            </a:r>
            <a:endParaRPr sz="1400">
              <a:solidFill>
                <a:srgbClr val="434343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0" lvl="0" marL="0" rtl="0" algn="just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s-419" sz="1400">
                <a:solidFill>
                  <a:srgbClr val="434343"/>
                </a:solidFill>
                <a:latin typeface="Droid Sans"/>
                <a:ea typeface="Droid Sans"/>
                <a:cs typeface="Droid Sans"/>
                <a:sym typeface="Droid Sans"/>
              </a:rPr>
              <a:t>6.- </a:t>
            </a:r>
            <a:r>
              <a:rPr b="0" lang="es-419" sz="1400">
                <a:solidFill>
                  <a:srgbClr val="434343"/>
                </a:solidFill>
                <a:latin typeface="Droid Sans"/>
                <a:ea typeface="Droid Sans"/>
                <a:cs typeface="Droid Sans"/>
                <a:sym typeface="Droid Sans"/>
              </a:rPr>
              <a:t>En concordancia con VAL IT.</a:t>
            </a:r>
            <a:endParaRPr b="0" sz="3000">
              <a:solidFill>
                <a:srgbClr val="434343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0" lvl="0" marL="0" rtl="0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Shape 85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419" sz="4800">
                <a:solidFill>
                  <a:srgbClr val="FFFFFF"/>
                </a:solidFill>
                <a:latin typeface="Droid Sans"/>
                <a:ea typeface="Droid Sans"/>
                <a:cs typeface="Droid Sans"/>
                <a:sym typeface="Droid Sans"/>
              </a:rPr>
              <a:t>      METODOLOGÍA</a:t>
            </a:r>
            <a:endParaRPr b="0" sz="4800">
              <a:solidFill>
                <a:srgbClr val="FFFFFF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pic>
        <p:nvPicPr>
          <p:cNvPr id="86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6400" y="2666375"/>
            <a:ext cx="2239525" cy="223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196F3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92" name="Shape 9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s-419" sz="4000">
                <a:solidFill>
                  <a:srgbClr val="FFFFFF"/>
                </a:solidFill>
                <a:latin typeface="Droid Sans"/>
                <a:ea typeface="Droid Sans"/>
                <a:cs typeface="Droid Sans"/>
                <a:sym typeface="Droid Sans"/>
              </a:rPr>
              <a:t>ANÁLISIS DE LA ADQUISICIÓN DE IT</a:t>
            </a:r>
            <a:endParaRPr b="0" sz="4000">
              <a:solidFill>
                <a:srgbClr val="FFFFFF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pic>
        <p:nvPicPr>
          <p:cNvPr descr="2017-06-11.png"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300" y="392150"/>
            <a:ext cx="3432824" cy="25052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2017-06-11 (1).png" id="94" name="Shape 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54975" y="355263"/>
            <a:ext cx="3524675" cy="2579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D9EEB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ctrTitle"/>
          </p:nvPr>
        </p:nvSpPr>
        <p:spPr>
          <a:xfrm>
            <a:off x="311700" y="522450"/>
            <a:ext cx="8520600" cy="409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s-419" sz="180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rPr>
              <a:t>Debido a la confidencialidad que maneja la empresa, no nos proporcionaron los datos precisos de los involucrados en la inversión de la empresa. Los únicos datos que obtuvimos es que los que pertenecen a la inversión de la empresa son:</a:t>
            </a:r>
            <a:endParaRPr b="0" sz="1800">
              <a:solidFill>
                <a:srgbClr val="000000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solidFill>
                <a:srgbClr val="000000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-228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s-419" sz="180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rPr>
              <a:t>2 Dueños (35% para cada uno)</a:t>
            </a:r>
            <a:endParaRPr b="0" sz="1800">
              <a:solidFill>
                <a:srgbClr val="000000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-228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s-419" sz="180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rPr>
              <a:t>3 Inversionistas (10% para cada inversionista)</a:t>
            </a:r>
            <a:endParaRPr b="0" sz="1800">
              <a:solidFill>
                <a:srgbClr val="000000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-228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solidFill>
                <a:srgbClr val="000000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s-419" sz="180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rPr>
              <a:t>Nos guiamos en las metas establecidas en el manual de COBIT para poder conocer cuáles eran las principales necesidades de los stakeholders y de esta manera satisfacerlas ya que son los principales interesados en la implementación del sistema para mejorar los procesos dentro de la organización.</a:t>
            </a:r>
            <a:endParaRPr b="0" sz="1800">
              <a:solidFill>
                <a:srgbClr val="000000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-228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1579B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ctrTitle"/>
          </p:nvPr>
        </p:nvSpPr>
        <p:spPr>
          <a:xfrm>
            <a:off x="311700" y="239750"/>
            <a:ext cx="8520600" cy="265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rgbClr val="434343"/>
                </a:solidFill>
                <a:latin typeface="Droid Sans"/>
                <a:ea typeface="Droid Sans"/>
                <a:cs typeface="Droid Sans"/>
                <a:sym typeface="Droid Sans"/>
              </a:rPr>
              <a:t>Proceso de distribución de producto:</a:t>
            </a:r>
            <a:r>
              <a:rPr b="0" lang="es-419" sz="1800">
                <a:solidFill>
                  <a:srgbClr val="434343"/>
                </a:solidFill>
                <a:latin typeface="Droid Sans"/>
                <a:ea typeface="Droid Sans"/>
                <a:cs typeface="Droid Sans"/>
                <a:sym typeface="Droid Sans"/>
              </a:rPr>
              <a:t> Sólo se cuenta con una unidad de transporte, falta de optimización de rutas.</a:t>
            </a:r>
            <a:endParaRPr b="0" sz="1800">
              <a:solidFill>
                <a:srgbClr val="434343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0" lvl="0" marL="0" rtl="0" algn="just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rgbClr val="434343"/>
                </a:solidFill>
                <a:latin typeface="Droid Sans"/>
                <a:ea typeface="Droid Sans"/>
                <a:cs typeface="Droid Sans"/>
                <a:sym typeface="Droid Sans"/>
              </a:rPr>
              <a:t>Proceso de recolección de materia prima:</a:t>
            </a:r>
            <a:r>
              <a:rPr b="0" lang="es-419" sz="1800">
                <a:solidFill>
                  <a:srgbClr val="434343"/>
                </a:solidFill>
                <a:latin typeface="Droid Sans"/>
                <a:ea typeface="Droid Sans"/>
                <a:cs typeface="Droid Sans"/>
                <a:sym typeface="Droid Sans"/>
              </a:rPr>
              <a:t> Sólo una unidad de transporte, falta de control sobre las cantidades de materia prima.</a:t>
            </a:r>
            <a:endParaRPr b="0" sz="1800">
              <a:solidFill>
                <a:srgbClr val="434343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0" lvl="0" marL="0" rtl="0" algn="just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rgbClr val="434343"/>
                </a:solidFill>
                <a:latin typeface="Droid Sans"/>
                <a:ea typeface="Droid Sans"/>
                <a:cs typeface="Droid Sans"/>
                <a:sym typeface="Droid Sans"/>
              </a:rPr>
              <a:t>Proceso de producción:</a:t>
            </a:r>
            <a:r>
              <a:rPr b="0" lang="es-419" sz="1800">
                <a:solidFill>
                  <a:srgbClr val="434343"/>
                </a:solidFill>
                <a:latin typeface="Droid Sans"/>
                <a:ea typeface="Droid Sans"/>
                <a:cs typeface="Droid Sans"/>
                <a:sym typeface="Droid Sans"/>
              </a:rPr>
              <a:t> Falta de comunicación con almacenes.</a:t>
            </a:r>
            <a:endParaRPr b="0" sz="1800">
              <a:solidFill>
                <a:srgbClr val="434343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rgbClr val="434343"/>
                </a:solidFill>
                <a:latin typeface="Droid Sans"/>
                <a:ea typeface="Droid Sans"/>
                <a:cs typeface="Droid Sans"/>
                <a:sym typeface="Droid Sans"/>
              </a:rPr>
              <a:t>Procesos de costos,cobranzas y pagos:</a:t>
            </a:r>
            <a:r>
              <a:rPr b="0" lang="es-419" sz="1800">
                <a:solidFill>
                  <a:srgbClr val="434343"/>
                </a:solidFill>
                <a:latin typeface="Droid Sans"/>
                <a:ea typeface="Droid Sans"/>
                <a:cs typeface="Droid Sans"/>
                <a:sym typeface="Droid Sans"/>
              </a:rPr>
              <a:t> Falta de integración.</a:t>
            </a:r>
            <a:endParaRPr b="0" sz="1800">
              <a:solidFill>
                <a:srgbClr val="434343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05" name="Shape 105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s-419"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ANÁLISIS Y MODELADO DE PROCESOS</a:t>
            </a:r>
            <a:endParaRPr b="0" sz="4000">
              <a:solidFill>
                <a:srgbClr val="FFFFFF"/>
              </a:solidFill>
            </a:endParaRPr>
          </a:p>
        </p:txBody>
      </p:sp>
      <p:pic>
        <p:nvPicPr>
          <p:cNvPr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7425" y="1747013"/>
            <a:ext cx="1414875" cy="141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Shape 10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38446" y="3440725"/>
            <a:ext cx="1605550" cy="160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idx="2" type="body"/>
          </p:nvPr>
        </p:nvSpPr>
        <p:spPr>
          <a:xfrm>
            <a:off x="4808050" y="698850"/>
            <a:ext cx="3969600" cy="32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PROCESO ACTUAL DE DISTRIBUCIÓN DE PRODUCTO</a:t>
            </a:r>
            <a:endParaRPr sz="24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6675" y="0"/>
            <a:ext cx="3654225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Shape 1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25150" y="2568550"/>
            <a:ext cx="2438400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