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2"/>
  </p:notesMasterIdLst>
  <p:sldIdLst>
    <p:sldId id="256" r:id="rId2"/>
    <p:sldId id="258" r:id="rId3"/>
    <p:sldId id="266" r:id="rId4"/>
    <p:sldId id="265" r:id="rId5"/>
    <p:sldId id="269" r:id="rId6"/>
    <p:sldId id="276" r:id="rId7"/>
    <p:sldId id="257" r:id="rId8"/>
    <p:sldId id="260" r:id="rId9"/>
    <p:sldId id="268" r:id="rId10"/>
    <p:sldId id="261" r:id="rId11"/>
    <p:sldId id="272" r:id="rId12"/>
    <p:sldId id="270" r:id="rId13"/>
    <p:sldId id="271" r:id="rId14"/>
    <p:sldId id="262" r:id="rId15"/>
    <p:sldId id="273" r:id="rId16"/>
    <p:sldId id="267" r:id="rId17"/>
    <p:sldId id="263" r:id="rId18"/>
    <p:sldId id="274" r:id="rId19"/>
    <p:sldId id="275"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C356"/>
    <a:srgbClr val="FFEB3B"/>
    <a:srgbClr val="1E88E5"/>
    <a:srgbClr val="ED7D31"/>
    <a:srgbClr val="99D35B"/>
    <a:srgbClr val="EB5252"/>
    <a:srgbClr val="FF66C1"/>
    <a:srgbClr val="37BFA8"/>
    <a:srgbClr val="00B0F0"/>
    <a:srgbClr val="7B94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83FEB-4821-44B9-8216-7E2AB8C4E4CA}" type="datetimeFigureOut">
              <a:rPr lang="en-US" smtClean="0"/>
              <a:t>5/31/2017</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56653-3FAA-4A08-9264-04D2EABBFCC6}" type="slidenum">
              <a:rPr lang="en-US" smtClean="0"/>
              <a:t>‹Nº›</a:t>
            </a:fld>
            <a:endParaRPr lang="en-US"/>
          </a:p>
        </p:txBody>
      </p:sp>
    </p:spTree>
    <p:extLst>
      <p:ext uri="{BB962C8B-B14F-4D97-AF65-F5344CB8AC3E}">
        <p14:creationId xmlns:p14="http://schemas.microsoft.com/office/powerpoint/2010/main" val="100501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7" name="Date Placeholder 6"/>
          <p:cNvSpPr>
            <a:spLocks noGrp="1"/>
          </p:cNvSpPr>
          <p:nvPr>
            <p:ph type="dt" sz="half" idx="10"/>
          </p:nvPr>
        </p:nvSpPr>
        <p:spPr/>
        <p:txBody>
          <a:bodyPr/>
          <a:lstStyle/>
          <a:p>
            <a:fld id="{BD78B3A1-BCE0-40BE-A29E-CBCFF4BFB288}" type="datetime1">
              <a:rPr lang="en-US" smtClean="0"/>
              <a:t>5/31/2017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908EBB-618B-4327-8D40-8A8B9AEC938F}" type="datetime1">
              <a:rPr lang="en-US" smtClean="0"/>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F88AE5-A94F-49AC-8396-1A70C77FB7E2}" type="datetime1">
              <a:rPr lang="en-US" smtClean="0"/>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30DE28C-5B25-42C4-BDB8-B69F2C677609}" type="datetime1">
              <a:rPr lang="en-US" smtClean="0"/>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A608D17-3F3D-4A82-A489-F6CECD5BD32C}" type="datetime1">
              <a:rPr lang="en-US" smtClean="0"/>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5856C06-0DB4-43C9-9060-F1E57D722EFB}" type="datetime1">
              <a:rPr lang="en-US" smtClean="0"/>
              <a:t>5/31/2017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CE6A923-B9E1-4576-AF20-57D9296FF4BB}" type="datetime1">
              <a:rPr lang="en-US" smtClean="0"/>
              <a:t>5/31/2017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C04977F-D93B-49E0-82FE-639B8796529A}" type="datetime1">
              <a:rPr lang="en-US" smtClean="0"/>
              <a:t>5/31/2017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1D5D2-A944-47C6-B3AB-405332A66794}" type="datetime1">
              <a:rPr lang="en-US" smtClean="0"/>
              <a:t>5/31/2017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Editar el estilo de texto del patrón</a:t>
            </a:r>
          </a:p>
        </p:txBody>
      </p:sp>
      <p:sp>
        <p:nvSpPr>
          <p:cNvPr id="5" name="Date Placeholder 4"/>
          <p:cNvSpPr>
            <a:spLocks noGrp="1"/>
          </p:cNvSpPr>
          <p:nvPr>
            <p:ph type="dt" sz="half" idx="10"/>
          </p:nvPr>
        </p:nvSpPr>
        <p:spPr/>
        <p:txBody>
          <a:bodyPr/>
          <a:lstStyle/>
          <a:p>
            <a:fld id="{385001FD-FCB7-485A-8852-23C5DEA0B0C0}" type="datetime1">
              <a:rPr lang="en-US" smtClean="0"/>
              <a:t>5/31/2017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Date Placeholder 8"/>
          <p:cNvSpPr>
            <a:spLocks noGrp="1"/>
          </p:cNvSpPr>
          <p:nvPr>
            <p:ph type="dt" sz="half" idx="10"/>
          </p:nvPr>
        </p:nvSpPr>
        <p:spPr/>
        <p:txBody>
          <a:bodyPr/>
          <a:lstStyle/>
          <a:p>
            <a:fld id="{93F5E45A-1A64-4ED9-AF86-4A3EFC5C5485}" type="datetime1">
              <a:rPr lang="en-US" smtClean="0"/>
              <a:t>5/31/2017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EA0ECC3-1F03-4013-8EDA-75581C2E349B}" type="datetime1">
              <a:rPr lang="en-US" smtClean="0"/>
              <a:t>5/31/2017</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p:cNvPicPr>
            <a:picLocks noChangeAspect="1"/>
          </p:cNvPicPr>
          <p:nvPr/>
        </p:nvPicPr>
        <p:blipFill>
          <a:blip r:embed="rId2"/>
          <a:stretch>
            <a:fillRect/>
          </a:stretch>
        </p:blipFill>
        <p:spPr>
          <a:xfrm>
            <a:off x="6256867" y="1692279"/>
            <a:ext cx="5299677" cy="1046686"/>
          </a:xfrm>
          <a:prstGeom prst="rect">
            <a:avLst/>
          </a:prstGeom>
        </p:spPr>
      </p:pic>
      <p:pic>
        <p:nvPicPr>
          <p:cNvPr id="6" name="Imagen 5"/>
          <p:cNvPicPr>
            <a:picLocks noChangeAspect="1"/>
          </p:cNvPicPr>
          <p:nvPr/>
        </p:nvPicPr>
        <p:blipFill>
          <a:blip r:embed="rId3"/>
          <a:stretch>
            <a:fillRect/>
          </a:stretch>
        </p:blipFill>
        <p:spPr>
          <a:xfrm>
            <a:off x="443595" y="1692279"/>
            <a:ext cx="5981066" cy="1046686"/>
          </a:xfrm>
          <a:prstGeom prst="rect">
            <a:avLst/>
          </a:prstGeom>
        </p:spPr>
      </p:pic>
      <p:sp>
        <p:nvSpPr>
          <p:cNvPr id="2" name="Título 1"/>
          <p:cNvSpPr>
            <a:spLocks noGrp="1"/>
          </p:cNvSpPr>
          <p:nvPr>
            <p:ph type="ctrTitle"/>
          </p:nvPr>
        </p:nvSpPr>
        <p:spPr>
          <a:xfrm>
            <a:off x="609601" y="4385066"/>
            <a:ext cx="10923638" cy="1349096"/>
          </a:xfrm>
        </p:spPr>
        <p:txBody>
          <a:bodyPr>
            <a:normAutofit/>
          </a:bodyPr>
          <a:lstStyle/>
          <a:p>
            <a:r>
              <a:rPr lang="es-ES" sz="8000" dirty="0">
                <a:latin typeface="Droid Sans" panose="020B0606030804020204" pitchFamily="34" charset="0"/>
                <a:ea typeface="Droid Sans" panose="020B0606030804020204" pitchFamily="34" charset="0"/>
                <a:cs typeface="Droid Sans" panose="020B0606030804020204" pitchFamily="34" charset="0"/>
              </a:rPr>
              <a:t>SCENARIO 1</a:t>
            </a:r>
            <a:endParaRPr lang="en-US" sz="8000" dirty="0">
              <a:latin typeface="Droid Sans" panose="020B0606030804020204" pitchFamily="34" charset="0"/>
              <a:ea typeface="Droid Sans" panose="020B0606030804020204" pitchFamily="34" charset="0"/>
              <a:cs typeface="Droid Sans" panose="020B0606030804020204" pitchFamily="34" charset="0"/>
            </a:endParaRPr>
          </a:p>
        </p:txBody>
      </p:sp>
      <p:pic>
        <p:nvPicPr>
          <p:cNvPr id="8" name="Imagen 7"/>
          <p:cNvPicPr>
            <a:picLocks noChangeAspect="1"/>
          </p:cNvPicPr>
          <p:nvPr/>
        </p:nvPicPr>
        <p:blipFill>
          <a:blip r:embed="rId4"/>
          <a:stretch>
            <a:fillRect/>
          </a:stretch>
        </p:blipFill>
        <p:spPr>
          <a:xfrm>
            <a:off x="7816274" y="1807865"/>
            <a:ext cx="931100" cy="931100"/>
          </a:xfrm>
          <a:prstGeom prst="rect">
            <a:avLst/>
          </a:prstGeom>
        </p:spPr>
      </p:pic>
      <p:pic>
        <p:nvPicPr>
          <p:cNvPr id="10" name="Imagen 9" descr="Imagen que contiene cosa, objeto&#10;&#10;Descripción generada con confianza alta"/>
          <p:cNvPicPr>
            <a:picLocks noChangeAspect="1"/>
          </p:cNvPicPr>
          <p:nvPr/>
        </p:nvPicPr>
        <p:blipFill>
          <a:blip r:embed="rId5"/>
          <a:stretch>
            <a:fillRect/>
          </a:stretch>
        </p:blipFill>
        <p:spPr>
          <a:xfrm>
            <a:off x="6527083" y="1809303"/>
            <a:ext cx="812635" cy="812635"/>
          </a:xfrm>
          <a:prstGeom prst="rect">
            <a:avLst/>
          </a:prstGeom>
        </p:spPr>
      </p:pic>
      <p:pic>
        <p:nvPicPr>
          <p:cNvPr id="13" name="Imagen 12" descr="Imagen que contiene gráficos vectoriales&#10;&#10;Descripción generada con confianza alta"/>
          <p:cNvPicPr>
            <a:picLocks noChangeAspect="1"/>
          </p:cNvPicPr>
          <p:nvPr/>
        </p:nvPicPr>
        <p:blipFill>
          <a:blip r:embed="rId6"/>
          <a:stretch>
            <a:fillRect/>
          </a:stretch>
        </p:blipFill>
        <p:spPr>
          <a:xfrm>
            <a:off x="9069107" y="1734552"/>
            <a:ext cx="1004413" cy="1004413"/>
          </a:xfrm>
          <a:prstGeom prst="rect">
            <a:avLst/>
          </a:prstGeom>
        </p:spPr>
      </p:pic>
      <p:pic>
        <p:nvPicPr>
          <p:cNvPr id="15" name="Imagen 14"/>
          <p:cNvPicPr>
            <a:picLocks noChangeAspect="1"/>
          </p:cNvPicPr>
          <p:nvPr/>
        </p:nvPicPr>
        <p:blipFill>
          <a:blip r:embed="rId7"/>
          <a:stretch>
            <a:fillRect/>
          </a:stretch>
        </p:blipFill>
        <p:spPr>
          <a:xfrm>
            <a:off x="10435167" y="1709910"/>
            <a:ext cx="1011419" cy="1011419"/>
          </a:xfrm>
          <a:prstGeom prst="rect">
            <a:avLst/>
          </a:prstGeom>
        </p:spPr>
      </p:pic>
      <p:pic>
        <p:nvPicPr>
          <p:cNvPr id="17" name="Imagen 16" descr="Imagen que contiene imágenes prediseñadas&#10;&#10;Descripción generada con confianza alta"/>
          <p:cNvPicPr>
            <a:picLocks noChangeAspect="1"/>
          </p:cNvPicPr>
          <p:nvPr/>
        </p:nvPicPr>
        <p:blipFill>
          <a:blip r:embed="rId8"/>
          <a:stretch>
            <a:fillRect/>
          </a:stretch>
        </p:blipFill>
        <p:spPr>
          <a:xfrm>
            <a:off x="5396656" y="1807865"/>
            <a:ext cx="892149" cy="892149"/>
          </a:xfrm>
          <a:prstGeom prst="rect">
            <a:avLst/>
          </a:prstGeom>
        </p:spPr>
      </p:pic>
      <p:pic>
        <p:nvPicPr>
          <p:cNvPr id="19" name="Imagen 18"/>
          <p:cNvPicPr>
            <a:picLocks noChangeAspect="1"/>
          </p:cNvPicPr>
          <p:nvPr/>
        </p:nvPicPr>
        <p:blipFill>
          <a:blip r:embed="rId9"/>
          <a:stretch>
            <a:fillRect/>
          </a:stretch>
        </p:blipFill>
        <p:spPr>
          <a:xfrm>
            <a:off x="2977488" y="1734552"/>
            <a:ext cx="913280" cy="913280"/>
          </a:xfrm>
          <a:prstGeom prst="rect">
            <a:avLst/>
          </a:prstGeom>
        </p:spPr>
      </p:pic>
      <p:pic>
        <p:nvPicPr>
          <p:cNvPr id="21" name="Imagen 20"/>
          <p:cNvPicPr>
            <a:picLocks noChangeAspect="1"/>
          </p:cNvPicPr>
          <p:nvPr/>
        </p:nvPicPr>
        <p:blipFill>
          <a:blip r:embed="rId10"/>
          <a:stretch>
            <a:fillRect/>
          </a:stretch>
        </p:blipFill>
        <p:spPr>
          <a:xfrm>
            <a:off x="1641442" y="1610561"/>
            <a:ext cx="1110768" cy="1110768"/>
          </a:xfrm>
          <a:prstGeom prst="rect">
            <a:avLst/>
          </a:prstGeom>
        </p:spPr>
      </p:pic>
      <p:pic>
        <p:nvPicPr>
          <p:cNvPr id="23" name="Imagen 22" descr="Imagen que contiene texto&#10;&#10;Descripción generada con confianza alta"/>
          <p:cNvPicPr>
            <a:picLocks noChangeAspect="1"/>
          </p:cNvPicPr>
          <p:nvPr/>
        </p:nvPicPr>
        <p:blipFill>
          <a:blip r:embed="rId11"/>
          <a:stretch>
            <a:fillRect/>
          </a:stretch>
        </p:blipFill>
        <p:spPr>
          <a:xfrm>
            <a:off x="596444" y="1755683"/>
            <a:ext cx="892149" cy="892149"/>
          </a:xfrm>
          <a:prstGeom prst="rect">
            <a:avLst/>
          </a:prstGeom>
        </p:spPr>
      </p:pic>
      <p:sp>
        <p:nvSpPr>
          <p:cNvPr id="24" name="Rectángulo 23"/>
          <p:cNvSpPr/>
          <p:nvPr/>
        </p:nvSpPr>
        <p:spPr>
          <a:xfrm>
            <a:off x="3995225" y="1692279"/>
            <a:ext cx="1265575" cy="1046686"/>
          </a:xfrm>
          <a:prstGeom prst="rect">
            <a:avLst/>
          </a:prstGeom>
          <a:solidFill>
            <a:srgbClr val="FF6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Imagen 25" descr="Imagen que contiene texto&#10;&#10;Descripción generada con confianza alta"/>
          <p:cNvPicPr>
            <a:picLocks noChangeAspect="1"/>
          </p:cNvPicPr>
          <p:nvPr/>
        </p:nvPicPr>
        <p:blipFill>
          <a:blip r:embed="rId12"/>
          <a:stretch>
            <a:fillRect/>
          </a:stretch>
        </p:blipFill>
        <p:spPr>
          <a:xfrm>
            <a:off x="4211555" y="1720105"/>
            <a:ext cx="963303" cy="963303"/>
          </a:xfrm>
          <a:prstGeom prst="rect">
            <a:avLst/>
          </a:prstGeom>
        </p:spPr>
      </p:pic>
      <p:sp>
        <p:nvSpPr>
          <p:cNvPr id="3" name="Marcador de número de diapositiva 2"/>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61834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5252"/>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6656" y="393896"/>
            <a:ext cx="10753725" cy="6049108"/>
          </a:xfrm>
          <a:solidFill>
            <a:srgbClr val="EB5252"/>
          </a:solidFill>
        </p:spPr>
        <p:txBody>
          <a:bodyPr>
            <a:normAutofit fontScale="77500" lnSpcReduction="20000"/>
          </a:bodyPr>
          <a:lstStyle/>
          <a:p>
            <a:pPr marL="0" indent="0" algn="ctr">
              <a:buNone/>
            </a:pPr>
            <a:endParaRPr lang="es-ES" sz="52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pPr marL="0" indent="0">
              <a:buNone/>
            </a:pPr>
            <a:r>
              <a:rPr lang="es-ES" sz="6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DETECTION AND ANALYSIS / STEP 1</a:t>
            </a:r>
            <a:endParaRPr lang="en-US" sz="6200" b="1"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n-US" sz="2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*What precursors of the incident, if any, might the organization detect?</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-Web server log entries that show the usage of a vulnerability scanner</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-Network capacity tool predicts a big transit of packages coming.</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-Network capacity tool predicts improvements needed in the network architecture for further applications.</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-Software notice of new update available.</a:t>
            </a:r>
          </a:p>
          <a:p>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-Antivirus software denies entry from unknown sources</a:t>
            </a:r>
          </a:p>
          <a:p>
            <a:r>
              <a:rPr lang="es-ES" sz="2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What indicators of the incident might the organization detect? </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-An application registers multiple failed login attempts from an unfamiliar remote system.</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-Antivirus software triggered alerts of unidentified packages coming.</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-A member of the organization’s networking staff responds to alerts from a Internet border router.</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-An unusual large volume of UDP packets are found.</a:t>
            </a:r>
          </a:p>
          <a:p>
            <a:pPr lvl="0"/>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-Internet bandwidth is being consume rapidly.</a:t>
            </a:r>
          </a:p>
        </p:txBody>
      </p:sp>
      <p:pic>
        <p:nvPicPr>
          <p:cNvPr id="5" name="Imagen 4" descr="Imagen que contiene imágenes prediseñadas&#10;&#10;Descripción generada con confianza alta"/>
          <p:cNvPicPr>
            <a:picLocks noChangeAspect="1"/>
          </p:cNvPicPr>
          <p:nvPr/>
        </p:nvPicPr>
        <p:blipFill>
          <a:blip r:embed="rId2"/>
          <a:stretch>
            <a:fillRect/>
          </a:stretch>
        </p:blipFill>
        <p:spPr>
          <a:xfrm>
            <a:off x="10129788" y="5437497"/>
            <a:ext cx="1300593" cy="1300593"/>
          </a:xfrm>
          <a:prstGeom prst="rect">
            <a:avLst/>
          </a:prstGeom>
        </p:spPr>
      </p:pic>
      <p:pic>
        <p:nvPicPr>
          <p:cNvPr id="7" name="Imagen 6" descr="Imagen que contiene gráficos vectoriales&#10;&#10;Descripción generada con confianza alta"/>
          <p:cNvPicPr>
            <a:picLocks noChangeAspect="1"/>
          </p:cNvPicPr>
          <p:nvPr/>
        </p:nvPicPr>
        <p:blipFill>
          <a:blip r:embed="rId3"/>
          <a:stretch>
            <a:fillRect/>
          </a:stretch>
        </p:blipFill>
        <p:spPr>
          <a:xfrm>
            <a:off x="7330774" y="5437496"/>
            <a:ext cx="1300593" cy="1300593"/>
          </a:xfrm>
          <a:prstGeom prst="rect">
            <a:avLst/>
          </a:prstGeom>
        </p:spPr>
      </p:pic>
      <p:pic>
        <p:nvPicPr>
          <p:cNvPr id="9" name="Imagen 8" descr="Imagen que contiene imágenes prediseñadas&#10;&#10;Descripción generada con confianza alta"/>
          <p:cNvPicPr>
            <a:picLocks noChangeAspect="1"/>
          </p:cNvPicPr>
          <p:nvPr/>
        </p:nvPicPr>
        <p:blipFill>
          <a:blip r:embed="rId4"/>
          <a:stretch>
            <a:fillRect/>
          </a:stretch>
        </p:blipFill>
        <p:spPr>
          <a:xfrm>
            <a:off x="10780084" y="3031922"/>
            <a:ext cx="1300593" cy="1300593"/>
          </a:xfrm>
          <a:prstGeom prst="rect">
            <a:avLst/>
          </a:prstGeom>
        </p:spPr>
      </p:pic>
      <p:sp>
        <p:nvSpPr>
          <p:cNvPr id="2" name="Marcador de número de diapositiva 1"/>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46856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525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57224" y="499532"/>
            <a:ext cx="10772775" cy="6182622"/>
          </a:xfrm>
          <a:solidFill>
            <a:srgbClr val="EB5252"/>
          </a:solidFill>
        </p:spPr>
        <p:txBody>
          <a:bodyPr>
            <a:normAutofit fontScale="90000"/>
          </a:bodyPr>
          <a:lstStyle/>
          <a:p>
            <a:pPr>
              <a:lnSpc>
                <a:spcPct val="150000"/>
              </a:lnSpc>
            </a:pPr>
            <a:b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b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b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b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r>
              <a:rPr lang="es-ES" sz="27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7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To which people and groups within the organization would the team report the incident?</a:t>
            </a:r>
            <a:br>
              <a:rPr lang="en-US" sz="27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200" dirty="0">
                <a:latin typeface="Droid Sans" panose="020B0606030804020204" pitchFamily="34" charset="0"/>
                <a:ea typeface="Droid Sans" panose="020B0606030804020204" pitchFamily="34" charset="0"/>
                <a:cs typeface="Droid Sans" panose="020B0606030804020204" pitchFamily="34" charset="0"/>
              </a:rPr>
              <a:t>CIO</a:t>
            </a:r>
            <a:br>
              <a:rPr lang="en-US" sz="2200" dirty="0">
                <a:latin typeface="Droid Sans" panose="020B0606030804020204" pitchFamily="34" charset="0"/>
                <a:ea typeface="Droid Sans" panose="020B0606030804020204" pitchFamily="34" charset="0"/>
                <a:cs typeface="Droid Sans" panose="020B0606030804020204" pitchFamily="34" charset="0"/>
              </a:rPr>
            </a:br>
            <a:r>
              <a:rPr lang="en-US" sz="2200" dirty="0">
                <a:latin typeface="Droid Sans" panose="020B0606030804020204" pitchFamily="34" charset="0"/>
                <a:ea typeface="Droid Sans" panose="020B0606030804020204" pitchFamily="34" charset="0"/>
                <a:cs typeface="Droid Sans" panose="020B0606030804020204" pitchFamily="34" charset="0"/>
              </a:rPr>
              <a:t>-Head of information security</a:t>
            </a:r>
            <a:br>
              <a:rPr lang="en-US" sz="2200" dirty="0">
                <a:latin typeface="Droid Sans" panose="020B0606030804020204" pitchFamily="34" charset="0"/>
                <a:ea typeface="Droid Sans" panose="020B0606030804020204" pitchFamily="34" charset="0"/>
                <a:cs typeface="Droid Sans" panose="020B0606030804020204" pitchFamily="34" charset="0"/>
              </a:rPr>
            </a:br>
            <a:r>
              <a:rPr lang="en-US" sz="2200" dirty="0">
                <a:latin typeface="Droid Sans" panose="020B0606030804020204" pitchFamily="34" charset="0"/>
                <a:ea typeface="Droid Sans" panose="020B0606030804020204" pitchFamily="34" charset="0"/>
                <a:cs typeface="Droid Sans" panose="020B0606030804020204" pitchFamily="34" charset="0"/>
              </a:rPr>
              <a:t>-Systems owners</a:t>
            </a:r>
            <a:br>
              <a:rPr lang="en-US" sz="2200" dirty="0">
                <a:latin typeface="Droid Sans" panose="020B0606030804020204" pitchFamily="34" charset="0"/>
                <a:ea typeface="Droid Sans" panose="020B0606030804020204" pitchFamily="34" charset="0"/>
                <a:cs typeface="Droid Sans" panose="020B0606030804020204" pitchFamily="34" charset="0"/>
              </a:rPr>
            </a:br>
            <a:r>
              <a:rPr lang="en-US" sz="2200" dirty="0">
                <a:latin typeface="Droid Sans" panose="020B0606030804020204" pitchFamily="34" charset="0"/>
                <a:ea typeface="Droid Sans" panose="020B0606030804020204" pitchFamily="34" charset="0"/>
                <a:cs typeface="Droid Sans" panose="020B0606030804020204" pitchFamily="34" charset="0"/>
              </a:rPr>
              <a:t>-The management group(In order to report the incident and stablish the response policy for this kind of incidents)</a:t>
            </a:r>
            <a:br>
              <a:rPr lang="en-US" sz="2200" dirty="0">
                <a:latin typeface="Droid Sans" panose="020B0606030804020204" pitchFamily="34" charset="0"/>
                <a:ea typeface="Droid Sans" panose="020B0606030804020204" pitchFamily="34" charset="0"/>
                <a:cs typeface="Droid Sans" panose="020B0606030804020204" pitchFamily="34" charset="0"/>
              </a:rPr>
            </a:br>
            <a:r>
              <a:rPr lang="en-US" sz="2200" dirty="0">
                <a:latin typeface="Droid Sans" panose="020B0606030804020204" pitchFamily="34" charset="0"/>
                <a:ea typeface="Droid Sans" panose="020B0606030804020204" pitchFamily="34" charset="0"/>
                <a:cs typeface="Droid Sans" panose="020B0606030804020204" pitchFamily="34" charset="0"/>
              </a:rPr>
              <a:t>-IT head leader and support team</a:t>
            </a:r>
            <a:br>
              <a:rPr lang="en-US" sz="2200" dirty="0">
                <a:latin typeface="Droid Sans" panose="020B0606030804020204" pitchFamily="34" charset="0"/>
                <a:ea typeface="Droid Sans" panose="020B0606030804020204" pitchFamily="34" charset="0"/>
                <a:cs typeface="Droid Sans" panose="020B0606030804020204" pitchFamily="34" charset="0"/>
              </a:rPr>
            </a:br>
            <a:r>
              <a:rPr lang="en-US" sz="2200" dirty="0">
                <a:latin typeface="Droid Sans" panose="020B0606030804020204" pitchFamily="34" charset="0"/>
                <a:ea typeface="Droid Sans" panose="020B0606030804020204" pitchFamily="34" charset="0"/>
                <a:cs typeface="Droid Sans" panose="020B0606030804020204" pitchFamily="34" charset="0"/>
              </a:rPr>
              <a:t>-Information Assurance team (In case we need to alter secure controls such as firewalls, privileges, passwords etc.)</a:t>
            </a:r>
            <a:br>
              <a:rPr lang="en-US" sz="2200" dirty="0">
                <a:latin typeface="Droid Sans" panose="020B0606030804020204" pitchFamily="34" charset="0"/>
                <a:ea typeface="Droid Sans" panose="020B0606030804020204" pitchFamily="34" charset="0"/>
                <a:cs typeface="Droid Sans" panose="020B0606030804020204" pitchFamily="34" charset="0"/>
              </a:rPr>
            </a:br>
            <a:r>
              <a:rPr lang="en-US" sz="2200" dirty="0">
                <a:latin typeface="Droid Sans" panose="020B0606030804020204" pitchFamily="34" charset="0"/>
                <a:ea typeface="Droid Sans" panose="020B0606030804020204" pitchFamily="34" charset="0"/>
                <a:cs typeface="Droid Sans" panose="020B0606030804020204" pitchFamily="34" charset="0"/>
              </a:rPr>
              <a:t>-Business Continuity Planning team (To ensure that incident response policies and procedures and business continuity processes are coordinated)</a:t>
            </a:r>
            <a:br>
              <a:rPr lang="en-US" sz="2200" dirty="0">
                <a:latin typeface="Droid Sans" panose="020B0606030804020204" pitchFamily="34" charset="0"/>
                <a:ea typeface="Droid Sans" panose="020B0606030804020204" pitchFamily="34" charset="0"/>
                <a:cs typeface="Droid Sans" panose="020B0606030804020204" pitchFamily="34" charset="0"/>
              </a:rPr>
            </a:br>
            <a:br>
              <a:rPr lang="en-US" b="1"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endParaRPr lang="en-US" dirty="0"/>
          </a:p>
        </p:txBody>
      </p:sp>
      <p:pic>
        <p:nvPicPr>
          <p:cNvPr id="5" name="Imagen 4"/>
          <p:cNvPicPr>
            <a:picLocks noChangeAspect="1"/>
          </p:cNvPicPr>
          <p:nvPr/>
        </p:nvPicPr>
        <p:blipFill>
          <a:blip r:embed="rId2"/>
          <a:stretch>
            <a:fillRect/>
          </a:stretch>
        </p:blipFill>
        <p:spPr>
          <a:xfrm>
            <a:off x="6979082" y="1400069"/>
            <a:ext cx="1300593" cy="1300593"/>
          </a:xfrm>
          <a:prstGeom prst="rect">
            <a:avLst/>
          </a:prstGeom>
        </p:spPr>
      </p:pic>
      <p:sp>
        <p:nvSpPr>
          <p:cNvPr id="3" name="Marcador de número de diapositiva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28744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captura de pantalla&#10;&#10;Descripción generada con confianza muy alta"/>
          <p:cNvPicPr>
            <a:picLocks noChangeAspect="1"/>
          </p:cNvPicPr>
          <p:nvPr/>
        </p:nvPicPr>
        <p:blipFill>
          <a:blip r:embed="rId2"/>
          <a:stretch>
            <a:fillRect/>
          </a:stretch>
        </p:blipFill>
        <p:spPr>
          <a:xfrm>
            <a:off x="643464" y="1258987"/>
            <a:ext cx="6266016" cy="4325827"/>
          </a:xfrm>
          <a:prstGeom prst="rect">
            <a:avLst/>
          </a:prstGeom>
        </p:spPr>
      </p:pic>
      <p:sp>
        <p:nvSpPr>
          <p:cNvPr id="2" name="Título 1"/>
          <p:cNvSpPr>
            <a:spLocks noGrp="1"/>
          </p:cNvSpPr>
          <p:nvPr>
            <p:ph type="title"/>
          </p:nvPr>
        </p:nvSpPr>
        <p:spPr>
          <a:xfrm>
            <a:off x="8222955" y="770466"/>
            <a:ext cx="3467051" cy="4618951"/>
          </a:xfrm>
        </p:spPr>
        <p:txBody>
          <a:bodyPr vert="horz" lIns="91440" tIns="45720" rIns="91440" bIns="45720" rtlCol="0" anchor="b">
            <a:noAutofit/>
          </a:bodyPr>
          <a:lstStyle/>
          <a:p>
            <a:pPr>
              <a:lnSpc>
                <a:spcPct val="80000"/>
              </a:lnSpc>
            </a:pPr>
            <a:r>
              <a:rPr lang="en-US" sz="4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How would the incident response team analyze and validate this incident? </a:t>
            </a:r>
            <a:br>
              <a:rPr lang="en-US" sz="4000"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endParaRPr lang="en-US" sz="4000" dirty="0">
              <a:solidFill>
                <a:schemeClr val="tx1"/>
              </a:solidFill>
            </a:endParaRPr>
          </a:p>
        </p:txBody>
      </p:sp>
      <p:sp>
        <p:nvSpPr>
          <p:cNvPr id="3" name="Marcador de número de diapositiva 2"/>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14057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captura de pantalla&#10;&#10;Descripción generada con confianza muy alta"/>
          <p:cNvPicPr>
            <a:picLocks noChangeAspect="1"/>
          </p:cNvPicPr>
          <p:nvPr/>
        </p:nvPicPr>
        <p:blipFill>
          <a:blip r:embed="rId2"/>
          <a:stretch>
            <a:fillRect/>
          </a:stretch>
        </p:blipFill>
        <p:spPr>
          <a:xfrm>
            <a:off x="5282520" y="1796428"/>
            <a:ext cx="6266016" cy="3250944"/>
          </a:xfrm>
          <a:prstGeom prst="rect">
            <a:avLst/>
          </a:prstGeom>
        </p:spPr>
      </p:pic>
      <p:sp>
        <p:nvSpPr>
          <p:cNvPr id="6" name="Título 1"/>
          <p:cNvSpPr>
            <a:spLocks noGrp="1"/>
          </p:cNvSpPr>
          <p:nvPr>
            <p:ph type="title"/>
          </p:nvPr>
        </p:nvSpPr>
        <p:spPr>
          <a:xfrm>
            <a:off x="586003" y="840804"/>
            <a:ext cx="3467051" cy="4618951"/>
          </a:xfrm>
        </p:spPr>
        <p:txBody>
          <a:bodyPr vert="horz" lIns="91440" tIns="45720" rIns="91440" bIns="45720" rtlCol="0" anchor="b">
            <a:noAutofit/>
          </a:bodyPr>
          <a:lstStyle/>
          <a:p>
            <a:pPr>
              <a:lnSpc>
                <a:spcPct val="80000"/>
              </a:lnSpc>
            </a:pPr>
            <a:r>
              <a:rPr lang="en-US" sz="4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How would the incident response team analyze and validate this incident? </a:t>
            </a:r>
            <a:br>
              <a:rPr lang="en-US" sz="4000"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endParaRPr lang="en-US" sz="4000" dirty="0">
              <a:solidFill>
                <a:schemeClr val="tx1"/>
              </a:solidFill>
            </a:endParaRPr>
          </a:p>
        </p:txBody>
      </p:sp>
      <p:sp>
        <p:nvSpPr>
          <p:cNvPr id="2" name="Marcador de número de diapositiva 1"/>
          <p:cNvSpPr>
            <a:spLocks noGrp="1"/>
          </p:cNvSpPr>
          <p:nvPr>
            <p:ph type="sldNum" sz="quarter" idx="12"/>
          </p:nvPr>
        </p:nvSpPr>
        <p:spPr/>
        <p:txBody>
          <a:bodyPr/>
          <a:lstStyle/>
          <a:p>
            <a:fld id="{4FAB73BC-B049-4115-A692-8D63A059BFB8}" type="slidenum">
              <a:rPr lang="en-US" smtClean="0">
                <a:solidFill>
                  <a:schemeClr val="bg2">
                    <a:lumMod val="50000"/>
                    <a:lumOff val="50000"/>
                    <a:alpha val="20000"/>
                  </a:schemeClr>
                </a:solidFill>
              </a:rPr>
              <a:t>13</a:t>
            </a:fld>
            <a:endParaRPr lang="en-US" dirty="0">
              <a:solidFill>
                <a:schemeClr val="bg2">
                  <a:lumMod val="50000"/>
                  <a:lumOff val="50000"/>
                  <a:alpha val="20000"/>
                </a:schemeClr>
              </a:solidFill>
            </a:endParaRPr>
          </a:p>
        </p:txBody>
      </p:sp>
    </p:spTree>
    <p:extLst>
      <p:ext uri="{BB962C8B-B14F-4D97-AF65-F5344CB8AC3E}">
        <p14:creationId xmlns:p14="http://schemas.microsoft.com/office/powerpoint/2010/main" val="429226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6656" y="492369"/>
            <a:ext cx="10753725" cy="6006905"/>
          </a:xfrm>
          <a:solidFill>
            <a:srgbClr val="ED7D31"/>
          </a:solidFill>
        </p:spPr>
        <p:txBody>
          <a:bodyPr>
            <a:normAutofit/>
          </a:bodyPr>
          <a:lstStyle/>
          <a:p>
            <a:endParaRPr lang="es-ES" b="1" dirty="0">
              <a:solidFill>
                <a:schemeClr val="tx1"/>
              </a:solidFill>
            </a:endParaRPr>
          </a:p>
          <a:p>
            <a:r>
              <a:rPr lang="es-ES" sz="3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CONTAINMENT, ERADICATION &amp; RECOVERY / STEP </a:t>
            </a:r>
            <a:r>
              <a:rPr lang="es-ES" sz="3600" dirty="0">
                <a:solidFill>
                  <a:schemeClr val="tx1"/>
                </a:solidFill>
                <a:latin typeface="Droid Sans" panose="020B0606030804020204" pitchFamily="34" charset="0"/>
                <a:ea typeface="Droid Sans" panose="020B0606030804020204" pitchFamily="34" charset="0"/>
                <a:cs typeface="Droid Sans" panose="020B0606030804020204" pitchFamily="34" charset="0"/>
              </a:rPr>
              <a:t>2</a:t>
            </a:r>
            <a:endParaRPr lang="es-ES" sz="3200" b="1"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s-ES"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What strategy should the organization take to contain the incident? </a:t>
            </a:r>
          </a:p>
          <a:p>
            <a:r>
              <a:rPr lang="es-ES" sz="21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1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sandboxing is preferable over the other strategy because this helps to make more time while this incident is being reviewed in case of turn into something more than a big number of requests to broke down the website.</a:t>
            </a:r>
          </a:p>
          <a:p>
            <a:r>
              <a:rPr lang="en-US"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*What could happen if the incident were not contained? </a:t>
            </a:r>
          </a:p>
          <a:p>
            <a:r>
              <a:rPr lang="es-ES" sz="21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s-MX" sz="2100" dirty="0" err="1">
                <a:solidFill>
                  <a:schemeClr val="tx1"/>
                </a:solidFill>
                <a:latin typeface="Droid Sans" panose="020B0606030804020204" pitchFamily="34" charset="0"/>
                <a:ea typeface="Droid Sans" panose="020B0606030804020204" pitchFamily="34" charset="0"/>
                <a:cs typeface="Droid Sans" panose="020B0606030804020204" pitchFamily="34" charset="0"/>
              </a:rPr>
              <a:t>Lost</a:t>
            </a:r>
            <a:r>
              <a:rPr lang="es-MX" sz="21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a:t>
            </a:r>
            <a:r>
              <a:rPr lang="es-MX" sz="2100" dirty="0" err="1">
                <a:solidFill>
                  <a:schemeClr val="tx1"/>
                </a:solidFill>
                <a:latin typeface="Droid Sans" panose="020B0606030804020204" pitchFamily="34" charset="0"/>
                <a:ea typeface="Droid Sans" panose="020B0606030804020204" pitchFamily="34" charset="0"/>
                <a:cs typeface="Droid Sans" panose="020B0606030804020204" pitchFamily="34" charset="0"/>
              </a:rPr>
              <a:t>the</a:t>
            </a:r>
            <a:r>
              <a:rPr lang="es-MX" sz="21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DNS server </a:t>
            </a:r>
            <a:r>
              <a:rPr lang="es-MX" sz="2100" dirty="0" err="1">
                <a:solidFill>
                  <a:schemeClr val="tx1"/>
                </a:solidFill>
                <a:latin typeface="Droid Sans" panose="020B0606030804020204" pitchFamily="34" charset="0"/>
                <a:ea typeface="Droid Sans" panose="020B0606030804020204" pitchFamily="34" charset="0"/>
                <a:cs typeface="Droid Sans" panose="020B0606030804020204" pitchFamily="34" charset="0"/>
              </a:rPr>
              <a:t>integrity</a:t>
            </a:r>
            <a:r>
              <a:rPr lang="es-MX" sz="2100"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p>
          <a:p>
            <a:r>
              <a:rPr lang="es-MX" sz="21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altLang="en-US" sz="2100" dirty="0">
                <a:solidFill>
                  <a:schemeClr val="tx1"/>
                </a:solidFill>
                <a:latin typeface="Droid Sans" panose="020B0606030804020204" pitchFamily="34" charset="0"/>
                <a:ea typeface="Droid Sans" panose="020B0606030804020204" pitchFamily="34" charset="0"/>
                <a:cs typeface="Droid Sans" panose="020B0606030804020204" pitchFamily="34" charset="0"/>
              </a:rPr>
              <a:t>External programs could have entered to the network to install scripts to be executed for stealing, corrupting or destroying important information.</a:t>
            </a:r>
          </a:p>
          <a:p>
            <a:r>
              <a:rPr lang="es-ES" sz="21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altLang="en-US" sz="21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These scenarios could have happened not only to the DNS server so is to the rest of the entities connected to the organization’s network</a:t>
            </a:r>
            <a:endParaRPr lang="en-US" sz="2100" b="1"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endParaRPr lang="en-US" dirty="0"/>
          </a:p>
        </p:txBody>
      </p:sp>
      <p:pic>
        <p:nvPicPr>
          <p:cNvPr id="9" name="Imagen 8"/>
          <p:cNvPicPr>
            <a:picLocks noChangeAspect="1"/>
          </p:cNvPicPr>
          <p:nvPr/>
        </p:nvPicPr>
        <p:blipFill>
          <a:blip r:embed="rId2"/>
          <a:stretch>
            <a:fillRect/>
          </a:stretch>
        </p:blipFill>
        <p:spPr>
          <a:xfrm>
            <a:off x="1874901" y="5423096"/>
            <a:ext cx="1076178" cy="1076178"/>
          </a:xfrm>
          <a:prstGeom prst="rect">
            <a:avLst/>
          </a:prstGeom>
        </p:spPr>
      </p:pic>
      <p:pic>
        <p:nvPicPr>
          <p:cNvPr id="11" name="Imagen 10"/>
          <p:cNvPicPr>
            <a:picLocks noChangeAspect="1"/>
          </p:cNvPicPr>
          <p:nvPr/>
        </p:nvPicPr>
        <p:blipFill>
          <a:blip r:embed="rId3"/>
          <a:stretch>
            <a:fillRect/>
          </a:stretch>
        </p:blipFill>
        <p:spPr>
          <a:xfrm>
            <a:off x="4390627" y="5450393"/>
            <a:ext cx="1048881" cy="1048881"/>
          </a:xfrm>
          <a:prstGeom prst="rect">
            <a:avLst/>
          </a:prstGeom>
        </p:spPr>
      </p:pic>
      <p:pic>
        <p:nvPicPr>
          <p:cNvPr id="13" name="Imagen 12"/>
          <p:cNvPicPr>
            <a:picLocks noChangeAspect="1"/>
          </p:cNvPicPr>
          <p:nvPr/>
        </p:nvPicPr>
        <p:blipFill>
          <a:blip r:embed="rId4"/>
          <a:stretch>
            <a:fillRect/>
          </a:stretch>
        </p:blipFill>
        <p:spPr>
          <a:xfrm>
            <a:off x="7344174" y="5423096"/>
            <a:ext cx="1076178" cy="1076178"/>
          </a:xfrm>
          <a:prstGeom prst="rect">
            <a:avLst/>
          </a:prstGeom>
        </p:spPr>
      </p:pic>
      <p:pic>
        <p:nvPicPr>
          <p:cNvPr id="15" name="Imagen 14"/>
          <p:cNvPicPr>
            <a:picLocks noChangeAspect="1"/>
          </p:cNvPicPr>
          <p:nvPr/>
        </p:nvPicPr>
        <p:blipFill>
          <a:blip r:embed="rId5"/>
          <a:stretch>
            <a:fillRect/>
          </a:stretch>
        </p:blipFill>
        <p:spPr>
          <a:xfrm>
            <a:off x="9674721" y="5310888"/>
            <a:ext cx="1300593" cy="1300593"/>
          </a:xfrm>
          <a:prstGeom prst="rect">
            <a:avLst/>
          </a:prstGeom>
        </p:spPr>
      </p:pic>
      <p:sp>
        <p:nvSpPr>
          <p:cNvPr id="2" name="Marcador de número de diapositiva 1"/>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94194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6656" y="309489"/>
            <a:ext cx="10753725" cy="6443003"/>
          </a:xfrm>
        </p:spPr>
        <p:txBody>
          <a:bodyPr>
            <a:normAutofit/>
          </a:bodyPr>
          <a:lstStyle/>
          <a:p>
            <a:r>
              <a:rPr lang="es-ES" sz="2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Which personnel would be involved in the containment, eradication, and/or recovery processes? </a:t>
            </a:r>
          </a:p>
          <a:p>
            <a:r>
              <a:rPr lang="en-US" sz="1900"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Legal Department</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-Public Affairs and Media Relations</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-Human resources</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-Information Security Officer</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manager of the incident group.</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manager of the networking team.</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technical lead.</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Incident lead.</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POC for external parties affected</a:t>
            </a:r>
          </a:p>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networking staff</a:t>
            </a:r>
          </a:p>
          <a:p>
            <a:endParaRPr lang="en-US" dirty="0"/>
          </a:p>
        </p:txBody>
      </p:sp>
      <p:pic>
        <p:nvPicPr>
          <p:cNvPr id="4" name="Imagen 3" descr="Imagen que contiene texto&#10;&#10;Descripción generada con confianza alta"/>
          <p:cNvPicPr>
            <a:picLocks noChangeAspect="1"/>
          </p:cNvPicPr>
          <p:nvPr/>
        </p:nvPicPr>
        <p:blipFill>
          <a:blip r:embed="rId2"/>
          <a:stretch>
            <a:fillRect/>
          </a:stretch>
        </p:blipFill>
        <p:spPr>
          <a:xfrm>
            <a:off x="8723475" y="1371934"/>
            <a:ext cx="1869497" cy="1869497"/>
          </a:xfrm>
          <a:prstGeom prst="rect">
            <a:avLst/>
          </a:prstGeom>
        </p:spPr>
      </p:pic>
      <p:pic>
        <p:nvPicPr>
          <p:cNvPr id="6" name="Imagen 5" descr="Imagen que contiene objeto&#10;&#10;Descripción generada con confianza alta"/>
          <p:cNvPicPr>
            <a:picLocks noChangeAspect="1"/>
          </p:cNvPicPr>
          <p:nvPr/>
        </p:nvPicPr>
        <p:blipFill>
          <a:blip r:embed="rId3"/>
          <a:stretch>
            <a:fillRect/>
          </a:stretch>
        </p:blipFill>
        <p:spPr>
          <a:xfrm>
            <a:off x="8878220" y="4171404"/>
            <a:ext cx="1869497" cy="1869497"/>
          </a:xfrm>
          <a:prstGeom prst="rect">
            <a:avLst/>
          </a:prstGeom>
        </p:spPr>
      </p:pic>
      <p:sp>
        <p:nvSpPr>
          <p:cNvPr id="2" name="Marcador de número de diapositiva 1"/>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4023904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877908" y="542281"/>
            <a:ext cx="3766776" cy="3621755"/>
          </a:xfrm>
        </p:spPr>
        <p:txBody>
          <a:bodyPr/>
          <a:lstStyle/>
          <a:p>
            <a:r>
              <a:rPr lang="es-ES" sz="5400" dirty="0" err="1">
                <a:latin typeface="Droid Sans" panose="020B0606030804020204" pitchFamily="34" charset="0"/>
                <a:ea typeface="Droid Sans" panose="020B0606030804020204" pitchFamily="34" charset="0"/>
                <a:cs typeface="Droid Sans" panose="020B0606030804020204" pitchFamily="34" charset="0"/>
              </a:rPr>
              <a:t>Incident</a:t>
            </a:r>
            <a:r>
              <a:rPr lang="es-ES" sz="5400" dirty="0">
                <a:latin typeface="Droid Sans" panose="020B0606030804020204" pitchFamily="34" charset="0"/>
                <a:ea typeface="Droid Sans" panose="020B0606030804020204" pitchFamily="34" charset="0"/>
                <a:cs typeface="Droid Sans" panose="020B0606030804020204" pitchFamily="34" charset="0"/>
              </a:rPr>
              <a:t> </a:t>
            </a:r>
            <a:r>
              <a:rPr lang="es-ES" sz="5400" dirty="0" err="1">
                <a:latin typeface="Droid Sans" panose="020B0606030804020204" pitchFamily="34" charset="0"/>
                <a:ea typeface="Droid Sans" panose="020B0606030804020204" pitchFamily="34" charset="0"/>
                <a:cs typeface="Droid Sans" panose="020B0606030804020204" pitchFamily="34" charset="0"/>
              </a:rPr>
              <a:t>report</a:t>
            </a:r>
            <a:r>
              <a:rPr lang="es-ES" sz="5400" dirty="0">
                <a:latin typeface="Droid Sans" panose="020B0606030804020204" pitchFamily="34" charset="0"/>
                <a:ea typeface="Droid Sans" panose="020B0606030804020204" pitchFamily="34" charset="0"/>
                <a:cs typeface="Droid Sans" panose="020B0606030804020204" pitchFamily="34" charset="0"/>
              </a:rPr>
              <a:t> </a:t>
            </a:r>
            <a:r>
              <a:rPr lang="es-ES" sz="5400" dirty="0" err="1">
                <a:latin typeface="Droid Sans" panose="020B0606030804020204" pitchFamily="34" charset="0"/>
                <a:ea typeface="Droid Sans" panose="020B0606030804020204" pitchFamily="34" charset="0"/>
                <a:cs typeface="Droid Sans" panose="020B0606030804020204" pitchFamily="34" charset="0"/>
              </a:rPr>
              <a:t>distribution</a:t>
            </a:r>
            <a:endParaRPr lang="en-US" sz="5400" dirty="0">
              <a:latin typeface="Droid Sans" panose="020B0606030804020204" pitchFamily="34" charset="0"/>
              <a:ea typeface="Droid Sans" panose="020B0606030804020204" pitchFamily="34" charset="0"/>
              <a:cs typeface="Droid Sans" panose="020B0606030804020204" pitchFamily="34" charset="0"/>
            </a:endParaRPr>
          </a:p>
        </p:txBody>
      </p:sp>
      <p:pic>
        <p:nvPicPr>
          <p:cNvPr id="7" name="Imagen 6"/>
          <p:cNvPicPr>
            <a:picLocks noChangeAspect="1"/>
          </p:cNvPicPr>
          <p:nvPr/>
        </p:nvPicPr>
        <p:blipFill>
          <a:blip r:embed="rId2"/>
          <a:stretch>
            <a:fillRect/>
          </a:stretch>
        </p:blipFill>
        <p:spPr>
          <a:xfrm>
            <a:off x="184564" y="0"/>
            <a:ext cx="4767275" cy="2827606"/>
          </a:xfrm>
          <a:prstGeom prst="rect">
            <a:avLst/>
          </a:prstGeom>
        </p:spPr>
      </p:pic>
      <p:pic>
        <p:nvPicPr>
          <p:cNvPr id="8" name="Imagen 7"/>
          <p:cNvPicPr>
            <a:picLocks noChangeAspect="1"/>
          </p:cNvPicPr>
          <p:nvPr/>
        </p:nvPicPr>
        <p:blipFill>
          <a:blip r:embed="rId3"/>
          <a:stretch>
            <a:fillRect/>
          </a:stretch>
        </p:blipFill>
        <p:spPr>
          <a:xfrm>
            <a:off x="245932" y="2827606"/>
            <a:ext cx="4644538" cy="3693350"/>
          </a:xfrm>
          <a:prstGeom prst="rect">
            <a:avLst/>
          </a:prstGeom>
        </p:spPr>
      </p:pic>
      <p:sp>
        <p:nvSpPr>
          <p:cNvPr id="3" name="Marcador de número de diapositiva 2"/>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38939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AC356"/>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6656" y="520506"/>
            <a:ext cx="10753725" cy="5852160"/>
          </a:xfrm>
          <a:solidFill>
            <a:srgbClr val="2AC356"/>
          </a:solidFill>
        </p:spPr>
        <p:txBody>
          <a:bodyPr>
            <a:normAutofit fontScale="25000" lnSpcReduction="20000"/>
          </a:bodyPr>
          <a:lstStyle/>
          <a:p>
            <a:r>
              <a:rPr lang="es-ES" sz="12800" dirty="0">
                <a:solidFill>
                  <a:schemeClr val="tx1"/>
                </a:solidFill>
                <a:latin typeface="Droid Sans" panose="020B0606030804020204" pitchFamily="34" charset="0"/>
                <a:ea typeface="Droid Sans" panose="020B0606030804020204" pitchFamily="34" charset="0"/>
                <a:cs typeface="Droid Sans" panose="020B0606030804020204" pitchFamily="34" charset="0"/>
              </a:rPr>
              <a:t>POST-INCIDENT ACTIVITY / STEP 3</a:t>
            </a:r>
            <a:endParaRPr lang="en-US" sz="12800" b="1"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n-US" sz="11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*Who would attend the lessons learned meeting regarding this incident? </a:t>
            </a:r>
          </a:p>
          <a:p>
            <a:r>
              <a:rPr lang="en-US" sz="96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Personnel of the CSIRT:</a:t>
            </a:r>
            <a:endParaRPr lang="en-US" sz="96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General Director</a:t>
            </a: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Manager of the CSIRT</a:t>
            </a: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Communications Adviser</a:t>
            </a: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Legal Adviser</a:t>
            </a: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Researchers</a:t>
            </a:r>
          </a:p>
          <a:p>
            <a:r>
              <a:rPr lang="en-US" sz="96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Others:</a:t>
            </a:r>
            <a:endParaRPr lang="en-US" sz="96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*CIO</a:t>
            </a: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*Security Officer</a:t>
            </a: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*Head of the technical team</a:t>
            </a: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*Head of the network team</a:t>
            </a:r>
          </a:p>
          <a:p>
            <a:r>
              <a:rPr lang="en-US" sz="8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POC with external parties involved</a:t>
            </a:r>
          </a:p>
          <a:p>
            <a:endParaRPr lang="en-US" b="1" dirty="0">
              <a:solidFill>
                <a:schemeClr val="tx1"/>
              </a:solidFill>
            </a:endParaRPr>
          </a:p>
          <a:p>
            <a:r>
              <a:rPr lang="en-US" dirty="0"/>
              <a:t> </a:t>
            </a:r>
          </a:p>
          <a:p>
            <a:endParaRPr lang="en-US" dirty="0"/>
          </a:p>
        </p:txBody>
      </p:sp>
      <p:pic>
        <p:nvPicPr>
          <p:cNvPr id="7" name="Imagen 6" descr="Imagen que contiene shoji, edificio&#10;&#10;Descripción generada con confianza muy alta"/>
          <p:cNvPicPr>
            <a:picLocks noChangeAspect="1"/>
          </p:cNvPicPr>
          <p:nvPr/>
        </p:nvPicPr>
        <p:blipFill>
          <a:blip r:embed="rId2"/>
          <a:stretch>
            <a:fillRect/>
          </a:stretch>
        </p:blipFill>
        <p:spPr>
          <a:xfrm>
            <a:off x="4815561" y="2287262"/>
            <a:ext cx="1617401" cy="1617401"/>
          </a:xfrm>
          <a:prstGeom prst="rect">
            <a:avLst/>
          </a:prstGeom>
        </p:spPr>
      </p:pic>
      <p:pic>
        <p:nvPicPr>
          <p:cNvPr id="9" name="Imagen 8"/>
          <p:cNvPicPr>
            <a:picLocks noChangeAspect="1"/>
          </p:cNvPicPr>
          <p:nvPr/>
        </p:nvPicPr>
        <p:blipFill>
          <a:blip r:embed="rId3"/>
          <a:stretch>
            <a:fillRect/>
          </a:stretch>
        </p:blipFill>
        <p:spPr>
          <a:xfrm>
            <a:off x="8032652" y="2591678"/>
            <a:ext cx="3772759" cy="3772759"/>
          </a:xfrm>
          <a:prstGeom prst="rect">
            <a:avLst/>
          </a:prstGeom>
        </p:spPr>
      </p:pic>
      <p:sp>
        <p:nvSpPr>
          <p:cNvPr id="2" name="Marcador de número de diapositiva 1"/>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42090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AC356"/>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6656" y="562708"/>
            <a:ext cx="10753725" cy="5838092"/>
          </a:xfrm>
        </p:spPr>
        <p:txBody>
          <a:bodyPr/>
          <a:lstStyle/>
          <a:p>
            <a:r>
              <a:rPr lang="es-ES" b="1" dirty="0">
                <a:solidFill>
                  <a:schemeClr val="tx1"/>
                </a:solidFill>
              </a:rPr>
              <a:t>*</a:t>
            </a:r>
            <a:r>
              <a:rPr lang="en-US" b="1" dirty="0">
                <a:solidFill>
                  <a:schemeClr val="tx1"/>
                </a:solidFill>
              </a:rPr>
              <a:t>What could be done to prevent similar incidents from occurring in the future?</a:t>
            </a:r>
          </a:p>
          <a:p>
            <a: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*Improve the security inside the DNS server, such as to restrict the ports being used and change to others that hasn’t being used before.</a:t>
            </a:r>
          </a:p>
          <a:p>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*Implement validation tools more restrictive.</a:t>
            </a:r>
          </a:p>
          <a:p>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*Change the way the personnel roles on weekends, probably using home office to have them before the indicator fires.</a:t>
            </a:r>
          </a:p>
          <a:p>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*Get a special server to be used as bait, for containment strategies.</a:t>
            </a:r>
          </a:p>
          <a:p>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*Have a list of contacts of trust will come handy if someone is not available.</a:t>
            </a:r>
          </a:p>
          <a:p>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*Implementing more strategies of monitoring and prediction of network traffic.</a:t>
            </a:r>
          </a:p>
          <a:p>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*Mitigate vulnerabilities</a:t>
            </a:r>
            <a:endParaRPr lang="en-U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endParaRPr lang="en-US" b="1" dirty="0">
              <a:solidFill>
                <a:schemeClr val="tx1"/>
              </a:solidFill>
            </a:endParaRPr>
          </a:p>
          <a:p>
            <a:endParaRPr lang="en-US" dirty="0"/>
          </a:p>
        </p:txBody>
      </p:sp>
      <p:pic>
        <p:nvPicPr>
          <p:cNvPr id="5" name="Imagen 4"/>
          <p:cNvPicPr>
            <a:picLocks noChangeAspect="1"/>
          </p:cNvPicPr>
          <p:nvPr/>
        </p:nvPicPr>
        <p:blipFill>
          <a:blip r:embed="rId2"/>
          <a:stretch>
            <a:fillRect/>
          </a:stretch>
        </p:blipFill>
        <p:spPr>
          <a:xfrm>
            <a:off x="9333913" y="4290645"/>
            <a:ext cx="2215662" cy="2215662"/>
          </a:xfrm>
          <a:prstGeom prst="rect">
            <a:avLst/>
          </a:prstGeom>
        </p:spPr>
      </p:pic>
      <p:pic>
        <p:nvPicPr>
          <p:cNvPr id="7" name="Imagen 6"/>
          <p:cNvPicPr>
            <a:picLocks noChangeAspect="1"/>
          </p:cNvPicPr>
          <p:nvPr/>
        </p:nvPicPr>
        <p:blipFill>
          <a:blip r:embed="rId3"/>
          <a:stretch>
            <a:fillRect/>
          </a:stretch>
        </p:blipFill>
        <p:spPr>
          <a:xfrm>
            <a:off x="5556739" y="4314761"/>
            <a:ext cx="2191546" cy="2191546"/>
          </a:xfrm>
          <a:prstGeom prst="rect">
            <a:avLst/>
          </a:prstGeom>
        </p:spPr>
      </p:pic>
      <p:pic>
        <p:nvPicPr>
          <p:cNvPr id="9" name="Imagen 8"/>
          <p:cNvPicPr>
            <a:picLocks noChangeAspect="1"/>
          </p:cNvPicPr>
          <p:nvPr/>
        </p:nvPicPr>
        <p:blipFill>
          <a:blip r:embed="rId4"/>
          <a:stretch>
            <a:fillRect/>
          </a:stretch>
        </p:blipFill>
        <p:spPr>
          <a:xfrm>
            <a:off x="1845212" y="4736222"/>
            <a:ext cx="1770085" cy="1770085"/>
          </a:xfrm>
          <a:prstGeom prst="rect">
            <a:avLst/>
          </a:prstGeom>
        </p:spPr>
      </p:pic>
      <p:sp>
        <p:nvSpPr>
          <p:cNvPr id="2" name="Marcador de número de diapositiva 1"/>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346601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AC356"/>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026499" y="2104216"/>
            <a:ext cx="3383936" cy="3383936"/>
          </a:xfrm>
          <a:prstGeom prst="rect">
            <a:avLst/>
          </a:prstGeom>
        </p:spPr>
      </p:pic>
      <p:sp>
        <p:nvSpPr>
          <p:cNvPr id="3" name="Marcador de contenido 2"/>
          <p:cNvSpPr>
            <a:spLocks noGrp="1"/>
          </p:cNvSpPr>
          <p:nvPr>
            <p:ph idx="1"/>
          </p:nvPr>
        </p:nvSpPr>
        <p:spPr>
          <a:xfrm>
            <a:off x="676656" y="492370"/>
            <a:ext cx="6875611" cy="5285496"/>
          </a:xfrm>
        </p:spPr>
        <p:txBody>
          <a:bodyPr>
            <a:normAutofit/>
          </a:bodyPr>
          <a:lstStyle/>
          <a:p>
            <a:pPr>
              <a:lnSpc>
                <a:spcPct val="65000"/>
              </a:lnSpc>
            </a:pPr>
            <a:r>
              <a:rPr lang="en-US"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*To which external parties would the team report the incident?</a:t>
            </a:r>
          </a:p>
          <a:p>
            <a:pPr>
              <a:lnSpc>
                <a:spcPct val="65000"/>
              </a:lnSpc>
            </a:pPr>
            <a:r>
              <a:rPr lang="es-ES"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external parties identified here are:</a:t>
            </a:r>
          </a:p>
          <a:p>
            <a:pPr>
              <a:lnSpc>
                <a:spcPct val="65000"/>
              </a:lnSpc>
            </a:pP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*Media such as users of the website</a:t>
            </a:r>
          </a:p>
          <a:p>
            <a:pPr>
              <a:lnSpc>
                <a:spcPct val="65000"/>
              </a:lnSpc>
            </a:pP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 Mexico:</a:t>
            </a:r>
          </a:p>
          <a:p>
            <a:pPr>
              <a:lnSpc>
                <a:spcPct val="65000"/>
              </a:lnSpc>
            </a:pP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In means of law enforcements agencies, we need a POC with the Federal Institute of Access to Public Information INAI, other organizations may be the Internet service providers ISPs, the owners of Attacking Addresses, Software Vendors and affected external parties in general.</a:t>
            </a:r>
          </a:p>
          <a:p>
            <a:pPr>
              <a:lnSpc>
                <a:spcPct val="65000"/>
              </a:lnSpc>
            </a:pP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*USA</a:t>
            </a:r>
          </a:p>
          <a:p>
            <a:pPr>
              <a:lnSpc>
                <a:spcPct val="65000"/>
              </a:lnSpc>
            </a:pP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Agencies in USA are FBI, US-CERT and ISACs, Internet service providers (ISPs), owners of Attacking Addresses, Software Vendors and affected external parties in general.</a:t>
            </a:r>
          </a:p>
          <a:p>
            <a:pPr>
              <a:lnSpc>
                <a:spcPct val="65000"/>
              </a:lnSpc>
            </a:pPr>
            <a:endParaRPr lang="en-US" sz="2000" dirty="0"/>
          </a:p>
        </p:txBody>
      </p:sp>
      <p:sp>
        <p:nvSpPr>
          <p:cNvPr id="2" name="Marcador de número de diapositiva 1"/>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00448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BFA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57224" y="499533"/>
            <a:ext cx="10772775" cy="1146387"/>
          </a:xfrm>
        </p:spPr>
        <p:txBody>
          <a:bodyPr/>
          <a:lstStyle/>
          <a:p>
            <a:pPr algn="ctr"/>
            <a:r>
              <a:rPr lang="es-ES" dirty="0">
                <a:latin typeface="Droid Sans" panose="020B0606030804020204" pitchFamily="34" charset="0"/>
                <a:ea typeface="Droid Sans" panose="020B0606030804020204" pitchFamily="34" charset="0"/>
                <a:cs typeface="Droid Sans" panose="020B0606030804020204" pitchFamily="34" charset="0"/>
              </a:rPr>
              <a:t>INCIDENT RESPONSE</a:t>
            </a:r>
            <a:endParaRPr lang="en-US" dirty="0">
              <a:latin typeface="Droid Sans" panose="020B0606030804020204" pitchFamily="34" charset="0"/>
              <a:ea typeface="Droid Sans" panose="020B0606030804020204" pitchFamily="34" charset="0"/>
              <a:cs typeface="Droid Sans" panose="020B0606030804020204" pitchFamily="34" charset="0"/>
            </a:endParaRPr>
          </a:p>
        </p:txBody>
      </p:sp>
      <p:sp>
        <p:nvSpPr>
          <p:cNvPr id="3" name="Marcador de contenido 2"/>
          <p:cNvSpPr>
            <a:spLocks noGrp="1"/>
          </p:cNvSpPr>
          <p:nvPr>
            <p:ph idx="1"/>
          </p:nvPr>
        </p:nvSpPr>
        <p:spPr>
          <a:xfrm>
            <a:off x="676274" y="1448972"/>
            <a:ext cx="10734675" cy="1996906"/>
          </a:xfrm>
          <a:solidFill>
            <a:srgbClr val="37BFA8"/>
          </a:solidFill>
        </p:spPr>
        <p:txBody>
          <a:bodyPr>
            <a:normAutofit/>
          </a:bodyPr>
          <a:lstStyle/>
          <a:p>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goal of an effective information security incident management strategy is a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balance of driving the impact of the incidents down, while processing incidents as efficiently as possible. </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Good incident management will also help with the prevention of future incidents</a:t>
            </a:r>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a:t>
            </a:r>
          </a:p>
          <a:p>
            <a:r>
              <a:rPr lang="en-US" sz="3200" b="1" dirty="0">
                <a:solidFill>
                  <a:schemeClr val="tx1"/>
                </a:solidFill>
              </a:rPr>
              <a:t> </a:t>
            </a:r>
            <a:r>
              <a:rPr lang="en-US" dirty="0">
                <a:solidFill>
                  <a:schemeClr val="tx1"/>
                </a:solidFill>
              </a:rPr>
              <a:t> </a:t>
            </a:r>
          </a:p>
        </p:txBody>
      </p:sp>
      <p:sp>
        <p:nvSpPr>
          <p:cNvPr id="10" name="Marcador de contenido 2"/>
          <p:cNvSpPr txBox="1">
            <a:spLocks/>
          </p:cNvSpPr>
          <p:nvPr/>
        </p:nvSpPr>
        <p:spPr>
          <a:xfrm>
            <a:off x="676274" y="2943870"/>
            <a:ext cx="10753725" cy="2106432"/>
          </a:xfrm>
          <a:prstGeom prst="rect">
            <a:avLst/>
          </a:prstGeom>
          <a:solidFill>
            <a:srgbClr val="37BFA8"/>
          </a:solidFill>
        </p:spPr>
        <p:txBody>
          <a:bodyPr vert="horz" lIns="91440" tIns="45720" rIns="91440" bIns="45720" rtlCol="0">
            <a:normAutofit fontScale="92500" lnSpcReduction="2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pPr marL="0" indent="0">
              <a:buNone/>
            </a:pPr>
            <a:r>
              <a:rPr lang="en-US" sz="3200" b="1" dirty="0">
                <a:solidFill>
                  <a:schemeClr val="tx1"/>
                </a:solidFill>
              </a:rPr>
              <a:t>CSIRT</a:t>
            </a:r>
          </a:p>
          <a:p>
            <a:pPr>
              <a:lnSpc>
                <a:spcPct val="120000"/>
              </a:lnSpc>
            </a:pP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Is the </a:t>
            </a:r>
            <a:r>
              <a:rPr lang="en-US"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Computer Security Incident Response Team</a:t>
            </a: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 that provides Services to the company to which it belongs. It also supports and coordinates among the different branches the treatment of Incidents related to IT security.</a:t>
            </a:r>
          </a:p>
          <a:p>
            <a:r>
              <a:rPr lang="en-US" sz="3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 </a:t>
            </a:r>
            <a:r>
              <a:rPr lang="en-US" dirty="0">
                <a:solidFill>
                  <a:schemeClr val="tx1"/>
                </a:solidFill>
                <a:latin typeface="Droid Sans" panose="020B0606030804020204" pitchFamily="34" charset="0"/>
                <a:ea typeface="Droid Sans" panose="020B0606030804020204" pitchFamily="34" charset="0"/>
                <a:cs typeface="Droid Sans" panose="020B0606030804020204" pitchFamily="34" charset="0"/>
              </a:rPr>
              <a:t> </a:t>
            </a:r>
          </a:p>
        </p:txBody>
      </p:sp>
      <p:cxnSp>
        <p:nvCxnSpPr>
          <p:cNvPr id="14" name="Conector recto 13"/>
          <p:cNvCxnSpPr/>
          <p:nvPr/>
        </p:nvCxnSpPr>
        <p:spPr>
          <a:xfrm>
            <a:off x="676274" y="2845395"/>
            <a:ext cx="10753725" cy="0"/>
          </a:xfrm>
          <a:prstGeom prst="line">
            <a:avLst/>
          </a:prstGeom>
          <a:ln w="203200" cmpd="sng">
            <a:solidFill>
              <a:srgbClr val="37BFA8"/>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2"/>
          <a:stretch>
            <a:fillRect/>
          </a:stretch>
        </p:blipFill>
        <p:spPr>
          <a:xfrm>
            <a:off x="981890" y="5050302"/>
            <a:ext cx="1279855" cy="1279855"/>
          </a:xfrm>
          <a:prstGeom prst="rect">
            <a:avLst/>
          </a:prstGeom>
        </p:spPr>
      </p:pic>
      <p:pic>
        <p:nvPicPr>
          <p:cNvPr id="8" name="Imagen 7" descr="Imagen que contiene cosa, objeto&#10;&#10;Descripción generada con confianza alta"/>
          <p:cNvPicPr>
            <a:picLocks noChangeAspect="1"/>
          </p:cNvPicPr>
          <p:nvPr/>
        </p:nvPicPr>
        <p:blipFill>
          <a:blip r:embed="rId3"/>
          <a:stretch>
            <a:fillRect/>
          </a:stretch>
        </p:blipFill>
        <p:spPr>
          <a:xfrm>
            <a:off x="3285978" y="4923692"/>
            <a:ext cx="1218300" cy="1218300"/>
          </a:xfrm>
          <a:prstGeom prst="rect">
            <a:avLst/>
          </a:prstGeom>
        </p:spPr>
      </p:pic>
      <p:pic>
        <p:nvPicPr>
          <p:cNvPr id="13" name="Imagen 12"/>
          <p:cNvPicPr>
            <a:picLocks noChangeAspect="1"/>
          </p:cNvPicPr>
          <p:nvPr/>
        </p:nvPicPr>
        <p:blipFill>
          <a:blip r:embed="rId4"/>
          <a:stretch>
            <a:fillRect/>
          </a:stretch>
        </p:blipFill>
        <p:spPr>
          <a:xfrm>
            <a:off x="5528511" y="4923692"/>
            <a:ext cx="1321045" cy="1321045"/>
          </a:xfrm>
          <a:prstGeom prst="rect">
            <a:avLst/>
          </a:prstGeom>
        </p:spPr>
      </p:pic>
      <p:pic>
        <p:nvPicPr>
          <p:cNvPr id="16" name="Imagen 15"/>
          <p:cNvPicPr>
            <a:picLocks noChangeAspect="1"/>
          </p:cNvPicPr>
          <p:nvPr/>
        </p:nvPicPr>
        <p:blipFill>
          <a:blip r:embed="rId5"/>
          <a:stretch>
            <a:fillRect/>
          </a:stretch>
        </p:blipFill>
        <p:spPr>
          <a:xfrm>
            <a:off x="7771044" y="4923692"/>
            <a:ext cx="1312615" cy="1312615"/>
          </a:xfrm>
          <a:prstGeom prst="rect">
            <a:avLst/>
          </a:prstGeom>
        </p:spPr>
      </p:pic>
      <p:pic>
        <p:nvPicPr>
          <p:cNvPr id="18" name="Imagen 17"/>
          <p:cNvPicPr>
            <a:picLocks noChangeAspect="1"/>
          </p:cNvPicPr>
          <p:nvPr/>
        </p:nvPicPr>
        <p:blipFill>
          <a:blip r:embed="rId6"/>
          <a:stretch>
            <a:fillRect/>
          </a:stretch>
        </p:blipFill>
        <p:spPr>
          <a:xfrm>
            <a:off x="10116322" y="4847649"/>
            <a:ext cx="1482508" cy="1482508"/>
          </a:xfrm>
          <a:prstGeom prst="rect">
            <a:avLst/>
          </a:prstGeom>
        </p:spPr>
      </p:pic>
      <p:sp>
        <p:nvSpPr>
          <p:cNvPr id="4" name="Marcador de número de diapositiva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597302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2"/>
          <a:stretch>
            <a:fillRect/>
          </a:stretch>
        </p:blipFill>
        <p:spPr>
          <a:xfrm>
            <a:off x="979213" y="640080"/>
            <a:ext cx="5588101" cy="5588101"/>
          </a:xfrm>
          <a:prstGeom prst="rect">
            <a:avLst/>
          </a:prstGeom>
        </p:spPr>
      </p:pic>
      <p:sp>
        <p:nvSpPr>
          <p:cNvPr id="2" name="Título 1"/>
          <p:cNvSpPr>
            <a:spLocks noGrp="1"/>
          </p:cNvSpPr>
          <p:nvPr>
            <p:ph type="title"/>
          </p:nvPr>
        </p:nvSpPr>
        <p:spPr>
          <a:xfrm>
            <a:off x="8173212" y="499533"/>
            <a:ext cx="3401568" cy="1920240"/>
          </a:xfrm>
        </p:spPr>
        <p:txBody>
          <a:bodyPr anchor="b">
            <a:normAutofit/>
          </a:bodyPr>
          <a:lstStyle/>
          <a:p>
            <a:r>
              <a:rPr lang="es-ES" sz="4000">
                <a:solidFill>
                  <a:srgbClr val="FFFFFF"/>
                </a:solidFill>
                <a:latin typeface="Droid Sans" panose="020B0606030804020204" pitchFamily="34" charset="0"/>
                <a:ea typeface="Droid Sans" panose="020B0606030804020204" pitchFamily="34" charset="0"/>
                <a:cs typeface="Droid Sans" panose="020B0606030804020204" pitchFamily="34" charset="0"/>
              </a:rPr>
              <a:t>CONCLUSION</a:t>
            </a:r>
            <a:endParaRPr lang="en-US" sz="4000">
              <a:solidFill>
                <a:srgbClr val="FFFFFF"/>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3" name="Marcador de contenido 2"/>
          <p:cNvSpPr>
            <a:spLocks noGrp="1"/>
          </p:cNvSpPr>
          <p:nvPr>
            <p:ph idx="1"/>
          </p:nvPr>
        </p:nvSpPr>
        <p:spPr>
          <a:xfrm>
            <a:off x="8173212" y="2419773"/>
            <a:ext cx="3401568" cy="3358092"/>
          </a:xfrm>
        </p:spPr>
        <p:txBody>
          <a:bodyPr>
            <a:normAutofit/>
          </a:bodyPr>
          <a:lstStyle/>
          <a:p>
            <a:br>
              <a:rPr lang="en-US" sz="1800" dirty="0">
                <a:solidFill>
                  <a:schemeClr val="tx1"/>
                </a:solidFill>
              </a:rPr>
            </a:br>
            <a:r>
              <a:rPr lang="en-US" sz="3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Incident management is a very powerful tool for the development of the company.</a:t>
            </a:r>
            <a:endParaRPr lang="en-US" sz="18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4" name="Marcador de número de diapositiva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64100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Marcador de posición de imagen 7" descr="Imagen que contiene cosa, objeto&#10;&#10;Descripción generada con confianza muy alta"/>
          <p:cNvPicPr>
            <a:picLocks noGrp="1" noChangeAspect="1"/>
          </p:cNvPicPr>
          <p:nvPr>
            <p:ph type="pic" idx="1"/>
          </p:nvPr>
        </p:nvPicPr>
        <p:blipFill rotWithShape="1">
          <a:blip r:embed="rId2"/>
          <a:srcRect/>
          <a:stretch/>
        </p:blipFill>
        <p:spPr>
          <a:xfrm>
            <a:off x="4921507" y="1736035"/>
            <a:ext cx="7111467" cy="3431283"/>
          </a:xfrm>
          <a:prstGeom prst="rect">
            <a:avLst/>
          </a:prstGeom>
          <a:solidFill>
            <a:schemeClr val="tx1"/>
          </a:solidFill>
        </p:spPr>
      </p:pic>
      <p:sp>
        <p:nvSpPr>
          <p:cNvPr id="4" name="Título 3"/>
          <p:cNvSpPr>
            <a:spLocks noGrp="1"/>
          </p:cNvSpPr>
          <p:nvPr>
            <p:ph type="title"/>
          </p:nvPr>
        </p:nvSpPr>
        <p:spPr>
          <a:xfrm>
            <a:off x="603504" y="770466"/>
            <a:ext cx="3467051" cy="4106333"/>
          </a:xfrm>
        </p:spPr>
        <p:txBody>
          <a:bodyPr vert="horz" lIns="91440" tIns="45720" rIns="91440" bIns="45720" rtlCol="0" anchor="b">
            <a:normAutofit/>
          </a:bodyPr>
          <a:lstStyle/>
          <a:p>
            <a:pPr>
              <a:lnSpc>
                <a:spcPct val="80000"/>
              </a:lnSpc>
            </a:pPr>
            <a:r>
              <a:rPr lang="en-US" sz="5400" dirty="0">
                <a:latin typeface="Droid Sans" panose="020B0606030804020204" pitchFamily="34" charset="0"/>
                <a:ea typeface="Droid Sans" panose="020B0606030804020204" pitchFamily="34" charset="0"/>
                <a:cs typeface="Droid Sans" panose="020B0606030804020204" pitchFamily="34" charset="0"/>
              </a:rPr>
              <a:t>INCIDENT LIFE CYCLE</a:t>
            </a:r>
            <a:br>
              <a:rPr lang="en-US" sz="5400" dirty="0">
                <a:latin typeface="Droid Sans" panose="020B0606030804020204" pitchFamily="34" charset="0"/>
                <a:ea typeface="Droid Sans" panose="020B0606030804020204" pitchFamily="34" charset="0"/>
                <a:cs typeface="Droid Sans" panose="020B0606030804020204" pitchFamily="34" charset="0"/>
              </a:rPr>
            </a:br>
            <a:r>
              <a:rPr lang="en-US" sz="2400" dirty="0">
                <a:latin typeface="Droid Sans" panose="020B0606030804020204" pitchFamily="34" charset="0"/>
                <a:ea typeface="Droid Sans" panose="020B0606030804020204" pitchFamily="34" charset="0"/>
                <a:cs typeface="Droid Sans" panose="020B0606030804020204" pitchFamily="34" charset="0"/>
              </a:rPr>
              <a:t>NIST, in their 800-61 Computer Security Incident Handling Guide, describes the "Incident Lifecycle"</a:t>
            </a:r>
          </a:p>
        </p:txBody>
      </p:sp>
      <p:sp>
        <p:nvSpPr>
          <p:cNvPr id="2" name="Marcador de número de diapositiva 1"/>
          <p:cNvSpPr>
            <a:spLocks noGrp="1"/>
          </p:cNvSpPr>
          <p:nvPr>
            <p:ph type="sldNum" sz="quarter" idx="12"/>
          </p:nvPr>
        </p:nvSpPr>
        <p:spPr/>
        <p:txBody>
          <a:bodyPr/>
          <a:lstStyle/>
          <a:p>
            <a:fld id="{4FAB73BC-B049-4115-A692-8D63A059BFB8}" type="slidenum">
              <a:rPr lang="en-US" smtClean="0">
                <a:solidFill>
                  <a:schemeClr val="bg2">
                    <a:lumMod val="50000"/>
                    <a:lumOff val="50000"/>
                    <a:alpha val="20000"/>
                  </a:schemeClr>
                </a:solidFill>
              </a:rPr>
              <a:pPr/>
              <a:t>3</a:t>
            </a:fld>
            <a:endParaRPr lang="en-US" dirty="0">
              <a:solidFill>
                <a:schemeClr val="bg2">
                  <a:lumMod val="50000"/>
                  <a:lumOff val="50000"/>
                  <a:alpha val="20000"/>
                </a:schemeClr>
              </a:solidFill>
            </a:endParaRPr>
          </a:p>
        </p:txBody>
      </p:sp>
    </p:spTree>
    <p:extLst>
      <p:ext uri="{BB962C8B-B14F-4D97-AF65-F5344CB8AC3E}">
        <p14:creationId xmlns:p14="http://schemas.microsoft.com/office/powerpoint/2010/main" val="166181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8812" y="0"/>
            <a:ext cx="11901268" cy="6858000"/>
          </a:xfrm>
          <a:solidFill>
            <a:srgbClr val="ED7D31"/>
          </a:solidFill>
        </p:spPr>
        <p:txBody>
          <a:bodyPr>
            <a:normAutofit fontScale="25000" lnSpcReduction="20000"/>
          </a:bodyPr>
          <a:lstStyle/>
          <a:p>
            <a:endParaRPr lang="en-US" sz="6000" dirty="0">
              <a:latin typeface="Droid Sans" panose="020B0606030804020204" pitchFamily="34" charset="0"/>
              <a:ea typeface="Droid Sans" panose="020B0606030804020204" pitchFamily="34" charset="0"/>
              <a:cs typeface="Droid Sans" panose="020B0606030804020204" pitchFamily="34" charset="0"/>
            </a:endParaRPr>
          </a:p>
          <a:p>
            <a:r>
              <a:rPr lang="en-US" sz="8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PREPARATION</a:t>
            </a:r>
          </a:p>
          <a:p>
            <a:r>
              <a:rPr lang="en-US" sz="8800" dirty="0">
                <a:solidFill>
                  <a:schemeClr val="tx1"/>
                </a:solidFill>
                <a:latin typeface="Droid Sans" panose="020B0606030804020204" pitchFamily="34" charset="0"/>
                <a:ea typeface="Droid Sans" panose="020B0606030804020204" pitchFamily="34" charset="0"/>
                <a:cs typeface="Droid Sans" panose="020B0606030804020204" pitchFamily="34" charset="0"/>
              </a:rPr>
              <a:t>Involves identification of resources needed for incident handling and having trained individuals ready to respond by developing and communicating a formal detection and reporting process. </a:t>
            </a:r>
          </a:p>
          <a:p>
            <a:endParaRPr lang="en-US" sz="88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n-US" sz="8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DETECTION AND REPORTING</a:t>
            </a:r>
          </a:p>
          <a:p>
            <a:r>
              <a:rPr lang="en-US" sz="8800" dirty="0">
                <a:solidFill>
                  <a:schemeClr val="tx1"/>
                </a:solidFill>
                <a:latin typeface="Droid Sans" panose="020B0606030804020204" pitchFamily="34" charset="0"/>
                <a:ea typeface="Droid Sans" panose="020B0606030804020204" pitchFamily="34" charset="0"/>
                <a:cs typeface="Droid Sans" panose="020B0606030804020204" pitchFamily="34" charset="0"/>
              </a:rPr>
              <a:t>Designing an effective means of the detection of incidents is also essential, using both trained users and trained system administrators, and various technical controls.</a:t>
            </a:r>
          </a:p>
          <a:p>
            <a:endParaRPr lang="en-US" sz="88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s-ES" sz="8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CONTAINMENT, ERADICATION &amp; RECOVERY</a:t>
            </a:r>
          </a:p>
          <a:p>
            <a:r>
              <a:rPr lang="en-US" sz="8800" dirty="0">
                <a:solidFill>
                  <a:schemeClr val="tx1"/>
                </a:solidFill>
                <a:latin typeface="Droid Sans" panose="020B0606030804020204" pitchFamily="34" charset="0"/>
                <a:ea typeface="Droid Sans" panose="020B0606030804020204" pitchFamily="34" charset="0"/>
                <a:cs typeface="Droid Sans" panose="020B0606030804020204" pitchFamily="34" charset="0"/>
              </a:rPr>
              <a:t>Containment is important before an incident overwhelms resources or increases damage. Containment provides time for developing a tailored remediation strategy. Eradication may be necessary to eliminate components of the incident. In recovery, administrators restore systems to normal operation.</a:t>
            </a:r>
          </a:p>
          <a:p>
            <a:endParaRPr lang="es-ES" sz="88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s-ES" sz="88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POST-INCIDENTACTIVITY</a:t>
            </a:r>
          </a:p>
          <a:p>
            <a:r>
              <a:rPr lang="en-US" sz="8800" dirty="0">
                <a:solidFill>
                  <a:schemeClr val="tx1"/>
                </a:solidFill>
                <a:latin typeface="Droid Sans" panose="020B0606030804020204" pitchFamily="34" charset="0"/>
                <a:ea typeface="Droid Sans" panose="020B0606030804020204" pitchFamily="34" charset="0"/>
                <a:cs typeface="Droid Sans" panose="020B0606030804020204" pitchFamily="34" charset="0"/>
              </a:rPr>
              <a:t>One of the most important parts of incident response is also the most often omitted: learning and improving . Multiple incidents can be covered in a single</a:t>
            </a:r>
            <a:br>
              <a:rPr lang="en-US" sz="8800" dirty="0">
                <a:solidFill>
                  <a:schemeClr val="tx1"/>
                </a:solidFill>
                <a:latin typeface="Droid Sans" panose="020B0606030804020204" pitchFamily="34" charset="0"/>
                <a:ea typeface="Droid Sans" panose="020B0606030804020204" pitchFamily="34" charset="0"/>
                <a:cs typeface="Droid Sans" panose="020B0606030804020204" pitchFamily="34" charset="0"/>
              </a:rPr>
            </a:br>
            <a:r>
              <a:rPr lang="en-US" sz="8800" dirty="0">
                <a:solidFill>
                  <a:schemeClr val="tx1"/>
                </a:solidFill>
                <a:latin typeface="Droid Sans" panose="020B0606030804020204" pitchFamily="34" charset="0"/>
                <a:ea typeface="Droid Sans" panose="020B0606030804020204" pitchFamily="34" charset="0"/>
                <a:cs typeface="Droid Sans" panose="020B0606030804020204" pitchFamily="34" charset="0"/>
              </a:rPr>
              <a:t>lessons learned meeting. This meeting provides a chance to achieve closure with respect to an incident by reviewing what occurred, what was done to intervene, and how well intervention worked.</a:t>
            </a:r>
            <a:br>
              <a:rPr lang="en-US" sz="8800" dirty="0">
                <a:solidFill>
                  <a:srgbClr val="ED7D31"/>
                </a:solidFill>
                <a:latin typeface="Droid Sans" panose="020B0606030804020204" pitchFamily="34" charset="0"/>
                <a:ea typeface="Droid Sans" panose="020B0606030804020204" pitchFamily="34" charset="0"/>
                <a:cs typeface="Droid Sans" panose="020B0606030804020204" pitchFamily="34" charset="0"/>
              </a:rPr>
            </a:br>
            <a:br>
              <a:rPr lang="en-US" sz="8800" dirty="0">
                <a:latin typeface="Droid Sans" panose="020B0606030804020204" pitchFamily="34" charset="0"/>
                <a:ea typeface="Droid Sans" panose="020B0606030804020204" pitchFamily="34" charset="0"/>
                <a:cs typeface="Droid Sans" panose="020B0606030804020204" pitchFamily="34" charset="0"/>
              </a:rPr>
            </a:br>
            <a:endParaRPr lang="en-US" sz="8800" dirty="0">
              <a:latin typeface="Droid Sans" panose="020B0606030804020204" pitchFamily="34" charset="0"/>
              <a:ea typeface="Droid Sans" panose="020B0606030804020204" pitchFamily="34" charset="0"/>
              <a:cs typeface="Droid Sans" panose="020B0606030804020204" pitchFamily="34" charset="0"/>
            </a:endParaRPr>
          </a:p>
          <a:p>
            <a:br>
              <a:rPr lang="en-US" sz="8800" dirty="0">
                <a:latin typeface="Droid Sans" panose="020B0606030804020204" pitchFamily="34" charset="0"/>
                <a:ea typeface="Droid Sans" panose="020B0606030804020204" pitchFamily="34" charset="0"/>
                <a:cs typeface="Droid Sans" panose="020B0606030804020204" pitchFamily="34" charset="0"/>
              </a:rPr>
            </a:br>
            <a:br>
              <a:rPr lang="en-US" sz="8800" dirty="0">
                <a:latin typeface="Droid Sans" panose="020B0606030804020204" pitchFamily="34" charset="0"/>
                <a:ea typeface="Droid Sans" panose="020B0606030804020204" pitchFamily="34" charset="0"/>
                <a:cs typeface="Droid Sans" panose="020B0606030804020204" pitchFamily="34" charset="0"/>
              </a:rPr>
            </a:br>
            <a:endParaRPr lang="en-US" sz="8800" dirty="0">
              <a:latin typeface="Droid Sans" panose="020B0606030804020204" pitchFamily="34" charset="0"/>
              <a:ea typeface="Droid Sans" panose="020B0606030804020204" pitchFamily="34" charset="0"/>
              <a:cs typeface="Droid Sans" panose="020B0606030804020204" pitchFamily="34" charset="0"/>
            </a:endParaRPr>
          </a:p>
        </p:txBody>
      </p:sp>
      <p:pic>
        <p:nvPicPr>
          <p:cNvPr id="6" name="Imagen 5" descr="Imagen que contiene cosa, objeto&#10;&#10;Descripción generada con confianza alta"/>
          <p:cNvPicPr>
            <a:picLocks noChangeAspect="1"/>
          </p:cNvPicPr>
          <p:nvPr/>
        </p:nvPicPr>
        <p:blipFill>
          <a:blip r:embed="rId2"/>
          <a:stretch>
            <a:fillRect/>
          </a:stretch>
        </p:blipFill>
        <p:spPr>
          <a:xfrm>
            <a:off x="10038471" y="1252024"/>
            <a:ext cx="857794" cy="857794"/>
          </a:xfrm>
          <a:prstGeom prst="rect">
            <a:avLst/>
          </a:prstGeom>
        </p:spPr>
      </p:pic>
      <p:pic>
        <p:nvPicPr>
          <p:cNvPr id="8" name="Imagen 7" descr="Imagen que contiene texto&#10;&#10;Descripción generada con confianza alta"/>
          <p:cNvPicPr>
            <a:picLocks noChangeAspect="1"/>
          </p:cNvPicPr>
          <p:nvPr/>
        </p:nvPicPr>
        <p:blipFill>
          <a:blip r:embed="rId3"/>
          <a:stretch>
            <a:fillRect/>
          </a:stretch>
        </p:blipFill>
        <p:spPr>
          <a:xfrm>
            <a:off x="10158882" y="2771335"/>
            <a:ext cx="801524" cy="801524"/>
          </a:xfrm>
          <a:prstGeom prst="rect">
            <a:avLst/>
          </a:prstGeom>
        </p:spPr>
      </p:pic>
      <p:pic>
        <p:nvPicPr>
          <p:cNvPr id="10" name="Imagen 9" descr="Imagen que contiene imágenes prediseñadas&#10;&#10;Descripción generada con confianza alta"/>
          <p:cNvPicPr>
            <a:picLocks noChangeAspect="1"/>
          </p:cNvPicPr>
          <p:nvPr/>
        </p:nvPicPr>
        <p:blipFill>
          <a:blip r:embed="rId4"/>
          <a:stretch>
            <a:fillRect/>
          </a:stretch>
        </p:blipFill>
        <p:spPr>
          <a:xfrm>
            <a:off x="10158882" y="4403103"/>
            <a:ext cx="956099" cy="956099"/>
          </a:xfrm>
          <a:prstGeom prst="rect">
            <a:avLst/>
          </a:prstGeom>
        </p:spPr>
      </p:pic>
      <p:sp>
        <p:nvSpPr>
          <p:cNvPr id="2" name="Marcador de número de diapositiva 1"/>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71558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p:cNvPicPr>
            <a:picLocks noChangeAspect="1"/>
          </p:cNvPicPr>
          <p:nvPr/>
        </p:nvPicPr>
        <p:blipFill>
          <a:blip r:embed="rId2"/>
          <a:stretch>
            <a:fillRect/>
          </a:stretch>
        </p:blipFill>
        <p:spPr>
          <a:xfrm>
            <a:off x="501833" y="450166"/>
            <a:ext cx="6727689" cy="6105379"/>
          </a:xfrm>
          <a:prstGeom prst="rect">
            <a:avLst/>
          </a:prstGeom>
        </p:spPr>
      </p:pic>
      <p:sp>
        <p:nvSpPr>
          <p:cNvPr id="2" name="Título 1"/>
          <p:cNvSpPr>
            <a:spLocks noGrp="1"/>
          </p:cNvSpPr>
          <p:nvPr>
            <p:ph type="title"/>
          </p:nvPr>
        </p:nvSpPr>
        <p:spPr>
          <a:xfrm>
            <a:off x="7981950" y="629265"/>
            <a:ext cx="4113067" cy="3494002"/>
          </a:xfrm>
        </p:spPr>
        <p:txBody>
          <a:bodyPr vert="horz" lIns="91440" tIns="45720" rIns="91440" bIns="45720" rtlCol="0" anchor="b">
            <a:normAutofit/>
          </a:bodyPr>
          <a:lstStyle/>
          <a:p>
            <a:pPr>
              <a:lnSpc>
                <a:spcPct val="80000"/>
              </a:lnSpc>
            </a:pPr>
            <a:r>
              <a:rPr lang="en-US" sz="6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CSIRT’S INCIDENT TRAITMENT</a:t>
            </a:r>
          </a:p>
        </p:txBody>
      </p:sp>
      <p:sp>
        <p:nvSpPr>
          <p:cNvPr id="3" name="Marcador de número de diapositiva 2"/>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52190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
        <p:cNvGrpSpPr/>
        <p:nvPr/>
      </p:nvGrpSpPr>
      <p:grpSpPr>
        <a:xfrm>
          <a:off x="0" y="0"/>
          <a:ext cx="0" cy="0"/>
          <a:chOff x="0" y="0"/>
          <a:chExt cx="0" cy="0"/>
        </a:xfrm>
      </p:grpSpPr>
      <p:sp>
        <p:nvSpPr>
          <p:cNvPr id="6" name="Marcador de contenido 5"/>
          <p:cNvSpPr>
            <a:spLocks noGrp="1"/>
          </p:cNvSpPr>
          <p:nvPr>
            <p:ph idx="1"/>
          </p:nvPr>
        </p:nvSpPr>
        <p:spPr>
          <a:xfrm>
            <a:off x="676656" y="182880"/>
            <a:ext cx="10753725" cy="6541477"/>
          </a:xfrm>
        </p:spPr>
        <p:txBody>
          <a:bodyPr>
            <a:normAutofit fontScale="70000" lnSpcReduction="20000"/>
          </a:bodyPr>
          <a:lstStyle/>
          <a:p>
            <a:r>
              <a:rPr lang="es-E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STEP 1 </a:t>
            </a:r>
            <a:r>
              <a:rPr lang="en-US" altLang="en-U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Gathering Incident Information</a:t>
            </a:r>
            <a:r>
              <a:rPr lang="es-E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p>
          <a:p>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The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incident</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reports</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arrive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the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CSIRT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by</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different</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channels</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It</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is</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good</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practice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to</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write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down</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all</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the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details</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in a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format</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while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receiving</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the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incident</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a:t>
            </a:r>
            <a:r>
              <a:rPr lang="es-MX" sz="2900"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notice</a:t>
            </a:r>
            <a:r>
              <a:rPr lang="es-MX"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a:t>
            </a:r>
          </a:p>
          <a:p>
            <a:endParaRPr lang="es-ES"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endParaRPr>
          </a:p>
          <a:p>
            <a:r>
              <a:rPr lang="es-E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STEP 2 </a:t>
            </a:r>
            <a:r>
              <a:rPr lang="en-US" altLang="en-U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Evaluation of information and risk assessment</a:t>
            </a:r>
            <a:endParaRPr lang="es-E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endParaRPr>
          </a:p>
          <a:p>
            <a:r>
              <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In order to evaluate the incident there are some categories to take into account:</a:t>
            </a:r>
          </a:p>
          <a:p>
            <a:br>
              <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br>
            <a:r>
              <a:rPr lang="en-US" sz="29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Identification:</a:t>
            </a:r>
            <a:endPar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endParaRPr>
          </a:p>
          <a:p>
            <a:r>
              <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 In order to avoid unnecessary actions, it is important to check that the creator of the report is reliable and belongs to the group of clients served by an associated CSIRT.</a:t>
            </a:r>
          </a:p>
          <a:p>
            <a:br>
              <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br>
            <a:r>
              <a:rPr lang="en-US" sz="29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Relevance: </a:t>
            </a:r>
            <a:endPar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endParaRPr>
          </a:p>
          <a:p>
            <a:r>
              <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This step checks whether the incident handling request comes from the client group served by the CSIRT, or if the reported incident affects IT systems of the group being served. If this is not the case, the communication is usually sent to the relevant CSIRT.</a:t>
            </a:r>
          </a:p>
          <a:p>
            <a:br>
              <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br>
            <a:r>
              <a:rPr lang="en-US" sz="29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Classification: </a:t>
            </a:r>
            <a:endPar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endParaRPr>
          </a:p>
          <a:p>
            <a:r>
              <a:rPr 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In this step the incident it’s classified according to its gravity.</a:t>
            </a:r>
          </a:p>
          <a:p>
            <a:endParaRPr lang="es-ES" sz="29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endParaRPr>
          </a:p>
          <a:p>
            <a:r>
              <a:rPr lang="es-E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STEP 3 </a:t>
            </a:r>
            <a:r>
              <a:rPr lang="es-ES" altLang="en-U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D</a:t>
            </a:r>
            <a:r>
              <a:rPr lang="en-US" altLang="en-US" sz="3400" b="1" dirty="0" err="1">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istribution</a:t>
            </a:r>
            <a:endParaRPr lang="en-US" altLang="en-US" sz="3400" b="1"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endParaRPr>
          </a:p>
          <a:p>
            <a:r>
              <a:rPr lang="en-US" altLang="en-US" sz="2900" dirty="0">
                <a:solidFill>
                  <a:schemeClr val="tx2">
                    <a:lumMod val="50000"/>
                  </a:schemeClr>
                </a:solidFill>
                <a:latin typeface="Droid Sans" panose="020B0606030804020204" pitchFamily="34" charset="0"/>
                <a:ea typeface="Droid Sans" panose="020B0606030804020204" pitchFamily="34" charset="0"/>
                <a:cs typeface="Droid Sans" panose="020B0606030804020204" pitchFamily="34" charset="0"/>
              </a:rPr>
              <a:t>The incident should be reported.</a:t>
            </a:r>
          </a:p>
          <a:p>
            <a:endParaRPr lang="es-ES" dirty="0"/>
          </a:p>
          <a:p>
            <a:endParaRPr lang="en-US" dirty="0"/>
          </a:p>
        </p:txBody>
      </p:sp>
      <p:pic>
        <p:nvPicPr>
          <p:cNvPr id="12" name="Imagen 11" descr="Imagen que contiene imágenes prediseñadas&#10;&#10;Descripción generada con confianza alta"/>
          <p:cNvPicPr>
            <a:picLocks noChangeAspect="1"/>
          </p:cNvPicPr>
          <p:nvPr/>
        </p:nvPicPr>
        <p:blipFill>
          <a:blip r:embed="rId2"/>
          <a:stretch>
            <a:fillRect/>
          </a:stretch>
        </p:blipFill>
        <p:spPr>
          <a:xfrm>
            <a:off x="10952416" y="935548"/>
            <a:ext cx="1128261" cy="1128261"/>
          </a:xfrm>
          <a:prstGeom prst="rect">
            <a:avLst/>
          </a:prstGeom>
        </p:spPr>
      </p:pic>
      <p:pic>
        <p:nvPicPr>
          <p:cNvPr id="14" name="Imagen 13" descr="Imagen que contiene cosa, objeto&#10;&#10;Descripción generada con confianza alta"/>
          <p:cNvPicPr>
            <a:picLocks noChangeAspect="1"/>
          </p:cNvPicPr>
          <p:nvPr/>
        </p:nvPicPr>
        <p:blipFill>
          <a:blip r:embed="rId3"/>
          <a:stretch>
            <a:fillRect/>
          </a:stretch>
        </p:blipFill>
        <p:spPr>
          <a:xfrm>
            <a:off x="10846071" y="2391508"/>
            <a:ext cx="1234606" cy="1234606"/>
          </a:xfrm>
          <a:prstGeom prst="rect">
            <a:avLst/>
          </a:prstGeom>
        </p:spPr>
      </p:pic>
      <p:pic>
        <p:nvPicPr>
          <p:cNvPr id="16" name="Imagen 15" descr="Imagen que contiene objeto&#10;&#10;Descripción generada con confianza alta"/>
          <p:cNvPicPr>
            <a:picLocks noChangeAspect="1"/>
          </p:cNvPicPr>
          <p:nvPr/>
        </p:nvPicPr>
        <p:blipFill>
          <a:blip r:embed="rId4"/>
          <a:stretch>
            <a:fillRect/>
          </a:stretch>
        </p:blipFill>
        <p:spPr>
          <a:xfrm>
            <a:off x="9186204" y="4517943"/>
            <a:ext cx="1829432" cy="1829432"/>
          </a:xfrm>
          <a:prstGeom prst="rect">
            <a:avLst/>
          </a:prstGeom>
        </p:spPr>
      </p:pic>
      <p:sp>
        <p:nvSpPr>
          <p:cNvPr id="2" name="Marcador de número de diapositiva 1"/>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711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88E5"/>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09826"/>
            <a:ext cx="4016442" cy="2748174"/>
          </a:xfrm>
          <a:prstGeom prst="rect">
            <a:avLst/>
          </a:prstGeom>
          <a:solidFill>
            <a:schemeClr val="accent1">
              <a:lumMod val="7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7309" y="0"/>
            <a:ext cx="3107408" cy="2828913"/>
          </a:xfrm>
          <a:prstGeom prst="rect">
            <a:avLst/>
          </a:prstGeom>
          <a:solidFill>
            <a:schemeClr val="accent1">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751" y="2989781"/>
            <a:ext cx="3092966" cy="38682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7471" cy="3948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2"/>
          <a:stretch>
            <a:fillRect/>
          </a:stretch>
        </p:blipFill>
        <p:spPr>
          <a:xfrm>
            <a:off x="5015838" y="590843"/>
            <a:ext cx="1704851" cy="1704851"/>
          </a:xfrm>
          <a:prstGeom prst="rect">
            <a:avLst/>
          </a:prstGeom>
        </p:spPr>
      </p:pic>
      <p:sp>
        <p:nvSpPr>
          <p:cNvPr id="3" name="Marcador de contenido 2"/>
          <p:cNvSpPr>
            <a:spLocks noGrp="1"/>
          </p:cNvSpPr>
          <p:nvPr>
            <p:ph idx="1"/>
          </p:nvPr>
        </p:nvSpPr>
        <p:spPr>
          <a:xfrm>
            <a:off x="7274238" y="13855"/>
            <a:ext cx="4917762" cy="6738425"/>
          </a:xfrm>
        </p:spPr>
        <p:txBody>
          <a:bodyPr>
            <a:normAutofit fontScale="92500" lnSpcReduction="10000"/>
          </a:bodyPr>
          <a:lstStyle/>
          <a:p>
            <a:pPr>
              <a:lnSpc>
                <a:spcPct val="75000"/>
              </a:lnSpc>
            </a:pPr>
            <a:endParaRPr lang="en-US" sz="18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pPr>
              <a:lnSpc>
                <a:spcPct val="75000"/>
              </a:lnSpc>
            </a:pPr>
            <a:endParaRPr lang="en-US" sz="18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pPr marL="0" indent="0">
              <a:lnSpc>
                <a:spcPct val="90000"/>
              </a:lnSpc>
              <a:buNone/>
            </a:pP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On a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Saturday afternoon</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external users start having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problems accessing </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organization’s public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websites</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a:t>
            </a:r>
          </a:p>
          <a:p>
            <a:pPr marL="0" indent="0">
              <a:lnSpc>
                <a:spcPct val="90000"/>
              </a:lnSpc>
              <a:buNone/>
            </a:pP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Over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the next hour</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the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problem worsens</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to the point where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nearly every access attempt fails</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Meanwhile, a member of the organization’s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networking staff responds to alerts from an Internet border router</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and determines that the organization’s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Internet bandwidth is being consumed</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by an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unusually large volume of</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User Datagram Protocol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UDP</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packets to and from both the organization’s public DNS servers</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p>
          <a:p>
            <a:pPr marL="0" indent="0">
              <a:lnSpc>
                <a:spcPct val="90000"/>
              </a:lnSpc>
              <a:buNone/>
            </a:pP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Analysis of the traffic shows that the DNS servers are receiving high volumes of requests </a:t>
            </a:r>
            <a:r>
              <a:rPr lang="en-US" sz="22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from a single external IP address</a:t>
            </a:r>
            <a:r>
              <a:rPr lang="en-US" sz="22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Also, all the DNS requests from that address come from the same source port.</a:t>
            </a:r>
          </a:p>
        </p:txBody>
      </p:sp>
      <p:sp>
        <p:nvSpPr>
          <p:cNvPr id="10" name="Rectángulo 9"/>
          <p:cNvSpPr/>
          <p:nvPr/>
        </p:nvSpPr>
        <p:spPr>
          <a:xfrm>
            <a:off x="0" y="0"/>
            <a:ext cx="4027471" cy="3948959"/>
          </a:xfrm>
          <a:prstGeom prst="rect">
            <a:avLst/>
          </a:prstGeom>
          <a:solidFill>
            <a:srgbClr val="99D3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4191751" y="2989781"/>
            <a:ext cx="3092966" cy="3868219"/>
          </a:xfrm>
          <a:prstGeom prst="rect">
            <a:avLst/>
          </a:prstGeom>
          <a:solidFill>
            <a:srgbClr val="FF6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agen 14"/>
          <p:cNvPicPr>
            <a:picLocks noChangeAspect="1"/>
          </p:cNvPicPr>
          <p:nvPr/>
        </p:nvPicPr>
        <p:blipFill>
          <a:blip r:embed="rId3"/>
          <a:stretch>
            <a:fillRect/>
          </a:stretch>
        </p:blipFill>
        <p:spPr>
          <a:xfrm>
            <a:off x="5235695" y="4273593"/>
            <a:ext cx="1300593" cy="1300593"/>
          </a:xfrm>
          <a:prstGeom prst="rect">
            <a:avLst/>
          </a:prstGeom>
        </p:spPr>
      </p:pic>
      <p:pic>
        <p:nvPicPr>
          <p:cNvPr id="27" name="Imagen 26" descr="Imagen que contiene gráficos vectoriales&#10;&#10;Descripción generada con confianza alta"/>
          <p:cNvPicPr>
            <a:picLocks noChangeAspect="1"/>
          </p:cNvPicPr>
          <p:nvPr/>
        </p:nvPicPr>
        <p:blipFill>
          <a:blip r:embed="rId4"/>
          <a:stretch>
            <a:fillRect/>
          </a:stretch>
        </p:blipFill>
        <p:spPr>
          <a:xfrm>
            <a:off x="1036693" y="4466827"/>
            <a:ext cx="1875320" cy="1875320"/>
          </a:xfrm>
          <a:prstGeom prst="rect">
            <a:avLst/>
          </a:prstGeom>
        </p:spPr>
      </p:pic>
      <p:sp>
        <p:nvSpPr>
          <p:cNvPr id="28" name="CuadroTexto 27"/>
          <p:cNvSpPr txBox="1"/>
          <p:nvPr/>
        </p:nvSpPr>
        <p:spPr>
          <a:xfrm>
            <a:off x="295423" y="829994"/>
            <a:ext cx="3460652" cy="1754326"/>
          </a:xfrm>
          <a:prstGeom prst="rect">
            <a:avLst/>
          </a:prstGeom>
          <a:noFill/>
        </p:spPr>
        <p:txBody>
          <a:bodyPr wrap="square" rtlCol="0">
            <a:spAutoFit/>
          </a:bodyPr>
          <a:lstStyle/>
          <a:p>
            <a:pPr algn="ctr"/>
            <a:r>
              <a:rPr lang="es-ES" sz="5400" dirty="0">
                <a:latin typeface="Droid Sans" panose="020B0606030804020204" pitchFamily="34" charset="0"/>
                <a:ea typeface="Droid Sans" panose="020B0606030804020204" pitchFamily="34" charset="0"/>
                <a:cs typeface="Droid Sans" panose="020B0606030804020204" pitchFamily="34" charset="0"/>
              </a:rPr>
              <a:t>SCENARIO 1</a:t>
            </a:r>
            <a:endParaRPr lang="en-US" sz="5400" dirty="0">
              <a:latin typeface="Droid Sans" panose="020B0606030804020204" pitchFamily="34" charset="0"/>
              <a:ea typeface="Droid Sans" panose="020B0606030804020204" pitchFamily="34" charset="0"/>
              <a:cs typeface="Droid Sans" panose="020B0606030804020204" pitchFamily="34" charset="0"/>
            </a:endParaRPr>
          </a:p>
        </p:txBody>
      </p:sp>
      <p:sp>
        <p:nvSpPr>
          <p:cNvPr id="2" name="Marcador de número de diapositiva 1"/>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9080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D35B"/>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6656" y="576775"/>
            <a:ext cx="10753725" cy="5528603"/>
          </a:xfrm>
          <a:solidFill>
            <a:srgbClr val="99D35B"/>
          </a:solidFill>
        </p:spPr>
        <p:txBody>
          <a:bodyPr>
            <a:normAutofit/>
          </a:bodyPr>
          <a:lstStyle/>
          <a:p>
            <a:r>
              <a:rPr lang="es-ES" sz="4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PREPARATION / STEP 1</a:t>
            </a:r>
            <a:endParaRPr lang="es-ES" sz="4000" b="1"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a:p>
            <a: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Would the organization consider this activity to be an incident? If so, which of the organization’s policies does this activity violate? </a:t>
            </a:r>
          </a:p>
          <a:p>
            <a: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-Monitoring:</a:t>
            </a:r>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Critical systems must be under permanent monitoring. </a:t>
            </a:r>
          </a:p>
          <a:p>
            <a: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-Web-sites: </a:t>
            </a:r>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Access to web pages through browsers must be subject to the rules that are previously stated in the Regulation of access to the Network. The website should be 24/7 up , the amount of time before it turns into an incident to be reported is 1 minute. </a:t>
            </a:r>
          </a:p>
          <a:p>
            <a:r>
              <a:rPr lang="es-E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t>
            </a:r>
            <a:r>
              <a:rPr lang="en-U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-About services provided:</a:t>
            </a:r>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All the services that are given must be listed and monitored whenever a request is made, keeping data of: time, date, information accessed, modifications made. </a:t>
            </a:r>
          </a:p>
          <a:p>
            <a:r>
              <a:rPr lang="en-U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-About the equipment's personal:</a:t>
            </a:r>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It is the responsibility of the Department of Networks to disclose the lists of persons who may have access to the equipment and provide basic maintenance. Technical personnel in case of incidents most be available 24/7. </a:t>
            </a:r>
          </a:p>
          <a:p>
            <a:r>
              <a:rPr lang="en-US" sz="2000" b="1" dirty="0">
                <a:solidFill>
                  <a:schemeClr val="tx1"/>
                </a:solidFill>
                <a:latin typeface="Droid Sans" panose="020B0606030804020204" pitchFamily="34" charset="0"/>
                <a:ea typeface="Droid Sans" panose="020B0606030804020204" pitchFamily="34" charset="0"/>
                <a:cs typeface="Droid Sans" panose="020B0606030804020204" pitchFamily="34" charset="0"/>
              </a:rPr>
              <a:t>-Incidents:</a:t>
            </a:r>
            <a:r>
              <a:rPr lang="en-US" sz="2000" dirty="0">
                <a:solidFill>
                  <a:schemeClr val="tx1"/>
                </a:solidFill>
                <a:latin typeface="Droid Sans" panose="020B0606030804020204" pitchFamily="34" charset="0"/>
                <a:ea typeface="Droid Sans" panose="020B0606030804020204" pitchFamily="34" charset="0"/>
                <a:cs typeface="Droid Sans" panose="020B0606030804020204" pitchFamily="34" charset="0"/>
              </a:rPr>
              <a:t> Any description of a computer incident should be kept for further analysis and improvement.</a:t>
            </a:r>
          </a:p>
        </p:txBody>
      </p:sp>
      <p:pic>
        <p:nvPicPr>
          <p:cNvPr id="5" name="Imagen 4" descr="Imagen que contiene gráficos vectoriales&#10;&#10;Descripción generada con confianza alta"/>
          <p:cNvPicPr>
            <a:picLocks noChangeAspect="1"/>
          </p:cNvPicPr>
          <p:nvPr/>
        </p:nvPicPr>
        <p:blipFill>
          <a:blip r:embed="rId2"/>
          <a:stretch>
            <a:fillRect/>
          </a:stretch>
        </p:blipFill>
        <p:spPr>
          <a:xfrm>
            <a:off x="3881113" y="5632855"/>
            <a:ext cx="1175489" cy="1175489"/>
          </a:xfrm>
          <a:prstGeom prst="rect">
            <a:avLst/>
          </a:prstGeom>
        </p:spPr>
      </p:pic>
      <p:pic>
        <p:nvPicPr>
          <p:cNvPr id="7" name="Imagen 6" descr="Imagen que contiene texto&#10;&#10;Descripción generada con confianza alta"/>
          <p:cNvPicPr>
            <a:picLocks noChangeAspect="1"/>
          </p:cNvPicPr>
          <p:nvPr/>
        </p:nvPicPr>
        <p:blipFill>
          <a:blip r:embed="rId3"/>
          <a:stretch>
            <a:fillRect/>
          </a:stretch>
        </p:blipFill>
        <p:spPr>
          <a:xfrm>
            <a:off x="8451837" y="5687134"/>
            <a:ext cx="1170866" cy="1170866"/>
          </a:xfrm>
          <a:prstGeom prst="rect">
            <a:avLst/>
          </a:prstGeom>
        </p:spPr>
      </p:pic>
      <p:pic>
        <p:nvPicPr>
          <p:cNvPr id="9" name="Imagen 8" descr="Imagen que contiene cosa, objeto&#10;&#10;Descripción generada con confianza alta"/>
          <p:cNvPicPr>
            <a:picLocks noChangeAspect="1"/>
          </p:cNvPicPr>
          <p:nvPr/>
        </p:nvPicPr>
        <p:blipFill>
          <a:blip r:embed="rId4"/>
          <a:stretch>
            <a:fillRect/>
          </a:stretch>
        </p:blipFill>
        <p:spPr>
          <a:xfrm>
            <a:off x="6276536" y="5682511"/>
            <a:ext cx="1076178" cy="1076178"/>
          </a:xfrm>
          <a:prstGeom prst="rect">
            <a:avLst/>
          </a:prstGeom>
        </p:spPr>
      </p:pic>
      <p:sp>
        <p:nvSpPr>
          <p:cNvPr id="2" name="Marcador de número de diapositiva 1"/>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421862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captura de pantalla&#10;&#10;Descripción generada con confianza muy alta"/>
          <p:cNvPicPr>
            <a:picLocks noChangeAspect="1"/>
          </p:cNvPicPr>
          <p:nvPr/>
        </p:nvPicPr>
        <p:blipFill>
          <a:blip r:embed="rId2"/>
          <a:stretch>
            <a:fillRect/>
          </a:stretch>
        </p:blipFill>
        <p:spPr>
          <a:xfrm>
            <a:off x="5120640" y="1797285"/>
            <a:ext cx="6723318" cy="3042301"/>
          </a:xfrm>
          <a:prstGeom prst="rect">
            <a:avLst/>
          </a:prstGeom>
        </p:spPr>
      </p:pic>
      <p:sp>
        <p:nvSpPr>
          <p:cNvPr id="2" name="Título 1"/>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dirty="0">
                <a:latin typeface="Droid Sans" panose="020B0606030804020204" pitchFamily="34" charset="0"/>
                <a:ea typeface="Droid Sans" panose="020B0606030804020204" pitchFamily="34" charset="0"/>
                <a:cs typeface="Droid Sans" panose="020B0606030804020204" pitchFamily="34" charset="0"/>
              </a:rPr>
              <a:t>Receiving incident report</a:t>
            </a:r>
            <a:endParaRPr lang="en-US" sz="6000" dirty="0">
              <a:solidFill>
                <a:schemeClr val="tx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3" name="Marcador de número de diapositiva 2"/>
          <p:cNvSpPr>
            <a:spLocks noGrp="1"/>
          </p:cNvSpPr>
          <p:nvPr>
            <p:ph type="sldNum" sz="quarter" idx="12"/>
          </p:nvPr>
        </p:nvSpPr>
        <p:spPr/>
        <p:txBody>
          <a:bodyPr/>
          <a:lstStyle/>
          <a:p>
            <a:fld id="{4FAB73BC-B049-4115-A692-8D63A059BFB8}" type="slidenum">
              <a:rPr lang="en-US" smtClean="0">
                <a:solidFill>
                  <a:schemeClr val="bg2">
                    <a:lumMod val="50000"/>
                    <a:lumOff val="50000"/>
                    <a:alpha val="20000"/>
                  </a:schemeClr>
                </a:solidFill>
              </a:rPr>
              <a:pPr/>
              <a:t>9</a:t>
            </a:fld>
            <a:endParaRPr lang="en-US" dirty="0">
              <a:solidFill>
                <a:schemeClr val="bg2">
                  <a:lumMod val="50000"/>
                  <a:lumOff val="50000"/>
                  <a:alpha val="20000"/>
                </a:schemeClr>
              </a:solidFill>
            </a:endParaRPr>
          </a:p>
        </p:txBody>
      </p:sp>
    </p:spTree>
    <p:extLst>
      <p:ext uri="{BB962C8B-B14F-4D97-AF65-F5344CB8AC3E}">
        <p14:creationId xmlns:p14="http://schemas.microsoft.com/office/powerpoint/2010/main" val="3532031006"/>
      </p:ext>
    </p:extLst>
  </p:cSld>
  <p:clrMapOvr>
    <a:masterClrMapping/>
  </p:clrMapOvr>
</p:sld>
</file>

<file path=ppt/theme/theme1.xml><?xml version="1.0" encoding="utf-8"?>
<a:theme xmlns:a="http://schemas.openxmlformats.org/drawingml/2006/main" name="Metropolitano">
  <a:themeElements>
    <a:clrScheme name="Metropolitan">
      <a:dk1>
        <a:srgbClr val="000000"/>
      </a:dk1>
      <a:lt1>
        <a:srgbClr val="FFFFFF"/>
      </a:lt1>
      <a:dk2>
        <a:srgbClr val="303034"/>
      </a:dk2>
      <a:lt2>
        <a:srgbClr val="DFDFE4"/>
      </a:lt2>
      <a:accent1>
        <a:srgbClr val="00AEEF"/>
      </a:accent1>
      <a:accent2>
        <a:srgbClr val="8CC600"/>
      </a:accent2>
      <a:accent3>
        <a:srgbClr val="FFBE00"/>
      </a:accent3>
      <a:accent4>
        <a:srgbClr val="FF0097"/>
      </a:accent4>
      <a:accent5>
        <a:srgbClr val="0071BC"/>
      </a:accent5>
      <a:accent6>
        <a:srgbClr val="FF8600"/>
      </a:accent6>
      <a:hlink>
        <a:srgbClr val="2424F0"/>
      </a:hlink>
      <a:folHlink>
        <a:srgbClr val="80808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9FF7CA0D-8839-4012-B51C-B152F9BD65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TM03457491[[fn=Metrópoli]]</Template>
  <TotalTime>307</TotalTime>
  <Words>1293</Words>
  <Application>Microsoft Office PowerPoint</Application>
  <PresentationFormat>Panorámica</PresentationFormat>
  <Paragraphs>140</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Droid Sans</vt:lpstr>
      <vt:lpstr>Metropolitano</vt:lpstr>
      <vt:lpstr>SCENARIO 1</vt:lpstr>
      <vt:lpstr>INCIDENT RESPONSE</vt:lpstr>
      <vt:lpstr>INCIDENT LIFE CYCLE NIST, in their 800-61 Computer Security Incident Handling Guide, describes the "Incident Lifecycle"</vt:lpstr>
      <vt:lpstr>Presentación de PowerPoint</vt:lpstr>
      <vt:lpstr>CSIRT’S INCIDENT TRAITMENT</vt:lpstr>
      <vt:lpstr>Presentación de PowerPoint</vt:lpstr>
      <vt:lpstr>Presentación de PowerPoint</vt:lpstr>
      <vt:lpstr>Presentación de PowerPoint</vt:lpstr>
      <vt:lpstr>Receiving incident report</vt:lpstr>
      <vt:lpstr>Presentación de PowerPoint</vt:lpstr>
      <vt:lpstr>    *To which people and groups within the organization would the team report the incident? -CIO -Head of information security -Systems owners -The management group(In order to report the incident and stablish the response policy for this kind of incidents) -IT head leader and support team -Information Assurance team (In case we need to alter secure controls such as firewalls, privileges, passwords etc.) -Business Continuity Planning team (To ensure that incident response policies and procedures and business continuity processes are coordinated)  </vt:lpstr>
      <vt:lpstr>How would the incident response team analyze and validate this incident?  </vt:lpstr>
      <vt:lpstr>How would the incident response team analyze and validate this incident?  </vt:lpstr>
      <vt:lpstr>Presentación de PowerPoint</vt:lpstr>
      <vt:lpstr>Presentación de PowerPoint</vt:lpstr>
      <vt:lpstr>Incident report distribution</vt:lpstr>
      <vt:lpstr>Presentación de PowerPoint</vt:lpstr>
      <vt:lpstr>Presentación de PowerPoint</vt:lpstr>
      <vt:lpstr>Presentación de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1</dc:title>
  <dc:creator>Gabriela Saldaña</dc:creator>
  <cp:lastModifiedBy>Gabriela Saldaña</cp:lastModifiedBy>
  <cp:revision>38</cp:revision>
  <dcterms:created xsi:type="dcterms:W3CDTF">2017-05-22T00:55:53Z</dcterms:created>
  <dcterms:modified xsi:type="dcterms:W3CDTF">2017-06-01T04:21:44Z</dcterms:modified>
</cp:coreProperties>
</file>