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Playfair Display"/>
      <p:regular r:id="rId30"/>
      <p:bold r:id="rId31"/>
      <p:italic r:id="rId32"/>
      <p:boldItalic r:id="rId33"/>
    </p:embeddedFont>
    <p:embeddedFont>
      <p:font typeface="Montserrat"/>
      <p:regular r:id="rId34"/>
      <p:bold r:id="rId35"/>
      <p:italic r:id="rId36"/>
      <p:boldItalic r:id="rId37"/>
    </p:embeddedFont>
    <p:embeddedFont>
      <p:font typeface="Oswald"/>
      <p:regular r:id="rId38"/>
      <p:bold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3EA6581-BA42-4DA5-BEBB-5A469E88B335}">
  <a:tblStyle styleId="{03EA6581-BA42-4DA5-BEBB-5A469E88B33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5.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OpenSans-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bold.fntdata"/><Relationship Id="rId30" Type="http://schemas.openxmlformats.org/officeDocument/2006/relationships/font" Target="fonts/PlayfairDisplay-regular.fntdata"/><Relationship Id="rId11" Type="http://schemas.openxmlformats.org/officeDocument/2006/relationships/slide" Target="slides/slide6.xml"/><Relationship Id="rId33" Type="http://schemas.openxmlformats.org/officeDocument/2006/relationships/font" Target="fonts/PlayfairDisplay-boldItalic.fntdata"/><Relationship Id="rId10" Type="http://schemas.openxmlformats.org/officeDocument/2006/relationships/slide" Target="slides/slide5.xml"/><Relationship Id="rId32" Type="http://schemas.openxmlformats.org/officeDocument/2006/relationships/font" Target="fonts/PlayfairDisplay-italic.fntdata"/><Relationship Id="rId13" Type="http://schemas.openxmlformats.org/officeDocument/2006/relationships/slide" Target="slides/slide8.xml"/><Relationship Id="rId35" Type="http://schemas.openxmlformats.org/officeDocument/2006/relationships/font" Target="fonts/Montserrat-bold.fntdata"/><Relationship Id="rId12" Type="http://schemas.openxmlformats.org/officeDocument/2006/relationships/slide" Target="slides/slide7.xml"/><Relationship Id="rId34" Type="http://schemas.openxmlformats.org/officeDocument/2006/relationships/font" Target="fonts/Montserrat-regular.fntdata"/><Relationship Id="rId15" Type="http://schemas.openxmlformats.org/officeDocument/2006/relationships/slide" Target="slides/slide10.xml"/><Relationship Id="rId37" Type="http://schemas.openxmlformats.org/officeDocument/2006/relationships/font" Target="fonts/Montserrat-boldItalic.fntdata"/><Relationship Id="rId14" Type="http://schemas.openxmlformats.org/officeDocument/2006/relationships/slide" Target="slides/slide9.xml"/><Relationship Id="rId36" Type="http://schemas.openxmlformats.org/officeDocument/2006/relationships/font" Target="fonts/Montserrat-italic.fntdata"/><Relationship Id="rId17" Type="http://schemas.openxmlformats.org/officeDocument/2006/relationships/slide" Target="slides/slide12.xml"/><Relationship Id="rId39" Type="http://schemas.openxmlformats.org/officeDocument/2006/relationships/font" Target="fonts/Oswald-bold.fntdata"/><Relationship Id="rId16" Type="http://schemas.openxmlformats.org/officeDocument/2006/relationships/slide" Target="slides/slide11.xml"/><Relationship Id="rId38" Type="http://schemas.openxmlformats.org/officeDocument/2006/relationships/font" Target="fonts/Oswald-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Shape 13"/>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Shape 1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Shape 49"/>
          <p:cNvSpPr txBox="1"/>
          <p:nvPr>
            <p:ph hasCustomPrompt="1" type="title"/>
          </p:nvPr>
        </p:nvSpPr>
        <p:spPr>
          <a:xfrm>
            <a:off x="311700" y="999925"/>
            <a:ext cx="8520600" cy="2146200"/>
          </a:xfrm>
          <a:prstGeom prst="rect">
            <a:avLst/>
          </a:prstGeom>
        </p:spPr>
        <p:txBody>
          <a:bodyPr anchorCtr="0" anchor="b" bIns="91425" lIns="91425" spcFirstLastPara="1" rIns="91425" wrap="square" tIns="91425"/>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Shape 50"/>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highlight>
                  <a:schemeClr val="dk1"/>
                </a:highlight>
              </a:defRPr>
            </a:lvl1pPr>
            <a:lvl2pPr indent="-317500" lvl="1" marL="914400" algn="ctr">
              <a:spcBef>
                <a:spcPts val="1600"/>
              </a:spcBef>
              <a:spcAft>
                <a:spcPts val="0"/>
              </a:spcAft>
              <a:buSzPts val="1400"/>
              <a:buChar char="○"/>
              <a:defRPr>
                <a:highlight>
                  <a:schemeClr val="dk1"/>
                </a:highlight>
              </a:defRPr>
            </a:lvl2pPr>
            <a:lvl3pPr indent="-317500" lvl="2" marL="1371600" algn="ctr">
              <a:spcBef>
                <a:spcPts val="1600"/>
              </a:spcBef>
              <a:spcAft>
                <a:spcPts val="0"/>
              </a:spcAft>
              <a:buSzPts val="1400"/>
              <a:buChar char="■"/>
              <a:defRPr>
                <a:highlight>
                  <a:schemeClr val="dk1"/>
                </a:highlight>
              </a:defRPr>
            </a:lvl3pPr>
            <a:lvl4pPr indent="-317500" lvl="3" marL="1828800" algn="ctr">
              <a:spcBef>
                <a:spcPts val="1600"/>
              </a:spcBef>
              <a:spcAft>
                <a:spcPts val="0"/>
              </a:spcAft>
              <a:buSzPts val="1400"/>
              <a:buChar char="●"/>
              <a:defRPr>
                <a:highlight>
                  <a:schemeClr val="dk1"/>
                </a:highlight>
              </a:defRPr>
            </a:lvl4pPr>
            <a:lvl5pPr indent="-317500" lvl="4" marL="2286000" algn="ctr">
              <a:spcBef>
                <a:spcPts val="1600"/>
              </a:spcBef>
              <a:spcAft>
                <a:spcPts val="0"/>
              </a:spcAft>
              <a:buSzPts val="1400"/>
              <a:buChar char="○"/>
              <a:defRPr>
                <a:highlight>
                  <a:schemeClr val="dk1"/>
                </a:highlight>
              </a:defRPr>
            </a:lvl5pPr>
            <a:lvl6pPr indent="-317500" lvl="5" marL="2743200" algn="ctr">
              <a:spcBef>
                <a:spcPts val="1600"/>
              </a:spcBef>
              <a:spcAft>
                <a:spcPts val="0"/>
              </a:spcAft>
              <a:buSzPts val="1400"/>
              <a:buChar char="■"/>
              <a:defRPr>
                <a:highlight>
                  <a:schemeClr val="dk1"/>
                </a:highlight>
              </a:defRPr>
            </a:lvl6pPr>
            <a:lvl7pPr indent="-317500" lvl="6" marL="3200400" algn="ctr">
              <a:spcBef>
                <a:spcPts val="1600"/>
              </a:spcBef>
              <a:spcAft>
                <a:spcPts val="0"/>
              </a:spcAft>
              <a:buSzPts val="1400"/>
              <a:buChar char="●"/>
              <a:defRPr>
                <a:highlight>
                  <a:schemeClr val="dk1"/>
                </a:highlight>
              </a:defRPr>
            </a:lvl7pPr>
            <a:lvl8pPr indent="-317500" lvl="7" marL="3657600" algn="ctr">
              <a:spcBef>
                <a:spcPts val="1600"/>
              </a:spcBef>
              <a:spcAft>
                <a:spcPts val="0"/>
              </a:spcAft>
              <a:buSzPts val="1400"/>
              <a:buChar char="○"/>
              <a:defRPr>
                <a:highlight>
                  <a:schemeClr val="dk1"/>
                </a:highlight>
              </a:defRPr>
            </a:lvl8pPr>
            <a:lvl9pPr indent="-317500" lvl="8" marL="4114800" algn="ctr">
              <a:spcBef>
                <a:spcPts val="1600"/>
              </a:spcBef>
              <a:spcAft>
                <a:spcPts val="1600"/>
              </a:spcAft>
              <a:buSzPts val="1400"/>
              <a:buChar char="■"/>
              <a:defRPr>
                <a:highlight>
                  <a:schemeClr val="dk1"/>
                </a:highlight>
              </a:defRPr>
            </a:lvl9pPr>
          </a:lstStyle>
          <a:p/>
        </p:txBody>
      </p:sp>
      <p:sp>
        <p:nvSpPr>
          <p:cNvPr id="51" name="Shape 5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Shape 16"/>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Shape 1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Shape 2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Shape 21"/>
          <p:cNvSpPr txBox="1"/>
          <p:nvPr>
            <p:ph idx="1" type="body"/>
          </p:nvPr>
        </p:nvSpPr>
        <p:spPr>
          <a:xfrm>
            <a:off x="311700" y="1234075"/>
            <a:ext cx="8520600" cy="33348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Shape 2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Shape 25"/>
          <p:cNvSpPr txBox="1"/>
          <p:nvPr>
            <p:ph idx="1" type="body"/>
          </p:nvPr>
        </p:nvSpPr>
        <p:spPr>
          <a:xfrm>
            <a:off x="311700" y="1234050"/>
            <a:ext cx="3999900" cy="33348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Shape 26"/>
          <p:cNvSpPr txBox="1"/>
          <p:nvPr>
            <p:ph idx="2" type="body"/>
          </p:nvPr>
        </p:nvSpPr>
        <p:spPr>
          <a:xfrm>
            <a:off x="4832400" y="1234050"/>
            <a:ext cx="3999900" cy="33348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Shape 3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Shape 3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Shape 41"/>
          <p:cNvSpPr txBox="1"/>
          <p:nvPr>
            <p:ph type="title"/>
          </p:nvPr>
        </p:nvSpPr>
        <p:spPr>
          <a:xfrm>
            <a:off x="265500" y="1081675"/>
            <a:ext cx="4045200" cy="17862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Shape 42"/>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highlight>
                  <a:schemeClr val="lt1"/>
                </a:highlight>
              </a:defRPr>
            </a:lvl1pPr>
            <a:lvl2pPr indent="-317500" lvl="1" marL="914400">
              <a:spcBef>
                <a:spcPts val="1600"/>
              </a:spcBef>
              <a:spcAft>
                <a:spcPts val="0"/>
              </a:spcAft>
              <a:buSzPts val="1400"/>
              <a:buChar char="○"/>
              <a:defRPr>
                <a:highlight>
                  <a:schemeClr val="lt1"/>
                </a:highlight>
              </a:defRPr>
            </a:lvl2pPr>
            <a:lvl3pPr indent="-317500" lvl="2" marL="1371600">
              <a:spcBef>
                <a:spcPts val="1600"/>
              </a:spcBef>
              <a:spcAft>
                <a:spcPts val="0"/>
              </a:spcAft>
              <a:buSzPts val="1400"/>
              <a:buChar char="■"/>
              <a:defRPr>
                <a:highlight>
                  <a:schemeClr val="lt1"/>
                </a:highlight>
              </a:defRPr>
            </a:lvl3pPr>
            <a:lvl4pPr indent="-317500" lvl="3" marL="1828800">
              <a:spcBef>
                <a:spcPts val="1600"/>
              </a:spcBef>
              <a:spcAft>
                <a:spcPts val="0"/>
              </a:spcAft>
              <a:buSzPts val="1400"/>
              <a:buChar char="●"/>
              <a:defRPr>
                <a:highlight>
                  <a:schemeClr val="lt1"/>
                </a:highlight>
              </a:defRPr>
            </a:lvl4pPr>
            <a:lvl5pPr indent="-317500" lvl="4" marL="2286000">
              <a:spcBef>
                <a:spcPts val="1600"/>
              </a:spcBef>
              <a:spcAft>
                <a:spcPts val="0"/>
              </a:spcAft>
              <a:buSzPts val="1400"/>
              <a:buChar char="○"/>
              <a:defRPr>
                <a:highlight>
                  <a:schemeClr val="lt1"/>
                </a:highlight>
              </a:defRPr>
            </a:lvl5pPr>
            <a:lvl6pPr indent="-317500" lvl="5" marL="2743200">
              <a:spcBef>
                <a:spcPts val="1600"/>
              </a:spcBef>
              <a:spcAft>
                <a:spcPts val="0"/>
              </a:spcAft>
              <a:buSzPts val="1400"/>
              <a:buChar char="■"/>
              <a:defRPr>
                <a:highlight>
                  <a:schemeClr val="lt1"/>
                </a:highlight>
              </a:defRPr>
            </a:lvl6pPr>
            <a:lvl7pPr indent="-317500" lvl="6" marL="3200400">
              <a:spcBef>
                <a:spcPts val="1600"/>
              </a:spcBef>
              <a:spcAft>
                <a:spcPts val="0"/>
              </a:spcAft>
              <a:buSzPts val="1400"/>
              <a:buChar char="●"/>
              <a:defRPr>
                <a:highlight>
                  <a:schemeClr val="lt1"/>
                </a:highlight>
              </a:defRPr>
            </a:lvl7pPr>
            <a:lvl8pPr indent="-317500" lvl="7" marL="3657600">
              <a:spcBef>
                <a:spcPts val="1600"/>
              </a:spcBef>
              <a:spcAft>
                <a:spcPts val="0"/>
              </a:spcAft>
              <a:buSzPts val="1400"/>
              <a:buChar char="○"/>
              <a:defRPr>
                <a:highlight>
                  <a:schemeClr val="lt1"/>
                </a:highlight>
              </a:defRPr>
            </a:lvl8pPr>
            <a:lvl9pPr indent="-317500" lvl="8" marL="4114800">
              <a:spcBef>
                <a:spcPts val="1600"/>
              </a:spcBef>
              <a:spcAft>
                <a:spcPts val="1600"/>
              </a:spcAft>
              <a:buSzPts val="1400"/>
              <a:buChar char="■"/>
              <a:defRPr>
                <a:highlight>
                  <a:schemeClr val="lt1"/>
                </a:highlight>
              </a:defRPr>
            </a:lvl9pPr>
          </a:lstStyle>
          <a:p/>
        </p:txBody>
      </p:sp>
      <p:sp>
        <p:nvSpPr>
          <p:cNvPr id="44" name="Shape 4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Shape 46"/>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Shape 4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op">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Shape 7"/>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Shape 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blogs.eset-la.com/laboratorio/2011/03/08/principio-pareto-seguridad-informatica/" TargetMode="External"/><Relationship Id="rId4" Type="http://schemas.openxmlformats.org/officeDocument/2006/relationships/image" Target="../media/image1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www.minitab.com/products/minitab/" TargetMode="External"/><Relationship Id="rId4" Type="http://schemas.openxmlformats.org/officeDocument/2006/relationships/image" Target="../media/image4.png"/><Relationship Id="rId5"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Shape 58"/>
          <p:cNvSpPr txBox="1"/>
          <p:nvPr>
            <p:ph type="ctrTitle"/>
          </p:nvPr>
        </p:nvSpPr>
        <p:spPr>
          <a:xfrm>
            <a:off x="311700" y="975025"/>
            <a:ext cx="8520600" cy="2833800"/>
          </a:xfrm>
          <a:prstGeom prst="rect">
            <a:avLst/>
          </a:prstGeom>
          <a:solidFill>
            <a:srgbClr val="434343"/>
          </a:solidFill>
        </p:spPr>
        <p:txBody>
          <a:bodyPr anchorCtr="0" anchor="ctr" bIns="91425" lIns="91425" spcFirstLastPara="1" rIns="91425" wrap="square" tIns="91425">
            <a:noAutofit/>
          </a:bodyPr>
          <a:lstStyle/>
          <a:p>
            <a:pPr indent="0" lvl="0" marL="0">
              <a:spcBef>
                <a:spcPts val="0"/>
              </a:spcBef>
              <a:spcAft>
                <a:spcPts val="0"/>
              </a:spcAft>
              <a:buNone/>
            </a:pPr>
            <a:r>
              <a:rPr lang="es-419" sz="4800">
                <a:solidFill>
                  <a:srgbClr val="FFFFFF"/>
                </a:solidFill>
              </a:rPr>
              <a:t>ANÁLISIS DE RIESGOS EN LA EMPRESA MAQUIMETALICA</a:t>
            </a:r>
            <a:endParaRPr sz="48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pic>
        <p:nvPicPr>
          <p:cNvPr id="113" name="Shape 113"/>
          <p:cNvPicPr preferRelativeResize="0"/>
          <p:nvPr/>
        </p:nvPicPr>
        <p:blipFill>
          <a:blip r:embed="rId3">
            <a:alphaModFix/>
          </a:blip>
          <a:stretch>
            <a:fillRect/>
          </a:stretch>
        </p:blipFill>
        <p:spPr>
          <a:xfrm>
            <a:off x="1308550" y="61725"/>
            <a:ext cx="6607150" cy="5081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pic>
        <p:nvPicPr>
          <p:cNvPr id="118" name="Shape 118"/>
          <p:cNvPicPr preferRelativeResize="0"/>
          <p:nvPr/>
        </p:nvPicPr>
        <p:blipFill>
          <a:blip r:embed="rId3">
            <a:alphaModFix/>
          </a:blip>
          <a:stretch>
            <a:fillRect/>
          </a:stretch>
        </p:blipFill>
        <p:spPr>
          <a:xfrm>
            <a:off x="152400" y="152400"/>
            <a:ext cx="4619081" cy="4838700"/>
          </a:xfrm>
          <a:prstGeom prst="rect">
            <a:avLst/>
          </a:prstGeom>
          <a:noFill/>
          <a:ln>
            <a:noFill/>
          </a:ln>
        </p:spPr>
      </p:pic>
      <p:pic>
        <p:nvPicPr>
          <p:cNvPr id="119" name="Shape 119"/>
          <p:cNvPicPr preferRelativeResize="0"/>
          <p:nvPr/>
        </p:nvPicPr>
        <p:blipFill>
          <a:blip r:embed="rId4">
            <a:alphaModFix/>
          </a:blip>
          <a:stretch>
            <a:fillRect/>
          </a:stretch>
        </p:blipFill>
        <p:spPr>
          <a:xfrm>
            <a:off x="5217150" y="2095475"/>
            <a:ext cx="5821900" cy="952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Tablas usadas para la </a:t>
            </a:r>
            <a:r>
              <a:rPr lang="es-419"/>
              <a:t>clasificación</a:t>
            </a:r>
            <a:r>
              <a:rPr lang="es-419"/>
              <a:t> y evaluaciòn  de riesgos:</a:t>
            </a:r>
            <a:endParaRPr/>
          </a:p>
        </p:txBody>
      </p:sp>
      <p:graphicFrame>
        <p:nvGraphicFramePr>
          <p:cNvPr id="125" name="Shape 125"/>
          <p:cNvGraphicFramePr/>
          <p:nvPr/>
        </p:nvGraphicFramePr>
        <p:xfrm>
          <a:off x="87350" y="1313900"/>
          <a:ext cx="3000000" cy="3000000"/>
        </p:xfrm>
        <a:graphic>
          <a:graphicData uri="http://schemas.openxmlformats.org/drawingml/2006/table">
            <a:tbl>
              <a:tblPr>
                <a:noFill/>
                <a:tableStyleId>{03EA6581-BA42-4DA5-BEBB-5A469E88B335}</a:tableStyleId>
              </a:tblPr>
              <a:tblGrid>
                <a:gridCol w="413000"/>
                <a:gridCol w="993525"/>
                <a:gridCol w="1079050"/>
                <a:gridCol w="1564225"/>
                <a:gridCol w="1146175"/>
                <a:gridCol w="1238275"/>
                <a:gridCol w="1413850"/>
                <a:gridCol w="1121175"/>
              </a:tblGrid>
              <a:tr h="381000">
                <a:tc>
                  <a:txBody>
                    <a:bodyPr>
                      <a:noAutofit/>
                    </a:bodyPr>
                    <a:lstStyle/>
                    <a:p>
                      <a:pPr indent="0" lvl="0" marL="0">
                        <a:spcBef>
                          <a:spcPts val="0"/>
                        </a:spcBef>
                        <a:spcAft>
                          <a:spcPts val="0"/>
                        </a:spcAft>
                        <a:buNone/>
                      </a:pPr>
                      <a:r>
                        <a:rPr b="1" lang="es-419" sz="1200">
                          <a:solidFill>
                            <a:srgbClr val="FFFFFF"/>
                          </a:solidFill>
                          <a:latin typeface="Droid Sans"/>
                          <a:ea typeface="Droid Sans"/>
                          <a:cs typeface="Droid Sans"/>
                          <a:sym typeface="Droid Sans"/>
                        </a:rPr>
                        <a:t>ID</a:t>
                      </a:r>
                      <a:endParaRPr b="1" sz="1200">
                        <a:solidFill>
                          <a:srgbClr val="FFFFFF"/>
                        </a:solidFill>
                        <a:latin typeface="Droid Sans"/>
                        <a:ea typeface="Droid Sans"/>
                        <a:cs typeface="Droid Sans"/>
                        <a:sym typeface="Droid Sans"/>
                      </a:endParaRPr>
                    </a:p>
                  </a:txBody>
                  <a:tcPr marT="91425" marB="91425" marR="91425" marL="91425">
                    <a:solidFill>
                      <a:schemeClr val="accent4"/>
                    </a:solidFill>
                  </a:tcPr>
                </a:tc>
                <a:tc>
                  <a:txBody>
                    <a:bodyPr>
                      <a:noAutofit/>
                    </a:bodyPr>
                    <a:lstStyle/>
                    <a:p>
                      <a:pPr indent="0" lvl="0" marL="0">
                        <a:spcBef>
                          <a:spcPts val="0"/>
                        </a:spcBef>
                        <a:spcAft>
                          <a:spcPts val="0"/>
                        </a:spcAft>
                        <a:buNone/>
                      </a:pPr>
                      <a:r>
                        <a:rPr b="1" lang="es-419" sz="1200">
                          <a:solidFill>
                            <a:srgbClr val="FFFFFF"/>
                          </a:solidFill>
                          <a:latin typeface="Droid Sans"/>
                          <a:ea typeface="Droid Sans"/>
                          <a:cs typeface="Droid Sans"/>
                          <a:sym typeface="Droid Sans"/>
                        </a:rPr>
                        <a:t>NOMBRE</a:t>
                      </a:r>
                      <a:endParaRPr b="1" sz="1200">
                        <a:solidFill>
                          <a:srgbClr val="FFFFFF"/>
                        </a:solidFill>
                        <a:latin typeface="Droid Sans"/>
                        <a:ea typeface="Droid Sans"/>
                        <a:cs typeface="Droid Sans"/>
                        <a:sym typeface="Droid Sans"/>
                      </a:endParaRPr>
                    </a:p>
                  </a:txBody>
                  <a:tcPr marT="91425" marB="91425" marR="91425" marL="91425">
                    <a:solidFill>
                      <a:schemeClr val="accent4"/>
                    </a:solidFill>
                  </a:tcPr>
                </a:tc>
                <a:tc>
                  <a:txBody>
                    <a:bodyPr>
                      <a:noAutofit/>
                    </a:bodyPr>
                    <a:lstStyle/>
                    <a:p>
                      <a:pPr indent="0" lvl="0" marL="0">
                        <a:spcBef>
                          <a:spcPts val="0"/>
                        </a:spcBef>
                        <a:spcAft>
                          <a:spcPts val="0"/>
                        </a:spcAft>
                        <a:buNone/>
                      </a:pPr>
                      <a:r>
                        <a:rPr b="1" lang="es-419" sz="1200">
                          <a:solidFill>
                            <a:srgbClr val="FFFFFF"/>
                          </a:solidFill>
                          <a:latin typeface="Droid Sans"/>
                          <a:ea typeface="Droid Sans"/>
                          <a:cs typeface="Droid Sans"/>
                          <a:sym typeface="Droid Sans"/>
                        </a:rPr>
                        <a:t>AMENAZA</a:t>
                      </a:r>
                      <a:endParaRPr b="1" sz="1200">
                        <a:solidFill>
                          <a:srgbClr val="FFFFFF"/>
                        </a:solidFill>
                        <a:latin typeface="Droid Sans"/>
                        <a:ea typeface="Droid Sans"/>
                        <a:cs typeface="Droid Sans"/>
                        <a:sym typeface="Droid Sans"/>
                      </a:endParaRPr>
                    </a:p>
                  </a:txBody>
                  <a:tcPr marT="91425" marB="91425" marR="91425" marL="91425">
                    <a:solidFill>
                      <a:schemeClr val="accent4"/>
                    </a:solidFill>
                  </a:tcPr>
                </a:tc>
                <a:tc>
                  <a:txBody>
                    <a:bodyPr>
                      <a:noAutofit/>
                    </a:bodyPr>
                    <a:lstStyle/>
                    <a:p>
                      <a:pPr indent="0" lvl="0" marL="0">
                        <a:spcBef>
                          <a:spcPts val="0"/>
                        </a:spcBef>
                        <a:spcAft>
                          <a:spcPts val="0"/>
                        </a:spcAft>
                        <a:buNone/>
                      </a:pPr>
                      <a:r>
                        <a:rPr b="1" lang="es-419" sz="1200">
                          <a:solidFill>
                            <a:srgbClr val="FFFFFF"/>
                          </a:solidFill>
                          <a:latin typeface="Droid Sans"/>
                          <a:ea typeface="Droid Sans"/>
                          <a:cs typeface="Droid Sans"/>
                          <a:sym typeface="Droid Sans"/>
                        </a:rPr>
                        <a:t>VULNERABILIDAD</a:t>
                      </a:r>
                      <a:endParaRPr b="1" sz="1200">
                        <a:solidFill>
                          <a:srgbClr val="FFFFFF"/>
                        </a:solidFill>
                        <a:latin typeface="Droid Sans"/>
                        <a:ea typeface="Droid Sans"/>
                        <a:cs typeface="Droid Sans"/>
                        <a:sym typeface="Droid Sans"/>
                      </a:endParaRPr>
                    </a:p>
                  </a:txBody>
                  <a:tcPr marT="91425" marB="91425" marR="91425" marL="91425">
                    <a:solidFill>
                      <a:schemeClr val="accent4"/>
                    </a:solidFill>
                  </a:tcPr>
                </a:tc>
                <a:tc>
                  <a:txBody>
                    <a:bodyPr>
                      <a:noAutofit/>
                    </a:bodyPr>
                    <a:lstStyle/>
                    <a:p>
                      <a:pPr indent="0" lvl="0" marL="0">
                        <a:spcBef>
                          <a:spcPts val="0"/>
                        </a:spcBef>
                        <a:spcAft>
                          <a:spcPts val="0"/>
                        </a:spcAft>
                        <a:buNone/>
                      </a:pPr>
                      <a:r>
                        <a:rPr b="1" lang="es-419" sz="1200">
                          <a:solidFill>
                            <a:srgbClr val="FFFFFF"/>
                          </a:solidFill>
                          <a:latin typeface="Droid Sans"/>
                          <a:ea typeface="Droid Sans"/>
                          <a:cs typeface="Droid Sans"/>
                          <a:sym typeface="Droid Sans"/>
                        </a:rPr>
                        <a:t>SUPOSICIÒN</a:t>
                      </a:r>
                      <a:endParaRPr b="1" sz="1200">
                        <a:solidFill>
                          <a:srgbClr val="FFFFFF"/>
                        </a:solidFill>
                        <a:latin typeface="Droid Sans"/>
                        <a:ea typeface="Droid Sans"/>
                        <a:cs typeface="Droid Sans"/>
                        <a:sym typeface="Droid Sans"/>
                      </a:endParaRPr>
                    </a:p>
                  </a:txBody>
                  <a:tcPr marT="91425" marB="91425" marR="91425" marL="91425">
                    <a:solidFill>
                      <a:schemeClr val="accent4"/>
                    </a:solidFill>
                  </a:tcPr>
                </a:tc>
                <a:tc>
                  <a:txBody>
                    <a:bodyPr>
                      <a:noAutofit/>
                    </a:bodyPr>
                    <a:lstStyle/>
                    <a:p>
                      <a:pPr indent="0" lvl="0" marL="0">
                        <a:spcBef>
                          <a:spcPts val="0"/>
                        </a:spcBef>
                        <a:spcAft>
                          <a:spcPts val="0"/>
                        </a:spcAft>
                        <a:buNone/>
                      </a:pPr>
                      <a:r>
                        <a:rPr b="1" lang="es-419" sz="1200">
                          <a:solidFill>
                            <a:srgbClr val="FFFFFF"/>
                          </a:solidFill>
                          <a:latin typeface="Droid Sans"/>
                          <a:ea typeface="Droid Sans"/>
                          <a:cs typeface="Droid Sans"/>
                          <a:sym typeface="Droid Sans"/>
                        </a:rPr>
                        <a:t>OCURRENCIA</a:t>
                      </a:r>
                      <a:endParaRPr b="1" sz="1200">
                        <a:solidFill>
                          <a:srgbClr val="FFFFFF"/>
                        </a:solidFill>
                        <a:latin typeface="Droid Sans"/>
                        <a:ea typeface="Droid Sans"/>
                        <a:cs typeface="Droid Sans"/>
                        <a:sym typeface="Droid Sans"/>
                      </a:endParaRPr>
                    </a:p>
                  </a:txBody>
                  <a:tcPr marT="91425" marB="91425" marR="91425" marL="91425">
                    <a:solidFill>
                      <a:schemeClr val="accent4"/>
                    </a:solidFill>
                  </a:tcPr>
                </a:tc>
                <a:tc>
                  <a:txBody>
                    <a:bodyPr>
                      <a:noAutofit/>
                    </a:bodyPr>
                    <a:lstStyle/>
                    <a:p>
                      <a:pPr indent="0" lvl="0" marL="0">
                        <a:spcBef>
                          <a:spcPts val="0"/>
                        </a:spcBef>
                        <a:spcAft>
                          <a:spcPts val="0"/>
                        </a:spcAft>
                        <a:buNone/>
                      </a:pPr>
                      <a:r>
                        <a:rPr b="1" lang="es-419" sz="1200">
                          <a:solidFill>
                            <a:srgbClr val="FFFFFF"/>
                          </a:solidFill>
                        </a:rPr>
                        <a:t>DESCRIPCIÒN</a:t>
                      </a:r>
                      <a:endParaRPr b="1" sz="1200">
                        <a:solidFill>
                          <a:srgbClr val="FFFFFF"/>
                        </a:solidFill>
                      </a:endParaRPr>
                    </a:p>
                  </a:txBody>
                  <a:tcPr marT="91425" marB="91425" marR="91425" marL="91425">
                    <a:solidFill>
                      <a:schemeClr val="accent4"/>
                    </a:solidFill>
                  </a:tcPr>
                </a:tc>
                <a:tc>
                  <a:txBody>
                    <a:bodyPr>
                      <a:noAutofit/>
                    </a:bodyPr>
                    <a:lstStyle/>
                    <a:p>
                      <a:pPr indent="0" lvl="0" marL="0">
                        <a:spcBef>
                          <a:spcPts val="0"/>
                        </a:spcBef>
                        <a:spcAft>
                          <a:spcPts val="0"/>
                        </a:spcAft>
                        <a:buNone/>
                      </a:pPr>
                      <a:r>
                        <a:rPr b="1" lang="es-419" sz="1200">
                          <a:solidFill>
                            <a:srgbClr val="FFFFFF"/>
                          </a:solidFill>
                        </a:rPr>
                        <a:t>RESPONSABLES/</a:t>
                      </a:r>
                      <a:endParaRPr b="1" sz="1200">
                        <a:solidFill>
                          <a:srgbClr val="FFFFFF"/>
                        </a:solidFill>
                      </a:endParaRPr>
                    </a:p>
                    <a:p>
                      <a:pPr indent="0" lvl="0" marL="0">
                        <a:spcBef>
                          <a:spcPts val="0"/>
                        </a:spcBef>
                        <a:spcAft>
                          <a:spcPts val="0"/>
                        </a:spcAft>
                        <a:buNone/>
                      </a:pPr>
                      <a:r>
                        <a:rPr b="1" lang="es-419" sz="1200">
                          <a:solidFill>
                            <a:srgbClr val="FFFFFF"/>
                          </a:solidFill>
                        </a:rPr>
                        <a:t>AFECTADOS</a:t>
                      </a:r>
                      <a:endParaRPr b="1" sz="1200">
                        <a:solidFill>
                          <a:srgbClr val="FFFFFF"/>
                        </a:solidFill>
                      </a:endParaRPr>
                    </a:p>
                  </a:txBody>
                  <a:tcPr marT="91425" marB="91425" marR="91425" marL="91425">
                    <a:solidFill>
                      <a:schemeClr val="accent4"/>
                    </a:solidFill>
                  </a:tcPr>
                </a:tc>
              </a:tr>
            </a:tbl>
          </a:graphicData>
        </a:graphic>
      </p:graphicFrame>
      <p:pic>
        <p:nvPicPr>
          <p:cNvPr descr="2017-03-13 (1).png" id="126" name="Shape 126"/>
          <p:cNvPicPr preferRelativeResize="0"/>
          <p:nvPr/>
        </p:nvPicPr>
        <p:blipFill rotWithShape="1">
          <a:blip r:embed="rId3">
            <a:alphaModFix/>
          </a:blip>
          <a:srcRect b="28119" l="23808" r="38279" t="28018"/>
          <a:stretch/>
        </p:blipFill>
        <p:spPr>
          <a:xfrm>
            <a:off x="2299525" y="2108900"/>
            <a:ext cx="4590950" cy="2904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2"/>
              </a:buClr>
              <a:buSzPts val="1100"/>
              <a:buFont typeface="Arial"/>
              <a:buNone/>
            </a:pPr>
            <a:r>
              <a:rPr lang="es-419"/>
              <a:t>Tablas usadas para la clasificación y evaluaciòn  de riesgos:</a:t>
            </a:r>
            <a:endParaRPr/>
          </a:p>
        </p:txBody>
      </p:sp>
      <p:graphicFrame>
        <p:nvGraphicFramePr>
          <p:cNvPr id="132" name="Shape 132"/>
          <p:cNvGraphicFramePr/>
          <p:nvPr/>
        </p:nvGraphicFramePr>
        <p:xfrm>
          <a:off x="81413" y="1178513"/>
          <a:ext cx="3000000" cy="3000000"/>
        </p:xfrm>
        <a:graphic>
          <a:graphicData uri="http://schemas.openxmlformats.org/drawingml/2006/table">
            <a:tbl>
              <a:tblPr>
                <a:noFill/>
                <a:tableStyleId>{03EA6581-BA42-4DA5-BEBB-5A469E88B335}</a:tableStyleId>
              </a:tblPr>
              <a:tblGrid>
                <a:gridCol w="1283025"/>
                <a:gridCol w="1283025"/>
                <a:gridCol w="856375"/>
                <a:gridCol w="1010450"/>
                <a:gridCol w="1223775"/>
                <a:gridCol w="1377825"/>
                <a:gridCol w="1946700"/>
              </a:tblGrid>
              <a:tr h="711125">
                <a:tc>
                  <a:txBody>
                    <a:bodyPr>
                      <a:noAutofit/>
                    </a:bodyPr>
                    <a:lstStyle/>
                    <a:p>
                      <a:pPr indent="0" lvl="0" marL="0" rtl="0">
                        <a:spcBef>
                          <a:spcPts val="0"/>
                        </a:spcBef>
                        <a:spcAft>
                          <a:spcPts val="0"/>
                        </a:spcAft>
                        <a:buNone/>
                      </a:pPr>
                      <a:r>
                        <a:rPr b="1" lang="es-419" sz="1300">
                          <a:solidFill>
                            <a:srgbClr val="FFFFFF"/>
                          </a:solidFill>
                          <a:latin typeface="Droid Sans"/>
                          <a:ea typeface="Droid Sans"/>
                          <a:cs typeface="Droid Sans"/>
                          <a:sym typeface="Droid Sans"/>
                        </a:rPr>
                        <a:t>ID RIESGO</a:t>
                      </a:r>
                      <a:endParaRPr b="1" sz="1300">
                        <a:solidFill>
                          <a:srgbClr val="FFFFFF"/>
                        </a:solidFill>
                        <a:latin typeface="Droid Sans"/>
                        <a:ea typeface="Droid Sans"/>
                        <a:cs typeface="Droid Sans"/>
                        <a:sym typeface="Droid Sans"/>
                      </a:endParaRPr>
                    </a:p>
                  </a:txBody>
                  <a:tcPr marT="91425" marB="91425" marR="91425" marL="91425">
                    <a:solidFill>
                      <a:srgbClr val="8C56AB"/>
                    </a:solidFill>
                  </a:tcPr>
                </a:tc>
                <a:tc>
                  <a:txBody>
                    <a:bodyPr>
                      <a:noAutofit/>
                    </a:bodyPr>
                    <a:lstStyle/>
                    <a:p>
                      <a:pPr indent="0" lvl="0" marL="0" rtl="0">
                        <a:spcBef>
                          <a:spcPts val="0"/>
                        </a:spcBef>
                        <a:spcAft>
                          <a:spcPts val="0"/>
                        </a:spcAft>
                        <a:buNone/>
                      </a:pPr>
                      <a:r>
                        <a:rPr b="1" lang="es-419" sz="1300">
                          <a:solidFill>
                            <a:srgbClr val="FFFFFF"/>
                          </a:solidFill>
                          <a:latin typeface="Droid Sans"/>
                          <a:ea typeface="Droid Sans"/>
                          <a:cs typeface="Droid Sans"/>
                          <a:sym typeface="Droid Sans"/>
                        </a:rPr>
                        <a:t>NOMBRE</a:t>
                      </a:r>
                      <a:endParaRPr b="1" sz="1300">
                        <a:solidFill>
                          <a:srgbClr val="FFFFFF"/>
                        </a:solidFill>
                        <a:latin typeface="Droid Sans"/>
                        <a:ea typeface="Droid Sans"/>
                        <a:cs typeface="Droid Sans"/>
                        <a:sym typeface="Droid Sans"/>
                      </a:endParaRPr>
                    </a:p>
                  </a:txBody>
                  <a:tcPr marT="91425" marB="91425" marR="91425" marL="91425">
                    <a:solidFill>
                      <a:srgbClr val="8C56AB"/>
                    </a:solidFill>
                  </a:tcPr>
                </a:tc>
                <a:tc>
                  <a:txBody>
                    <a:bodyPr>
                      <a:noAutofit/>
                    </a:bodyPr>
                    <a:lstStyle/>
                    <a:p>
                      <a:pPr indent="0" lvl="0" marL="0" rtl="0">
                        <a:spcBef>
                          <a:spcPts val="0"/>
                        </a:spcBef>
                        <a:spcAft>
                          <a:spcPts val="0"/>
                        </a:spcAft>
                        <a:buNone/>
                      </a:pPr>
                      <a:r>
                        <a:rPr b="1" lang="es-419" sz="1300">
                          <a:solidFill>
                            <a:srgbClr val="FFFFFF"/>
                          </a:solidFill>
                          <a:latin typeface="Droid Sans"/>
                          <a:ea typeface="Droid Sans"/>
                          <a:cs typeface="Droid Sans"/>
                          <a:sym typeface="Droid Sans"/>
                        </a:rPr>
                        <a:t>TIPO</a:t>
                      </a:r>
                      <a:endParaRPr b="1" sz="1300">
                        <a:solidFill>
                          <a:srgbClr val="FFFFFF"/>
                        </a:solidFill>
                        <a:latin typeface="Droid Sans"/>
                        <a:ea typeface="Droid Sans"/>
                        <a:cs typeface="Droid Sans"/>
                        <a:sym typeface="Droid Sans"/>
                      </a:endParaRPr>
                    </a:p>
                  </a:txBody>
                  <a:tcPr marT="91425" marB="91425" marR="91425" marL="91425">
                    <a:solidFill>
                      <a:srgbClr val="8C56AB"/>
                    </a:solidFill>
                  </a:tcPr>
                </a:tc>
                <a:tc>
                  <a:txBody>
                    <a:bodyPr>
                      <a:noAutofit/>
                    </a:bodyPr>
                    <a:lstStyle/>
                    <a:p>
                      <a:pPr indent="0" lvl="0" marL="0" rtl="0">
                        <a:spcBef>
                          <a:spcPts val="0"/>
                        </a:spcBef>
                        <a:spcAft>
                          <a:spcPts val="0"/>
                        </a:spcAft>
                        <a:buNone/>
                      </a:pPr>
                      <a:r>
                        <a:rPr b="1" lang="es-419" sz="1300">
                          <a:solidFill>
                            <a:srgbClr val="FFFFFF"/>
                          </a:solidFill>
                          <a:latin typeface="Droid Sans"/>
                          <a:ea typeface="Droid Sans"/>
                          <a:cs typeface="Droid Sans"/>
                          <a:sym typeface="Droid Sans"/>
                        </a:rPr>
                        <a:t>RESIDUAL</a:t>
                      </a:r>
                      <a:endParaRPr b="1" sz="1300">
                        <a:solidFill>
                          <a:srgbClr val="FFFFFF"/>
                        </a:solidFill>
                        <a:latin typeface="Droid Sans"/>
                        <a:ea typeface="Droid Sans"/>
                        <a:cs typeface="Droid Sans"/>
                        <a:sym typeface="Droid Sans"/>
                      </a:endParaRPr>
                    </a:p>
                  </a:txBody>
                  <a:tcPr marT="91425" marB="91425" marR="91425" marL="91425">
                    <a:solidFill>
                      <a:srgbClr val="8C56AB"/>
                    </a:solidFill>
                  </a:tcPr>
                </a:tc>
                <a:tc>
                  <a:txBody>
                    <a:bodyPr>
                      <a:noAutofit/>
                    </a:bodyPr>
                    <a:lstStyle/>
                    <a:p>
                      <a:pPr indent="0" lvl="0" marL="0" rtl="0">
                        <a:spcBef>
                          <a:spcPts val="0"/>
                        </a:spcBef>
                        <a:spcAft>
                          <a:spcPts val="0"/>
                        </a:spcAft>
                        <a:buNone/>
                      </a:pPr>
                      <a:r>
                        <a:rPr b="1" lang="es-419" sz="1300">
                          <a:solidFill>
                            <a:srgbClr val="FFFFFF"/>
                          </a:solidFill>
                          <a:latin typeface="Droid Sans"/>
                          <a:ea typeface="Droid Sans"/>
                          <a:cs typeface="Droid Sans"/>
                          <a:sym typeface="Droid Sans"/>
                        </a:rPr>
                        <a:t>ACUMULADO</a:t>
                      </a:r>
                      <a:endParaRPr b="1" sz="1300">
                        <a:solidFill>
                          <a:srgbClr val="FFFFFF"/>
                        </a:solidFill>
                        <a:latin typeface="Droid Sans"/>
                        <a:ea typeface="Droid Sans"/>
                        <a:cs typeface="Droid Sans"/>
                        <a:sym typeface="Droid Sans"/>
                      </a:endParaRPr>
                    </a:p>
                  </a:txBody>
                  <a:tcPr marT="91425" marB="91425" marR="91425" marL="91425">
                    <a:solidFill>
                      <a:srgbClr val="8C56AB"/>
                    </a:solidFill>
                  </a:tcPr>
                </a:tc>
                <a:tc>
                  <a:txBody>
                    <a:bodyPr>
                      <a:noAutofit/>
                    </a:bodyPr>
                    <a:lstStyle/>
                    <a:p>
                      <a:pPr indent="0" lvl="0" marL="0" rtl="0">
                        <a:spcBef>
                          <a:spcPts val="0"/>
                        </a:spcBef>
                        <a:spcAft>
                          <a:spcPts val="0"/>
                        </a:spcAft>
                        <a:buNone/>
                      </a:pPr>
                      <a:r>
                        <a:rPr b="1" lang="es-419" sz="1300">
                          <a:solidFill>
                            <a:srgbClr val="FFFFFF"/>
                          </a:solidFill>
                          <a:latin typeface="Droid Sans"/>
                          <a:ea typeface="Droid Sans"/>
                          <a:cs typeface="Droid Sans"/>
                          <a:sym typeface="Droid Sans"/>
                        </a:rPr>
                        <a:t>REPERCUTIDO</a:t>
                      </a:r>
                      <a:endParaRPr b="1" sz="1300">
                        <a:solidFill>
                          <a:srgbClr val="FFFFFF"/>
                        </a:solidFill>
                        <a:latin typeface="Droid Sans"/>
                        <a:ea typeface="Droid Sans"/>
                        <a:cs typeface="Droid Sans"/>
                        <a:sym typeface="Droid Sans"/>
                      </a:endParaRPr>
                    </a:p>
                  </a:txBody>
                  <a:tcPr marT="91425" marB="91425" marR="91425" marL="91425">
                    <a:solidFill>
                      <a:srgbClr val="8C56AB"/>
                    </a:solidFill>
                  </a:tcPr>
                </a:tc>
                <a:tc>
                  <a:txBody>
                    <a:bodyPr>
                      <a:noAutofit/>
                    </a:bodyPr>
                    <a:lstStyle/>
                    <a:p>
                      <a:pPr indent="0" lvl="0" marL="0" rtl="0">
                        <a:spcBef>
                          <a:spcPts val="0"/>
                        </a:spcBef>
                        <a:spcAft>
                          <a:spcPts val="0"/>
                        </a:spcAft>
                        <a:buNone/>
                      </a:pPr>
                      <a:r>
                        <a:rPr b="1" lang="es-419" sz="1300">
                          <a:solidFill>
                            <a:srgbClr val="FFFFFF"/>
                          </a:solidFill>
                          <a:latin typeface="Droid Sans"/>
                          <a:ea typeface="Droid Sans"/>
                          <a:cs typeface="Droid Sans"/>
                          <a:sym typeface="Droid Sans"/>
                        </a:rPr>
                        <a:t>ID’S ACTIVOS IMPACTADOS</a:t>
                      </a:r>
                      <a:endParaRPr b="1" sz="1300">
                        <a:solidFill>
                          <a:srgbClr val="FFFFFF"/>
                        </a:solidFill>
                        <a:latin typeface="Droid Sans"/>
                        <a:ea typeface="Droid Sans"/>
                        <a:cs typeface="Droid Sans"/>
                        <a:sym typeface="Droid Sans"/>
                      </a:endParaRPr>
                    </a:p>
                  </a:txBody>
                  <a:tcPr marT="91425" marB="91425" marR="91425" marL="91425">
                    <a:solidFill>
                      <a:srgbClr val="8C56AB"/>
                    </a:solidFill>
                  </a:tcPr>
                </a:tc>
              </a:tr>
            </a:tbl>
          </a:graphicData>
        </a:graphic>
      </p:graphicFrame>
      <p:pic>
        <p:nvPicPr>
          <p:cNvPr descr="2017-03-13 (2).png" id="133" name="Shape 133"/>
          <p:cNvPicPr preferRelativeResize="0"/>
          <p:nvPr/>
        </p:nvPicPr>
        <p:blipFill rotWithShape="1">
          <a:blip r:embed="rId3">
            <a:alphaModFix/>
          </a:blip>
          <a:srcRect b="51002" l="23890" r="38291" t="28229"/>
          <a:stretch/>
        </p:blipFill>
        <p:spPr>
          <a:xfrm>
            <a:off x="528075" y="2220275"/>
            <a:ext cx="8087851" cy="24290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2"/>
              </a:buClr>
              <a:buSzPts val="1100"/>
              <a:buFont typeface="Arial"/>
              <a:buNone/>
            </a:pPr>
            <a:r>
              <a:rPr lang="es-419"/>
              <a:t>Tablas usadas para la clasificación y evaluaciòn  de riesgos:</a:t>
            </a:r>
            <a:endParaRPr/>
          </a:p>
        </p:txBody>
      </p:sp>
      <p:graphicFrame>
        <p:nvGraphicFramePr>
          <p:cNvPr id="139" name="Shape 139"/>
          <p:cNvGraphicFramePr/>
          <p:nvPr/>
        </p:nvGraphicFramePr>
        <p:xfrm>
          <a:off x="447675" y="1132825"/>
          <a:ext cx="3000000" cy="3000000"/>
        </p:xfrm>
        <a:graphic>
          <a:graphicData uri="http://schemas.openxmlformats.org/drawingml/2006/table">
            <a:tbl>
              <a:tblPr>
                <a:noFill/>
                <a:tableStyleId>{03EA6581-BA42-4DA5-BEBB-5A469E88B335}</a:tableStyleId>
              </a:tblPr>
              <a:tblGrid>
                <a:gridCol w="2455725"/>
                <a:gridCol w="1481700"/>
                <a:gridCol w="1172850"/>
                <a:gridCol w="1089650"/>
                <a:gridCol w="1077825"/>
                <a:gridCol w="970900"/>
              </a:tblGrid>
              <a:tr h="381000">
                <a:tc>
                  <a:txBody>
                    <a:bodyPr>
                      <a:noAutofit/>
                    </a:bodyPr>
                    <a:lstStyle/>
                    <a:p>
                      <a:pPr indent="0" lvl="0" marL="0" rtl="0">
                        <a:spcBef>
                          <a:spcPts val="0"/>
                        </a:spcBef>
                        <a:spcAft>
                          <a:spcPts val="0"/>
                        </a:spcAft>
                        <a:buNone/>
                      </a:pPr>
                      <a:r>
                        <a:rPr b="1" lang="es-419" sz="1600">
                          <a:solidFill>
                            <a:srgbClr val="434343"/>
                          </a:solidFill>
                        </a:rPr>
                        <a:t>ID’S RIESGOS</a:t>
                      </a:r>
                      <a:endParaRPr b="1" sz="1600">
                        <a:solidFill>
                          <a:srgbClr val="434343"/>
                        </a:solidFill>
                      </a:endParaRPr>
                    </a:p>
                  </a:txBody>
                  <a:tcPr marT="91425" marB="91425" marR="91425" marL="91425">
                    <a:solidFill>
                      <a:srgbClr val="AEEA00"/>
                    </a:solidFill>
                  </a:tcPr>
                </a:tc>
                <a:tc>
                  <a:txBody>
                    <a:bodyPr>
                      <a:noAutofit/>
                    </a:bodyPr>
                    <a:lstStyle/>
                    <a:p>
                      <a:pPr indent="0" lvl="0" marL="0" rtl="0">
                        <a:spcBef>
                          <a:spcPts val="0"/>
                        </a:spcBef>
                        <a:spcAft>
                          <a:spcPts val="0"/>
                        </a:spcAft>
                        <a:buNone/>
                      </a:pPr>
                      <a:r>
                        <a:rPr b="1" lang="es-419" sz="1600">
                          <a:solidFill>
                            <a:srgbClr val="434343"/>
                          </a:solidFill>
                        </a:rPr>
                        <a:t>ID ACTIVO</a:t>
                      </a:r>
                      <a:endParaRPr b="1" sz="1600">
                        <a:solidFill>
                          <a:srgbClr val="434343"/>
                        </a:solidFill>
                      </a:endParaRPr>
                    </a:p>
                  </a:txBody>
                  <a:tcPr marT="91425" marB="91425" marR="91425" marL="91425">
                    <a:solidFill>
                      <a:srgbClr val="AEEA00"/>
                    </a:solidFill>
                  </a:tcPr>
                </a:tc>
                <a:tc>
                  <a:txBody>
                    <a:bodyPr>
                      <a:noAutofit/>
                    </a:bodyPr>
                    <a:lstStyle/>
                    <a:p>
                      <a:pPr indent="0" lvl="0" marL="0" rtl="0">
                        <a:spcBef>
                          <a:spcPts val="0"/>
                        </a:spcBef>
                        <a:spcAft>
                          <a:spcPts val="0"/>
                        </a:spcAft>
                        <a:buNone/>
                      </a:pPr>
                      <a:r>
                        <a:rPr b="1" lang="es-419" sz="1600">
                          <a:solidFill>
                            <a:srgbClr val="434343"/>
                          </a:solidFill>
                        </a:rPr>
                        <a:t>FE</a:t>
                      </a:r>
                      <a:endParaRPr b="1" sz="1600">
                        <a:solidFill>
                          <a:srgbClr val="434343"/>
                        </a:solidFill>
                      </a:endParaRPr>
                    </a:p>
                  </a:txBody>
                  <a:tcPr marT="91425" marB="91425" marR="91425" marL="91425">
                    <a:solidFill>
                      <a:srgbClr val="AEEA00"/>
                    </a:solidFill>
                  </a:tcPr>
                </a:tc>
                <a:tc>
                  <a:txBody>
                    <a:bodyPr>
                      <a:noAutofit/>
                    </a:bodyPr>
                    <a:lstStyle/>
                    <a:p>
                      <a:pPr indent="0" lvl="0" marL="0" rtl="0">
                        <a:spcBef>
                          <a:spcPts val="0"/>
                        </a:spcBef>
                        <a:spcAft>
                          <a:spcPts val="0"/>
                        </a:spcAft>
                        <a:buNone/>
                      </a:pPr>
                      <a:r>
                        <a:rPr b="1" lang="es-419" sz="1600">
                          <a:solidFill>
                            <a:srgbClr val="434343"/>
                          </a:solidFill>
                        </a:rPr>
                        <a:t>TOA</a:t>
                      </a:r>
                      <a:endParaRPr b="1" sz="1600">
                        <a:solidFill>
                          <a:srgbClr val="434343"/>
                        </a:solidFill>
                      </a:endParaRPr>
                    </a:p>
                  </a:txBody>
                  <a:tcPr marT="91425" marB="91425" marR="91425" marL="91425">
                    <a:solidFill>
                      <a:srgbClr val="AEEA00"/>
                    </a:solidFill>
                  </a:tcPr>
                </a:tc>
                <a:tc>
                  <a:txBody>
                    <a:bodyPr>
                      <a:noAutofit/>
                    </a:bodyPr>
                    <a:lstStyle/>
                    <a:p>
                      <a:pPr indent="0" lvl="0" marL="0" rtl="0">
                        <a:spcBef>
                          <a:spcPts val="0"/>
                        </a:spcBef>
                        <a:spcAft>
                          <a:spcPts val="0"/>
                        </a:spcAft>
                        <a:buNone/>
                      </a:pPr>
                      <a:r>
                        <a:rPr b="1" lang="es-419" sz="1600">
                          <a:solidFill>
                            <a:srgbClr val="434343"/>
                          </a:solidFill>
                        </a:rPr>
                        <a:t>EPS</a:t>
                      </a:r>
                      <a:endParaRPr b="1" sz="1600">
                        <a:solidFill>
                          <a:srgbClr val="434343"/>
                        </a:solidFill>
                      </a:endParaRPr>
                    </a:p>
                  </a:txBody>
                  <a:tcPr marT="91425" marB="91425" marR="91425" marL="91425">
                    <a:solidFill>
                      <a:srgbClr val="AEEA00"/>
                    </a:solidFill>
                  </a:tcPr>
                </a:tc>
                <a:tc>
                  <a:txBody>
                    <a:bodyPr>
                      <a:noAutofit/>
                    </a:bodyPr>
                    <a:lstStyle/>
                    <a:p>
                      <a:pPr indent="0" lvl="0" marL="0" rtl="0">
                        <a:spcBef>
                          <a:spcPts val="0"/>
                        </a:spcBef>
                        <a:spcAft>
                          <a:spcPts val="0"/>
                        </a:spcAft>
                        <a:buNone/>
                      </a:pPr>
                      <a:r>
                        <a:rPr b="1" lang="es-419" sz="1600">
                          <a:solidFill>
                            <a:srgbClr val="434343"/>
                          </a:solidFill>
                        </a:rPr>
                        <a:t>EPA</a:t>
                      </a:r>
                      <a:endParaRPr b="1" sz="1600">
                        <a:solidFill>
                          <a:srgbClr val="434343"/>
                        </a:solidFill>
                      </a:endParaRPr>
                    </a:p>
                  </a:txBody>
                  <a:tcPr marT="91425" marB="91425" marR="91425" marL="91425">
                    <a:solidFill>
                      <a:srgbClr val="AEEA00"/>
                    </a:solidFill>
                  </a:tcPr>
                </a:tc>
              </a:tr>
            </a:tbl>
          </a:graphicData>
        </a:graphic>
      </p:graphicFrame>
      <p:pic>
        <p:nvPicPr>
          <p:cNvPr descr="2017-03-13 (4).png" id="140" name="Shape 140"/>
          <p:cNvPicPr preferRelativeResize="0"/>
          <p:nvPr/>
        </p:nvPicPr>
        <p:blipFill rotWithShape="1">
          <a:blip r:embed="rId3">
            <a:alphaModFix/>
          </a:blip>
          <a:srcRect b="36147" l="23602" r="38280" t="21990"/>
          <a:stretch/>
        </p:blipFill>
        <p:spPr>
          <a:xfrm>
            <a:off x="2017650" y="1716450"/>
            <a:ext cx="5108698" cy="30683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465725" y="28888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2"/>
              </a:buClr>
              <a:buSzPts val="1100"/>
              <a:buFont typeface="Arial"/>
              <a:buNone/>
            </a:pPr>
            <a:r>
              <a:rPr lang="es-419" sz="4000"/>
              <a:t>FASE 3:</a:t>
            </a:r>
            <a:r>
              <a:rPr lang="es-419" sz="1800"/>
              <a:t>Se realizaron una serie de escenarios donde se muestra lo que costaría el que sucedan , acciònes preventivas y su costo tomando en cuenta el tiempo que se tardaría en volver a equilibrar todo de nuevo.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Tablas usadas para la formulaciòn de posibles escenarios:</a:t>
            </a:r>
            <a:endParaRPr/>
          </a:p>
        </p:txBody>
      </p:sp>
      <p:graphicFrame>
        <p:nvGraphicFramePr>
          <p:cNvPr id="151" name="Shape 151"/>
          <p:cNvGraphicFramePr/>
          <p:nvPr/>
        </p:nvGraphicFramePr>
        <p:xfrm>
          <a:off x="952500" y="1149325"/>
          <a:ext cx="3000000" cy="3000000"/>
        </p:xfrm>
        <a:graphic>
          <a:graphicData uri="http://schemas.openxmlformats.org/drawingml/2006/table">
            <a:tbl>
              <a:tblPr>
                <a:noFill/>
                <a:tableStyleId>{03EA6581-BA42-4DA5-BEBB-5A469E88B335}</a:tableStyleId>
              </a:tblPr>
              <a:tblGrid>
                <a:gridCol w="1447800"/>
                <a:gridCol w="1447800"/>
                <a:gridCol w="1447800"/>
                <a:gridCol w="1447800"/>
                <a:gridCol w="1447800"/>
              </a:tblGrid>
              <a:tr h="381000">
                <a:tc>
                  <a:txBody>
                    <a:bodyPr>
                      <a:noAutofit/>
                    </a:bodyPr>
                    <a:lstStyle/>
                    <a:p>
                      <a:pPr indent="0" lvl="0" marL="0">
                        <a:spcBef>
                          <a:spcPts val="0"/>
                        </a:spcBef>
                        <a:spcAft>
                          <a:spcPts val="0"/>
                        </a:spcAft>
                        <a:buNone/>
                      </a:pPr>
                      <a:r>
                        <a:rPr b="1" lang="es-419">
                          <a:solidFill>
                            <a:srgbClr val="FFFFFF"/>
                          </a:solidFill>
                          <a:latin typeface="Droid Sans"/>
                          <a:ea typeface="Droid Sans"/>
                          <a:cs typeface="Droid Sans"/>
                          <a:sym typeface="Droid Sans"/>
                        </a:rPr>
                        <a:t>ESCENARIO</a:t>
                      </a:r>
                      <a:endParaRPr b="1">
                        <a:solidFill>
                          <a:srgbClr val="FFFFFF"/>
                        </a:solidFill>
                        <a:latin typeface="Droid Sans"/>
                        <a:ea typeface="Droid Sans"/>
                        <a:cs typeface="Droid Sans"/>
                        <a:sym typeface="Droid Sans"/>
                      </a:endParaRPr>
                    </a:p>
                  </a:txBody>
                  <a:tcPr marT="91425" marB="91425" marR="91425" marL="91425">
                    <a:solidFill>
                      <a:schemeClr val="accent5"/>
                    </a:solidFill>
                  </a:tcPr>
                </a:tc>
                <a:tc>
                  <a:txBody>
                    <a:bodyPr>
                      <a:noAutofit/>
                    </a:bodyPr>
                    <a:lstStyle/>
                    <a:p>
                      <a:pPr indent="0" lvl="0" marL="0">
                        <a:spcBef>
                          <a:spcPts val="0"/>
                        </a:spcBef>
                        <a:spcAft>
                          <a:spcPts val="0"/>
                        </a:spcAft>
                        <a:buNone/>
                      </a:pPr>
                      <a:r>
                        <a:rPr b="1" lang="es-419">
                          <a:solidFill>
                            <a:srgbClr val="FFFFFF"/>
                          </a:solidFill>
                          <a:latin typeface="Droid Sans"/>
                          <a:ea typeface="Droid Sans"/>
                          <a:cs typeface="Droid Sans"/>
                          <a:sym typeface="Droid Sans"/>
                        </a:rPr>
                        <a:t>COSTO</a:t>
                      </a:r>
                      <a:endParaRPr b="1">
                        <a:solidFill>
                          <a:srgbClr val="FFFFFF"/>
                        </a:solidFill>
                        <a:latin typeface="Droid Sans"/>
                        <a:ea typeface="Droid Sans"/>
                        <a:cs typeface="Droid Sans"/>
                        <a:sym typeface="Droid Sans"/>
                      </a:endParaRPr>
                    </a:p>
                  </a:txBody>
                  <a:tcPr marT="91425" marB="91425" marR="91425" marL="91425">
                    <a:solidFill>
                      <a:schemeClr val="accent5"/>
                    </a:solidFill>
                  </a:tcPr>
                </a:tc>
                <a:tc>
                  <a:txBody>
                    <a:bodyPr>
                      <a:noAutofit/>
                    </a:bodyPr>
                    <a:lstStyle/>
                    <a:p>
                      <a:pPr indent="0" lvl="0" marL="0">
                        <a:spcBef>
                          <a:spcPts val="0"/>
                        </a:spcBef>
                        <a:spcAft>
                          <a:spcPts val="0"/>
                        </a:spcAft>
                        <a:buNone/>
                      </a:pPr>
                      <a:r>
                        <a:rPr b="1" lang="es-419">
                          <a:solidFill>
                            <a:srgbClr val="FFFFFF"/>
                          </a:solidFill>
                          <a:latin typeface="Droid Sans"/>
                          <a:ea typeface="Droid Sans"/>
                          <a:cs typeface="Droid Sans"/>
                          <a:sym typeface="Droid Sans"/>
                        </a:rPr>
                        <a:t>ACCIÒNES PREVENTIVAS</a:t>
                      </a:r>
                      <a:endParaRPr b="1">
                        <a:solidFill>
                          <a:srgbClr val="FFFFFF"/>
                        </a:solidFill>
                        <a:latin typeface="Droid Sans"/>
                        <a:ea typeface="Droid Sans"/>
                        <a:cs typeface="Droid Sans"/>
                        <a:sym typeface="Droid Sans"/>
                      </a:endParaRPr>
                    </a:p>
                  </a:txBody>
                  <a:tcPr marT="91425" marB="91425" marR="91425" marL="91425">
                    <a:solidFill>
                      <a:schemeClr val="accent5"/>
                    </a:solidFill>
                  </a:tcPr>
                </a:tc>
                <a:tc>
                  <a:txBody>
                    <a:bodyPr>
                      <a:noAutofit/>
                    </a:bodyPr>
                    <a:lstStyle/>
                    <a:p>
                      <a:pPr indent="0" lvl="0" marL="0">
                        <a:spcBef>
                          <a:spcPts val="0"/>
                        </a:spcBef>
                        <a:spcAft>
                          <a:spcPts val="0"/>
                        </a:spcAft>
                        <a:buNone/>
                      </a:pPr>
                      <a:r>
                        <a:rPr b="1" lang="es-419">
                          <a:solidFill>
                            <a:srgbClr val="FFFFFF"/>
                          </a:solidFill>
                          <a:latin typeface="Droid Sans"/>
                          <a:ea typeface="Droid Sans"/>
                          <a:cs typeface="Droid Sans"/>
                          <a:sym typeface="Droid Sans"/>
                        </a:rPr>
                        <a:t>COSTO ACCIONES PREVENTIVAS</a:t>
                      </a:r>
                      <a:endParaRPr b="1">
                        <a:solidFill>
                          <a:srgbClr val="FFFFFF"/>
                        </a:solidFill>
                        <a:latin typeface="Droid Sans"/>
                        <a:ea typeface="Droid Sans"/>
                        <a:cs typeface="Droid Sans"/>
                        <a:sym typeface="Droid Sans"/>
                      </a:endParaRPr>
                    </a:p>
                  </a:txBody>
                  <a:tcPr marT="91425" marB="91425" marR="91425" marL="91425">
                    <a:solidFill>
                      <a:schemeClr val="accent5"/>
                    </a:solidFill>
                  </a:tcPr>
                </a:tc>
                <a:tc>
                  <a:txBody>
                    <a:bodyPr>
                      <a:noAutofit/>
                    </a:bodyPr>
                    <a:lstStyle/>
                    <a:p>
                      <a:pPr indent="0" lvl="0" marL="0">
                        <a:spcBef>
                          <a:spcPts val="0"/>
                        </a:spcBef>
                        <a:spcAft>
                          <a:spcPts val="0"/>
                        </a:spcAft>
                        <a:buNone/>
                      </a:pPr>
                      <a:r>
                        <a:rPr b="1" lang="es-419">
                          <a:solidFill>
                            <a:srgbClr val="FFFFFF"/>
                          </a:solidFill>
                          <a:latin typeface="Droid Sans"/>
                          <a:ea typeface="Droid Sans"/>
                          <a:cs typeface="Droid Sans"/>
                          <a:sym typeface="Droid Sans"/>
                        </a:rPr>
                        <a:t>TIEMPO ESTIMADO</a:t>
                      </a:r>
                      <a:endParaRPr b="1">
                        <a:solidFill>
                          <a:srgbClr val="FFFFFF"/>
                        </a:solidFill>
                        <a:latin typeface="Droid Sans"/>
                        <a:ea typeface="Droid Sans"/>
                        <a:cs typeface="Droid Sans"/>
                        <a:sym typeface="Droid Sans"/>
                      </a:endParaRPr>
                    </a:p>
                  </a:txBody>
                  <a:tcPr marT="91425" marB="91425" marR="91425" marL="91425">
                    <a:solidFill>
                      <a:schemeClr val="accent5"/>
                    </a:solidFill>
                  </a:tcPr>
                </a:tc>
              </a:tr>
            </a:tbl>
          </a:graphicData>
        </a:graphic>
      </p:graphicFrame>
      <p:pic>
        <p:nvPicPr>
          <p:cNvPr id="152" name="Shape 152"/>
          <p:cNvPicPr preferRelativeResize="0"/>
          <p:nvPr/>
        </p:nvPicPr>
        <p:blipFill rotWithShape="1">
          <a:blip r:embed="rId3">
            <a:alphaModFix/>
          </a:blip>
          <a:srcRect b="38235" l="23688" r="38220" t="21618"/>
          <a:stretch/>
        </p:blipFill>
        <p:spPr>
          <a:xfrm>
            <a:off x="2170398" y="2189850"/>
            <a:ext cx="4803226" cy="2768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406525" y="311157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419" sz="4000"/>
              <a:t>FASE 4:</a:t>
            </a:r>
            <a:r>
              <a:rPr lang="es-419" sz="1800"/>
              <a:t>Todos este análisis nos lleba al centro del problema y a identificarlo. Hablaremos de las propuestas de solución y el costo que tendrían.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Propuestas de solución</a:t>
            </a:r>
            <a:endParaRPr/>
          </a:p>
        </p:txBody>
      </p:sp>
      <p:sp>
        <p:nvSpPr>
          <p:cNvPr id="163" name="Shape 163"/>
          <p:cNvSpPr txBox="1"/>
          <p:nvPr>
            <p:ph idx="1" type="body"/>
          </p:nvPr>
        </p:nvSpPr>
        <p:spPr>
          <a:xfrm>
            <a:off x="311700" y="1234050"/>
            <a:ext cx="3999900" cy="3334800"/>
          </a:xfrm>
          <a:prstGeom prst="rect">
            <a:avLst/>
          </a:prstGeom>
          <a:solidFill>
            <a:srgbClr val="F44336"/>
          </a:solidFill>
        </p:spPr>
        <p:txBody>
          <a:bodyPr anchorCtr="0" anchor="t" bIns="91425" lIns="91425" spcFirstLastPara="1" rIns="91425" wrap="square" tIns="91425">
            <a:noAutofit/>
          </a:bodyPr>
          <a:lstStyle/>
          <a:p>
            <a:pPr indent="0" lvl="0" marL="0">
              <a:spcBef>
                <a:spcPts val="0"/>
              </a:spcBef>
              <a:spcAft>
                <a:spcPts val="0"/>
              </a:spcAft>
              <a:buNone/>
            </a:pPr>
            <a:r>
              <a:rPr lang="es-419">
                <a:solidFill>
                  <a:srgbClr val="FFFFFF"/>
                </a:solidFill>
                <a:latin typeface="Droid Sans"/>
                <a:ea typeface="Droid Sans"/>
                <a:cs typeface="Droid Sans"/>
                <a:sym typeface="Droid Sans"/>
              </a:rPr>
              <a:t>-Sobre la Infraestructura</a:t>
            </a:r>
            <a:endParaRPr>
              <a:solidFill>
                <a:srgbClr val="FFFFFF"/>
              </a:solidFill>
              <a:latin typeface="Droid Sans"/>
              <a:ea typeface="Droid Sans"/>
              <a:cs typeface="Droid Sans"/>
              <a:sym typeface="Droid Sans"/>
            </a:endParaRPr>
          </a:p>
          <a:p>
            <a:pPr indent="0" lvl="0" marL="0">
              <a:spcBef>
                <a:spcPts val="1600"/>
              </a:spcBef>
              <a:spcAft>
                <a:spcPts val="0"/>
              </a:spcAft>
              <a:buNone/>
            </a:pPr>
            <a:r>
              <a:rPr lang="es-419">
                <a:solidFill>
                  <a:srgbClr val="FFFFFF"/>
                </a:solidFill>
                <a:latin typeface="Droid Sans"/>
                <a:ea typeface="Droid Sans"/>
                <a:cs typeface="Droid Sans"/>
                <a:sym typeface="Droid Sans"/>
              </a:rPr>
              <a:t>*Crecer al doble el área de IT en espacio de trabajo y número de empleados.</a:t>
            </a:r>
            <a:endParaRPr>
              <a:solidFill>
                <a:srgbClr val="FFFFFF"/>
              </a:solidFill>
              <a:latin typeface="Droid Sans"/>
              <a:ea typeface="Droid Sans"/>
              <a:cs typeface="Droid Sans"/>
              <a:sym typeface="Droid Sans"/>
            </a:endParaRPr>
          </a:p>
          <a:p>
            <a:pPr indent="0" lvl="0" marL="0">
              <a:spcBef>
                <a:spcPts val="1600"/>
              </a:spcBef>
              <a:spcAft>
                <a:spcPts val="0"/>
              </a:spcAft>
              <a:buNone/>
            </a:pPr>
            <a:r>
              <a:rPr lang="es-419">
                <a:solidFill>
                  <a:srgbClr val="FFFFFF"/>
                </a:solidFill>
                <a:latin typeface="Droid Sans"/>
                <a:ea typeface="Droid Sans"/>
                <a:cs typeface="Droid Sans"/>
                <a:sym typeface="Droid Sans"/>
              </a:rPr>
              <a:t>*Dar un espacio cerrado, ventilado,seguro,no a la vista, refrigerado y con llave al servidor.</a:t>
            </a:r>
            <a:endParaRPr>
              <a:solidFill>
                <a:srgbClr val="FFFFFF"/>
              </a:solidFill>
              <a:latin typeface="Droid Sans"/>
              <a:ea typeface="Droid Sans"/>
              <a:cs typeface="Droid Sans"/>
              <a:sym typeface="Droid Sans"/>
            </a:endParaRPr>
          </a:p>
          <a:p>
            <a:pPr indent="0" lvl="0" marL="0">
              <a:spcBef>
                <a:spcPts val="1600"/>
              </a:spcBef>
              <a:spcAft>
                <a:spcPts val="0"/>
              </a:spcAft>
              <a:buNone/>
            </a:pPr>
            <a:r>
              <a:rPr lang="es-419">
                <a:solidFill>
                  <a:srgbClr val="FFFFFF"/>
                </a:solidFill>
                <a:latin typeface="Droid Sans"/>
                <a:ea typeface="Droid Sans"/>
                <a:cs typeface="Droid Sans"/>
                <a:sym typeface="Droid Sans"/>
              </a:rPr>
              <a:t>*Ordenar el </a:t>
            </a:r>
            <a:r>
              <a:rPr lang="es-419">
                <a:solidFill>
                  <a:srgbClr val="FFFFFF"/>
                </a:solidFill>
                <a:latin typeface="Droid Sans"/>
                <a:ea typeface="Droid Sans"/>
                <a:cs typeface="Droid Sans"/>
                <a:sym typeface="Droid Sans"/>
              </a:rPr>
              <a:t>cableado</a:t>
            </a:r>
            <a:r>
              <a:rPr lang="es-419">
                <a:solidFill>
                  <a:srgbClr val="FFFFFF"/>
                </a:solidFill>
                <a:latin typeface="Droid Sans"/>
                <a:ea typeface="Droid Sans"/>
                <a:cs typeface="Droid Sans"/>
                <a:sym typeface="Droid Sans"/>
              </a:rPr>
              <a:t> de redes.</a:t>
            </a:r>
            <a:endParaRPr>
              <a:solidFill>
                <a:srgbClr val="FFFFFF"/>
              </a:solidFill>
              <a:latin typeface="Droid Sans"/>
              <a:ea typeface="Droid Sans"/>
              <a:cs typeface="Droid Sans"/>
              <a:sym typeface="Droid Sans"/>
            </a:endParaRPr>
          </a:p>
          <a:p>
            <a:pPr indent="0" lvl="0" marL="0">
              <a:spcBef>
                <a:spcPts val="1600"/>
              </a:spcBef>
              <a:spcAft>
                <a:spcPts val="0"/>
              </a:spcAft>
              <a:buNone/>
            </a:pPr>
            <a:r>
              <a:rPr lang="es-419">
                <a:solidFill>
                  <a:srgbClr val="FFFFFF"/>
                </a:solidFill>
                <a:latin typeface="Droid Sans"/>
                <a:ea typeface="Droid Sans"/>
                <a:cs typeface="Droid Sans"/>
                <a:sym typeface="Droid Sans"/>
              </a:rPr>
              <a:t>*Despejar el àrea, manteniendo un orden.</a:t>
            </a:r>
            <a:endParaRPr>
              <a:solidFill>
                <a:srgbClr val="FFFFFF"/>
              </a:solidFill>
              <a:latin typeface="Droid Sans"/>
              <a:ea typeface="Droid Sans"/>
              <a:cs typeface="Droid Sans"/>
              <a:sym typeface="Droid Sans"/>
            </a:endParaRPr>
          </a:p>
          <a:p>
            <a:pPr indent="0" lvl="0" marL="0">
              <a:spcBef>
                <a:spcPts val="1600"/>
              </a:spcBef>
              <a:spcAft>
                <a:spcPts val="1600"/>
              </a:spcAft>
              <a:buNone/>
            </a:pPr>
            <a:r>
              <a:rPr lang="es-419">
                <a:solidFill>
                  <a:srgbClr val="FFFFFF"/>
                </a:solidFill>
                <a:latin typeface="Droid Sans"/>
                <a:ea typeface="Droid Sans"/>
                <a:cs typeface="Droid Sans"/>
                <a:sym typeface="Droid Sans"/>
              </a:rPr>
              <a:t>*Mejorar la </a:t>
            </a:r>
            <a:r>
              <a:rPr lang="es-419">
                <a:solidFill>
                  <a:srgbClr val="FFFFFF"/>
                </a:solidFill>
                <a:latin typeface="Droid Sans"/>
                <a:ea typeface="Droid Sans"/>
                <a:cs typeface="Droid Sans"/>
                <a:sym typeface="Droid Sans"/>
              </a:rPr>
              <a:t>logística</a:t>
            </a:r>
            <a:r>
              <a:rPr lang="es-419">
                <a:solidFill>
                  <a:srgbClr val="FFFFFF"/>
                </a:solidFill>
                <a:latin typeface="Droid Sans"/>
                <a:ea typeface="Droid Sans"/>
                <a:cs typeface="Droid Sans"/>
                <a:sym typeface="Droid Sans"/>
              </a:rPr>
              <a:t> de distribución del aula de IT.</a:t>
            </a:r>
            <a:endParaRPr>
              <a:solidFill>
                <a:srgbClr val="FFFFFF"/>
              </a:solidFill>
              <a:latin typeface="Droid Sans"/>
              <a:ea typeface="Droid Sans"/>
              <a:cs typeface="Droid Sans"/>
              <a:sym typeface="Droid Sans"/>
            </a:endParaRPr>
          </a:p>
        </p:txBody>
      </p:sp>
      <p:sp>
        <p:nvSpPr>
          <p:cNvPr id="164" name="Shape 164"/>
          <p:cNvSpPr txBox="1"/>
          <p:nvPr>
            <p:ph idx="2" type="body"/>
          </p:nvPr>
        </p:nvSpPr>
        <p:spPr>
          <a:xfrm>
            <a:off x="4832400" y="394450"/>
            <a:ext cx="3999900" cy="4174500"/>
          </a:xfrm>
          <a:prstGeom prst="rect">
            <a:avLst/>
          </a:prstGeom>
          <a:solidFill>
            <a:srgbClr val="3F51B5"/>
          </a:solidFill>
        </p:spPr>
        <p:txBody>
          <a:bodyPr anchorCtr="0" anchor="t" bIns="91425" lIns="91425" spcFirstLastPara="1" rIns="91425" wrap="square" tIns="91425">
            <a:noAutofit/>
          </a:bodyPr>
          <a:lstStyle/>
          <a:p>
            <a:pPr indent="0" lvl="0" marL="0">
              <a:spcBef>
                <a:spcPts val="0"/>
              </a:spcBef>
              <a:spcAft>
                <a:spcPts val="0"/>
              </a:spcAft>
              <a:buNone/>
            </a:pPr>
            <a:r>
              <a:rPr lang="es-419" sz="1300">
                <a:solidFill>
                  <a:srgbClr val="FFFFFF"/>
                </a:solidFill>
                <a:latin typeface="Droid Sans"/>
                <a:ea typeface="Droid Sans"/>
                <a:cs typeface="Droid Sans"/>
                <a:sym typeface="Droid Sans"/>
              </a:rPr>
              <a:t>-Sobre el Sistema de </a:t>
            </a:r>
            <a:r>
              <a:rPr lang="es-419" sz="1300">
                <a:solidFill>
                  <a:srgbClr val="FFFFFF"/>
                </a:solidFill>
                <a:latin typeface="Droid Sans"/>
                <a:ea typeface="Droid Sans"/>
                <a:cs typeface="Droid Sans"/>
                <a:sym typeface="Droid Sans"/>
              </a:rPr>
              <a:t>Información</a:t>
            </a:r>
            <a:endParaRPr sz="1300">
              <a:solidFill>
                <a:srgbClr val="FFFFFF"/>
              </a:solidFill>
              <a:latin typeface="Droid Sans"/>
              <a:ea typeface="Droid Sans"/>
              <a:cs typeface="Droid Sans"/>
              <a:sym typeface="Droid Sans"/>
            </a:endParaRPr>
          </a:p>
          <a:p>
            <a:pPr indent="0" lvl="0" marL="0">
              <a:spcBef>
                <a:spcPts val="1600"/>
              </a:spcBef>
              <a:spcAft>
                <a:spcPts val="0"/>
              </a:spcAft>
              <a:buNone/>
            </a:pPr>
            <a:r>
              <a:rPr lang="es-419" sz="1300">
                <a:solidFill>
                  <a:srgbClr val="FFFFFF"/>
                </a:solidFill>
                <a:latin typeface="Droid Sans"/>
                <a:ea typeface="Droid Sans"/>
                <a:cs typeface="Droid Sans"/>
                <a:sym typeface="Droid Sans"/>
              </a:rPr>
              <a:t>*Instalar un ERP que concentra las tareas que el CRM ya hace sobre el control de inventario y facturación más módulos de ventas,dirección, contabilidad y finanzas, comercial y laboral.</a:t>
            </a:r>
            <a:endParaRPr sz="1300">
              <a:solidFill>
                <a:srgbClr val="FFFFFF"/>
              </a:solidFill>
              <a:latin typeface="Droid Sans"/>
              <a:ea typeface="Droid Sans"/>
              <a:cs typeface="Droid Sans"/>
              <a:sym typeface="Droid Sans"/>
            </a:endParaRPr>
          </a:p>
          <a:p>
            <a:pPr indent="0" lvl="0" marL="0">
              <a:spcBef>
                <a:spcPts val="1600"/>
              </a:spcBef>
              <a:spcAft>
                <a:spcPts val="1600"/>
              </a:spcAft>
              <a:buNone/>
            </a:pPr>
            <a:r>
              <a:rPr lang="es-419" sz="1300">
                <a:solidFill>
                  <a:srgbClr val="FFFFFF"/>
                </a:solidFill>
                <a:latin typeface="Droid Sans"/>
                <a:ea typeface="Droid Sans"/>
                <a:cs typeface="Droid Sans"/>
                <a:sym typeface="Droid Sans"/>
              </a:rPr>
              <a:t>Se propone contratar uno de Wolters Kluwer modelo a3ERP - base para PYMEs, que cuesta entre 100,000 y 400,000 pesos segùn qué tan complejo es , la cantidad de licencias que requieran y de seguridad, este ERP es de los que cobran menos por su costo de mantenimiento anual  e incluyendo capacitación, integración y soporte tècnico.</a:t>
            </a:r>
            <a:endParaRPr sz="1300">
              <a:solidFill>
                <a:srgbClr val="FFFFFF"/>
              </a:solidFill>
              <a:latin typeface="Droid Sans"/>
              <a:ea typeface="Droid Sans"/>
              <a:cs typeface="Droid Sans"/>
              <a:sym typeface="Droid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idx="1" type="body"/>
          </p:nvPr>
        </p:nvSpPr>
        <p:spPr>
          <a:xfrm>
            <a:off x="72750" y="848600"/>
            <a:ext cx="9009000" cy="4140000"/>
          </a:xfrm>
          <a:prstGeom prst="rect">
            <a:avLst/>
          </a:prstGeom>
          <a:solidFill>
            <a:schemeClr val="accent4"/>
          </a:solidFill>
        </p:spPr>
        <p:txBody>
          <a:bodyPr anchorCtr="0" anchor="t" bIns="91425" lIns="91425" spcFirstLastPara="1" rIns="91425" wrap="square" tIns="91425">
            <a:noAutofit/>
          </a:bodyPr>
          <a:lstStyle/>
          <a:p>
            <a:pPr indent="0" lvl="0" marL="0">
              <a:spcBef>
                <a:spcPts val="0"/>
              </a:spcBef>
              <a:spcAft>
                <a:spcPts val="0"/>
              </a:spcAft>
              <a:buNone/>
            </a:pPr>
            <a:r>
              <a:rPr lang="es-419" sz="1400">
                <a:solidFill>
                  <a:srgbClr val="FFFFFF"/>
                </a:solidFill>
                <a:latin typeface="Droid Sans"/>
                <a:ea typeface="Droid Sans"/>
                <a:cs typeface="Droid Sans"/>
                <a:sym typeface="Droid Sans"/>
              </a:rPr>
              <a:t>Haciendo uso de los resultados obtenidos en el Análisis de Riesgos es factible la integración de su Sistema CRM a un ERP,</a:t>
            </a:r>
            <a:r>
              <a:rPr lang="es-419" sz="1400">
                <a:solidFill>
                  <a:srgbClr val="FFFFFF"/>
                </a:solidFill>
                <a:latin typeface="Droid Sans"/>
                <a:ea typeface="Droid Sans"/>
                <a:cs typeface="Droid Sans"/>
                <a:sym typeface="Droid Sans"/>
              </a:rPr>
              <a:t>la integración de un CRM en un ERP se hace mediante un interfaz que gestiona los pedidos que se obtienen desde ventas para convertirlos en órdenes de servicio en la fábrica.</a:t>
            </a:r>
            <a:endParaRPr sz="1400">
              <a:solidFill>
                <a:srgbClr val="FFFFFF"/>
              </a:solidFill>
              <a:latin typeface="Droid Sans"/>
              <a:ea typeface="Droid Sans"/>
              <a:cs typeface="Droid Sans"/>
              <a:sym typeface="Droid Sans"/>
            </a:endParaRPr>
          </a:p>
          <a:p>
            <a:pPr indent="0" lvl="0" marL="0" rtl="0">
              <a:spcBef>
                <a:spcPts val="1600"/>
              </a:spcBef>
              <a:spcAft>
                <a:spcPts val="0"/>
              </a:spcAft>
              <a:buNone/>
            </a:pPr>
            <a:r>
              <a:rPr lang="es-419" sz="1400">
                <a:solidFill>
                  <a:srgbClr val="FFFFFF"/>
                </a:solidFill>
                <a:latin typeface="Droid Sans"/>
                <a:ea typeface="Droid Sans"/>
                <a:cs typeface="Droid Sans"/>
                <a:sym typeface="Droid Sans"/>
              </a:rPr>
              <a:t>Un CRM es un sistema que permite gestionar clientes mientras que un ERP gestiona procesos. Un CRM es por lo tanto una herramienta imprescindible para la venta, el marketing y la atención al cliente mientras que un ERP lo es para la producción.</a:t>
            </a:r>
            <a:endParaRPr sz="1400">
              <a:solidFill>
                <a:srgbClr val="FFFFFF"/>
              </a:solidFill>
              <a:latin typeface="Droid Sans"/>
              <a:ea typeface="Droid Sans"/>
              <a:cs typeface="Droid Sans"/>
              <a:sym typeface="Droid Sans"/>
            </a:endParaRPr>
          </a:p>
          <a:p>
            <a:pPr indent="0" lvl="0" marL="0">
              <a:spcBef>
                <a:spcPts val="1600"/>
              </a:spcBef>
              <a:spcAft>
                <a:spcPts val="0"/>
              </a:spcAft>
              <a:buNone/>
            </a:pPr>
            <a:r>
              <a:rPr lang="es-419" sz="1400">
                <a:solidFill>
                  <a:srgbClr val="FFFFFF"/>
                </a:solidFill>
                <a:latin typeface="Droid Sans"/>
                <a:ea typeface="Droid Sans"/>
                <a:cs typeface="Droid Sans"/>
                <a:sym typeface="Droid Sans"/>
              </a:rPr>
              <a:t>Un ERP está compuesto por varios módulos  que se relacionan con las diversas áreas de la empresa, producción, logística, distribución, facturación y contabilidad son los módulos que generalmente más se instalan cuando una empresa implementa un ERP. </a:t>
            </a:r>
            <a:endParaRPr sz="1400">
              <a:solidFill>
                <a:srgbClr val="FFFFFF"/>
              </a:solidFill>
              <a:latin typeface="Droid Sans"/>
              <a:ea typeface="Droid Sans"/>
              <a:cs typeface="Droid Sans"/>
              <a:sym typeface="Droid Sans"/>
            </a:endParaRPr>
          </a:p>
          <a:p>
            <a:pPr indent="0" lvl="0" marL="0" rtl="0">
              <a:spcBef>
                <a:spcPts val="1600"/>
              </a:spcBef>
              <a:spcAft>
                <a:spcPts val="1600"/>
              </a:spcAft>
              <a:buNone/>
            </a:pPr>
            <a:r>
              <a:rPr lang="es-419" sz="1400">
                <a:solidFill>
                  <a:srgbClr val="FFFFFF"/>
                </a:solidFill>
                <a:latin typeface="Droid Sans"/>
                <a:ea typeface="Droid Sans"/>
                <a:cs typeface="Droid Sans"/>
                <a:sym typeface="Droid Sans"/>
              </a:rPr>
              <a:t>La factibilidad operativa y tècnica resulta sumamente barata si se contrata personal no certificado es este tipo de sistemas y por lo tanto  la factibilidad económica sería costeable, lo que pueda ser costoso finalmente es el costo de integración, es decir el tiempo que nos tome por no ser empresas dedicadas a instalar ERP sería una gran pérdida de ventas puesto que todo este tiempo no se tendría el servicio completo funcionando al 100, por esta razón se decide que es mejor contratar a una empresa dedicada a instalar ERP .</a:t>
            </a:r>
            <a:endParaRPr sz="1400">
              <a:solidFill>
                <a:srgbClr val="FFFFFF"/>
              </a:solidFill>
              <a:latin typeface="Droid Sans"/>
              <a:ea typeface="Droid Sans"/>
              <a:cs typeface="Droid Sans"/>
              <a:sym typeface="Droid Sans"/>
            </a:endParaRPr>
          </a:p>
        </p:txBody>
      </p:sp>
      <p:sp>
        <p:nvSpPr>
          <p:cNvPr id="170" name="Shape 1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419" sz="2400"/>
              <a:t>Estudio de Factibilidad</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F51B5"/>
        </a:solidFill>
      </p:bgPr>
    </p:bg>
    <p:spTree>
      <p:nvGrpSpPr>
        <p:cNvPr id="62" name="Shape 62"/>
        <p:cNvGrpSpPr/>
        <p:nvPr/>
      </p:nvGrpSpPr>
      <p:grpSpPr>
        <a:xfrm>
          <a:off x="0" y="0"/>
          <a:ext cx="0" cy="0"/>
          <a:chOff x="0" y="0"/>
          <a:chExt cx="0" cy="0"/>
        </a:xfrm>
      </p:grpSpPr>
      <p:sp>
        <p:nvSpPr>
          <p:cNvPr id="63" name="Shape 63"/>
          <p:cNvSpPr txBox="1"/>
          <p:nvPr>
            <p:ph idx="1" type="body"/>
          </p:nvPr>
        </p:nvSpPr>
        <p:spPr>
          <a:xfrm>
            <a:off x="373900" y="815125"/>
            <a:ext cx="5753700" cy="3691500"/>
          </a:xfrm>
          <a:prstGeom prst="rect">
            <a:avLst/>
          </a:prstGeom>
          <a:ln>
            <a:noFill/>
          </a:ln>
        </p:spPr>
        <p:txBody>
          <a:bodyPr anchorCtr="0" anchor="t" bIns="91425" lIns="91425" spcFirstLastPara="1" rIns="91425" wrap="square" tIns="91425">
            <a:noAutofit/>
          </a:bodyPr>
          <a:lstStyle/>
          <a:p>
            <a:pPr indent="0" lvl="0" marL="0">
              <a:lnSpc>
                <a:spcPct val="200000"/>
              </a:lnSpc>
              <a:spcBef>
                <a:spcPts val="0"/>
              </a:spcBef>
              <a:spcAft>
                <a:spcPts val="1600"/>
              </a:spcAft>
              <a:buNone/>
            </a:pPr>
            <a:r>
              <a:rPr lang="es-419">
                <a:solidFill>
                  <a:srgbClr val="FFFFFF"/>
                </a:solidFill>
                <a:latin typeface="Droid Sans"/>
                <a:ea typeface="Droid Sans"/>
                <a:cs typeface="Droid Sans"/>
                <a:sym typeface="Droid Sans"/>
              </a:rPr>
              <a:t>Como parte del </a:t>
            </a:r>
            <a:r>
              <a:rPr lang="es-419">
                <a:solidFill>
                  <a:srgbClr val="FFFFFF"/>
                </a:solidFill>
                <a:uFill>
                  <a:noFill/>
                </a:uFill>
                <a:latin typeface="Droid Sans"/>
                <a:ea typeface="Droid Sans"/>
                <a:cs typeface="Droid Sans"/>
                <a:sym typeface="Droid Sans"/>
                <a:hlinkClick r:id="rId3"/>
              </a:rPr>
              <a:t>Sistema de Gestión de Seguridad de la Información</a:t>
            </a:r>
            <a:r>
              <a:rPr lang="es-419">
                <a:solidFill>
                  <a:srgbClr val="FFFFFF"/>
                </a:solidFill>
                <a:latin typeface="Droid Sans"/>
                <a:ea typeface="Droid Sans"/>
                <a:cs typeface="Droid Sans"/>
                <a:sym typeface="Droid Sans"/>
              </a:rPr>
              <a:t>, es necesario para la empresa hacer una adecuada gestión de riesgos que le permita saber cuáles son las principales vulnerabilidades de sus activos de información y cuáles son las amenazas que podrían explotar las vulnerabilidades.</a:t>
            </a:r>
            <a:endParaRPr>
              <a:solidFill>
                <a:srgbClr val="FFFFFF"/>
              </a:solidFill>
              <a:latin typeface="Droid Sans"/>
              <a:ea typeface="Droid Sans"/>
              <a:cs typeface="Droid Sans"/>
              <a:sym typeface="Droid Sans"/>
            </a:endParaRPr>
          </a:p>
        </p:txBody>
      </p:sp>
      <p:pic>
        <p:nvPicPr>
          <p:cNvPr id="64" name="Shape 64"/>
          <p:cNvPicPr preferRelativeResize="0"/>
          <p:nvPr/>
        </p:nvPicPr>
        <p:blipFill>
          <a:blip r:embed="rId4">
            <a:alphaModFix/>
          </a:blip>
          <a:stretch>
            <a:fillRect/>
          </a:stretch>
        </p:blipFill>
        <p:spPr>
          <a:xfrm>
            <a:off x="6546500" y="1507513"/>
            <a:ext cx="2128475" cy="21284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Gráficas</a:t>
            </a:r>
            <a:endParaRPr/>
          </a:p>
          <a:p>
            <a:pPr indent="0" lvl="0" marL="0">
              <a:spcBef>
                <a:spcPts val="0"/>
              </a:spcBef>
              <a:spcAft>
                <a:spcPts val="0"/>
              </a:spcAft>
              <a:buNone/>
            </a:pPr>
            <a:r>
              <a:t/>
            </a:r>
            <a:endParaRPr/>
          </a:p>
        </p:txBody>
      </p:sp>
      <p:sp>
        <p:nvSpPr>
          <p:cNvPr id="176" name="Shape 176"/>
          <p:cNvSpPr txBox="1"/>
          <p:nvPr>
            <p:ph idx="1" type="body"/>
          </p:nvPr>
        </p:nvSpPr>
        <p:spPr>
          <a:xfrm>
            <a:off x="311700" y="1017725"/>
            <a:ext cx="8520600" cy="3551100"/>
          </a:xfrm>
          <a:prstGeom prst="rect">
            <a:avLst/>
          </a:prstGeom>
        </p:spPr>
        <p:txBody>
          <a:bodyPr anchorCtr="0" anchor="t" bIns="91425" lIns="91425" spcFirstLastPara="1" rIns="91425" wrap="square" tIns="91425">
            <a:noAutofit/>
          </a:bodyPr>
          <a:lstStyle/>
          <a:p>
            <a:pPr indent="0" lvl="0" marL="0" marR="596900" rtl="0">
              <a:lnSpc>
                <a:spcPct val="120000"/>
              </a:lnSpc>
              <a:spcBef>
                <a:spcPts val="1800"/>
              </a:spcBef>
              <a:spcAft>
                <a:spcPts val="0"/>
              </a:spcAft>
              <a:buClr>
                <a:schemeClr val="dk2"/>
              </a:buClr>
              <a:buSzPts val="1100"/>
              <a:buFont typeface="Arial"/>
              <a:buNone/>
            </a:pPr>
            <a:r>
              <a:rPr b="1" lang="es-419" sz="2350">
                <a:solidFill>
                  <a:srgbClr val="333333"/>
                </a:solidFill>
                <a:latin typeface="Open Sans"/>
                <a:ea typeface="Open Sans"/>
                <a:cs typeface="Open Sans"/>
                <a:sym typeface="Open Sans"/>
              </a:rPr>
              <a:t>¿Qué es una gráfica de riesgo?</a:t>
            </a:r>
            <a:endParaRPr sz="1100">
              <a:solidFill>
                <a:srgbClr val="8C56AB"/>
              </a:solidFill>
              <a:uFill>
                <a:noFill/>
              </a:uFill>
              <a:latin typeface="Open Sans"/>
              <a:ea typeface="Open Sans"/>
              <a:cs typeface="Open Sans"/>
              <a:sym typeface="Open Sans"/>
              <a:hlinkClick r:id="rId3"/>
            </a:endParaRPr>
          </a:p>
          <a:p>
            <a:pPr indent="0" lvl="0" marL="0" rtl="0">
              <a:lnSpc>
                <a:spcPct val="146739"/>
              </a:lnSpc>
              <a:spcBef>
                <a:spcPts val="2300"/>
              </a:spcBef>
              <a:spcAft>
                <a:spcPts val="0"/>
              </a:spcAft>
              <a:buClr>
                <a:schemeClr val="dk2"/>
              </a:buClr>
              <a:buSzPts val="1100"/>
              <a:buFont typeface="Arial"/>
              <a:buNone/>
            </a:pPr>
            <a:r>
              <a:rPr lang="es-419" sz="1150">
                <a:solidFill>
                  <a:srgbClr val="333333"/>
                </a:solidFill>
                <a:latin typeface="Open Sans"/>
                <a:ea typeface="Open Sans"/>
                <a:cs typeface="Open Sans"/>
                <a:sym typeface="Open Sans"/>
              </a:rPr>
              <a:t>La gráfica de riesgo muestra la tasa de fallas instantánea para cada tiempo t.</a:t>
            </a:r>
            <a:endParaRPr sz="1150">
              <a:solidFill>
                <a:srgbClr val="333333"/>
              </a:solidFill>
              <a:latin typeface="Open Sans"/>
              <a:ea typeface="Open Sans"/>
              <a:cs typeface="Open Sans"/>
              <a:sym typeface="Open Sans"/>
            </a:endParaRPr>
          </a:p>
          <a:p>
            <a:pPr indent="0" lvl="0" marL="0" rtl="0">
              <a:lnSpc>
                <a:spcPct val="150000"/>
              </a:lnSpc>
              <a:spcBef>
                <a:spcPts val="1200"/>
              </a:spcBef>
              <a:spcAft>
                <a:spcPts val="0"/>
              </a:spcAft>
              <a:buNone/>
            </a:pPr>
            <a:r>
              <a:rPr b="1" lang="es-419" sz="1050">
                <a:solidFill>
                  <a:srgbClr val="333333"/>
                </a:solidFill>
                <a:latin typeface="Open Sans"/>
                <a:ea typeface="Open Sans"/>
                <a:cs typeface="Open Sans"/>
                <a:sym typeface="Open Sans"/>
              </a:rPr>
              <a:t>Weibull</a:t>
            </a:r>
            <a:endParaRPr b="1" sz="1050">
              <a:solidFill>
                <a:srgbClr val="333333"/>
              </a:solidFill>
              <a:latin typeface="Open Sans"/>
              <a:ea typeface="Open Sans"/>
              <a:cs typeface="Open Sans"/>
              <a:sym typeface="Open Sans"/>
            </a:endParaRPr>
          </a:p>
          <a:p>
            <a:pPr indent="0" lvl="0" marL="0" rtl="0">
              <a:lnSpc>
                <a:spcPct val="146250"/>
              </a:lnSpc>
              <a:spcBef>
                <a:spcPts val="600"/>
              </a:spcBef>
              <a:spcAft>
                <a:spcPts val="0"/>
              </a:spcAft>
              <a:buNone/>
            </a:pPr>
            <a:r>
              <a:rPr lang="es-419" sz="1000">
                <a:solidFill>
                  <a:srgbClr val="4D4F51"/>
                </a:solidFill>
                <a:latin typeface="Open Sans"/>
                <a:ea typeface="Open Sans"/>
                <a:cs typeface="Open Sans"/>
                <a:sym typeface="Open Sans"/>
              </a:rPr>
              <a:t>La función de riesgo puede ser constante, creciente o decreciente.</a:t>
            </a:r>
            <a:endParaRPr sz="1000">
              <a:solidFill>
                <a:srgbClr val="4D4F51"/>
              </a:solidFill>
              <a:latin typeface="Open Sans"/>
              <a:ea typeface="Open Sans"/>
              <a:cs typeface="Open Sans"/>
              <a:sym typeface="Open Sans"/>
            </a:endParaRPr>
          </a:p>
          <a:p>
            <a:pPr indent="0" lvl="0" marL="0" rtl="0">
              <a:lnSpc>
                <a:spcPct val="146250"/>
              </a:lnSpc>
              <a:spcBef>
                <a:spcPts val="600"/>
              </a:spcBef>
              <a:spcAft>
                <a:spcPts val="0"/>
              </a:spcAft>
              <a:buNone/>
            </a:pPr>
            <a:r>
              <a:t/>
            </a:r>
            <a:endParaRPr b="1" sz="1050">
              <a:solidFill>
                <a:srgbClr val="333333"/>
              </a:solidFill>
              <a:latin typeface="Open Sans"/>
              <a:ea typeface="Open Sans"/>
              <a:cs typeface="Open Sans"/>
              <a:sym typeface="Open Sans"/>
            </a:endParaRPr>
          </a:p>
          <a:p>
            <a:pPr indent="0" lvl="0" marL="0" rtl="0">
              <a:lnSpc>
                <a:spcPct val="146250"/>
              </a:lnSpc>
              <a:spcBef>
                <a:spcPts val="600"/>
              </a:spcBef>
              <a:spcAft>
                <a:spcPts val="0"/>
              </a:spcAft>
              <a:buClr>
                <a:schemeClr val="dk2"/>
              </a:buClr>
              <a:buSzPts val="1100"/>
              <a:buFont typeface="Arial"/>
              <a:buNone/>
            </a:pPr>
            <a:r>
              <a:t/>
            </a:r>
            <a:endParaRPr sz="1000">
              <a:solidFill>
                <a:srgbClr val="4D4F51"/>
              </a:solidFill>
              <a:latin typeface="Open Sans"/>
              <a:ea typeface="Open Sans"/>
              <a:cs typeface="Open Sans"/>
              <a:sym typeface="Open Sans"/>
            </a:endParaRPr>
          </a:p>
          <a:p>
            <a:pPr indent="0" lvl="0" marL="0" rtl="0">
              <a:lnSpc>
                <a:spcPct val="150000"/>
              </a:lnSpc>
              <a:spcBef>
                <a:spcPts val="0"/>
              </a:spcBef>
              <a:spcAft>
                <a:spcPts val="0"/>
              </a:spcAft>
              <a:buNone/>
            </a:pPr>
            <a:r>
              <a:rPr b="1" lang="es-419" sz="1050">
                <a:solidFill>
                  <a:srgbClr val="333333"/>
                </a:solidFill>
                <a:latin typeface="Open Sans"/>
                <a:ea typeface="Open Sans"/>
                <a:cs typeface="Open Sans"/>
                <a:sym typeface="Open Sans"/>
              </a:rPr>
              <a:t>Lognormal</a:t>
            </a:r>
            <a:endParaRPr b="1" sz="1050">
              <a:solidFill>
                <a:srgbClr val="333333"/>
              </a:solidFill>
              <a:latin typeface="Open Sans"/>
              <a:ea typeface="Open Sans"/>
              <a:cs typeface="Open Sans"/>
              <a:sym typeface="Open Sans"/>
            </a:endParaRPr>
          </a:p>
          <a:p>
            <a:pPr indent="0" lvl="0" marL="0" rtl="0">
              <a:lnSpc>
                <a:spcPct val="146250"/>
              </a:lnSpc>
              <a:spcBef>
                <a:spcPts val="600"/>
              </a:spcBef>
              <a:spcAft>
                <a:spcPts val="0"/>
              </a:spcAft>
              <a:buNone/>
            </a:pPr>
            <a:r>
              <a:rPr lang="es-419" sz="1000">
                <a:solidFill>
                  <a:srgbClr val="4D4F51"/>
                </a:solidFill>
                <a:latin typeface="Open Sans"/>
                <a:ea typeface="Open Sans"/>
                <a:cs typeface="Open Sans"/>
                <a:sym typeface="Open Sans"/>
              </a:rPr>
              <a:t>La función de riesgo aumenta hasta un máximo, luego disminuye.</a:t>
            </a:r>
            <a:endParaRPr sz="1000">
              <a:solidFill>
                <a:srgbClr val="4D4F51"/>
              </a:solidFill>
              <a:latin typeface="Open Sans"/>
              <a:ea typeface="Open Sans"/>
              <a:cs typeface="Open Sans"/>
              <a:sym typeface="Open Sans"/>
            </a:endParaRPr>
          </a:p>
          <a:p>
            <a:pPr indent="0" lvl="0" marL="0" rtl="0">
              <a:lnSpc>
                <a:spcPct val="146250"/>
              </a:lnSpc>
              <a:spcBef>
                <a:spcPts val="600"/>
              </a:spcBef>
              <a:spcAft>
                <a:spcPts val="0"/>
              </a:spcAft>
              <a:buClr>
                <a:schemeClr val="dk2"/>
              </a:buClr>
              <a:buSzPts val="1100"/>
              <a:buFont typeface="Arial"/>
              <a:buNone/>
            </a:pPr>
            <a:r>
              <a:t/>
            </a:r>
            <a:endParaRPr b="1" sz="1050">
              <a:solidFill>
                <a:srgbClr val="333333"/>
              </a:solidFill>
              <a:latin typeface="Open Sans"/>
              <a:ea typeface="Open Sans"/>
              <a:cs typeface="Open Sans"/>
              <a:sym typeface="Open Sans"/>
            </a:endParaRPr>
          </a:p>
          <a:p>
            <a:pPr indent="0" lvl="0" marL="0">
              <a:spcBef>
                <a:spcPts val="0"/>
              </a:spcBef>
              <a:spcAft>
                <a:spcPts val="1600"/>
              </a:spcAft>
              <a:buNone/>
            </a:pPr>
            <a:r>
              <a:t/>
            </a:r>
            <a:endParaRPr/>
          </a:p>
        </p:txBody>
      </p:sp>
      <p:pic>
        <p:nvPicPr>
          <p:cNvPr id="177" name="Shape 177"/>
          <p:cNvPicPr preferRelativeResize="0"/>
          <p:nvPr/>
        </p:nvPicPr>
        <p:blipFill>
          <a:blip r:embed="rId4">
            <a:alphaModFix/>
          </a:blip>
          <a:stretch>
            <a:fillRect/>
          </a:stretch>
        </p:blipFill>
        <p:spPr>
          <a:xfrm>
            <a:off x="4558375" y="2423300"/>
            <a:ext cx="1524000" cy="1009650"/>
          </a:xfrm>
          <a:prstGeom prst="rect">
            <a:avLst/>
          </a:prstGeom>
          <a:noFill/>
          <a:ln>
            <a:noFill/>
          </a:ln>
        </p:spPr>
      </p:pic>
      <p:pic>
        <p:nvPicPr>
          <p:cNvPr id="178" name="Shape 178"/>
          <p:cNvPicPr preferRelativeResize="0"/>
          <p:nvPr/>
        </p:nvPicPr>
        <p:blipFill>
          <a:blip r:embed="rId5">
            <a:alphaModFix/>
          </a:blip>
          <a:stretch>
            <a:fillRect/>
          </a:stretch>
        </p:blipFill>
        <p:spPr>
          <a:xfrm>
            <a:off x="4617750" y="3670550"/>
            <a:ext cx="1524000" cy="1009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Clr>
                <a:schemeClr val="dk2"/>
              </a:buClr>
              <a:buSzPts val="1100"/>
              <a:buFont typeface="Arial"/>
              <a:buNone/>
            </a:pPr>
            <a:r>
              <a:rPr b="1" lang="es-419" sz="1050">
                <a:solidFill>
                  <a:srgbClr val="333333"/>
                </a:solidFill>
                <a:latin typeface="Open Sans"/>
                <a:ea typeface="Open Sans"/>
                <a:cs typeface="Open Sans"/>
                <a:sym typeface="Open Sans"/>
              </a:rPr>
              <a:t>Normal</a:t>
            </a:r>
            <a:endParaRPr b="1" sz="1050">
              <a:solidFill>
                <a:srgbClr val="333333"/>
              </a:solidFill>
              <a:latin typeface="Open Sans"/>
              <a:ea typeface="Open Sans"/>
              <a:cs typeface="Open Sans"/>
              <a:sym typeface="Open Sans"/>
            </a:endParaRPr>
          </a:p>
          <a:p>
            <a:pPr indent="0" lvl="0" marL="0" rtl="0">
              <a:lnSpc>
                <a:spcPct val="146250"/>
              </a:lnSpc>
              <a:spcBef>
                <a:spcPts val="600"/>
              </a:spcBef>
              <a:spcAft>
                <a:spcPts val="0"/>
              </a:spcAft>
              <a:buNone/>
            </a:pPr>
            <a:r>
              <a:rPr lang="es-419" sz="1000">
                <a:solidFill>
                  <a:srgbClr val="4D4F51"/>
                </a:solidFill>
                <a:latin typeface="Open Sans"/>
                <a:ea typeface="Open Sans"/>
                <a:cs typeface="Open Sans"/>
                <a:sym typeface="Open Sans"/>
              </a:rPr>
              <a:t>La función de riesgo es estrictamente creciente.</a:t>
            </a:r>
            <a:endParaRPr sz="1000">
              <a:solidFill>
                <a:srgbClr val="4D4F51"/>
              </a:solidFill>
              <a:latin typeface="Open Sans"/>
              <a:ea typeface="Open Sans"/>
              <a:cs typeface="Open Sans"/>
              <a:sym typeface="Open Sans"/>
            </a:endParaRPr>
          </a:p>
          <a:p>
            <a:pPr indent="0" lvl="0" marL="0" rtl="0">
              <a:lnSpc>
                <a:spcPct val="146250"/>
              </a:lnSpc>
              <a:spcBef>
                <a:spcPts val="600"/>
              </a:spcBef>
              <a:spcAft>
                <a:spcPts val="0"/>
              </a:spcAft>
              <a:buNone/>
            </a:pPr>
            <a:r>
              <a:t/>
            </a:r>
            <a:endParaRPr sz="1000">
              <a:solidFill>
                <a:srgbClr val="4D4F51"/>
              </a:solidFill>
              <a:latin typeface="Open Sans"/>
              <a:ea typeface="Open Sans"/>
              <a:cs typeface="Open Sans"/>
              <a:sym typeface="Open Sans"/>
            </a:endParaRPr>
          </a:p>
          <a:p>
            <a:pPr indent="0" lvl="0" marL="0" rtl="0">
              <a:lnSpc>
                <a:spcPct val="146250"/>
              </a:lnSpc>
              <a:spcBef>
                <a:spcPts val="600"/>
              </a:spcBef>
              <a:spcAft>
                <a:spcPts val="0"/>
              </a:spcAft>
              <a:buNone/>
            </a:pPr>
            <a:r>
              <a:t/>
            </a:r>
            <a:endParaRPr sz="1000">
              <a:solidFill>
                <a:srgbClr val="4D4F51"/>
              </a:solidFill>
              <a:latin typeface="Open Sans"/>
              <a:ea typeface="Open Sans"/>
              <a:cs typeface="Open Sans"/>
              <a:sym typeface="Open Sans"/>
            </a:endParaRPr>
          </a:p>
          <a:p>
            <a:pPr indent="0" lvl="0" marL="0" rtl="0">
              <a:lnSpc>
                <a:spcPct val="146250"/>
              </a:lnSpc>
              <a:spcBef>
                <a:spcPts val="600"/>
              </a:spcBef>
              <a:spcAft>
                <a:spcPts val="0"/>
              </a:spcAft>
              <a:buNone/>
            </a:pPr>
            <a:r>
              <a:t/>
            </a:r>
            <a:endParaRPr sz="1000">
              <a:solidFill>
                <a:srgbClr val="4D4F51"/>
              </a:solidFill>
              <a:latin typeface="Open Sans"/>
              <a:ea typeface="Open Sans"/>
              <a:cs typeface="Open Sans"/>
              <a:sym typeface="Open Sans"/>
            </a:endParaRPr>
          </a:p>
          <a:p>
            <a:pPr indent="0" lvl="0" marL="0" rtl="0">
              <a:lnSpc>
                <a:spcPct val="150000"/>
              </a:lnSpc>
              <a:spcBef>
                <a:spcPts val="0"/>
              </a:spcBef>
              <a:spcAft>
                <a:spcPts val="0"/>
              </a:spcAft>
              <a:buNone/>
            </a:pPr>
            <a:r>
              <a:rPr b="1" lang="es-419" sz="1050">
                <a:solidFill>
                  <a:srgbClr val="333333"/>
                </a:solidFill>
                <a:latin typeface="Open Sans"/>
                <a:ea typeface="Open Sans"/>
                <a:cs typeface="Open Sans"/>
                <a:sym typeface="Open Sans"/>
              </a:rPr>
              <a:t>Exponencial</a:t>
            </a:r>
            <a:endParaRPr b="1" sz="1050">
              <a:solidFill>
                <a:srgbClr val="333333"/>
              </a:solidFill>
              <a:latin typeface="Open Sans"/>
              <a:ea typeface="Open Sans"/>
              <a:cs typeface="Open Sans"/>
              <a:sym typeface="Open Sans"/>
            </a:endParaRPr>
          </a:p>
          <a:p>
            <a:pPr indent="0" lvl="0" marL="0" rtl="0">
              <a:lnSpc>
                <a:spcPct val="146250"/>
              </a:lnSpc>
              <a:spcBef>
                <a:spcPts val="600"/>
              </a:spcBef>
              <a:spcAft>
                <a:spcPts val="0"/>
              </a:spcAft>
              <a:buNone/>
            </a:pPr>
            <a:r>
              <a:rPr lang="es-419" sz="1000">
                <a:solidFill>
                  <a:srgbClr val="4D4F51"/>
                </a:solidFill>
                <a:latin typeface="Open Sans"/>
                <a:ea typeface="Open Sans"/>
                <a:cs typeface="Open Sans"/>
                <a:sym typeface="Open Sans"/>
              </a:rPr>
              <a:t>La función de riesgo siempre es constante.</a:t>
            </a:r>
            <a:endParaRPr sz="1000">
              <a:solidFill>
                <a:srgbClr val="4D4F51"/>
              </a:solidFill>
              <a:latin typeface="Open Sans"/>
              <a:ea typeface="Open Sans"/>
              <a:cs typeface="Open Sans"/>
              <a:sym typeface="Open Sans"/>
            </a:endParaRPr>
          </a:p>
          <a:p>
            <a:pPr indent="0" lvl="0" marL="0" rtl="0">
              <a:lnSpc>
                <a:spcPct val="146250"/>
              </a:lnSpc>
              <a:spcBef>
                <a:spcPts val="600"/>
              </a:spcBef>
              <a:spcAft>
                <a:spcPts val="0"/>
              </a:spcAft>
              <a:buClr>
                <a:schemeClr val="dk2"/>
              </a:buClr>
              <a:buSzPts val="1100"/>
              <a:buFont typeface="Arial"/>
              <a:buNone/>
            </a:pPr>
            <a:r>
              <a:t/>
            </a:r>
            <a:endParaRPr sz="1000">
              <a:solidFill>
                <a:srgbClr val="4D4F51"/>
              </a:solidFill>
              <a:latin typeface="Open Sans"/>
              <a:ea typeface="Open Sans"/>
              <a:cs typeface="Open Sans"/>
              <a:sym typeface="Open Sans"/>
            </a:endParaRPr>
          </a:p>
          <a:p>
            <a:pPr indent="0" lvl="0" marL="0">
              <a:spcBef>
                <a:spcPts val="0"/>
              </a:spcBef>
              <a:spcAft>
                <a:spcPts val="1600"/>
              </a:spcAft>
              <a:buNone/>
            </a:pPr>
            <a:r>
              <a:t/>
            </a:r>
            <a:endParaRPr/>
          </a:p>
        </p:txBody>
      </p:sp>
      <p:pic>
        <p:nvPicPr>
          <p:cNvPr id="184" name="Shape 184"/>
          <p:cNvPicPr preferRelativeResize="0"/>
          <p:nvPr/>
        </p:nvPicPr>
        <p:blipFill>
          <a:blip r:embed="rId3">
            <a:alphaModFix/>
          </a:blip>
          <a:stretch>
            <a:fillRect/>
          </a:stretch>
        </p:blipFill>
        <p:spPr>
          <a:xfrm>
            <a:off x="3691475" y="1344000"/>
            <a:ext cx="1524000" cy="1009650"/>
          </a:xfrm>
          <a:prstGeom prst="rect">
            <a:avLst/>
          </a:prstGeom>
          <a:noFill/>
          <a:ln>
            <a:noFill/>
          </a:ln>
        </p:spPr>
      </p:pic>
      <p:pic>
        <p:nvPicPr>
          <p:cNvPr id="185" name="Shape 185"/>
          <p:cNvPicPr preferRelativeResize="0"/>
          <p:nvPr/>
        </p:nvPicPr>
        <p:blipFill>
          <a:blip r:embed="rId4">
            <a:alphaModFix/>
          </a:blip>
          <a:stretch>
            <a:fillRect/>
          </a:stretch>
        </p:blipFill>
        <p:spPr>
          <a:xfrm>
            <a:off x="3750750" y="2754300"/>
            <a:ext cx="1524000" cy="1009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idx="1" type="body"/>
          </p:nvPr>
        </p:nvSpPr>
        <p:spPr>
          <a:xfrm>
            <a:off x="311700" y="491225"/>
            <a:ext cx="8520600" cy="40776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Clr>
                <a:schemeClr val="dk2"/>
              </a:buClr>
              <a:buSzPts val="1100"/>
              <a:buFont typeface="Arial"/>
              <a:buNone/>
            </a:pPr>
            <a:r>
              <a:rPr b="1" lang="es-419" sz="1050">
                <a:solidFill>
                  <a:srgbClr val="333333"/>
                </a:solidFill>
                <a:latin typeface="Open Sans"/>
                <a:ea typeface="Open Sans"/>
                <a:cs typeface="Open Sans"/>
                <a:sym typeface="Open Sans"/>
              </a:rPr>
              <a:t>Curva de bañera</a:t>
            </a:r>
            <a:endParaRPr b="1" sz="1050">
              <a:solidFill>
                <a:srgbClr val="333333"/>
              </a:solidFill>
              <a:latin typeface="Open Sans"/>
              <a:ea typeface="Open Sans"/>
              <a:cs typeface="Open Sans"/>
              <a:sym typeface="Open Sans"/>
            </a:endParaRPr>
          </a:p>
          <a:p>
            <a:pPr indent="0" lvl="0" marL="0" rtl="0">
              <a:lnSpc>
                <a:spcPct val="146250"/>
              </a:lnSpc>
              <a:spcBef>
                <a:spcPts val="600"/>
              </a:spcBef>
              <a:spcAft>
                <a:spcPts val="0"/>
              </a:spcAft>
              <a:buClr>
                <a:schemeClr val="dk2"/>
              </a:buClr>
              <a:buSzPts val="1100"/>
              <a:buFont typeface="Arial"/>
              <a:buNone/>
            </a:pPr>
            <a:r>
              <a:rPr lang="es-419" sz="1000">
                <a:solidFill>
                  <a:srgbClr val="4D4F51"/>
                </a:solidFill>
                <a:latin typeface="Open Sans"/>
                <a:ea typeface="Open Sans"/>
                <a:cs typeface="Open Sans"/>
                <a:sym typeface="Open Sans"/>
              </a:rPr>
              <a:t>Muchos productos tienen tasas de fallas que siguen la curva de la "bañera". La tasa de riesgo suele ser alta al principio, baja en el medio y nuevamente alta al final de la vida útil. Por esa razón, la curva resultante de los tres períodos de falla frecuentemente se asemeja a la forma de una bañera. El primer período con una tasa elevada de fallas comúnmente se conoce como la etapa de fallas prematuras. El período intermedio, en el que la tasa de fallas es baja, es la etapa de vida normal. El período final, en el que la tasa de fallas vuelve a aumentar, es la etapa de desgaste.</a:t>
            </a:r>
            <a:endParaRPr sz="1000">
              <a:solidFill>
                <a:srgbClr val="4D4F51"/>
              </a:solidFill>
              <a:latin typeface="Open Sans"/>
              <a:ea typeface="Open Sans"/>
              <a:cs typeface="Open Sans"/>
              <a:sym typeface="Open Sans"/>
            </a:endParaRPr>
          </a:p>
          <a:p>
            <a:pPr indent="0" lvl="0" marL="0">
              <a:spcBef>
                <a:spcPts val="0"/>
              </a:spcBef>
              <a:spcAft>
                <a:spcPts val="1600"/>
              </a:spcAft>
              <a:buNone/>
            </a:pPr>
            <a:r>
              <a:t/>
            </a:r>
            <a:endParaRPr/>
          </a:p>
        </p:txBody>
      </p:sp>
      <p:pic>
        <p:nvPicPr>
          <p:cNvPr id="191" name="Shape 191"/>
          <p:cNvPicPr preferRelativeResize="0"/>
          <p:nvPr/>
        </p:nvPicPr>
        <p:blipFill>
          <a:blip r:embed="rId3">
            <a:alphaModFix/>
          </a:blip>
          <a:stretch>
            <a:fillRect/>
          </a:stretch>
        </p:blipFill>
        <p:spPr>
          <a:xfrm>
            <a:off x="2952525" y="2331525"/>
            <a:ext cx="3429000" cy="2286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sz="2400"/>
              <a:t>Aspectos Generales sobre la Política de Seguridad de la Información</a:t>
            </a:r>
            <a:endParaRPr sz="2400"/>
          </a:p>
        </p:txBody>
      </p:sp>
      <p:sp>
        <p:nvSpPr>
          <p:cNvPr id="197" name="Shape 197"/>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201" name="Shape 201"/>
        <p:cNvGrpSpPr/>
        <p:nvPr/>
      </p:nvGrpSpPr>
      <p:grpSpPr>
        <a:xfrm>
          <a:off x="0" y="0"/>
          <a:ext cx="0" cy="0"/>
          <a:chOff x="0" y="0"/>
          <a:chExt cx="0" cy="0"/>
        </a:xfrm>
      </p:grpSpPr>
      <p:sp>
        <p:nvSpPr>
          <p:cNvPr id="202" name="Shape 202"/>
          <p:cNvSpPr txBox="1"/>
          <p:nvPr>
            <p:ph idx="1" type="body"/>
          </p:nvPr>
        </p:nvSpPr>
        <p:spPr>
          <a:xfrm>
            <a:off x="252450" y="567900"/>
            <a:ext cx="5838000" cy="4007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sz="2400">
                <a:solidFill>
                  <a:srgbClr val="FFFFFF"/>
                </a:solidFill>
                <a:latin typeface="Droid Sans"/>
                <a:ea typeface="Droid Sans"/>
                <a:cs typeface="Droid Sans"/>
                <a:sym typeface="Droid Sans"/>
              </a:rPr>
              <a:t>CONCLUSIÓN:</a:t>
            </a:r>
            <a:endParaRPr sz="2400">
              <a:solidFill>
                <a:srgbClr val="FFFFFF"/>
              </a:solidFill>
              <a:latin typeface="Droid Sans"/>
              <a:ea typeface="Droid Sans"/>
              <a:cs typeface="Droid Sans"/>
              <a:sym typeface="Droid Sans"/>
            </a:endParaRPr>
          </a:p>
          <a:p>
            <a:pPr indent="0" lvl="0" marL="0">
              <a:spcBef>
                <a:spcPts val="1600"/>
              </a:spcBef>
              <a:spcAft>
                <a:spcPts val="0"/>
              </a:spcAft>
              <a:buNone/>
            </a:pPr>
            <a:r>
              <a:t/>
            </a:r>
            <a:endParaRPr sz="2400">
              <a:solidFill>
                <a:srgbClr val="FFFFFF"/>
              </a:solidFill>
              <a:latin typeface="Droid Sans"/>
              <a:ea typeface="Droid Sans"/>
              <a:cs typeface="Droid Sans"/>
              <a:sym typeface="Droid Sans"/>
            </a:endParaRPr>
          </a:p>
          <a:p>
            <a:pPr indent="0" lvl="0" marL="0">
              <a:spcBef>
                <a:spcPts val="1600"/>
              </a:spcBef>
              <a:spcAft>
                <a:spcPts val="1600"/>
              </a:spcAft>
              <a:buNone/>
            </a:pPr>
            <a:r>
              <a:rPr lang="es-419">
                <a:solidFill>
                  <a:srgbClr val="FFFFFF"/>
                </a:solidFill>
                <a:latin typeface="Droid Sans"/>
                <a:ea typeface="Droid Sans"/>
                <a:cs typeface="Droid Sans"/>
                <a:sym typeface="Droid Sans"/>
              </a:rPr>
              <a:t>El proceso de análisis de riesgos es muy extenso y si en alguna de sus etapas no se realiza de forma organizada, esto puede llevar a un mal cálculo que nos daría falsa información acerca de qué tan impactante puede ser o no un riesgo, es por ello que hemos aprendido que tener una buena comunicación en cada fase del desarrollo del análisi de riesgos es sumamente importante.</a:t>
            </a:r>
            <a:endParaRPr>
              <a:solidFill>
                <a:srgbClr val="FFFFFF"/>
              </a:solidFill>
              <a:latin typeface="Droid Sans"/>
              <a:ea typeface="Droid Sans"/>
              <a:cs typeface="Droid Sans"/>
              <a:sym typeface="Droid Sans"/>
            </a:endParaRPr>
          </a:p>
        </p:txBody>
      </p:sp>
      <p:pic>
        <p:nvPicPr>
          <p:cNvPr id="203" name="Shape 203"/>
          <p:cNvPicPr preferRelativeResize="0"/>
          <p:nvPr/>
        </p:nvPicPr>
        <p:blipFill>
          <a:blip r:embed="rId3">
            <a:alphaModFix/>
          </a:blip>
          <a:stretch>
            <a:fillRect/>
          </a:stretch>
        </p:blipFill>
        <p:spPr>
          <a:xfrm>
            <a:off x="6639050" y="764450"/>
            <a:ext cx="2215400" cy="2215400"/>
          </a:xfrm>
          <a:prstGeom prst="rect">
            <a:avLst/>
          </a:prstGeom>
          <a:noFill/>
          <a:ln cap="flat" cmpd="sng" w="9525">
            <a:solidFill>
              <a:schemeClr val="accent4"/>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9688"/>
        </a:solidFill>
      </p:bgPr>
    </p:bg>
    <p:spTree>
      <p:nvGrpSpPr>
        <p:cNvPr id="68" name="Shape 68"/>
        <p:cNvGrpSpPr/>
        <p:nvPr/>
      </p:nvGrpSpPr>
      <p:grpSpPr>
        <a:xfrm>
          <a:off x="0" y="0"/>
          <a:ext cx="0" cy="0"/>
          <a:chOff x="0" y="0"/>
          <a:chExt cx="0" cy="0"/>
        </a:xfrm>
      </p:grpSpPr>
      <p:sp>
        <p:nvSpPr>
          <p:cNvPr id="69" name="Shape 69"/>
          <p:cNvSpPr txBox="1"/>
          <p:nvPr>
            <p:ph type="title"/>
          </p:nvPr>
        </p:nvSpPr>
        <p:spPr>
          <a:xfrm>
            <a:off x="311700" y="453925"/>
            <a:ext cx="8520600" cy="572700"/>
          </a:xfrm>
          <a:prstGeom prst="rect">
            <a:avLst/>
          </a:prstGeom>
          <a:solidFill>
            <a:srgbClr val="F44336"/>
          </a:solidFill>
        </p:spPr>
        <p:txBody>
          <a:bodyPr anchorCtr="0" anchor="t" bIns="91425" lIns="91425" spcFirstLastPara="1" rIns="91425" wrap="square" tIns="91425">
            <a:noAutofit/>
          </a:bodyPr>
          <a:lstStyle/>
          <a:p>
            <a:pPr indent="0" lvl="0" marL="0">
              <a:spcBef>
                <a:spcPts val="0"/>
              </a:spcBef>
              <a:spcAft>
                <a:spcPts val="0"/>
              </a:spcAft>
              <a:buNone/>
            </a:pPr>
            <a:r>
              <a:rPr lang="es-419" sz="3600">
                <a:solidFill>
                  <a:srgbClr val="FFFFFF"/>
                </a:solidFill>
                <a:latin typeface="Droid Sans"/>
                <a:ea typeface="Droid Sans"/>
                <a:cs typeface="Droid Sans"/>
                <a:sym typeface="Droid Sans"/>
              </a:rPr>
              <a:t>MAQUIMETALICA:</a:t>
            </a:r>
            <a:r>
              <a:rPr lang="es-419" sz="1400">
                <a:solidFill>
                  <a:srgbClr val="FFFFFF"/>
                </a:solidFill>
                <a:latin typeface="Droid Sans"/>
                <a:ea typeface="Droid Sans"/>
                <a:cs typeface="Droid Sans"/>
                <a:sym typeface="Droid Sans"/>
              </a:rPr>
              <a:t>http://www.maquimetalica.com/</a:t>
            </a:r>
            <a:endParaRPr sz="1400">
              <a:solidFill>
                <a:srgbClr val="FFFFFF"/>
              </a:solidFill>
              <a:latin typeface="Droid Sans"/>
              <a:ea typeface="Droid Sans"/>
              <a:cs typeface="Droid Sans"/>
              <a:sym typeface="Droid Sans"/>
            </a:endParaRPr>
          </a:p>
        </p:txBody>
      </p:sp>
      <p:sp>
        <p:nvSpPr>
          <p:cNvPr id="70" name="Shape 70"/>
          <p:cNvSpPr txBox="1"/>
          <p:nvPr>
            <p:ph idx="1" type="body"/>
          </p:nvPr>
        </p:nvSpPr>
        <p:spPr>
          <a:xfrm>
            <a:off x="311700" y="1330350"/>
            <a:ext cx="6242100" cy="3238500"/>
          </a:xfrm>
          <a:prstGeom prst="rect">
            <a:avLst/>
          </a:prstGeom>
          <a:solidFill>
            <a:srgbClr val="324A5E"/>
          </a:solidFill>
        </p:spPr>
        <p:txBody>
          <a:bodyPr anchorCtr="0" anchor="t" bIns="91425" lIns="91425" spcFirstLastPara="1" rIns="91425" wrap="square" tIns="91425">
            <a:noAutofit/>
          </a:bodyPr>
          <a:lstStyle/>
          <a:p>
            <a:pPr indent="0" lvl="0" marL="0">
              <a:spcBef>
                <a:spcPts val="0"/>
              </a:spcBef>
              <a:spcAft>
                <a:spcPts val="0"/>
              </a:spcAft>
              <a:buNone/>
            </a:pPr>
            <a:r>
              <a:rPr lang="es-419" sz="2400">
                <a:solidFill>
                  <a:srgbClr val="FFFFFF"/>
                </a:solidFill>
                <a:latin typeface="Droid Sans"/>
                <a:ea typeface="Droid Sans"/>
                <a:cs typeface="Droid Sans"/>
                <a:sym typeface="Droid Sans"/>
              </a:rPr>
              <a:t>OBJETIVO:</a:t>
            </a:r>
            <a:endParaRPr sz="2400">
              <a:solidFill>
                <a:srgbClr val="FFFFFF"/>
              </a:solidFill>
              <a:latin typeface="Droid Sans"/>
              <a:ea typeface="Droid Sans"/>
              <a:cs typeface="Droid Sans"/>
              <a:sym typeface="Droid Sans"/>
            </a:endParaRPr>
          </a:p>
          <a:p>
            <a:pPr indent="0" lvl="0" marL="0" rtl="0">
              <a:spcBef>
                <a:spcPts val="1600"/>
              </a:spcBef>
              <a:spcAft>
                <a:spcPts val="0"/>
              </a:spcAft>
              <a:buNone/>
            </a:pPr>
            <a:r>
              <a:t/>
            </a:r>
            <a:endParaRPr sz="1200">
              <a:solidFill>
                <a:srgbClr val="FFFFFF"/>
              </a:solidFill>
              <a:latin typeface="Droid Sans"/>
              <a:ea typeface="Droid Sans"/>
              <a:cs typeface="Droid Sans"/>
              <a:sym typeface="Droid Sans"/>
            </a:endParaRPr>
          </a:p>
          <a:p>
            <a:pPr indent="0" lvl="0" marL="0" rtl="0">
              <a:spcBef>
                <a:spcPts val="0"/>
              </a:spcBef>
              <a:spcAft>
                <a:spcPts val="0"/>
              </a:spcAft>
              <a:buClr>
                <a:schemeClr val="dk2"/>
              </a:buClr>
              <a:buSzPts val="1100"/>
              <a:buFont typeface="Arial"/>
              <a:buNone/>
            </a:pPr>
            <a:r>
              <a:rPr lang="es-419">
                <a:solidFill>
                  <a:srgbClr val="FFFFFF"/>
                </a:solidFill>
                <a:latin typeface="Droid Sans"/>
                <a:ea typeface="Droid Sans"/>
                <a:cs typeface="Droid Sans"/>
                <a:sym typeface="Droid Sans"/>
              </a:rPr>
              <a:t>“Integrar en su línea de producción un Sistema de Planificación Empresarial para maximizar su productividad y eficiencia, optimizando tiempos de entrega y ganancias”</a:t>
            </a:r>
            <a:endParaRPr>
              <a:solidFill>
                <a:srgbClr val="FFFFFF"/>
              </a:solidFill>
              <a:latin typeface="Droid Sans"/>
              <a:ea typeface="Droid Sans"/>
              <a:cs typeface="Droid Sans"/>
              <a:sym typeface="Droid Sans"/>
            </a:endParaRPr>
          </a:p>
          <a:p>
            <a:pPr indent="0" lvl="0" marL="0" rtl="0">
              <a:spcBef>
                <a:spcPts val="0"/>
              </a:spcBef>
              <a:spcAft>
                <a:spcPts val="0"/>
              </a:spcAft>
              <a:buClr>
                <a:schemeClr val="dk2"/>
              </a:buClr>
              <a:buSzPts val="1100"/>
              <a:buFont typeface="Arial"/>
              <a:buNone/>
            </a:pPr>
            <a:r>
              <a:t/>
            </a:r>
            <a:endParaRPr>
              <a:solidFill>
                <a:srgbClr val="434343"/>
              </a:solidFill>
              <a:latin typeface="Droid Sans"/>
              <a:ea typeface="Droid Sans"/>
              <a:cs typeface="Droid Sans"/>
              <a:sym typeface="Droid Sans"/>
            </a:endParaRPr>
          </a:p>
          <a:p>
            <a:pPr indent="0" lvl="0" marL="0" rtl="0">
              <a:spcBef>
                <a:spcPts val="0"/>
              </a:spcBef>
              <a:spcAft>
                <a:spcPts val="0"/>
              </a:spcAft>
              <a:buClr>
                <a:schemeClr val="dk2"/>
              </a:buClr>
              <a:buSzPts val="1100"/>
              <a:buFont typeface="Arial"/>
              <a:buNone/>
            </a:pPr>
            <a:r>
              <a:t/>
            </a:r>
            <a:endParaRPr/>
          </a:p>
        </p:txBody>
      </p:sp>
      <p:pic>
        <p:nvPicPr>
          <p:cNvPr id="71" name="Shape 71"/>
          <p:cNvPicPr preferRelativeResize="0"/>
          <p:nvPr/>
        </p:nvPicPr>
        <p:blipFill>
          <a:blip r:embed="rId3">
            <a:alphaModFix/>
          </a:blip>
          <a:stretch>
            <a:fillRect/>
          </a:stretch>
        </p:blipFill>
        <p:spPr>
          <a:xfrm>
            <a:off x="7270200" y="2373250"/>
            <a:ext cx="1562100" cy="1562100"/>
          </a:xfrm>
          <a:prstGeom prst="rect">
            <a:avLst/>
          </a:prstGeom>
          <a:noFill/>
          <a:ln>
            <a:noFill/>
          </a:ln>
        </p:spPr>
      </p:pic>
      <p:pic>
        <p:nvPicPr>
          <p:cNvPr id="72" name="Shape 72"/>
          <p:cNvPicPr preferRelativeResize="0"/>
          <p:nvPr/>
        </p:nvPicPr>
        <p:blipFill>
          <a:blip r:embed="rId4">
            <a:alphaModFix/>
          </a:blip>
          <a:stretch>
            <a:fillRect/>
          </a:stretch>
        </p:blipFill>
        <p:spPr>
          <a:xfrm>
            <a:off x="7193400" y="108975"/>
            <a:ext cx="1562100" cy="1562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Nota</a:t>
            </a:r>
            <a:endParaRPr/>
          </a:p>
        </p:txBody>
      </p:sp>
      <p:sp>
        <p:nvSpPr>
          <p:cNvPr id="78" name="Shape 78"/>
          <p:cNvSpPr txBox="1"/>
          <p:nvPr>
            <p:ph idx="1" type="body"/>
          </p:nvPr>
        </p:nvSpPr>
        <p:spPr>
          <a:xfrm>
            <a:off x="1762625" y="1234075"/>
            <a:ext cx="5956800" cy="3268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El anàlisis de requerimientos, </a:t>
            </a:r>
            <a:r>
              <a:rPr lang="es-419"/>
              <a:t>catálogos</a:t>
            </a:r>
            <a:r>
              <a:rPr lang="es-419"/>
              <a:t> completos de riesgos/activos, simulaciones de riesgos, establecimiento de escenarios y el documento de </a:t>
            </a:r>
            <a:r>
              <a:rPr lang="es-419"/>
              <a:t>política</a:t>
            </a:r>
            <a:r>
              <a:rPr lang="es-419"/>
              <a:t> de Seguridad con los controles necesarios para asegurar la información se </a:t>
            </a:r>
            <a:r>
              <a:rPr lang="es-419"/>
              <a:t>encuentran</a:t>
            </a:r>
            <a:r>
              <a:rPr lang="es-419"/>
              <a:t> en dentro de la respectiva </a:t>
            </a:r>
            <a:r>
              <a:rPr lang="es-419"/>
              <a:t>documentación</a:t>
            </a:r>
            <a:r>
              <a:rPr lang="es-419"/>
              <a:t>.</a:t>
            </a:r>
            <a:endParaRPr/>
          </a:p>
          <a:p>
            <a:pPr indent="0" lvl="0" marL="0">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Que tipo de información alimenta al sistema?</a:t>
            </a:r>
            <a:endParaRPr/>
          </a:p>
        </p:txBody>
      </p:sp>
      <p:sp>
        <p:nvSpPr>
          <p:cNvPr id="84" name="Shape 84"/>
          <p:cNvSpPr txBox="1"/>
          <p:nvPr>
            <p:ph idx="1" type="body"/>
          </p:nvPr>
        </p:nvSpPr>
        <p:spPr>
          <a:xfrm>
            <a:off x="311700" y="1234075"/>
            <a:ext cx="8520600" cy="3334800"/>
          </a:xfrm>
          <a:prstGeom prst="rect">
            <a:avLst/>
          </a:prstGeom>
          <a:solidFill>
            <a:srgbClr val="009688"/>
          </a:solidFill>
        </p:spPr>
        <p:txBody>
          <a:bodyPr anchorCtr="0" anchor="t" bIns="91425" lIns="91425" spcFirstLastPara="1" rIns="91425" wrap="square" tIns="91425">
            <a:noAutofit/>
          </a:bodyPr>
          <a:lstStyle/>
          <a:p>
            <a:pPr indent="0" lvl="0" marL="0">
              <a:spcBef>
                <a:spcPts val="0"/>
              </a:spcBef>
              <a:spcAft>
                <a:spcPts val="0"/>
              </a:spcAft>
              <a:buNone/>
            </a:pPr>
            <a:r>
              <a:rPr lang="es-419">
                <a:solidFill>
                  <a:srgbClr val="FFFFFF"/>
                </a:solidFill>
              </a:rPr>
              <a:t>-</a:t>
            </a:r>
            <a:r>
              <a:rPr lang="es-419">
                <a:solidFill>
                  <a:srgbClr val="FFFFFF"/>
                </a:solidFill>
              </a:rPr>
              <a:t>Información</a:t>
            </a:r>
            <a:r>
              <a:rPr lang="es-419">
                <a:solidFill>
                  <a:srgbClr val="FFFFFF"/>
                </a:solidFill>
              </a:rPr>
              <a:t> clasificada  acerca de los clientes (datos personales).</a:t>
            </a:r>
            <a:endParaRPr>
              <a:solidFill>
                <a:srgbClr val="FFFFFF"/>
              </a:solidFill>
            </a:endParaRPr>
          </a:p>
          <a:p>
            <a:pPr indent="0" lvl="0" marL="0">
              <a:spcBef>
                <a:spcPts val="1600"/>
              </a:spcBef>
              <a:spcAft>
                <a:spcPts val="0"/>
              </a:spcAft>
              <a:buNone/>
            </a:pPr>
            <a:r>
              <a:rPr lang="es-419">
                <a:solidFill>
                  <a:srgbClr val="FFFFFF"/>
                </a:solidFill>
              </a:rPr>
              <a:t>-Información acerca de los servicios ofrecidos.</a:t>
            </a:r>
            <a:endParaRPr>
              <a:solidFill>
                <a:srgbClr val="FFFFFF"/>
              </a:solidFill>
            </a:endParaRPr>
          </a:p>
          <a:p>
            <a:pPr indent="0" lvl="0" marL="0">
              <a:spcBef>
                <a:spcPts val="1600"/>
              </a:spcBef>
              <a:spcAft>
                <a:spcPts val="0"/>
              </a:spcAft>
              <a:buNone/>
            </a:pPr>
            <a:r>
              <a:rPr lang="es-419">
                <a:solidFill>
                  <a:srgbClr val="FFFFFF"/>
                </a:solidFill>
              </a:rPr>
              <a:t>-</a:t>
            </a:r>
            <a:r>
              <a:rPr lang="es-419">
                <a:solidFill>
                  <a:srgbClr val="FFFFFF"/>
                </a:solidFill>
              </a:rPr>
              <a:t>Catálogos</a:t>
            </a:r>
            <a:r>
              <a:rPr lang="es-419">
                <a:solidFill>
                  <a:srgbClr val="FFFFFF"/>
                </a:solidFill>
              </a:rPr>
              <a:t> </a:t>
            </a:r>
            <a:r>
              <a:rPr lang="es-419">
                <a:solidFill>
                  <a:srgbClr val="FFFFFF"/>
                </a:solidFill>
              </a:rPr>
              <a:t>de almacén</a:t>
            </a:r>
            <a:endParaRPr>
              <a:solidFill>
                <a:srgbClr val="FFFFFF"/>
              </a:solidFill>
            </a:endParaRPr>
          </a:p>
          <a:p>
            <a:pPr indent="0" lvl="0" marL="0">
              <a:spcBef>
                <a:spcPts val="1600"/>
              </a:spcBef>
              <a:spcAft>
                <a:spcPts val="0"/>
              </a:spcAft>
              <a:buNone/>
            </a:pPr>
            <a:r>
              <a:rPr lang="es-419">
                <a:solidFill>
                  <a:srgbClr val="FFFFFF"/>
                </a:solidFill>
              </a:rPr>
              <a:t>-</a:t>
            </a:r>
            <a:r>
              <a:rPr lang="es-419">
                <a:solidFill>
                  <a:srgbClr val="FFFFFF"/>
                </a:solidFill>
              </a:rPr>
              <a:t>Información</a:t>
            </a:r>
            <a:r>
              <a:rPr lang="es-419">
                <a:solidFill>
                  <a:srgbClr val="FFFFFF"/>
                </a:solidFill>
              </a:rPr>
              <a:t> contable</a:t>
            </a:r>
            <a:endParaRPr>
              <a:solidFill>
                <a:srgbClr val="FFFFFF"/>
              </a:solidFill>
            </a:endParaRPr>
          </a:p>
          <a:p>
            <a:pPr indent="0" lvl="0" marL="0">
              <a:spcBef>
                <a:spcPts val="1600"/>
              </a:spcBef>
              <a:spcAft>
                <a:spcPts val="0"/>
              </a:spcAft>
              <a:buNone/>
            </a:pPr>
            <a:r>
              <a:rPr lang="es-419">
                <a:solidFill>
                  <a:srgbClr val="FFFFFF"/>
                </a:solidFill>
              </a:rPr>
              <a:t>-</a:t>
            </a:r>
            <a:r>
              <a:rPr lang="es-419">
                <a:solidFill>
                  <a:srgbClr val="FFFFFF"/>
                </a:solidFill>
              </a:rPr>
              <a:t>Información</a:t>
            </a:r>
            <a:r>
              <a:rPr lang="es-419">
                <a:solidFill>
                  <a:srgbClr val="FFFFFF"/>
                </a:solidFill>
              </a:rPr>
              <a:t> sobre los empleados</a:t>
            </a:r>
            <a:endParaRPr>
              <a:solidFill>
                <a:srgbClr val="FFFFFF"/>
              </a:solidFill>
            </a:endParaRPr>
          </a:p>
          <a:p>
            <a:pPr indent="0" lvl="0" marL="0">
              <a:spcBef>
                <a:spcPts val="1600"/>
              </a:spcBef>
              <a:spcAft>
                <a:spcPts val="1600"/>
              </a:spcAft>
              <a:buNone/>
            </a:pPr>
            <a:r>
              <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431000" y="27537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2"/>
              </a:buClr>
              <a:buSzPts val="1100"/>
              <a:buFont typeface="Arial"/>
              <a:buNone/>
            </a:pPr>
            <a:r>
              <a:rPr lang="es-419" sz="4000"/>
              <a:t>FASE 1:</a:t>
            </a:r>
            <a:r>
              <a:rPr lang="es-419" sz="1800"/>
              <a:t>SE DEBEN IDENTIDICAR LOS PRINCIPALES ACTIVOS DE LA EMPRESA Y SU VALOR(VA)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pic>
        <p:nvPicPr>
          <p:cNvPr id="94" name="Shape 94"/>
          <p:cNvPicPr preferRelativeResize="0"/>
          <p:nvPr/>
        </p:nvPicPr>
        <p:blipFill>
          <a:blip r:embed="rId3">
            <a:alphaModFix/>
          </a:blip>
          <a:stretch>
            <a:fillRect/>
          </a:stretch>
        </p:blipFill>
        <p:spPr>
          <a:xfrm>
            <a:off x="529963" y="736650"/>
            <a:ext cx="2867025" cy="3067050"/>
          </a:xfrm>
          <a:prstGeom prst="rect">
            <a:avLst/>
          </a:prstGeom>
          <a:noFill/>
          <a:ln>
            <a:noFill/>
          </a:ln>
        </p:spPr>
      </p:pic>
      <p:pic>
        <p:nvPicPr>
          <p:cNvPr id="95" name="Shape 95"/>
          <p:cNvPicPr preferRelativeResize="0"/>
          <p:nvPr/>
        </p:nvPicPr>
        <p:blipFill>
          <a:blip r:embed="rId4">
            <a:alphaModFix/>
          </a:blip>
          <a:stretch>
            <a:fillRect/>
          </a:stretch>
        </p:blipFill>
        <p:spPr>
          <a:xfrm>
            <a:off x="5782913" y="614475"/>
            <a:ext cx="2708069" cy="3820975"/>
          </a:xfrm>
          <a:prstGeom prst="rect">
            <a:avLst/>
          </a:prstGeom>
          <a:noFill/>
          <a:ln>
            <a:noFill/>
          </a:ln>
        </p:spPr>
      </p:pic>
      <p:sp>
        <p:nvSpPr>
          <p:cNvPr id="96" name="Shape 96"/>
          <p:cNvSpPr txBox="1"/>
          <p:nvPr/>
        </p:nvSpPr>
        <p:spPr>
          <a:xfrm>
            <a:off x="3665250" y="736650"/>
            <a:ext cx="1492500" cy="2833800"/>
          </a:xfrm>
          <a:prstGeom prst="rect">
            <a:avLst/>
          </a:prstGeom>
          <a:solidFill>
            <a:srgbClr val="F44336"/>
          </a:solidFill>
          <a:ln>
            <a:noFill/>
          </a:ln>
        </p:spPr>
        <p:txBody>
          <a:bodyPr anchorCtr="0" anchor="t" bIns="91425" lIns="91425" spcFirstLastPara="1" rIns="91425" wrap="square" tIns="91425">
            <a:noAutofit/>
          </a:bodyPr>
          <a:lstStyle/>
          <a:p>
            <a:pPr indent="0" lvl="0" marL="0">
              <a:spcBef>
                <a:spcPts val="0"/>
              </a:spcBef>
              <a:spcAft>
                <a:spcPts val="0"/>
              </a:spcAft>
              <a:buNone/>
            </a:pPr>
            <a:r>
              <a:rPr lang="es-419">
                <a:solidFill>
                  <a:srgbClr val="FFFFFF"/>
                </a:solidFill>
                <a:latin typeface="Droid Sans"/>
                <a:ea typeface="Droid Sans"/>
                <a:cs typeface="Droid Sans"/>
                <a:sym typeface="Droid Sans"/>
              </a:rPr>
              <a:t>Se tomaron criterios tales como: </a:t>
            </a:r>
            <a:endParaRPr>
              <a:solidFill>
                <a:srgbClr val="FFFFFF"/>
              </a:solidFill>
              <a:latin typeface="Droid Sans"/>
              <a:ea typeface="Droid Sans"/>
              <a:cs typeface="Droid Sans"/>
              <a:sym typeface="Droid Sans"/>
            </a:endParaRPr>
          </a:p>
          <a:p>
            <a:pPr indent="0" lvl="0" marL="0">
              <a:spcBef>
                <a:spcPts val="0"/>
              </a:spcBef>
              <a:spcAft>
                <a:spcPts val="0"/>
              </a:spcAft>
              <a:buNone/>
            </a:pPr>
            <a:r>
              <a:rPr lang="es-419">
                <a:solidFill>
                  <a:srgbClr val="FFFFFF"/>
                </a:solidFill>
                <a:latin typeface="Droid Sans"/>
                <a:ea typeface="Droid Sans"/>
                <a:cs typeface="Droid Sans"/>
                <a:sym typeface="Droid Sans"/>
              </a:rPr>
              <a:t>VA=</a:t>
            </a:r>
            <a:endParaRPr>
              <a:solidFill>
                <a:srgbClr val="FFFFFF"/>
              </a:solidFill>
              <a:latin typeface="Droid Sans"/>
              <a:ea typeface="Droid Sans"/>
              <a:cs typeface="Droid Sans"/>
              <a:sym typeface="Droid Sans"/>
            </a:endParaRPr>
          </a:p>
          <a:p>
            <a:pPr indent="0" lvl="0" marL="0">
              <a:spcBef>
                <a:spcPts val="0"/>
              </a:spcBef>
              <a:spcAft>
                <a:spcPts val="0"/>
              </a:spcAft>
              <a:buNone/>
            </a:pPr>
            <a:r>
              <a:rPr lang="es-419">
                <a:solidFill>
                  <a:srgbClr val="FFFFFF"/>
                </a:solidFill>
                <a:latin typeface="Droid Sans"/>
                <a:ea typeface="Droid Sans"/>
                <a:cs typeface="Droid Sans"/>
                <a:sym typeface="Droid Sans"/>
              </a:rPr>
              <a:t>Costo de adquisiciòn </a:t>
            </a:r>
            <a:r>
              <a:rPr lang="es-419" sz="2400">
                <a:solidFill>
                  <a:srgbClr val="FFFFFF"/>
                </a:solidFill>
                <a:latin typeface="Droid Sans"/>
                <a:ea typeface="Droid Sans"/>
                <a:cs typeface="Droid Sans"/>
                <a:sym typeface="Droid Sans"/>
              </a:rPr>
              <a:t>+</a:t>
            </a:r>
            <a:r>
              <a:rPr lang="es-419">
                <a:solidFill>
                  <a:srgbClr val="FFFFFF"/>
                </a:solidFill>
                <a:latin typeface="Droid Sans"/>
                <a:ea typeface="Droid Sans"/>
                <a:cs typeface="Droid Sans"/>
                <a:sym typeface="Droid Sans"/>
              </a:rPr>
              <a:t> Costo de mantenimiento </a:t>
            </a:r>
            <a:r>
              <a:rPr lang="es-419" sz="1800">
                <a:solidFill>
                  <a:srgbClr val="FFFFFF"/>
                </a:solidFill>
                <a:latin typeface="Droid Sans"/>
                <a:ea typeface="Droid Sans"/>
                <a:cs typeface="Droid Sans"/>
                <a:sym typeface="Droid Sans"/>
              </a:rPr>
              <a:t>+</a:t>
            </a:r>
            <a:r>
              <a:rPr lang="es-419">
                <a:solidFill>
                  <a:srgbClr val="FFFFFF"/>
                </a:solidFill>
                <a:latin typeface="Droid Sans"/>
                <a:ea typeface="Droid Sans"/>
                <a:cs typeface="Droid Sans"/>
                <a:sym typeface="Droid Sans"/>
              </a:rPr>
              <a:t> Valor de la empresa en el mercado</a:t>
            </a:r>
            <a:endParaRPr>
              <a:solidFill>
                <a:srgbClr val="FFFFFF"/>
              </a:solidFill>
              <a:latin typeface="Droid Sans"/>
              <a:ea typeface="Droid Sans"/>
              <a:cs typeface="Droid Sans"/>
              <a:sym typeface="Droid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419"/>
              <a:t>Tablas usadas para el calculo del valor del activo</a:t>
            </a:r>
            <a:endParaRPr/>
          </a:p>
        </p:txBody>
      </p:sp>
      <p:graphicFrame>
        <p:nvGraphicFramePr>
          <p:cNvPr id="102" name="Shape 102"/>
          <p:cNvGraphicFramePr/>
          <p:nvPr/>
        </p:nvGraphicFramePr>
        <p:xfrm>
          <a:off x="311700" y="1221125"/>
          <a:ext cx="3000000" cy="3000000"/>
        </p:xfrm>
        <a:graphic>
          <a:graphicData uri="http://schemas.openxmlformats.org/drawingml/2006/table">
            <a:tbl>
              <a:tblPr>
                <a:noFill/>
                <a:tableStyleId>{03EA6581-BA42-4DA5-BEBB-5A469E88B335}</a:tableStyleId>
              </a:tblPr>
              <a:tblGrid>
                <a:gridCol w="392300"/>
                <a:gridCol w="771550"/>
                <a:gridCol w="1245575"/>
                <a:gridCol w="1375950"/>
                <a:gridCol w="1269325"/>
                <a:gridCol w="1494450"/>
                <a:gridCol w="1269300"/>
                <a:gridCol w="913750"/>
              </a:tblGrid>
              <a:tr h="381000">
                <a:tc>
                  <a:txBody>
                    <a:bodyPr>
                      <a:noAutofit/>
                    </a:bodyPr>
                    <a:lstStyle/>
                    <a:p>
                      <a:pPr indent="0" lvl="0" marL="0">
                        <a:spcBef>
                          <a:spcPts val="0"/>
                        </a:spcBef>
                        <a:spcAft>
                          <a:spcPts val="0"/>
                        </a:spcAft>
                        <a:buNone/>
                      </a:pPr>
                      <a:r>
                        <a:rPr lang="es-419" sz="1200">
                          <a:solidFill>
                            <a:srgbClr val="FFFFFF"/>
                          </a:solidFill>
                        </a:rPr>
                        <a:t>ID</a:t>
                      </a:r>
                      <a:endParaRPr sz="1200">
                        <a:solidFill>
                          <a:srgbClr val="FFFFFF"/>
                        </a:solidFill>
                      </a:endParaRPr>
                    </a:p>
                  </a:txBody>
                  <a:tcPr marT="91425" marB="91425" marR="91425" marL="91425">
                    <a:solidFill>
                      <a:srgbClr val="F44336"/>
                    </a:solidFill>
                  </a:tcPr>
                </a:tc>
                <a:tc>
                  <a:txBody>
                    <a:bodyPr>
                      <a:noAutofit/>
                    </a:bodyPr>
                    <a:lstStyle/>
                    <a:p>
                      <a:pPr indent="0" lvl="0" marL="0">
                        <a:spcBef>
                          <a:spcPts val="0"/>
                        </a:spcBef>
                        <a:spcAft>
                          <a:spcPts val="0"/>
                        </a:spcAft>
                        <a:buNone/>
                      </a:pPr>
                      <a:r>
                        <a:rPr lang="es-419" sz="1200">
                          <a:solidFill>
                            <a:srgbClr val="FFFFFF"/>
                          </a:solidFill>
                        </a:rPr>
                        <a:t>ACTIVO</a:t>
                      </a:r>
                      <a:endParaRPr sz="1200">
                        <a:solidFill>
                          <a:srgbClr val="FFFFFF"/>
                        </a:solidFill>
                      </a:endParaRPr>
                    </a:p>
                  </a:txBody>
                  <a:tcPr marT="91425" marB="91425" marR="91425" marL="91425">
                    <a:solidFill>
                      <a:srgbClr val="F44336"/>
                    </a:solidFill>
                  </a:tcPr>
                </a:tc>
                <a:tc>
                  <a:txBody>
                    <a:bodyPr>
                      <a:noAutofit/>
                    </a:bodyPr>
                    <a:lstStyle/>
                    <a:p>
                      <a:pPr indent="0" lvl="0" marL="0">
                        <a:spcBef>
                          <a:spcPts val="0"/>
                        </a:spcBef>
                        <a:spcAft>
                          <a:spcPts val="0"/>
                        </a:spcAft>
                        <a:buNone/>
                      </a:pPr>
                      <a:r>
                        <a:rPr lang="es-419" sz="1200">
                          <a:solidFill>
                            <a:srgbClr val="FFFFFF"/>
                          </a:solidFill>
                        </a:rPr>
                        <a:t>DESCRIPCIÒN</a:t>
                      </a:r>
                      <a:endParaRPr sz="1200">
                        <a:solidFill>
                          <a:srgbClr val="FFFFFF"/>
                        </a:solidFill>
                      </a:endParaRPr>
                    </a:p>
                  </a:txBody>
                  <a:tcPr marT="91425" marB="91425" marR="91425" marL="91425">
                    <a:solidFill>
                      <a:srgbClr val="F44336"/>
                    </a:solidFill>
                  </a:tcPr>
                </a:tc>
                <a:tc>
                  <a:txBody>
                    <a:bodyPr>
                      <a:noAutofit/>
                    </a:bodyPr>
                    <a:lstStyle/>
                    <a:p>
                      <a:pPr indent="0" lvl="0" marL="0">
                        <a:spcBef>
                          <a:spcPts val="0"/>
                        </a:spcBef>
                        <a:spcAft>
                          <a:spcPts val="0"/>
                        </a:spcAft>
                        <a:buNone/>
                      </a:pPr>
                      <a:r>
                        <a:rPr lang="es-419" sz="1200">
                          <a:solidFill>
                            <a:srgbClr val="FFFFFF"/>
                          </a:solidFill>
                        </a:rPr>
                        <a:t>CLASIFICACIÒN</a:t>
                      </a:r>
                      <a:endParaRPr sz="1200">
                        <a:solidFill>
                          <a:srgbClr val="FFFFFF"/>
                        </a:solidFill>
                      </a:endParaRPr>
                    </a:p>
                  </a:txBody>
                  <a:tcPr marT="91425" marB="91425" marR="91425" marL="91425">
                    <a:solidFill>
                      <a:srgbClr val="F44336"/>
                    </a:solidFill>
                  </a:tcPr>
                </a:tc>
                <a:tc>
                  <a:txBody>
                    <a:bodyPr>
                      <a:noAutofit/>
                    </a:bodyPr>
                    <a:lstStyle/>
                    <a:p>
                      <a:pPr indent="0" lvl="0" marL="0">
                        <a:spcBef>
                          <a:spcPts val="0"/>
                        </a:spcBef>
                        <a:spcAft>
                          <a:spcPts val="0"/>
                        </a:spcAft>
                        <a:buNone/>
                      </a:pPr>
                      <a:r>
                        <a:rPr lang="es-419" sz="1200">
                          <a:solidFill>
                            <a:srgbClr val="FFFFFF"/>
                          </a:solidFill>
                        </a:rPr>
                        <a:t>VALOR DE ADQUISICIÒN EN PESOS</a:t>
                      </a:r>
                      <a:endParaRPr sz="1200">
                        <a:solidFill>
                          <a:srgbClr val="FFFFFF"/>
                        </a:solidFill>
                      </a:endParaRPr>
                    </a:p>
                  </a:txBody>
                  <a:tcPr marT="91425" marB="91425" marR="91425" marL="91425">
                    <a:solidFill>
                      <a:srgbClr val="F44336"/>
                    </a:solidFill>
                  </a:tcPr>
                </a:tc>
                <a:tc>
                  <a:txBody>
                    <a:bodyPr>
                      <a:noAutofit/>
                    </a:bodyPr>
                    <a:lstStyle/>
                    <a:p>
                      <a:pPr indent="0" lvl="0" marL="0">
                        <a:spcBef>
                          <a:spcPts val="0"/>
                        </a:spcBef>
                        <a:spcAft>
                          <a:spcPts val="0"/>
                        </a:spcAft>
                        <a:buNone/>
                      </a:pPr>
                      <a:r>
                        <a:rPr lang="es-419" sz="1200">
                          <a:solidFill>
                            <a:srgbClr val="FFFFFF"/>
                          </a:solidFill>
                        </a:rPr>
                        <a:t>COSTO DE MANTENIMIENTO ANUAL EN PESOS</a:t>
                      </a:r>
                      <a:endParaRPr sz="1200">
                        <a:solidFill>
                          <a:srgbClr val="FFFFFF"/>
                        </a:solidFill>
                      </a:endParaRPr>
                    </a:p>
                  </a:txBody>
                  <a:tcPr marT="91425" marB="91425" marR="91425" marL="91425">
                    <a:solidFill>
                      <a:srgbClr val="F44336"/>
                    </a:solidFill>
                  </a:tcPr>
                </a:tc>
                <a:tc>
                  <a:txBody>
                    <a:bodyPr>
                      <a:noAutofit/>
                    </a:bodyPr>
                    <a:lstStyle/>
                    <a:p>
                      <a:pPr indent="0" lvl="0" marL="0">
                        <a:spcBef>
                          <a:spcPts val="0"/>
                        </a:spcBef>
                        <a:spcAft>
                          <a:spcPts val="0"/>
                        </a:spcAft>
                        <a:buNone/>
                      </a:pPr>
                      <a:r>
                        <a:rPr lang="es-419" sz="1200">
                          <a:solidFill>
                            <a:srgbClr val="FFFFFF"/>
                          </a:solidFill>
                        </a:rPr>
                        <a:t>VALOR DE LA EMPRESA EN EL MERCADO</a:t>
                      </a:r>
                      <a:endParaRPr sz="1200">
                        <a:solidFill>
                          <a:srgbClr val="FFFFFF"/>
                        </a:solidFill>
                      </a:endParaRPr>
                    </a:p>
                  </a:txBody>
                  <a:tcPr marT="91425" marB="91425" marR="91425" marL="91425">
                    <a:solidFill>
                      <a:srgbClr val="F44336"/>
                    </a:solidFill>
                  </a:tcPr>
                </a:tc>
                <a:tc>
                  <a:txBody>
                    <a:bodyPr>
                      <a:noAutofit/>
                    </a:bodyPr>
                    <a:lstStyle/>
                    <a:p>
                      <a:pPr indent="0" lvl="0" marL="0">
                        <a:spcBef>
                          <a:spcPts val="0"/>
                        </a:spcBef>
                        <a:spcAft>
                          <a:spcPts val="0"/>
                        </a:spcAft>
                        <a:buNone/>
                      </a:pPr>
                      <a:r>
                        <a:rPr lang="es-419" sz="1200">
                          <a:solidFill>
                            <a:srgbClr val="FFFFFF"/>
                          </a:solidFill>
                        </a:rPr>
                        <a:t>VALOR DEL ACTIVO</a:t>
                      </a:r>
                      <a:endParaRPr sz="1200">
                        <a:solidFill>
                          <a:srgbClr val="FFFFFF"/>
                        </a:solidFill>
                      </a:endParaRPr>
                    </a:p>
                  </a:txBody>
                  <a:tcPr marT="91425" marB="91425" marR="91425" marL="91425">
                    <a:solidFill>
                      <a:srgbClr val="F44336"/>
                    </a:solidFill>
                  </a:tcPr>
                </a:tc>
              </a:tr>
            </a:tbl>
          </a:graphicData>
        </a:graphic>
      </p:graphicFrame>
      <p:pic>
        <p:nvPicPr>
          <p:cNvPr descr="2017-03-13.png" id="103" name="Shape 103"/>
          <p:cNvPicPr preferRelativeResize="0"/>
          <p:nvPr/>
        </p:nvPicPr>
        <p:blipFill rotWithShape="1">
          <a:blip r:embed="rId3">
            <a:alphaModFix/>
          </a:blip>
          <a:srcRect b="22876" l="7739" r="13767" t="22433"/>
          <a:stretch/>
        </p:blipFill>
        <p:spPr>
          <a:xfrm>
            <a:off x="1265237" y="2331275"/>
            <a:ext cx="6825125" cy="26006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65750" y="307355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2"/>
              </a:buClr>
              <a:buSzPts val="1100"/>
              <a:buFont typeface="Arial"/>
              <a:buNone/>
            </a:pPr>
            <a:r>
              <a:rPr lang="es-419" sz="4000"/>
              <a:t>FASE 2:</a:t>
            </a:r>
            <a:r>
              <a:rPr lang="es-419" sz="1800"/>
              <a:t>Se realizó un catálogo de Riesgos que nos ayudará a identificar riesgos y enlistarlos para posteriormente clasificarlos por activo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