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7"/>
  </p:notesMasterIdLst>
  <p:handoutMasterIdLst>
    <p:handoutMasterId r:id="rId48"/>
  </p:handoutMasterIdLst>
  <p:sldIdLst>
    <p:sldId id="257" r:id="rId5"/>
    <p:sldId id="258" r:id="rId6"/>
    <p:sldId id="264" r:id="rId7"/>
    <p:sldId id="259" r:id="rId8"/>
    <p:sldId id="260" r:id="rId9"/>
    <p:sldId id="261"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70" autoAdjust="0"/>
  </p:normalViewPr>
  <p:slideViewPr>
    <p:cSldViewPr showGuides="1">
      <p:cViewPr varScale="1">
        <p:scale>
          <a:sx n="99" d="100"/>
          <a:sy n="99" d="100"/>
        </p:scale>
        <p:origin x="978" y="7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4/18/2017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4/18/2017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6090" y="630937"/>
            <a:ext cx="5234212"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242" y="1098388"/>
            <a:ext cx="10315731" cy="4394988"/>
          </a:xfrm>
        </p:spPr>
        <p:txBody>
          <a:bodyPr anchor="ctr">
            <a:noAutofit/>
          </a:bodyPr>
          <a:lstStyle>
            <a:lvl1pPr algn="ctr">
              <a:defRPr sz="9997"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4469" y="5979197"/>
            <a:ext cx="8043278" cy="742279"/>
          </a:xfrm>
        </p:spPr>
        <p:txBody>
          <a:bodyPr anchor="t">
            <a:normAutofit/>
          </a:bodyPr>
          <a:lstStyle>
            <a:lvl1pPr marL="0" indent="0" algn="ctr">
              <a:lnSpc>
                <a:spcPct val="100000"/>
              </a:lnSpc>
              <a:buNone/>
              <a:defRPr sz="1999" b="1" i="0" cap="all" spc="400"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242" y="6375679"/>
            <a:ext cx="2329115" cy="348462"/>
          </a:xfrm>
        </p:spPr>
        <p:txBody>
          <a:bodyPr/>
          <a:lstStyle>
            <a:lvl1pPr>
              <a:defRPr baseline="0">
                <a:solidFill>
                  <a:schemeClr val="accent1">
                    <a:lumMod val="50000"/>
                  </a:schemeClr>
                </a:solidFill>
              </a:defRPr>
            </a:lvl1pPr>
          </a:lstStyle>
          <a:p>
            <a:fld id="{3E0FA9E5-6744-4841-888F-9E7CC0C2B7EC}" type="datetimeFigureOut">
              <a:rPr lang="en-US" smtClean="0"/>
              <a:t>4/18/2017</a:t>
            </a:fld>
            <a:endParaRPr lang="en-US" dirty="0"/>
          </a:p>
        </p:txBody>
      </p:sp>
      <p:sp>
        <p:nvSpPr>
          <p:cNvPr id="5" name="Footer Placeholder 4"/>
          <p:cNvSpPr>
            <a:spLocks noGrp="1"/>
          </p:cNvSpPr>
          <p:nvPr>
            <p:ph type="ftr" sz="quarter" idx="11"/>
          </p:nvPr>
        </p:nvSpPr>
        <p:spPr>
          <a:xfrm>
            <a:off x="4179244" y="6375679"/>
            <a:ext cx="4113728" cy="345796"/>
          </a:xfrm>
        </p:spPr>
        <p:txBody>
          <a:bodyPr/>
          <a:lstStyle>
            <a:lvl1pPr>
              <a:defRPr baseline="0">
                <a:solidFill>
                  <a:schemeClr val="accent1">
                    <a:lumMod val="50000"/>
                  </a:schemeClr>
                </a:solidFill>
              </a:defRPr>
            </a:lvl1pPr>
          </a:lstStyle>
          <a:p>
            <a:r>
              <a:rPr lang="en-US" smtClean="0"/>
              <a:t>Add a footer</a:t>
            </a:r>
            <a:endParaRPr lang="en-US" dirty="0"/>
          </a:p>
        </p:txBody>
      </p:sp>
      <p:sp>
        <p:nvSpPr>
          <p:cNvPr id="6" name="Slide Number Placeholder 5"/>
          <p:cNvSpPr>
            <a:spLocks noGrp="1"/>
          </p:cNvSpPr>
          <p:nvPr>
            <p:ph type="sldNum" sz="quarter" idx="12"/>
          </p:nvPr>
        </p:nvSpPr>
        <p:spPr>
          <a:xfrm>
            <a:off x="9064857" y="6375679"/>
            <a:ext cx="2329116" cy="345796"/>
          </a:xfrm>
        </p:spPr>
        <p:txBody>
          <a:bodyPr/>
          <a:lstStyle>
            <a:lvl1pPr>
              <a:defRPr baseline="0">
                <a:solidFill>
                  <a:schemeClr val="accent1">
                    <a:lumMod val="50000"/>
                  </a:schemeClr>
                </a:solidFill>
              </a:defRPr>
            </a:lvl1pPr>
          </a:lstStyle>
          <a:p>
            <a:fld id="{AAEAE4A8-A6E5-453E-B946-FB774B73F48C}" type="slidenum">
              <a:rPr lang="en-US" smtClean="0"/>
              <a:t>‹#›</a:t>
            </a:fld>
            <a:endParaRPr lang="en-US" dirty="0"/>
          </a:p>
        </p:txBody>
      </p:sp>
      <p:sp>
        <p:nvSpPr>
          <p:cNvPr id="13" name="Rectangle 12" title="left edge border"/>
          <p:cNvSpPr/>
          <p:nvPr/>
        </p:nvSpPr>
        <p:spPr>
          <a:xfrm>
            <a:off x="0" y="0"/>
            <a:ext cx="28339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813228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t>4/18/2017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42262330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3700" y="382386"/>
            <a:ext cx="1491743"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6973" y="382386"/>
            <a:ext cx="8390399"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t>4/18/2017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426638986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t>4/18/2017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435726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085" y="1073889"/>
            <a:ext cx="8184939" cy="4064627"/>
          </a:xfrm>
        </p:spPr>
        <p:txBody>
          <a:bodyPr anchor="b">
            <a:normAutofit/>
          </a:bodyPr>
          <a:lstStyle>
            <a:lvl1pPr>
              <a:defRPr sz="8397"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085" y="5159782"/>
            <a:ext cx="7015661" cy="951135"/>
          </a:xfrm>
        </p:spPr>
        <p:txBody>
          <a:bodyPr>
            <a:normAutofit/>
          </a:bodyPr>
          <a:lstStyle>
            <a:lvl1pPr marL="0" indent="0">
              <a:lnSpc>
                <a:spcPct val="100000"/>
              </a:lnSpc>
              <a:buNone/>
              <a:defRPr sz="1999" b="1" i="0" cap="all" spc="400"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5704" y="6375679"/>
            <a:ext cx="1493558" cy="348462"/>
          </a:xfrm>
        </p:spPr>
        <p:txBody>
          <a:bodyPr/>
          <a:lstStyle>
            <a:lvl1pPr>
              <a:defRPr baseline="0">
                <a:solidFill>
                  <a:schemeClr val="tx2"/>
                </a:solidFill>
              </a:defRPr>
            </a:lvl1pPr>
          </a:lstStyle>
          <a:p>
            <a:fld id="{3E0FA9E5-6744-4841-888F-9E7CC0C2B7EC}" type="datetimeFigureOut">
              <a:rPr lang="en-US" smtClean="0"/>
              <a:t>4/18/2017</a:t>
            </a:fld>
            <a:endParaRPr lang="en-US" dirty="0"/>
          </a:p>
        </p:txBody>
      </p:sp>
      <p:sp>
        <p:nvSpPr>
          <p:cNvPr id="5" name="Footer Placeholder 4"/>
          <p:cNvSpPr>
            <a:spLocks noGrp="1"/>
          </p:cNvSpPr>
          <p:nvPr>
            <p:ph type="ftr" sz="quarter" idx="11"/>
          </p:nvPr>
        </p:nvSpPr>
        <p:spPr>
          <a:xfrm>
            <a:off x="5277689" y="6375679"/>
            <a:ext cx="4113728" cy="345796"/>
          </a:xfrm>
        </p:spPr>
        <p:txBody>
          <a:bodyPr/>
          <a:lstStyle>
            <a:lvl1pPr>
              <a:defRPr baseline="0">
                <a:solidFill>
                  <a:schemeClr val="tx2"/>
                </a:solidFill>
              </a:defRPr>
            </a:lvl1pPr>
          </a:lstStyle>
          <a:p>
            <a:r>
              <a:rPr lang="en-US" smtClean="0"/>
              <a:t>Add a footer</a:t>
            </a:r>
            <a:endParaRPr lang="en-US" dirty="0"/>
          </a:p>
        </p:txBody>
      </p:sp>
      <p:sp>
        <p:nvSpPr>
          <p:cNvPr id="6" name="Slide Number Placeholder 5"/>
          <p:cNvSpPr>
            <a:spLocks noGrp="1"/>
          </p:cNvSpPr>
          <p:nvPr>
            <p:ph type="sldNum" sz="quarter" idx="12"/>
          </p:nvPr>
        </p:nvSpPr>
        <p:spPr>
          <a:xfrm>
            <a:off x="9939845" y="6375679"/>
            <a:ext cx="1487179" cy="345796"/>
          </a:xfrm>
        </p:spPr>
        <p:txBody>
          <a:bodyPr/>
          <a:lstStyle>
            <a:lvl1pPr>
              <a:defRPr baseline="0">
                <a:solidFill>
                  <a:schemeClr val="tx2"/>
                </a:solidFill>
              </a:defRPr>
            </a:lvl1pPr>
          </a:lstStyle>
          <a:p>
            <a:fld id="{AAEAE4A8-A6E5-453E-B946-FB774B73F48C}" type="slidenum">
              <a:rPr lang="en-US" smtClean="0"/>
              <a:t>‹#›</a:t>
            </a:fld>
            <a:endParaRPr lang="en-US" dirty="0"/>
          </a:p>
        </p:txBody>
      </p:sp>
      <p:grpSp>
        <p:nvGrpSpPr>
          <p:cNvPr id="7" name="Group 6" title="left scallop shape"/>
          <p:cNvGrpSpPr/>
          <p:nvPr/>
        </p:nvGrpSpPr>
        <p:grpSpPr>
          <a:xfrm>
            <a:off x="0" y="0"/>
            <a:ext cx="2813905"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8360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6973" y="2286000"/>
            <a:ext cx="47993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6065" y="2286000"/>
            <a:ext cx="47993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0FA9E5-6744-4841-888F-9E7CC0C2B7EC}" type="datetimeFigureOut">
              <a:rPr lang="en-US" smtClean="0"/>
              <a:t>4/18/2017</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5117055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402" y="381001"/>
            <a:ext cx="10170051"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352"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6973" y="2909102"/>
            <a:ext cx="47993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2136"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2136" y="2909102"/>
            <a:ext cx="47993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0FA9E5-6744-4841-888F-9E7CC0C2B7EC}" type="datetimeFigureOut">
              <a:rPr lang="en-US" smtClean="0"/>
              <a:t>4/18/2017</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0179845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0FA9E5-6744-4841-888F-9E7CC0C2B7EC}" type="datetimeFigureOut">
              <a:rPr lang="en-US" smtClean="0"/>
              <a:t>4/18/2017</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0584096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t>4/18/2017</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25103050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5713" y="457200"/>
            <a:ext cx="3091310" cy="1196671"/>
          </a:xfrm>
        </p:spPr>
        <p:txBody>
          <a:bodyPr anchor="b">
            <a:normAutofit/>
          </a:bodyPr>
          <a:lstStyle>
            <a:lvl1pPr>
              <a:lnSpc>
                <a:spcPct val="100000"/>
              </a:lnSpc>
              <a:defRPr sz="1899"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4852" y="920377"/>
            <a:ext cx="6156814" cy="4985124"/>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5714" y="1741336"/>
            <a:ext cx="3091310"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4852" y="6375679"/>
            <a:ext cx="1233034" cy="348462"/>
          </a:xfrm>
        </p:spPr>
        <p:txBody>
          <a:bodyPr/>
          <a:lstStyle/>
          <a:p>
            <a:fld id="{3E0FA9E5-6744-4841-888F-9E7CC0C2B7EC}" type="datetimeFigureOut">
              <a:rPr lang="en-US" smtClean="0"/>
              <a:t>4/18/2017</a:t>
            </a:fld>
            <a:endParaRPr lang="en-US" dirty="0"/>
          </a:p>
        </p:txBody>
      </p:sp>
      <p:sp>
        <p:nvSpPr>
          <p:cNvPr id="6" name="Footer Placeholder 5"/>
          <p:cNvSpPr>
            <a:spLocks noGrp="1"/>
          </p:cNvSpPr>
          <p:nvPr>
            <p:ph type="ftr" sz="quarter" idx="11"/>
          </p:nvPr>
        </p:nvSpPr>
        <p:spPr>
          <a:xfrm>
            <a:off x="2103073" y="6375679"/>
            <a:ext cx="3481272" cy="345796"/>
          </a:xfrm>
        </p:spPr>
        <p:txBody>
          <a:bodyPr/>
          <a:lstStyle/>
          <a:p>
            <a:r>
              <a:rPr lang="en-US" smtClean="0"/>
              <a:t>Add a footer</a:t>
            </a:r>
            <a:endParaRPr lang="en-US" dirty="0"/>
          </a:p>
        </p:txBody>
      </p:sp>
      <p:sp>
        <p:nvSpPr>
          <p:cNvPr id="7" name="Slide Number Placeholder 6"/>
          <p:cNvSpPr>
            <a:spLocks noGrp="1"/>
          </p:cNvSpPr>
          <p:nvPr>
            <p:ph type="sldNum" sz="quarter" idx="12"/>
          </p:nvPr>
        </p:nvSpPr>
        <p:spPr>
          <a:xfrm>
            <a:off x="5689532" y="6375679"/>
            <a:ext cx="1232135" cy="345796"/>
          </a:xfrm>
        </p:spPr>
        <p:txBody>
          <a:bodyPr/>
          <a:lstStyle/>
          <a:p>
            <a:fld id="{AAEAE4A8-A6E5-453E-B946-FB774B73F48C}" type="slidenum">
              <a:rPr lang="en-US" smtClean="0"/>
              <a:t>‹#›</a:t>
            </a:fld>
            <a:endParaRPr lang="en-US" dirty="0"/>
          </a:p>
        </p:txBody>
      </p:sp>
      <p:sp>
        <p:nvSpPr>
          <p:cNvPr id="8" name="Rectangle 7"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71151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391" y="1"/>
            <a:ext cx="7353669"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11"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5712" y="457200"/>
            <a:ext cx="3091312" cy="1196670"/>
          </a:xfrm>
        </p:spPr>
        <p:txBody>
          <a:bodyPr anchor="b">
            <a:normAutofit/>
          </a:bodyPr>
          <a:lstStyle>
            <a:lvl1pPr>
              <a:lnSpc>
                <a:spcPct val="100000"/>
              </a:lnSpc>
              <a:defRPr sz="1899"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5712" y="1741336"/>
            <a:ext cx="3091312"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751" y="6375679"/>
            <a:ext cx="1232135" cy="348462"/>
          </a:xfrm>
        </p:spPr>
        <p:txBody>
          <a:bodyPr/>
          <a:lstStyle/>
          <a:p>
            <a:fld id="{9334D819-9F07-4261-B09B-9E467E5D9002}" type="datetimeFigureOut">
              <a:rPr lang="en-US" dirty="0"/>
              <a:t>4/18/2017</a:t>
            </a:fld>
            <a:endParaRPr lang="en-US" dirty="0"/>
          </a:p>
        </p:txBody>
      </p:sp>
      <p:sp>
        <p:nvSpPr>
          <p:cNvPr id="6" name="Footer Placeholder 5"/>
          <p:cNvSpPr>
            <a:spLocks noGrp="1"/>
          </p:cNvSpPr>
          <p:nvPr>
            <p:ph type="ftr" sz="quarter" idx="11"/>
          </p:nvPr>
        </p:nvSpPr>
        <p:spPr>
          <a:xfrm>
            <a:off x="2103073" y="6375679"/>
            <a:ext cx="3481271" cy="345796"/>
          </a:xfrm>
        </p:spPr>
        <p:txBody>
          <a:bodyPr/>
          <a:lstStyle/>
          <a:p>
            <a:endParaRPr lang="en-US" dirty="0"/>
          </a:p>
        </p:txBody>
      </p:sp>
      <p:sp>
        <p:nvSpPr>
          <p:cNvPr id="7" name="Slide Number Placeholder 6"/>
          <p:cNvSpPr>
            <a:spLocks noGrp="1"/>
          </p:cNvSpPr>
          <p:nvPr>
            <p:ph type="sldNum" sz="quarter" idx="12"/>
          </p:nvPr>
        </p:nvSpPr>
        <p:spPr>
          <a:xfrm>
            <a:off x="5686087" y="6375679"/>
            <a:ext cx="1234119" cy="345796"/>
          </a:xfrm>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3755436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352" y="382385"/>
            <a:ext cx="10175671"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352" y="2286002"/>
            <a:ext cx="10175671"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352" y="6375679"/>
            <a:ext cx="2329115"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E0FA9E5-6744-4841-888F-9E7CC0C2B7EC}" type="datetimeFigureOut">
              <a:rPr lang="en-US" smtClean="0"/>
              <a:pPr/>
              <a:t>4/18/2017</a:t>
            </a:fld>
            <a:endParaRPr lang="en-US" dirty="0"/>
          </a:p>
        </p:txBody>
      </p:sp>
      <p:sp>
        <p:nvSpPr>
          <p:cNvPr id="5" name="Footer Placeholder 4"/>
          <p:cNvSpPr>
            <a:spLocks noGrp="1"/>
          </p:cNvSpPr>
          <p:nvPr>
            <p:ph type="ftr" sz="quarter" idx="3"/>
          </p:nvPr>
        </p:nvSpPr>
        <p:spPr>
          <a:xfrm>
            <a:off x="4037549" y="6375679"/>
            <a:ext cx="4113728"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08359" y="6375679"/>
            <a:ext cx="2818665"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
        <p:nvSpPr>
          <p:cNvPr id="11" name="Freeform 6" title="Left scallop edge"/>
          <p:cNvSpPr/>
          <p:nvPr/>
        </p:nvSpPr>
        <p:spPr bwMode="auto">
          <a:xfrm>
            <a:off x="1" y="0"/>
            <a:ext cx="885594"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5435"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49943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5098" kern="1200" cap="all" spc="200" baseline="0">
          <a:solidFill>
            <a:schemeClr val="tx2"/>
          </a:solidFill>
          <a:latin typeface="+mj-lt"/>
          <a:ea typeface="+mj-ea"/>
          <a:cs typeface="+mj-cs"/>
        </a:defRPr>
      </a:lvl1pPr>
    </p:titleStyle>
    <p:body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Maquimetalica</a:t>
            </a:r>
            <a:endParaRPr lang="en-US" dirty="0"/>
          </a:p>
        </p:txBody>
      </p:sp>
      <p:sp>
        <p:nvSpPr>
          <p:cNvPr id="3" name="Content Placeholder 2"/>
          <p:cNvSpPr>
            <a:spLocks noGrp="1"/>
          </p:cNvSpPr>
          <p:nvPr>
            <p:ph type="subTitle" idx="1"/>
          </p:nvPr>
        </p:nvSpPr>
        <p:spPr/>
        <p:txBody>
          <a:bodyPr/>
          <a:lstStyle/>
          <a:p>
            <a:r>
              <a:rPr lang="en-US" dirty="0" smtClean="0">
                <a:latin typeface="Adam" panose="02000503000000000000" pitchFamily="50" charset="0"/>
              </a:rPr>
              <a:t>Plan de Seguridad</a:t>
            </a:r>
            <a:r>
              <a:rPr lang="en-US" dirty="0">
                <a:latin typeface="Adam" panose="02000503000000000000" pitchFamily="50" charset="0"/>
              </a:rPr>
              <a:t/>
            </a:r>
            <a:br>
              <a:rPr lang="en-US" dirty="0">
                <a:latin typeface="Adam" panose="02000503000000000000" pitchFamily="50" charset="0"/>
              </a:rPr>
            </a:br>
            <a:r>
              <a:rPr lang="en-US" sz="1600" dirty="0" smtClean="0">
                <a:latin typeface="Adam" panose="02000503000000000000" pitchFamily="50" charset="0"/>
              </a:rPr>
              <a:t>y Practica 1</a:t>
            </a:r>
            <a:endParaRPr lang="en-US" sz="1600" dirty="0">
              <a:latin typeface="Adam" panose="02000503000000000000" pitchFamily="50" charset="0"/>
            </a:endParaRP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3.googleusercontent.com/YVypeUwFE0GKWFfqJXQIeWD2gs5KHa4eVjg7-C6ZtQs8bIKNFntpRCkmm7L7p2P4MH7NZdLUUZZn9GDMVgZftmdmBSzobrvN9eY82nkEiZFFR721XofG4QhXaDAbrdgeQWlzU33Yx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988" y="404664"/>
            <a:ext cx="7992888" cy="614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74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6.googleusercontent.com/cJOGWmhcOc3S0w_g9fnYj7tVRNDnmvw3uZ7POX1OppxKPfP8FWF4ai1n54251TsPAr2d9i7UzijVWa8solmF__w1vvoxkvX5Z4WGvM-jCRZJUqqIHZr_Q9QLAC9jGgZUPHdvuog1SD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868" y="188640"/>
            <a:ext cx="6210300" cy="65055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fTZxPsZ2j807GebVnHTvBLSMiWkvv1HCvlJl3yf7fmXEtW5_wus500SF0bKwtsc3YFBkxwYY0hoDZSeCEl9_ClI8eYuUyR8ksIfA5OID8pztZeJJFuOJS4W0XavoC4HBBoUbDEzxbts"/>
          <p:cNvPicPr>
            <a:picLocks noChangeAspect="1" noChangeArrowheads="1"/>
          </p:cNvPicPr>
          <p:nvPr/>
        </p:nvPicPr>
        <p:blipFill rotWithShape="1">
          <a:blip r:embed="rId3">
            <a:extLst>
              <a:ext uri="{28A0092B-C50C-407E-A947-70E740481C1C}">
                <a14:useLocalDpi xmlns:a14="http://schemas.microsoft.com/office/drawing/2010/main" val="0"/>
              </a:ext>
            </a:extLst>
          </a:blip>
          <a:srcRect r="39614" b="23172"/>
          <a:stretch/>
        </p:blipFill>
        <p:spPr bwMode="auto">
          <a:xfrm>
            <a:off x="7750596" y="404664"/>
            <a:ext cx="3744416" cy="65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9506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Tablas usadas para la clasificación y </a:t>
            </a:r>
            <a:r>
              <a:rPr lang="es-MX" dirty="0" smtClean="0"/>
              <a:t>evaluación </a:t>
            </a:r>
            <a:r>
              <a:rPr lang="es-MX" dirty="0"/>
              <a:t> de riesgos</a:t>
            </a: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0906786"/>
              </p:ext>
            </p:extLst>
          </p:nvPr>
        </p:nvGraphicFramePr>
        <p:xfrm>
          <a:off x="1876634" y="2348880"/>
          <a:ext cx="8953500" cy="693420"/>
        </p:xfrm>
        <a:graphic>
          <a:graphicData uri="http://schemas.openxmlformats.org/drawingml/2006/table">
            <a:tbl>
              <a:tblPr/>
              <a:tblGrid>
                <a:gridCol w="409575"/>
                <a:gridCol w="990600"/>
                <a:gridCol w="1076325"/>
                <a:gridCol w="1562100"/>
                <a:gridCol w="1143000"/>
                <a:gridCol w="1238250"/>
                <a:gridCol w="1409700"/>
                <a:gridCol w="1123950"/>
              </a:tblGrid>
              <a:tr h="381000">
                <a:tc>
                  <a:txBody>
                    <a:bodyPr/>
                    <a:lstStyle/>
                    <a:p>
                      <a:pPr rtl="0" fontAlgn="t">
                        <a:spcBef>
                          <a:spcPts val="0"/>
                        </a:spcBef>
                        <a:spcAft>
                          <a:spcPts val="0"/>
                        </a:spcAft>
                      </a:pPr>
                      <a:r>
                        <a:rPr lang="es-MX" sz="1100" b="1" i="0" u="none" strike="noStrike" dirty="0">
                          <a:solidFill>
                            <a:srgbClr val="FFFFFF"/>
                          </a:solidFill>
                          <a:effectLst/>
                          <a:latin typeface="Droid Sans"/>
                        </a:rPr>
                        <a:t>ID</a:t>
                      </a:r>
                      <a:endParaRPr lang="es-MX" sz="16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c>
                  <a:txBody>
                    <a:bodyPr/>
                    <a:lstStyle/>
                    <a:p>
                      <a:pPr rtl="0" fontAlgn="t">
                        <a:spcBef>
                          <a:spcPts val="0"/>
                        </a:spcBef>
                        <a:spcAft>
                          <a:spcPts val="0"/>
                        </a:spcAft>
                      </a:pPr>
                      <a:r>
                        <a:rPr lang="es-MX" sz="1100" b="1" i="0" u="none" strike="noStrike">
                          <a:solidFill>
                            <a:srgbClr val="FFFFFF"/>
                          </a:solidFill>
                          <a:effectLst/>
                          <a:latin typeface="Droid Sans"/>
                        </a:rPr>
                        <a:t>NOMBRE</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c>
                  <a:txBody>
                    <a:bodyPr/>
                    <a:lstStyle/>
                    <a:p>
                      <a:pPr rtl="0" fontAlgn="t">
                        <a:spcBef>
                          <a:spcPts val="0"/>
                        </a:spcBef>
                        <a:spcAft>
                          <a:spcPts val="0"/>
                        </a:spcAft>
                      </a:pPr>
                      <a:r>
                        <a:rPr lang="es-MX" sz="1100" b="1" i="0" u="none" strike="noStrike">
                          <a:solidFill>
                            <a:srgbClr val="FFFFFF"/>
                          </a:solidFill>
                          <a:effectLst/>
                          <a:latin typeface="Droid Sans"/>
                        </a:rPr>
                        <a:t>AMENAZA</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c>
                  <a:txBody>
                    <a:bodyPr/>
                    <a:lstStyle/>
                    <a:p>
                      <a:pPr rtl="0" fontAlgn="t">
                        <a:spcBef>
                          <a:spcPts val="0"/>
                        </a:spcBef>
                        <a:spcAft>
                          <a:spcPts val="0"/>
                        </a:spcAft>
                      </a:pPr>
                      <a:r>
                        <a:rPr lang="es-MX" sz="1100" b="1" i="0" u="none" strike="noStrike">
                          <a:solidFill>
                            <a:srgbClr val="FFFFFF"/>
                          </a:solidFill>
                          <a:effectLst/>
                          <a:latin typeface="Droid Sans"/>
                        </a:rPr>
                        <a:t>VULNERABILIDAD</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c>
                  <a:txBody>
                    <a:bodyPr/>
                    <a:lstStyle/>
                    <a:p>
                      <a:pPr rtl="0" fontAlgn="t">
                        <a:spcBef>
                          <a:spcPts val="0"/>
                        </a:spcBef>
                        <a:spcAft>
                          <a:spcPts val="0"/>
                        </a:spcAft>
                      </a:pPr>
                      <a:r>
                        <a:rPr lang="es-MX" sz="1100" b="1" i="0" u="none" strike="noStrike" dirty="0">
                          <a:solidFill>
                            <a:srgbClr val="FFFFFF"/>
                          </a:solidFill>
                          <a:effectLst/>
                          <a:latin typeface="Droid Sans"/>
                        </a:rPr>
                        <a:t>SUPOSICIÒN</a:t>
                      </a:r>
                      <a:endParaRPr lang="es-MX" sz="16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c>
                  <a:txBody>
                    <a:bodyPr/>
                    <a:lstStyle/>
                    <a:p>
                      <a:pPr rtl="0" fontAlgn="t">
                        <a:spcBef>
                          <a:spcPts val="0"/>
                        </a:spcBef>
                        <a:spcAft>
                          <a:spcPts val="0"/>
                        </a:spcAft>
                      </a:pPr>
                      <a:r>
                        <a:rPr lang="es-MX" sz="1100" b="1" i="0" u="none" strike="noStrike">
                          <a:solidFill>
                            <a:srgbClr val="FFFFFF"/>
                          </a:solidFill>
                          <a:effectLst/>
                          <a:latin typeface="Droid Sans"/>
                        </a:rPr>
                        <a:t>OCURRENCIA</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c>
                  <a:txBody>
                    <a:bodyPr/>
                    <a:lstStyle/>
                    <a:p>
                      <a:pPr rtl="0" fontAlgn="t">
                        <a:spcBef>
                          <a:spcPts val="0"/>
                        </a:spcBef>
                        <a:spcAft>
                          <a:spcPts val="0"/>
                        </a:spcAft>
                      </a:pPr>
                      <a:r>
                        <a:rPr lang="es-MX" sz="1100" b="1" i="0" u="none" strike="noStrike">
                          <a:solidFill>
                            <a:srgbClr val="FFFFFF"/>
                          </a:solidFill>
                          <a:effectLst/>
                          <a:latin typeface="Arial" panose="020B0604020202020204" pitchFamily="34" charset="0"/>
                        </a:rPr>
                        <a:t>DESCRIPCIÒN</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c>
                  <a:txBody>
                    <a:bodyPr/>
                    <a:lstStyle/>
                    <a:p>
                      <a:pPr rtl="0" fontAlgn="t">
                        <a:spcBef>
                          <a:spcPts val="0"/>
                        </a:spcBef>
                        <a:spcAft>
                          <a:spcPts val="0"/>
                        </a:spcAft>
                      </a:pPr>
                      <a:r>
                        <a:rPr lang="es-MX" sz="1100" b="1" i="0" u="none" strike="noStrike" dirty="0">
                          <a:solidFill>
                            <a:srgbClr val="FFFFFF"/>
                          </a:solidFill>
                          <a:effectLst/>
                          <a:latin typeface="Arial" panose="020B0604020202020204" pitchFamily="34" charset="0"/>
                        </a:rPr>
                        <a:t>RESPONSABLES/</a:t>
                      </a:r>
                      <a:endParaRPr lang="es-MX" sz="1600" dirty="0">
                        <a:effectLst/>
                      </a:endParaRPr>
                    </a:p>
                    <a:p>
                      <a:pPr rtl="0" fontAlgn="t">
                        <a:spcBef>
                          <a:spcPts val="0"/>
                        </a:spcBef>
                        <a:spcAft>
                          <a:spcPts val="0"/>
                        </a:spcAft>
                      </a:pPr>
                      <a:r>
                        <a:rPr lang="es-MX" sz="1100" b="1" i="0" u="none" strike="noStrike" dirty="0">
                          <a:solidFill>
                            <a:srgbClr val="FFFFFF"/>
                          </a:solidFill>
                          <a:effectLst/>
                          <a:latin typeface="Arial" panose="020B0604020202020204" pitchFamily="34" charset="0"/>
                        </a:rPr>
                        <a:t>AFECTADOS</a:t>
                      </a:r>
                      <a:endParaRPr lang="es-MX" sz="16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F9D58"/>
                    </a:solidFill>
                  </a:tcPr>
                </a:tc>
              </a:tr>
            </a:tbl>
          </a:graphicData>
        </a:graphic>
      </p:graphicFrame>
      <p:sp>
        <p:nvSpPr>
          <p:cNvPr id="5" name="Rectangle 1"/>
          <p:cNvSpPr>
            <a:spLocks noChangeArrowheads="1"/>
          </p:cNvSpPr>
          <p:nvPr/>
        </p:nvSpPr>
        <p:spPr bwMode="auto">
          <a:xfrm>
            <a:off x="14497" y="-127316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7171" name="Picture 3" descr="2017-03-13 (1).png"/>
          <p:cNvPicPr>
            <a:picLocks noChangeAspect="1" noChangeArrowheads="1"/>
          </p:cNvPicPr>
          <p:nvPr/>
        </p:nvPicPr>
        <p:blipFill rotWithShape="1">
          <a:blip r:embed="rId2">
            <a:extLst>
              <a:ext uri="{28A0092B-C50C-407E-A947-70E740481C1C}">
                <a14:useLocalDpi xmlns:a14="http://schemas.microsoft.com/office/drawing/2010/main" val="0"/>
              </a:ext>
            </a:extLst>
          </a:blip>
          <a:srcRect l="23849" t="28512" r="38352" b="28289"/>
          <a:stretch/>
        </p:blipFill>
        <p:spPr bwMode="auto">
          <a:xfrm>
            <a:off x="3689266" y="3212976"/>
            <a:ext cx="5299842" cy="331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2934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Tablas usadas para la clasificación y </a:t>
            </a:r>
            <a:r>
              <a:rPr lang="es-MX" dirty="0" smtClean="0"/>
              <a:t>evaluación </a:t>
            </a:r>
            <a:r>
              <a:rPr lang="es-MX" dirty="0"/>
              <a:t> de riesgos</a:t>
            </a: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4852985"/>
              </p:ext>
            </p:extLst>
          </p:nvPr>
        </p:nvGraphicFramePr>
        <p:xfrm>
          <a:off x="1845940" y="2420888"/>
          <a:ext cx="8982075" cy="556260"/>
        </p:xfrm>
        <a:graphic>
          <a:graphicData uri="http://schemas.openxmlformats.org/drawingml/2006/table">
            <a:tbl>
              <a:tblPr/>
              <a:tblGrid>
                <a:gridCol w="1285875"/>
                <a:gridCol w="1285875"/>
                <a:gridCol w="857250"/>
                <a:gridCol w="1009650"/>
                <a:gridCol w="1219200"/>
                <a:gridCol w="1381125"/>
                <a:gridCol w="1943100"/>
              </a:tblGrid>
              <a:tr h="546913">
                <a:tc>
                  <a:txBody>
                    <a:bodyPr/>
                    <a:lstStyle/>
                    <a:p>
                      <a:pPr rtl="0" fontAlgn="t">
                        <a:spcBef>
                          <a:spcPts val="0"/>
                        </a:spcBef>
                        <a:spcAft>
                          <a:spcPts val="0"/>
                        </a:spcAft>
                      </a:pPr>
                      <a:r>
                        <a:rPr lang="es-MX" sz="1200" b="1" i="0" u="none" strike="noStrike" dirty="0">
                          <a:solidFill>
                            <a:srgbClr val="FFFFFF"/>
                          </a:solidFill>
                          <a:effectLst/>
                          <a:latin typeface="Droid Sans"/>
                        </a:rPr>
                        <a:t>ID RIESGO</a:t>
                      </a:r>
                      <a:endParaRPr lang="es-MX" sz="16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8C56AB"/>
                    </a:solidFill>
                  </a:tcPr>
                </a:tc>
                <a:tc>
                  <a:txBody>
                    <a:bodyPr/>
                    <a:lstStyle/>
                    <a:p>
                      <a:pPr rtl="0" fontAlgn="t">
                        <a:spcBef>
                          <a:spcPts val="0"/>
                        </a:spcBef>
                        <a:spcAft>
                          <a:spcPts val="0"/>
                        </a:spcAft>
                      </a:pPr>
                      <a:r>
                        <a:rPr lang="es-MX" sz="1200" b="1" i="0" u="none" strike="noStrike">
                          <a:solidFill>
                            <a:srgbClr val="FFFFFF"/>
                          </a:solidFill>
                          <a:effectLst/>
                          <a:latin typeface="Droid Sans"/>
                        </a:rPr>
                        <a:t>NOMBRE</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8C56AB"/>
                    </a:solidFill>
                  </a:tcPr>
                </a:tc>
                <a:tc>
                  <a:txBody>
                    <a:bodyPr/>
                    <a:lstStyle/>
                    <a:p>
                      <a:pPr rtl="0" fontAlgn="t">
                        <a:spcBef>
                          <a:spcPts val="0"/>
                        </a:spcBef>
                        <a:spcAft>
                          <a:spcPts val="0"/>
                        </a:spcAft>
                      </a:pPr>
                      <a:r>
                        <a:rPr lang="es-MX" sz="1200" b="1" i="0" u="none" strike="noStrike">
                          <a:solidFill>
                            <a:srgbClr val="FFFFFF"/>
                          </a:solidFill>
                          <a:effectLst/>
                          <a:latin typeface="Droid Sans"/>
                        </a:rPr>
                        <a:t>TIPO</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8C56AB"/>
                    </a:solidFill>
                  </a:tcPr>
                </a:tc>
                <a:tc>
                  <a:txBody>
                    <a:bodyPr/>
                    <a:lstStyle/>
                    <a:p>
                      <a:pPr rtl="0" fontAlgn="t">
                        <a:spcBef>
                          <a:spcPts val="0"/>
                        </a:spcBef>
                        <a:spcAft>
                          <a:spcPts val="0"/>
                        </a:spcAft>
                      </a:pPr>
                      <a:r>
                        <a:rPr lang="es-MX" sz="1200" b="1" i="0" u="none" strike="noStrike" dirty="0">
                          <a:solidFill>
                            <a:srgbClr val="FFFFFF"/>
                          </a:solidFill>
                          <a:effectLst/>
                          <a:latin typeface="Droid Sans"/>
                        </a:rPr>
                        <a:t>RESIDUAL</a:t>
                      </a:r>
                      <a:endParaRPr lang="es-MX" sz="16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8C56AB"/>
                    </a:solidFill>
                  </a:tcPr>
                </a:tc>
                <a:tc>
                  <a:txBody>
                    <a:bodyPr/>
                    <a:lstStyle/>
                    <a:p>
                      <a:pPr rtl="0" fontAlgn="t">
                        <a:spcBef>
                          <a:spcPts val="0"/>
                        </a:spcBef>
                        <a:spcAft>
                          <a:spcPts val="0"/>
                        </a:spcAft>
                      </a:pPr>
                      <a:r>
                        <a:rPr lang="es-MX" sz="1200" b="1" i="0" u="none" strike="noStrike">
                          <a:solidFill>
                            <a:srgbClr val="FFFFFF"/>
                          </a:solidFill>
                          <a:effectLst/>
                          <a:latin typeface="Droid Sans"/>
                        </a:rPr>
                        <a:t>ACUMULADO</a:t>
                      </a:r>
                      <a:endParaRPr lang="es-MX" sz="16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8C56AB"/>
                    </a:solidFill>
                  </a:tcPr>
                </a:tc>
                <a:tc>
                  <a:txBody>
                    <a:bodyPr/>
                    <a:lstStyle/>
                    <a:p>
                      <a:pPr rtl="0" fontAlgn="t">
                        <a:spcBef>
                          <a:spcPts val="0"/>
                        </a:spcBef>
                        <a:spcAft>
                          <a:spcPts val="0"/>
                        </a:spcAft>
                      </a:pPr>
                      <a:r>
                        <a:rPr lang="es-MX" sz="1200" b="1" i="0" u="none" strike="noStrike" dirty="0">
                          <a:solidFill>
                            <a:srgbClr val="FFFFFF"/>
                          </a:solidFill>
                          <a:effectLst/>
                          <a:latin typeface="Droid Sans"/>
                        </a:rPr>
                        <a:t>REPERCUTIDO</a:t>
                      </a:r>
                      <a:endParaRPr lang="es-MX" sz="16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8C56AB"/>
                    </a:solidFill>
                  </a:tcPr>
                </a:tc>
                <a:tc>
                  <a:txBody>
                    <a:bodyPr/>
                    <a:lstStyle/>
                    <a:p>
                      <a:pPr rtl="0" fontAlgn="t">
                        <a:spcBef>
                          <a:spcPts val="0"/>
                        </a:spcBef>
                        <a:spcAft>
                          <a:spcPts val="0"/>
                        </a:spcAft>
                      </a:pPr>
                      <a:r>
                        <a:rPr lang="es-MX" sz="1200" b="1" i="0" u="none" strike="noStrike" dirty="0">
                          <a:solidFill>
                            <a:srgbClr val="FFFFFF"/>
                          </a:solidFill>
                          <a:effectLst/>
                          <a:latin typeface="Droid Sans"/>
                        </a:rPr>
                        <a:t>ID’S ACTIVOS IMPACTADOS</a:t>
                      </a:r>
                      <a:endParaRPr lang="es-MX" sz="16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8C56AB"/>
                    </a:solidFill>
                  </a:tcPr>
                </a:tc>
              </a:tr>
            </a:tbl>
          </a:graphicData>
        </a:graphic>
      </p:graphicFrame>
      <p:sp>
        <p:nvSpPr>
          <p:cNvPr id="5" name="Rectangle 1"/>
          <p:cNvSpPr>
            <a:spLocks noChangeArrowheads="1"/>
          </p:cNvSpPr>
          <p:nvPr/>
        </p:nvSpPr>
        <p:spPr bwMode="auto">
          <a:xfrm>
            <a:off x="82099" y="-1347831"/>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8195" name="Picture 3" descr="2017-03-13 (2).png"/>
          <p:cNvPicPr>
            <a:picLocks noChangeAspect="1" noChangeArrowheads="1"/>
          </p:cNvPicPr>
          <p:nvPr/>
        </p:nvPicPr>
        <p:blipFill rotWithShape="1">
          <a:blip r:embed="rId2">
            <a:extLst>
              <a:ext uri="{28A0092B-C50C-407E-A947-70E740481C1C}">
                <a14:useLocalDpi xmlns:a14="http://schemas.microsoft.com/office/drawing/2010/main" val="0"/>
              </a:ext>
            </a:extLst>
          </a:blip>
          <a:srcRect l="23849" t="28513" r="38352" b="28182"/>
          <a:stretch/>
        </p:blipFill>
        <p:spPr bwMode="auto">
          <a:xfrm>
            <a:off x="3296190" y="3147533"/>
            <a:ext cx="5760641" cy="360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5867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Tablas usadas para la clasificación y </a:t>
            </a:r>
            <a:r>
              <a:rPr lang="es-MX" dirty="0" smtClean="0"/>
              <a:t>evaluación </a:t>
            </a:r>
            <a:r>
              <a:rPr lang="es-MX" dirty="0"/>
              <a:t> de riesgos</a:t>
            </a: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4102080"/>
              </p:ext>
            </p:extLst>
          </p:nvPr>
        </p:nvGraphicFramePr>
        <p:xfrm>
          <a:off x="2061964" y="2492896"/>
          <a:ext cx="8248650" cy="434340"/>
        </p:xfrm>
        <a:graphic>
          <a:graphicData uri="http://schemas.openxmlformats.org/drawingml/2006/table">
            <a:tbl>
              <a:tblPr/>
              <a:tblGrid>
                <a:gridCol w="2457450"/>
                <a:gridCol w="1485900"/>
                <a:gridCol w="1171575"/>
                <a:gridCol w="1085850"/>
                <a:gridCol w="1076325"/>
                <a:gridCol w="971550"/>
              </a:tblGrid>
              <a:tr h="381000">
                <a:tc>
                  <a:txBody>
                    <a:bodyPr/>
                    <a:lstStyle/>
                    <a:p>
                      <a:pPr rtl="0" fontAlgn="t">
                        <a:spcBef>
                          <a:spcPts val="0"/>
                        </a:spcBef>
                        <a:spcAft>
                          <a:spcPts val="0"/>
                        </a:spcAft>
                      </a:pPr>
                      <a:r>
                        <a:rPr lang="es-MX" sz="1600" b="1" i="0" u="none" strike="noStrike">
                          <a:solidFill>
                            <a:srgbClr val="434343"/>
                          </a:solidFill>
                          <a:effectLst/>
                          <a:latin typeface="Arial" panose="020B0604020202020204" pitchFamily="34" charset="0"/>
                        </a:rPr>
                        <a:t>ID’S RIESGOS</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EEA00"/>
                    </a:solidFill>
                  </a:tcPr>
                </a:tc>
                <a:tc>
                  <a:txBody>
                    <a:bodyPr/>
                    <a:lstStyle/>
                    <a:p>
                      <a:pPr rtl="0" fontAlgn="t">
                        <a:spcBef>
                          <a:spcPts val="0"/>
                        </a:spcBef>
                        <a:spcAft>
                          <a:spcPts val="0"/>
                        </a:spcAft>
                      </a:pPr>
                      <a:r>
                        <a:rPr lang="es-MX" sz="1600" b="1" i="0" u="none" strike="noStrike">
                          <a:solidFill>
                            <a:srgbClr val="434343"/>
                          </a:solidFill>
                          <a:effectLst/>
                          <a:latin typeface="Arial" panose="020B0604020202020204" pitchFamily="34" charset="0"/>
                        </a:rPr>
                        <a:t>ID ACTIVO</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EEA00"/>
                    </a:solidFill>
                  </a:tcPr>
                </a:tc>
                <a:tc>
                  <a:txBody>
                    <a:bodyPr/>
                    <a:lstStyle/>
                    <a:p>
                      <a:pPr rtl="0" fontAlgn="t">
                        <a:spcBef>
                          <a:spcPts val="0"/>
                        </a:spcBef>
                        <a:spcAft>
                          <a:spcPts val="0"/>
                        </a:spcAft>
                      </a:pPr>
                      <a:r>
                        <a:rPr lang="es-MX" sz="1600" b="1" i="0" u="none" strike="noStrike">
                          <a:solidFill>
                            <a:srgbClr val="434343"/>
                          </a:solidFill>
                          <a:effectLst/>
                          <a:latin typeface="Arial" panose="020B0604020202020204" pitchFamily="34" charset="0"/>
                        </a:rPr>
                        <a:t>FE</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EEA00"/>
                    </a:solidFill>
                  </a:tcPr>
                </a:tc>
                <a:tc>
                  <a:txBody>
                    <a:bodyPr/>
                    <a:lstStyle/>
                    <a:p>
                      <a:pPr rtl="0" fontAlgn="t">
                        <a:spcBef>
                          <a:spcPts val="0"/>
                        </a:spcBef>
                        <a:spcAft>
                          <a:spcPts val="0"/>
                        </a:spcAft>
                      </a:pPr>
                      <a:r>
                        <a:rPr lang="es-MX" sz="1600" b="1" i="0" u="none" strike="noStrike">
                          <a:solidFill>
                            <a:srgbClr val="434343"/>
                          </a:solidFill>
                          <a:effectLst/>
                          <a:latin typeface="Arial" panose="020B0604020202020204" pitchFamily="34" charset="0"/>
                        </a:rPr>
                        <a:t>TOA</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EEA00"/>
                    </a:solidFill>
                  </a:tcPr>
                </a:tc>
                <a:tc>
                  <a:txBody>
                    <a:bodyPr/>
                    <a:lstStyle/>
                    <a:p>
                      <a:pPr rtl="0" fontAlgn="t">
                        <a:spcBef>
                          <a:spcPts val="0"/>
                        </a:spcBef>
                        <a:spcAft>
                          <a:spcPts val="0"/>
                        </a:spcAft>
                      </a:pPr>
                      <a:r>
                        <a:rPr lang="es-MX" sz="1600" b="1" i="0" u="none" strike="noStrike">
                          <a:solidFill>
                            <a:srgbClr val="434343"/>
                          </a:solidFill>
                          <a:effectLst/>
                          <a:latin typeface="Arial" panose="020B0604020202020204" pitchFamily="34" charset="0"/>
                        </a:rPr>
                        <a:t>EPS</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EEA00"/>
                    </a:solidFill>
                  </a:tcPr>
                </a:tc>
                <a:tc>
                  <a:txBody>
                    <a:bodyPr/>
                    <a:lstStyle/>
                    <a:p>
                      <a:pPr rtl="0" fontAlgn="t">
                        <a:spcBef>
                          <a:spcPts val="0"/>
                        </a:spcBef>
                        <a:spcAft>
                          <a:spcPts val="0"/>
                        </a:spcAft>
                      </a:pPr>
                      <a:r>
                        <a:rPr lang="es-MX" sz="1600" b="1" i="0" u="none" strike="noStrike" dirty="0">
                          <a:solidFill>
                            <a:srgbClr val="434343"/>
                          </a:solidFill>
                          <a:effectLst/>
                          <a:latin typeface="Arial" panose="020B0604020202020204" pitchFamily="34" charset="0"/>
                        </a:rPr>
                        <a:t>EPA</a:t>
                      </a:r>
                      <a:endParaRPr lang="es-MX"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EEA00"/>
                    </a:solidFill>
                  </a:tcPr>
                </a:tc>
              </a:tr>
            </a:tbl>
          </a:graphicData>
        </a:graphic>
      </p:graphicFrame>
      <p:sp>
        <p:nvSpPr>
          <p:cNvPr id="5" name="Rectangle 1"/>
          <p:cNvSpPr>
            <a:spLocks noChangeArrowheads="1"/>
          </p:cNvSpPr>
          <p:nvPr/>
        </p:nvSpPr>
        <p:spPr bwMode="auto">
          <a:xfrm>
            <a:off x="-152598" y="-1372984"/>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9219" name="Picture 3" descr="2017-03-13 (4).png"/>
          <p:cNvPicPr>
            <a:picLocks noChangeAspect="1" noChangeArrowheads="1"/>
          </p:cNvPicPr>
          <p:nvPr/>
        </p:nvPicPr>
        <p:blipFill rotWithShape="1">
          <a:blip r:embed="rId2">
            <a:extLst>
              <a:ext uri="{28A0092B-C50C-407E-A947-70E740481C1C}">
                <a14:useLocalDpi xmlns:a14="http://schemas.microsoft.com/office/drawing/2010/main" val="0"/>
              </a:ext>
            </a:extLst>
          </a:blip>
          <a:srcRect l="23849" t="21601" r="38352" b="36064"/>
          <a:stretch/>
        </p:blipFill>
        <p:spPr bwMode="auto">
          <a:xfrm>
            <a:off x="3061493" y="3172686"/>
            <a:ext cx="5760641"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8377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MX" dirty="0"/>
              <a:t>FASE 3</a:t>
            </a:r>
            <a:endParaRPr lang="es-MX" dirty="0"/>
          </a:p>
        </p:txBody>
      </p:sp>
      <p:sp>
        <p:nvSpPr>
          <p:cNvPr id="5" name="Subtitle 4"/>
          <p:cNvSpPr>
            <a:spLocks noGrp="1"/>
          </p:cNvSpPr>
          <p:nvPr>
            <p:ph type="subTitle" idx="1"/>
          </p:nvPr>
        </p:nvSpPr>
        <p:spPr/>
        <p:txBody>
          <a:bodyPr>
            <a:normAutofit fontScale="62500" lnSpcReduction="20000"/>
          </a:bodyPr>
          <a:lstStyle/>
          <a:p>
            <a:r>
              <a:rPr lang="es-MX" b="0" dirty="0"/>
              <a:t>Se realizaron una serie de escenarios donde se muestra lo que costaría el que sucedan , </a:t>
            </a:r>
            <a:r>
              <a:rPr lang="es-MX" b="0" dirty="0" smtClean="0"/>
              <a:t>acciones </a:t>
            </a:r>
            <a:r>
              <a:rPr lang="es-MX" b="0" dirty="0"/>
              <a:t>preventivas y su costo tomando en cuenta el tiempo que se tardaría en volver a equilibrar todo de nuevo.</a:t>
            </a:r>
            <a:endParaRPr lang="es-MX" dirty="0"/>
          </a:p>
        </p:txBody>
      </p:sp>
    </p:spTree>
    <p:extLst>
      <p:ext uri="{BB962C8B-B14F-4D97-AF65-F5344CB8AC3E}">
        <p14:creationId xmlns:p14="http://schemas.microsoft.com/office/powerpoint/2010/main" val="130746047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Tablas usadas para la </a:t>
            </a:r>
            <a:r>
              <a:rPr lang="es-MX" dirty="0" smtClean="0"/>
              <a:t>formulación </a:t>
            </a:r>
            <a:r>
              <a:rPr lang="es-MX" dirty="0"/>
              <a:t>de posibles escenarios</a:t>
            </a: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3607571"/>
              </p:ext>
            </p:extLst>
          </p:nvPr>
        </p:nvGraphicFramePr>
        <p:xfrm>
          <a:off x="2277988" y="1874517"/>
          <a:ext cx="8199560" cy="830580"/>
        </p:xfrm>
        <a:graphic>
          <a:graphicData uri="http://schemas.openxmlformats.org/drawingml/2006/table">
            <a:tbl>
              <a:tblPr/>
              <a:tblGrid>
                <a:gridCol w="1639912"/>
                <a:gridCol w="1639912"/>
                <a:gridCol w="1639912"/>
                <a:gridCol w="1639912"/>
                <a:gridCol w="1639912"/>
              </a:tblGrid>
              <a:tr h="381000">
                <a:tc>
                  <a:txBody>
                    <a:bodyPr/>
                    <a:lstStyle/>
                    <a:p>
                      <a:pPr rtl="0" fontAlgn="t">
                        <a:spcBef>
                          <a:spcPts val="0"/>
                        </a:spcBef>
                        <a:spcAft>
                          <a:spcPts val="0"/>
                        </a:spcAft>
                      </a:pPr>
                      <a:r>
                        <a:rPr lang="es-MX" sz="1400" b="1" i="0" u="none" strike="noStrike">
                          <a:solidFill>
                            <a:srgbClr val="FFFFFF"/>
                          </a:solidFill>
                          <a:effectLst/>
                          <a:latin typeface="Droid Sans"/>
                        </a:rPr>
                        <a:t>ESCENARIO</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1AFD1"/>
                    </a:solidFill>
                  </a:tcPr>
                </a:tc>
                <a:tc>
                  <a:txBody>
                    <a:bodyPr/>
                    <a:lstStyle/>
                    <a:p>
                      <a:pPr rtl="0" fontAlgn="t">
                        <a:spcBef>
                          <a:spcPts val="0"/>
                        </a:spcBef>
                        <a:spcAft>
                          <a:spcPts val="0"/>
                        </a:spcAft>
                      </a:pPr>
                      <a:r>
                        <a:rPr lang="es-MX" sz="1400" b="1" i="0" u="none" strike="noStrike">
                          <a:solidFill>
                            <a:srgbClr val="FFFFFF"/>
                          </a:solidFill>
                          <a:effectLst/>
                          <a:latin typeface="Droid Sans"/>
                        </a:rPr>
                        <a:t>COSTO</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1AFD1"/>
                    </a:solidFill>
                  </a:tcPr>
                </a:tc>
                <a:tc>
                  <a:txBody>
                    <a:bodyPr/>
                    <a:lstStyle/>
                    <a:p>
                      <a:pPr rtl="0" fontAlgn="t">
                        <a:spcBef>
                          <a:spcPts val="0"/>
                        </a:spcBef>
                        <a:spcAft>
                          <a:spcPts val="0"/>
                        </a:spcAft>
                      </a:pPr>
                      <a:r>
                        <a:rPr lang="es-MX" sz="1400" b="1" i="0" u="none" strike="noStrike">
                          <a:solidFill>
                            <a:srgbClr val="FFFFFF"/>
                          </a:solidFill>
                          <a:effectLst/>
                          <a:latin typeface="Droid Sans"/>
                        </a:rPr>
                        <a:t>ACCIÒNES PREVENTIVAS</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1AFD1"/>
                    </a:solidFill>
                  </a:tcPr>
                </a:tc>
                <a:tc>
                  <a:txBody>
                    <a:bodyPr/>
                    <a:lstStyle/>
                    <a:p>
                      <a:pPr rtl="0" fontAlgn="t">
                        <a:spcBef>
                          <a:spcPts val="0"/>
                        </a:spcBef>
                        <a:spcAft>
                          <a:spcPts val="0"/>
                        </a:spcAft>
                      </a:pPr>
                      <a:r>
                        <a:rPr lang="es-MX" sz="1400" b="1" i="0" u="none" strike="noStrike">
                          <a:solidFill>
                            <a:srgbClr val="FFFFFF"/>
                          </a:solidFill>
                          <a:effectLst/>
                          <a:latin typeface="Droid Sans"/>
                        </a:rPr>
                        <a:t>COSTO ACCIONES PREVENTIVAS</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1AFD1"/>
                    </a:solidFill>
                  </a:tcPr>
                </a:tc>
                <a:tc>
                  <a:txBody>
                    <a:bodyPr/>
                    <a:lstStyle/>
                    <a:p>
                      <a:pPr rtl="0" fontAlgn="t">
                        <a:spcBef>
                          <a:spcPts val="0"/>
                        </a:spcBef>
                        <a:spcAft>
                          <a:spcPts val="0"/>
                        </a:spcAft>
                      </a:pPr>
                      <a:r>
                        <a:rPr lang="es-MX" sz="1400" b="1" i="0" u="none" strike="noStrike" dirty="0">
                          <a:solidFill>
                            <a:srgbClr val="FFFFFF"/>
                          </a:solidFill>
                          <a:effectLst/>
                          <a:latin typeface="Droid Sans"/>
                        </a:rPr>
                        <a:t>TIEMPO ESTIMADO</a:t>
                      </a:r>
                      <a:endParaRPr lang="es-MX"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1AFD1"/>
                    </a:solidFill>
                  </a:tcPr>
                </a:tc>
              </a:tr>
            </a:tbl>
          </a:graphicData>
        </a:graphic>
      </p:graphicFrame>
      <p:sp>
        <p:nvSpPr>
          <p:cNvPr id="5" name="Rectangle 1"/>
          <p:cNvSpPr>
            <a:spLocks noChangeArrowheads="1"/>
          </p:cNvSpPr>
          <p:nvPr/>
        </p:nvSpPr>
        <p:spPr bwMode="auto">
          <a:xfrm>
            <a:off x="-441399" y="-1793243"/>
            <a:ext cx="138061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pic>
        <p:nvPicPr>
          <p:cNvPr id="10243" name="Picture 3" descr="https://lh4.googleusercontent.com/5w-WRj0249p2ZT5YiUBN_iM0_YPApPvSooAl4iRfyN_duZXhu0C_MmZGksjlPjwahMh5DtuH0ACMw_tBwbVuTzKQaV5ok1MSjRuPwCE6-PJW1ea2azp0e4AmnWBtEUKhhmjVGdPCGuw"/>
          <p:cNvPicPr>
            <a:picLocks noChangeAspect="1" noChangeArrowheads="1"/>
          </p:cNvPicPr>
          <p:nvPr/>
        </p:nvPicPr>
        <p:blipFill rotWithShape="1">
          <a:blip r:embed="rId2">
            <a:extLst>
              <a:ext uri="{28A0092B-C50C-407E-A947-70E740481C1C}">
                <a14:useLocalDpi xmlns:a14="http://schemas.microsoft.com/office/drawing/2010/main" val="0"/>
              </a:ext>
            </a:extLst>
          </a:blip>
          <a:srcRect l="23765" t="21600" r="38435" b="38656"/>
          <a:stretch/>
        </p:blipFill>
        <p:spPr bwMode="auto">
          <a:xfrm>
            <a:off x="3581375" y="3068960"/>
            <a:ext cx="5760641"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9407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MX" dirty="0"/>
              <a:t>FASE 4</a:t>
            </a:r>
            <a:endParaRPr lang="es-MX" dirty="0"/>
          </a:p>
        </p:txBody>
      </p:sp>
      <p:sp>
        <p:nvSpPr>
          <p:cNvPr id="5" name="Subtitle 4"/>
          <p:cNvSpPr>
            <a:spLocks noGrp="1"/>
          </p:cNvSpPr>
          <p:nvPr>
            <p:ph type="subTitle" idx="1"/>
          </p:nvPr>
        </p:nvSpPr>
        <p:spPr/>
        <p:txBody>
          <a:bodyPr>
            <a:normAutofit fontScale="77500" lnSpcReduction="20000"/>
          </a:bodyPr>
          <a:lstStyle/>
          <a:p>
            <a:r>
              <a:rPr lang="es-MX" b="0" dirty="0"/>
              <a:t>Todos este análisis nos </a:t>
            </a:r>
            <a:r>
              <a:rPr lang="es-MX" b="0" dirty="0" err="1"/>
              <a:t>lleba</a:t>
            </a:r>
            <a:r>
              <a:rPr lang="es-MX" b="0" dirty="0"/>
              <a:t> al centro del problema y a identificarlo. Hablaremos de las propuestas de solución y el costo que tendrían.</a:t>
            </a:r>
            <a:endParaRPr lang="es-MX" dirty="0"/>
          </a:p>
        </p:txBody>
      </p:sp>
    </p:spTree>
    <p:extLst>
      <p:ext uri="{BB962C8B-B14F-4D97-AF65-F5344CB8AC3E}">
        <p14:creationId xmlns:p14="http://schemas.microsoft.com/office/powerpoint/2010/main" val="29595943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a:t>Propuestas de solución</a:t>
            </a:r>
            <a:endParaRPr lang="es-MX" dirty="0"/>
          </a:p>
        </p:txBody>
      </p:sp>
      <p:sp>
        <p:nvSpPr>
          <p:cNvPr id="5" name="Text Placeholder 4"/>
          <p:cNvSpPr>
            <a:spLocks noGrp="1"/>
          </p:cNvSpPr>
          <p:nvPr>
            <p:ph type="body" idx="1"/>
          </p:nvPr>
        </p:nvSpPr>
        <p:spPr/>
        <p:txBody>
          <a:bodyPr/>
          <a:lstStyle/>
          <a:p>
            <a:r>
              <a:rPr lang="es-MX" b="0" dirty="0"/>
              <a:t>Sobre la Infraestructura</a:t>
            </a:r>
            <a:endParaRPr lang="es-MX" dirty="0"/>
          </a:p>
        </p:txBody>
      </p:sp>
      <p:sp>
        <p:nvSpPr>
          <p:cNvPr id="6" name="Content Placeholder 5"/>
          <p:cNvSpPr>
            <a:spLocks noGrp="1"/>
          </p:cNvSpPr>
          <p:nvPr>
            <p:ph sz="half" idx="2"/>
          </p:nvPr>
        </p:nvSpPr>
        <p:spPr/>
        <p:txBody>
          <a:bodyPr>
            <a:normAutofit fontScale="92500"/>
          </a:bodyPr>
          <a:lstStyle/>
          <a:p>
            <a:pPr algn="just"/>
            <a:r>
              <a:rPr lang="es-MX" dirty="0" smtClean="0"/>
              <a:t>Crecer </a:t>
            </a:r>
            <a:r>
              <a:rPr lang="es-MX" dirty="0"/>
              <a:t>al doble el área de IT en espacio de trabajo y número de empleados.</a:t>
            </a:r>
            <a:endParaRPr lang="es-MX" dirty="0"/>
          </a:p>
          <a:p>
            <a:pPr algn="just"/>
            <a:r>
              <a:rPr lang="es-MX" dirty="0" smtClean="0"/>
              <a:t>Dar </a:t>
            </a:r>
            <a:r>
              <a:rPr lang="es-MX" dirty="0"/>
              <a:t>un espacio cerrado, ventilado</a:t>
            </a:r>
            <a:r>
              <a:rPr lang="es-MX" dirty="0" smtClean="0"/>
              <a:t>, seguro, no </a:t>
            </a:r>
            <a:r>
              <a:rPr lang="es-MX" dirty="0"/>
              <a:t>a la vista, refrigerado y con llave al servidor.</a:t>
            </a:r>
            <a:endParaRPr lang="es-MX" dirty="0"/>
          </a:p>
          <a:p>
            <a:pPr algn="just"/>
            <a:r>
              <a:rPr lang="es-MX" dirty="0" smtClean="0"/>
              <a:t>Ordenar </a:t>
            </a:r>
            <a:r>
              <a:rPr lang="es-MX" dirty="0"/>
              <a:t>el cableado de redes.</a:t>
            </a:r>
            <a:endParaRPr lang="es-MX" dirty="0"/>
          </a:p>
          <a:p>
            <a:pPr algn="just"/>
            <a:r>
              <a:rPr lang="es-MX" dirty="0" smtClean="0"/>
              <a:t>Despejar </a:t>
            </a:r>
            <a:r>
              <a:rPr lang="es-MX" dirty="0"/>
              <a:t>el </a:t>
            </a:r>
            <a:r>
              <a:rPr lang="es-MX" dirty="0" smtClean="0"/>
              <a:t>área, </a:t>
            </a:r>
            <a:r>
              <a:rPr lang="es-MX" dirty="0"/>
              <a:t>manteniendo un orden.</a:t>
            </a:r>
            <a:endParaRPr lang="es-MX" dirty="0"/>
          </a:p>
          <a:p>
            <a:pPr algn="just"/>
            <a:r>
              <a:rPr lang="es-MX" dirty="0" smtClean="0"/>
              <a:t>Mejorar </a:t>
            </a:r>
            <a:r>
              <a:rPr lang="es-MX" dirty="0"/>
              <a:t>la logística de distribución del aula de IT.</a:t>
            </a:r>
            <a:endParaRPr lang="es-MX" dirty="0"/>
          </a:p>
        </p:txBody>
      </p:sp>
      <p:sp>
        <p:nvSpPr>
          <p:cNvPr id="7" name="Text Placeholder 6"/>
          <p:cNvSpPr>
            <a:spLocks noGrp="1"/>
          </p:cNvSpPr>
          <p:nvPr>
            <p:ph type="body" sz="quarter" idx="3"/>
          </p:nvPr>
        </p:nvSpPr>
        <p:spPr/>
        <p:txBody>
          <a:bodyPr/>
          <a:lstStyle/>
          <a:p>
            <a:r>
              <a:rPr lang="es-MX" b="0" dirty="0"/>
              <a:t>Sobre el Sistema de Información</a:t>
            </a:r>
            <a:endParaRPr lang="es-MX" dirty="0"/>
          </a:p>
        </p:txBody>
      </p:sp>
      <p:sp>
        <p:nvSpPr>
          <p:cNvPr id="8" name="Content Placeholder 7"/>
          <p:cNvSpPr>
            <a:spLocks noGrp="1"/>
          </p:cNvSpPr>
          <p:nvPr>
            <p:ph sz="quarter" idx="4"/>
          </p:nvPr>
        </p:nvSpPr>
        <p:spPr/>
        <p:txBody>
          <a:bodyPr>
            <a:normAutofit fontScale="85000" lnSpcReduction="20000"/>
          </a:bodyPr>
          <a:lstStyle/>
          <a:p>
            <a:pPr algn="just"/>
            <a:r>
              <a:rPr lang="es-MX" dirty="0" smtClean="0"/>
              <a:t>Instalar </a:t>
            </a:r>
            <a:r>
              <a:rPr lang="es-MX" dirty="0"/>
              <a:t>un ERP que concentra las tareas que el CRM ya hace sobre el control de inventario y facturación más módulos de ventas</a:t>
            </a:r>
            <a:r>
              <a:rPr lang="es-MX" dirty="0" smtClean="0"/>
              <a:t>, dirección</a:t>
            </a:r>
            <a:r>
              <a:rPr lang="es-MX" dirty="0"/>
              <a:t>, contabilidad y finanzas, comercial y laboral.</a:t>
            </a:r>
            <a:endParaRPr lang="es-MX" dirty="0"/>
          </a:p>
          <a:p>
            <a:pPr algn="just"/>
            <a:r>
              <a:rPr lang="es-MX" dirty="0"/>
              <a:t>Se propone contratar uno de </a:t>
            </a:r>
            <a:r>
              <a:rPr lang="es-MX" dirty="0" err="1"/>
              <a:t>Wolters</a:t>
            </a:r>
            <a:r>
              <a:rPr lang="es-MX" dirty="0"/>
              <a:t> </a:t>
            </a:r>
            <a:r>
              <a:rPr lang="es-MX" dirty="0" err="1"/>
              <a:t>Kluwer</a:t>
            </a:r>
            <a:r>
              <a:rPr lang="es-MX" dirty="0"/>
              <a:t> modelo a3ERP - base para </a:t>
            </a:r>
            <a:r>
              <a:rPr lang="es-MX" dirty="0" err="1"/>
              <a:t>PYMEs</a:t>
            </a:r>
            <a:r>
              <a:rPr lang="es-MX" dirty="0"/>
              <a:t>, que cuesta entre 100,000 y 400,000 pesos </a:t>
            </a:r>
            <a:r>
              <a:rPr lang="es-MX" dirty="0" smtClean="0"/>
              <a:t>según </a:t>
            </a:r>
            <a:r>
              <a:rPr lang="es-MX" dirty="0"/>
              <a:t>qué tan complejo es , la cantidad de licencias que requieran y de seguridad, este ERP es de los que cobran menos por su costo de mantenimiento anual  e incluyendo capacitación, integración y soporte </a:t>
            </a:r>
            <a:r>
              <a:rPr lang="es-MX" dirty="0" smtClean="0"/>
              <a:t>técnico.</a:t>
            </a:r>
            <a:endParaRPr lang="es-MX" dirty="0"/>
          </a:p>
        </p:txBody>
      </p:sp>
    </p:spTree>
    <p:extLst>
      <p:ext uri="{BB962C8B-B14F-4D97-AF65-F5344CB8AC3E}">
        <p14:creationId xmlns:p14="http://schemas.microsoft.com/office/powerpoint/2010/main" val="21828605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MX" dirty="0"/>
              <a:t>Estudio de Factibilidad</a:t>
            </a:r>
            <a:endParaRPr lang="es-MX" dirty="0"/>
          </a:p>
        </p:txBody>
      </p:sp>
      <p:sp>
        <p:nvSpPr>
          <p:cNvPr id="8" name="Content Placeholder 7"/>
          <p:cNvSpPr>
            <a:spLocks noGrp="1"/>
          </p:cNvSpPr>
          <p:nvPr>
            <p:ph idx="1"/>
          </p:nvPr>
        </p:nvSpPr>
        <p:spPr/>
        <p:txBody>
          <a:bodyPr>
            <a:normAutofit fontScale="77500" lnSpcReduction="20000"/>
          </a:bodyPr>
          <a:lstStyle/>
          <a:p>
            <a:pPr algn="just"/>
            <a:r>
              <a:rPr lang="es-MX" dirty="0"/>
              <a:t>Haciendo uso de los resultados obtenidos en el Análisis de Riesgos es factible la integración de su Sistema CRM a un ERP</a:t>
            </a:r>
            <a:r>
              <a:rPr lang="es-MX" dirty="0" smtClean="0"/>
              <a:t>, la </a:t>
            </a:r>
            <a:r>
              <a:rPr lang="es-MX" dirty="0"/>
              <a:t>integración de un CRM en un ERP se hace mediante un interfaz que gestiona los pedidos que se obtienen desde ventas para convertirlos en órdenes de servicio en la fábrica.</a:t>
            </a:r>
            <a:endParaRPr lang="es-MX" dirty="0"/>
          </a:p>
          <a:p>
            <a:pPr algn="just"/>
            <a:r>
              <a:rPr lang="es-MX" dirty="0"/>
              <a:t>Un CRM es un sistema que permite gestionar clientes mientras que un ERP gestiona procesos. Un CRM es por lo tanto una herramienta imprescindible para la venta, el marketing y la atención al cliente mientras que un ERP lo es para la producción.</a:t>
            </a:r>
            <a:endParaRPr lang="es-MX" dirty="0"/>
          </a:p>
          <a:p>
            <a:pPr algn="just"/>
            <a:r>
              <a:rPr lang="es-MX" dirty="0"/>
              <a:t>Un ERP está compuesto por varios módulos  que se relacionan con las diversas áreas de la empresa, producción, logística, distribución, facturación y contabilidad son los módulos que generalmente más se instalan cuando una empresa implementa un ERP. </a:t>
            </a:r>
            <a:endParaRPr lang="es-MX" dirty="0"/>
          </a:p>
          <a:p>
            <a:pPr algn="just"/>
            <a:r>
              <a:rPr lang="es-MX" dirty="0"/>
              <a:t>La factibilidad operativa y </a:t>
            </a:r>
            <a:r>
              <a:rPr lang="es-MX" dirty="0" smtClean="0"/>
              <a:t>técnica </a:t>
            </a:r>
            <a:r>
              <a:rPr lang="es-MX" dirty="0"/>
              <a:t>resulta sumamente barata si se contrata personal no certificado es este tipo de sistemas y por lo tanto  la factibilidad económica sería costeable, lo que pueda ser costoso finalmente es el costo de integración, es decir el tiempo que nos tome por no ser empresas dedicadas a instalar ERP sería una gran pérdida de ventas puesto que todo este tiempo no se tendría el servicio completo funcionando al 100, por esta razón se decide que es mejor contratar a una empresa dedicada a instalar ERP </a:t>
            </a:r>
            <a:r>
              <a:rPr lang="es-MX" dirty="0" smtClean="0"/>
              <a:t>.</a:t>
            </a:r>
            <a:endParaRPr lang="es-MX" dirty="0"/>
          </a:p>
        </p:txBody>
      </p:sp>
    </p:spTree>
    <p:extLst>
      <p:ext uri="{BB962C8B-B14F-4D97-AF65-F5344CB8AC3E}">
        <p14:creationId xmlns:p14="http://schemas.microsoft.com/office/powerpoint/2010/main" val="335082980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GHNulaoF86efr-GmF85I77QI4nQRBkRuB74szJw7J-i6vzOJnmAWaQpY6Wc4rQcQofUMCijehAiFcIo2lqyaTEUzCD7Fy2OjzDP7cO4kH2JQC9LFwR4hwoHIrlfTdD5EUQPWPi8nyOc"/>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368" b="3368"/>
          <a:stretch>
            <a:fillRect/>
          </a:stretch>
        </p:blipFill>
        <p:spPr bwMode="auto">
          <a:xfrm>
            <a:off x="7822604" y="1417214"/>
            <a:ext cx="3958731" cy="369189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type="body" sz="half" idx="2"/>
          </p:nvPr>
        </p:nvSpPr>
        <p:spPr>
          <a:xfrm>
            <a:off x="1053852" y="2053206"/>
            <a:ext cx="5606980" cy="2419910"/>
          </a:xfrm>
        </p:spPr>
        <p:txBody>
          <a:bodyPr>
            <a:normAutofit/>
          </a:bodyPr>
          <a:lstStyle/>
          <a:p>
            <a:pPr algn="just"/>
            <a:r>
              <a:rPr lang="es-MX" sz="1800" dirty="0">
                <a:solidFill>
                  <a:schemeClr val="tx1"/>
                </a:solidFill>
                <a:latin typeface="Century Gothic" panose="020B0502020202020204" pitchFamily="34" charset="0"/>
              </a:rPr>
              <a:t>Como parte del Sistema de Gestión de Seguridad de la Información, es necesario para la empresa hacer una adecuada gestión de riesgos que le permita saber cuáles son las principales vulnerabilidades de sus activos de información y cuáles son las amenazas que podrían explotar las vulnerabilidades</a:t>
            </a:r>
            <a:r>
              <a:rPr lang="es-MX" sz="1800" dirty="0" smtClean="0">
                <a:solidFill>
                  <a:schemeClr val="tx1"/>
                </a:solidFill>
                <a:latin typeface="Century Gothic" panose="020B0502020202020204" pitchFamily="34" charset="0"/>
              </a:rPr>
              <a:t>.</a:t>
            </a:r>
            <a:endParaRPr lang="es-MX" sz="18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Gráficas</a:t>
            </a:r>
            <a:endParaRPr lang="es-MX" dirty="0"/>
          </a:p>
        </p:txBody>
      </p:sp>
      <p:sp>
        <p:nvSpPr>
          <p:cNvPr id="3" name="Content Placeholder 2"/>
          <p:cNvSpPr>
            <a:spLocks noGrp="1"/>
          </p:cNvSpPr>
          <p:nvPr>
            <p:ph idx="1"/>
          </p:nvPr>
        </p:nvSpPr>
        <p:spPr/>
        <p:txBody>
          <a:bodyPr/>
          <a:lstStyle/>
          <a:p>
            <a:r>
              <a:rPr lang="es-MX" b="1" dirty="0"/>
              <a:t>¿Qué es una gráfica de riesgo?</a:t>
            </a:r>
            <a:endParaRPr lang="es-MX" dirty="0"/>
          </a:p>
          <a:p>
            <a:r>
              <a:rPr lang="es-MX" dirty="0"/>
              <a:t>La gráfica de riesgo muestra la tasa de fallas instantánea para cada tiempo t.</a:t>
            </a:r>
            <a:endParaRPr lang="es-MX" dirty="0"/>
          </a:p>
          <a:p>
            <a:r>
              <a:rPr lang="es-MX" b="1" dirty="0" err="1"/>
              <a:t>Weibull</a:t>
            </a:r>
            <a:endParaRPr lang="es-MX" dirty="0"/>
          </a:p>
          <a:p>
            <a:r>
              <a:rPr lang="es-MX" dirty="0"/>
              <a:t>La función de riesgo puede ser constante, creciente o decreciente</a:t>
            </a:r>
            <a:r>
              <a:rPr lang="es-MX" dirty="0" smtClean="0"/>
              <a:t>.</a:t>
            </a:r>
            <a:br>
              <a:rPr lang="es-MX" dirty="0" smtClean="0"/>
            </a:br>
            <a:r>
              <a:rPr lang="es-MX" dirty="0" smtClean="0"/>
              <a:t/>
            </a:r>
            <a:br>
              <a:rPr lang="es-MX" dirty="0" smtClean="0"/>
            </a:br>
            <a:r>
              <a:rPr lang="es-MX" dirty="0"/>
              <a:t/>
            </a:r>
            <a:br>
              <a:rPr lang="es-MX" dirty="0"/>
            </a:br>
            <a:r>
              <a:rPr lang="es-MX" b="1" dirty="0" err="1"/>
              <a:t>Lognormal</a:t>
            </a:r>
            <a:endParaRPr lang="es-MX" dirty="0"/>
          </a:p>
          <a:p>
            <a:r>
              <a:rPr lang="es-MX" dirty="0"/>
              <a:t>La función de riesgo aumenta hasta un máximo, luego disminuye.</a:t>
            </a:r>
            <a:endParaRPr lang="es-MX" dirty="0"/>
          </a:p>
        </p:txBody>
      </p:sp>
      <p:pic>
        <p:nvPicPr>
          <p:cNvPr id="11266" name="Picture 2" descr="https://lh5.googleusercontent.com/TQalr-1Z1v_Kr0Q8mN1Gq76A-YV8tsW4a0tohJlQXaF_WPRidc4kdboPAcRLcsEZY3t_Pn65AkV27m3S838VrfAbHVkL6b4GyViODiMH77IuHjr1O330lggTBEigEqJ2Zj3Zh1VajK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8748" y="3140968"/>
            <a:ext cx="1944216" cy="128804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6.googleusercontent.com/cfROmjuAdE8hP-WNwF6nmscMKsctlRS17x5rH41b3n4PCUv4eA9hsPxqbq1ubvJ6abURnvPOjg6fcCkut9ZU5ZcgmbfzG_cRbk7TrqC_34dB7qKr_gmwRyqMKAk2D_On_8rJnpu_VK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8748" y="4591550"/>
            <a:ext cx="1944216" cy="128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98367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352" y="548680"/>
            <a:ext cx="10175671" cy="5832648"/>
          </a:xfrm>
        </p:spPr>
        <p:txBody>
          <a:bodyPr>
            <a:normAutofit lnSpcReduction="10000"/>
          </a:bodyPr>
          <a:lstStyle/>
          <a:p>
            <a:pPr marL="0" indent="0">
              <a:buNone/>
            </a:pPr>
            <a:r>
              <a:rPr lang="es-MX" b="1" dirty="0"/>
              <a:t>Normal</a:t>
            </a:r>
            <a:endParaRPr lang="es-MX" dirty="0"/>
          </a:p>
          <a:p>
            <a:r>
              <a:rPr lang="es-MX" dirty="0"/>
              <a:t>La función de riesgo es estrictamente creciente</a:t>
            </a:r>
            <a:r>
              <a:rPr lang="es-MX" dirty="0" smtClean="0"/>
              <a:t>.</a:t>
            </a:r>
            <a:r>
              <a:rPr lang="es-MX" dirty="0"/>
              <a:t/>
            </a:r>
            <a:br>
              <a:rPr lang="es-MX" dirty="0"/>
            </a:br>
            <a:r>
              <a:rPr lang="es-MX" dirty="0" smtClean="0"/>
              <a:t/>
            </a:r>
            <a:br>
              <a:rPr lang="es-MX" dirty="0" smtClean="0"/>
            </a:br>
            <a:endParaRPr lang="es-MX" dirty="0" smtClean="0"/>
          </a:p>
          <a:p>
            <a:pPr marL="0" indent="0">
              <a:buNone/>
            </a:pPr>
            <a:r>
              <a:rPr lang="es-MX" b="1" dirty="0" smtClean="0"/>
              <a:t>Exponencial</a:t>
            </a:r>
            <a:endParaRPr lang="es-MX" dirty="0"/>
          </a:p>
          <a:p>
            <a:r>
              <a:rPr lang="es-MX" dirty="0"/>
              <a:t>La función de riesgo siempre es constante</a:t>
            </a:r>
            <a:r>
              <a:rPr lang="es-MX" dirty="0" smtClean="0"/>
              <a:t>.</a:t>
            </a:r>
          </a:p>
          <a:p>
            <a:pPr marL="0" indent="0">
              <a:buNone/>
            </a:pPr>
            <a:r>
              <a:rPr lang="es-MX" dirty="0" smtClean="0"/>
              <a:t/>
            </a:r>
            <a:br>
              <a:rPr lang="es-MX" dirty="0" smtClean="0"/>
            </a:br>
            <a:endParaRPr lang="es-MX" dirty="0"/>
          </a:p>
          <a:p>
            <a:pPr marL="0" indent="0">
              <a:buNone/>
            </a:pPr>
            <a:r>
              <a:rPr lang="es-MX" b="1" dirty="0"/>
              <a:t>Curva de bañera</a:t>
            </a:r>
            <a:endParaRPr lang="es-MX" dirty="0"/>
          </a:p>
          <a:p>
            <a:pPr algn="just"/>
            <a:r>
              <a:rPr lang="es-MX" dirty="0"/>
              <a:t>Muchos productos tienen tasas de fallas que siguen la curva de la "bañera". La tasa de riesgo suele ser alta al principio, baja en el medio y nuevamente alta al final de la vida útil. Por esa razón, la curva resultante de los tres períodos de falla frecuentemente se asemeja a la forma de una bañera. El primer período con una tasa elevada de fallas comúnmente se conoce como la etapa de fallas prematuras. El período intermedio, en el que la tasa de fallas es baja, es la etapa de vida normal. El período final, en el que la tasa de fallas vuelve a aumentar, es la etapa de desgaste.</a:t>
            </a:r>
            <a:r>
              <a:rPr lang="es-MX" dirty="0"/>
              <a:t/>
            </a:r>
            <a:br>
              <a:rPr lang="es-MX" dirty="0"/>
            </a:br>
            <a:endParaRPr lang="es-MX" dirty="0"/>
          </a:p>
        </p:txBody>
      </p:sp>
      <p:pic>
        <p:nvPicPr>
          <p:cNvPr id="12290" name="Picture 2" descr="https://lh5.googleusercontent.com/zDtttXiyuO1WWQH0vD9DiuovlweHe_b5TwsnoGoRr5nMv8SU2Vi_gnaZvZJCJowlDM0jFbneY45Spg1W9p0efcvR6ylbI2aL2Bq_dRWa8-P8fscTRO9-7VzMSLESh7HAUInbTDRPGZ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708" y="1772816"/>
            <a:ext cx="3140968" cy="2093980"/>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https://lh3.googleusercontent.com/1fCStW15WrN3kSk8Pug7itY3ykf40ss_OApKkFS3X3JMutyJz0w1aJd5aF2y50ZUa7--NaUtJWJZOn7rktTio-YncQGxeI8q9x2y5uOoiBakhfX1NnO2a9KET0bhI-p2O7ed0FuYZx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476" y="547142"/>
            <a:ext cx="15240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lh4.googleusercontent.com/_1LwfK9bxMSgEfm1Qe3Zpm7suwHCFQD4P1tNv8rD5YGtBSjJp9Gxk9k-MgggiA8PFphVfwzLXMlrFF4nL8gBVLveL_kbDOaCGCr1K8EsL5yhGr-2WyP7t0zBjLDSHcJs5fHMiueg_O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0476" y="2060848"/>
            <a:ext cx="15240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3570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just"/>
            <a:r>
              <a:rPr lang="es-MX" sz="2000" dirty="0">
                <a:latin typeface="Century Gothic" panose="020B0502020202020204" pitchFamily="34" charset="0"/>
              </a:rPr>
              <a:t>El proceso de análisis de riesgos es muy extenso y si en alguna de sus etapas no se realiza de forma organizada, esto puede llevar a un mal cálculo que nos daría falsa información acerca de qué tan impactante puede ser o no un riesgo, es por ello que hemos aprendido que tener una buena comunicación en cada fase del desarrollo del </a:t>
            </a:r>
            <a:r>
              <a:rPr lang="es-MX" sz="2000" dirty="0" smtClean="0">
                <a:latin typeface="Century Gothic" panose="020B0502020202020204" pitchFamily="34" charset="0"/>
              </a:rPr>
              <a:t>análisis </a:t>
            </a:r>
            <a:r>
              <a:rPr lang="es-MX" sz="2000" dirty="0">
                <a:latin typeface="Century Gothic" panose="020B0502020202020204" pitchFamily="34" charset="0"/>
              </a:rPr>
              <a:t>de riesgos es sumamente importante.</a:t>
            </a:r>
            <a:endParaRPr lang="es-MX" sz="2000" dirty="0">
              <a:latin typeface="Century Gothic" panose="020B0502020202020204" pitchFamily="34" charset="0"/>
            </a:endParaRPr>
          </a:p>
        </p:txBody>
      </p:sp>
      <p:sp>
        <p:nvSpPr>
          <p:cNvPr id="5" name="Text Placeholder 4"/>
          <p:cNvSpPr>
            <a:spLocks noGrp="1"/>
          </p:cNvSpPr>
          <p:nvPr>
            <p:ph type="body" idx="1"/>
          </p:nvPr>
        </p:nvSpPr>
        <p:spPr/>
        <p:txBody>
          <a:bodyPr/>
          <a:lstStyle/>
          <a:p>
            <a:r>
              <a:rPr lang="es-MX" dirty="0" smtClean="0"/>
              <a:t>Conclusión “1 parte”</a:t>
            </a:r>
            <a:endParaRPr lang="es-MX" dirty="0"/>
          </a:p>
        </p:txBody>
      </p:sp>
      <p:pic>
        <p:nvPicPr>
          <p:cNvPr id="13314" name="Picture 2" descr="https://lh3.googleusercontent.com/vmB8jIPlk0aj8MJS6vvBUyFCR_yDuudOzhuBDQAPzmpza71i5VB2ghL1rFHsRE5D5Wf9nO1PnYfbkS3UegW4JPTs5SdZC6ZBBMxutzeJeBfVIdIE9Sa_0B4KmZkV7hNVgvafF0CP9c0"/>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9590" t="19381" r="13803" b="10094"/>
          <a:stretch/>
        </p:blipFill>
        <p:spPr bwMode="auto">
          <a:xfrm>
            <a:off x="10702924" y="260648"/>
            <a:ext cx="1224136" cy="129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7114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MX" dirty="0" smtClean="0"/>
              <a:t>Política de seguridad de la información</a:t>
            </a:r>
            <a:endParaRPr lang="es-MX" dirty="0"/>
          </a:p>
        </p:txBody>
      </p:sp>
      <p:sp>
        <p:nvSpPr>
          <p:cNvPr id="5" name="Subtitle 4"/>
          <p:cNvSpPr>
            <a:spLocks noGrp="1"/>
          </p:cNvSpPr>
          <p:nvPr>
            <p:ph type="subTitle" idx="1"/>
          </p:nvPr>
        </p:nvSpPr>
        <p:spPr/>
        <p:txBody>
          <a:bodyPr/>
          <a:lstStyle/>
          <a:p>
            <a:r>
              <a:rPr lang="es-MX" dirty="0" smtClean="0"/>
              <a:t>Practica 2</a:t>
            </a:r>
            <a:endParaRPr lang="es-MX" dirty="0"/>
          </a:p>
        </p:txBody>
      </p:sp>
    </p:spTree>
    <p:extLst>
      <p:ext uri="{BB962C8B-B14F-4D97-AF65-F5344CB8AC3E}">
        <p14:creationId xmlns:p14="http://schemas.microsoft.com/office/powerpoint/2010/main" val="11336605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¿Como se </a:t>
            </a:r>
            <a:r>
              <a:rPr lang="es-ES" dirty="0" smtClean="0"/>
              <a:t>implementaría </a:t>
            </a:r>
            <a:r>
              <a:rPr lang="es-ES" dirty="0"/>
              <a:t>el ERP</a:t>
            </a:r>
            <a:r>
              <a:rPr lang="es-ES" dirty="0" smtClean="0"/>
              <a:t>?</a:t>
            </a:r>
            <a:endParaRPr lang="es-MX" dirty="0"/>
          </a:p>
        </p:txBody>
      </p:sp>
      <p:sp>
        <p:nvSpPr>
          <p:cNvPr id="3" name="Content Placeholder 2"/>
          <p:cNvSpPr>
            <a:spLocks noGrp="1"/>
          </p:cNvSpPr>
          <p:nvPr>
            <p:ph idx="1"/>
          </p:nvPr>
        </p:nvSpPr>
        <p:spPr>
          <a:xfrm>
            <a:off x="1251352" y="2132856"/>
            <a:ext cx="10175671" cy="4176464"/>
          </a:xfrm>
        </p:spPr>
        <p:txBody>
          <a:bodyPr>
            <a:normAutofit fontScale="85000" lnSpcReduction="10000"/>
          </a:bodyPr>
          <a:lstStyle/>
          <a:p>
            <a:pPr marL="0" indent="0">
              <a:buNone/>
            </a:pPr>
            <a:r>
              <a:rPr lang="es-ES" b="1" dirty="0"/>
              <a:t>Antes de iniciar la implementación se consideraran algunos aspectos:</a:t>
            </a:r>
            <a:endParaRPr lang="es-MX" dirty="0"/>
          </a:p>
          <a:p>
            <a:pPr lvl="0" algn="just"/>
            <a:r>
              <a:rPr lang="es-ES" b="1" dirty="0" smtClean="0"/>
              <a:t>Asegurarnos </a:t>
            </a:r>
            <a:r>
              <a:rPr lang="es-ES" b="1" dirty="0"/>
              <a:t>de contar con el compromiso de la dirección, al ser el eje central de la empresa y tener una visión global la participación es muy valiosa e </a:t>
            </a:r>
            <a:r>
              <a:rPr lang="es-ES" b="1" dirty="0" smtClean="0"/>
              <a:t>importante.</a:t>
            </a:r>
            <a:endParaRPr lang="es-MX" dirty="0"/>
          </a:p>
          <a:p>
            <a:pPr lvl="0" algn="just"/>
            <a:r>
              <a:rPr lang="es-ES" b="1" dirty="0"/>
              <a:t>Implementar un liderazgo integrador, involucrar a todas las áreas y todos los niveles de la organización, de esta manera los harás sentirse dueños y parte del proyecto.</a:t>
            </a:r>
            <a:endParaRPr lang="es-MX" dirty="0"/>
          </a:p>
          <a:p>
            <a:pPr lvl="0" algn="just"/>
            <a:r>
              <a:rPr lang="es-ES" b="1" dirty="0"/>
              <a:t>Asignar recursos al proyecto (económico, humano, de infraestructura).</a:t>
            </a:r>
            <a:endParaRPr lang="es-MX" dirty="0"/>
          </a:p>
          <a:p>
            <a:pPr lvl="0" algn="just"/>
            <a:r>
              <a:rPr lang="es-ES" b="1" dirty="0"/>
              <a:t>Definir de manera clara y funcional los procesos de la empresa.</a:t>
            </a:r>
            <a:endParaRPr lang="es-MX" dirty="0"/>
          </a:p>
          <a:p>
            <a:pPr lvl="0" algn="just"/>
            <a:r>
              <a:rPr lang="es-ES" b="1" dirty="0"/>
              <a:t>Determinar objetivos y metas a </a:t>
            </a:r>
            <a:r>
              <a:rPr lang="es-ES" b="1" dirty="0" smtClean="0"/>
              <a:t>alcanzar </a:t>
            </a:r>
            <a:r>
              <a:rPr lang="es-ES" b="1" dirty="0"/>
              <a:t>con este proyecto.</a:t>
            </a:r>
            <a:endParaRPr lang="es-MX" dirty="0"/>
          </a:p>
          <a:p>
            <a:pPr lvl="0" algn="just"/>
            <a:r>
              <a:rPr lang="es-ES" b="1" dirty="0"/>
              <a:t>Asignar un administrador del proyecto interno que se asegure de dar seguimiento a los avances y compromisos del proyecto.</a:t>
            </a:r>
            <a:endParaRPr lang="es-MX" dirty="0"/>
          </a:p>
          <a:p>
            <a:pPr lvl="0" algn="just"/>
            <a:r>
              <a:rPr lang="es-ES" b="1" dirty="0"/>
              <a:t>Tomar conciencia de los cambios en las tareas y responsabilidades, perfiles de los puestos y procesos los cuales surgen de la innovación tecnológica aplicada en la empresa.</a:t>
            </a:r>
            <a:endParaRPr lang="es-MX" dirty="0"/>
          </a:p>
          <a:p>
            <a:pPr lvl="0" algn="just"/>
            <a:r>
              <a:rPr lang="es-ES" b="1" dirty="0"/>
              <a:t>Motivar al personal para que asistan y participen activamente en las sesiones de capacitación</a:t>
            </a:r>
            <a:r>
              <a:rPr lang="es-ES" b="1" dirty="0" smtClean="0"/>
              <a:t>.</a:t>
            </a:r>
            <a:endParaRPr lang="es-MX" dirty="0"/>
          </a:p>
        </p:txBody>
      </p:sp>
    </p:spTree>
    <p:extLst>
      <p:ext uri="{BB962C8B-B14F-4D97-AF65-F5344CB8AC3E}">
        <p14:creationId xmlns:p14="http://schemas.microsoft.com/office/powerpoint/2010/main" val="7079511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350" y="692696"/>
            <a:ext cx="10175671" cy="1492132"/>
          </a:xfrm>
        </p:spPr>
        <p:txBody>
          <a:bodyPr/>
          <a:lstStyle/>
          <a:p>
            <a:r>
              <a:rPr lang="es-ES" b="1" dirty="0"/>
              <a:t>Etapas de la implementación</a:t>
            </a:r>
            <a:r>
              <a:rPr lang="es-ES" b="1" dirty="0" smtClean="0"/>
              <a:t>:</a:t>
            </a:r>
            <a:endParaRPr lang="es-MX" dirty="0"/>
          </a:p>
        </p:txBody>
      </p:sp>
      <p:pic>
        <p:nvPicPr>
          <p:cNvPr id="4" name="Image1"/>
          <p:cNvPicPr>
            <a:picLocks noGrp="1"/>
          </p:cNvPicPr>
          <p:nvPr>
            <p:ph idx="1"/>
          </p:nvPr>
        </p:nvPicPr>
        <p:blipFill>
          <a:blip r:embed="rId2"/>
          <a:stretch>
            <a:fillRect/>
          </a:stretch>
        </p:blipFill>
        <p:spPr bwMode="auto">
          <a:xfrm>
            <a:off x="1332199" y="3068960"/>
            <a:ext cx="10013971" cy="1801614"/>
          </a:xfrm>
          <a:prstGeom prst="rect">
            <a:avLst/>
          </a:prstGeom>
        </p:spPr>
      </p:pic>
    </p:spTree>
    <p:extLst>
      <p:ext uri="{BB962C8B-B14F-4D97-AF65-F5344CB8AC3E}">
        <p14:creationId xmlns:p14="http://schemas.microsoft.com/office/powerpoint/2010/main" val="116713372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PLANEACIÓN DEL PROYECTO </a:t>
            </a:r>
            <a:r>
              <a:rPr lang="es-ES" b="1" dirty="0" smtClean="0"/>
              <a:t>ERP</a:t>
            </a:r>
            <a:endParaRPr lang="es-MX" dirty="0"/>
          </a:p>
        </p:txBody>
      </p:sp>
      <p:sp>
        <p:nvSpPr>
          <p:cNvPr id="3" name="Content Placeholder 2"/>
          <p:cNvSpPr>
            <a:spLocks noGrp="1"/>
          </p:cNvSpPr>
          <p:nvPr>
            <p:ph idx="1"/>
          </p:nvPr>
        </p:nvSpPr>
        <p:spPr/>
        <p:txBody>
          <a:bodyPr>
            <a:normAutofit/>
          </a:bodyPr>
          <a:lstStyle/>
          <a:p>
            <a:pPr marL="228531" lvl="1">
              <a:buFont typeface="Arial" panose="020B0604020202020204" pitchFamily="34" charset="0"/>
              <a:buChar char="•"/>
            </a:pPr>
            <a:r>
              <a:rPr lang="es-ES" sz="2400" b="1" dirty="0"/>
              <a:t>El objetivo de esta etapa es poner en contacto al equipo con el de tu proveedor para que en conjunto definan la planeación definitiva y detallada del proyecto</a:t>
            </a:r>
            <a:r>
              <a:rPr lang="es-ES" sz="2400" b="1" dirty="0" smtClean="0"/>
              <a:t>.</a:t>
            </a:r>
            <a:endParaRPr lang="es-MX" sz="2400" dirty="0"/>
          </a:p>
        </p:txBody>
      </p:sp>
    </p:spTree>
    <p:extLst>
      <p:ext uri="{BB962C8B-B14F-4D97-AF65-F5344CB8AC3E}">
        <p14:creationId xmlns:p14="http://schemas.microsoft.com/office/powerpoint/2010/main" val="308152557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ANÁLISIS DEL PROYECTO </a:t>
            </a:r>
            <a:r>
              <a:rPr lang="es-ES" b="1" dirty="0" smtClean="0"/>
              <a:t>ERP</a:t>
            </a:r>
            <a:endParaRPr lang="es-MX" dirty="0"/>
          </a:p>
        </p:txBody>
      </p:sp>
      <p:sp>
        <p:nvSpPr>
          <p:cNvPr id="3" name="Content Placeholder 2"/>
          <p:cNvSpPr>
            <a:spLocks noGrp="1"/>
          </p:cNvSpPr>
          <p:nvPr>
            <p:ph idx="1"/>
          </p:nvPr>
        </p:nvSpPr>
        <p:spPr/>
        <p:txBody>
          <a:bodyPr/>
          <a:lstStyle/>
          <a:p>
            <a:pPr marL="228531" lvl="1" algn="just">
              <a:buFont typeface="Arial" panose="020B0604020202020204" pitchFamily="34" charset="0"/>
              <a:buChar char="•"/>
            </a:pPr>
            <a:r>
              <a:rPr lang="es-ES" sz="2400" b="1" dirty="0"/>
              <a:t>En </a:t>
            </a:r>
            <a:r>
              <a:rPr lang="es-ES" sz="2400" b="1" dirty="0"/>
              <a:t>esta fase lo primordial será obtener la lista de requerimientos y funcionalidades acordadas de cada una de las áreas de la empresa para la implementación y así mismo dicho listado debe ser validado por cada responsable de área para proceder a la configuración de la solución de acuerdo a los procesos y procedimientos definidos.</a:t>
            </a:r>
            <a:endParaRPr lang="es-MX" sz="2400" b="1" dirty="0"/>
          </a:p>
          <a:p>
            <a:endParaRPr lang="es-MX" dirty="0"/>
          </a:p>
        </p:txBody>
      </p:sp>
    </p:spTree>
    <p:extLst>
      <p:ext uri="{BB962C8B-B14F-4D97-AF65-F5344CB8AC3E}">
        <p14:creationId xmlns:p14="http://schemas.microsoft.com/office/powerpoint/2010/main" val="257868629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DISEÑO DEL PROYECTO </a:t>
            </a:r>
            <a:r>
              <a:rPr lang="es-ES" b="1" dirty="0" smtClean="0"/>
              <a:t>ERP</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En esta etapa de la implementación de ERP se realiza la configuración de la solución de acuerdo a los procesos, procedimientos y requerimientos que en la etapa anterior se definieron. </a:t>
            </a:r>
            <a:endParaRPr lang="es-MX" sz="2400" dirty="0"/>
          </a:p>
        </p:txBody>
      </p:sp>
    </p:spTree>
    <p:extLst>
      <p:ext uri="{BB962C8B-B14F-4D97-AF65-F5344CB8AC3E}">
        <p14:creationId xmlns:p14="http://schemas.microsoft.com/office/powerpoint/2010/main" val="211835724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PRUEBAS DEL PROYECTO </a:t>
            </a:r>
            <a:r>
              <a:rPr lang="es-ES" b="1" dirty="0" smtClean="0"/>
              <a:t>ERP</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Cuando se llega a este punto de la implementación, es el momento de validar si lo que se </a:t>
            </a:r>
            <a:r>
              <a:rPr lang="es-ES" sz="2400" b="1" dirty="0" smtClean="0"/>
              <a:t>definió </a:t>
            </a:r>
            <a:r>
              <a:rPr lang="es-ES" sz="2400" b="1" dirty="0"/>
              <a:t>en el análisis y planeación va de acuerdo al resultado obtenido. Esto se logra realizando escenarios de las operaciones reales de la empresa en situaciones que recreen las circunstancias del día a día</a:t>
            </a:r>
            <a:r>
              <a:rPr lang="es-ES" sz="2400" b="1" dirty="0" smtClean="0"/>
              <a:t>.</a:t>
            </a:r>
            <a:endParaRPr lang="es-MX" sz="2400" dirty="0"/>
          </a:p>
        </p:txBody>
      </p:sp>
    </p:spTree>
    <p:extLst>
      <p:ext uri="{BB962C8B-B14F-4D97-AF65-F5344CB8AC3E}">
        <p14:creationId xmlns:p14="http://schemas.microsoft.com/office/powerpoint/2010/main" val="27068732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lh5.googleusercontent.com/9cAiUp0g3Foa1ipWvS2ZxR-a9MD_c7Ih80uSmi723rbSNURPXCs9mAIkFcE22ytFW7KV-IpuiOgZRvxtxejNMnpob32gMPB2AOL--SZ_ltBFJo4VQxPdjlWWFrue_5jzUAbslULhlL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6260" y="4273381"/>
            <a:ext cx="2564904" cy="25649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55158" y="476672"/>
            <a:ext cx="3091312" cy="1196670"/>
          </a:xfrm>
        </p:spPr>
        <p:txBody>
          <a:bodyPr/>
          <a:lstStyle/>
          <a:p>
            <a:r>
              <a:rPr lang="es-MX" b="0" dirty="0"/>
              <a:t>OBJETIVO:</a:t>
            </a:r>
            <a:endParaRPr lang="es-MX" dirty="0"/>
          </a:p>
        </p:txBody>
      </p:sp>
      <p:sp>
        <p:nvSpPr>
          <p:cNvPr id="4" name="Text Placeholder 3"/>
          <p:cNvSpPr>
            <a:spLocks noGrp="1"/>
          </p:cNvSpPr>
          <p:nvPr>
            <p:ph type="body" sz="half" idx="2"/>
          </p:nvPr>
        </p:nvSpPr>
        <p:spPr>
          <a:xfrm>
            <a:off x="855158" y="2775992"/>
            <a:ext cx="5605263" cy="1939280"/>
          </a:xfrm>
        </p:spPr>
        <p:txBody>
          <a:bodyPr>
            <a:noAutofit/>
          </a:bodyPr>
          <a:lstStyle/>
          <a:p>
            <a:pPr algn="just"/>
            <a:r>
              <a:rPr lang="es-MX" sz="2000" dirty="0">
                <a:solidFill>
                  <a:schemeClr val="tx1"/>
                </a:solidFill>
                <a:latin typeface="Century Gothic" panose="020B0502020202020204" pitchFamily="34" charset="0"/>
              </a:rPr>
              <a:t>“Integrar en su línea de producción un Sistema de Planificación Empresarial para maximizar su productividad y eficiencia, optimizando tiempos de entrega y ganancias”</a:t>
            </a:r>
            <a:endParaRPr lang="es-MX" sz="2000" dirty="0">
              <a:solidFill>
                <a:schemeClr val="tx1"/>
              </a:solidFill>
              <a:latin typeface="Century Gothic" panose="020B0502020202020204" pitchFamily="34" charset="0"/>
            </a:endParaRPr>
          </a:p>
        </p:txBody>
      </p:sp>
      <p:pic>
        <p:nvPicPr>
          <p:cNvPr id="2052" name="Picture 4" descr="https://lh3.googleusercontent.com/d683FA3z36pLHis9jGYf1O6DfJs1tPLPheCVSg166ZMlDDXphAC6fw-oDKX1dUnwA9lAFFmi67CgQCE5EDcmJusDGpSy0zsO26w3Egu1SW9zZWSf9wGomyqBYECOJAf9Op0FM9LkY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8668" y="2209799"/>
            <a:ext cx="3071664" cy="307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3834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s-ES" b="1" dirty="0"/>
              <a:t>CAPACITACIÓN PARA UTILIZAR EL SITEMA </a:t>
            </a:r>
            <a:r>
              <a:rPr lang="es-ES" b="1" dirty="0" smtClean="0"/>
              <a:t>ERP</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Una vez realizadas las pruebas y mejoras, se procede a capacitar a todos los usuarios finales, aquí la motivación y participación de todos los involucrados muy importante ya que es cuando van a tener la experiencia real con el ERP y sobre todo se prepararán para dominar el uso de la solución</a:t>
            </a:r>
            <a:r>
              <a:rPr lang="es-ES" sz="2400" b="1" dirty="0" smtClean="0"/>
              <a:t>.</a:t>
            </a:r>
            <a:endParaRPr lang="es-MX" sz="2400" dirty="0"/>
          </a:p>
        </p:txBody>
      </p:sp>
    </p:spTree>
    <p:extLst>
      <p:ext uri="{BB962C8B-B14F-4D97-AF65-F5344CB8AC3E}">
        <p14:creationId xmlns:p14="http://schemas.microsoft.com/office/powerpoint/2010/main" val="23541506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LIBERACIÓN DEL </a:t>
            </a:r>
            <a:r>
              <a:rPr lang="es-ES" b="1" dirty="0" smtClean="0"/>
              <a:t>PROYECTO</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La etapa de liberación, que es la salida en vivo para que el personal pueda hacer uso de la herramienta en su totalidad con el apoyo del proveedor en la etapa inicial. Una vez terminada esta fase y cuando los usuarios ya manejan de manera eficiente la solución de acuerdo a las tareas asignadas, se inicia un proceso de mejora continua con el fin de optimizar el trabajo y obtener los resultados esperados en la etapa de preparación</a:t>
            </a:r>
            <a:r>
              <a:rPr lang="es-ES" sz="2400" b="1" dirty="0" smtClean="0"/>
              <a:t>.</a:t>
            </a:r>
            <a:endParaRPr lang="es-MX" sz="2400" dirty="0"/>
          </a:p>
        </p:txBody>
      </p:sp>
    </p:spTree>
    <p:extLst>
      <p:ext uri="{BB962C8B-B14F-4D97-AF65-F5344CB8AC3E}">
        <p14:creationId xmlns:p14="http://schemas.microsoft.com/office/powerpoint/2010/main" val="232453772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b="1" dirty="0"/>
              <a:t>¿Como se implementaran las </a:t>
            </a:r>
            <a:r>
              <a:rPr lang="es-ES" b="1" dirty="0" smtClean="0"/>
              <a:t>políticas </a:t>
            </a:r>
            <a:r>
              <a:rPr lang="es-ES" b="1" dirty="0"/>
              <a:t>de la información</a:t>
            </a:r>
            <a:r>
              <a:rPr lang="es-ES" b="1" dirty="0" smtClean="0"/>
              <a:t>?</a:t>
            </a:r>
            <a:endParaRPr lang="es-MX" dirty="0"/>
          </a:p>
        </p:txBody>
      </p:sp>
      <p:sp>
        <p:nvSpPr>
          <p:cNvPr id="3" name="Content Placeholder 2"/>
          <p:cNvSpPr>
            <a:spLocks noGrp="1"/>
          </p:cNvSpPr>
          <p:nvPr>
            <p:ph idx="1"/>
          </p:nvPr>
        </p:nvSpPr>
        <p:spPr/>
        <p:txBody>
          <a:bodyPr/>
          <a:lstStyle/>
          <a:p>
            <a:r>
              <a:rPr lang="es-ES" b="1" dirty="0"/>
              <a:t>“Target normas: </a:t>
            </a:r>
            <a:r>
              <a:rPr lang="es-ES" b="1" dirty="0" smtClean="0"/>
              <a:t>27001 y </a:t>
            </a:r>
            <a:r>
              <a:rPr lang="es-ES" b="1" dirty="0"/>
              <a:t>25999-2”</a:t>
            </a:r>
            <a:endParaRPr lang="es-MX" dirty="0"/>
          </a:p>
          <a:p>
            <a:r>
              <a:rPr lang="es-ES" b="1" dirty="0"/>
              <a:t>Se implementaran con 7 pasos…. Y algo mas</a:t>
            </a:r>
            <a:r>
              <a:rPr lang="es-ES" b="1" dirty="0" smtClean="0"/>
              <a:t>:</a:t>
            </a:r>
            <a:endParaRPr lang="es-MX" dirty="0"/>
          </a:p>
        </p:txBody>
      </p:sp>
    </p:spTree>
    <p:extLst>
      <p:ext uri="{BB962C8B-B14F-4D97-AF65-F5344CB8AC3E}">
        <p14:creationId xmlns:p14="http://schemas.microsoft.com/office/powerpoint/2010/main" val="257222742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Estudiar los </a:t>
            </a:r>
            <a:r>
              <a:rPr lang="es-ES" b="1" dirty="0" smtClean="0"/>
              <a:t>requisitos</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Primero debe estudiar muy detalladamente diversos requisitos: ¿Hay alguna legislación que requiera incluir algo específico por escrito? ¿O, tal vez, un contrato con su cliente? ¿O alguna otra política de alto nivel que ya exista en su organización</a:t>
            </a:r>
            <a:r>
              <a:rPr lang="es-ES" sz="2400" b="1" dirty="0" smtClean="0"/>
              <a:t>?</a:t>
            </a:r>
            <a:endParaRPr lang="es-MX" sz="2400" dirty="0"/>
          </a:p>
        </p:txBody>
      </p:sp>
    </p:spTree>
    <p:extLst>
      <p:ext uri="{BB962C8B-B14F-4D97-AF65-F5344CB8AC3E}">
        <p14:creationId xmlns:p14="http://schemas.microsoft.com/office/powerpoint/2010/main" val="179445255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s-ES" b="1" dirty="0"/>
              <a:t>Tomar en cuenta los resultados de su evaluación de </a:t>
            </a:r>
            <a:r>
              <a:rPr lang="es-ES" b="1" dirty="0" smtClean="0"/>
              <a:t>riesgos</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La evaluación de riesgos determinará qué temas debe abordar en su documento, pero también en qué grado; por ejemplo, es posible que necesite decidir si clasificará su información de acuerdo a su confidencialidad y, en ese caso, si necesita dos, tres o cuatro niveles de confidencialidad</a:t>
            </a:r>
            <a:r>
              <a:rPr lang="es-ES" sz="2400" b="1" dirty="0" smtClean="0"/>
              <a:t>.</a:t>
            </a:r>
            <a:endParaRPr lang="es-MX" sz="2400" dirty="0"/>
          </a:p>
        </p:txBody>
      </p:sp>
    </p:spTree>
    <p:extLst>
      <p:ext uri="{BB962C8B-B14F-4D97-AF65-F5344CB8AC3E}">
        <p14:creationId xmlns:p14="http://schemas.microsoft.com/office/powerpoint/2010/main" val="18290138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s-ES" b="1" dirty="0"/>
              <a:t>Optimizar y alinear sus </a:t>
            </a:r>
            <a:r>
              <a:rPr lang="es-ES" b="1" dirty="0" smtClean="0"/>
              <a:t>documentos</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Es mucho más sencillo administrar un documento, especialmente si el grupo de lectores al que se dirige es el </a:t>
            </a:r>
            <a:r>
              <a:rPr lang="es-ES" sz="2400" b="1" dirty="0" smtClean="0"/>
              <a:t>mismo</a:t>
            </a:r>
            <a:r>
              <a:rPr lang="es-MX" sz="2400" dirty="0" smtClean="0"/>
              <a:t>.</a:t>
            </a:r>
            <a:endParaRPr lang="es-MX" sz="2400" dirty="0"/>
          </a:p>
        </p:txBody>
      </p:sp>
    </p:spTree>
    <p:extLst>
      <p:ext uri="{BB962C8B-B14F-4D97-AF65-F5344CB8AC3E}">
        <p14:creationId xmlns:p14="http://schemas.microsoft.com/office/powerpoint/2010/main" val="3945424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Estructurar el </a:t>
            </a:r>
            <a:r>
              <a:rPr lang="es-ES" b="1" dirty="0" smtClean="0"/>
              <a:t>documento</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Hay que tener cuidado de respetar las normas de su empresa para darle un formato al documento; es posible que ya haya una plantilla con fuentes, encabezados, pies de páginas y demás aspectos predeterminados</a:t>
            </a:r>
            <a:r>
              <a:rPr lang="es-ES" sz="2400" b="1" dirty="0" smtClean="0"/>
              <a:t>.</a:t>
            </a:r>
            <a:endParaRPr lang="es-MX" sz="2400" dirty="0"/>
          </a:p>
        </p:txBody>
      </p:sp>
    </p:spTree>
    <p:extLst>
      <p:ext uri="{BB962C8B-B14F-4D97-AF65-F5344CB8AC3E}">
        <p14:creationId xmlns:p14="http://schemas.microsoft.com/office/powerpoint/2010/main" val="176285552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Redactar el </a:t>
            </a:r>
            <a:r>
              <a:rPr lang="es-ES" b="1" dirty="0" smtClean="0"/>
              <a:t>documento</a:t>
            </a:r>
            <a:endParaRPr lang="es-MX" dirty="0"/>
          </a:p>
        </p:txBody>
      </p:sp>
      <p:sp>
        <p:nvSpPr>
          <p:cNvPr id="3" name="Content Placeholder 2"/>
          <p:cNvSpPr>
            <a:spLocks noGrp="1"/>
          </p:cNvSpPr>
          <p:nvPr>
            <p:ph idx="1"/>
          </p:nvPr>
        </p:nvSpPr>
        <p:spPr/>
        <p:txBody>
          <a:bodyPr>
            <a:normAutofit/>
          </a:bodyPr>
          <a:lstStyle/>
          <a:p>
            <a:pPr marL="228531" lvl="1">
              <a:buFont typeface="Arial" panose="020B0604020202020204" pitchFamily="34" charset="0"/>
              <a:buChar char="•"/>
            </a:pPr>
            <a:r>
              <a:rPr lang="es-ES" sz="2400" b="1" dirty="0"/>
              <a:t>El criterio general es que cuanto más pequeña sea la organización y menores sean los riesgos, menos complejo será su documento</a:t>
            </a:r>
            <a:r>
              <a:rPr lang="es-ES" sz="2400" b="1" dirty="0" smtClean="0"/>
              <a:t>.</a:t>
            </a:r>
            <a:endParaRPr lang="es-MX" sz="2400" dirty="0"/>
          </a:p>
        </p:txBody>
      </p:sp>
    </p:spTree>
    <p:extLst>
      <p:ext uri="{BB962C8B-B14F-4D97-AF65-F5344CB8AC3E}">
        <p14:creationId xmlns:p14="http://schemas.microsoft.com/office/powerpoint/2010/main" val="167771182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s-ES" b="1" dirty="0"/>
              <a:t>Conseguir la aprobación del </a:t>
            </a:r>
            <a:r>
              <a:rPr lang="es-ES" b="1" dirty="0" smtClean="0"/>
              <a:t>documento</a:t>
            </a:r>
            <a:endParaRPr lang="es-MX" dirty="0"/>
          </a:p>
        </p:txBody>
      </p:sp>
      <p:sp>
        <p:nvSpPr>
          <p:cNvPr id="3" name="Content Placeholder 2"/>
          <p:cNvSpPr>
            <a:spLocks noGrp="1"/>
          </p:cNvSpPr>
          <p:nvPr>
            <p:ph idx="1"/>
          </p:nvPr>
        </p:nvSpPr>
        <p:spPr/>
        <p:txBody>
          <a:bodyPr>
            <a:normAutofit/>
          </a:bodyPr>
          <a:lstStyle/>
          <a:p>
            <a:pPr marL="228531" lvl="1">
              <a:buFont typeface="Arial" panose="020B0604020202020204" pitchFamily="34" charset="0"/>
              <a:buChar char="•"/>
            </a:pPr>
            <a:r>
              <a:rPr lang="es-ES" sz="2400" b="1" dirty="0"/>
              <a:t>Si usted no es un funcionario de alto rango en su empresa, no tendrá autoridad para hacer cumplir este documento</a:t>
            </a:r>
            <a:r>
              <a:rPr lang="es-ES" sz="2400" b="1" dirty="0" smtClean="0"/>
              <a:t>.</a:t>
            </a:r>
            <a:endParaRPr lang="es-MX" sz="2400" dirty="0"/>
          </a:p>
        </p:txBody>
      </p:sp>
    </p:spTree>
    <p:extLst>
      <p:ext uri="{BB962C8B-B14F-4D97-AF65-F5344CB8AC3E}">
        <p14:creationId xmlns:p14="http://schemas.microsoft.com/office/powerpoint/2010/main" val="69709587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s-ES" b="1" dirty="0"/>
              <a:t>Capacitación y concienciación de sus </a:t>
            </a:r>
            <a:r>
              <a:rPr lang="es-ES" b="1" dirty="0" smtClean="0"/>
              <a:t>empleados</a:t>
            </a:r>
            <a:endParaRPr lang="es-MX" dirty="0"/>
          </a:p>
        </p:txBody>
      </p:sp>
      <p:sp>
        <p:nvSpPr>
          <p:cNvPr id="3" name="Content Placeholder 2"/>
          <p:cNvSpPr>
            <a:spLocks noGrp="1"/>
          </p:cNvSpPr>
          <p:nvPr>
            <p:ph idx="1"/>
          </p:nvPr>
        </p:nvSpPr>
        <p:spPr/>
        <p:txBody>
          <a:bodyPr>
            <a:normAutofit/>
          </a:bodyPr>
          <a:lstStyle/>
          <a:p>
            <a:pPr marL="228531" lvl="1" algn="just">
              <a:buFont typeface="Arial" panose="020B0604020202020204" pitchFamily="34" charset="0"/>
              <a:buChar char="•"/>
            </a:pPr>
            <a:r>
              <a:rPr lang="es-ES" sz="2400" b="1" dirty="0"/>
              <a:t>Es muy importante explicarles a sus empleados por qué es necesaria esta política o procedimiento, por qué es bueno no solamente para la empresa sino también para ellos mismos</a:t>
            </a:r>
            <a:r>
              <a:rPr lang="es-ES" sz="2400" b="1" dirty="0" smtClean="0"/>
              <a:t>.</a:t>
            </a:r>
            <a:endParaRPr lang="es-MX" sz="2400" dirty="0"/>
          </a:p>
        </p:txBody>
      </p:sp>
    </p:spTree>
    <p:extLst>
      <p:ext uri="{BB962C8B-B14F-4D97-AF65-F5344CB8AC3E}">
        <p14:creationId xmlns:p14="http://schemas.microsoft.com/office/powerpoint/2010/main" val="208555722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smtClean="0"/>
              <a:t>Nota</a:t>
            </a:r>
            <a:endParaRPr lang="en-US" dirty="0"/>
          </a:p>
        </p:txBody>
      </p:sp>
      <p:sp>
        <p:nvSpPr>
          <p:cNvPr id="3" name="Content Placeholder 2"/>
          <p:cNvSpPr>
            <a:spLocks noGrp="1"/>
          </p:cNvSpPr>
          <p:nvPr>
            <p:ph idx="1"/>
          </p:nvPr>
        </p:nvSpPr>
        <p:spPr>
          <a:xfrm>
            <a:off x="1251352" y="2286003"/>
            <a:ext cx="10175671" cy="1647054"/>
          </a:xfrm>
        </p:spPr>
        <p:txBody>
          <a:bodyPr/>
          <a:lstStyle/>
          <a:p>
            <a:pPr algn="just"/>
            <a:r>
              <a:rPr lang="es-MX" dirty="0">
                <a:latin typeface="Century Gothic" panose="020B0502020202020204" pitchFamily="34" charset="0"/>
              </a:rPr>
              <a:t>El </a:t>
            </a:r>
            <a:r>
              <a:rPr lang="es-MX" dirty="0" smtClean="0">
                <a:latin typeface="Century Gothic" panose="020B0502020202020204" pitchFamily="34" charset="0"/>
              </a:rPr>
              <a:t>análisis </a:t>
            </a:r>
            <a:r>
              <a:rPr lang="es-MX" dirty="0">
                <a:latin typeface="Century Gothic" panose="020B0502020202020204" pitchFamily="34" charset="0"/>
              </a:rPr>
              <a:t>de requerimientos, catálogos completos de riesgos/activos, simulaciones de riesgos, establecimiento de escenarios y el documento de política de Seguridad con los controles necesarios para asegurar la información se encuentran en dentro de la respectiva documentación.</a:t>
            </a:r>
            <a:endParaRPr lang="en-US" dirty="0">
              <a:latin typeface="Century Gothic" panose="020B0502020202020204" pitchFamily="34" charset="0"/>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s-ES" b="1" dirty="0"/>
              <a:t>Algo mas</a:t>
            </a:r>
            <a:endParaRPr lang="es-MX" dirty="0"/>
          </a:p>
        </p:txBody>
      </p:sp>
      <p:sp>
        <p:nvSpPr>
          <p:cNvPr id="3" name="Content Placeholder 2"/>
          <p:cNvSpPr>
            <a:spLocks noGrp="1"/>
          </p:cNvSpPr>
          <p:nvPr>
            <p:ph idx="1"/>
          </p:nvPr>
        </p:nvSpPr>
        <p:spPr/>
        <p:txBody>
          <a:bodyPr>
            <a:normAutofit/>
          </a:bodyPr>
          <a:lstStyle/>
          <a:p>
            <a:pPr marL="457063" lvl="1" indent="0" algn="just">
              <a:buNone/>
            </a:pPr>
            <a:r>
              <a:rPr lang="es-ES" sz="2400" b="1" dirty="0"/>
              <a:t>Alguien debe velar por que este documento sea actualizado y mejorado, en caso contrario, nadie lo seguirá teniendo en cuenta; y esa persona es, generalmente, la misma que lo ha redactado</a:t>
            </a:r>
            <a:r>
              <a:rPr lang="es-ES" sz="2400" b="1" dirty="0" smtClean="0"/>
              <a:t>.</a:t>
            </a:r>
            <a:endParaRPr lang="es-MX" sz="2400" dirty="0"/>
          </a:p>
        </p:txBody>
      </p:sp>
    </p:spTree>
    <p:extLst>
      <p:ext uri="{BB962C8B-B14F-4D97-AF65-F5344CB8AC3E}">
        <p14:creationId xmlns:p14="http://schemas.microsoft.com/office/powerpoint/2010/main" val="304683322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Organigrama</a:t>
            </a:r>
            <a:endParaRPr lang="es-MX" dirty="0"/>
          </a:p>
        </p:txBody>
      </p:sp>
      <p:pic>
        <p:nvPicPr>
          <p:cNvPr id="4" name="Image2"/>
          <p:cNvPicPr>
            <a:picLocks noGrp="1"/>
          </p:cNvPicPr>
          <p:nvPr>
            <p:ph idx="1"/>
          </p:nvPr>
        </p:nvPicPr>
        <p:blipFill>
          <a:blip r:embed="rId2"/>
          <a:srcRect l="9836" t="17104" r="4463"/>
          <a:stretch>
            <a:fillRect/>
          </a:stretch>
        </p:blipFill>
        <p:spPr bwMode="auto">
          <a:xfrm>
            <a:off x="2794051" y="2286000"/>
            <a:ext cx="7089673" cy="3594100"/>
          </a:xfrm>
          <a:prstGeom prst="rect">
            <a:avLst/>
          </a:prstGeom>
        </p:spPr>
      </p:pic>
    </p:spTree>
    <p:extLst>
      <p:ext uri="{BB962C8B-B14F-4D97-AF65-F5344CB8AC3E}">
        <p14:creationId xmlns:p14="http://schemas.microsoft.com/office/powerpoint/2010/main" val="61634633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Instrumentos</a:t>
            </a:r>
            <a:endParaRPr lang="es-MX" dirty="0"/>
          </a:p>
        </p:txBody>
      </p:sp>
      <p:sp>
        <p:nvSpPr>
          <p:cNvPr id="3" name="Content Placeholder 2"/>
          <p:cNvSpPr>
            <a:spLocks noGrp="1"/>
          </p:cNvSpPr>
          <p:nvPr>
            <p:ph idx="1"/>
          </p:nvPr>
        </p:nvSpPr>
        <p:spPr/>
        <p:txBody>
          <a:bodyPr/>
          <a:lstStyle/>
          <a:p>
            <a:pPr marL="0" indent="0">
              <a:buNone/>
            </a:pPr>
            <a:r>
              <a:rPr lang="es-MX" smtClean="0"/>
              <a:t>...</a:t>
            </a:r>
            <a:endParaRPr lang="es-MX"/>
          </a:p>
        </p:txBody>
      </p:sp>
    </p:spTree>
    <p:extLst>
      <p:ext uri="{BB962C8B-B14F-4D97-AF65-F5344CB8AC3E}">
        <p14:creationId xmlns:p14="http://schemas.microsoft.com/office/powerpoint/2010/main" val="33709633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smtClean="0"/>
              <a:t>¿Que </a:t>
            </a:r>
            <a:r>
              <a:rPr lang="es-MX" dirty="0"/>
              <a:t>tipo de información alimenta al sistema</a:t>
            </a:r>
            <a:r>
              <a:rPr lang="es-MX" dirty="0" smtClean="0"/>
              <a:t>?</a:t>
            </a:r>
            <a:endParaRPr lang="en-US" dirty="0"/>
          </a:p>
        </p:txBody>
      </p:sp>
      <p:sp>
        <p:nvSpPr>
          <p:cNvPr id="3" name="Content Placeholder 2"/>
          <p:cNvSpPr>
            <a:spLocks noGrp="1"/>
          </p:cNvSpPr>
          <p:nvPr>
            <p:ph idx="1"/>
          </p:nvPr>
        </p:nvSpPr>
        <p:spPr/>
        <p:txBody>
          <a:bodyPr/>
          <a:lstStyle/>
          <a:p>
            <a:r>
              <a:rPr lang="es-MX" dirty="0">
                <a:latin typeface="Century Gothic" panose="020B0502020202020204" pitchFamily="34" charset="0"/>
              </a:rPr>
              <a:t>Información clasificada  acerca de los clientes (datos personales</a:t>
            </a:r>
            <a:r>
              <a:rPr lang="es-MX" dirty="0" smtClean="0">
                <a:latin typeface="Century Gothic" panose="020B0502020202020204" pitchFamily="34" charset="0"/>
              </a:rPr>
              <a:t>).</a:t>
            </a:r>
          </a:p>
          <a:p>
            <a:r>
              <a:rPr lang="es-MX" dirty="0">
                <a:latin typeface="Century Gothic" panose="020B0502020202020204" pitchFamily="34" charset="0"/>
              </a:rPr>
              <a:t>Información acerca de los servicios ofrecidos</a:t>
            </a:r>
            <a:r>
              <a:rPr lang="es-MX" dirty="0" smtClean="0">
                <a:latin typeface="Century Gothic" panose="020B0502020202020204" pitchFamily="34" charset="0"/>
              </a:rPr>
              <a:t>.</a:t>
            </a:r>
          </a:p>
          <a:p>
            <a:r>
              <a:rPr lang="es-MX" dirty="0">
                <a:latin typeface="Century Gothic" panose="020B0502020202020204" pitchFamily="34" charset="0"/>
              </a:rPr>
              <a:t>Catálogos de </a:t>
            </a:r>
            <a:r>
              <a:rPr lang="es-MX" dirty="0" smtClean="0">
                <a:latin typeface="Century Gothic" panose="020B0502020202020204" pitchFamily="34" charset="0"/>
              </a:rPr>
              <a:t>almacén</a:t>
            </a:r>
          </a:p>
          <a:p>
            <a:r>
              <a:rPr lang="es-MX" dirty="0">
                <a:latin typeface="Century Gothic" panose="020B0502020202020204" pitchFamily="34" charset="0"/>
              </a:rPr>
              <a:t>Información </a:t>
            </a:r>
            <a:r>
              <a:rPr lang="es-MX" dirty="0" smtClean="0">
                <a:latin typeface="Century Gothic" panose="020B0502020202020204" pitchFamily="34" charset="0"/>
              </a:rPr>
              <a:t>contable</a:t>
            </a:r>
          </a:p>
          <a:p>
            <a:r>
              <a:rPr lang="es-MX" dirty="0">
                <a:latin typeface="Century Gothic" panose="020B0502020202020204" pitchFamily="34" charset="0"/>
              </a:rPr>
              <a:t>Información sobre los empleados</a:t>
            </a:r>
            <a:endParaRPr lang="en-US" dirty="0">
              <a:latin typeface="Century Gothic" panose="020B0502020202020204" pitchFamily="34" charset="0"/>
            </a:endParaRP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FASE 1</a:t>
            </a:r>
            <a:endParaRPr lang="en-US" dirty="0"/>
          </a:p>
        </p:txBody>
      </p:sp>
      <p:sp>
        <p:nvSpPr>
          <p:cNvPr id="3" name="Content Placeholder 2"/>
          <p:cNvSpPr>
            <a:spLocks noGrp="1"/>
          </p:cNvSpPr>
          <p:nvPr>
            <p:ph type="subTitle" idx="1"/>
          </p:nvPr>
        </p:nvSpPr>
        <p:spPr/>
        <p:txBody>
          <a:bodyPr>
            <a:normAutofit/>
          </a:bodyPr>
          <a:lstStyle/>
          <a:p>
            <a:r>
              <a:rPr lang="es-MX" b="0" dirty="0"/>
              <a:t>SE DEBEN IDENTIDICAR LOS PRINCIPALES ACTIVOS DE LA EMPRESA Y SU VALOR(VA</a:t>
            </a:r>
            <a:r>
              <a:rPr lang="es-MX" b="0" dirty="0" smtClean="0"/>
              <a:t>).</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014292" y="1196752"/>
            <a:ext cx="2664295" cy="4708748"/>
          </a:xfrm>
          <a:prstGeom prst="rect">
            <a:avLst/>
          </a:prstGeom>
          <a:solidFill>
            <a:srgbClr val="FFC000"/>
          </a:solidFill>
        </p:spPr>
        <p:txBody>
          <a:bodyPr vert="horz" lIns="91440" tIns="45720" rIns="91440" bIns="45720" rtlCol="0">
            <a:normAutofit/>
          </a:bodyPr>
          <a:lst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s-MX" dirty="0">
                <a:solidFill>
                  <a:schemeClr val="bg1"/>
                </a:solidFill>
              </a:rPr>
              <a:t>Se tomaron criterios tales como: </a:t>
            </a:r>
            <a:r>
              <a:rPr lang="es-MX" dirty="0" smtClean="0">
                <a:solidFill>
                  <a:schemeClr val="bg1"/>
                </a:solidFill>
              </a:rPr>
              <a:t/>
            </a:r>
            <a:br>
              <a:rPr lang="es-MX" dirty="0" smtClean="0">
                <a:solidFill>
                  <a:schemeClr val="bg1"/>
                </a:solidFill>
              </a:rPr>
            </a:br>
            <a:r>
              <a:rPr lang="es-MX" dirty="0" smtClean="0">
                <a:solidFill>
                  <a:schemeClr val="bg1"/>
                </a:solidFill>
              </a:rPr>
              <a:t/>
            </a:r>
            <a:br>
              <a:rPr lang="es-MX" dirty="0" smtClean="0">
                <a:solidFill>
                  <a:schemeClr val="bg1"/>
                </a:solidFill>
              </a:rPr>
            </a:br>
            <a:r>
              <a:rPr lang="es-MX" dirty="0" smtClean="0">
                <a:solidFill>
                  <a:schemeClr val="bg1"/>
                </a:solidFill>
              </a:rPr>
              <a:t/>
            </a:r>
            <a:br>
              <a:rPr lang="es-MX" dirty="0" smtClean="0">
                <a:solidFill>
                  <a:schemeClr val="bg1"/>
                </a:solidFill>
              </a:rPr>
            </a:br>
            <a:endParaRPr lang="es-MX" dirty="0">
              <a:solidFill>
                <a:schemeClr val="bg1"/>
              </a:solidFill>
            </a:endParaRPr>
          </a:p>
          <a:p>
            <a:pPr algn="just"/>
            <a:r>
              <a:rPr lang="es-MX" dirty="0" smtClean="0">
                <a:solidFill>
                  <a:schemeClr val="bg1"/>
                </a:solidFill>
              </a:rPr>
              <a:t>VA = Costo </a:t>
            </a:r>
            <a:r>
              <a:rPr lang="es-MX" dirty="0">
                <a:solidFill>
                  <a:schemeClr val="bg1"/>
                </a:solidFill>
              </a:rPr>
              <a:t>de </a:t>
            </a:r>
            <a:r>
              <a:rPr lang="es-MX" dirty="0" smtClean="0">
                <a:solidFill>
                  <a:schemeClr val="bg1"/>
                </a:solidFill>
              </a:rPr>
              <a:t>adquisición </a:t>
            </a:r>
            <a:r>
              <a:rPr lang="es-MX" dirty="0">
                <a:solidFill>
                  <a:schemeClr val="bg1"/>
                </a:solidFill>
              </a:rPr>
              <a:t>+ Costo de mantenimiento + Valor de la empresa en el mercado</a:t>
            </a:r>
            <a:endParaRPr lang="en-US" dirty="0">
              <a:solidFill>
                <a:schemeClr val="bg1"/>
              </a:solidFill>
            </a:endParaRPr>
          </a:p>
        </p:txBody>
      </p:sp>
      <p:pic>
        <p:nvPicPr>
          <p:cNvPr id="3076" name="Picture 4" descr="https://lh3.googleusercontent.com/fD1_Bh2sJeyBNVYeNfUrM40Kf2hVIaRFL2v7AyFbiVc1O_-3bg-yNWAM6IAyNSv4uilkBXCxKLm1eLrFjux61l6fUy5J_HGUQe_ofmthyre4wQZ3rCO5XT8uh8CcfXQVoPDEy7yysUw"/>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51352" y="1196752"/>
            <a:ext cx="3369424" cy="4723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3.googleusercontent.com/tWq0ZIjE_bNcKWttG47Bs_NTtGoBIS91ycoqJtBeKVLFPDHptFXu3WJ-okXiYks27qK3FmmNn6Dcec_U4yw3q_28iRZQbU7mikE_xX6UJK6DBBgO_QiS0jDE0W4K-I2bXIFNd53PAj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057597" y="1196752"/>
            <a:ext cx="2933359" cy="470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4292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Tablas usadas para el calculo del valor del activo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7227773"/>
              </p:ext>
            </p:extLst>
          </p:nvPr>
        </p:nvGraphicFramePr>
        <p:xfrm>
          <a:off x="2133972" y="2132856"/>
          <a:ext cx="8724900" cy="922020"/>
        </p:xfrm>
        <a:graphic>
          <a:graphicData uri="http://schemas.openxmlformats.org/drawingml/2006/table">
            <a:tbl>
              <a:tblPr/>
              <a:tblGrid>
                <a:gridCol w="390525"/>
                <a:gridCol w="771525"/>
                <a:gridCol w="1247775"/>
                <a:gridCol w="1371600"/>
                <a:gridCol w="1266825"/>
                <a:gridCol w="1495425"/>
                <a:gridCol w="1266825"/>
                <a:gridCol w="914400"/>
              </a:tblGrid>
              <a:tr h="381000">
                <a:tc>
                  <a:txBody>
                    <a:bodyPr/>
                    <a:lstStyle/>
                    <a:p>
                      <a:pPr rtl="0" fontAlgn="t">
                        <a:spcBef>
                          <a:spcPts val="0"/>
                        </a:spcBef>
                        <a:spcAft>
                          <a:spcPts val="0"/>
                        </a:spcAft>
                      </a:pPr>
                      <a:r>
                        <a:rPr lang="es-MX" sz="1200" b="0" i="0" u="none" strike="noStrike">
                          <a:solidFill>
                            <a:srgbClr val="FFFFFF"/>
                          </a:solidFill>
                          <a:effectLst/>
                          <a:latin typeface="Arial" panose="020B0604020202020204" pitchFamily="34" charset="0"/>
                        </a:rPr>
                        <a:t>ID</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c>
                  <a:txBody>
                    <a:bodyPr/>
                    <a:lstStyle/>
                    <a:p>
                      <a:pPr rtl="0" fontAlgn="t">
                        <a:spcBef>
                          <a:spcPts val="0"/>
                        </a:spcBef>
                        <a:spcAft>
                          <a:spcPts val="0"/>
                        </a:spcAft>
                      </a:pPr>
                      <a:r>
                        <a:rPr lang="es-MX" sz="1200" b="0" i="0" u="none" strike="noStrike">
                          <a:solidFill>
                            <a:srgbClr val="FFFFFF"/>
                          </a:solidFill>
                          <a:effectLst/>
                          <a:latin typeface="Arial" panose="020B0604020202020204" pitchFamily="34" charset="0"/>
                        </a:rPr>
                        <a:t>ACTIVO</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c>
                  <a:txBody>
                    <a:bodyPr/>
                    <a:lstStyle/>
                    <a:p>
                      <a:pPr rtl="0" fontAlgn="t">
                        <a:spcBef>
                          <a:spcPts val="0"/>
                        </a:spcBef>
                        <a:spcAft>
                          <a:spcPts val="0"/>
                        </a:spcAft>
                      </a:pPr>
                      <a:r>
                        <a:rPr lang="es-MX" sz="1200" b="0" i="0" u="none" strike="noStrike">
                          <a:solidFill>
                            <a:srgbClr val="FFFFFF"/>
                          </a:solidFill>
                          <a:effectLst/>
                          <a:latin typeface="Arial" panose="020B0604020202020204" pitchFamily="34" charset="0"/>
                        </a:rPr>
                        <a:t>DESCRIPCIÒN</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c>
                  <a:txBody>
                    <a:bodyPr/>
                    <a:lstStyle/>
                    <a:p>
                      <a:pPr rtl="0" fontAlgn="t">
                        <a:spcBef>
                          <a:spcPts val="0"/>
                        </a:spcBef>
                        <a:spcAft>
                          <a:spcPts val="0"/>
                        </a:spcAft>
                      </a:pPr>
                      <a:r>
                        <a:rPr lang="es-MX" sz="1200" b="0" i="0" u="none" strike="noStrike">
                          <a:solidFill>
                            <a:srgbClr val="FFFFFF"/>
                          </a:solidFill>
                          <a:effectLst/>
                          <a:latin typeface="Arial" panose="020B0604020202020204" pitchFamily="34" charset="0"/>
                        </a:rPr>
                        <a:t>CLASIFICACIÒN</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c>
                  <a:txBody>
                    <a:bodyPr/>
                    <a:lstStyle/>
                    <a:p>
                      <a:pPr rtl="0" fontAlgn="t">
                        <a:spcBef>
                          <a:spcPts val="0"/>
                        </a:spcBef>
                        <a:spcAft>
                          <a:spcPts val="0"/>
                        </a:spcAft>
                      </a:pPr>
                      <a:r>
                        <a:rPr lang="es-MX" sz="1200" b="0" i="0" u="none" strike="noStrike">
                          <a:solidFill>
                            <a:srgbClr val="FFFFFF"/>
                          </a:solidFill>
                          <a:effectLst/>
                          <a:latin typeface="Arial" panose="020B0604020202020204" pitchFamily="34" charset="0"/>
                        </a:rPr>
                        <a:t>VALOR DE ADQUISICIÒN EN PESOS</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c>
                  <a:txBody>
                    <a:bodyPr/>
                    <a:lstStyle/>
                    <a:p>
                      <a:pPr rtl="0" fontAlgn="t">
                        <a:spcBef>
                          <a:spcPts val="0"/>
                        </a:spcBef>
                        <a:spcAft>
                          <a:spcPts val="0"/>
                        </a:spcAft>
                      </a:pPr>
                      <a:r>
                        <a:rPr lang="es-MX" sz="1200" b="0" i="0" u="none" strike="noStrike">
                          <a:solidFill>
                            <a:srgbClr val="FFFFFF"/>
                          </a:solidFill>
                          <a:effectLst/>
                          <a:latin typeface="Arial" panose="020B0604020202020204" pitchFamily="34" charset="0"/>
                        </a:rPr>
                        <a:t>COSTO DE MANTENIMIENTO ANUAL EN PESOS</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c>
                  <a:txBody>
                    <a:bodyPr/>
                    <a:lstStyle/>
                    <a:p>
                      <a:pPr rtl="0" fontAlgn="t">
                        <a:spcBef>
                          <a:spcPts val="0"/>
                        </a:spcBef>
                        <a:spcAft>
                          <a:spcPts val="0"/>
                        </a:spcAft>
                      </a:pPr>
                      <a:r>
                        <a:rPr lang="es-MX" sz="1200" b="0" i="0" u="none" strike="noStrike">
                          <a:solidFill>
                            <a:srgbClr val="FFFFFF"/>
                          </a:solidFill>
                          <a:effectLst/>
                          <a:latin typeface="Arial" panose="020B0604020202020204" pitchFamily="34" charset="0"/>
                        </a:rPr>
                        <a:t>VALOR DE LA EMPRESA EN EL MERCADO</a:t>
                      </a:r>
                      <a:endParaRPr lang="es-MX">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c>
                  <a:txBody>
                    <a:bodyPr/>
                    <a:lstStyle/>
                    <a:p>
                      <a:pPr rtl="0" fontAlgn="t">
                        <a:spcBef>
                          <a:spcPts val="0"/>
                        </a:spcBef>
                        <a:spcAft>
                          <a:spcPts val="0"/>
                        </a:spcAft>
                      </a:pPr>
                      <a:r>
                        <a:rPr lang="es-MX" sz="1200" b="0" i="0" u="none" strike="noStrike" dirty="0">
                          <a:solidFill>
                            <a:srgbClr val="FFFFFF"/>
                          </a:solidFill>
                          <a:effectLst/>
                          <a:latin typeface="Arial" panose="020B0604020202020204" pitchFamily="34" charset="0"/>
                        </a:rPr>
                        <a:t>VALOR DEL ACTIVO</a:t>
                      </a:r>
                      <a:endParaRPr lang="es-MX"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44336"/>
                    </a:solidFill>
                  </a:tcPr>
                </a:tc>
              </a:tr>
            </a:tbl>
          </a:graphicData>
        </a:graphic>
      </p:graphicFrame>
      <p:sp>
        <p:nvSpPr>
          <p:cNvPr id="5" name="Rectangle 1"/>
          <p:cNvSpPr>
            <a:spLocks noChangeArrowheads="1"/>
          </p:cNvSpPr>
          <p:nvPr/>
        </p:nvSpPr>
        <p:spPr bwMode="auto">
          <a:xfrm>
            <a:off x="157535" y="-1489184"/>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101" name="Picture 5" descr="2017-03-13.png"/>
          <p:cNvPicPr>
            <a:picLocks noChangeAspect="1" noChangeArrowheads="1"/>
          </p:cNvPicPr>
          <p:nvPr/>
        </p:nvPicPr>
        <p:blipFill rotWithShape="1">
          <a:blip r:embed="rId2">
            <a:extLst>
              <a:ext uri="{28A0092B-C50C-407E-A947-70E740481C1C}">
                <a14:useLocalDpi xmlns:a14="http://schemas.microsoft.com/office/drawing/2010/main" val="0"/>
              </a:ext>
            </a:extLst>
          </a:blip>
          <a:srcRect l="7755" t="22688" r="13734" b="15278"/>
          <a:stretch/>
        </p:blipFill>
        <p:spPr bwMode="auto">
          <a:xfrm>
            <a:off x="2710036" y="3212976"/>
            <a:ext cx="7560841" cy="326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MX" dirty="0"/>
              <a:t>FASE 2</a:t>
            </a:r>
            <a:endParaRPr lang="es-MX" dirty="0"/>
          </a:p>
        </p:txBody>
      </p:sp>
      <p:sp>
        <p:nvSpPr>
          <p:cNvPr id="5" name="Subtitle 4"/>
          <p:cNvSpPr>
            <a:spLocks noGrp="1"/>
          </p:cNvSpPr>
          <p:nvPr>
            <p:ph type="subTitle" idx="1"/>
          </p:nvPr>
        </p:nvSpPr>
        <p:spPr/>
        <p:txBody>
          <a:bodyPr>
            <a:normAutofit fontScale="85000" lnSpcReduction="20000"/>
          </a:bodyPr>
          <a:lstStyle/>
          <a:p>
            <a:r>
              <a:rPr lang="es-MX" b="0" dirty="0"/>
              <a:t>Se realizó un catálogo de Riesgos que nos ayudará a identificar riesgos y enlistarlos para posteriormente clasificarlos por activo</a:t>
            </a:r>
            <a:endParaRPr lang="es-MX" dirty="0"/>
          </a:p>
        </p:txBody>
      </p:sp>
    </p:spTree>
    <p:extLst>
      <p:ext uri="{BB962C8B-B14F-4D97-AF65-F5344CB8AC3E}">
        <p14:creationId xmlns:p14="http://schemas.microsoft.com/office/powerpoint/2010/main" val="38475048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3FFF1070-8794-47AC-90B7-1F2E078096F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TM10001106[[fn=Badge]]</Template>
  <TotalTime>58</TotalTime>
  <Words>1596</Words>
  <Application>Microsoft Office PowerPoint</Application>
  <PresentationFormat>Custom</PresentationFormat>
  <Paragraphs>141</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Adam</vt:lpstr>
      <vt:lpstr>Arial</vt:lpstr>
      <vt:lpstr>Century Gothic</vt:lpstr>
      <vt:lpstr>Droid Sans</vt:lpstr>
      <vt:lpstr>Gill Sans MT</vt:lpstr>
      <vt:lpstr>Impact</vt:lpstr>
      <vt:lpstr>Palatino Linotype</vt:lpstr>
      <vt:lpstr>Badge</vt:lpstr>
      <vt:lpstr>Maquimetalica</vt:lpstr>
      <vt:lpstr>PowerPoint Presentation</vt:lpstr>
      <vt:lpstr>OBJETIVO:</vt:lpstr>
      <vt:lpstr>Nota</vt:lpstr>
      <vt:lpstr>¿Que tipo de información alimenta al sistema?</vt:lpstr>
      <vt:lpstr>FASE 1</vt:lpstr>
      <vt:lpstr>PowerPoint Presentation</vt:lpstr>
      <vt:lpstr>Tablas usadas para el calculo del valor del activo</vt:lpstr>
      <vt:lpstr>FASE 2</vt:lpstr>
      <vt:lpstr>PowerPoint Presentation</vt:lpstr>
      <vt:lpstr>PowerPoint Presentation</vt:lpstr>
      <vt:lpstr>Tablas usadas para la clasificación y evaluación  de riesgos</vt:lpstr>
      <vt:lpstr>Tablas usadas para la clasificación y evaluación  de riesgos</vt:lpstr>
      <vt:lpstr>Tablas usadas para la clasificación y evaluación  de riesgos</vt:lpstr>
      <vt:lpstr>FASE 3</vt:lpstr>
      <vt:lpstr>Tablas usadas para la formulación de posibles escenarios</vt:lpstr>
      <vt:lpstr>FASE 4</vt:lpstr>
      <vt:lpstr>Propuestas de solución</vt:lpstr>
      <vt:lpstr>Estudio de Factibilidad</vt:lpstr>
      <vt:lpstr>Gráficas</vt:lpstr>
      <vt:lpstr>PowerPoint Presentation</vt:lpstr>
      <vt:lpstr>El proceso de análisis de riesgos es muy extenso y si en alguna de sus etapas no se realiza de forma organizada, esto puede llevar a un mal cálculo que nos daría falsa información acerca de qué tan impactante puede ser o no un riesgo, es por ello que hemos aprendido que tener una buena comunicación en cada fase del desarrollo del análisis de riesgos es sumamente importante.</vt:lpstr>
      <vt:lpstr>Política de seguridad de la información</vt:lpstr>
      <vt:lpstr>¿Como se implementaría el ERP?</vt:lpstr>
      <vt:lpstr>Etapas de la implementación:</vt:lpstr>
      <vt:lpstr>PLANEACIÓN DEL PROYECTO ERP</vt:lpstr>
      <vt:lpstr>ANÁLISIS DEL PROYECTO ERP</vt:lpstr>
      <vt:lpstr>DISEÑO DEL PROYECTO ERP</vt:lpstr>
      <vt:lpstr>PRUEBAS DEL PROYECTO ERP</vt:lpstr>
      <vt:lpstr>CAPACITACIÓN PARA UTILIZAR EL SITEMA ERP</vt:lpstr>
      <vt:lpstr>LIBERACIÓN DEL PROYECTO</vt:lpstr>
      <vt:lpstr>¿Como se implementaran las políticas de la información?</vt:lpstr>
      <vt:lpstr>Estudiar los requisitos</vt:lpstr>
      <vt:lpstr>Tomar en cuenta los resultados de su evaluación de riesgos</vt:lpstr>
      <vt:lpstr>Optimizar y alinear sus documentos</vt:lpstr>
      <vt:lpstr>Estructurar el documento</vt:lpstr>
      <vt:lpstr>Redactar el documento</vt:lpstr>
      <vt:lpstr>Conseguir la aprobación del documento</vt:lpstr>
      <vt:lpstr>Capacitación y concienciación de sus empleados</vt:lpstr>
      <vt:lpstr>Algo mas</vt:lpstr>
      <vt:lpstr>Organigrama</vt:lpstr>
      <vt:lpstr>Instrumentos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Maquimetalica</dc:title>
  <dc:creator>Sergio M. E.</dc:creator>
  <cp:lastModifiedBy>Sergio M. E.</cp:lastModifiedBy>
  <cp:revision>8</cp:revision>
  <dcterms:created xsi:type="dcterms:W3CDTF">2017-04-19T03:43:44Z</dcterms:created>
  <dcterms:modified xsi:type="dcterms:W3CDTF">2017-04-19T04:42:36Z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