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2"/>
  </p:notesMasterIdLst>
  <p:handoutMasterIdLst>
    <p:handoutMasterId r:id="rId43"/>
  </p:handoutMasterIdLst>
  <p:sldIdLst>
    <p:sldId id="399" r:id="rId3"/>
    <p:sldId id="426" r:id="rId4"/>
    <p:sldId id="445" r:id="rId5"/>
    <p:sldId id="427" r:id="rId6"/>
    <p:sldId id="428" r:id="rId7"/>
    <p:sldId id="429" r:id="rId8"/>
    <p:sldId id="408" r:id="rId9"/>
    <p:sldId id="412" r:id="rId10"/>
    <p:sldId id="414" r:id="rId11"/>
    <p:sldId id="430" r:id="rId12"/>
    <p:sldId id="413" r:id="rId13"/>
    <p:sldId id="446" r:id="rId14"/>
    <p:sldId id="447" r:id="rId15"/>
    <p:sldId id="431" r:id="rId16"/>
    <p:sldId id="448" r:id="rId17"/>
    <p:sldId id="449" r:id="rId18"/>
    <p:sldId id="436" r:id="rId19"/>
    <p:sldId id="437" r:id="rId20"/>
    <p:sldId id="435" r:id="rId21"/>
    <p:sldId id="415" r:id="rId22"/>
    <p:sldId id="432" r:id="rId23"/>
    <p:sldId id="433" r:id="rId24"/>
    <p:sldId id="434" r:id="rId25"/>
    <p:sldId id="423" r:id="rId26"/>
    <p:sldId id="425" r:id="rId27"/>
    <p:sldId id="438" r:id="rId28"/>
    <p:sldId id="441" r:id="rId29"/>
    <p:sldId id="440" r:id="rId30"/>
    <p:sldId id="439" r:id="rId31"/>
    <p:sldId id="442" r:id="rId32"/>
    <p:sldId id="416" r:id="rId33"/>
    <p:sldId id="418" r:id="rId34"/>
    <p:sldId id="443" r:id="rId35"/>
    <p:sldId id="419" r:id="rId36"/>
    <p:sldId id="444" r:id="rId37"/>
    <p:sldId id="450" r:id="rId38"/>
    <p:sldId id="420" r:id="rId39"/>
    <p:sldId id="421" r:id="rId40"/>
    <p:sldId id="422" r:id="rId41"/>
  </p:sldIdLst>
  <p:sldSz cx="9906000" cy="6858000" type="A4"/>
  <p:notesSz cx="7010400" cy="92964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  <p15:guide id="21" pos="3120">
          <p15:clr>
            <a:srgbClr val="A4A3A4"/>
          </p15:clr>
        </p15:guide>
        <p15:guide id="22" pos="779">
          <p15:clr>
            <a:srgbClr val="A4A3A4"/>
          </p15:clr>
        </p15:guide>
        <p15:guide id="23" pos="4992">
          <p15:clr>
            <a:srgbClr val="A4A3A4"/>
          </p15:clr>
        </p15:guide>
        <p15:guide id="24" pos="1013">
          <p15:clr>
            <a:srgbClr val="A4A3A4"/>
          </p15:clr>
        </p15:guide>
        <p15:guide id="25" pos="5695">
          <p15:clr>
            <a:srgbClr val="A4A3A4"/>
          </p15:clr>
        </p15:guide>
        <p15:guide id="26" pos="4758">
          <p15:clr>
            <a:srgbClr val="A4A3A4"/>
          </p15:clr>
        </p15:guide>
        <p15:guide id="27" pos="545">
          <p15:clr>
            <a:srgbClr val="A4A3A4"/>
          </p15:clr>
        </p15:guide>
        <p15:guide id="28" pos="5812">
          <p15:clr>
            <a:srgbClr val="A4A3A4"/>
          </p15:clr>
        </p15:guide>
        <p15:guide id="29" pos="2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7572"/>
    <a:srgbClr val="990000"/>
    <a:srgbClr val="FF0066"/>
    <a:srgbClr val="F79646"/>
    <a:srgbClr val="CC0066"/>
    <a:srgbClr val="A23043"/>
    <a:srgbClr val="17385F"/>
    <a:srgbClr val="307178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71" autoAdjust="0"/>
  </p:normalViewPr>
  <p:slideViewPr>
    <p:cSldViewPr showGuides="1">
      <p:cViewPr varScale="1">
        <p:scale>
          <a:sx n="107" d="100"/>
          <a:sy n="107" d="100"/>
        </p:scale>
        <p:origin x="1734" y="12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  <p:guide pos="3120"/>
        <p:guide pos="779"/>
        <p:guide pos="4992"/>
        <p:guide pos="1013"/>
        <p:guide pos="5695"/>
        <p:guide pos="4758"/>
        <p:guide pos="545"/>
        <p:guide pos="5812"/>
        <p:guide pos="2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54"/>
    </p:cViewPr>
  </p:sorterViewPr>
  <p:notesViewPr>
    <p:cSldViewPr showGuides="1">
      <p:cViewPr varScale="1">
        <p:scale>
          <a:sx n="87" d="100"/>
          <a:sy n="87" d="100"/>
        </p:scale>
        <p:origin x="-2154" y="-90"/>
      </p:cViewPr>
      <p:guideLst>
        <p:guide orient="horz" pos="2927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37840" cy="466434"/>
          </a:xfrm>
          <a:prstGeom prst="rect">
            <a:avLst/>
          </a:prstGeom>
        </p:spPr>
        <p:txBody>
          <a:bodyPr vert="horz" lIns="92131" tIns="46066" rIns="92131" bIns="46066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3"/>
            <a:ext cx="3037840" cy="466434"/>
          </a:xfrm>
          <a:prstGeom prst="rect">
            <a:avLst/>
          </a:prstGeom>
        </p:spPr>
        <p:txBody>
          <a:bodyPr vert="horz" lIns="92131" tIns="46066" rIns="92131" bIns="46066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3/9/2018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72"/>
            <a:ext cx="3037840" cy="466434"/>
          </a:xfrm>
          <a:prstGeom prst="rect">
            <a:avLst/>
          </a:prstGeom>
        </p:spPr>
        <p:txBody>
          <a:bodyPr vert="horz" lIns="92131" tIns="46066" rIns="92131" bIns="46066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72"/>
            <a:ext cx="3037840" cy="466434"/>
          </a:xfrm>
          <a:prstGeom prst="rect">
            <a:avLst/>
          </a:prstGeom>
        </p:spPr>
        <p:txBody>
          <a:bodyPr vert="horz" lIns="92131" tIns="46066" rIns="92131" bIns="46066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4820"/>
          </a:xfrm>
          <a:prstGeom prst="rect">
            <a:avLst/>
          </a:prstGeom>
        </p:spPr>
        <p:txBody>
          <a:bodyPr vert="horz" lIns="92131" tIns="46066" rIns="92131" bIns="46066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4820"/>
          </a:xfrm>
          <a:prstGeom prst="rect">
            <a:avLst/>
          </a:prstGeom>
        </p:spPr>
        <p:txBody>
          <a:bodyPr vert="horz" lIns="92131" tIns="46066" rIns="92131" bIns="46066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3/9/2018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95325"/>
            <a:ext cx="5035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1" tIns="46066" rIns="92131" bIns="46066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2" y="4415793"/>
            <a:ext cx="5608320" cy="4183380"/>
          </a:xfrm>
          <a:prstGeom prst="rect">
            <a:avLst/>
          </a:prstGeom>
        </p:spPr>
        <p:txBody>
          <a:bodyPr vert="horz" lIns="92131" tIns="46066" rIns="92131" bIns="46066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71"/>
            <a:ext cx="3037840" cy="464820"/>
          </a:xfrm>
          <a:prstGeom prst="rect">
            <a:avLst/>
          </a:prstGeom>
        </p:spPr>
        <p:txBody>
          <a:bodyPr vert="horz" lIns="92131" tIns="46066" rIns="92131" bIns="46066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1"/>
            <a:ext cx="3037840" cy="464820"/>
          </a:xfrm>
          <a:prstGeom prst="rect">
            <a:avLst/>
          </a:prstGeom>
        </p:spPr>
        <p:txBody>
          <a:bodyPr vert="horz" lIns="92131" tIns="46066" rIns="92131" bIns="46066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838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846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24CEE-8BC3-4894-8309-E2564914D4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1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MX" smtClean="0"/>
              <a:pPr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380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gradFill>
          <a:gsLst>
            <a:gs pos="0">
              <a:schemeClr val="bg1">
                <a:lumMod val="50000"/>
              </a:schemeClr>
            </a:gs>
            <a:gs pos="93000">
              <a:schemeClr val="bg1">
                <a:lumMod val="50000"/>
              </a:schemeClr>
            </a:gs>
            <a:gs pos="69591">
              <a:srgbClr val="DCDCDC"/>
            </a:gs>
            <a:gs pos="55823">
              <a:srgbClr val="EDEDED"/>
            </a:gs>
            <a:gs pos="4200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0306">
            <a:off x="736387" y="-1133185"/>
            <a:ext cx="10040167" cy="6858000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95300" y="6356354"/>
            <a:ext cx="2311400" cy="365125"/>
          </a:xfrm>
        </p:spPr>
        <p:txBody>
          <a:bodyPr/>
          <a:lstStyle/>
          <a:p>
            <a:fld id="{1E9F23D4-CF69-4F8B-AA4D-CCBB98FA5985}" type="slidenum">
              <a:rPr lang="es-MX" smtClean="0"/>
              <a:pPr/>
              <a:t>‹Nº›</a:t>
            </a:fld>
            <a:endParaRPr lang="es-MX" dirty="0"/>
          </a:p>
        </p:txBody>
      </p:sp>
      <p:pic>
        <p:nvPicPr>
          <p:cNvPr id="2" name="1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" y="94319"/>
            <a:ext cx="1895933" cy="263691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" y="-491070"/>
            <a:ext cx="5169768" cy="73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78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574081" y="274642"/>
            <a:ext cx="297008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60401" y="274642"/>
            <a:ext cx="8748581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3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15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77" y="-288032"/>
            <a:ext cx="8298123" cy="7245424"/>
          </a:xfrm>
          <a:prstGeom prst="rect">
            <a:avLst/>
          </a:prstGeom>
        </p:spPr>
      </p:pic>
      <p:sp>
        <p:nvSpPr>
          <p:cNvPr id="21" name="20 Rectángulo"/>
          <p:cNvSpPr/>
          <p:nvPr userDrawn="1"/>
        </p:nvSpPr>
        <p:spPr>
          <a:xfrm>
            <a:off x="688001" y="692697"/>
            <a:ext cx="8513472" cy="45719"/>
          </a:xfrm>
          <a:prstGeom prst="rect">
            <a:avLst/>
          </a:prstGeom>
          <a:gradFill flip="none" rotWithShape="1">
            <a:gsLst>
              <a:gs pos="20000">
                <a:srgbClr val="4D1720"/>
              </a:gs>
              <a:gs pos="100000">
                <a:schemeClr val="bg1"/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1 Título"/>
          <p:cNvSpPr>
            <a:spLocks noGrp="1"/>
          </p:cNvSpPr>
          <p:nvPr>
            <p:ph type="title"/>
          </p:nvPr>
        </p:nvSpPr>
        <p:spPr>
          <a:xfrm>
            <a:off x="521990" y="0"/>
            <a:ext cx="8915400" cy="90156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23" name="2 Marcador de contenido"/>
          <p:cNvSpPr>
            <a:spLocks noGrp="1"/>
          </p:cNvSpPr>
          <p:nvPr>
            <p:ph idx="1"/>
          </p:nvPr>
        </p:nvSpPr>
        <p:spPr>
          <a:xfrm>
            <a:off x="495301" y="1628800"/>
            <a:ext cx="8915400" cy="4525963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25" name="5 Marcador de número de diapositiva"/>
          <p:cNvSpPr txBox="1">
            <a:spLocks/>
          </p:cNvSpPr>
          <p:nvPr userDrawn="1"/>
        </p:nvSpPr>
        <p:spPr>
          <a:xfrm>
            <a:off x="7099301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sp>
        <p:nvSpPr>
          <p:cNvPr id="26" name="25 Rectángulo"/>
          <p:cNvSpPr/>
          <p:nvPr userDrawn="1"/>
        </p:nvSpPr>
        <p:spPr>
          <a:xfrm>
            <a:off x="-18976" y="-44948"/>
            <a:ext cx="9906000" cy="7833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7" name="26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-44948"/>
            <a:ext cx="738568" cy="1097684"/>
          </a:xfrm>
          <a:prstGeom prst="rect">
            <a:avLst/>
          </a:prstGeom>
        </p:spPr>
      </p:pic>
      <p:sp>
        <p:nvSpPr>
          <p:cNvPr id="29" name="28 CuadroTexto"/>
          <p:cNvSpPr txBox="1"/>
          <p:nvPr userDrawn="1"/>
        </p:nvSpPr>
        <p:spPr>
          <a:xfrm>
            <a:off x="688000" y="78519"/>
            <a:ext cx="263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530919"/>
                </a:solidFill>
              </a:rPr>
              <a:t>Instituto Politécnico Nacional</a:t>
            </a:r>
            <a:endParaRPr lang="es-MX" sz="1400" dirty="0">
              <a:solidFill>
                <a:srgbClr val="530919"/>
              </a:solidFill>
            </a:endParaRPr>
          </a:p>
        </p:txBody>
      </p:sp>
      <p:sp>
        <p:nvSpPr>
          <p:cNvPr id="30" name="29 CuadroTexto"/>
          <p:cNvSpPr txBox="1"/>
          <p:nvPr userDrawn="1"/>
        </p:nvSpPr>
        <p:spPr>
          <a:xfrm>
            <a:off x="811856" y="246883"/>
            <a:ext cx="2196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rgbClr val="530919"/>
                </a:solidFill>
              </a:rPr>
              <a:t>“La Técnica al Servicio de la Patria”</a:t>
            </a:r>
            <a:endParaRPr lang="es-MX" sz="1100" dirty="0">
              <a:solidFill>
                <a:srgbClr val="530919"/>
              </a:solidFill>
            </a:endParaRP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4167" y="6373515"/>
            <a:ext cx="2311400" cy="365125"/>
          </a:xfrm>
        </p:spPr>
        <p:txBody>
          <a:bodyPr/>
          <a:lstStyle>
            <a:lvl1pPr algn="l">
              <a:defRPr/>
            </a:lvl1pPr>
          </a:lstStyle>
          <a:p>
            <a:fld id="{2A013F82-EE5E-44EE-A61D-E31C6657F26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385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452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60400" y="1600204"/>
            <a:ext cx="58593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84831" y="1600204"/>
            <a:ext cx="58593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80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0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0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6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78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77" y="-288032"/>
            <a:ext cx="8298123" cy="7245424"/>
          </a:xfrm>
          <a:prstGeom prst="rect">
            <a:avLst/>
          </a:prstGeom>
        </p:spPr>
      </p:pic>
      <p:sp>
        <p:nvSpPr>
          <p:cNvPr id="5" name="4 Rectángulo"/>
          <p:cNvSpPr/>
          <p:nvPr userDrawn="1"/>
        </p:nvSpPr>
        <p:spPr>
          <a:xfrm>
            <a:off x="688001" y="692697"/>
            <a:ext cx="8513472" cy="45719"/>
          </a:xfrm>
          <a:prstGeom prst="rect">
            <a:avLst/>
          </a:prstGeom>
          <a:gradFill flip="none" rotWithShape="1">
            <a:gsLst>
              <a:gs pos="20000">
                <a:srgbClr val="4D1720"/>
              </a:gs>
              <a:gs pos="100000">
                <a:schemeClr val="bg1"/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0" y="-72334"/>
            <a:ext cx="9906000" cy="72008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1" name="10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-44948"/>
            <a:ext cx="738568" cy="1097684"/>
          </a:xfrm>
          <a:prstGeom prst="rect">
            <a:avLst/>
          </a:prstGeom>
        </p:spPr>
      </p:pic>
      <p:sp>
        <p:nvSpPr>
          <p:cNvPr id="13" name="12 CuadroTexto"/>
          <p:cNvSpPr txBox="1"/>
          <p:nvPr userDrawn="1"/>
        </p:nvSpPr>
        <p:spPr>
          <a:xfrm>
            <a:off x="688000" y="78519"/>
            <a:ext cx="263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530919"/>
                </a:solidFill>
              </a:rPr>
              <a:t>Instituto Politécnico Nacional</a:t>
            </a:r>
            <a:endParaRPr lang="es-MX" sz="1400" dirty="0">
              <a:solidFill>
                <a:srgbClr val="530919"/>
              </a:solidFill>
            </a:endParaRPr>
          </a:p>
        </p:txBody>
      </p:sp>
      <p:sp>
        <p:nvSpPr>
          <p:cNvPr id="14" name="13 CuadroTexto"/>
          <p:cNvSpPr txBox="1"/>
          <p:nvPr userDrawn="1"/>
        </p:nvSpPr>
        <p:spPr>
          <a:xfrm>
            <a:off x="811856" y="246883"/>
            <a:ext cx="2196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rgbClr val="530919"/>
                </a:solidFill>
              </a:rPr>
              <a:t>“La Técnica al Servicio de la Patria”</a:t>
            </a:r>
            <a:endParaRPr lang="es-MX" sz="1100" dirty="0">
              <a:solidFill>
                <a:srgbClr val="530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5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508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6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6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8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1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47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16496" y="4437112"/>
            <a:ext cx="9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rgbClr val="5C0000"/>
                </a:solidFill>
              </a:rPr>
              <a:t>PROGRAMA DE ESTÍMULOS AL DESEMPEÑO DE LOS INVESTIGADORES</a:t>
            </a:r>
            <a:endParaRPr lang="es-MX" sz="2400" b="1" dirty="0">
              <a:solidFill>
                <a:srgbClr val="5C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84648" y="2132856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rgbClr val="7030A0"/>
                </a:solidFill>
              </a:rPr>
              <a:t>COMITÉ ACADÉMICO AUXILIAR </a:t>
            </a:r>
          </a:p>
          <a:p>
            <a:pPr algn="ctr"/>
            <a:r>
              <a:rPr lang="es-MX" sz="4000" b="1" dirty="0">
                <a:solidFill>
                  <a:srgbClr val="7030A0"/>
                </a:solidFill>
              </a:rPr>
              <a:t>CONVOCATORIA </a:t>
            </a:r>
            <a:r>
              <a:rPr lang="es-MX" sz="4000" b="1" dirty="0" smtClean="0">
                <a:solidFill>
                  <a:srgbClr val="7030A0"/>
                </a:solidFill>
              </a:rPr>
              <a:t>2018-2020</a:t>
            </a:r>
            <a:endParaRPr lang="es-MX" sz="4000" b="1" dirty="0">
              <a:solidFill>
                <a:srgbClr val="7030A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817096" y="548680"/>
            <a:ext cx="37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Secretaría de Investigación y Posgrado</a:t>
            </a:r>
          </a:p>
          <a:p>
            <a:r>
              <a:rPr lang="es-MX" dirty="0" smtClean="0"/>
              <a:t>Dirección de investigación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23D4-CF69-4F8B-AA4D-CCBB98FA5985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897216" y="5297722"/>
            <a:ext cx="2060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009900"/>
                </a:solidFill>
              </a:rPr>
              <a:t>TWITTER:</a:t>
            </a:r>
          </a:p>
          <a:p>
            <a:pPr algn="ctr"/>
            <a:r>
              <a:rPr lang="es-MX" sz="2800" b="1" dirty="0" smtClean="0">
                <a:solidFill>
                  <a:srgbClr val="009900"/>
                </a:solidFill>
              </a:rPr>
              <a:t>@DOPI_SIP</a:t>
            </a:r>
            <a:endParaRPr lang="es-MX" sz="2800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30" y="1124744"/>
            <a:ext cx="9210034" cy="51781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990" y="0"/>
            <a:ext cx="8967514" cy="1412776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Trabajo evaluado</a:t>
            </a:r>
            <a:br>
              <a:rPr lang="es-MX" dirty="0" smtClean="0"/>
            </a:br>
            <a:r>
              <a:rPr lang="es-MX" dirty="0" smtClean="0"/>
              <a:t>Solo informativa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55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0007" r="2162" b="10433"/>
          <a:stretch/>
        </p:blipFill>
        <p:spPr>
          <a:xfrm>
            <a:off x="67280" y="1375385"/>
            <a:ext cx="9777536" cy="439248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0552" y="66454"/>
            <a:ext cx="8915400" cy="901565"/>
          </a:xfrm>
        </p:spPr>
        <p:txBody>
          <a:bodyPr/>
          <a:lstStyle/>
          <a:p>
            <a:pPr algn="r"/>
            <a:r>
              <a:rPr lang="es-MX" dirty="0" smtClean="0"/>
              <a:t>Componentes módulo evaluación</a:t>
            </a:r>
            <a:endParaRPr lang="es-MX" dirty="0"/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0" y="9144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0" y="1371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0" y="1371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-750" y="66822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0" y="71818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38 Elipse"/>
          <p:cNvSpPr/>
          <p:nvPr/>
        </p:nvSpPr>
        <p:spPr>
          <a:xfrm>
            <a:off x="4190120" y="5422623"/>
            <a:ext cx="2376264" cy="64807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541235" y="1835525"/>
            <a:ext cx="864096" cy="394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743486" y="2086490"/>
            <a:ext cx="1944216" cy="1026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Flecha derecha 5"/>
          <p:cNvSpPr/>
          <p:nvPr/>
        </p:nvSpPr>
        <p:spPr>
          <a:xfrm rot="20362762">
            <a:off x="2012224" y="3399550"/>
            <a:ext cx="1368152" cy="470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883188" y="4115462"/>
            <a:ext cx="17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PRODUCTIVIDAD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920552" y="1225052"/>
            <a:ext cx="504056" cy="604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Flecha derecha 9"/>
          <p:cNvSpPr/>
          <p:nvPr/>
        </p:nvSpPr>
        <p:spPr>
          <a:xfrm rot="20696127">
            <a:off x="1642548" y="4557304"/>
            <a:ext cx="1446036" cy="460623"/>
          </a:xfrm>
          <a:prstGeom prst="rightArrow">
            <a:avLst/>
          </a:prstGeom>
          <a:solidFill>
            <a:srgbClr val="FFC000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238469" y="5302473"/>
            <a:ext cx="19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EVALUACIÓN</a:t>
            </a:r>
            <a:endParaRPr lang="es-MX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11</a:t>
            </a:fld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12</a:t>
            </a:fld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0007" r="56876" b="10433"/>
          <a:stretch/>
        </p:blipFill>
        <p:spPr>
          <a:xfrm>
            <a:off x="200472" y="901565"/>
            <a:ext cx="9134192" cy="9309754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990600" y="-13648"/>
            <a:ext cx="8915400" cy="901565"/>
          </a:xfrm>
        </p:spPr>
        <p:txBody>
          <a:bodyPr>
            <a:normAutofit/>
          </a:bodyPr>
          <a:lstStyle/>
          <a:p>
            <a:pPr algn="r"/>
            <a:r>
              <a:rPr lang="es-MX" sz="4000" dirty="0" smtClean="0"/>
              <a:t>Componentes módulo evaluación</a:t>
            </a:r>
            <a:endParaRPr lang="es-MX" sz="4000" dirty="0"/>
          </a:p>
        </p:txBody>
      </p:sp>
      <p:sp>
        <p:nvSpPr>
          <p:cNvPr id="7" name="Rectángulo 6"/>
          <p:cNvSpPr/>
          <p:nvPr/>
        </p:nvSpPr>
        <p:spPr>
          <a:xfrm>
            <a:off x="2144688" y="2387522"/>
            <a:ext cx="3456384" cy="1257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584848" y="1916832"/>
            <a:ext cx="122413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Elipse 8"/>
          <p:cNvSpPr/>
          <p:nvPr/>
        </p:nvSpPr>
        <p:spPr>
          <a:xfrm>
            <a:off x="2072680" y="1412776"/>
            <a:ext cx="3024336" cy="504056"/>
          </a:xfrm>
          <a:prstGeom prst="ellipse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3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90600" y="-13648"/>
            <a:ext cx="8915400" cy="901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000" dirty="0" smtClean="0"/>
              <a:t>Evaluación de productos</a:t>
            </a:r>
            <a:endParaRPr lang="es-MX" sz="4000" dirty="0"/>
          </a:p>
        </p:txBody>
      </p:sp>
      <p:sp>
        <p:nvSpPr>
          <p:cNvPr id="10" name="Pergamino vertical 9"/>
          <p:cNvSpPr/>
          <p:nvPr/>
        </p:nvSpPr>
        <p:spPr>
          <a:xfrm>
            <a:off x="8078378" y="2416982"/>
            <a:ext cx="1073253" cy="144016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2" name="Grupo 11"/>
          <p:cNvGrpSpPr/>
          <p:nvPr/>
        </p:nvGrpSpPr>
        <p:grpSpPr>
          <a:xfrm>
            <a:off x="1108902" y="764705"/>
            <a:ext cx="8136904" cy="6093296"/>
            <a:chOff x="1108902" y="764705"/>
            <a:chExt cx="8136904" cy="609329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l="34008" t="13798" r="4204" b="9920"/>
            <a:stretch/>
          </p:blipFill>
          <p:spPr>
            <a:xfrm>
              <a:off x="1203078" y="1340769"/>
              <a:ext cx="7948553" cy="5517232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/>
            <a:srcRect l="39824" t="42722" r="5658" b="49320"/>
            <a:stretch/>
          </p:blipFill>
          <p:spPr>
            <a:xfrm>
              <a:off x="1108902" y="764705"/>
              <a:ext cx="8136904" cy="5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036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4808" y="0"/>
            <a:ext cx="6212582" cy="901565"/>
          </a:xfrm>
        </p:spPr>
        <p:txBody>
          <a:bodyPr/>
          <a:lstStyle/>
          <a:p>
            <a:r>
              <a:rPr lang="es-MX" dirty="0" smtClean="0"/>
              <a:t>Pestaña Evaluación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1007" t="84619" r="35732" b="6330"/>
          <a:stretch/>
        </p:blipFill>
        <p:spPr>
          <a:xfrm>
            <a:off x="1640632" y="2949024"/>
            <a:ext cx="5925230" cy="1296144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1496616" y="4231422"/>
            <a:ext cx="1126411" cy="997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54775" y="522578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rgbClr val="0070C0"/>
                </a:solidFill>
              </a:rPr>
              <a:t>Resumen y detalles de la evaluación</a:t>
            </a:r>
            <a:endParaRPr lang="es-MX" sz="3600" dirty="0">
              <a:solidFill>
                <a:srgbClr val="0070C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H="1" flipV="1">
            <a:off x="2623028" y="2362658"/>
            <a:ext cx="1237276" cy="9446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54775" y="1297329"/>
            <a:ext cx="4310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smtClean="0">
                <a:solidFill>
                  <a:srgbClr val="00B050"/>
                </a:solidFill>
              </a:rPr>
              <a:t>Guardar puntajes</a:t>
            </a:r>
          </a:p>
          <a:p>
            <a:r>
              <a:rPr lang="es-MX" sz="3000" i="1" dirty="0" smtClean="0">
                <a:solidFill>
                  <a:srgbClr val="00B050"/>
                </a:solidFill>
              </a:rPr>
              <a:t>Se recomienda al menos por rubro</a:t>
            </a:r>
            <a:endParaRPr lang="es-MX" sz="3000" i="1" dirty="0">
              <a:solidFill>
                <a:srgbClr val="00B05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225480" y="820639"/>
            <a:ext cx="4680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>
                <a:solidFill>
                  <a:srgbClr val="F79646"/>
                </a:solidFill>
              </a:rPr>
              <a:t>Observaciones o comentarios a la evaluación</a:t>
            </a:r>
          </a:p>
          <a:p>
            <a:pPr algn="ctr"/>
            <a:r>
              <a:rPr lang="es-MX" sz="3000" u="sng" dirty="0" smtClean="0">
                <a:solidFill>
                  <a:srgbClr val="F79646"/>
                </a:solidFill>
              </a:rPr>
              <a:t>Con nivel 0 (NCR) obligatorias </a:t>
            </a:r>
            <a:endParaRPr lang="es-MX" sz="3000" u="sng" dirty="0">
              <a:solidFill>
                <a:srgbClr val="F79646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4888990" y="2362658"/>
            <a:ext cx="1648186" cy="990038"/>
          </a:xfrm>
          <a:prstGeom prst="straightConnector1">
            <a:avLst/>
          </a:prstGeom>
          <a:ln w="5715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817096" y="4691262"/>
            <a:ext cx="384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smtClean="0">
                <a:solidFill>
                  <a:srgbClr val="A23043"/>
                </a:solidFill>
              </a:rPr>
              <a:t>Validar evaluación y asignar nivel</a:t>
            </a:r>
            <a:endParaRPr lang="es-MX" sz="3000" dirty="0">
              <a:solidFill>
                <a:srgbClr val="A23043"/>
              </a:solidFill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6105128" y="3933056"/>
            <a:ext cx="1296144" cy="7582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14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Evaluación del expediente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76536" y="1148913"/>
            <a:ext cx="8915400" cy="522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En cada producto</a:t>
            </a:r>
            <a:r>
              <a:rPr lang="es-MX" i="1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MX" dirty="0" smtClean="0"/>
              <a:t>Checar las evaluaciones de SIP y CE.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MX" dirty="0" smtClean="0"/>
              <a:t>Verificar observaciones realizadas por la SIP y CE.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Realizar (o verificar) la evaluación </a:t>
            </a:r>
            <a:r>
              <a:rPr lang="es-MX" u="sng" dirty="0"/>
              <a:t>conforme a los criterios descritos en el Reglamento</a:t>
            </a:r>
            <a:r>
              <a:rPr lang="es-MX" u="sng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 </a:t>
            </a:r>
            <a:r>
              <a:rPr lang="es-MX" dirty="0"/>
              <a:t>Revisar </a:t>
            </a:r>
            <a:r>
              <a:rPr lang="es-MX" i="1" dirty="0">
                <a:solidFill>
                  <a:schemeClr val="accent2">
                    <a:lumMod val="75000"/>
                  </a:schemeClr>
                </a:solidFill>
              </a:rPr>
              <a:t>Solicitudes al Comité Académico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Una vez concluida la evaluación de los productos </a:t>
            </a:r>
            <a:r>
              <a:rPr lang="es-MX" dirty="0" smtClean="0">
                <a:solidFill>
                  <a:srgbClr val="009900"/>
                </a:solidFill>
              </a:rPr>
              <a:t>Dictaminar</a:t>
            </a:r>
            <a:r>
              <a:rPr lang="es-MX" dirty="0" smtClean="0"/>
              <a:t> conforme a Reglamento.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Valide el expediente.</a:t>
            </a:r>
          </a:p>
        </p:txBody>
      </p:sp>
    </p:spTree>
    <p:extLst>
      <p:ext uri="{BB962C8B-B14F-4D97-AF65-F5344CB8AC3E}">
        <p14:creationId xmlns:p14="http://schemas.microsoft.com/office/powerpoint/2010/main" val="10526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90600" y="-13648"/>
            <a:ext cx="8915400" cy="901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000" dirty="0" smtClean="0"/>
              <a:t>Evaluación de productos</a:t>
            </a:r>
            <a:endParaRPr lang="es-MX" sz="4000" dirty="0"/>
          </a:p>
        </p:txBody>
      </p:sp>
      <p:sp>
        <p:nvSpPr>
          <p:cNvPr id="10" name="Pergamino vertical 9"/>
          <p:cNvSpPr/>
          <p:nvPr/>
        </p:nvSpPr>
        <p:spPr>
          <a:xfrm>
            <a:off x="8078378" y="2416982"/>
            <a:ext cx="1073253" cy="144016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2" name="Grupo 11"/>
          <p:cNvGrpSpPr/>
          <p:nvPr/>
        </p:nvGrpSpPr>
        <p:grpSpPr>
          <a:xfrm>
            <a:off x="1108902" y="764705"/>
            <a:ext cx="8136904" cy="6093296"/>
            <a:chOff x="1108902" y="764705"/>
            <a:chExt cx="8136904" cy="609329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l="34008" t="13798" r="4204" b="9920"/>
            <a:stretch/>
          </p:blipFill>
          <p:spPr>
            <a:xfrm>
              <a:off x="1203078" y="1340769"/>
              <a:ext cx="7948553" cy="5517232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/>
            <a:srcRect l="39824" t="42722" r="5658" b="49320"/>
            <a:stretch/>
          </p:blipFill>
          <p:spPr>
            <a:xfrm>
              <a:off x="1108902" y="764705"/>
              <a:ext cx="8136904" cy="5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8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Revisión del expediente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1007" t="84619" r="35732" b="6330"/>
          <a:stretch/>
        </p:blipFill>
        <p:spPr>
          <a:xfrm>
            <a:off x="2288704" y="692696"/>
            <a:ext cx="5925230" cy="12961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52800" y="901565"/>
            <a:ext cx="1080120" cy="1087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4931" t="8626" r="5657" b="6040"/>
          <a:stretch/>
        </p:blipFill>
        <p:spPr>
          <a:xfrm>
            <a:off x="200472" y="2105471"/>
            <a:ext cx="9505056" cy="4752529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208584" y="2636912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179328" y="1090488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rgbClr val="CC0066"/>
                </a:solidFill>
              </a:rPr>
              <a:t>Detalles de la productividad</a:t>
            </a:r>
            <a:endParaRPr lang="es-MX" i="1" dirty="0">
              <a:solidFill>
                <a:srgbClr val="CC0066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5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8864" y="0"/>
            <a:ext cx="5708526" cy="901565"/>
          </a:xfrm>
        </p:spPr>
        <p:txBody>
          <a:bodyPr/>
          <a:lstStyle/>
          <a:p>
            <a:r>
              <a:rPr lang="es-MX" dirty="0"/>
              <a:t>Revisión del expediente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79328" y="1090488"/>
            <a:ext cx="265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rgbClr val="CC0066"/>
                </a:solidFill>
              </a:rPr>
              <a:t>Resumen de la evaluación </a:t>
            </a:r>
            <a:endParaRPr lang="es-MX" i="1" dirty="0">
              <a:solidFill>
                <a:srgbClr val="CC0066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205" t="12505" r="7112" b="6041"/>
          <a:stretch/>
        </p:blipFill>
        <p:spPr>
          <a:xfrm>
            <a:off x="509545" y="1772816"/>
            <a:ext cx="8784976" cy="453650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04528" y="1916832"/>
            <a:ext cx="77624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Nube 6"/>
          <p:cNvSpPr/>
          <p:nvPr/>
        </p:nvSpPr>
        <p:spPr>
          <a:xfrm>
            <a:off x="8697416" y="1750237"/>
            <a:ext cx="792088" cy="360040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6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1" y="260648"/>
            <a:ext cx="8915400" cy="901565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>PASOS PARA EVALUACIÓN</a:t>
            </a:r>
            <a:br>
              <a:rPr lang="es-MX" dirty="0" smtClean="0"/>
            </a:br>
            <a:r>
              <a:rPr lang="es-MX" dirty="0" smtClean="0"/>
              <a:t>DE LOS PRODUCTOS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5301" y="1772816"/>
            <a:ext cx="8915400" cy="43099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Analice </a:t>
            </a:r>
            <a:r>
              <a:rPr lang="es-MX" dirty="0"/>
              <a:t>cada producto </a:t>
            </a:r>
            <a:r>
              <a:rPr lang="es-MX" u="sng" dirty="0"/>
              <a:t>conforme a los criterios descritos en el Reglamento</a:t>
            </a:r>
            <a:r>
              <a:rPr lang="es-MX" u="sng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rgbClr val="009900"/>
                </a:solidFill>
              </a:rPr>
              <a:t>Reclasifique si es necesario.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Califique asigne puntaje conforme al rubro y al Reglamento.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Guarde la información</a:t>
            </a:r>
            <a:endParaRPr lang="es-MX" dirty="0"/>
          </a:p>
          <a:p>
            <a:pPr marL="514350" indent="-514350">
              <a:buFont typeface="+mj-lt"/>
              <a:buAutoNum type="arabicPeriod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43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908720"/>
          </a:xfrm>
        </p:spPr>
        <p:txBody>
          <a:bodyPr>
            <a:normAutofit/>
          </a:bodyPr>
          <a:lstStyle/>
          <a:p>
            <a:pPr algn="r"/>
            <a:r>
              <a:rPr lang="es-MX" sz="4000" dirty="0" smtClean="0"/>
              <a:t>Agenda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2465" y="1556792"/>
            <a:ext cx="8915400" cy="4569375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s-MX" dirty="0" smtClean="0"/>
              <a:t>Bienvenida</a:t>
            </a:r>
          </a:p>
          <a:p>
            <a:pPr>
              <a:spcAft>
                <a:spcPts val="800"/>
              </a:spcAft>
            </a:pPr>
            <a:r>
              <a:rPr lang="es-MX" dirty="0" smtClean="0"/>
              <a:t>Solicitudes Presentadas</a:t>
            </a:r>
          </a:p>
          <a:p>
            <a:pPr>
              <a:spcAft>
                <a:spcPts val="800"/>
              </a:spcAft>
            </a:pPr>
            <a:r>
              <a:rPr lang="es-MX" dirty="0" smtClean="0"/>
              <a:t>Periodo de Evaluación</a:t>
            </a:r>
          </a:p>
          <a:p>
            <a:pPr>
              <a:spcAft>
                <a:spcPts val="800"/>
              </a:spcAft>
            </a:pPr>
            <a:r>
              <a:rPr lang="es-MX" dirty="0" smtClean="0"/>
              <a:t>Plataforma de Evaluación – </a:t>
            </a:r>
            <a:r>
              <a:rPr lang="es-MX" i="1" dirty="0" smtClean="0"/>
              <a:t>Sistema Institucional de Información de Investigación y Posgrado (SIIIP)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51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Análisis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764705"/>
            <a:ext cx="8915400" cy="5904656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 startAt="2"/>
            </a:pPr>
            <a:r>
              <a:rPr lang="es-MX" dirty="0" smtClean="0"/>
              <a:t>Analice cada producto </a:t>
            </a:r>
            <a:r>
              <a:rPr lang="es-MX" u="sng" dirty="0" smtClean="0"/>
              <a:t>conforme a los criterios descritos en el Reglamento </a:t>
            </a:r>
            <a:r>
              <a:rPr lang="es-MX" i="1" u="sng" dirty="0" smtClean="0"/>
              <a:t>(autor, créditos al Instituto, año, documentos adjuntos, etc).</a:t>
            </a:r>
          </a:p>
          <a:p>
            <a:pPr marL="514350" lvl="0" indent="-514350" algn="just">
              <a:buFont typeface="+mj-lt"/>
              <a:buAutoNum type="arabicPeriod" startAt="2"/>
            </a:pPr>
            <a:endParaRPr lang="es-MX" u="sng" dirty="0" smtClean="0"/>
          </a:p>
          <a:p>
            <a:pPr marL="914400" lvl="1" indent="-514350" algn="just">
              <a:buFont typeface="+mj-lt"/>
              <a:buAutoNum type="alphaLcParenR"/>
            </a:pPr>
            <a:endParaRPr lang="es-MX" dirty="0" smtClean="0"/>
          </a:p>
          <a:p>
            <a:pPr marL="914400" lvl="1" indent="-514350" algn="just">
              <a:buFont typeface="+mj-lt"/>
              <a:buAutoNum type="alphaLcParenR"/>
            </a:pPr>
            <a:endParaRPr lang="es-MX" dirty="0" smtClean="0"/>
          </a:p>
          <a:p>
            <a:pPr marL="514350" lvl="0" indent="-514350" algn="just">
              <a:buFont typeface="+mj-lt"/>
              <a:buAutoNum type="arabicPeriod" startAt="2"/>
            </a:pPr>
            <a:endParaRPr lang="es-MX" dirty="0" smtClean="0"/>
          </a:p>
          <a:p>
            <a:endParaRPr lang="es-MX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3480" y="6309320"/>
            <a:ext cx="432048" cy="39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1052" t="35235" r="5708" b="7877"/>
          <a:stretch/>
        </p:blipFill>
        <p:spPr>
          <a:xfrm>
            <a:off x="632520" y="2468781"/>
            <a:ext cx="8640960" cy="4370140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3512840" y="3789040"/>
            <a:ext cx="3240360" cy="720080"/>
          </a:xfrm>
          <a:prstGeom prst="round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DATOS DEL PRODUCTO Y DOCUMENTACIÓN PROBATORIA</a:t>
            </a:r>
            <a:endParaRPr lang="es-MX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6890420" y="4418210"/>
            <a:ext cx="1158924" cy="23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3008784" y="3429000"/>
            <a:ext cx="50405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272480" y="2276872"/>
            <a:ext cx="9633520" cy="720080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219862" y="2375302"/>
            <a:ext cx="2633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i="1" dirty="0" smtClean="0">
                <a:solidFill>
                  <a:srgbClr val="FF0066"/>
                </a:solidFill>
              </a:rPr>
              <a:t>Rubro capturado</a:t>
            </a:r>
            <a:endParaRPr lang="es-MX" sz="2800" i="1" dirty="0">
              <a:solidFill>
                <a:srgbClr val="FF0066"/>
              </a:solidFill>
            </a:endParaRPr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20</a:t>
            </a:fld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Reclasificación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2480" y="1052736"/>
            <a:ext cx="8915400" cy="4525963"/>
          </a:xfrm>
        </p:spPr>
        <p:txBody>
          <a:bodyPr/>
          <a:lstStyle/>
          <a:p>
            <a:pPr marL="0" lvl="0" indent="0" algn="just">
              <a:buNone/>
            </a:pPr>
            <a:r>
              <a:rPr lang="es-MX" dirty="0"/>
              <a:t>3</a:t>
            </a:r>
            <a:r>
              <a:rPr lang="es-MX" dirty="0" smtClean="0"/>
              <a:t>. Reclasifique </a:t>
            </a:r>
            <a:r>
              <a:rPr lang="es-MX" dirty="0"/>
              <a:t>si es necesario</a:t>
            </a:r>
          </a:p>
          <a:p>
            <a:pPr marL="400050" lvl="1" indent="0" algn="just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1052" t="35235" r="5708" b="7877"/>
          <a:stretch/>
        </p:blipFill>
        <p:spPr>
          <a:xfrm>
            <a:off x="409700" y="1760547"/>
            <a:ext cx="8640960" cy="437014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 flipV="1">
            <a:off x="5241032" y="5426223"/>
            <a:ext cx="2952328" cy="1160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78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Reclasificación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604174" y="980728"/>
            <a:ext cx="49989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algn="just"/>
            <a:r>
              <a:rPr lang="es-MX" sz="3200" dirty="0"/>
              <a:t>Seleccione el nuevo rubro.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6562" t="12506" r="8566" b="9919"/>
          <a:stretch/>
        </p:blipFill>
        <p:spPr>
          <a:xfrm>
            <a:off x="503560" y="1473142"/>
            <a:ext cx="8766793" cy="510687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40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Reclasificación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472" y="933577"/>
            <a:ext cx="8915400" cy="4525963"/>
          </a:xfrm>
        </p:spPr>
        <p:txBody>
          <a:bodyPr/>
          <a:lstStyle/>
          <a:p>
            <a:r>
              <a:rPr lang="es-MX" dirty="0" smtClean="0"/>
              <a:t>Aparecerá el rubro al que fue clasificado y propone los puntos del nuevo rubro: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374" t="29312" b="17678"/>
          <a:stretch/>
        </p:blipFill>
        <p:spPr>
          <a:xfrm>
            <a:off x="383507" y="1916832"/>
            <a:ext cx="9192366" cy="432048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4979690" y="4149080"/>
            <a:ext cx="1557486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305973" y="3763742"/>
            <a:ext cx="246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0070C0"/>
                </a:solidFill>
              </a:rPr>
              <a:t>Elimina la reclasificación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704528" y="4869160"/>
            <a:ext cx="3384376" cy="1728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Nube 8"/>
          <p:cNvSpPr/>
          <p:nvPr/>
        </p:nvSpPr>
        <p:spPr>
          <a:xfrm>
            <a:off x="7545288" y="4869160"/>
            <a:ext cx="1296144" cy="864096"/>
          </a:xfrm>
          <a:prstGeom prst="cloud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41007" t="84619" r="35732" b="6330"/>
          <a:stretch/>
        </p:blipFill>
        <p:spPr>
          <a:xfrm>
            <a:off x="4022409" y="6112073"/>
            <a:ext cx="3545786" cy="775641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5140424" y="6112073"/>
            <a:ext cx="504056" cy="1108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74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5088" y="0"/>
            <a:ext cx="3692302" cy="901565"/>
          </a:xfrm>
        </p:spPr>
        <p:txBody>
          <a:bodyPr/>
          <a:lstStyle/>
          <a:p>
            <a:r>
              <a:rPr lang="es-ES" dirty="0" smtClean="0"/>
              <a:t>Calificación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3586" y="892634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4</a:t>
            </a:r>
            <a:r>
              <a:rPr lang="es-MX" dirty="0" smtClean="0"/>
              <a:t>. Asigne </a:t>
            </a:r>
            <a:r>
              <a:rPr lang="es-MX" dirty="0"/>
              <a:t>la puntuación con base en el Sistema de Evaluación incluido en el Reglamento.</a:t>
            </a:r>
          </a:p>
          <a:p>
            <a:r>
              <a:rPr lang="es-MX" dirty="0">
                <a:solidFill>
                  <a:srgbClr val="CC0066"/>
                </a:solidFill>
              </a:rPr>
              <a:t>Cuando un producto deba ser calificado con </a:t>
            </a:r>
            <a:r>
              <a:rPr lang="es-MX" dirty="0" smtClean="0">
                <a:solidFill>
                  <a:srgbClr val="CC0066"/>
                </a:solidFill>
              </a:rPr>
              <a:t>0, deberá seleccionar una observación: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5835" t="9920" r="15835" b="53878"/>
          <a:stretch/>
        </p:blipFill>
        <p:spPr>
          <a:xfrm>
            <a:off x="272480" y="2996952"/>
            <a:ext cx="8944422" cy="266429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8464" y="5805264"/>
            <a:ext cx="9088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i="1" dirty="0" smtClean="0"/>
              <a:t>No aplica a EDI, significa que es un producto que no vale en EDI o que está repetido.</a:t>
            </a:r>
            <a:endParaRPr lang="es-MX" sz="2800" i="1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12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4994" y="0"/>
            <a:ext cx="7004670" cy="901565"/>
          </a:xfrm>
        </p:spPr>
        <p:txBody>
          <a:bodyPr>
            <a:normAutofit/>
          </a:bodyPr>
          <a:lstStyle/>
          <a:p>
            <a:r>
              <a:rPr lang="es-ES" dirty="0" smtClean="0"/>
              <a:t>Guardar calificación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8920" t="22849" r="2751" b="20263"/>
          <a:stretch/>
        </p:blipFill>
        <p:spPr>
          <a:xfrm>
            <a:off x="560512" y="901565"/>
            <a:ext cx="9076278" cy="50405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512840" y="198884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0070C0"/>
                </a:solidFill>
              </a:rPr>
              <a:t>CALIFICADO</a:t>
            </a:r>
            <a:endParaRPr lang="es-MX" b="1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457056" y="4293096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SIN CALIFICAR</a:t>
            </a:r>
            <a:endParaRPr lang="es-MX" b="1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41007" t="84619" r="35732" b="6330"/>
          <a:stretch/>
        </p:blipFill>
        <p:spPr>
          <a:xfrm>
            <a:off x="4624436" y="5755052"/>
            <a:ext cx="3545786" cy="775641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5742451" y="5755052"/>
            <a:ext cx="504056" cy="1108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94864" y="5972435"/>
            <a:ext cx="4751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5. Guarde la información</a:t>
            </a:r>
            <a:endParaRPr lang="es-MX" sz="3200" b="1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4448944" y="6530693"/>
            <a:ext cx="1293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91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Documentos de ayuda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4" t="23359" r="19023" b="62289"/>
          <a:stretch/>
        </p:blipFill>
        <p:spPr>
          <a:xfrm>
            <a:off x="541914" y="901565"/>
            <a:ext cx="8424936" cy="84779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76194" y="1803130"/>
            <a:ext cx="94069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Acuerdo por el que se expide el Reglamento del Programa de Estímulos al Desempeño de los Investigadores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Acuerdo por el que se modifica el Reglamento del Programa de Estímulos al Desempeño de los Investigadores 2004.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Calendario PNPC.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Oficio de formato para dar créditos IPN.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Catálogo de distinciones y premios.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C0066"/>
                </a:solidFill>
              </a:rPr>
              <a:t>Listado de investigadores con año de </a:t>
            </a:r>
            <a:r>
              <a:rPr lang="es-MX" dirty="0" smtClean="0">
                <a:solidFill>
                  <a:srgbClr val="CC0066"/>
                </a:solidFill>
              </a:rPr>
              <a:t>gracia o dispensa.</a:t>
            </a:r>
            <a:endParaRPr lang="es-MX" dirty="0">
              <a:solidFill>
                <a:srgbClr val="CC00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Índice de Revistas del IPN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Índice de Revistas del IPN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Índice de Revistas del IPN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Índice de Revistas del IPN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Listado de SNI vigentes de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Información de revistas de dudosa calidad.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Guía </a:t>
            </a:r>
            <a:r>
              <a:rPr lang="es-MX" dirty="0"/>
              <a:t>rápida para la comisiones evaluadoras del programa de Estímulos al Desempeño de los Investigadores (EDI) </a:t>
            </a:r>
            <a:r>
              <a:rPr lang="es-MX" dirty="0" smtClean="0"/>
              <a:t>2018 </a:t>
            </a:r>
            <a:r>
              <a:rPr lang="es-MX" dirty="0"/>
              <a:t>- </a:t>
            </a:r>
            <a:r>
              <a:rPr lang="es-MX" dirty="0" smtClean="0"/>
              <a:t>2020.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Propuesta de puntaje del rubro II.3 Derechos de Autor.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036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2480" y="1187226"/>
            <a:ext cx="8915400" cy="3096344"/>
          </a:xfrm>
        </p:spPr>
        <p:txBody>
          <a:bodyPr>
            <a:normAutofit/>
          </a:bodyPr>
          <a:lstStyle/>
          <a:p>
            <a:r>
              <a:rPr lang="es-MX" dirty="0" smtClean="0"/>
              <a:t>Índice de Revistas del IPN</a:t>
            </a:r>
          </a:p>
          <a:p>
            <a:pPr lvl="1"/>
            <a:r>
              <a:rPr lang="es-MX" sz="3200" dirty="0" smtClean="0"/>
              <a:t>Nivel A: proporcionado por Clarivate</a:t>
            </a:r>
            <a:r>
              <a:rPr lang="es-MX" sz="3200" baseline="30000" dirty="0" smtClean="0"/>
              <a:t>+</a:t>
            </a:r>
          </a:p>
          <a:p>
            <a:pPr lvl="1"/>
            <a:r>
              <a:rPr lang="es-MX" sz="3200" dirty="0" smtClean="0"/>
              <a:t>Nivel B: Verificado con Conacyt</a:t>
            </a:r>
            <a:r>
              <a:rPr lang="es-MX" sz="3200" baseline="30000" dirty="0"/>
              <a:t>+</a:t>
            </a:r>
          </a:p>
          <a:p>
            <a:pPr lvl="1"/>
            <a:r>
              <a:rPr lang="es-MX" sz="3200" dirty="0" smtClean="0"/>
              <a:t>Nivel C: Proporcionado por Elsevier*</a:t>
            </a:r>
          </a:p>
          <a:p>
            <a:pPr lvl="1"/>
            <a:r>
              <a:rPr lang="es-MX" sz="3200" dirty="0" smtClean="0"/>
              <a:t>Nivel D: No exhaustivo propuesto por la SIP</a:t>
            </a:r>
            <a:endParaRPr lang="es-MX" sz="32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Documentos de ayuda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521990" y="4725144"/>
            <a:ext cx="891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i="1" dirty="0" smtClean="0"/>
              <a:t>+ Se actualizan cada año (fijo)</a:t>
            </a:r>
          </a:p>
          <a:p>
            <a:r>
              <a:rPr lang="es-MX" sz="2800" i="1" dirty="0" smtClean="0"/>
              <a:t>* Elsevier actualiza Scopus en diferentes fechas</a:t>
            </a:r>
            <a:endParaRPr lang="es-MX" sz="2800" i="1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753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528" y="260648"/>
            <a:ext cx="8915400" cy="901565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/>
              <a:t>Algunas particularidades </a:t>
            </a:r>
            <a:br>
              <a:rPr lang="es-MX" dirty="0"/>
            </a:br>
            <a:r>
              <a:rPr lang="es-MX" dirty="0"/>
              <a:t>en la evaluación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7210" y="1855501"/>
            <a:ext cx="8915400" cy="4525963"/>
          </a:xfrm>
        </p:spPr>
        <p:txBody>
          <a:bodyPr/>
          <a:lstStyle/>
          <a:p>
            <a:r>
              <a:rPr lang="es-MX" dirty="0" smtClean="0"/>
              <a:t>Al cargar la información en el CVU, se solicitaba el issn de la revista.</a:t>
            </a:r>
          </a:p>
          <a:p>
            <a:r>
              <a:rPr lang="es-MX" dirty="0" smtClean="0"/>
              <a:t>El sistema hacía una búsqueda en los listados y asignaba un nivel.</a:t>
            </a:r>
          </a:p>
          <a:p>
            <a:r>
              <a:rPr lang="es-MX" dirty="0" smtClean="0"/>
              <a:t>Si no encontraba la revista en ningún listado A,B,C y “propuesta D” les asignaba la clasificación:</a:t>
            </a:r>
          </a:p>
          <a:p>
            <a:pPr marL="0" indent="0" algn="ctr">
              <a:buNone/>
            </a:pPr>
            <a:r>
              <a:rPr lang="es-MX" i="1" dirty="0" smtClean="0"/>
              <a:t>I.1 (1,2,3,4,ó 5) Artículos que requieren validación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310960" y="1157051"/>
            <a:ext cx="459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rgbClr val="CC0066"/>
                </a:solidFill>
              </a:rPr>
              <a:t>Clasificación de revistas</a:t>
            </a:r>
            <a:endParaRPr lang="es-MX" sz="3600" dirty="0">
              <a:solidFill>
                <a:srgbClr val="CC0066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013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6536" y="188640"/>
            <a:ext cx="8915400" cy="901565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>Algunas particularidades </a:t>
            </a:r>
            <a:br>
              <a:rPr lang="es-MX" dirty="0" smtClean="0"/>
            </a:br>
            <a:r>
              <a:rPr lang="es-MX" dirty="0" smtClean="0"/>
              <a:t>en la evaluación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729" t="30229" r="2684" b="12495"/>
          <a:stretch/>
        </p:blipFill>
        <p:spPr>
          <a:xfrm>
            <a:off x="0" y="2276872"/>
            <a:ext cx="9417496" cy="41179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4488" y="1101031"/>
            <a:ext cx="7388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El rubro I.1 (1,2,3,4,ó5) Artículos que requieren validación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Revisión de todos los documentos a fondo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CC0066"/>
                </a:solidFill>
              </a:rPr>
              <a:t>P</a:t>
            </a:r>
            <a:r>
              <a:rPr lang="es-MX" sz="2400" dirty="0" smtClean="0">
                <a:solidFill>
                  <a:srgbClr val="CC0066"/>
                </a:solidFill>
              </a:rPr>
              <a:t>rimero clasificar y luego calificar</a:t>
            </a:r>
            <a:endParaRPr lang="es-MX" sz="2400" dirty="0">
              <a:solidFill>
                <a:srgbClr val="CC0066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839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632520" y="2060848"/>
            <a:ext cx="8878316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MX" dirty="0" smtClean="0"/>
              <a:t>Emitir el dictamen </a:t>
            </a:r>
            <a:r>
              <a:rPr lang="es-MX" b="1" dirty="0" smtClean="0">
                <a:solidFill>
                  <a:srgbClr val="0070C0"/>
                </a:solidFill>
              </a:rPr>
              <a:t>DEFINITIVO</a:t>
            </a:r>
            <a:r>
              <a:rPr lang="es-MX" dirty="0" smtClean="0"/>
              <a:t> a los participantes en la Convocatoria.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MX" dirty="0" smtClean="0"/>
              <a:t>Asignar año de gracia (</a:t>
            </a:r>
            <a:r>
              <a:rPr lang="es-MX" dirty="0" smtClean="0">
                <a:solidFill>
                  <a:srgbClr val="00B050"/>
                </a:solidFill>
              </a:rPr>
              <a:t>Artículo 14</a:t>
            </a:r>
            <a:r>
              <a:rPr lang="es-MX" dirty="0" smtClean="0"/>
              <a:t>).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MX" dirty="0" smtClean="0"/>
              <a:t>Determinar la permanencia exceptuando alguno de los requisitos del Art 13 FIII y FIV (</a:t>
            </a:r>
            <a:r>
              <a:rPr lang="es-MX" dirty="0" smtClean="0">
                <a:solidFill>
                  <a:srgbClr val="00B050"/>
                </a:solidFill>
              </a:rPr>
              <a:t>Artículo 15</a:t>
            </a:r>
            <a:r>
              <a:rPr lang="es-MX" dirty="0" smtClean="0"/>
              <a:t>).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MX" dirty="0" smtClean="0"/>
              <a:t>Asignar Residencia (</a:t>
            </a:r>
            <a:r>
              <a:rPr lang="es-MX" dirty="0" smtClean="0">
                <a:solidFill>
                  <a:srgbClr val="00B050"/>
                </a:solidFill>
              </a:rPr>
              <a:t>Artículo 16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980728"/>
            <a:ext cx="9906000" cy="9015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Atribuciones del Comité Académico Auxiliar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5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6496" y="639422"/>
            <a:ext cx="6019305" cy="4525963"/>
          </a:xfrm>
        </p:spPr>
        <p:txBody>
          <a:bodyPr/>
          <a:lstStyle/>
          <a:p>
            <a:r>
              <a:rPr lang="es-MX" dirty="0" smtClean="0">
                <a:solidFill>
                  <a:srgbClr val="CC0066"/>
                </a:solidFill>
              </a:rPr>
              <a:t>Rubro I.1 (III.5) Artículos Nivel A con sus estudiantes</a:t>
            </a:r>
            <a:endParaRPr lang="es-MX" dirty="0">
              <a:solidFill>
                <a:srgbClr val="CC0066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04528" y="188640"/>
            <a:ext cx="8915400" cy="901565"/>
          </a:xfrm>
        </p:spPr>
        <p:txBody>
          <a:bodyPr>
            <a:noAutofit/>
          </a:bodyPr>
          <a:lstStyle/>
          <a:p>
            <a:pPr algn="r"/>
            <a:r>
              <a:rPr lang="es-MX" sz="2800" dirty="0" smtClean="0"/>
              <a:t>Algunas particularidades </a:t>
            </a:r>
            <a:br>
              <a:rPr lang="es-MX" sz="2800" dirty="0" smtClean="0"/>
            </a:br>
            <a:r>
              <a:rPr lang="es-MX" sz="2800" dirty="0" smtClean="0"/>
              <a:t>en la evaluación</a:t>
            </a:r>
            <a:endParaRPr lang="es-MX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6916" t="12505" r="5659" b="16384"/>
          <a:stretch/>
        </p:blipFill>
        <p:spPr>
          <a:xfrm>
            <a:off x="2345160" y="1594123"/>
            <a:ext cx="7560840" cy="526387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72480" y="2866819"/>
            <a:ext cx="2072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i="1" dirty="0" smtClean="0">
                <a:solidFill>
                  <a:schemeClr val="accent6">
                    <a:lumMod val="75000"/>
                  </a:schemeClr>
                </a:solidFill>
              </a:rPr>
              <a:t>Se califica con 165 puntos pero en el resumen de la evaluación aparecen 150 en el I.1 y 15 en el III.5</a:t>
            </a:r>
            <a:endParaRPr lang="es-MX" sz="2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280592" y="5373216"/>
            <a:ext cx="2145556" cy="1207707"/>
          </a:xfrm>
          <a:prstGeom prst="straightConnector1">
            <a:avLst/>
          </a:prstGeom>
          <a:ln w="381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55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Otros detalles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1178" y="988750"/>
            <a:ext cx="9217024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s-MX" sz="1000" b="1" dirty="0" smtClean="0">
              <a:solidFill>
                <a:srgbClr val="7030A0"/>
              </a:solidFill>
            </a:endParaRPr>
          </a:p>
          <a:p>
            <a:pPr lvl="1"/>
            <a:r>
              <a:rPr lang="es-MX" dirty="0" smtClean="0"/>
              <a:t>Productos ya evaluados: consultarlos en </a:t>
            </a:r>
            <a:r>
              <a:rPr lang="es-MX" i="1" dirty="0" smtClean="0">
                <a:solidFill>
                  <a:srgbClr val="CC0066"/>
                </a:solidFill>
              </a:rPr>
              <a:t>detalles de la evaluación</a:t>
            </a:r>
          </a:p>
          <a:p>
            <a:pPr lvl="1"/>
            <a:endParaRPr lang="es-MX" sz="1000" i="1" dirty="0" smtClean="0"/>
          </a:p>
          <a:p>
            <a:pPr lvl="1"/>
            <a:r>
              <a:rPr lang="es-MX" dirty="0" smtClean="0"/>
              <a:t>Productos duplicados: </a:t>
            </a:r>
          </a:p>
          <a:p>
            <a:pPr lvl="2"/>
            <a:r>
              <a:rPr lang="es-MX" dirty="0" smtClean="0"/>
              <a:t>Indicar observaciones “ya calificado anteriormente”</a:t>
            </a:r>
          </a:p>
          <a:p>
            <a:pPr lvl="2"/>
            <a:r>
              <a:rPr lang="es-ES" dirty="0" smtClean="0"/>
              <a:t>Calificar con 0 puntos</a:t>
            </a:r>
          </a:p>
          <a:p>
            <a:pPr lvl="2"/>
            <a:r>
              <a:rPr lang="es-ES" dirty="0" smtClean="0"/>
              <a:t>Seleccionar </a:t>
            </a:r>
            <a:r>
              <a:rPr lang="es-ES" i="1" dirty="0" smtClean="0"/>
              <a:t>No aplica a EDI</a:t>
            </a:r>
            <a:endParaRPr lang="es-MX" i="1" dirty="0"/>
          </a:p>
          <a:p>
            <a:pPr lvl="1"/>
            <a:r>
              <a:rPr lang="es-MX" i="1" dirty="0" smtClean="0">
                <a:solidFill>
                  <a:schemeClr val="accent4">
                    <a:lumMod val="75000"/>
                  </a:schemeClr>
                </a:solidFill>
              </a:rPr>
              <a:t>En docencia es necesario que cumplan con carga académica en el periodo de evaluación o contar con actividades del Art 11 FIV</a:t>
            </a:r>
            <a:endParaRPr lang="es-MX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MX" dirty="0" smtClean="0">
                <a:solidFill>
                  <a:srgbClr val="7030A0"/>
                </a:solidFill>
              </a:rPr>
              <a:t>No se aceptan las constancias de exención de carga académica, debe realizar otras actividades (Art. 11 FIV)</a:t>
            </a:r>
          </a:p>
          <a:p>
            <a:pPr lvl="1"/>
            <a:r>
              <a:rPr lang="es-MX" dirty="0" smtClean="0">
                <a:solidFill>
                  <a:srgbClr val="7030A0"/>
                </a:solidFill>
              </a:rPr>
              <a:t>No se aceptan RUA’s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31</a:t>
            </a:fld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Asignación de Nivel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901565"/>
            <a:ext cx="8915400" cy="5956435"/>
          </a:xfrm>
        </p:spPr>
        <p:txBody>
          <a:bodyPr>
            <a:normAutofit lnSpcReduction="10000"/>
          </a:bodyPr>
          <a:lstStyle/>
          <a:p>
            <a:pPr lvl="0" algn="just">
              <a:spcAft>
                <a:spcPts val="600"/>
              </a:spcAft>
            </a:pPr>
            <a:r>
              <a:rPr lang="es-MX" dirty="0" smtClean="0"/>
              <a:t>Verificar que todos los productos estén evaluados</a:t>
            </a:r>
          </a:p>
          <a:p>
            <a:pPr lvl="0" algn="just">
              <a:spcAft>
                <a:spcPts val="600"/>
              </a:spcAft>
            </a:pPr>
            <a:r>
              <a:rPr lang="es-MX" dirty="0" smtClean="0"/>
              <a:t>Revisar que cumpla los requisitos que pide el Reglamento dependiendo del status del investigador:</a:t>
            </a:r>
          </a:p>
          <a:p>
            <a:pPr lvl="1" algn="just">
              <a:spcAft>
                <a:spcPts val="600"/>
              </a:spcAft>
            </a:pPr>
            <a:r>
              <a:rPr lang="es-MX" dirty="0" smtClean="0"/>
              <a:t> aspirante y nuevo ingreso (artículo 11)</a:t>
            </a:r>
          </a:p>
          <a:p>
            <a:pPr lvl="1" algn="just">
              <a:spcAft>
                <a:spcPts val="600"/>
              </a:spcAft>
            </a:pPr>
            <a:r>
              <a:rPr lang="es-MX" dirty="0" smtClean="0"/>
              <a:t>recurrente y recurrente no vigentes (artículo 13).</a:t>
            </a:r>
          </a:p>
          <a:p>
            <a:pPr lvl="0" algn="just">
              <a:spcAft>
                <a:spcPts val="600"/>
              </a:spcAft>
            </a:pPr>
            <a:r>
              <a:rPr lang="es-ES" dirty="0" smtClean="0"/>
              <a:t>Verificar en el listado de años de gracia o dispensa si ya tuvo alguna consideración, no puede solicitar dispensa o año de gracia si ya gozó de ellos.</a:t>
            </a:r>
          </a:p>
          <a:p>
            <a:pPr lvl="0" algn="just">
              <a:spcAft>
                <a:spcPts val="600"/>
              </a:spcAft>
            </a:pPr>
            <a:r>
              <a:rPr lang="es-ES" dirty="0" smtClean="0"/>
              <a:t>Verificar si hay </a:t>
            </a:r>
            <a:r>
              <a:rPr lang="es-ES" dirty="0" smtClean="0">
                <a:solidFill>
                  <a:srgbClr val="009900"/>
                </a:solidFill>
              </a:rPr>
              <a:t>“</a:t>
            </a:r>
            <a:r>
              <a:rPr lang="es-ES" i="1" dirty="0" smtClean="0">
                <a:solidFill>
                  <a:srgbClr val="009900"/>
                </a:solidFill>
              </a:rPr>
              <a:t>Solicitudes al Comité Académico</a:t>
            </a:r>
            <a:r>
              <a:rPr lang="es-ES" dirty="0" smtClean="0">
                <a:solidFill>
                  <a:srgbClr val="009900"/>
                </a:solidFill>
              </a:rPr>
              <a:t>” </a:t>
            </a:r>
            <a:r>
              <a:rPr lang="es-ES" dirty="0" smtClean="0"/>
              <a:t>y</a:t>
            </a:r>
            <a:r>
              <a:rPr lang="es-ES" i="1" dirty="0" smtClean="0">
                <a:solidFill>
                  <a:srgbClr val="009900"/>
                </a:solidFill>
              </a:rPr>
              <a:t> ATENDERLA</a:t>
            </a:r>
            <a:r>
              <a:rPr lang="es-ES" dirty="0" smtClean="0"/>
              <a:t>.</a:t>
            </a:r>
            <a:endParaRPr lang="es-MX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32</a:t>
            </a:fld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Asignación de Nivel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6496" y="1268760"/>
            <a:ext cx="8915400" cy="4525963"/>
          </a:xfrm>
        </p:spPr>
        <p:txBody>
          <a:bodyPr/>
          <a:lstStyle/>
          <a:p>
            <a:pPr lvl="0" algn="just">
              <a:spcAft>
                <a:spcPts val="600"/>
              </a:spcAft>
            </a:pPr>
            <a:r>
              <a:rPr lang="es-MX" dirty="0"/>
              <a:t>Si el investigador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no cumple </a:t>
            </a:r>
            <a:r>
              <a:rPr lang="es-MX" i="1" dirty="0"/>
              <a:t>alguno</a:t>
            </a:r>
            <a:r>
              <a:rPr lang="es-MX" dirty="0"/>
              <a:t> de los requisitos seleccionar </a:t>
            </a:r>
            <a:r>
              <a:rPr lang="es-MX" b="1" dirty="0"/>
              <a:t>0</a:t>
            </a:r>
            <a:r>
              <a:rPr lang="es-MX" dirty="0"/>
              <a:t> y en comentarios indicar el artículo y la fracción incumplida</a:t>
            </a:r>
            <a:r>
              <a:rPr lang="es-MX" dirty="0" smtClean="0"/>
              <a:t>.</a:t>
            </a:r>
          </a:p>
          <a:p>
            <a:pPr lvl="0" algn="just">
              <a:spcAft>
                <a:spcPts val="600"/>
              </a:spcAft>
            </a:pPr>
            <a:endParaRPr lang="es-MX" dirty="0"/>
          </a:p>
          <a:p>
            <a:pPr algn="just">
              <a:spcAft>
                <a:spcPts val="600"/>
              </a:spcAft>
            </a:pPr>
            <a:r>
              <a:rPr lang="es-MX" dirty="0"/>
              <a:t>Si el investigador </a:t>
            </a:r>
            <a:r>
              <a:rPr lang="es-MX" dirty="0">
                <a:solidFill>
                  <a:srgbClr val="00B050"/>
                </a:solidFill>
              </a:rPr>
              <a:t>cumple</a:t>
            </a:r>
            <a:r>
              <a:rPr lang="es-MX" dirty="0"/>
              <a:t> con los requisitos se asigna el nivel conforme al puntaje obtenido y al Artículo 8 del Reglamento EDI. 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306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Asignación de Nivel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34</a:t>
            </a:fld>
            <a:endParaRPr lang="es-MX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416496" y="901565"/>
            <a:ext cx="6840760" cy="648072"/>
          </a:xfrm>
        </p:spPr>
        <p:txBody>
          <a:bodyPr/>
          <a:lstStyle/>
          <a:p>
            <a:r>
              <a:rPr lang="es-MX" dirty="0" smtClean="0"/>
              <a:t>Seleccionar </a:t>
            </a:r>
            <a:r>
              <a:rPr lang="es-MX" i="1" dirty="0" smtClean="0"/>
              <a:t>Validar evaluación</a:t>
            </a:r>
            <a:endParaRPr lang="es-MX" i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41007" t="84619" r="35732" b="6330"/>
          <a:stretch/>
        </p:blipFill>
        <p:spPr>
          <a:xfrm>
            <a:off x="1568624" y="2536773"/>
            <a:ext cx="5925230" cy="129614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169024" y="2880752"/>
            <a:ext cx="1008112" cy="964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Asignación de </a:t>
            </a:r>
            <a:r>
              <a:rPr lang="es-MX" dirty="0" smtClean="0"/>
              <a:t>Nivel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75" t="12728" r="6170" b="6130"/>
          <a:stretch/>
        </p:blipFill>
        <p:spPr>
          <a:xfrm>
            <a:off x="-42686" y="1668019"/>
            <a:ext cx="9644836" cy="4968552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35</a:t>
            </a:fld>
            <a:endParaRPr lang="es-MX" dirty="0"/>
          </a:p>
        </p:txBody>
      </p:sp>
      <p:sp>
        <p:nvSpPr>
          <p:cNvPr id="7" name="Proceso alternativo 6"/>
          <p:cNvSpPr/>
          <p:nvPr/>
        </p:nvSpPr>
        <p:spPr>
          <a:xfrm>
            <a:off x="0" y="2924944"/>
            <a:ext cx="1424608" cy="50405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Proceso alternativo 7"/>
          <p:cNvSpPr/>
          <p:nvPr/>
        </p:nvSpPr>
        <p:spPr>
          <a:xfrm>
            <a:off x="1568624" y="5805264"/>
            <a:ext cx="2808312" cy="75081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177039" y="4271698"/>
            <a:ext cx="137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Obligatorio si el nivel es cero 0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515231" y="918358"/>
            <a:ext cx="8529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Finalizar la evaluación asignando el nivel correspondiente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90639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36</a:t>
            </a:fld>
            <a:endParaRPr lang="es-MX" dirty="0"/>
          </a:p>
        </p:txBody>
      </p:sp>
      <p:grpSp>
        <p:nvGrpSpPr>
          <p:cNvPr id="58" name="Grupo 57"/>
          <p:cNvGrpSpPr/>
          <p:nvPr/>
        </p:nvGrpSpPr>
        <p:grpSpPr>
          <a:xfrm>
            <a:off x="2853575" y="1052736"/>
            <a:ext cx="2515915" cy="3979685"/>
            <a:chOff x="2853575" y="1052736"/>
            <a:chExt cx="2515915" cy="3979685"/>
          </a:xfrm>
        </p:grpSpPr>
        <p:sp>
          <p:nvSpPr>
            <p:cNvPr id="7" name="Rectángulo redondeado 6"/>
            <p:cNvSpPr/>
            <p:nvPr/>
          </p:nvSpPr>
          <p:spPr>
            <a:xfrm>
              <a:off x="2936776" y="1052736"/>
              <a:ext cx="2088232" cy="3600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Validar evaluación</a:t>
              </a:r>
              <a:endParaRPr lang="es-MX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2876146" y="1474497"/>
              <a:ext cx="108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Nivel SNI:</a:t>
              </a:r>
              <a:endParaRPr lang="es-MX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876146" y="2173490"/>
              <a:ext cx="124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Residencia: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76146" y="2688862"/>
              <a:ext cx="2294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</a:t>
              </a:r>
              <a:r>
                <a:rPr lang="es-ES" dirty="0" smtClean="0"/>
                <a:t>ño de gracia (Art 14):</a:t>
              </a:r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3020162" y="2409685"/>
              <a:ext cx="1319338" cy="369332"/>
              <a:chOff x="493703" y="3016083"/>
              <a:chExt cx="1319338" cy="369332"/>
            </a:xfrm>
          </p:grpSpPr>
          <p:sp>
            <p:nvSpPr>
              <p:cNvPr id="18" name="Conector 17"/>
              <p:cNvSpPr/>
              <p:nvPr/>
            </p:nvSpPr>
            <p:spPr>
              <a:xfrm>
                <a:off x="493703" y="3134752"/>
                <a:ext cx="144016" cy="17343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9" name="Conector 18"/>
              <p:cNvSpPr/>
              <p:nvPr/>
            </p:nvSpPr>
            <p:spPr>
              <a:xfrm>
                <a:off x="1209867" y="3144844"/>
                <a:ext cx="144016" cy="17343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637719" y="3016083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ym typeface="Webdings" panose="05030102010509060703" pitchFamily="18" charset="2"/>
                  </a:rPr>
                  <a:t>          </a:t>
                </a:r>
                <a:endParaRPr lang="es-ES" dirty="0" smtClean="0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3030868" y="2980962"/>
              <a:ext cx="1319338" cy="369332"/>
              <a:chOff x="493703" y="3016083"/>
              <a:chExt cx="1319338" cy="369332"/>
            </a:xfrm>
          </p:grpSpPr>
          <p:sp>
            <p:nvSpPr>
              <p:cNvPr id="23" name="Conector 22"/>
              <p:cNvSpPr/>
              <p:nvPr/>
            </p:nvSpPr>
            <p:spPr>
              <a:xfrm>
                <a:off x="493703" y="3134752"/>
                <a:ext cx="144016" cy="17343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4" name="Conector 23"/>
              <p:cNvSpPr/>
              <p:nvPr/>
            </p:nvSpPr>
            <p:spPr>
              <a:xfrm>
                <a:off x="1209867" y="3144844"/>
                <a:ext cx="144016" cy="17343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637719" y="3016083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ym typeface="Webdings" panose="05030102010509060703" pitchFamily="18" charset="2"/>
                  </a:rPr>
                  <a:t>          </a:t>
                </a:r>
                <a:endParaRPr lang="es-ES" dirty="0" smtClean="0"/>
              </a:p>
            </p:txBody>
          </p:sp>
        </p:grpSp>
        <p:sp>
          <p:nvSpPr>
            <p:cNvPr id="26" name="CuadroTexto 25"/>
            <p:cNvSpPr txBox="1"/>
            <p:nvPr/>
          </p:nvSpPr>
          <p:spPr>
            <a:xfrm>
              <a:off x="2876146" y="3252564"/>
              <a:ext cx="1863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Dispensa (Art 15):</a:t>
              </a:r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3020162" y="3467592"/>
              <a:ext cx="1319338" cy="369332"/>
              <a:chOff x="493703" y="3016083"/>
              <a:chExt cx="1319338" cy="369332"/>
            </a:xfrm>
          </p:grpSpPr>
          <p:sp>
            <p:nvSpPr>
              <p:cNvPr id="28" name="Conector 27"/>
              <p:cNvSpPr/>
              <p:nvPr/>
            </p:nvSpPr>
            <p:spPr>
              <a:xfrm>
                <a:off x="493703" y="3134752"/>
                <a:ext cx="144016" cy="17343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" name="Conector 28"/>
              <p:cNvSpPr/>
              <p:nvPr/>
            </p:nvSpPr>
            <p:spPr>
              <a:xfrm>
                <a:off x="1209867" y="3144844"/>
                <a:ext cx="144016" cy="17343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" name="CuadroTexto 29"/>
              <p:cNvSpPr txBox="1"/>
              <p:nvPr/>
            </p:nvSpPr>
            <p:spPr>
              <a:xfrm>
                <a:off x="637719" y="3016083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ym typeface="Webdings" panose="05030102010509060703" pitchFamily="18" charset="2"/>
                  </a:rPr>
                  <a:t>          </a:t>
                </a:r>
                <a:endParaRPr lang="es-ES" dirty="0" smtClean="0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2921218" y="1833159"/>
              <a:ext cx="2448272" cy="288032"/>
              <a:chOff x="2936776" y="1854116"/>
              <a:chExt cx="2448272" cy="288032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2936776" y="1854116"/>
                <a:ext cx="2088232" cy="288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II</a:t>
                </a:r>
                <a:endParaRPr lang="es-MX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5025008" y="1854116"/>
                <a:ext cx="360040" cy="2880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2" name="Imagen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2356" y="1889450"/>
                <a:ext cx="217364" cy="217364"/>
              </a:xfrm>
              <a:prstGeom prst="rect">
                <a:avLst/>
              </a:prstGeom>
            </p:spPr>
          </p:pic>
        </p:grpSp>
        <p:sp>
          <p:nvSpPr>
            <p:cNvPr id="35" name="CuadroTexto 34"/>
            <p:cNvSpPr txBox="1"/>
            <p:nvPr/>
          </p:nvSpPr>
          <p:spPr>
            <a:xfrm>
              <a:off x="2853575" y="3935095"/>
              <a:ext cx="1107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Nivel EDI:</a:t>
              </a:r>
              <a:endParaRPr lang="es-MX" b="1" dirty="0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2898647" y="4293757"/>
              <a:ext cx="20882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>
                  <a:solidFill>
                    <a:schemeClr val="tx1"/>
                  </a:solidFill>
                </a:rPr>
                <a:t>8</a:t>
              </a:r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853575" y="4663089"/>
              <a:ext cx="1642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Observaciones:</a:t>
              </a:r>
              <a:endParaRPr lang="es-MX" b="1" dirty="0"/>
            </a:p>
          </p:txBody>
        </p:sp>
      </p:grpSp>
      <p:sp>
        <p:nvSpPr>
          <p:cNvPr id="41" name="Estrella de 6 puntas 40"/>
          <p:cNvSpPr/>
          <p:nvPr/>
        </p:nvSpPr>
        <p:spPr>
          <a:xfrm>
            <a:off x="2070555" y="834855"/>
            <a:ext cx="3744416" cy="822451"/>
          </a:xfrm>
          <a:prstGeom prst="star6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42" name="Título 1"/>
          <p:cNvSpPr>
            <a:spLocks noGrp="1"/>
          </p:cNvSpPr>
          <p:nvPr>
            <p:ph type="title"/>
          </p:nvPr>
        </p:nvSpPr>
        <p:spPr>
          <a:xfrm>
            <a:off x="521990" y="0"/>
            <a:ext cx="8915400" cy="901565"/>
          </a:xfrm>
        </p:spPr>
        <p:txBody>
          <a:bodyPr/>
          <a:lstStyle/>
          <a:p>
            <a:pPr algn="r"/>
            <a:r>
              <a:rPr lang="es-MX" dirty="0" smtClean="0"/>
              <a:t>Finalizar evaluación</a:t>
            </a:r>
            <a:endParaRPr lang="es-MX" dirty="0"/>
          </a:p>
        </p:txBody>
      </p:sp>
      <p:cxnSp>
        <p:nvCxnSpPr>
          <p:cNvPr id="46" name="Conector recto de flecha 45"/>
          <p:cNvCxnSpPr/>
          <p:nvPr/>
        </p:nvCxnSpPr>
        <p:spPr>
          <a:xfrm flipH="1">
            <a:off x="5170428" y="3467592"/>
            <a:ext cx="1510764" cy="8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1136576" y="2297044"/>
            <a:ext cx="1424428" cy="68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113907" y="1615399"/>
            <a:ext cx="2506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1 - Verificar si hay alguna</a:t>
            </a:r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Solicitud al Comité y dar </a:t>
            </a:r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Respuesta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6537176" y="3252564"/>
            <a:ext cx="16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2- Asignar nivel</a:t>
            </a: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3" name="Conector recto de flecha 52"/>
          <p:cNvCxnSpPr/>
          <p:nvPr/>
        </p:nvCxnSpPr>
        <p:spPr>
          <a:xfrm flipH="1">
            <a:off x="4339500" y="5032421"/>
            <a:ext cx="1909644" cy="12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6249144" y="4940451"/>
            <a:ext cx="247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3 – Agregar comentarios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6969224" y="1246080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4 - Finalizar evaluación</a:t>
            </a:r>
            <a:endParaRPr lang="es-MX" dirty="0">
              <a:solidFill>
                <a:srgbClr val="FF0000"/>
              </a:solidFill>
            </a:endParaRPr>
          </a:p>
        </p:txBody>
      </p:sp>
      <p:cxnSp>
        <p:nvCxnSpPr>
          <p:cNvPr id="57" name="Conector recto de flecha 56"/>
          <p:cNvCxnSpPr/>
          <p:nvPr/>
        </p:nvCxnSpPr>
        <p:spPr>
          <a:xfrm flipH="1" flipV="1">
            <a:off x="5601072" y="1232756"/>
            <a:ext cx="1224136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Conclusión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52800" y="5229200"/>
            <a:ext cx="20882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37</a:t>
            </a:fld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147736" y="1069212"/>
            <a:ext cx="2448272" cy="50405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Solicitud Atendida</a:t>
            </a:r>
            <a:endParaRPr lang="es-MX" dirty="0"/>
          </a:p>
        </p:txBody>
      </p:sp>
      <p:grpSp>
        <p:nvGrpSpPr>
          <p:cNvPr id="6" name="Grupo 5"/>
          <p:cNvGrpSpPr/>
          <p:nvPr/>
        </p:nvGrpSpPr>
        <p:grpSpPr>
          <a:xfrm>
            <a:off x="413500" y="1846927"/>
            <a:ext cx="9023890" cy="4545470"/>
            <a:chOff x="413500" y="1846927"/>
            <a:chExt cx="9023890" cy="454547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t="10407"/>
            <a:stretch/>
          </p:blipFill>
          <p:spPr>
            <a:xfrm>
              <a:off x="413500" y="1846927"/>
              <a:ext cx="9023890" cy="4545470"/>
            </a:xfrm>
            <a:prstGeom prst="rect">
              <a:avLst/>
            </a:prstGeom>
          </p:spPr>
        </p:pic>
        <p:sp>
          <p:nvSpPr>
            <p:cNvPr id="8" name="Rectángulo redondeado 7"/>
            <p:cNvSpPr/>
            <p:nvPr/>
          </p:nvSpPr>
          <p:spPr>
            <a:xfrm>
              <a:off x="6926337" y="3190959"/>
              <a:ext cx="1123007" cy="16603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dirty="0" smtClean="0"/>
                <a:t>Solicitud Atendida</a:t>
              </a:r>
              <a:endParaRPr lang="es-MX" sz="800" dirty="0"/>
            </a:p>
          </p:txBody>
        </p:sp>
      </p:grpSp>
      <p:cxnSp>
        <p:nvCxnSpPr>
          <p:cNvPr id="11" name="Conector recto de flecha 10"/>
          <p:cNvCxnSpPr/>
          <p:nvPr/>
        </p:nvCxnSpPr>
        <p:spPr>
          <a:xfrm flipH="1" flipV="1">
            <a:off x="6321152" y="1556792"/>
            <a:ext cx="864096" cy="16344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0512" y="764704"/>
            <a:ext cx="8915400" cy="901565"/>
          </a:xfrm>
        </p:spPr>
        <p:txBody>
          <a:bodyPr>
            <a:normAutofit fontScale="90000"/>
          </a:bodyPr>
          <a:lstStyle/>
          <a:p>
            <a:pPr lvl="0"/>
            <a:r>
              <a:rPr lang="es-ES" dirty="0" smtClean="0"/>
              <a:t>Apoyo para evaluación / Soporte técnico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859928"/>
              </p:ext>
            </p:extLst>
          </p:nvPr>
        </p:nvGraphicFramePr>
        <p:xfrm>
          <a:off x="920552" y="3206717"/>
          <a:ext cx="7992888" cy="3167789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8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0" dirty="0" smtClean="0">
                          <a:solidFill>
                            <a:srgbClr val="222222"/>
                          </a:solidFill>
                          <a:latin typeface="Segoe UI"/>
                        </a:rPr>
                        <a:t>50479</a:t>
                      </a:r>
                      <a:endParaRPr lang="es-MX" sz="24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222222"/>
                          </a:solidFill>
                          <a:latin typeface="Segoe UI"/>
                        </a:rPr>
                        <a:t>Carmen Griselda Muñoz</a:t>
                      </a:r>
                      <a:endParaRPr lang="pt-BR" sz="2400" dirty="0">
                        <a:latin typeface="Calibri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222222"/>
                          </a:solidFill>
                          <a:latin typeface="Segoe UI"/>
                        </a:rPr>
                        <a:t>Victor Rivera de Anda (Soporte Técnico)</a:t>
                      </a:r>
                      <a:endParaRPr lang="pt-BR" sz="24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0" dirty="0">
                          <a:solidFill>
                            <a:srgbClr val="222222"/>
                          </a:solidFill>
                          <a:latin typeface="Segoe UI"/>
                        </a:rPr>
                        <a:t>50486</a:t>
                      </a:r>
                      <a:endParaRPr lang="es-MX" sz="24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 dirty="0" smtClean="0">
                          <a:solidFill>
                            <a:srgbClr val="222222"/>
                          </a:solidFill>
                          <a:latin typeface="Segoe UI"/>
                        </a:rPr>
                        <a:t>Martha Galaz :</a:t>
                      </a:r>
                      <a:r>
                        <a:rPr lang="es-MX" sz="2400" baseline="0" dirty="0" smtClean="0">
                          <a:solidFill>
                            <a:srgbClr val="222222"/>
                          </a:solidFill>
                          <a:latin typeface="Segoe UI"/>
                        </a:rPr>
                        <a:t> </a:t>
                      </a:r>
                      <a:r>
                        <a:rPr lang="es-MX" sz="2400" i="1" baseline="0" dirty="0" smtClean="0">
                          <a:solidFill>
                            <a:srgbClr val="222222"/>
                          </a:solidFill>
                          <a:latin typeface="Segoe UI"/>
                        </a:rPr>
                        <a:t>mgalaz@ipn.mx</a:t>
                      </a:r>
                      <a:endParaRPr lang="es-MX" sz="2400" i="1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0" dirty="0" smtClean="0">
                          <a:solidFill>
                            <a:srgbClr val="222222"/>
                          </a:solidFill>
                          <a:latin typeface="Segoe UI"/>
                        </a:rPr>
                        <a:t>50593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 dirty="0">
                          <a:solidFill>
                            <a:srgbClr val="222222"/>
                          </a:solidFill>
                          <a:latin typeface="Segoe UI"/>
                        </a:rPr>
                        <a:t>Diana Castillo (Soporte Técnico</a:t>
                      </a:r>
                      <a:r>
                        <a:rPr lang="es-MX" sz="2400" dirty="0" smtClean="0">
                          <a:solidFill>
                            <a:srgbClr val="222222"/>
                          </a:solidFill>
                          <a:latin typeface="Segoe UI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0" dirty="0">
                          <a:solidFill>
                            <a:srgbClr val="222222"/>
                          </a:solidFill>
                          <a:latin typeface="Segoe UI"/>
                        </a:rPr>
                        <a:t>50592, 50593 </a:t>
                      </a:r>
                      <a:r>
                        <a:rPr lang="es-MX" sz="2400" b="0" dirty="0" smtClean="0">
                          <a:solidFill>
                            <a:srgbClr val="222222"/>
                          </a:solidFill>
                          <a:latin typeface="Segoe UI"/>
                        </a:rPr>
                        <a:t>ó </a:t>
                      </a:r>
                      <a:r>
                        <a:rPr lang="es-MX" sz="2400" b="0" dirty="0">
                          <a:solidFill>
                            <a:srgbClr val="222222"/>
                          </a:solidFill>
                          <a:latin typeface="Segoe UI"/>
                        </a:rPr>
                        <a:t>50486</a:t>
                      </a:r>
                      <a:endParaRPr lang="es-MX" sz="24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 dirty="0">
                          <a:solidFill>
                            <a:srgbClr val="222222"/>
                          </a:solidFill>
                          <a:latin typeface="Segoe UI"/>
                        </a:rPr>
                        <a:t>Analistas de la DOPI</a:t>
                      </a:r>
                      <a:endParaRPr lang="es-MX" sz="24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646776" y="1492567"/>
            <a:ext cx="674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5C0000"/>
                </a:solidFill>
              </a:rPr>
              <a:t>División de Operación y Promoción a la Investigación</a:t>
            </a:r>
            <a:endParaRPr lang="es-MX" sz="2400" dirty="0">
              <a:solidFill>
                <a:srgbClr val="5C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77952" y="1905967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soporteedi@ipn.mx</a:t>
            </a:r>
            <a:endParaRPr lang="es-MX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38</a:t>
            </a:fld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512840" y="265482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56595 y 56618</a:t>
            </a:r>
            <a:endParaRPr lang="es-MX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121352" y="2514477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009900"/>
                </a:solidFill>
              </a:rPr>
              <a:t>TWITTER:</a:t>
            </a:r>
          </a:p>
          <a:p>
            <a:r>
              <a:rPr lang="es-MX" dirty="0" smtClean="0">
                <a:solidFill>
                  <a:srgbClr val="009900"/>
                </a:solidFill>
              </a:rPr>
              <a:t>@DOPI_SIP</a:t>
            </a:r>
            <a:endParaRPr lang="es-MX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12640" y="2276872"/>
            <a:ext cx="6185892" cy="226084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MX" sz="5400" b="1" dirty="0" smtClean="0">
                <a:solidFill>
                  <a:srgbClr val="FF0066"/>
                </a:solidFill>
              </a:rPr>
              <a:t>Gracias por su participación!</a:t>
            </a:r>
            <a:endParaRPr lang="es-MX" sz="5400" b="1" dirty="0">
              <a:solidFill>
                <a:srgbClr val="FF0066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39</a:t>
            </a:fld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4608" y="1052736"/>
            <a:ext cx="7272808" cy="576064"/>
          </a:xfrm>
        </p:spPr>
        <p:txBody>
          <a:bodyPr>
            <a:normAutofit fontScale="90000"/>
          </a:bodyPr>
          <a:lstStyle/>
          <a:p>
            <a:r>
              <a:rPr lang="es-MX" sz="3200" dirty="0" smtClean="0"/>
              <a:t>Solicitudes presentadas en la Convocatoria 2018-2020</a:t>
            </a:r>
            <a:endParaRPr lang="es-MX" sz="3200" dirty="0"/>
          </a:p>
        </p:txBody>
      </p:sp>
      <p:graphicFrame>
        <p:nvGraphicFramePr>
          <p:cNvPr id="9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454805"/>
              </p:ext>
            </p:extLst>
          </p:nvPr>
        </p:nvGraphicFramePr>
        <p:xfrm>
          <a:off x="730299" y="2276872"/>
          <a:ext cx="8445402" cy="2194560"/>
        </p:xfrm>
        <a:graphic>
          <a:graphicData uri="http://schemas.openxmlformats.org/drawingml/2006/table">
            <a:tbl>
              <a:tblPr/>
              <a:tblGrid>
                <a:gridCol w="59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SOLICITUDES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400" b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CANTIDAD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54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pt-BR" sz="24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RECURRENTES VIGENTES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320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154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s-ES" sz="2400" dirty="0">
                          <a:latin typeface="Arial"/>
                          <a:ea typeface="Times New Roman"/>
                        </a:rPr>
                        <a:t>RECURRENTES NO </a:t>
                      </a:r>
                      <a:r>
                        <a:rPr lang="es-ES" sz="2400" dirty="0" smtClean="0">
                          <a:latin typeface="Arial"/>
                          <a:ea typeface="Times New Roman"/>
                        </a:rPr>
                        <a:t>VIGENTES O</a:t>
                      </a:r>
                      <a:r>
                        <a:rPr lang="es-ES" sz="2400" baseline="0" dirty="0" smtClean="0">
                          <a:latin typeface="Arial"/>
                          <a:ea typeface="Times New Roman"/>
                        </a:rPr>
                        <a:t> ASPIRANTES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175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54"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457200" algn="l"/>
                        </a:tabLst>
                      </a:pPr>
                      <a:r>
                        <a:rPr lang="es-ES" sz="2400" dirty="0">
                          <a:latin typeface="Arial"/>
                          <a:ea typeface="Times New Roman"/>
                        </a:rPr>
                        <a:t>RESIDENTES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s-ES" sz="2400" dirty="0" smtClean="0">
                          <a:latin typeface="Arial"/>
                          <a:ea typeface="Times New Roman"/>
                        </a:rPr>
                        <a:t>129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15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TOTAL    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624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2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47381"/>
              </p:ext>
            </p:extLst>
          </p:nvPr>
        </p:nvGraphicFramePr>
        <p:xfrm>
          <a:off x="1944819" y="4559528"/>
          <a:ext cx="66040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4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84848" y="-6329"/>
            <a:ext cx="6552728" cy="901565"/>
          </a:xfrm>
        </p:spPr>
        <p:txBody>
          <a:bodyPr/>
          <a:lstStyle/>
          <a:p>
            <a:r>
              <a:rPr lang="es-MX" dirty="0" smtClean="0"/>
              <a:t>Periodo de Evaluación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4488" y="1340768"/>
            <a:ext cx="8915400" cy="4071370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rgbClr val="FF0066"/>
                </a:solidFill>
              </a:rPr>
              <a:t>Etapa 1 (Recurrentes y residentes a evaluar)</a:t>
            </a:r>
          </a:p>
          <a:p>
            <a:r>
              <a:rPr lang="es-MX" sz="2400" dirty="0" smtClean="0">
                <a:solidFill>
                  <a:srgbClr val="337572"/>
                </a:solidFill>
              </a:rPr>
              <a:t>Etapa 2 (Aspirantes y recurrentes no vigentes)</a:t>
            </a:r>
            <a:endParaRPr lang="es-MX" sz="2400" dirty="0">
              <a:solidFill>
                <a:srgbClr val="337572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04646"/>
              </p:ext>
            </p:extLst>
          </p:nvPr>
        </p:nvGraphicFramePr>
        <p:xfrm>
          <a:off x="1928664" y="2780928"/>
          <a:ext cx="66040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4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27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29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53814" y="3376453"/>
            <a:ext cx="113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tx2">
                    <a:lumMod val="50000"/>
                  </a:schemeClr>
                </a:solidFill>
              </a:rPr>
              <a:t>MARZO</a:t>
            </a:r>
            <a:endParaRPr lang="es-MX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ombo 8"/>
          <p:cNvSpPr/>
          <p:nvPr/>
        </p:nvSpPr>
        <p:spPr>
          <a:xfrm>
            <a:off x="4978637" y="3484355"/>
            <a:ext cx="504056" cy="414947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3296816" y="3376453"/>
            <a:ext cx="4608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2402504" y="4077072"/>
            <a:ext cx="5688632" cy="0"/>
          </a:xfrm>
          <a:prstGeom prst="line">
            <a:avLst/>
          </a:prstGeom>
          <a:ln w="28575">
            <a:solidFill>
              <a:srgbClr val="337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2365567" y="5157192"/>
            <a:ext cx="4214289" cy="0"/>
          </a:xfrm>
          <a:prstGeom prst="line">
            <a:avLst/>
          </a:prstGeom>
          <a:ln w="28575">
            <a:solidFill>
              <a:srgbClr val="337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2 Conector recto"/>
          <p:cNvCxnSpPr/>
          <p:nvPr/>
        </p:nvCxnSpPr>
        <p:spPr>
          <a:xfrm>
            <a:off x="2365567" y="3686086"/>
            <a:ext cx="243662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21" name="Rombo 20"/>
          <p:cNvSpPr/>
          <p:nvPr/>
        </p:nvSpPr>
        <p:spPr>
          <a:xfrm>
            <a:off x="6808255" y="4894094"/>
            <a:ext cx="504056" cy="414947"/>
          </a:xfrm>
          <a:prstGeom prst="diamond">
            <a:avLst/>
          </a:prstGeom>
          <a:noFill/>
          <a:ln>
            <a:solidFill>
              <a:srgbClr val="337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3" name="17 Conector recto"/>
          <p:cNvCxnSpPr/>
          <p:nvPr/>
        </p:nvCxnSpPr>
        <p:spPr>
          <a:xfrm>
            <a:off x="6029406" y="3726642"/>
            <a:ext cx="2061730" cy="19803"/>
          </a:xfrm>
          <a:prstGeom prst="line">
            <a:avLst/>
          </a:prstGeom>
          <a:ln w="28575">
            <a:solidFill>
              <a:srgbClr val="337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53814" y="478733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tx2">
                    <a:lumMod val="50000"/>
                  </a:schemeClr>
                </a:solidFill>
              </a:rPr>
              <a:t>ABRIL</a:t>
            </a:r>
            <a:endParaRPr lang="es-MX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2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512" y="1124744"/>
            <a:ext cx="8915400" cy="901565"/>
          </a:xfrm>
        </p:spPr>
        <p:txBody>
          <a:bodyPr>
            <a:normAutofit fontScale="90000"/>
          </a:bodyPr>
          <a:lstStyle/>
          <a:p>
            <a:r>
              <a:rPr lang="es-MX" i="1" dirty="0"/>
              <a:t>Sistema Institucional de Información de Investigación y Posgrado (SIIIP)</a:t>
            </a:r>
            <a:br>
              <a:rPr lang="es-MX" i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0269" y="2033883"/>
            <a:ext cx="8915400" cy="4283011"/>
          </a:xfrm>
        </p:spPr>
        <p:txBody>
          <a:bodyPr>
            <a:normAutofit/>
          </a:bodyPr>
          <a:lstStyle/>
          <a:p>
            <a:r>
              <a:rPr lang="es-MX" sz="2800" dirty="0"/>
              <a:t>Sistema </a:t>
            </a:r>
            <a:r>
              <a:rPr lang="es-MX" sz="2800" dirty="0" smtClean="0"/>
              <a:t>desarrollado </a:t>
            </a:r>
            <a:r>
              <a:rPr lang="es-MX" sz="2800" dirty="0"/>
              <a:t>por la:</a:t>
            </a:r>
          </a:p>
          <a:p>
            <a:pPr marL="0" indent="0">
              <a:buNone/>
            </a:pPr>
            <a:r>
              <a:rPr lang="es-MX" sz="2800" dirty="0">
                <a:solidFill>
                  <a:srgbClr val="5C0000"/>
                </a:solidFill>
              </a:rPr>
              <a:t>Coordinación del Sistema Institucional de </a:t>
            </a:r>
            <a:r>
              <a:rPr lang="es-MX" sz="2800" dirty="0" smtClean="0">
                <a:solidFill>
                  <a:srgbClr val="5C0000"/>
                </a:solidFill>
              </a:rPr>
              <a:t>Información, con la colaboración de la Dirección de Investigación</a:t>
            </a:r>
          </a:p>
          <a:p>
            <a:pPr marL="285750" indent="-285750"/>
            <a:r>
              <a:rPr lang="es-MX" sz="2800" dirty="0" smtClean="0"/>
              <a:t>Aplicaciones que lo componen:</a:t>
            </a:r>
            <a:endParaRPr lang="es-MX" sz="2800" dirty="0"/>
          </a:p>
          <a:p>
            <a:pPr marL="685800" lvl="1"/>
            <a:r>
              <a:rPr lang="es-MX" sz="2400" dirty="0" smtClean="0"/>
              <a:t>CVU</a:t>
            </a:r>
            <a:endParaRPr lang="es-MX" sz="2400" dirty="0"/>
          </a:p>
          <a:p>
            <a:pPr marL="685800" lvl="1"/>
            <a:r>
              <a:rPr lang="es-MX" sz="2400" dirty="0" smtClean="0"/>
              <a:t>Solicitud al Programa EDI</a:t>
            </a:r>
            <a:endParaRPr lang="es-MX" sz="2400" dirty="0"/>
          </a:p>
          <a:p>
            <a:pPr marL="685800" lvl="1"/>
            <a:r>
              <a:rPr lang="es-MX" sz="2400" dirty="0"/>
              <a:t>Módulo de evaluación para analistas (SIP)</a:t>
            </a:r>
          </a:p>
          <a:p>
            <a:pPr marL="685800" lvl="1"/>
            <a:r>
              <a:rPr lang="es-MX" sz="2600" dirty="0">
                <a:solidFill>
                  <a:srgbClr val="FF0066"/>
                </a:solidFill>
              </a:rPr>
              <a:t>Módulo de evaluación para la Comisión Evaluadora</a:t>
            </a:r>
          </a:p>
          <a:p>
            <a:pPr marL="685800" lvl="1"/>
            <a:r>
              <a:rPr lang="es-MX" sz="2400" dirty="0"/>
              <a:t>Módulo de evaluación para el Comité Académico</a:t>
            </a:r>
          </a:p>
          <a:p>
            <a:pPr marL="0" indent="0" algn="ctr">
              <a:buNone/>
            </a:pPr>
            <a:endParaRPr lang="es-MX" sz="2800" dirty="0" smtClean="0">
              <a:solidFill>
                <a:srgbClr val="5C0000"/>
              </a:solidFill>
            </a:endParaRPr>
          </a:p>
          <a:p>
            <a:pPr marL="0" indent="0" algn="ctr">
              <a:buNone/>
            </a:pPr>
            <a:endParaRPr lang="es-MX" sz="2800" dirty="0">
              <a:solidFill>
                <a:srgbClr val="5C0000"/>
              </a:solidFill>
            </a:endParaRPr>
          </a:p>
          <a:p>
            <a:pPr marL="0" indent="0" algn="ctr">
              <a:buNone/>
            </a:pPr>
            <a:endParaRPr lang="es-MX" dirty="0">
              <a:solidFill>
                <a:srgbClr val="5C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1432" y="0"/>
            <a:ext cx="864096" cy="78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76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32720" y="620688"/>
            <a:ext cx="4656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http://www.siiip.ipn.mx</a:t>
            </a:r>
            <a:endParaRPr lang="es-MX" sz="3600" dirty="0"/>
          </a:p>
        </p:txBody>
      </p:sp>
      <p:grpSp>
        <p:nvGrpSpPr>
          <p:cNvPr id="2" name="Grupo 1"/>
          <p:cNvGrpSpPr/>
          <p:nvPr/>
        </p:nvGrpSpPr>
        <p:grpSpPr>
          <a:xfrm>
            <a:off x="704528" y="1267019"/>
            <a:ext cx="7704856" cy="4773661"/>
            <a:chOff x="1064568" y="1628800"/>
            <a:chExt cx="7704856" cy="477366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/>
            <a:srcRect l="15836" t="8647" r="17288" b="17693"/>
            <a:stretch/>
          </p:blipFill>
          <p:spPr>
            <a:xfrm>
              <a:off x="1064568" y="1628800"/>
              <a:ext cx="7704856" cy="4773661"/>
            </a:xfrm>
            <a:prstGeom prst="rect">
              <a:avLst/>
            </a:prstGeom>
          </p:spPr>
        </p:pic>
        <p:sp>
          <p:nvSpPr>
            <p:cNvPr id="6" name="Elipse 5"/>
            <p:cNvSpPr/>
            <p:nvPr/>
          </p:nvSpPr>
          <p:spPr>
            <a:xfrm>
              <a:off x="6249144" y="2852936"/>
              <a:ext cx="2160240" cy="1008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753200" y="116632"/>
            <a:ext cx="2722712" cy="504056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Ingreso</a:t>
            </a:r>
            <a:endParaRPr lang="es-MX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909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9" y="1347599"/>
            <a:ext cx="9255777" cy="520383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52800" y="0"/>
            <a:ext cx="6284590" cy="901565"/>
          </a:xfrm>
        </p:spPr>
        <p:txBody>
          <a:bodyPr/>
          <a:lstStyle/>
          <a:p>
            <a:r>
              <a:rPr lang="es-MX" dirty="0" smtClean="0"/>
              <a:t>Expedientes a evaluar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5331016" y="4739872"/>
            <a:ext cx="307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Seleccionar expediente</a:t>
            </a:r>
            <a:endParaRPr lang="es-MX" sz="2400" dirty="0"/>
          </a:p>
        </p:txBody>
      </p:sp>
      <p:sp>
        <p:nvSpPr>
          <p:cNvPr id="5" name="4 Elipse"/>
          <p:cNvSpPr/>
          <p:nvPr/>
        </p:nvSpPr>
        <p:spPr>
          <a:xfrm>
            <a:off x="54167" y="2276872"/>
            <a:ext cx="1654463" cy="50405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8292178" y="3947854"/>
            <a:ext cx="350378" cy="1022851"/>
          </a:xfrm>
          <a:prstGeom prst="straightConnector1">
            <a:avLst/>
          </a:prstGeom>
          <a:ln w="57150">
            <a:solidFill>
              <a:srgbClr val="F7964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864768" y="3304164"/>
            <a:ext cx="1332148" cy="15841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5 Rectángulo"/>
          <p:cNvSpPr/>
          <p:nvPr/>
        </p:nvSpPr>
        <p:spPr>
          <a:xfrm>
            <a:off x="2891320" y="3573016"/>
            <a:ext cx="1332148" cy="15841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5 Rectángulo"/>
          <p:cNvSpPr/>
          <p:nvPr/>
        </p:nvSpPr>
        <p:spPr>
          <a:xfrm>
            <a:off x="2891320" y="3824508"/>
            <a:ext cx="1129138" cy="11194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7257256" y="2944124"/>
            <a:ext cx="1210111" cy="94810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13" name="5 Rectángulo"/>
          <p:cNvSpPr/>
          <p:nvPr/>
        </p:nvSpPr>
        <p:spPr>
          <a:xfrm>
            <a:off x="4870508" y="3327398"/>
            <a:ext cx="802572" cy="62045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Datos del investigador</a:t>
            </a:r>
            <a:endParaRPr lang="es-MX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272480" y="1916832"/>
            <a:ext cx="1296144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72480" y="1916832"/>
            <a:ext cx="1296144" cy="1656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272480" y="1916832"/>
            <a:ext cx="1296144" cy="2520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" y="657588"/>
            <a:ext cx="9906000" cy="5569406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712640" y="2096852"/>
            <a:ext cx="67687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MX" smtClean="0"/>
              <a:pPr/>
              <a:t>9</a:t>
            </a:fld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0</TotalTime>
  <Words>1259</Words>
  <Application>Microsoft Office PowerPoint</Application>
  <PresentationFormat>A4 (210 x 297 mm)</PresentationFormat>
  <Paragraphs>287</Paragraphs>
  <Slides>39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6" baseType="lpstr">
      <vt:lpstr>Arial</vt:lpstr>
      <vt:lpstr>Calibri</vt:lpstr>
      <vt:lpstr>Corbel</vt:lpstr>
      <vt:lpstr>Segoe UI</vt:lpstr>
      <vt:lpstr>Times New Roman</vt:lpstr>
      <vt:lpstr>Webdings</vt:lpstr>
      <vt:lpstr>Tema de Office</vt:lpstr>
      <vt:lpstr>Presentación de PowerPoint</vt:lpstr>
      <vt:lpstr>Agenda</vt:lpstr>
      <vt:lpstr>Presentación de PowerPoint</vt:lpstr>
      <vt:lpstr>Solicitudes presentadas en la Convocatoria 2018-2020</vt:lpstr>
      <vt:lpstr>Periodo de Evaluación</vt:lpstr>
      <vt:lpstr>Sistema Institucional de Información de Investigación y Posgrado (SIIIP) </vt:lpstr>
      <vt:lpstr>Ingreso</vt:lpstr>
      <vt:lpstr>Expedientes a evaluar</vt:lpstr>
      <vt:lpstr>Datos del investigador</vt:lpstr>
      <vt:lpstr>Trabajo evaluado Solo informativa</vt:lpstr>
      <vt:lpstr>Componentes módulo evaluación</vt:lpstr>
      <vt:lpstr>Componentes módulo evaluación</vt:lpstr>
      <vt:lpstr>Presentación de PowerPoint</vt:lpstr>
      <vt:lpstr>Pestaña Evaluación</vt:lpstr>
      <vt:lpstr>Evaluación del expediente</vt:lpstr>
      <vt:lpstr>Presentación de PowerPoint</vt:lpstr>
      <vt:lpstr>Revisión del expediente</vt:lpstr>
      <vt:lpstr>Revisión del expediente</vt:lpstr>
      <vt:lpstr>PASOS PARA EVALUACIÓN DE LOS PRODUCTOS</vt:lpstr>
      <vt:lpstr>Análisis</vt:lpstr>
      <vt:lpstr>Reclasificación</vt:lpstr>
      <vt:lpstr>Reclasificación</vt:lpstr>
      <vt:lpstr>Reclasificación</vt:lpstr>
      <vt:lpstr>Calificación</vt:lpstr>
      <vt:lpstr>Guardar calificación</vt:lpstr>
      <vt:lpstr>Documentos de ayuda</vt:lpstr>
      <vt:lpstr>Documentos de ayuda</vt:lpstr>
      <vt:lpstr>Algunas particularidades  en la evaluación</vt:lpstr>
      <vt:lpstr>Algunas particularidades  en la evaluación</vt:lpstr>
      <vt:lpstr>Algunas particularidades  en la evaluación</vt:lpstr>
      <vt:lpstr>Otros detalles</vt:lpstr>
      <vt:lpstr>Asignación de Nivel</vt:lpstr>
      <vt:lpstr>Asignación de Nivel</vt:lpstr>
      <vt:lpstr>Asignación de Nivel</vt:lpstr>
      <vt:lpstr>Asignación de Nivel</vt:lpstr>
      <vt:lpstr>Finalizar evaluación</vt:lpstr>
      <vt:lpstr>Conclusión</vt:lpstr>
      <vt:lpstr>Apoyo para evaluación / Soporte técnico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2014-11-12T03:23:00Z</dcterms:created>
  <dcterms:modified xsi:type="dcterms:W3CDTF">2018-03-09T20:04:37Z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